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8" r:id="rId2"/>
    <p:sldId id="339" r:id="rId3"/>
    <p:sldId id="340" r:id="rId4"/>
    <p:sldId id="341" r:id="rId5"/>
    <p:sldId id="306" r:id="rId6"/>
    <p:sldId id="343" r:id="rId7"/>
    <p:sldId id="342" r:id="rId8"/>
    <p:sldId id="344" r:id="rId9"/>
    <p:sldId id="308" r:id="rId10"/>
    <p:sldId id="345" r:id="rId11"/>
    <p:sldId id="348" r:id="rId12"/>
    <p:sldId id="349" r:id="rId13"/>
    <p:sldId id="309" r:id="rId14"/>
    <p:sldId id="352" r:id="rId15"/>
    <p:sldId id="351" r:id="rId16"/>
    <p:sldId id="261" r:id="rId17"/>
    <p:sldId id="264" r:id="rId18"/>
    <p:sldId id="353" r:id="rId19"/>
    <p:sldId id="265" r:id="rId20"/>
    <p:sldId id="314" r:id="rId21"/>
    <p:sldId id="266" r:id="rId22"/>
    <p:sldId id="267" r:id="rId23"/>
    <p:sldId id="268" r:id="rId24"/>
    <p:sldId id="354" r:id="rId25"/>
    <p:sldId id="350" r:id="rId26"/>
    <p:sldId id="270" r:id="rId27"/>
    <p:sldId id="271" r:id="rId28"/>
    <p:sldId id="355" r:id="rId29"/>
    <p:sldId id="356" r:id="rId30"/>
    <p:sldId id="357" r:id="rId31"/>
    <p:sldId id="358" r:id="rId32"/>
    <p:sldId id="362" r:id="rId33"/>
    <p:sldId id="359" r:id="rId34"/>
    <p:sldId id="360" r:id="rId35"/>
    <p:sldId id="361" r:id="rId36"/>
    <p:sldId id="363" r:id="rId37"/>
    <p:sldId id="321" r:id="rId38"/>
    <p:sldId id="364" r:id="rId39"/>
    <p:sldId id="323" r:id="rId40"/>
    <p:sldId id="365" r:id="rId41"/>
    <p:sldId id="274" r:id="rId42"/>
    <p:sldId id="326" r:id="rId43"/>
    <p:sldId id="329" r:id="rId44"/>
    <p:sldId id="330" r:id="rId45"/>
    <p:sldId id="331" r:id="rId46"/>
    <p:sldId id="332" r:id="rId47"/>
    <p:sldId id="333" r:id="rId48"/>
    <p:sldId id="275" r:id="rId49"/>
    <p:sldId id="276" r:id="rId50"/>
    <p:sldId id="318" r:id="rId51"/>
    <p:sldId id="319" r:id="rId52"/>
    <p:sldId id="366" r:id="rId53"/>
    <p:sldId id="367" r:id="rId54"/>
    <p:sldId id="368" r:id="rId55"/>
    <p:sldId id="287" r:id="rId56"/>
    <p:sldId id="289" r:id="rId57"/>
    <p:sldId id="290" r:id="rId58"/>
    <p:sldId id="291" r:id="rId59"/>
    <p:sldId id="369" r:id="rId60"/>
    <p:sldId id="370" r:id="rId61"/>
    <p:sldId id="292" r:id="rId62"/>
    <p:sldId id="371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38" r:id="rId71"/>
    <p:sldId id="372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4" autoAdjust="0"/>
    <p:restoredTop sz="94581" autoAdjust="0"/>
  </p:normalViewPr>
  <p:slideViewPr>
    <p:cSldViewPr snapToGrid="0">
      <p:cViewPr varScale="1">
        <p:scale>
          <a:sx n="87" d="100"/>
          <a:sy n="87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BA956-9276-479E-81D8-DBACF5B472C9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4A5AB-35C3-4E75-B114-8F8E86375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2C4530-2CA7-4172-B92D-07FBB7103616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Pojer – Early 18C Industrialization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6015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48F00A-4596-4FFA-8DC4-F62172AEE825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Pojer – Early 18C Industrialization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945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2212E2-73D1-49BC-A438-6C6F2C5B0CD7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Pojer – Early 18C Industrialization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830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91ED42-722C-4FBA-A6B3-325164C35624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Pojer – Early 18C Industrialization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243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5E4E0F-8B1D-454C-956D-EE07FC458B08}" type="slidenum">
              <a:rPr lang="en-US" altLang="en-US" sz="1200"/>
              <a:pPr/>
              <a:t>38</a:t>
            </a:fld>
            <a:endParaRPr lang="en-US" alt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Pojer (both)</a:t>
            </a:r>
          </a:p>
        </p:txBody>
      </p:sp>
    </p:spTree>
    <p:extLst>
      <p:ext uri="{BB962C8B-B14F-4D97-AF65-F5344CB8AC3E}">
        <p14:creationId xmlns:p14="http://schemas.microsoft.com/office/powerpoint/2010/main" val="298485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38D6DE-D168-45AF-B84B-1FE2EF653CEA}" type="slidenum">
              <a:rPr lang="en-US" altLang="en-US" sz="1200"/>
              <a:pPr/>
              <a:t>41</a:t>
            </a:fld>
            <a:endParaRPr lang="en-US" altLang="en-US" sz="1200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Pojer</a:t>
            </a:r>
          </a:p>
        </p:txBody>
      </p:sp>
    </p:spTree>
    <p:extLst>
      <p:ext uri="{BB962C8B-B14F-4D97-AF65-F5344CB8AC3E}">
        <p14:creationId xmlns:p14="http://schemas.microsoft.com/office/powerpoint/2010/main" val="2078864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57E216-674A-4D97-97DD-74BE64919ABC}" type="slidenum">
              <a:rPr lang="en-US" altLang="en-US" sz="1200"/>
              <a:pPr/>
              <a:t>48</a:t>
            </a:fld>
            <a:endParaRPr lang="en-US" altLang="en-US" sz="1200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 altLang="en-US" dirty="0" smtClean="0"/>
              <a:t>Faragher, </a:t>
            </a:r>
            <a:r>
              <a:rPr lang="en-US" altLang="en-US" u="sng" dirty="0" smtClean="0"/>
              <a:t>Out of Many</a:t>
            </a:r>
            <a:r>
              <a:rPr lang="en-US" altLang="en-US" dirty="0" smtClean="0"/>
              <a:t>,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Ed.; http://wps.prenhall.com/hss_faragher_outofmany_ap/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482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2E6757-8E55-4C7B-A22B-94D03E1C296A}" type="slidenum">
              <a:rPr lang="en-US" altLang="en-US" sz="1200"/>
              <a:pPr/>
              <a:t>57</a:t>
            </a:fld>
            <a:endParaRPr lang="en-US" altLang="en-US" sz="1200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i="1" dirty="0" smtClean="0"/>
              <a:t>(Based on 1989 FRQ)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767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A78618-F722-4566-8AB6-FCC7CCA89983}" type="slidenum">
              <a:rPr lang="en-US" altLang="en-US" sz="1200"/>
              <a:pPr/>
              <a:t>61</a:t>
            </a:fld>
            <a:endParaRPr lang="en-US" altLang="en-US" sz="1200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Spring Fashions - http://www.wadsworth.com/history_d/special_features/image_bank_US/1815_1860.html</a:t>
            </a:r>
          </a:p>
          <a:p>
            <a:r>
              <a:rPr lang="en-US" altLang="en-US" dirty="0" smtClean="0"/>
              <a:t>Occupations of Women - Faragher, </a:t>
            </a:r>
            <a:r>
              <a:rPr lang="en-US" altLang="en-US" u="sng" dirty="0" smtClean="0"/>
              <a:t>Out of Many</a:t>
            </a:r>
            <a:r>
              <a:rPr lang="en-US" altLang="en-US" dirty="0" smtClean="0"/>
              <a:t>,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Ed.; http://wps.prenhall.com/hss_faragher_outofmany_ap/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2855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1ED817-DC85-437B-9CB8-FC329748E248}" type="slidenum">
              <a:rPr lang="en-US" altLang="en-US" sz="1200"/>
              <a:pPr/>
              <a:t>64</a:t>
            </a:fld>
            <a:endParaRPr lang="en-US" alt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(1987)</a:t>
            </a:r>
          </a:p>
        </p:txBody>
      </p:sp>
    </p:spTree>
    <p:extLst>
      <p:ext uri="{BB962C8B-B14F-4D97-AF65-F5344CB8AC3E}">
        <p14:creationId xmlns:p14="http://schemas.microsoft.com/office/powerpoint/2010/main" val="161978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86E68E-AFCB-483D-BC72-DE5811A49C78}" type="slidenum">
              <a:rPr lang="en-US" altLang="en-US" sz="1200"/>
              <a:pPr/>
              <a:t>65</a:t>
            </a:fld>
            <a:endParaRPr lang="en-US" altLang="en-US" sz="12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Jones, et al., Created Equal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86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64FFB1-56E5-4BAF-BB20-B1759240A350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Pojer – Early 18C Industrialization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5709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DD3CB5-7EF2-487A-AA7C-03683CEC04F2}" type="slidenum">
              <a:rPr lang="en-US" altLang="en-US" sz="1200"/>
              <a:pPr/>
              <a:t>66</a:t>
            </a:fld>
            <a:endParaRPr lang="en-US" altLang="en-US" sz="1200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Divine, </a:t>
            </a:r>
            <a:r>
              <a:rPr lang="en-US" altLang="en-US" i="1" dirty="0" smtClean="0"/>
              <a:t>America Past &amp; Present</a:t>
            </a:r>
            <a:r>
              <a:rPr lang="en-US" altLang="en-US" dirty="0" smtClean="0"/>
              <a:t> 7e</a:t>
            </a:r>
          </a:p>
        </p:txBody>
      </p:sp>
    </p:spTree>
    <p:extLst>
      <p:ext uri="{BB962C8B-B14F-4D97-AF65-F5344CB8AC3E}">
        <p14:creationId xmlns:p14="http://schemas.microsoft.com/office/powerpoint/2010/main" val="3567369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88B5DF-2AD8-454B-B1A1-0CE6253B61E6}" type="slidenum">
              <a:rPr lang="en-US" altLang="en-US" sz="1200"/>
              <a:pPr/>
              <a:t>67</a:t>
            </a:fld>
            <a:endParaRPr lang="en-US" altLang="en-US" sz="1200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Pie chart - Pojer</a:t>
            </a:r>
          </a:p>
          <a:p>
            <a:r>
              <a:rPr lang="en-US" altLang="en-US" dirty="0" smtClean="0"/>
              <a:t>Graph - Faragher, </a:t>
            </a:r>
            <a:r>
              <a:rPr lang="en-US" altLang="en-US" u="sng" dirty="0" smtClean="0"/>
              <a:t>Out of Many</a:t>
            </a:r>
            <a:r>
              <a:rPr lang="en-US" altLang="en-US" dirty="0" smtClean="0"/>
              <a:t>,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Ed.; http://wps.prenhall.com/hss_faragher_outofmany_ap/</a:t>
            </a:r>
          </a:p>
        </p:txBody>
      </p:sp>
    </p:spTree>
    <p:extLst>
      <p:ext uri="{BB962C8B-B14F-4D97-AF65-F5344CB8AC3E}">
        <p14:creationId xmlns:p14="http://schemas.microsoft.com/office/powerpoint/2010/main" val="2303794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9EE65B-1F02-4760-B0E3-482AFE4507E9}" type="slidenum">
              <a:rPr lang="en-US" altLang="en-US" sz="1200"/>
              <a:pPr/>
              <a:t>68</a:t>
            </a:fld>
            <a:endParaRPr lang="en-US" altLang="en-US" sz="1200" dirty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 altLang="en-US" dirty="0" smtClean="0"/>
              <a:t>Faragher, </a:t>
            </a:r>
            <a:r>
              <a:rPr lang="en-US" altLang="en-US" u="sng" dirty="0" smtClean="0"/>
              <a:t>Out of Many</a:t>
            </a:r>
            <a:r>
              <a:rPr lang="en-US" altLang="en-US" dirty="0" smtClean="0"/>
              <a:t>,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Ed.; http://wps.prenhall.com/hss_faragher_outofmany_ap/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605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7C08E1-47C0-434B-84EC-7DDC20F35B27}" type="slidenum">
              <a:rPr lang="en-US" altLang="en-US" sz="1200"/>
              <a:pPr/>
              <a:t>69</a:t>
            </a:fld>
            <a:endParaRPr lang="en-US" altLang="en-US" sz="1200" dirty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 altLang="en-US" dirty="0" smtClean="0"/>
              <a:t>Faragher, </a:t>
            </a:r>
            <a:r>
              <a:rPr lang="en-US" altLang="en-US" u="sng" dirty="0" smtClean="0"/>
              <a:t>Out of Many</a:t>
            </a:r>
            <a:r>
              <a:rPr lang="en-US" altLang="en-US" dirty="0" smtClean="0"/>
              <a:t>,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Ed.; http://wps.prenhall.com/hss_faragher_outofmany_ap/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84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6AD8FE-244D-44A9-B559-FC21A45718CE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Pojer</a:t>
            </a:r>
          </a:p>
        </p:txBody>
      </p:sp>
    </p:spTree>
    <p:extLst>
      <p:ext uri="{BB962C8B-B14F-4D97-AF65-F5344CB8AC3E}">
        <p14:creationId xmlns:p14="http://schemas.microsoft.com/office/powerpoint/2010/main" val="252696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1E64DC-D4DE-4B15-B052-809E805C3895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Principal canals – Pojer; Roads &amp; Canals 1850 - </a:t>
            </a:r>
            <a:r>
              <a:rPr lang="en-US" altLang="en-US" b="1" dirty="0" smtClean="0"/>
              <a:t>Henretta, </a:t>
            </a:r>
            <a:r>
              <a:rPr lang="en-US" altLang="en-US" b="1" i="1" dirty="0" smtClean="0"/>
              <a:t>America’s History</a:t>
            </a:r>
            <a:r>
              <a:rPr lang="en-US" altLang="en-US" b="1" dirty="0" smtClean="0"/>
              <a:t> 5e</a:t>
            </a:r>
            <a:r>
              <a:rPr lang="en-US" altLang="en-US" dirty="0" smtClean="0"/>
              <a:t> from http://www.bedfordstmartins.com/mapcentral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171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07162B-7BA7-40C7-A44E-0044521DF222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http://www.wadsworth.com/history_d/special_features/image_bank_US/1815_1860.html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394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A9F008-55FD-4E12-87B7-5C77EFE97840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http://www.wadsworth.com/history_d/templates/student_resources/0030724791_ayers/maps/9.4.html</a:t>
            </a:r>
          </a:p>
        </p:txBody>
      </p:sp>
    </p:spTree>
    <p:extLst>
      <p:ext uri="{BB962C8B-B14F-4D97-AF65-F5344CB8AC3E}">
        <p14:creationId xmlns:p14="http://schemas.microsoft.com/office/powerpoint/2010/main" val="162042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D33309-7A8B-4A2E-9D7F-ECDAC2CA4894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Pojer</a:t>
            </a:r>
          </a:p>
        </p:txBody>
      </p:sp>
    </p:spTree>
    <p:extLst>
      <p:ext uri="{BB962C8B-B14F-4D97-AF65-F5344CB8AC3E}">
        <p14:creationId xmlns:p14="http://schemas.microsoft.com/office/powerpoint/2010/main" val="315038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75FDD5-EDC4-4F6A-B17C-F3C2B1A2C9FB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http://www.wadsworth.com/history_d/special_features/image_bank_US/1815_1860_maps.html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016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B3598E-7CF4-41F9-A49C-BC68AC36932E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http://www.wadsworth.com/history_d/special_features/image_bank_US/1815_1860.html</a:t>
            </a:r>
          </a:p>
        </p:txBody>
      </p:sp>
    </p:spTree>
    <p:extLst>
      <p:ext uri="{BB962C8B-B14F-4D97-AF65-F5344CB8AC3E}">
        <p14:creationId xmlns:p14="http://schemas.microsoft.com/office/powerpoint/2010/main" val="6464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6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6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4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3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1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5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7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ABED-80F6-4B66-9B41-D6B244317392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40F4-461C-4A8D-87ED-447986496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9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%11Chp12-03p335b.gif%20%20%20%20%20%20%20%20%20%20%20%20%20%20%20%20%20%20%20%20%20%20%20%20%20%20%20%20%20%20%20%20%20%20%20%20%20%20%20%20%20%20%20%20%20%200007103C%0cMacintosh%20HD%20%20%20%20%20%20%20%20%20%20%20%20%20%20%20%20%20%20%20ABA78158:" TargetMode="External"/><Relationship Id="rId5" Type="http://schemas.openxmlformats.org/officeDocument/2006/relationships/image" Target="../media/image49.png"/><Relationship Id="rId4" Type="http://schemas.openxmlformats.org/officeDocument/2006/relationships/image" Target="%11Chp12-03p335a.gif%20%20%20%20%20%20%20%20%20%20%20%20%20%20%20%20%20%20%20%20%20%20%20%20%20%20%20%20%20%20%20%20%20%20%20%20%20%20%20%20%20%20%20%20%20%200007103C%0cMacintosh%20HD%20%20%20%20%20%20%20%20%20%20%20%20%20%20%20%20%20%20%20ABA78158: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%10Chp12-01p339.gif%20%20%20%20%20%20%20%20%20%20%20%20%20%20%20%20%20%20%20%20%20%20%20%20%20%20%20%20%20%20%20%20%20%20%20%20%20%20%20%20%20%20%20%20%20%20%200007103C%0cMacintosh%20HD%20%20%20%20%20%20%20%20%20%20%20%20%20%20%20%20%20%20%20ABA78158: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%14I&amp;C-Chp02-01p381.gif%20%20%20%20%20%20%20%20%20%20%20%20%20%20%20%20%20%20%20%20%20%20%20%20%20%20%20%20%20%20%20%20%20%20%20%20%20%20%20%20%20%20%2000019A85%0cMacintosh%20HD%20%20%20%20%20%20%20%20%20%20%20%20%20%20%20%20%20%20%20B2317375:" TargetMode="Externa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%10Chp13-01p359.gif%20%20%20%20%20%20%20%20%20%20%20%20%20%20%20%20%20%20%20%20%20%20%20%20%20%20%20%20%20%20%20%20%20%20%20%20%20%20%20%20%20%20%20%20%20%20%200007104A%0cMacintosh%20HD%20%20%20%20%20%20%20%20%20%20%20%20%20%20%20%20%20%20%20ABA78158: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%14I&amp;C-Chp02-01p382.gif%20%20%20%20%20%20%20%20%20%20%20%20%20%20%20%20%20%20%20%20%20%20%20%20%20%20%20%20%20%20%20%20%20%20%20%20%20%20%20%20%20%20%2000019A85%0cMacintosh%20HD%20%20%20%20%20%20%20%20%20%20%20%20%20%20%20%20%20%20%20B2317375: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524000"/>
            <a:ext cx="8915400" cy="2362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7200" b="1" dirty="0"/>
              <a:t>TRANSPORTATION</a:t>
            </a:r>
            <a:br>
              <a:rPr lang="en-US" altLang="en-US" sz="7200" b="1" dirty="0"/>
            </a:br>
            <a:r>
              <a:rPr lang="en-US" altLang="en-US" sz="7200" b="1" dirty="0"/>
              <a:t>REVOLUTION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648200"/>
            <a:ext cx="81534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b="1" dirty="0"/>
              <a:t>&amp; THE CREATION OF A NATIONAL MARKET ECONOMY</a:t>
            </a:r>
          </a:p>
        </p:txBody>
      </p:sp>
    </p:spTree>
    <p:extLst>
      <p:ext uri="{BB962C8B-B14F-4D97-AF65-F5344CB8AC3E}">
        <p14:creationId xmlns:p14="http://schemas.microsoft.com/office/powerpoint/2010/main" val="3339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05000" y="152401"/>
            <a:ext cx="8382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Erie Canal, 1820s</a:t>
            </a:r>
          </a:p>
        </p:txBody>
      </p:sp>
      <p:pic>
        <p:nvPicPr>
          <p:cNvPr id="8195" name="Picture 4" descr="Erie Canal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6248400" cy="473233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981200" y="5957888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Begun in 1817;  completed in 1825</a:t>
            </a:r>
            <a:endParaRPr lang="en-US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				Erie Canal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New York dug a 363 mile canal linking the Hudson River to Great Lakes</a:t>
            </a:r>
          </a:p>
          <a:p>
            <a:r>
              <a:rPr lang="en-US" sz="4000" dirty="0" smtClean="0"/>
              <a:t>Completed in 1825</a:t>
            </a:r>
          </a:p>
          <a:p>
            <a:r>
              <a:rPr lang="en-US" sz="4000" dirty="0" smtClean="0"/>
              <a:t>Governor DeWitt Clinton built using only state money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056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			Erie Canal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Connected Eastern manufacturing and western agriculture</a:t>
            </a:r>
          </a:p>
          <a:p>
            <a:r>
              <a:rPr lang="en-US" sz="3600" dirty="0" smtClean="0"/>
              <a:t>Cost of shipping a ton of grain from Buffalo to NYC fell from $100 to $5</a:t>
            </a:r>
          </a:p>
          <a:p>
            <a:r>
              <a:rPr lang="en-US" sz="3600" dirty="0" smtClean="0"/>
              <a:t>Time fell from 20 to 6 days</a:t>
            </a:r>
          </a:p>
          <a:p>
            <a:r>
              <a:rPr lang="en-US" sz="3600" dirty="0" smtClean="0"/>
              <a:t>Land value skyrocketed and new cities like Syracuse, Utica and Rochester emerged along canal</a:t>
            </a:r>
          </a:p>
          <a:p>
            <a:r>
              <a:rPr lang="en-US" sz="3600" dirty="0" smtClean="0"/>
              <a:t>Great Lake towns exploded Cleveland, Detroit, Chicago</a:t>
            </a:r>
          </a:p>
          <a:p>
            <a:r>
              <a:rPr lang="en-US" sz="3600" dirty="0" smtClean="0"/>
              <a:t>Immigrants traveled west using canal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442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05000" y="228601"/>
            <a:ext cx="8382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Erie Canal System</a:t>
            </a:r>
          </a:p>
        </p:txBody>
      </p:sp>
      <p:pic>
        <p:nvPicPr>
          <p:cNvPr id="7171" name="Picture 3" descr="14_03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6477000" cy="532288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05000" y="228601"/>
            <a:ext cx="8382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Principal Canals in 1840</a:t>
            </a:r>
          </a:p>
        </p:txBody>
      </p:sp>
      <p:pic>
        <p:nvPicPr>
          <p:cNvPr id="10243" name="Picture 4" descr="14_0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7848600" cy="54483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8382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600" b="1" dirty="0">
              <a:solidFill>
                <a:schemeClr val="tx2"/>
              </a:solidFill>
            </a:endParaRPr>
          </a:p>
        </p:txBody>
      </p:sp>
      <p:pic>
        <p:nvPicPr>
          <p:cNvPr id="12291" name="Picture 3" descr="14_0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"/>
          <a:stretch>
            <a:fillRect/>
          </a:stretch>
        </p:blipFill>
        <p:spPr bwMode="auto">
          <a:xfrm>
            <a:off x="1752600" y="1087438"/>
            <a:ext cx="5380038" cy="3916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828800" y="2286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4000" dirty="0"/>
              <a:t>TRANSPORTATION REVOLUTION</a:t>
            </a:r>
          </a:p>
        </p:txBody>
      </p:sp>
      <p:pic>
        <p:nvPicPr>
          <p:cNvPr id="12293" name="Picture 5" descr="203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4500" r="1443" b="3000"/>
          <a:stretch>
            <a:fillRect/>
          </a:stretch>
        </p:blipFill>
        <p:spPr bwMode="auto">
          <a:xfrm>
            <a:off x="6477000" y="2881313"/>
            <a:ext cx="4019550" cy="3797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2057400" y="1219200"/>
            <a:ext cx="3581400" cy="369332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Principal Canals in 1840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7391400" y="2438401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Roads and Canals, 1820-1850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1752600" y="5181600"/>
            <a:ext cx="46482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Canal boom</a:t>
            </a:r>
          </a:p>
          <a:p>
            <a:pPr>
              <a:spcBef>
                <a:spcPct val="1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 on transportation and trade patterns</a:t>
            </a:r>
            <a:r>
              <a:rPr lang="en-US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44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TRANSPORTATION REVOLUTION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0"/>
            <a:ext cx="4648200" cy="4114800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Steamboats </a:t>
            </a:r>
          </a:p>
          <a:p>
            <a:pPr lvl="1" eaLnBrk="1" hangingPunct="1"/>
            <a:r>
              <a:rPr lang="en-US" altLang="en-US" b="0" dirty="0" smtClean="0"/>
              <a:t>Robert Fulton (1807) installed a steam engine on the </a:t>
            </a:r>
            <a:r>
              <a:rPr lang="en-US" altLang="en-US" b="0" i="1" dirty="0" smtClean="0"/>
              <a:t>Clermont</a:t>
            </a:r>
            <a:endParaRPr lang="en-US" altLang="en-US" dirty="0"/>
          </a:p>
          <a:p>
            <a:pPr lvl="1" eaLnBrk="1" hangingPunct="1"/>
            <a:r>
              <a:rPr lang="en-US" altLang="en-US" b="0" dirty="0" smtClean="0"/>
              <a:t> </a:t>
            </a:r>
            <a:r>
              <a:rPr lang="en-US" altLang="en-US" dirty="0" smtClean="0"/>
              <a:t>Made 2 way river travel possible</a:t>
            </a:r>
            <a:endParaRPr lang="en-US" altLang="en-US" b="0" dirty="0" smtClean="0"/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6858000" y="6096001"/>
            <a:ext cx="3276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Robert Fulton’s </a:t>
            </a:r>
            <a:r>
              <a:rPr lang="en-US" altLang="en-US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Clermont</a:t>
            </a: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plies the Hudson River</a:t>
            </a:r>
          </a:p>
        </p:txBody>
      </p:sp>
      <p:pic>
        <p:nvPicPr>
          <p:cNvPr id="10245" name="Picture 6" descr="9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 b="1639"/>
          <a:stretch>
            <a:fillRect/>
          </a:stretch>
        </p:blipFill>
        <p:spPr bwMode="auto">
          <a:xfrm>
            <a:off x="6705600" y="1752600"/>
            <a:ext cx="3468688" cy="4267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dirty="0"/>
              <a:t>Paths of Northern Migration after 1800</a:t>
            </a:r>
          </a:p>
        </p:txBody>
      </p:sp>
      <p:pic>
        <p:nvPicPr>
          <p:cNvPr id="13315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86868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00200" y="212726"/>
            <a:ext cx="89916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The “Iron Horse” Wins! (1830)</a:t>
            </a:r>
          </a:p>
        </p:txBody>
      </p:sp>
      <p:pic>
        <p:nvPicPr>
          <p:cNvPr id="13315" name="Picture 4" descr="Iron Horse Wins - 1830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58864"/>
            <a:ext cx="6324600" cy="4656137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52600" y="5867401"/>
            <a:ext cx="868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1830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13 miles of track built by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Baltimore &amp; Ohio RR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By 1850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9000 mi. of RR track [1860  31,000 mi.]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305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TRANSPORTATION REVOLUTION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686" y="1393371"/>
            <a:ext cx="5279571" cy="4492739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-"/>
            </a:pPr>
            <a:r>
              <a:rPr lang="en-US" altLang="en-US" b="0" dirty="0" smtClean="0"/>
              <a:t>Steam locomotives were pioneered in England</a:t>
            </a:r>
          </a:p>
          <a:p>
            <a:pPr eaLnBrk="1" hangingPunct="1">
              <a:buFontTx/>
              <a:buChar char="-"/>
            </a:pPr>
            <a:r>
              <a:rPr lang="en-US" altLang="en-US" dirty="0" smtClean="0"/>
              <a:t>John Stevens demonstrated a locomotive in NJ 1820</a:t>
            </a:r>
            <a:endParaRPr lang="en-US" altLang="en-US" dirty="0"/>
          </a:p>
          <a:p>
            <a:pPr eaLnBrk="1" hangingPunct="1">
              <a:buFontTx/>
              <a:buChar char="-"/>
            </a:pPr>
            <a:r>
              <a:rPr lang="en-US" altLang="en-US" b="0" dirty="0" smtClean="0"/>
              <a:t>Allowed people and products to be shipped great distances</a:t>
            </a:r>
          </a:p>
          <a:p>
            <a:pPr eaLnBrk="1" hangingPunct="1">
              <a:buFontTx/>
              <a:buChar char="-"/>
            </a:pPr>
            <a:r>
              <a:rPr lang="en-US" altLang="en-US" dirty="0" smtClean="0"/>
              <a:t>Fast, reliable, and cheaper than canals to construct</a:t>
            </a:r>
          </a:p>
          <a:p>
            <a:pPr eaLnBrk="1" hangingPunct="1">
              <a:buFontTx/>
              <a:buChar char="-"/>
            </a:pPr>
            <a:r>
              <a:rPr lang="en-US" altLang="en-US" b="0" dirty="0" smtClean="0"/>
              <a:t>Not frozen in winter</a:t>
            </a:r>
          </a:p>
          <a:p>
            <a:pPr eaLnBrk="1" hangingPunct="1">
              <a:buFontTx/>
              <a:buChar char="-"/>
            </a:pPr>
            <a:r>
              <a:rPr lang="en-US" altLang="en-US" dirty="0" smtClean="0"/>
              <a:t>Able to go almost anywhere</a:t>
            </a:r>
            <a:endParaRPr lang="en-US" altLang="en-US" b="0" dirty="0" smtClean="0"/>
          </a:p>
        </p:txBody>
      </p:sp>
      <p:pic>
        <p:nvPicPr>
          <p:cNvPr id="14340" name="Picture 5" descr="14_05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" b="2484"/>
          <a:stretch>
            <a:fillRect/>
          </a:stretch>
        </p:blipFill>
        <p:spPr bwMode="auto">
          <a:xfrm>
            <a:off x="5715000" y="1066801"/>
            <a:ext cx="4529138" cy="5643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905000" y="485775"/>
            <a:ext cx="8382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3300"/>
                </a:solidFill>
                <a:latin typeface="Comic Sans MS" panose="030F0702030302020204" pitchFamily="66" charset="0"/>
              </a:rPr>
              <a:t>Regional Specialization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362200" y="2057400"/>
            <a:ext cx="78486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EAST 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Industrial</a:t>
            </a:r>
          </a:p>
          <a:p>
            <a:pPr>
              <a:spcBef>
                <a:spcPct val="50000"/>
              </a:spcBef>
              <a:defRPr/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SOUTH </a:t>
            </a:r>
            <a:r>
              <a:rPr lang="en-US" sz="32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Cotton &amp; Slavery</a:t>
            </a:r>
          </a:p>
          <a:p>
            <a:pPr>
              <a:spcBef>
                <a:spcPct val="50000"/>
              </a:spcBef>
              <a:defRPr/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WEST </a:t>
            </a:r>
            <a:r>
              <a:rPr lang="en-US" sz="32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The Nation’s “Breadbasket”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319838" y="139701"/>
            <a:ext cx="4572000" cy="1077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663300"/>
                </a:solidFill>
                <a:latin typeface="Comic Sans MS" panose="030F0702030302020204" pitchFamily="66" charset="0"/>
              </a:rPr>
              <a:t>Railroad Revolution</a:t>
            </a:r>
            <a:br>
              <a:rPr lang="en-US" altLang="en-US" sz="3200" b="1" dirty="0">
                <a:solidFill>
                  <a:srgbClr val="663300"/>
                </a:solidFill>
                <a:latin typeface="Comic Sans MS" panose="030F0702030302020204" pitchFamily="66" charset="0"/>
              </a:rPr>
            </a:br>
            <a:r>
              <a:rPr lang="en-US" altLang="en-US" sz="3200" b="1" dirty="0">
                <a:solidFill>
                  <a:srgbClr val="663300"/>
                </a:solidFill>
                <a:latin typeface="Comic Sans MS" panose="030F0702030302020204" pitchFamily="66" charset="0"/>
              </a:rPr>
              <a:t>1850s</a:t>
            </a:r>
          </a:p>
        </p:txBody>
      </p:sp>
      <p:pic>
        <p:nvPicPr>
          <p:cNvPr id="14339" name="Picture 5" descr="14_05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" b="2563"/>
          <a:stretch>
            <a:fillRect/>
          </a:stretch>
        </p:blipFill>
        <p:spPr bwMode="auto">
          <a:xfrm>
            <a:off x="7053943" y="1217614"/>
            <a:ext cx="4470400" cy="55689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827314" y="796472"/>
            <a:ext cx="6150429" cy="58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Clr>
                <a:srgbClr val="663300"/>
              </a:buClr>
              <a:buSzPct val="85000"/>
              <a:defRPr/>
            </a:pPr>
            <a:r>
              <a:rPr lang="en-US" sz="27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Supported by…</a:t>
            </a:r>
          </a:p>
          <a:p>
            <a:pPr>
              <a:spcBef>
                <a:spcPct val="50000"/>
              </a:spcBef>
              <a:buClr>
                <a:srgbClr val="663300"/>
              </a:buClr>
              <a:buSzPct val="85000"/>
              <a:buFont typeface="Transport MT" pitchFamily="2" charset="2"/>
              <a:buChar char="p"/>
              <a:defRPr/>
            </a:pPr>
            <a:r>
              <a:rPr 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Funding </a:t>
            </a:r>
          </a:p>
          <a:p>
            <a:pPr marL="914400" lvl="1" indent="-342900">
              <a:spcBef>
                <a:spcPct val="50000"/>
              </a:spcBef>
              <a:buClr>
                <a:srgbClr val="663300"/>
              </a:buClr>
              <a:buSzPct val="85000"/>
              <a:buFontTx/>
              <a:buChar char="-"/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Private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investors and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states</a:t>
            </a:r>
          </a:p>
          <a:p>
            <a:pPr marL="914400" lvl="1" indent="-342900">
              <a:spcBef>
                <a:spcPct val="50000"/>
              </a:spcBef>
              <a:buClr>
                <a:srgbClr val="663300"/>
              </a:buClr>
              <a:buSzPct val="85000"/>
              <a:buFontTx/>
              <a:buChar char="-"/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Cornelius Vanderbilt made a fortune with NY Central Railroad</a:t>
            </a:r>
          </a:p>
          <a:p>
            <a:pPr>
              <a:spcBef>
                <a:spcPct val="50000"/>
              </a:spcBef>
              <a:buClr>
                <a:srgbClr val="663300"/>
              </a:buClr>
              <a:buSzPct val="85000"/>
              <a:buFontTx/>
              <a:buChar char="-"/>
              <a:defRPr/>
            </a:pP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Land 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Grants</a:t>
            </a:r>
          </a:p>
          <a:p>
            <a:pPr lvl="1">
              <a:spcBef>
                <a:spcPct val="50000"/>
              </a:spcBef>
              <a:buClr>
                <a:srgbClr val="663300"/>
              </a:buClr>
              <a:buSzPct val="85000"/>
              <a:defRPr/>
            </a:pPr>
            <a:r>
              <a:rPr 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Federal governments</a:t>
            </a:r>
          </a:p>
          <a:p>
            <a:pPr marL="0" indent="0">
              <a:spcBef>
                <a:spcPct val="50000"/>
              </a:spcBef>
              <a:buClr>
                <a:srgbClr val="663300"/>
              </a:buClr>
              <a:buSzPct val="85000"/>
              <a:defRPr/>
            </a:pPr>
            <a:endParaRPr lang="en-US" sz="11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>
              <a:spcBef>
                <a:spcPct val="50000"/>
              </a:spcBef>
              <a:buClr>
                <a:srgbClr val="663300"/>
              </a:buClr>
              <a:buSzPct val="85000"/>
              <a:defRPr/>
            </a:pPr>
            <a:r>
              <a:rPr lang="en-US" sz="27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Built by…</a:t>
            </a:r>
          </a:p>
          <a:p>
            <a:pPr>
              <a:spcBef>
                <a:spcPct val="50000"/>
              </a:spcBef>
              <a:buClr>
                <a:srgbClr val="663300"/>
              </a:buClr>
              <a:buSzPct val="85000"/>
              <a:buFont typeface="Transport MT" pitchFamily="2" charset="2"/>
              <a:buChar char="p"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Immigrants in the No. </a:t>
            </a:r>
          </a:p>
          <a:p>
            <a:pPr>
              <a:spcBef>
                <a:spcPct val="50000"/>
              </a:spcBef>
              <a:buClr>
                <a:srgbClr val="663300"/>
              </a:buClr>
              <a:buSzPct val="85000"/>
              <a:buFont typeface="Transport MT" pitchFamily="2" charset="2"/>
              <a:buChar char="p"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Slaves in the South RRs</a:t>
            </a:r>
          </a:p>
        </p:txBody>
      </p:sp>
    </p:spTree>
    <p:extLst>
      <p:ext uri="{BB962C8B-B14F-4D97-AF65-F5344CB8AC3E}">
        <p14:creationId xmlns:p14="http://schemas.microsoft.com/office/powerpoint/2010/main" val="26578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305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TRANSPORTATION REVOLUTION</a:t>
            </a:r>
          </a:p>
        </p:txBody>
      </p:sp>
      <p:pic>
        <p:nvPicPr>
          <p:cNvPr id="15363" name="Picture 4" descr="9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1532" r="2040"/>
          <a:stretch>
            <a:fillRect/>
          </a:stretch>
        </p:blipFill>
        <p:spPr bwMode="auto">
          <a:xfrm>
            <a:off x="1981200" y="914401"/>
            <a:ext cx="8153400" cy="5573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3331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9154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dirty="0"/>
              <a:t>Mohawk And Hudson Railroad’s </a:t>
            </a:r>
            <a:r>
              <a:rPr lang="en-US" altLang="en-US" sz="3200" i="1" dirty="0"/>
              <a:t>Dewitt Clinton</a:t>
            </a:r>
            <a:r>
              <a:rPr lang="en-US" altLang="en-US" sz="4000" dirty="0"/>
              <a:t> </a:t>
            </a:r>
          </a:p>
        </p:txBody>
      </p:sp>
      <p:pic>
        <p:nvPicPr>
          <p:cNvPr id="16387" name="Picture 4" descr="9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" b="1801"/>
          <a:stretch>
            <a:fillRect/>
          </a:stretch>
        </p:blipFill>
        <p:spPr bwMode="auto">
          <a:xfrm>
            <a:off x="1524000" y="798514"/>
            <a:ext cx="9144000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2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TRANSPORTATION REVOLUTION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4582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Impact of Railroads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a)		Promoted national trade and economic growth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b)		Linked Northeast and old Northwest for trade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Consolidation of early short lines leads to E-W orientation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Chicago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c)		Promoted the growth of other industries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Iron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Coal</a:t>
            </a:r>
            <a:endParaRPr lang="en-US" altLang="en-US" u="sng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Telegraph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d) 	Encouraged farmers to specialize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arenR" startAt="5"/>
            </a:pPr>
            <a:r>
              <a:rPr lang="en-US" altLang="en-US" dirty="0" smtClean="0"/>
              <a:t>First </a:t>
            </a:r>
            <a:r>
              <a:rPr lang="en-US" altLang="en-US" dirty="0"/>
              <a:t>great corporations in US – model for later large 	</a:t>
            </a:r>
            <a:r>
              <a:rPr lang="en-US" altLang="en-US" dirty="0" smtClean="0"/>
              <a:t>businesses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61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Rise to New Market Economy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Push west in search of cheap land</a:t>
            </a:r>
          </a:p>
          <a:p>
            <a:r>
              <a:rPr lang="en-US" sz="3600" dirty="0" smtClean="0"/>
              <a:t>A vast number of immigrants settling in the cities</a:t>
            </a:r>
          </a:p>
          <a:p>
            <a:r>
              <a:rPr lang="en-US" sz="3600" dirty="0" smtClean="0"/>
              <a:t>Newly invented machinery</a:t>
            </a:r>
          </a:p>
          <a:p>
            <a:r>
              <a:rPr lang="en-US" sz="3600" dirty="0" smtClean="0"/>
              <a:t>Better roads, faster steamboats, farther reaching canals and railroads</a:t>
            </a:r>
          </a:p>
          <a:p>
            <a:r>
              <a:rPr lang="en-US" sz="3600" dirty="0" smtClean="0"/>
              <a:t>Thoreau- </a:t>
            </a:r>
            <a:r>
              <a:rPr lang="en-US" sz="3600" i="1" dirty="0" smtClean="0"/>
              <a:t>The Walden</a:t>
            </a:r>
            <a:r>
              <a:rPr lang="en-US" sz="3600" i="1" u="sng" dirty="0" smtClean="0"/>
              <a:t> </a:t>
            </a:r>
            <a:r>
              <a:rPr lang="en-US" sz="3600" i="1" dirty="0" smtClean="0"/>
              <a:t>– </a:t>
            </a:r>
            <a:r>
              <a:rPr lang="en-US" sz="3600" dirty="0" smtClean="0"/>
              <a:t>questioned the spiritual cost of the market revolution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1323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Eras of Transportation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09800"/>
            <a:ext cx="83820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Turnpike</a:t>
            </a: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River</a:t>
            </a: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Era	1790s-1820s</a:t>
            </a:r>
          </a:p>
          <a:p>
            <a:pPr eaLnBrk="1" hangingPunct="1">
              <a:defRPr/>
            </a:pPr>
            <a:r>
              <a:rPr lang="en-US" altLang="en-US" sz="4000" dirty="0">
                <a:solidFill>
                  <a:srgbClr val="1CB4E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Canal Era			1825-1840s</a:t>
            </a:r>
          </a:p>
          <a:p>
            <a:pPr eaLnBrk="1" hangingPunct="1">
              <a:defRPr/>
            </a:pPr>
            <a:r>
              <a:rPr lang="en-US" altLang="en-US" sz="4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Railroad Era		1850s-1940s</a:t>
            </a:r>
          </a:p>
          <a:p>
            <a:pPr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Automobile Era	1920s-present</a:t>
            </a:r>
          </a:p>
        </p:txBody>
      </p:sp>
    </p:spTree>
    <p:extLst>
      <p:ext uri="{BB962C8B-B14F-4D97-AF65-F5344CB8AC3E}">
        <p14:creationId xmlns:p14="http://schemas.microsoft.com/office/powerpoint/2010/main" val="25395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38200"/>
            <a:ext cx="9372600" cy="2438400"/>
          </a:xfrm>
        </p:spPr>
        <p:txBody>
          <a:bodyPr/>
          <a:lstStyle/>
          <a:p>
            <a:pPr marL="838200" indent="-838200">
              <a:defRPr/>
            </a:pPr>
            <a:r>
              <a:rPr lang="en-US" altLang="en-US" sz="5400" b="1" dirty="0"/>
              <a:t>	</a:t>
            </a:r>
            <a:r>
              <a:rPr lang="en-US" altLang="en-US" b="1" dirty="0"/>
              <a:t>BEGINNINGS OF INDUSTRIALIZATION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5181600" cy="2895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en-US" dirty="0" smtClean="0"/>
              <a:t> Factory System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en-US" dirty="0" smtClean="0"/>
              <a:t> Rise of Corporations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en-US" dirty="0" smtClean="0"/>
              <a:t> Technological Innovations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en-US" dirty="0" smtClean="0"/>
              <a:t> Labor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7772400" y="3505200"/>
          <a:ext cx="20256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3" imgW="2794503" imgH="3468986" progId="MS_ClipArt_Gallery.2">
                  <p:embed/>
                </p:oleObj>
              </mc:Choice>
              <mc:Fallback>
                <p:oleObj name="Clip" r:id="rId3" imgW="2794503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505200"/>
                        <a:ext cx="20256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8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/>
              <a:t>BEGINNINGS OF INDUSTRIALIZATION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4" y="1981200"/>
            <a:ext cx="5116286" cy="4419600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1791 Samuel Slater” Father of the American Factory System” built the first efficient cotton spinning machine in America</a:t>
            </a:r>
            <a:endParaRPr lang="en-US" altLang="en-US" dirty="0"/>
          </a:p>
          <a:p>
            <a:pPr eaLnBrk="1" hangingPunct="1"/>
            <a:r>
              <a:rPr lang="en-US" altLang="en-US" b="0" dirty="0" smtClean="0"/>
              <a:t>Eli Whitney’s cotton gin stimulated American Industrial Revolution by supplying cotton to New England textile mills</a:t>
            </a:r>
          </a:p>
        </p:txBody>
      </p:sp>
      <p:pic>
        <p:nvPicPr>
          <p:cNvPr id="22532" name="Picture 5" descr="Samuel Slater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"/>
          <a:stretch>
            <a:fillRect/>
          </a:stretch>
        </p:blipFill>
        <p:spPr bwMode="auto">
          <a:xfrm>
            <a:off x="5791200" y="2057400"/>
            <a:ext cx="4343400" cy="421005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794126" y="5070475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4114800" y="5486400"/>
            <a:ext cx="1752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Samuel Slater</a:t>
            </a:r>
            <a:br>
              <a:rPr lang="en-US" alt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(“Father of the Factory System”)</a:t>
            </a:r>
          </a:p>
        </p:txBody>
      </p:sp>
    </p:spTree>
    <p:extLst>
      <p:ext uri="{BB962C8B-B14F-4D97-AF65-F5344CB8AC3E}">
        <p14:creationId xmlns:p14="http://schemas.microsoft.com/office/powerpoint/2010/main" val="26006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0" y="273050"/>
            <a:ext cx="8382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2ECD2"/>
                </a:solidFill>
                <a:latin typeface="Garamond" panose="02020404030301010803" pitchFamily="18" charset="0"/>
              </a:rPr>
              <a:t>Eli Whitney’s Gun Factory</a:t>
            </a:r>
          </a:p>
        </p:txBody>
      </p:sp>
      <p:pic>
        <p:nvPicPr>
          <p:cNvPr id="30723" name="Picture 3" descr="Eli Whitney-Gun Mfg Factory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14414"/>
            <a:ext cx="7391400" cy="4962525"/>
          </a:xfrm>
          <a:prstGeom prst="rect">
            <a:avLst/>
          </a:prstGeom>
          <a:noFill/>
          <a:ln w="1905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895600" y="6019801"/>
            <a:ext cx="6477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Interchangeable Parts Rifle</a:t>
            </a:r>
          </a:p>
        </p:txBody>
      </p:sp>
    </p:spTree>
    <p:extLst>
      <p:ext uri="{BB962C8B-B14F-4D97-AF65-F5344CB8AC3E}">
        <p14:creationId xmlns:p14="http://schemas.microsoft.com/office/powerpoint/2010/main" val="2612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	Interchangeable Parts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1798 Eli Whitney mass produced muskets for army</a:t>
            </a:r>
          </a:p>
          <a:p>
            <a:r>
              <a:rPr lang="en-US" sz="3600" dirty="0" smtClean="0"/>
              <a:t>Principle of interchangeable parts becomes widely adopted by 1850</a:t>
            </a:r>
          </a:p>
          <a:p>
            <a:r>
              <a:rPr lang="en-US" sz="3600" dirty="0" smtClean="0"/>
              <a:t>Becomes the basis of modern mass production and assembly line methods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679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1905000" y="273051"/>
            <a:ext cx="8382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2EC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John Deere &amp; the Steel Plow</a:t>
            </a:r>
          </a:p>
        </p:txBody>
      </p:sp>
      <p:pic>
        <p:nvPicPr>
          <p:cNvPr id="31747" name="Picture 3" descr="John De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1924050" cy="32004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John Deere plow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1"/>
            <a:ext cx="3657600" cy="26511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John Deere plow-1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4191000" cy="20701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05000" y="349251"/>
            <a:ext cx="8382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Elias Howe &amp; Isaac Singer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038600" y="5133976"/>
            <a:ext cx="4267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1840-50s</a:t>
            </a:r>
            <a:b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Sewing Machine</a:t>
            </a:r>
          </a:p>
        </p:txBody>
      </p:sp>
      <p:pic>
        <p:nvPicPr>
          <p:cNvPr id="24580" name="Picture 5" descr="sewing machine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90775"/>
            <a:ext cx="2590800" cy="25908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6" descr="Elias Howe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04975"/>
            <a:ext cx="2571750" cy="38100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7" descr="Isaac Singer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2438" r="2882" b="2438"/>
          <a:stretch>
            <a:fillRect/>
          </a:stretch>
        </p:blipFill>
        <p:spPr bwMode="auto">
          <a:xfrm>
            <a:off x="7696201" y="1857375"/>
            <a:ext cx="2663825" cy="35814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Line 8"/>
          <p:cNvSpPr>
            <a:spLocks noChangeShapeType="1"/>
          </p:cNvSpPr>
          <p:nvPr/>
        </p:nvSpPr>
        <p:spPr bwMode="auto">
          <a:xfrm flipH="1">
            <a:off x="3505200" y="990601"/>
            <a:ext cx="990600" cy="561975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7696200" y="990601"/>
            <a:ext cx="1143000" cy="714375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91000" y="1109664"/>
            <a:ext cx="4267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Patent Wars</a:t>
            </a:r>
          </a:p>
        </p:txBody>
      </p:sp>
    </p:spTree>
    <p:extLst>
      <p:ext uri="{BB962C8B-B14F-4D97-AF65-F5344CB8AC3E}">
        <p14:creationId xmlns:p14="http://schemas.microsoft.com/office/powerpoint/2010/main" val="5934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		Sewing Machine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Elias Howe invented one in 1846</a:t>
            </a:r>
          </a:p>
          <a:p>
            <a:r>
              <a:rPr lang="en-US" sz="3600" dirty="0" smtClean="0"/>
              <a:t>Isaac Singer more successful in improving and promoting the machine</a:t>
            </a:r>
          </a:p>
          <a:p>
            <a:r>
              <a:rPr lang="en-US" sz="3600" dirty="0" smtClean="0"/>
              <a:t>Significance- became the foundation of ready made clothing industry</a:t>
            </a:r>
          </a:p>
          <a:p>
            <a:r>
              <a:rPr lang="en-US" sz="3600" dirty="0" smtClean="0"/>
              <a:t>It drove many a seamstress from their home to the factory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0100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		Charles Goodyear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Received a patent for vulcanizing rubber (1844)</a:t>
            </a:r>
          </a:p>
          <a:p>
            <a:r>
              <a:rPr lang="en-US" sz="3600" dirty="0" smtClean="0"/>
              <a:t>Over 500 different uses in the new industry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72342"/>
            <a:ext cx="4691743" cy="407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65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81200" y="593726"/>
            <a:ext cx="1905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Oliver</a:t>
            </a:r>
            <a:b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</a:b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Evans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905000" y="6262688"/>
            <a:ext cx="52578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First prototype of the locomotive</a:t>
            </a:r>
            <a:endParaRPr lang="en-US" sz="23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6" name="Picture 6" descr="Oliver Ev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1925638" cy="27432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 descr="Evans steam carriag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43288"/>
            <a:ext cx="4191000" cy="273526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Evans automated flour mill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4" y="1447800"/>
            <a:ext cx="2795587" cy="46482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705600" y="838200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automated flour mill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05000" y="196850"/>
            <a:ext cx="8382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  <a:latin typeface="Garamond" panose="02020404030301010803" pitchFamily="18" charset="0"/>
              </a:rPr>
              <a:t>Samuel F. B. Morse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486400" y="5410200"/>
            <a:ext cx="48768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2ECD2"/>
                </a:solidFill>
                <a:latin typeface="Comic Sans MS" panose="030F0702030302020204" pitchFamily="66" charset="0"/>
              </a:rPr>
              <a:t>1840 – Telegraph</a:t>
            </a:r>
          </a:p>
        </p:txBody>
      </p:sp>
      <p:pic>
        <p:nvPicPr>
          <p:cNvPr id="33796" name="Picture 4" descr="Samuel Morse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24000"/>
            <a:ext cx="2695575" cy="3962400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telegraph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1601" r="4950" b="6599"/>
          <a:stretch>
            <a:fillRect/>
          </a:stretch>
        </p:blipFill>
        <p:spPr bwMode="auto">
          <a:xfrm>
            <a:off x="5562601" y="1825626"/>
            <a:ext cx="4575175" cy="3451225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05000" y="196851"/>
            <a:ext cx="83820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  <a:latin typeface="Garamond" panose="02020404030301010803" pitchFamily="18" charset="0"/>
              </a:rPr>
              <a:t>Cyrus Field </a:t>
            </a:r>
            <a:br>
              <a:rPr lang="en-US" altLang="en-US" sz="3600" b="1" dirty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en-US" altLang="en-US" sz="3600" b="1" dirty="0">
                <a:solidFill>
                  <a:schemeClr val="tx2"/>
                </a:solidFill>
                <a:latin typeface="Garamond" panose="02020404030301010803" pitchFamily="18" charset="0"/>
              </a:rPr>
              <a:t>&amp; the Transatlantic Cable, 1858</a:t>
            </a:r>
          </a:p>
        </p:txBody>
      </p:sp>
      <p:pic>
        <p:nvPicPr>
          <p:cNvPr id="34819" name="Picture 3" descr="Cyrus Field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3125" r="6265" b="6250"/>
          <a:stretch>
            <a:fillRect/>
          </a:stretch>
        </p:blipFill>
        <p:spPr bwMode="auto">
          <a:xfrm>
            <a:off x="4267200" y="1600200"/>
            <a:ext cx="3665538" cy="47244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Why did New England become the center of the Industrial Revolution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 Rocky soil discouraged farming and made manufacturing more attractive</a:t>
            </a:r>
          </a:p>
          <a:p>
            <a:r>
              <a:rPr lang="en-US" sz="3600" dirty="0" smtClean="0"/>
              <a:t>Dense population to provide labor</a:t>
            </a:r>
          </a:p>
          <a:p>
            <a:r>
              <a:rPr lang="en-US" sz="3600" dirty="0" smtClean="0"/>
              <a:t>Seaports made it easy to import and export goods</a:t>
            </a:r>
          </a:p>
          <a:p>
            <a:r>
              <a:rPr lang="en-US" sz="3600" dirty="0" smtClean="0"/>
              <a:t>Swift flowing rivers provided the abundant power needed</a:t>
            </a:r>
          </a:p>
          <a:p>
            <a:r>
              <a:rPr lang="en-US" sz="3600" dirty="0" smtClean="0"/>
              <a:t>Capital available from merchants who suffered from War of 1812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3993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905000" y="273051"/>
            <a:ext cx="8382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The Lowell/Waltham System:</a:t>
            </a:r>
            <a:b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</a:b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First Dual-Purpose Textile Plant</a:t>
            </a:r>
          </a:p>
        </p:txBody>
      </p:sp>
      <p:pic>
        <p:nvPicPr>
          <p:cNvPr id="29699" name="Picture 4" descr="View of Lowell-Mather_182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16252" r="16800" b="15125"/>
          <a:stretch>
            <a:fillRect/>
          </a:stretch>
        </p:blipFill>
        <p:spPr bwMode="auto">
          <a:xfrm>
            <a:off x="3124200" y="1943100"/>
            <a:ext cx="6096000" cy="36195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981200" y="5867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Francis Cabot Lowell’s town - 1814</a:t>
            </a:r>
          </a:p>
        </p:txBody>
      </p:sp>
    </p:spTree>
    <p:extLst>
      <p:ext uri="{BB962C8B-B14F-4D97-AF65-F5344CB8AC3E}">
        <p14:creationId xmlns:p14="http://schemas.microsoft.com/office/powerpoint/2010/main" val="25152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/>
              <a:t>BEGINNINGS OF INDUSTRIALIZATION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199"/>
            <a:ext cx="5715000" cy="255814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Lowell </a:t>
            </a:r>
            <a:r>
              <a:rPr lang="en-US" altLang="en-US" sz="2000" dirty="0"/>
              <a:t>(</a:t>
            </a:r>
            <a:r>
              <a:rPr lang="en-US" altLang="en-US" sz="1800" dirty="0"/>
              <a:t>or</a:t>
            </a:r>
            <a:r>
              <a:rPr lang="en-US" altLang="en-US" sz="2000" dirty="0"/>
              <a:t> Waltham)</a:t>
            </a:r>
            <a:r>
              <a:rPr lang="en-US" altLang="en-US" dirty="0"/>
              <a:t> Factory System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lvl="1" eaLnBrk="1" hangingPunct="1"/>
            <a:r>
              <a:rPr lang="en-US" altLang="en-US" sz="2600" dirty="0"/>
              <a:t>Francis Cabot Lowell</a:t>
            </a:r>
          </a:p>
          <a:p>
            <a:pPr lvl="1" eaLnBrk="1" hangingPunct="1"/>
            <a:r>
              <a:rPr lang="en-US" altLang="en-US" sz="2600" dirty="0"/>
              <a:t>First dual-purpose textile </a:t>
            </a:r>
            <a:r>
              <a:rPr lang="en-US" altLang="en-US" sz="2600" dirty="0" smtClean="0"/>
              <a:t>plants (1814)</a:t>
            </a:r>
            <a:endParaRPr lang="en-US" altLang="en-US" sz="2600" dirty="0"/>
          </a:p>
          <a:p>
            <a:pPr lvl="1" eaLnBrk="1" hangingPunct="1"/>
            <a:r>
              <a:rPr lang="en-US" altLang="en-US" sz="2600" dirty="0" smtClean="0"/>
              <a:t>Brought all aspects of cloth production under one roof</a:t>
            </a:r>
          </a:p>
          <a:p>
            <a:pPr lvl="1" eaLnBrk="1" hangingPunct="1"/>
            <a:r>
              <a:rPr lang="en-US" altLang="en-US" sz="2600" dirty="0" smtClean="0"/>
              <a:t>Brought cloth manufacturing from the home to the factory</a:t>
            </a:r>
            <a:endParaRPr lang="en-US" altLang="en-US" sz="2600" dirty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905000" y="6491288"/>
            <a:ext cx="533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</a:pPr>
            <a:r>
              <a:rPr lang="en-US" altLang="en-US" sz="1800" b="1" dirty="0">
                <a:solidFill>
                  <a:schemeClr val="tx2"/>
                </a:solidFill>
              </a:rPr>
              <a:t>Lowell, Mass. in 1850</a:t>
            </a:r>
            <a:endParaRPr lang="en-US" altLang="en-US" sz="1800" b="1" dirty="0">
              <a:solidFill>
                <a:srgbClr val="F2ECD2"/>
              </a:solidFill>
            </a:endParaRPr>
          </a:p>
        </p:txBody>
      </p:sp>
      <p:pic>
        <p:nvPicPr>
          <p:cNvPr id="23557" name="Picture 7" descr="map-cotton-textile industries-1830s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071688"/>
            <a:ext cx="2857500" cy="44196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7859486" y="2133601"/>
            <a:ext cx="1741714" cy="830997"/>
          </a:xfrm>
          <a:prstGeom prst="rect">
            <a:avLst/>
          </a:prstGeom>
          <a:solidFill>
            <a:schemeClr val="tx1">
              <a:alpha val="48000"/>
            </a:schemeClr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England Textile Centers: 1830s</a:t>
            </a:r>
          </a:p>
        </p:txBody>
      </p:sp>
      <p:pic>
        <p:nvPicPr>
          <p:cNvPr id="23559" name="Picture 9" descr="Lowell_Hedge_1850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5029200" cy="2528888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83820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600" b="1" dirty="0">
                <a:solidFill>
                  <a:srgbClr val="663300"/>
                </a:solidFill>
                <a:latin typeface="Comic Sans MS" panose="030F0702030302020204" pitchFamily="66" charset="0"/>
              </a:rPr>
              <a:t>Lowell Mill</a:t>
            </a:r>
          </a:p>
        </p:txBody>
      </p:sp>
      <p:pic>
        <p:nvPicPr>
          <p:cNvPr id="31747" name="Picture 4" descr="Lowell-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" r="1315"/>
          <a:stretch>
            <a:fillRect/>
          </a:stretch>
        </p:blipFill>
        <p:spPr bwMode="auto">
          <a:xfrm>
            <a:off x="5715000" y="1981200"/>
            <a:ext cx="4724400" cy="417353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5" descr="cotton mills at Lowell - 185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000" r="11905" b="2000"/>
          <a:stretch>
            <a:fillRect/>
          </a:stretch>
        </p:blipFill>
        <p:spPr bwMode="auto">
          <a:xfrm>
            <a:off x="1828800" y="1543050"/>
            <a:ext cx="3581400" cy="33337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1905000" y="152401"/>
            <a:ext cx="83820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2EC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Cyrus McCormick</a:t>
            </a:r>
            <a:br>
              <a:rPr lang="en-US" altLang="en-US" sz="3600" b="1" dirty="0">
                <a:solidFill>
                  <a:srgbClr val="F2EC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en-US" altLang="en-US" sz="3600" b="1" dirty="0">
                <a:solidFill>
                  <a:srgbClr val="F2EC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&amp; the Mechanical Reaper</a:t>
            </a:r>
          </a:p>
        </p:txBody>
      </p:sp>
      <p:pic>
        <p:nvPicPr>
          <p:cNvPr id="32771" name="Picture 3" descr="McCormick Reaper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62100"/>
            <a:ext cx="3886200" cy="22479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wheat_harvest_binder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24" y="4079815"/>
            <a:ext cx="2705100" cy="23923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yrus McCormick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83" y="1575604"/>
            <a:ext cx="2786063" cy="3429000"/>
          </a:xfrm>
          <a:prstGeom prst="rect">
            <a:avLst/>
          </a:prstGeom>
          <a:noFill/>
          <a:ln w="1905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3377" y="4363656"/>
            <a:ext cx="4057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Could do the work of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five men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Became the most significant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technology on the frontier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56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905000" y="152401"/>
            <a:ext cx="8382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Lowell Girls</a:t>
            </a:r>
          </a:p>
        </p:txBody>
      </p:sp>
      <p:pic>
        <p:nvPicPr>
          <p:cNvPr id="36867" name="Picture 5" descr="Lowell Wome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990601"/>
            <a:ext cx="3381375" cy="48101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6" descr="Lowell Girls-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/>
          <a:stretch>
            <a:fillRect/>
          </a:stretch>
        </p:blipFill>
        <p:spPr bwMode="auto">
          <a:xfrm>
            <a:off x="6019800" y="1000125"/>
            <a:ext cx="4114800" cy="48006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514600" y="5973764"/>
            <a:ext cx="731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was their typical “profile?”</a:t>
            </a:r>
          </a:p>
        </p:txBody>
      </p:sp>
    </p:spTree>
    <p:extLst>
      <p:ext uri="{BB962C8B-B14F-4D97-AF65-F5344CB8AC3E}">
        <p14:creationId xmlns:p14="http://schemas.microsoft.com/office/powerpoint/2010/main" val="25559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owell Girls-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/>
          <a:stretch>
            <a:fillRect/>
          </a:stretch>
        </p:blipFill>
        <p:spPr bwMode="auto">
          <a:xfrm>
            <a:off x="1981200" y="1143000"/>
            <a:ext cx="3962400" cy="39624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1752600" y="5410201"/>
            <a:ext cx="426720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rgbClr val="FFCC66"/>
                </a:solidFill>
                <a:latin typeface="Comic Sans MS" panose="030F0702030302020204" pitchFamily="66" charset="0"/>
              </a:rPr>
              <a:t> Lowell Girls </a:t>
            </a:r>
            <a:r>
              <a:rPr lang="en-US" altLang="en-US" sz="1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- typical “profile”</a:t>
            </a:r>
          </a:p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Factory Girls Association</a:t>
            </a:r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b="1" dirty="0"/>
              <a:t>Lowell Girls</a:t>
            </a:r>
          </a:p>
        </p:txBody>
      </p:sp>
      <p:pic>
        <p:nvPicPr>
          <p:cNvPr id="25605" name="Picture 7" descr="Loom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1"/>
            <a:ext cx="2743200" cy="2390775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8991600" y="2286001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Early Textile Loom</a:t>
            </a:r>
          </a:p>
        </p:txBody>
      </p:sp>
      <p:pic>
        <p:nvPicPr>
          <p:cNvPr id="25607" name="Picture 9" descr="Lowell Boardinghouse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7054" r="5531" b="25105"/>
          <a:stretch>
            <a:fillRect/>
          </a:stretch>
        </p:blipFill>
        <p:spPr bwMode="auto">
          <a:xfrm>
            <a:off x="6248400" y="3886200"/>
            <a:ext cx="3962400" cy="2370138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2133600" y="5410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96972" name="Text Box 12"/>
          <p:cNvSpPr txBox="1">
            <a:spLocks noChangeArrowheads="1"/>
          </p:cNvSpPr>
          <p:nvPr/>
        </p:nvSpPr>
        <p:spPr bwMode="auto">
          <a:xfrm>
            <a:off x="4267200" y="12954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Lowell Girls</a:t>
            </a:r>
          </a:p>
        </p:txBody>
      </p:sp>
      <p:sp>
        <p:nvSpPr>
          <p:cNvPr id="296973" name="Rectangle 13"/>
          <p:cNvSpPr>
            <a:spLocks noChangeArrowheads="1"/>
          </p:cNvSpPr>
          <p:nvPr/>
        </p:nvSpPr>
        <p:spPr bwMode="auto">
          <a:xfrm>
            <a:off x="6248400" y="6321425"/>
            <a:ext cx="2457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Lowell Boarding Houses</a:t>
            </a:r>
          </a:p>
        </p:txBody>
      </p:sp>
    </p:spTree>
    <p:extLst>
      <p:ext uri="{BB962C8B-B14F-4D97-AF65-F5344CB8AC3E}">
        <p14:creationId xmlns:p14="http://schemas.microsoft.com/office/powerpoint/2010/main" val="294256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0" y="152401"/>
            <a:ext cx="8382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Lowell System</a:t>
            </a:r>
          </a:p>
        </p:txBody>
      </p:sp>
      <p:pic>
        <p:nvPicPr>
          <p:cNvPr id="35843" name="Picture 4" descr="Starting for Lowell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17" y="1087666"/>
            <a:ext cx="3851275" cy="52673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5236029" y="1006475"/>
            <a:ext cx="598714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Recruited women in teens and </a:t>
            </a:r>
            <a:r>
              <a:rPr lang="en-US" altLang="en-US" dirty="0" smtClean="0"/>
              <a:t>twenties</a:t>
            </a:r>
          </a:p>
          <a:p>
            <a:pPr marL="0" indent="0"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Mainly unmarried farmer’s daughters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Lived in company towns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Lowell promised strict moral supervision and mandatory church attendance</a:t>
            </a:r>
            <a:endParaRPr lang="en-US" altLang="en-US" dirty="0"/>
          </a:p>
          <a:p>
            <a:pPr marL="0" indent="0" eaLnBrk="1" hangingPunct="1"/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Worked for years and saved wages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Initially offered fair working conditions with generous wages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Conditions gradually worsened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8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8800" y="2498726"/>
            <a:ext cx="3048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Lowell Mills Time Table</a:t>
            </a:r>
          </a:p>
        </p:txBody>
      </p:sp>
      <p:pic>
        <p:nvPicPr>
          <p:cNvPr id="38915" name="Picture 3" descr="Lowell Tabl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1282" r="1414"/>
          <a:stretch>
            <a:fillRect/>
          </a:stretch>
        </p:blipFill>
        <p:spPr bwMode="auto">
          <a:xfrm>
            <a:off x="5207000" y="304800"/>
            <a:ext cx="4927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315200" y="2362201"/>
            <a:ext cx="30480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Early “Union” Newsletter</a:t>
            </a:r>
          </a:p>
        </p:txBody>
      </p:sp>
      <p:pic>
        <p:nvPicPr>
          <p:cNvPr id="39939" name="Picture 3" descr="Lowell Ofering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04800"/>
            <a:ext cx="4659313" cy="63246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05000" y="304801"/>
            <a:ext cx="8382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i="1" dirty="0">
                <a:solidFill>
                  <a:srgbClr val="663300"/>
                </a:solidFill>
                <a:latin typeface="Comic Sans MS" panose="030F0702030302020204" pitchFamily="66" charset="0"/>
              </a:rPr>
              <a:t>The Factory Girl’s Garland</a:t>
            </a:r>
          </a:p>
        </p:txBody>
      </p:sp>
      <p:pic>
        <p:nvPicPr>
          <p:cNvPr id="40963" name="Picture 4" descr="Factorygarland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1"/>
            <a:ext cx="7696200" cy="3948113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514600" y="57150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February 20, 1845 issue.</a:t>
            </a:r>
          </a:p>
        </p:txBody>
      </p:sp>
    </p:spTree>
    <p:extLst>
      <p:ext uri="{BB962C8B-B14F-4D97-AF65-F5344CB8AC3E}">
        <p14:creationId xmlns:p14="http://schemas.microsoft.com/office/powerpoint/2010/main" val="40367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05000" y="152401"/>
            <a:ext cx="8382000" cy="625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i="1" dirty="0">
                <a:solidFill>
                  <a:srgbClr val="663300"/>
                </a:solidFill>
                <a:latin typeface="Comic Sans MS" panose="030F0702030302020204" pitchFamily="66" charset="0"/>
              </a:rPr>
              <a:t>I’m a Factory Girl Filled with Wishes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743200" y="838201"/>
            <a:ext cx="7162800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I'm a factory girl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Everyday filled with fear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From breathing in the poison air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Wishing for windows!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I'm a factory girl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Tired from the 13 hours of wok each day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we have such low pay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Wishing for shorten work times!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I'm a factory girl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Never having enough time to eat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 to rest my feet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Wishing for more free time!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I'm a factory girl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Sick of all this harsh conditions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Making me want to sign the petition!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 do what I ask for because I am a factory girl</a:t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I'm hereby speaking for all the rest!</a:t>
            </a:r>
            <a:r>
              <a:rPr lang="en-US" sz="2200" dirty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88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600200" y="212726"/>
            <a:ext cx="9067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Irish Immigrant Girls at Lowell</a:t>
            </a:r>
            <a:endParaRPr lang="en-US" altLang="en-US" sz="32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3011" name="Picture 3" descr="immigrants at Lowell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7162800" cy="53340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915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cs typeface="Times" charset="0"/>
              </a:rPr>
              <a:t>The Growth of Cotton Textile Manufacturing, 1810</a:t>
            </a:r>
            <a:r>
              <a:rPr lang="en-US" altLang="en-US" sz="2800" b="1" dirty="0">
                <a:latin typeface="Helvetica"/>
                <a:cs typeface="Times" charset="0"/>
              </a:rPr>
              <a:t>–</a:t>
            </a:r>
            <a:r>
              <a:rPr lang="en-US" altLang="en-US" sz="2800" b="1" dirty="0">
                <a:cs typeface="Times" charset="0"/>
              </a:rPr>
              <a:t>1840</a:t>
            </a:r>
            <a:endParaRPr lang="en-US" altLang="en-US" sz="3200" b="1" dirty="0">
              <a:cs typeface="Times" charset="0"/>
            </a:endParaRPr>
          </a:p>
        </p:txBody>
      </p:sp>
      <p:pic>
        <p:nvPicPr>
          <p:cNvPr id="26627" name="Picture 3" descr="Chp12-03p335a.gif                                              0007103CMacintosh HD                   ABA78158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143000"/>
            <a:ext cx="3933825" cy="525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hp12-03p335b.gif                                              0007103CMacintosh HD                   ABA78158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3943350" cy="525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8915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/>
              <a:t>BEGINNINGS OF INDUSTRIALIZATION: Legal and Financial Developments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09800"/>
            <a:ext cx="8763000" cy="3886200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Corporations </a:t>
            </a:r>
          </a:p>
          <a:p>
            <a:pPr lvl="1" eaLnBrk="1" hangingPunct="1"/>
            <a:r>
              <a:rPr lang="en-US" altLang="en-US" b="0" dirty="0" smtClean="0"/>
              <a:t>In 1800, c. 20 corps US; by 1817, over 1800</a:t>
            </a:r>
          </a:p>
          <a:p>
            <a:pPr lvl="1" eaLnBrk="1" hangingPunct="1"/>
            <a:r>
              <a:rPr lang="en-US" altLang="en-US" b="0" dirty="0" smtClean="0"/>
              <a:t>General incorporation laws </a:t>
            </a:r>
          </a:p>
          <a:p>
            <a:pPr lvl="2" eaLnBrk="1" hangingPunct="1"/>
            <a:r>
              <a:rPr lang="en-US" altLang="en-US" b="0" dirty="0" smtClean="0"/>
              <a:t>New York, 1848</a:t>
            </a:r>
          </a:p>
          <a:p>
            <a:pPr lvl="1" eaLnBrk="1" hangingPunct="1"/>
            <a:r>
              <a:rPr lang="en-US" altLang="en-US" b="0" dirty="0" smtClean="0"/>
              <a:t>stock</a:t>
            </a:r>
          </a:p>
          <a:p>
            <a:pPr lvl="1" eaLnBrk="1" hangingPunct="1"/>
            <a:r>
              <a:rPr lang="en-US" altLang="en-US" b="0" dirty="0" smtClean="0"/>
              <a:t>limited liability</a:t>
            </a:r>
          </a:p>
          <a:p>
            <a:pPr eaLnBrk="1" hangingPunct="1"/>
            <a:r>
              <a:rPr lang="en-US" altLang="en-US" b="0" dirty="0" smtClean="0"/>
              <a:t>Banking – paper banknotes</a:t>
            </a:r>
          </a:p>
        </p:txBody>
      </p:sp>
    </p:spTree>
    <p:extLst>
      <p:ext uri="{BB962C8B-B14F-4D97-AF65-F5344CB8AC3E}">
        <p14:creationId xmlns:p14="http://schemas.microsoft.com/office/powerpoint/2010/main" val="4171725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0" y="349251"/>
            <a:ext cx="9144000" cy="671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First Turnpike- 1790 Lancaster, PA</a:t>
            </a:r>
          </a:p>
        </p:txBody>
      </p:sp>
      <p:pic>
        <p:nvPicPr>
          <p:cNvPr id="4099" name="Picture 3" descr="Lancaster Turnpik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6553200" cy="41910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By 1832, nearly 2400 mi. of road connected most major cities.</a:t>
            </a:r>
          </a:p>
        </p:txBody>
      </p:sp>
    </p:spTree>
    <p:extLst>
      <p:ext uri="{BB962C8B-B14F-4D97-AF65-F5344CB8AC3E}">
        <p14:creationId xmlns:p14="http://schemas.microsoft.com/office/powerpoint/2010/main" val="5226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8610600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00" b="1" dirty="0">
                <a:solidFill>
                  <a:srgbClr val="663300"/>
                </a:solidFill>
                <a:latin typeface="Comic Sans MS" panose="030F0702030302020204" pitchFamily="66" charset="0"/>
              </a:rPr>
              <a:t>Creating a Business-Friendly Climate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828800" y="1487488"/>
            <a:ext cx="85344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General Incorporation Law 1848 </a:t>
            </a:r>
            <a:r>
              <a:rPr lang="en-US" sz="3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                          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 Allows for “Limited Liability”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733550" y="3281364"/>
            <a:ext cx="8001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Laissez faire  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BUT, govt. did much</a:t>
            </a:r>
            <a:b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        to assist capitalism!</a:t>
            </a:r>
            <a:endParaRPr 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utoUpdateAnimBg="0"/>
      <p:bldP spid="7373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83820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dirty="0">
                <a:solidFill>
                  <a:srgbClr val="663300"/>
                </a:solidFill>
                <a:latin typeface="Comic Sans MS" panose="030F0702030302020204" pitchFamily="66" charset="0"/>
              </a:rPr>
              <a:t>Distribution of Wealth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057400" y="1143000"/>
            <a:ext cx="800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688975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7C00"/>
              </a:buClr>
              <a:buSzPct val="50000"/>
              <a:buFont typeface="Business/Industrial" pitchFamily="2" charset="0"/>
              <a:buChar char="v"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During the American Revolution,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45% of all wealth in the top 10% of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population.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057400" y="2941638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C00"/>
              </a:buClr>
              <a:buSzPct val="50000"/>
              <a:buFont typeface="Business/Industrial" pitchFamily="2" charset="0"/>
              <a:buChar char="v"/>
              <a:defRPr/>
            </a:pP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1845 Boston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top 4% owned over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65% of the wealth.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057400" y="41910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C00"/>
              </a:buClr>
              <a:buSzPct val="50000"/>
              <a:buFont typeface="Business/Industrial" pitchFamily="2" charset="0"/>
              <a:buChar char="v"/>
              <a:defRPr/>
            </a:pP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1860 Philadelphia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top 1% owned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over 50% of the wealth.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057400" y="54102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C00"/>
              </a:buClr>
              <a:buSzPct val="50000"/>
              <a:buFont typeface="Business/Industrial" pitchFamily="2" charset="0"/>
              <a:buChar char="v"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The gap between rich and poor was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widening!</a:t>
            </a:r>
          </a:p>
        </p:txBody>
      </p:sp>
    </p:spTree>
    <p:extLst>
      <p:ext uri="{BB962C8B-B14F-4D97-AF65-F5344CB8AC3E}">
        <p14:creationId xmlns:p14="http://schemas.microsoft.com/office/powerpoint/2010/main" val="20285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  <p:bldP spid="91140" grpId="0" autoUpdateAnimBg="0"/>
      <p:bldP spid="91141" grpId="0" autoUpdateAnimBg="0"/>
      <p:bldP spid="9114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	Results of Industrialization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Increased productivity began to feed mass consumption markets</a:t>
            </a:r>
          </a:p>
          <a:p>
            <a:r>
              <a:rPr lang="en-US" sz="3600" dirty="0" smtClean="0"/>
              <a:t>Towns and cities grew around factories</a:t>
            </a:r>
          </a:p>
          <a:p>
            <a:r>
              <a:rPr lang="en-US" sz="3600" dirty="0" smtClean="0"/>
              <a:t>Labor shortage stimulated immigration and encouraged inventiveness</a:t>
            </a:r>
          </a:p>
          <a:p>
            <a:r>
              <a:rPr lang="en-US" sz="3600" dirty="0" smtClean="0"/>
              <a:t>Effects of boom and bust cycles were broadly felt</a:t>
            </a:r>
          </a:p>
          <a:p>
            <a:r>
              <a:rPr lang="en-US" sz="3600" dirty="0" smtClean="0"/>
              <a:t>Government was increasingly promoting industry</a:t>
            </a:r>
          </a:p>
          <a:p>
            <a:r>
              <a:rPr lang="en-US" sz="3600" dirty="0" smtClean="0"/>
              <a:t>sectionalism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5771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Northern Working Conditions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Long hours, low wages, few breaks, poor ventilation, poor lightning and poor heating</a:t>
            </a:r>
          </a:p>
          <a:p>
            <a:r>
              <a:rPr lang="en-US" sz="3200" dirty="0" smtClean="0"/>
              <a:t>Workers forbidden by law to form unions</a:t>
            </a:r>
          </a:p>
          <a:p>
            <a:r>
              <a:rPr lang="en-US" sz="3200" dirty="0" smtClean="0"/>
              <a:t>Strikes were rare</a:t>
            </a:r>
          </a:p>
          <a:p>
            <a:r>
              <a:rPr lang="en-US" sz="3200" dirty="0" smtClean="0"/>
              <a:t>Workers had a difficult time of keeping precise timetable</a:t>
            </a:r>
          </a:p>
          <a:p>
            <a:r>
              <a:rPr lang="en-US" sz="3200" dirty="0" smtClean="0"/>
              <a:t>Women and children toiled 6 days a weeks while earning small wages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17198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attitudes and habits of the new 					economic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Responsibility</a:t>
            </a:r>
          </a:p>
          <a:p>
            <a:r>
              <a:rPr lang="en-US" sz="3600" dirty="0" smtClean="0"/>
              <a:t>Hard work</a:t>
            </a:r>
          </a:p>
          <a:p>
            <a:r>
              <a:rPr lang="en-US" sz="3600" dirty="0" smtClean="0"/>
              <a:t>Steadiness and sobriety</a:t>
            </a:r>
          </a:p>
          <a:p>
            <a:r>
              <a:rPr lang="en-US" sz="3600" dirty="0" smtClean="0"/>
              <a:t>Reining in of employee spontaneity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9617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8915400" cy="13716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 </a:t>
            </a:r>
            <a:r>
              <a:rPr lang="en-US" altLang="en-US" sz="4000" b="1" dirty="0"/>
              <a:t>LABOR &amp; THE EARLY UNION MOVEMENT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87286"/>
            <a:ext cx="8458200" cy="4865914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National Trades’ </a:t>
            </a:r>
            <a:r>
              <a:rPr lang="en-US" altLang="en-US" dirty="0" smtClean="0"/>
              <a:t>Union- Philadelphia (1834)</a:t>
            </a:r>
            <a:endParaRPr lang="en-US" altLang="en-US" dirty="0"/>
          </a:p>
          <a:p>
            <a:pPr eaLnBrk="1" hangingPunct="1"/>
            <a:r>
              <a:rPr lang="en-US" altLang="en-US" dirty="0"/>
              <a:t>Early issues:</a:t>
            </a:r>
          </a:p>
          <a:p>
            <a:pPr lvl="1" eaLnBrk="1" hangingPunct="1">
              <a:buClr>
                <a:srgbClr val="FFCC66"/>
              </a:buClr>
            </a:pPr>
            <a:r>
              <a:rPr lang="en-US" altLang="en-US" sz="2000" dirty="0"/>
              <a:t>Child Labor Laws</a:t>
            </a:r>
          </a:p>
          <a:p>
            <a:pPr lvl="1" eaLnBrk="1" hangingPunct="1">
              <a:buClr>
                <a:srgbClr val="FFCC66"/>
              </a:buClr>
            </a:pPr>
            <a:r>
              <a:rPr lang="en-US" altLang="en-US" sz="2000" dirty="0"/>
              <a:t>10 Hour Workday  </a:t>
            </a:r>
          </a:p>
          <a:p>
            <a:pPr lvl="1" eaLnBrk="1" hangingPunct="1">
              <a:buClr>
                <a:srgbClr val="FFCC66"/>
              </a:buClr>
            </a:pPr>
            <a:r>
              <a:rPr lang="en-US" altLang="en-US" sz="2000" dirty="0"/>
              <a:t>Right to Strike</a:t>
            </a:r>
          </a:p>
          <a:p>
            <a:pPr eaLnBrk="1" hangingPunct="1">
              <a:buClr>
                <a:srgbClr val="FFCC66"/>
              </a:buClr>
            </a:pPr>
            <a:r>
              <a:rPr lang="en-US" altLang="en-US" i="1" dirty="0">
                <a:sym typeface="Wingdings" panose="05000000000000000000" pitchFamily="2" charset="2"/>
              </a:rPr>
              <a:t>Commonwealth v. Hunt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F2ECD2"/>
                </a:solidFill>
                <a:sym typeface="Wingdings" panose="05000000000000000000" pitchFamily="2" charset="2"/>
              </a:rPr>
              <a:t>(</a:t>
            </a:r>
            <a:r>
              <a:rPr lang="en-US" altLang="en-US" sz="2400" dirty="0">
                <a:sym typeface="Wingdings" panose="05000000000000000000" pitchFamily="2" charset="2"/>
              </a:rPr>
              <a:t>Massachusetts,1842</a:t>
            </a:r>
            <a:r>
              <a:rPr lang="en-US" altLang="en-US" sz="2400" dirty="0" smtClean="0">
                <a:sym typeface="Wingdings" panose="05000000000000000000" pitchFamily="2" charset="2"/>
              </a:rPr>
              <a:t>)</a:t>
            </a:r>
          </a:p>
          <a:p>
            <a:pPr marL="0" indent="0" eaLnBrk="1" hangingPunct="1">
              <a:buClr>
                <a:srgbClr val="FFCC66"/>
              </a:buClr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    - ruled forming unions were not illegal if their methods were 	honorable and peaceful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en-US" dirty="0">
                <a:sym typeface="Wingdings" panose="05000000000000000000" pitchFamily="2" charset="2"/>
              </a:rPr>
              <a:t>Early unions were usually local, social, and weak – and were largely ineffective before the Civil War</a:t>
            </a:r>
          </a:p>
        </p:txBody>
      </p:sp>
    </p:spTree>
    <p:extLst>
      <p:ext uri="{BB962C8B-B14F-4D97-AF65-F5344CB8AC3E}">
        <p14:creationId xmlns:p14="http://schemas.microsoft.com/office/powerpoint/2010/main" val="26184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9296400" cy="5410200"/>
          </a:xfrm>
        </p:spPr>
        <p:txBody>
          <a:bodyPr/>
          <a:lstStyle/>
          <a:p>
            <a:pPr marL="838200" indent="-838200">
              <a:defRPr/>
            </a:pP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sz="7200" b="1" dirty="0"/>
              <a:t>CHANGES IN SOCIAL AND CLASS STRUCTURES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324600"/>
            <a:ext cx="80772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883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Guiding Question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209800"/>
            <a:ext cx="8001000" cy="4343400"/>
          </a:xfrm>
        </p:spPr>
        <p:txBody>
          <a:bodyPr/>
          <a:lstStyle/>
          <a:p>
            <a:pPr marL="609600" indent="-609600"/>
            <a:r>
              <a:rPr lang="en-US" altLang="en-US" sz="3600" dirty="0"/>
              <a:t>How did the transformation of the American economy in the first half of the nineteenth century bring about changes to society, including the role of women?</a:t>
            </a:r>
            <a:r>
              <a:rPr lang="en-US" altLang="en-US" dirty="0" smtClean="0"/>
              <a:t> </a:t>
            </a:r>
          </a:p>
          <a:p>
            <a:pPr marL="609600" indent="-609600">
              <a:buNone/>
            </a:pPr>
            <a:r>
              <a:rPr lang="en-US" altLang="en-US" dirty="0" smtClean="0"/>
              <a:t>	</a:t>
            </a:r>
          </a:p>
          <a:p>
            <a:pPr marL="609600" indent="-609600">
              <a:buNone/>
            </a:pPr>
            <a:r>
              <a:rPr lang="en-US" altLang="en-US" dirty="0" smtClean="0"/>
              <a:t>	</a:t>
            </a:r>
            <a:endParaRPr lang="en-US" altLang="en-US" b="0" i="1" dirty="0" smtClean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610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CHANGES TO SOCIETY</a:t>
            </a:r>
            <a:endParaRPr lang="en-US" altLang="en-US" sz="36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54102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The market economy changed: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class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nature and location of 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Gender roles (Middle class)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standard of living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b="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Social Class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Working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Rise of the middle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Social mobility?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Geographic mobility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6705600" y="2286000"/>
            <a:ext cx="3581400" cy="3886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8077200" y="3124200"/>
            <a:ext cx="8382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7772400" y="3886200"/>
            <a:ext cx="14478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7086600" y="53340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7010400" y="5410200"/>
            <a:ext cx="28956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7848600" y="55626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</a:t>
            </a:r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7696200" y="457200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WORKING</a:t>
            </a:r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7848600" y="33528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MIDDLE</a:t>
            </a:r>
          </a:p>
        </p:txBody>
      </p:sp>
      <p:sp>
        <p:nvSpPr>
          <p:cNvPr id="334860" name="Text Box 12"/>
          <p:cNvSpPr txBox="1">
            <a:spLocks noChangeArrowheads="1"/>
          </p:cNvSpPr>
          <p:nvPr/>
        </p:nvSpPr>
        <p:spPr bwMode="auto">
          <a:xfrm>
            <a:off x="8077200" y="26670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</a:t>
            </a:r>
          </a:p>
        </p:txBody>
      </p:sp>
      <p:sp>
        <p:nvSpPr>
          <p:cNvPr id="334861" name="Text Box 13"/>
          <p:cNvSpPr txBox="1">
            <a:spLocks noChangeArrowheads="1"/>
          </p:cNvSpPr>
          <p:nvPr/>
        </p:nvSpPr>
        <p:spPr bwMode="auto">
          <a:xfrm>
            <a:off x="6934200" y="6324600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Where do Farmers fit?</a:t>
            </a:r>
          </a:p>
        </p:txBody>
      </p:sp>
    </p:spTree>
    <p:extLst>
      <p:ext uri="{BB962C8B-B14F-4D97-AF65-F5344CB8AC3E}">
        <p14:creationId xmlns:p14="http://schemas.microsoft.com/office/powerpoint/2010/main" val="21518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Northern Middle Class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“The most valuable class in any community is the middle class”   - </a:t>
            </a:r>
            <a:r>
              <a:rPr lang="en-US" dirty="0" smtClean="0"/>
              <a:t>Walt Whitman 1858</a:t>
            </a:r>
          </a:p>
          <a:p>
            <a:r>
              <a:rPr lang="en-US" b="1" dirty="0" smtClean="0"/>
              <a:t>The Market Revolution and Industrialization:</a:t>
            </a:r>
          </a:p>
          <a:p>
            <a:pPr lvl="1"/>
            <a:r>
              <a:rPr lang="en-US" dirty="0" smtClean="0"/>
              <a:t>Created new cities</a:t>
            </a:r>
          </a:p>
          <a:p>
            <a:pPr lvl="1"/>
            <a:r>
              <a:rPr lang="en-US" dirty="0" smtClean="0"/>
              <a:t>Transformed old cities</a:t>
            </a:r>
          </a:p>
          <a:p>
            <a:pPr lvl="1"/>
            <a:r>
              <a:rPr lang="en-US" dirty="0" smtClean="0"/>
              <a:t>Rural North became a collective of family-owned commercial farms</a:t>
            </a:r>
          </a:p>
        </p:txBody>
      </p:sp>
    </p:spTree>
    <p:extLst>
      <p:ext uri="{BB962C8B-B14F-4D97-AF65-F5344CB8AC3E}">
        <p14:creationId xmlns:p14="http://schemas.microsoft.com/office/powerpoint/2010/main" val="20684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				Turnpikes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turnpike built 1790- Lancaster, Pa.- 62 miles connected Lancaster to Philadelphia</a:t>
            </a:r>
          </a:p>
          <a:p>
            <a:r>
              <a:rPr lang="en-US" sz="3200" dirty="0" smtClean="0"/>
              <a:t>Highly profitable broad hard surface highway</a:t>
            </a:r>
          </a:p>
          <a:p>
            <a:r>
              <a:rPr lang="en-US" sz="3200" dirty="0" smtClean="0"/>
              <a:t>Tolls were collected, drivers were confronted with spike barriers until toll was paid</a:t>
            </a:r>
          </a:p>
          <a:p>
            <a:r>
              <a:rPr lang="en-US" sz="3200" dirty="0" smtClean="0"/>
              <a:t>Touched off a turnpike boom</a:t>
            </a:r>
          </a:p>
          <a:p>
            <a:r>
              <a:rPr lang="en-US" sz="3200" dirty="0" smtClean="0"/>
              <a:t>State righters opposed federal aid to local projects</a:t>
            </a:r>
          </a:p>
          <a:p>
            <a:r>
              <a:rPr lang="en-US" sz="3200" dirty="0" smtClean="0"/>
              <a:t>Eastern states protested against exodus of their population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73127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Who Were The Middle Class???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and </a:t>
            </a:r>
            <a:r>
              <a:rPr lang="en-US" dirty="0"/>
              <a:t>c</a:t>
            </a:r>
            <a:r>
              <a:rPr lang="en-US" dirty="0" smtClean="0"/>
              <a:t>ountry merchants</a:t>
            </a:r>
          </a:p>
          <a:p>
            <a:r>
              <a:rPr lang="en-US" dirty="0" smtClean="0"/>
              <a:t>Master Craftsmen/Manufacturers</a:t>
            </a:r>
          </a:p>
          <a:p>
            <a:r>
              <a:rPr lang="en-US" dirty="0" smtClean="0"/>
              <a:t>Market-oriented farmers</a:t>
            </a:r>
          </a:p>
          <a:p>
            <a:r>
              <a:rPr lang="en-US" dirty="0" smtClean="0"/>
              <a:t>Many were New Englanders</a:t>
            </a:r>
          </a:p>
          <a:p>
            <a:r>
              <a:rPr lang="en-US" dirty="0" smtClean="0"/>
              <a:t>South still remained primarily rich or poor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4572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CHANGES TO SOCIETY</a:t>
            </a:r>
            <a:endParaRPr lang="en-US" altLang="en-US" sz="36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48768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0" dirty="0" smtClean="0"/>
              <a:t>Work &amp; Home</a:t>
            </a:r>
          </a:p>
          <a:p>
            <a:pPr eaLnBrk="1" hangingPunct="1"/>
            <a:r>
              <a:rPr lang="en-US" altLang="en-US" dirty="0"/>
              <a:t>Lower birthrates</a:t>
            </a:r>
          </a:p>
          <a:p>
            <a:pPr eaLnBrk="1" hangingPunct="1"/>
            <a:r>
              <a:rPr lang="en-US" altLang="en-US" dirty="0"/>
              <a:t>“Separate Spheres” </a:t>
            </a:r>
          </a:p>
          <a:p>
            <a:pPr lvl="1" eaLnBrk="1" hangingPunct="1"/>
            <a:r>
              <a:rPr lang="en-US" altLang="en-US" dirty="0"/>
              <a:t>end of cottage industry</a:t>
            </a:r>
          </a:p>
          <a:p>
            <a:pPr lvl="1" eaLnBrk="1" hangingPunct="1"/>
            <a:r>
              <a:rPr lang="en-US" altLang="en-US" dirty="0"/>
              <a:t>new gender roles</a:t>
            </a:r>
          </a:p>
          <a:p>
            <a:pPr eaLnBrk="1" hangingPunct="1"/>
            <a:r>
              <a:rPr lang="en-US" altLang="en-US" dirty="0"/>
              <a:t>“cult of domesticity”</a:t>
            </a:r>
          </a:p>
          <a:p>
            <a:pPr eaLnBrk="1" hangingPunct="1"/>
            <a:r>
              <a:rPr lang="en-US" altLang="en-US" dirty="0"/>
              <a:t>employment opportunities </a:t>
            </a:r>
          </a:p>
          <a:p>
            <a:pPr eaLnBrk="1" hangingPunct="1"/>
            <a:r>
              <a:rPr lang="en-US" altLang="en-US" dirty="0"/>
              <a:t>Education of women </a:t>
            </a:r>
          </a:p>
          <a:p>
            <a:pPr lvl="1" eaLnBrk="1" hangingPunct="1"/>
            <a:r>
              <a:rPr lang="en-US" altLang="en-US" dirty="0"/>
              <a:t>Oberlin College</a:t>
            </a:r>
          </a:p>
        </p:txBody>
      </p:sp>
      <p:pic>
        <p:nvPicPr>
          <p:cNvPr id="44036" name="Picture 4" descr="Chp12-01p339.gif                                               0007103CMacintosh HD                   ABA78158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4788" r="2856" b="4788"/>
          <a:stretch>
            <a:fillRect/>
          </a:stretch>
        </p:blipFill>
        <p:spPr bwMode="auto">
          <a:xfrm>
            <a:off x="7516813" y="3200401"/>
            <a:ext cx="2705100" cy="3095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7391400" y="6276976"/>
            <a:ext cx="304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Occupations of Women Wage Earners in Massachusetts, 1837</a:t>
            </a:r>
          </a:p>
        </p:txBody>
      </p:sp>
      <p:pic>
        <p:nvPicPr>
          <p:cNvPr id="44038" name="Picture 6" descr="9_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" b="1814"/>
          <a:stretch>
            <a:fillRect/>
          </a:stretch>
        </p:blipFill>
        <p:spPr bwMode="auto">
          <a:xfrm>
            <a:off x="6248400" y="304801"/>
            <a:ext cx="3989388" cy="2620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Cult of Domesticity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Men went to work leaving wife and children home alone</a:t>
            </a:r>
          </a:p>
          <a:p>
            <a:r>
              <a:rPr lang="en-US" dirty="0" smtClean="0"/>
              <a:t>Separated into spheres</a:t>
            </a:r>
          </a:p>
          <a:p>
            <a:r>
              <a:rPr lang="en-US" dirty="0" smtClean="0"/>
              <a:t>Mothers replaced fathers as rearers of children</a:t>
            </a:r>
          </a:p>
          <a:p>
            <a:r>
              <a:rPr lang="en-US" dirty="0" smtClean="0"/>
              <a:t>Replaced fear with love and reason</a:t>
            </a:r>
          </a:p>
          <a:p>
            <a:r>
              <a:rPr lang="en-US" dirty="0" smtClean="0"/>
              <a:t>Family size decreased</a:t>
            </a:r>
          </a:p>
          <a:p>
            <a:r>
              <a:rPr lang="en-US" dirty="0" smtClean="0"/>
              <a:t>Became the expected and accepted role of women…whether they liked it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838200"/>
            <a:ext cx="8382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/>
              <a:t>POPULATION GROWTH</a:t>
            </a:r>
            <a:r>
              <a:rPr lang="en-US" altLang="en-US" b="1" dirty="0" smtClean="0"/>
              <a:t>, </a:t>
            </a:r>
            <a:r>
              <a:rPr lang="en-US" altLang="en-US" sz="5400" b="1" dirty="0"/>
              <a:t>IMMIGRATION AND NATIVIST REACTION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5486400"/>
            <a:ext cx="64008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300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Guiding Question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8458200" cy="4419600"/>
          </a:xfrm>
        </p:spPr>
        <p:txBody>
          <a:bodyPr/>
          <a:lstStyle/>
          <a:p>
            <a:pPr marL="609600" indent="-609600" algn="just"/>
            <a:r>
              <a:rPr lang="en-US" altLang="en-US" dirty="0" smtClean="0">
                <a:solidFill>
                  <a:srgbClr val="F2ECD2"/>
                </a:solidFill>
              </a:rPr>
              <a:t>“Throughout its history, the United States has been a land of refuge and opportunity for immigrants.”</a:t>
            </a:r>
            <a:r>
              <a:rPr lang="en-US" altLang="en-US" dirty="0" smtClean="0"/>
              <a:t> </a:t>
            </a:r>
          </a:p>
          <a:p>
            <a:pPr marL="609600" indent="-609600" algn="just">
              <a:buNone/>
            </a:pPr>
            <a:endParaRPr lang="en-US" altLang="en-US" dirty="0" smtClean="0"/>
          </a:p>
          <a:p>
            <a:pPr marL="609600" indent="-609600" algn="just">
              <a:buNone/>
            </a:pPr>
            <a:r>
              <a:rPr lang="en-US" altLang="en-US" dirty="0" smtClean="0"/>
              <a:t>	Assess the validity of this statement in view of the experiences of the English, Germans, &amp; the Irish in the 19th-century urban Northeast. </a:t>
            </a:r>
          </a:p>
        </p:txBody>
      </p:sp>
    </p:spTree>
    <p:extLst>
      <p:ext uri="{BB962C8B-B14F-4D97-AF65-F5344CB8AC3E}">
        <p14:creationId xmlns:p14="http://schemas.microsoft.com/office/powerpoint/2010/main" val="30554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/>
              <a:t>POPULATION GROWTH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1952" r="4097" b="3903"/>
          <a:stretch>
            <a:fillRect/>
          </a:stretch>
        </p:blipFill>
        <p:spPr bwMode="auto">
          <a:xfrm>
            <a:off x="1905000" y="1306513"/>
            <a:ext cx="8534400" cy="5321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447800"/>
            <a:ext cx="3733800" cy="2895600"/>
          </a:xfrm>
        </p:spPr>
        <p:txBody>
          <a:bodyPr/>
          <a:lstStyle/>
          <a:p>
            <a:pPr marL="609600" indent="-609600"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1775  	2.5 Million</a:t>
            </a:r>
          </a:p>
          <a:p>
            <a:pPr marL="609600" indent="-609600"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1790  	4 Million</a:t>
            </a:r>
          </a:p>
          <a:p>
            <a:pPr marL="609600" indent="-609600"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1820  	10 Million</a:t>
            </a:r>
          </a:p>
          <a:p>
            <a:pPr marL="609600" indent="-609600"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1840  	17 Million</a:t>
            </a:r>
          </a:p>
          <a:p>
            <a:pPr marL="609600" indent="-609600"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1860  	32 Million</a:t>
            </a:r>
          </a:p>
        </p:txBody>
      </p:sp>
    </p:spTree>
    <p:extLst>
      <p:ext uri="{BB962C8B-B14F-4D97-AF65-F5344CB8AC3E}">
        <p14:creationId xmlns:p14="http://schemas.microsoft.com/office/powerpoint/2010/main" val="96300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POPULATION GROWTH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0"/>
            <a:ext cx="4191000" cy="23622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3600" dirty="0"/>
              <a:t>Causes</a:t>
            </a:r>
          </a:p>
          <a:p>
            <a:pPr marL="609600" indent="-609600"/>
            <a:r>
              <a:rPr lang="en-US" altLang="en-US" sz="3600" dirty="0"/>
              <a:t>Natural increase</a:t>
            </a:r>
          </a:p>
          <a:p>
            <a:pPr marL="609600" indent="-609600"/>
            <a:r>
              <a:rPr lang="en-US" altLang="en-US" sz="3600" dirty="0"/>
              <a:t>Immigration</a:t>
            </a:r>
          </a:p>
          <a:p>
            <a:pPr marL="609600" indent="-609600">
              <a:buNone/>
            </a:pPr>
            <a:endParaRPr lang="en-US" altLang="en-US" sz="4400" dirty="0"/>
          </a:p>
        </p:txBody>
      </p:sp>
      <p:pic>
        <p:nvPicPr>
          <p:cNvPr id="48132" name="Picture 4" descr="DIVI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752600"/>
            <a:ext cx="4513263" cy="472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2971800" y="5638801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Immigration to the </a:t>
            </a:r>
            <a:br>
              <a:rPr lang="en-US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United States, 1820-1860</a:t>
            </a:r>
          </a:p>
        </p:txBody>
      </p:sp>
    </p:spTree>
    <p:extLst>
      <p:ext uri="{BB962C8B-B14F-4D97-AF65-F5344CB8AC3E}">
        <p14:creationId xmlns:p14="http://schemas.microsoft.com/office/powerpoint/2010/main" val="24985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304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Immigration</a:t>
            </a:r>
            <a:endParaRPr lang="en-US" altLang="en-US" i="1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48768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0" dirty="0" smtClean="0"/>
              <a:t>Major immigrant groups </a:t>
            </a:r>
          </a:p>
          <a:p>
            <a:pPr eaLnBrk="1" hangingPunct="1"/>
            <a:r>
              <a:rPr lang="en-US" altLang="en-US" b="0" dirty="0" smtClean="0"/>
              <a:t>Irish </a:t>
            </a:r>
          </a:p>
          <a:p>
            <a:pPr eaLnBrk="1" hangingPunct="1"/>
            <a:r>
              <a:rPr lang="en-US" altLang="en-US" b="0" dirty="0" smtClean="0"/>
              <a:t>Germans </a:t>
            </a:r>
          </a:p>
          <a:p>
            <a:pPr eaLnBrk="1" hangingPunct="1"/>
            <a:r>
              <a:rPr lang="en-US" altLang="en-US" b="0" dirty="0" smtClean="0"/>
              <a:t>English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CC66"/>
                </a:solidFill>
              </a:rPr>
              <a:t>When did they come?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accent2"/>
                </a:solidFill>
              </a:rPr>
              <a:t>Where did they settle?</a:t>
            </a:r>
          </a:p>
        </p:txBody>
      </p:sp>
      <p:pic>
        <p:nvPicPr>
          <p:cNvPr id="49156" name="Picture 5" descr="chart-Natl Origins of Immigrants-1820-1860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0" b="16135"/>
          <a:stretch>
            <a:fillRect/>
          </a:stretch>
        </p:blipFill>
        <p:spPr bwMode="auto">
          <a:xfrm>
            <a:off x="7239000" y="304801"/>
            <a:ext cx="3124200" cy="297497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8534400" y="381000"/>
            <a:ext cx="1752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National Origin of Immigrants:</a:t>
            </a: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1820 - 1860</a:t>
            </a:r>
          </a:p>
        </p:txBody>
      </p:sp>
      <p:pic>
        <p:nvPicPr>
          <p:cNvPr id="49158" name="Picture 8" descr="I&amp;C-Chp02-01p381.gif                                           00019A85Macintosh HD                   B2317375: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1"/>
            <a:ext cx="4648200" cy="31670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9067800" y="3810001"/>
            <a:ext cx="1600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Immigration to the United States, 1820-1860</a:t>
            </a:r>
          </a:p>
        </p:txBody>
      </p:sp>
    </p:spTree>
    <p:extLst>
      <p:ext uri="{BB962C8B-B14F-4D97-AF65-F5344CB8AC3E}">
        <p14:creationId xmlns:p14="http://schemas.microsoft.com/office/powerpoint/2010/main" val="33275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610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cs typeface="Times" charset="0"/>
              </a:rPr>
              <a:t>Participation of Irish and German Immigrants in the New York City Workforce for Selected Occupations, 1859</a:t>
            </a:r>
          </a:p>
        </p:txBody>
      </p:sp>
      <p:pic>
        <p:nvPicPr>
          <p:cNvPr id="50179" name="Picture 3" descr="Chp13-01p359.gif                                               0007104AMacintosh HD                   ABA78158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1"/>
            <a:ext cx="7010400" cy="56308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The distribution of foreign-born residents of the </a:t>
            </a:r>
            <a:br>
              <a:rPr lang="en-US" altLang="en-US" sz="2800" dirty="0"/>
            </a:br>
            <a:r>
              <a:rPr lang="en-US" altLang="en-US" sz="2800" dirty="0"/>
              <a:t>United States in 1860.</a:t>
            </a:r>
          </a:p>
        </p:txBody>
      </p:sp>
      <p:pic>
        <p:nvPicPr>
          <p:cNvPr id="51203" name="Picture 3" descr="I&amp;C-Chp02-01p382.gif                                           00019A85Macintosh HD                   B2317375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1"/>
            <a:ext cx="8839200" cy="5305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b="1" dirty="0"/>
              <a:t>TRANSPORTATION REVOLUTION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981200"/>
            <a:ext cx="3048000" cy="685800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turnpikes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981200"/>
            <a:ext cx="3733800" cy="609600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National Road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6858000" y="6096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2" name="Picture 6" descr="14_0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1"/>
            <a:ext cx="7315200" cy="3813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600200" y="220664"/>
            <a:ext cx="4953000" cy="5140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663300"/>
                </a:solidFill>
                <a:latin typeface="Comic Sans MS" pitchFamily="66" charset="0"/>
              </a:rPr>
              <a:t>Rise of Nativism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663300"/>
                </a:solidFill>
                <a:latin typeface="Comic Sans MS" pitchFamily="66" charset="0"/>
              </a:rPr>
              <a:t>Began as “Native American Party”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663300"/>
                </a:solidFill>
                <a:latin typeface="Comic Sans MS" pitchFamily="66" charset="0"/>
              </a:rPr>
              <a:t>Know-Nothing Party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663300"/>
                </a:solidFill>
                <a:latin typeface="Comic Sans MS" pitchFamily="66" charset="0"/>
              </a:rPr>
              <a:t>AKA“ The Supreme Order of the Star-Spangled Banner”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b="1" dirty="0">
              <a:solidFill>
                <a:srgbClr val="663300"/>
              </a:solidFill>
              <a:latin typeface="Comic Sans MS" pitchFamily="66" charset="0"/>
            </a:endParaRP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b="1" dirty="0">
              <a:solidFill>
                <a:srgbClr val="663300"/>
              </a:solidFill>
              <a:latin typeface="Comic Sans MS" pitchFamily="66" charset="0"/>
            </a:endParaRP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pic>
        <p:nvPicPr>
          <p:cNvPr id="50179" name="Picture 6" descr="native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609601"/>
            <a:ext cx="3892550" cy="52498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3376" y="3748089"/>
            <a:ext cx="44926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Promoted…</a:t>
            </a:r>
          </a:p>
          <a:p>
            <a:pPr>
              <a:defRPr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Banning of Catholics from holding office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Stricter naturalization laws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Literacy tests</a:t>
            </a:r>
          </a:p>
        </p:txBody>
      </p:sp>
    </p:spTree>
    <p:extLst>
      <p:ext uri="{BB962C8B-B14F-4D97-AF65-F5344CB8AC3E}">
        <p14:creationId xmlns:p14="http://schemas.microsoft.com/office/powerpoint/2010/main" val="27354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4648200" y="2438400"/>
            <a:ext cx="2971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0161" dir="4293903" algn="ctr" rotWithShape="0">
                    <a:srgbClr val="996633"/>
                  </a:outerShdw>
                </a:effectLst>
                <a:latin typeface="Impact" panose="020B0806030902050204" pitchFamily="34" charset="0"/>
              </a:rPr>
              <a:t>The results of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0161" dir="4293903" algn="ctr" rotWithShape="0">
                    <a:srgbClr val="996633"/>
                  </a:outerShdw>
                </a:effectLst>
                <a:latin typeface="Impact" panose="020B0806030902050204" pitchFamily="34" charset="0"/>
              </a:rPr>
              <a:t>early 19th Century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0161" dir="4293903" algn="ctr" rotWithShape="0">
                    <a:srgbClr val="996633"/>
                  </a:outerShdw>
                </a:effectLst>
                <a:latin typeface="Impact" panose="020B0806030902050204" pitchFamily="34" charset="0"/>
              </a:rPr>
              <a:t>industrialization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0161" dir="4293903" algn="ctr" rotWithShape="0">
                    <a:srgbClr val="996633"/>
                  </a:outerShdw>
                </a:effectLst>
                <a:latin typeface="Impact" panose="020B0806030902050204" pitchFamily="34" charset="0"/>
              </a:rPr>
              <a:t>in America?</a:t>
            </a:r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2133600" y="838200"/>
            <a:ext cx="23622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ECONOMIC</a:t>
            </a:r>
            <a:r>
              <a:rPr lang="en-US" altLang="en-US" b="1" dirty="0">
                <a:solidFill>
                  <a:srgbClr val="CC9900"/>
                </a:solidFill>
                <a:latin typeface="Arial" charset="0"/>
              </a:rPr>
              <a:t>?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2209800" y="5105400"/>
            <a:ext cx="23622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SOCIAL</a:t>
            </a:r>
            <a:r>
              <a:rPr lang="en-US" altLang="en-US" b="1" dirty="0">
                <a:solidFill>
                  <a:srgbClr val="CC9900"/>
                </a:solidFill>
                <a:latin typeface="Arial" charset="0"/>
              </a:rPr>
              <a:t>?</a:t>
            </a:r>
          </a:p>
        </p:txBody>
      </p: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7467600" y="838200"/>
            <a:ext cx="23622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POLITICAL</a:t>
            </a:r>
            <a:r>
              <a:rPr lang="en-US" altLang="en-US" b="1" dirty="0">
                <a:solidFill>
                  <a:srgbClr val="CC9900"/>
                </a:solidFill>
                <a:latin typeface="Arial" charset="0"/>
              </a:rPr>
              <a:t>?</a:t>
            </a:r>
          </a:p>
        </p:txBody>
      </p:sp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7467600" y="5105400"/>
            <a:ext cx="23622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FUTURE</a:t>
            </a:r>
            <a:br>
              <a:rPr lang="en-US" altLang="en-US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PROBLEMS</a:t>
            </a:r>
            <a:r>
              <a:rPr lang="en-US" altLang="en-US" b="1" dirty="0">
                <a:solidFill>
                  <a:srgbClr val="CC9900"/>
                </a:solidFill>
                <a:latin typeface="Arial" charset="0"/>
              </a:rPr>
              <a:t>?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3429000" y="41148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rot="-5400000">
            <a:off x="7696200" y="1676400"/>
            <a:ext cx="990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rot="5400000" flipH="1">
            <a:off x="3505200" y="1676400"/>
            <a:ext cx="10668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rot="5400000" flipV="1">
            <a:off x="7696200" y="3886200"/>
            <a:ext cx="838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	Cumberland Road (1811)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National Road passed by Congress</a:t>
            </a:r>
          </a:p>
          <a:p>
            <a:r>
              <a:rPr lang="en-US" sz="3600" dirty="0" smtClean="0"/>
              <a:t>591 miles connected Cumberland, Maryland to Vandalia, Illinois</a:t>
            </a:r>
          </a:p>
          <a:p>
            <a:r>
              <a:rPr lang="en-US" sz="3600" dirty="0" smtClean="0"/>
              <a:t>Both state and federal funding</a:t>
            </a:r>
          </a:p>
          <a:p>
            <a:r>
              <a:rPr lang="en-US" sz="3600" dirty="0" smtClean="0"/>
              <a:t>Became vital highway to the west</a:t>
            </a:r>
          </a:p>
          <a:p>
            <a:r>
              <a:rPr lang="en-US" sz="3600" dirty="0" smtClean="0"/>
              <a:t>Freight  cheaper became cheaper</a:t>
            </a:r>
          </a:p>
          <a:p>
            <a:r>
              <a:rPr lang="en-US" sz="3600" dirty="0" smtClean="0"/>
              <a:t>Population centers boomed in the west</a:t>
            </a:r>
          </a:p>
          <a:p>
            <a:r>
              <a:rPr lang="en-US" sz="3600" dirty="0" smtClean="0"/>
              <a:t>Land values along road enhanced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043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05000" y="349251"/>
            <a:ext cx="8382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Conestoga Covered Wagons</a:t>
            </a:r>
          </a:p>
        </p:txBody>
      </p:sp>
      <p:pic>
        <p:nvPicPr>
          <p:cNvPr id="6147" name="Picture 5" descr="Conestoga Wagon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/>
          <a:stretch>
            <a:fillRect/>
          </a:stretch>
        </p:blipFill>
        <p:spPr bwMode="auto">
          <a:xfrm>
            <a:off x="2057400" y="1492251"/>
            <a:ext cx="3886200" cy="2879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6" descr="Conestoga Trail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35250"/>
            <a:ext cx="38862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867400" y="5530850"/>
            <a:ext cx="457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99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Conestoga Trail, 1820s</a:t>
            </a:r>
          </a:p>
        </p:txBody>
      </p:sp>
    </p:spTree>
    <p:extLst>
      <p:ext uri="{BB962C8B-B14F-4D97-AF65-F5344CB8AC3E}">
        <p14:creationId xmlns:p14="http://schemas.microsoft.com/office/powerpoint/2010/main" val="1307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1700</Words>
  <Application>Microsoft Office PowerPoint</Application>
  <PresentationFormat>Custom</PresentationFormat>
  <Paragraphs>377</Paragraphs>
  <Slides>71</Slides>
  <Notes>23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Clip</vt:lpstr>
      <vt:lpstr>TRANSPORTATION REVOLUTION</vt:lpstr>
      <vt:lpstr>PowerPoint Presentation</vt:lpstr>
      <vt:lpstr>PowerPoint Presentation</vt:lpstr>
      <vt:lpstr>PowerPoint Presentation</vt:lpstr>
      <vt:lpstr>PowerPoint Presentation</vt:lpstr>
      <vt:lpstr>    Turnpikes</vt:lpstr>
      <vt:lpstr>TRANSPORTATION REVOLUTION</vt:lpstr>
      <vt:lpstr> Cumberland Road (1811)</vt:lpstr>
      <vt:lpstr>PowerPoint Presentation</vt:lpstr>
      <vt:lpstr>PowerPoint Presentation</vt:lpstr>
      <vt:lpstr>    Erie Canal</vt:lpstr>
      <vt:lpstr>   Erie Canal</vt:lpstr>
      <vt:lpstr>PowerPoint Presentation</vt:lpstr>
      <vt:lpstr>PowerPoint Presentation</vt:lpstr>
      <vt:lpstr>PowerPoint Presentation</vt:lpstr>
      <vt:lpstr>TRANSPORTATION REVOLUTION</vt:lpstr>
      <vt:lpstr>Paths of Northern Migration after 1800</vt:lpstr>
      <vt:lpstr>PowerPoint Presentation</vt:lpstr>
      <vt:lpstr>TRANSPORTATION REVOLUTION</vt:lpstr>
      <vt:lpstr>PowerPoint Presentation</vt:lpstr>
      <vt:lpstr>TRANSPORTATION REVOLUTION</vt:lpstr>
      <vt:lpstr>Mohawk And Hudson Railroad’s Dewitt Clinton </vt:lpstr>
      <vt:lpstr>TRANSPORTATION REVOLUTION</vt:lpstr>
      <vt:lpstr>Rise to New Market Economy</vt:lpstr>
      <vt:lpstr>Eras of Transportation</vt:lpstr>
      <vt:lpstr> BEGINNINGS OF INDUSTRIALIZATION</vt:lpstr>
      <vt:lpstr>BEGINNINGS OF INDUSTRIALIZATION</vt:lpstr>
      <vt:lpstr>PowerPoint Presentation</vt:lpstr>
      <vt:lpstr> Interchangeable Parts</vt:lpstr>
      <vt:lpstr>PowerPoint Presentation</vt:lpstr>
      <vt:lpstr>  Sewing Machine</vt:lpstr>
      <vt:lpstr>  Charles Goodyear</vt:lpstr>
      <vt:lpstr>PowerPoint Presentation</vt:lpstr>
      <vt:lpstr>PowerPoint Presentation</vt:lpstr>
      <vt:lpstr>PowerPoint Presentation</vt:lpstr>
      <vt:lpstr>Why did New England become the center of the Industrial Revolution</vt:lpstr>
      <vt:lpstr>PowerPoint Presentation</vt:lpstr>
      <vt:lpstr>BEGINNINGS OF INDUSTRIALIZATION</vt:lpstr>
      <vt:lpstr>PowerPoint Presentation</vt:lpstr>
      <vt:lpstr>PowerPoint Presentation</vt:lpstr>
      <vt:lpstr>Lowell Girls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Growth of Cotton Textile Manufacturing, 1810–1840</vt:lpstr>
      <vt:lpstr>BEGINNINGS OF INDUSTRIALIZATION: Legal and Financial Developments</vt:lpstr>
      <vt:lpstr>PowerPoint Presentation</vt:lpstr>
      <vt:lpstr>PowerPoint Presentation</vt:lpstr>
      <vt:lpstr> Results of Industrialization</vt:lpstr>
      <vt:lpstr>Northern Working Conditions</vt:lpstr>
      <vt:lpstr>Expected attitudes and habits of the new      economic order</vt:lpstr>
      <vt:lpstr> LABOR &amp; THE EARLY UNION MOVEMENT</vt:lpstr>
      <vt:lpstr> CHANGES IN SOCIAL AND CLASS STRUCTURES</vt:lpstr>
      <vt:lpstr>Guiding Question</vt:lpstr>
      <vt:lpstr>CHANGES TO SOCIETY</vt:lpstr>
      <vt:lpstr>Northern Middle Class</vt:lpstr>
      <vt:lpstr>Who Were The Middle Class???</vt:lpstr>
      <vt:lpstr>CHANGES TO SOCIETY</vt:lpstr>
      <vt:lpstr>Cult of Domesticity</vt:lpstr>
      <vt:lpstr>POPULATION GROWTH, IMMIGRATION AND NATIVIST REACTION</vt:lpstr>
      <vt:lpstr>Guiding Question</vt:lpstr>
      <vt:lpstr>POPULATION GROWTH</vt:lpstr>
      <vt:lpstr>POPULATION GROWTH</vt:lpstr>
      <vt:lpstr>Immigration</vt:lpstr>
      <vt:lpstr>Participation of Irish and German Immigrants in the New York City Workforce for Selected Occupations, 1859</vt:lpstr>
      <vt:lpstr>The distribution of foreign-born residents of the  United States in 1860.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Connelly, Susan E.</dc:creator>
  <cp:lastModifiedBy>bill</cp:lastModifiedBy>
  <cp:revision>21</cp:revision>
  <dcterms:created xsi:type="dcterms:W3CDTF">2014-07-07T18:04:11Z</dcterms:created>
  <dcterms:modified xsi:type="dcterms:W3CDTF">2014-07-21T17:57:59Z</dcterms:modified>
</cp:coreProperties>
</file>