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B588-B41E-A143-86F5-0788F762F7E8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363A3-9CA5-EB4F-99CF-2BDB97654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follow</a:t>
            </a:r>
            <a:r>
              <a:rPr lang="en-US" baseline="0" dirty="0" smtClean="0"/>
              <a:t> “Why </a:t>
            </a:r>
            <a:r>
              <a:rPr lang="en-US" baseline="0" smtClean="0"/>
              <a:t>Study History?” 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63A3-9CA5-EB4F-99CF-2BDB976543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462" indent="-2801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0712" indent="-22414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996" indent="-22414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7281" indent="-22414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5565" indent="-224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3850" indent="-224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135" indent="-224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0419" indent="-224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D5A7B9-E4AC-4F55-994E-6357543FE6B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753B-3339-3A49-9C69-3DB7AC5D93B9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5517-072A-CB4F-AAFE-BAFB3B17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143" y="471714"/>
            <a:ext cx="70515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The First Historians:</a:t>
            </a:r>
          </a:p>
          <a:p>
            <a:pPr algn="ctr"/>
            <a:endParaRPr lang="en-US" sz="7200" dirty="0" smtClean="0"/>
          </a:p>
          <a:p>
            <a:pPr algn="ctr"/>
            <a:r>
              <a:rPr lang="en-US" sz="7200" dirty="0" smtClean="0"/>
              <a:t>Herodotus and Thucydides</a:t>
            </a:r>
            <a:endParaRPr lang="en-US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Herodotus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018" y="1905000"/>
            <a:ext cx="9144000" cy="61056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92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906" y="320097"/>
            <a:ext cx="8761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Herodotus wrote mainly about the Persian Wars, in which Greece faced down the invading Persian Empire at famous battles like Marathon and Thermopylae (that’s where </a:t>
            </a:r>
            <a:r>
              <a:rPr lang="en-US" sz="2400" b="1" dirty="0" err="1" smtClean="0"/>
              <a:t>Leonidas</a:t>
            </a:r>
            <a:r>
              <a:rPr lang="en-US" sz="2400" b="1" dirty="0" smtClean="0"/>
              <a:t> and his 300 Spartans became famous).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953" y="2080381"/>
            <a:ext cx="83111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Father of History or the Father of Lies?</a:t>
            </a:r>
            <a:endParaRPr lang="en-US" sz="2000" b="1" i="1" u="sng" dirty="0" smtClean="0"/>
          </a:p>
          <a:p>
            <a:endParaRPr lang="en-US" dirty="0" smtClean="0"/>
          </a:p>
          <a:p>
            <a:r>
              <a:rPr lang="en-US" sz="2000" b="1" dirty="0" smtClean="0"/>
              <a:t>Strengths </a:t>
            </a:r>
            <a:r>
              <a:rPr lang="en-US" sz="2000" b="1" dirty="0"/>
              <a:t>of Herodotus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traveled widely gathering </a:t>
            </a:r>
            <a:r>
              <a:rPr lang="en-US" sz="2000" dirty="0" smtClean="0"/>
              <a:t>information</a:t>
            </a:r>
          </a:p>
          <a:p>
            <a:r>
              <a:rPr lang="en-US" sz="2000" dirty="0"/>
              <a:t>•</a:t>
            </a:r>
            <a:r>
              <a:rPr lang="en-US" sz="2000" dirty="0" smtClean="0"/>
              <a:t> </a:t>
            </a:r>
            <a:r>
              <a:rPr lang="en-US" sz="2000" dirty="0"/>
              <a:t>tells an interesting story dwelling not just on warfare but social history as well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Weaknesses </a:t>
            </a:r>
            <a:r>
              <a:rPr lang="en-US" sz="2000" b="1" dirty="0"/>
              <a:t>of Herodotus: 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• </a:t>
            </a:r>
            <a:r>
              <a:rPr lang="en-US" sz="2000" dirty="0" smtClean="0"/>
              <a:t>not </a:t>
            </a:r>
            <a:r>
              <a:rPr lang="en-US" sz="2000" dirty="0"/>
              <a:t>contemporaneous; wrote after the </a:t>
            </a:r>
            <a:r>
              <a:rPr lang="en-US" sz="2000" dirty="0" smtClean="0"/>
              <a:t>wars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supernatural causation (gives the gods ample </a:t>
            </a:r>
            <a:r>
              <a:rPr lang="en-US" sz="2000" dirty="0" smtClean="0"/>
              <a:t>space)</a:t>
            </a:r>
          </a:p>
          <a:p>
            <a:r>
              <a:rPr lang="en-US" sz="2000" dirty="0"/>
              <a:t>•</a:t>
            </a:r>
            <a:r>
              <a:rPr lang="en-US" sz="2000" dirty="0" smtClean="0"/>
              <a:t> </a:t>
            </a:r>
            <a:r>
              <a:rPr lang="en-US" sz="2000" dirty="0"/>
              <a:t>tends to embellish, especially where numbers are concerned (e.g., the size of</a:t>
            </a:r>
            <a:r>
              <a:rPr lang="en-US" sz="2000" dirty="0" smtClean="0"/>
              <a:t> the </a:t>
            </a:r>
            <a:r>
              <a:rPr lang="en-US" sz="2000" dirty="0"/>
              <a:t>Persian army)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4114800" cy="914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hucydides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99584" y="1371600"/>
            <a:ext cx="3944832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420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382" y="236590"/>
            <a:ext cx="8246762" cy="553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Thucydides</a:t>
            </a:r>
          </a:p>
          <a:p>
            <a:pPr algn="ctr"/>
            <a:r>
              <a:rPr lang="en-US" sz="2400" b="1" dirty="0"/>
              <a:t>First truly scientific historian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/>
              <a:t>quite a contrast with Herodotus)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en-US" sz="2400" b="1" i="1" u="sng" dirty="0" smtClean="0"/>
              <a:t>Strengths:</a:t>
            </a:r>
          </a:p>
          <a:p>
            <a:r>
              <a:rPr lang="en-US" sz="2400" dirty="0" smtClean="0"/>
              <a:t>• contemporaneous </a:t>
            </a:r>
            <a:r>
              <a:rPr lang="en-US" sz="2400" dirty="0"/>
              <a:t>with war; actually served as an Athenian general in early stages until, because of a military blunder, he was relieved of his </a:t>
            </a:r>
            <a:r>
              <a:rPr lang="en-US" sz="2400" dirty="0" smtClean="0"/>
              <a:t>command. </a:t>
            </a:r>
            <a:r>
              <a:rPr lang="en-US" sz="2400" dirty="0"/>
              <a:t>T</a:t>
            </a:r>
            <a:r>
              <a:rPr lang="en-US" sz="2400" dirty="0" smtClean="0"/>
              <a:t>hat gave </a:t>
            </a:r>
            <a:r>
              <a:rPr lang="en-US" sz="2400" dirty="0"/>
              <a:t>him time to chronicle the rest of the </a:t>
            </a:r>
            <a:r>
              <a:rPr lang="en-US" sz="2400" dirty="0" smtClean="0"/>
              <a:t>conflict </a:t>
            </a:r>
          </a:p>
          <a:p>
            <a:r>
              <a:rPr lang="en-US" sz="2400" dirty="0" smtClean="0"/>
              <a:t>• thorough</a:t>
            </a:r>
            <a:r>
              <a:rPr lang="en-US" sz="2400" dirty="0"/>
              <a:t>; objective; interested in the </a:t>
            </a:r>
            <a:r>
              <a:rPr lang="en-US" sz="2400" dirty="0" smtClean="0"/>
              <a:t>truth</a:t>
            </a:r>
          </a:p>
          <a:p>
            <a:r>
              <a:rPr lang="en-US" sz="2400" dirty="0" smtClean="0"/>
              <a:t>• </a:t>
            </a:r>
            <a:r>
              <a:rPr lang="en-US" sz="2400" dirty="0"/>
              <a:t>little emphasis on the gods and entertainment.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i="1" u="sng" dirty="0" smtClean="0"/>
              <a:t>Weaknesses:</a:t>
            </a:r>
          </a:p>
          <a:p>
            <a:r>
              <a:rPr lang="en-US" sz="2400" dirty="0" smtClean="0"/>
              <a:t>• a </a:t>
            </a:r>
            <a:r>
              <a:rPr lang="en-US" sz="2400" dirty="0"/>
              <a:t>little too much emphasis on politics and warfare at the expense of culture.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Ssu-ma Ch'ien</a:t>
            </a:r>
            <a:br>
              <a:rPr lang="en-US" altLang="en-US" smtClean="0"/>
            </a:br>
            <a:r>
              <a:rPr lang="en-US" altLang="en-US" sz="2800" smtClean="0"/>
              <a:t>145 BC-185 BC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981200"/>
            <a:ext cx="5105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Astronomer,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Calendar expert,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first great Chinese historian,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Noted for his authorship of the </a:t>
            </a:r>
            <a:r>
              <a:rPr lang="en-US" altLang="en-US" sz="2400" i="1" smtClean="0"/>
              <a:t>Shih-chi</a:t>
            </a:r>
            <a:r>
              <a:rPr lang="en-US" altLang="en-US" sz="2400" smtClean="0"/>
              <a:t> (“Historical Records”) also spelled “</a:t>
            </a:r>
            <a:r>
              <a:rPr lang="en-US" altLang="en-US" sz="2400" i="1" smtClean="0"/>
              <a:t>Shiji.</a:t>
            </a:r>
            <a:r>
              <a:rPr lang="en-US" altLang="en-US" sz="2400" smtClean="0"/>
              <a:t> 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Considered to be the most important history of China down to the end of the 2nd century.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63492" name="Picture 4" descr="ssu_ma_ch_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876800" y="1447800"/>
            <a:ext cx="373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Also spelled</a:t>
            </a:r>
            <a:r>
              <a:rPr lang="en-US" altLang="en-US" b="1">
                <a:solidFill>
                  <a:srgbClr val="3333CC"/>
                </a:solidFill>
              </a:rPr>
              <a:t> “Sima Qian”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2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As an Historian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Although the style and form of Chinese historical writings varied through the ages, </a:t>
            </a:r>
            <a:r>
              <a:rPr lang="en-US" altLang="en-US" sz="2800" dirty="0" err="1" smtClean="0"/>
              <a:t>Shiji</a:t>
            </a:r>
            <a:r>
              <a:rPr lang="en-US" altLang="en-US" sz="2800" dirty="0" smtClean="0"/>
              <a:t> has defined the quality and style from then onwards.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Before </a:t>
            </a:r>
            <a:r>
              <a:rPr lang="en-US" altLang="en-US" sz="2800" dirty="0" err="1" smtClean="0"/>
              <a:t>Sima</a:t>
            </a:r>
            <a:r>
              <a:rPr lang="en-US" altLang="en-US" sz="2800" dirty="0" smtClean="0"/>
              <a:t>, histories were written as dynastic history; his idea of a general history affected later </a:t>
            </a:r>
            <a:r>
              <a:rPr lang="en-US" altLang="en-US" sz="2800" dirty="0" smtClean="0"/>
              <a:t>historiographers.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Sima’s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work</a:t>
            </a:r>
            <a:r>
              <a:rPr lang="en-US" altLang="en-US" sz="2800" dirty="0" smtClean="0"/>
              <a:t> became </a:t>
            </a:r>
            <a:r>
              <a:rPr lang="en-US" altLang="en-US" sz="2800" dirty="0" smtClean="0"/>
              <a:t>the "official format" of the history of China.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292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5105400" cy="624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writing </a:t>
            </a:r>
            <a:r>
              <a:rPr lang="en-US" altLang="en-US" sz="2800" i="1" smtClean="0"/>
              <a:t>Shiji</a:t>
            </a:r>
            <a:r>
              <a:rPr lang="en-US" altLang="en-US" sz="2800" smtClean="0"/>
              <a:t>, Sima initiated a new writing style by presenting history in a series of biographies. His work extends over 130 chapters — not in historical sequence, but was divided into particular subjects, including annals, chronicles, treatises — on music, ceremonies, calendars, religion, economics, and extended biographies. Sima's influence on the writing style of histories in other places is also evident in, for example </a:t>
            </a:r>
            <a:r>
              <a:rPr lang="en-US" altLang="en-US" sz="2800" i="1" smtClean="0"/>
              <a:t>The History of Korea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25130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09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432</Words>
  <Application>Microsoft Macintosh PowerPoint</Application>
  <PresentationFormat>On-screen Show (4:3)</PresentationFormat>
  <Paragraphs>42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Herodotus</vt:lpstr>
      <vt:lpstr>Slide 3</vt:lpstr>
      <vt:lpstr>Thucydides</vt:lpstr>
      <vt:lpstr>Slide 5</vt:lpstr>
      <vt:lpstr>Ssu-ma Ch'ien 145 BC-185 BC</vt:lpstr>
      <vt:lpstr>As an Historian</vt:lpstr>
      <vt:lpstr>Slide 8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</dc:creator>
  <cp:lastModifiedBy>Jack</cp:lastModifiedBy>
  <cp:revision>7</cp:revision>
  <dcterms:created xsi:type="dcterms:W3CDTF">2016-01-13T14:38:38Z</dcterms:created>
  <dcterms:modified xsi:type="dcterms:W3CDTF">2016-01-13T14:41:32Z</dcterms:modified>
</cp:coreProperties>
</file>