
<file path=[Content_Types].xml><?xml version="1.0" encoding="utf-8"?>
<Types xmlns="http://schemas.openxmlformats.org/package/2006/content-types">
  <Default Extension="png" ContentType="image/png"/>
  <Default Extension="dms"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375" r:id="rId4"/>
    <p:sldId id="377" r:id="rId5"/>
    <p:sldId id="293" r:id="rId6"/>
    <p:sldId id="295" r:id="rId7"/>
    <p:sldId id="259" r:id="rId8"/>
    <p:sldId id="378" r:id="rId9"/>
    <p:sldId id="376" r:id="rId10"/>
    <p:sldId id="373" r:id="rId11"/>
    <p:sldId id="296" r:id="rId12"/>
    <p:sldId id="379" r:id="rId13"/>
    <p:sldId id="380" r:id="rId14"/>
    <p:sldId id="381" r:id="rId15"/>
    <p:sldId id="382" r:id="rId16"/>
    <p:sldId id="383" r:id="rId17"/>
    <p:sldId id="384" r:id="rId18"/>
    <p:sldId id="385" r:id="rId19"/>
    <p:sldId id="386" r:id="rId20"/>
    <p:sldId id="392" r:id="rId21"/>
    <p:sldId id="387" r:id="rId22"/>
    <p:sldId id="394" r:id="rId23"/>
    <p:sldId id="396" r:id="rId24"/>
    <p:sldId id="388" r:id="rId25"/>
    <p:sldId id="389" r:id="rId26"/>
    <p:sldId id="398" r:id="rId27"/>
    <p:sldId id="399" r:id="rId28"/>
    <p:sldId id="400" r:id="rId29"/>
    <p:sldId id="402" r:id="rId30"/>
    <p:sldId id="40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3"/>
    <p:restoredTop sz="94729"/>
  </p:normalViewPr>
  <p:slideViewPr>
    <p:cSldViewPr snapToGrid="0" snapToObjects="1">
      <p:cViewPr varScale="1">
        <p:scale>
          <a:sx n="59" d="100"/>
          <a:sy n="59" d="100"/>
        </p:scale>
        <p:origin x="192" y="1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9/2/18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9/2/18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9/2/18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9/2/18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dm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39F9-11B2-924F-9639-45331EEDE4B4}"/>
              </a:ext>
            </a:extLst>
          </p:cNvPr>
          <p:cNvSpPr>
            <a:spLocks noGrp="1"/>
          </p:cNvSpPr>
          <p:nvPr>
            <p:ph type="ctrTitle"/>
          </p:nvPr>
        </p:nvSpPr>
        <p:spPr/>
        <p:txBody>
          <a:bodyPr>
            <a:normAutofit/>
          </a:bodyPr>
          <a:lstStyle/>
          <a:p>
            <a:r>
              <a:rPr lang="en-US" sz="6000" dirty="0">
                <a:solidFill>
                  <a:srgbClr val="FFC000"/>
                </a:solidFill>
              </a:rPr>
              <a:t>England in America</a:t>
            </a:r>
          </a:p>
        </p:txBody>
      </p:sp>
      <p:sp>
        <p:nvSpPr>
          <p:cNvPr id="3" name="Subtitle 2">
            <a:extLst>
              <a:ext uri="{FF2B5EF4-FFF2-40B4-BE49-F238E27FC236}">
                <a16:creationId xmlns:a16="http://schemas.microsoft.com/office/drawing/2014/main" id="{4BBF0BDF-87DF-6B4D-AAEF-856A1DB3580C}"/>
              </a:ext>
            </a:extLst>
          </p:cNvPr>
          <p:cNvSpPr>
            <a:spLocks noGrp="1"/>
          </p:cNvSpPr>
          <p:nvPr>
            <p:ph type="subTitle" idx="1"/>
          </p:nvPr>
        </p:nvSpPr>
        <p:spPr/>
        <p:txBody>
          <a:bodyPr>
            <a:normAutofit/>
          </a:bodyPr>
          <a:lstStyle/>
          <a:p>
            <a:r>
              <a:rPr lang="en-US" sz="3200" dirty="0"/>
              <a:t>The Southern Colonies</a:t>
            </a:r>
          </a:p>
        </p:txBody>
      </p:sp>
      <p:pic>
        <p:nvPicPr>
          <p:cNvPr id="5" name="Picture 4">
            <a:extLst>
              <a:ext uri="{FF2B5EF4-FFF2-40B4-BE49-F238E27FC236}">
                <a16:creationId xmlns:a16="http://schemas.microsoft.com/office/drawing/2014/main" id="{04015A12-B28A-8C46-AC41-D998A061FDC3}"/>
              </a:ext>
            </a:extLst>
          </p:cNvPr>
          <p:cNvPicPr>
            <a:picLocks noChangeAspect="1"/>
          </p:cNvPicPr>
          <p:nvPr/>
        </p:nvPicPr>
        <p:blipFill>
          <a:blip r:embed="rId2"/>
          <a:stretch>
            <a:fillRect/>
          </a:stretch>
        </p:blipFill>
        <p:spPr>
          <a:xfrm>
            <a:off x="7384383" y="1298448"/>
            <a:ext cx="4611674" cy="4539617"/>
          </a:xfrm>
          <a:prstGeom prst="rect">
            <a:avLst/>
          </a:prstGeom>
        </p:spPr>
      </p:pic>
    </p:spTree>
    <p:extLst>
      <p:ext uri="{BB962C8B-B14F-4D97-AF65-F5344CB8AC3E}">
        <p14:creationId xmlns:p14="http://schemas.microsoft.com/office/powerpoint/2010/main" val="3317279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img.ksl.com/dn/0/2/245.jpg">
            <a:extLst>
              <a:ext uri="{FF2B5EF4-FFF2-40B4-BE49-F238E27FC236}">
                <a16:creationId xmlns:a16="http://schemas.microsoft.com/office/drawing/2014/main" id="{425ABCA9-6023-CE42-A37E-404C01303D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713" y="94611"/>
            <a:ext cx="8637815" cy="5413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Title 3">
            <a:extLst>
              <a:ext uri="{FF2B5EF4-FFF2-40B4-BE49-F238E27FC236}">
                <a16:creationId xmlns:a16="http://schemas.microsoft.com/office/drawing/2014/main" id="{F2F6F079-BC97-4A4E-A234-AD7DAF27B12B}"/>
              </a:ext>
            </a:extLst>
          </p:cNvPr>
          <p:cNvSpPr>
            <a:spLocks noGrp="1"/>
          </p:cNvSpPr>
          <p:nvPr>
            <p:ph type="title"/>
          </p:nvPr>
        </p:nvSpPr>
        <p:spPr>
          <a:xfrm>
            <a:off x="3635829" y="5780315"/>
            <a:ext cx="8267700" cy="609600"/>
          </a:xfrm>
        </p:spPr>
        <p:txBody>
          <a:bodyPr>
            <a:normAutofit fontScale="90000"/>
          </a:bodyPr>
          <a:lstStyle/>
          <a:p>
            <a:r>
              <a:rPr lang="en-US" altLang="en-US" sz="2800" b="1" dirty="0">
                <a:solidFill>
                  <a:srgbClr val="002060"/>
                </a:solidFill>
                <a:latin typeface="+mn-lt"/>
                <a:cs typeface="Times New Roman" panose="02020603050405020304" pitchFamily="18" charset="0"/>
              </a:rPr>
              <a:t>King Charles II granted Carolina to eight Lords Proprietors, with the </a:t>
            </a:r>
            <a:r>
              <a:rPr lang="en-US" altLang="en-US" sz="2800" b="1" dirty="0">
                <a:solidFill>
                  <a:schemeClr val="accent6"/>
                </a:solidFill>
                <a:latin typeface="+mn-lt"/>
                <a:cs typeface="Times New Roman" panose="02020603050405020304" pitchFamily="18" charset="0"/>
              </a:rPr>
              <a:t>Carolina Charter of 1663</a:t>
            </a:r>
            <a:r>
              <a:rPr lang="en-US" altLang="en-US" sz="2800" b="1" dirty="0">
                <a:solidFill>
                  <a:srgbClr val="002060"/>
                </a:solidFill>
                <a:latin typeface="+mn-lt"/>
                <a:cs typeface="Times New Roman" panose="02020603050405020304" pitchFamily="18" charset="0"/>
              </a:rPr>
              <a:t>, revised as </a:t>
            </a:r>
            <a:r>
              <a:rPr lang="en-US" altLang="en-US" sz="2800" b="1" dirty="0">
                <a:solidFill>
                  <a:schemeClr val="accent6"/>
                </a:solidFill>
                <a:latin typeface="+mn-lt"/>
                <a:cs typeface="Times New Roman" panose="02020603050405020304" pitchFamily="18" charset="0"/>
              </a:rPr>
              <a:t>Concessions and Agreement in 1665.</a:t>
            </a:r>
          </a:p>
        </p:txBody>
      </p:sp>
      <p:sp>
        <p:nvSpPr>
          <p:cNvPr id="2" name="TextBox 1">
            <a:extLst>
              <a:ext uri="{FF2B5EF4-FFF2-40B4-BE49-F238E27FC236}">
                <a16:creationId xmlns:a16="http://schemas.microsoft.com/office/drawing/2014/main" id="{210ABA02-98B4-EA44-8F73-D2301D74DC3D}"/>
              </a:ext>
            </a:extLst>
          </p:cNvPr>
          <p:cNvSpPr txBox="1"/>
          <p:nvPr/>
        </p:nvSpPr>
        <p:spPr>
          <a:xfrm>
            <a:off x="174171" y="631371"/>
            <a:ext cx="2895600" cy="2400657"/>
          </a:xfrm>
          <a:prstGeom prst="rect">
            <a:avLst/>
          </a:prstGeom>
          <a:noFill/>
        </p:spPr>
        <p:txBody>
          <a:bodyPr wrap="square" rtlCol="0">
            <a:spAutoFit/>
          </a:bodyPr>
          <a:lstStyle/>
          <a:p>
            <a:r>
              <a:rPr lang="en-US" sz="4400" dirty="0">
                <a:solidFill>
                  <a:schemeClr val="bg1"/>
                </a:solidFill>
              </a:rPr>
              <a:t>The Carolina Charter</a:t>
            </a:r>
          </a:p>
          <a:p>
            <a:endParaRPr lang="en-US" dirty="0"/>
          </a:p>
        </p:txBody>
      </p:sp>
      <p:sp>
        <p:nvSpPr>
          <p:cNvPr id="3" name="TextBox 2">
            <a:extLst>
              <a:ext uri="{FF2B5EF4-FFF2-40B4-BE49-F238E27FC236}">
                <a16:creationId xmlns:a16="http://schemas.microsoft.com/office/drawing/2014/main" id="{E8F69732-4CC6-E84F-8008-4A01B2F80E1F}"/>
              </a:ext>
            </a:extLst>
          </p:cNvPr>
          <p:cNvSpPr txBox="1"/>
          <p:nvPr/>
        </p:nvSpPr>
        <p:spPr>
          <a:xfrm>
            <a:off x="174171" y="2698333"/>
            <a:ext cx="2895600" cy="3416320"/>
          </a:xfrm>
          <a:prstGeom prst="rect">
            <a:avLst/>
          </a:prstGeom>
          <a:noFill/>
        </p:spPr>
        <p:txBody>
          <a:bodyPr wrap="square" rtlCol="0">
            <a:spAutoFit/>
          </a:bodyPr>
          <a:lstStyle/>
          <a:p>
            <a:r>
              <a:rPr lang="en-US" sz="2400" b="1" dirty="0"/>
              <a:t>• Ultimately replaced by the </a:t>
            </a:r>
            <a:r>
              <a:rPr lang="en-US" sz="2400" b="1" dirty="0">
                <a:solidFill>
                  <a:srgbClr val="FF0000"/>
                </a:solidFill>
              </a:rPr>
              <a:t>Fundamental Constitutions of Carolina</a:t>
            </a:r>
            <a:r>
              <a:rPr lang="en-US" sz="2400" b="1" dirty="0"/>
              <a:t>, written by English Enlightenment philosopher </a:t>
            </a:r>
            <a:r>
              <a:rPr lang="en-US" sz="2400" b="1" dirty="0">
                <a:solidFill>
                  <a:schemeClr val="accent6"/>
                </a:solidFill>
              </a:rPr>
              <a:t>John Locke </a:t>
            </a:r>
            <a:r>
              <a:rPr lang="en-US" sz="2400" b="1" dirty="0"/>
              <a:t>in </a:t>
            </a:r>
            <a:r>
              <a:rPr lang="en-US" sz="2400" b="1" dirty="0">
                <a:solidFill>
                  <a:srgbClr val="FF0000"/>
                </a:solidFill>
              </a:rPr>
              <a:t>1669</a:t>
            </a:r>
            <a:r>
              <a:rPr lang="en-US" sz="2400" b="1" dirty="0"/>
              <a:t>.</a:t>
            </a:r>
          </a:p>
        </p:txBody>
      </p:sp>
    </p:spTree>
    <p:extLst>
      <p:ext uri="{BB962C8B-B14F-4D97-AF65-F5344CB8AC3E}">
        <p14:creationId xmlns:p14="http://schemas.microsoft.com/office/powerpoint/2010/main" val="2789841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9230-A9A4-C144-A066-0496D9A6FC76}"/>
              </a:ext>
            </a:extLst>
          </p:cNvPr>
          <p:cNvSpPr>
            <a:spLocks noGrp="1"/>
          </p:cNvSpPr>
          <p:nvPr>
            <p:ph type="title"/>
          </p:nvPr>
        </p:nvSpPr>
        <p:spPr/>
        <p:txBody>
          <a:bodyPr/>
          <a:lstStyle/>
          <a:p>
            <a:r>
              <a:rPr lang="en-US" dirty="0"/>
              <a:t>Carolina becomes two colonies (1712)…</a:t>
            </a:r>
          </a:p>
        </p:txBody>
      </p:sp>
      <p:pic>
        <p:nvPicPr>
          <p:cNvPr id="6" name="Picture 5">
            <a:extLst>
              <a:ext uri="{FF2B5EF4-FFF2-40B4-BE49-F238E27FC236}">
                <a16:creationId xmlns:a16="http://schemas.microsoft.com/office/drawing/2014/main" id="{4C2AB78D-3B30-A742-AD93-E3A0D1E2094A}"/>
              </a:ext>
            </a:extLst>
          </p:cNvPr>
          <p:cNvPicPr>
            <a:picLocks noChangeAspect="1"/>
          </p:cNvPicPr>
          <p:nvPr/>
        </p:nvPicPr>
        <p:blipFill>
          <a:blip r:embed="rId2"/>
          <a:stretch>
            <a:fillRect/>
          </a:stretch>
        </p:blipFill>
        <p:spPr>
          <a:xfrm>
            <a:off x="3674806" y="-4572"/>
            <a:ext cx="8517194" cy="6858000"/>
          </a:xfrm>
          <a:prstGeom prst="rect">
            <a:avLst/>
          </a:prstGeom>
        </p:spPr>
      </p:pic>
    </p:spTree>
    <p:extLst>
      <p:ext uri="{BB962C8B-B14F-4D97-AF65-F5344CB8AC3E}">
        <p14:creationId xmlns:p14="http://schemas.microsoft.com/office/powerpoint/2010/main" val="3693280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E3C3-E4C0-A64B-9F8D-CC8BE88F160B}"/>
              </a:ext>
            </a:extLst>
          </p:cNvPr>
          <p:cNvSpPr>
            <a:spLocks noGrp="1"/>
          </p:cNvSpPr>
          <p:nvPr>
            <p:ph type="title"/>
          </p:nvPr>
        </p:nvSpPr>
        <p:spPr/>
        <p:txBody>
          <a:bodyPr/>
          <a:lstStyle/>
          <a:p>
            <a:r>
              <a:rPr lang="en-US" dirty="0"/>
              <a:t>Settlements begin to pop up…</a:t>
            </a:r>
          </a:p>
        </p:txBody>
      </p:sp>
      <p:pic>
        <p:nvPicPr>
          <p:cNvPr id="4" name="Picture 3">
            <a:extLst>
              <a:ext uri="{FF2B5EF4-FFF2-40B4-BE49-F238E27FC236}">
                <a16:creationId xmlns:a16="http://schemas.microsoft.com/office/drawing/2014/main" id="{DE22F44E-2258-E243-8D14-DDC71862798A}"/>
              </a:ext>
            </a:extLst>
          </p:cNvPr>
          <p:cNvPicPr>
            <a:picLocks noChangeAspect="1"/>
          </p:cNvPicPr>
          <p:nvPr/>
        </p:nvPicPr>
        <p:blipFill>
          <a:blip r:embed="rId2"/>
          <a:stretch>
            <a:fillRect/>
          </a:stretch>
        </p:blipFill>
        <p:spPr>
          <a:xfrm>
            <a:off x="3200401" y="0"/>
            <a:ext cx="9073066" cy="6858000"/>
          </a:xfrm>
          <a:prstGeom prst="rect">
            <a:avLst/>
          </a:prstGeom>
        </p:spPr>
      </p:pic>
    </p:spTree>
    <p:extLst>
      <p:ext uri="{BB962C8B-B14F-4D97-AF65-F5344CB8AC3E}">
        <p14:creationId xmlns:p14="http://schemas.microsoft.com/office/powerpoint/2010/main" val="4240590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B5FDA-1CD7-4549-B537-06E008ADDE04}"/>
              </a:ext>
            </a:extLst>
          </p:cNvPr>
          <p:cNvSpPr>
            <a:spLocks noGrp="1"/>
          </p:cNvSpPr>
          <p:nvPr>
            <p:ph type="title"/>
          </p:nvPr>
        </p:nvSpPr>
        <p:spPr>
          <a:xfrm>
            <a:off x="167858" y="804860"/>
            <a:ext cx="2947482" cy="1151531"/>
          </a:xfrm>
        </p:spPr>
        <p:txBody>
          <a:bodyPr/>
          <a:lstStyle/>
          <a:p>
            <a:r>
              <a:rPr lang="en-US" dirty="0"/>
              <a:t>Reluctant settlers…</a:t>
            </a:r>
          </a:p>
        </p:txBody>
      </p:sp>
      <p:pic>
        <p:nvPicPr>
          <p:cNvPr id="4" name="Picture 3">
            <a:extLst>
              <a:ext uri="{FF2B5EF4-FFF2-40B4-BE49-F238E27FC236}">
                <a16:creationId xmlns:a16="http://schemas.microsoft.com/office/drawing/2014/main" id="{36F6CE9C-8BB6-D845-8C61-633B76C33BDB}"/>
              </a:ext>
            </a:extLst>
          </p:cNvPr>
          <p:cNvPicPr>
            <a:picLocks noChangeAspect="1"/>
          </p:cNvPicPr>
          <p:nvPr/>
        </p:nvPicPr>
        <p:blipFill>
          <a:blip r:embed="rId2"/>
          <a:stretch>
            <a:fillRect/>
          </a:stretch>
        </p:blipFill>
        <p:spPr>
          <a:xfrm>
            <a:off x="3557771" y="49209"/>
            <a:ext cx="8657935" cy="5990083"/>
          </a:xfrm>
          <a:prstGeom prst="rect">
            <a:avLst/>
          </a:prstGeom>
        </p:spPr>
      </p:pic>
      <p:sp>
        <p:nvSpPr>
          <p:cNvPr id="5" name="TextBox 4">
            <a:extLst>
              <a:ext uri="{FF2B5EF4-FFF2-40B4-BE49-F238E27FC236}">
                <a16:creationId xmlns:a16="http://schemas.microsoft.com/office/drawing/2014/main" id="{8954A7FD-5BAC-5D4C-9E54-E9B60528BD1A}"/>
              </a:ext>
            </a:extLst>
          </p:cNvPr>
          <p:cNvSpPr txBox="1"/>
          <p:nvPr/>
        </p:nvSpPr>
        <p:spPr>
          <a:xfrm>
            <a:off x="167858" y="1956391"/>
            <a:ext cx="3149500" cy="3785652"/>
          </a:xfrm>
          <a:prstGeom prst="rect">
            <a:avLst/>
          </a:prstGeom>
          <a:noFill/>
        </p:spPr>
        <p:txBody>
          <a:bodyPr wrap="square" rtlCol="0">
            <a:spAutoFit/>
          </a:bodyPr>
          <a:lstStyle/>
          <a:p>
            <a:r>
              <a:rPr lang="en-US" sz="2000" b="1" dirty="0">
                <a:solidFill>
                  <a:schemeClr val="bg1"/>
                </a:solidFill>
              </a:rPr>
              <a:t>• When the Lords Proprietors took control of Carolina, the ex-Virginians living in the Albemarle resisted their rule.</a:t>
            </a:r>
          </a:p>
          <a:p>
            <a:endParaRPr lang="en-US" sz="2000" b="1" dirty="0">
              <a:solidFill>
                <a:schemeClr val="bg1"/>
              </a:solidFill>
            </a:endParaRPr>
          </a:p>
          <a:p>
            <a:r>
              <a:rPr lang="en-US" sz="2000" b="1" dirty="0">
                <a:solidFill>
                  <a:schemeClr val="bg1"/>
                </a:solidFill>
              </a:rPr>
              <a:t>• A time of civil discontent and Indian troubles followed, including Culpepper’s Rebellion, the Seth </a:t>
            </a:r>
            <a:r>
              <a:rPr lang="en-US" sz="2000" b="1" dirty="0" err="1">
                <a:solidFill>
                  <a:schemeClr val="bg1"/>
                </a:solidFill>
              </a:rPr>
              <a:t>Sothel</a:t>
            </a:r>
            <a:r>
              <a:rPr lang="en-US" sz="2000" b="1" dirty="0">
                <a:solidFill>
                  <a:schemeClr val="bg1"/>
                </a:solidFill>
              </a:rPr>
              <a:t> expulsion and the Tuscarora Indian War,</a:t>
            </a:r>
          </a:p>
        </p:txBody>
      </p:sp>
      <p:sp>
        <p:nvSpPr>
          <p:cNvPr id="6" name="TextBox 5">
            <a:extLst>
              <a:ext uri="{FF2B5EF4-FFF2-40B4-BE49-F238E27FC236}">
                <a16:creationId xmlns:a16="http://schemas.microsoft.com/office/drawing/2014/main" id="{BE60F92F-395C-8349-887D-9D581B24A111}"/>
              </a:ext>
            </a:extLst>
          </p:cNvPr>
          <p:cNvSpPr txBox="1"/>
          <p:nvPr/>
        </p:nvSpPr>
        <p:spPr>
          <a:xfrm>
            <a:off x="3557771" y="6039292"/>
            <a:ext cx="8634229" cy="400110"/>
          </a:xfrm>
          <a:prstGeom prst="rect">
            <a:avLst/>
          </a:prstGeom>
          <a:noFill/>
        </p:spPr>
        <p:txBody>
          <a:bodyPr wrap="square" rtlCol="0">
            <a:spAutoFit/>
          </a:bodyPr>
          <a:lstStyle/>
          <a:p>
            <a:pPr algn="ctr"/>
            <a:r>
              <a:rPr lang="en-US" sz="2000" b="1" i="1" dirty="0"/>
              <a:t>Thomas Miller placed under arrest after the Culpepper Rebellion</a:t>
            </a:r>
          </a:p>
        </p:txBody>
      </p:sp>
    </p:spTree>
    <p:extLst>
      <p:ext uri="{BB962C8B-B14F-4D97-AF65-F5344CB8AC3E}">
        <p14:creationId xmlns:p14="http://schemas.microsoft.com/office/powerpoint/2010/main" val="2235284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D3D2-4AA4-1948-880F-3A681BB7305A}"/>
              </a:ext>
            </a:extLst>
          </p:cNvPr>
          <p:cNvSpPr>
            <a:spLocks noGrp="1"/>
          </p:cNvSpPr>
          <p:nvPr>
            <p:ph type="title"/>
          </p:nvPr>
        </p:nvSpPr>
        <p:spPr>
          <a:xfrm>
            <a:off x="167859" y="783596"/>
            <a:ext cx="2947482" cy="981409"/>
          </a:xfrm>
        </p:spPr>
        <p:txBody>
          <a:bodyPr>
            <a:normAutofit fontScale="90000"/>
          </a:bodyPr>
          <a:lstStyle/>
          <a:p>
            <a:r>
              <a:rPr lang="en-US" dirty="0"/>
              <a:t>NC becomes a royal colony…</a:t>
            </a:r>
          </a:p>
        </p:txBody>
      </p:sp>
      <p:sp>
        <p:nvSpPr>
          <p:cNvPr id="3" name="TextBox 2">
            <a:extLst>
              <a:ext uri="{FF2B5EF4-FFF2-40B4-BE49-F238E27FC236}">
                <a16:creationId xmlns:a16="http://schemas.microsoft.com/office/drawing/2014/main" id="{C8E2B80A-6762-6E4C-A2FE-4030A9A2919F}"/>
              </a:ext>
            </a:extLst>
          </p:cNvPr>
          <p:cNvSpPr txBox="1"/>
          <p:nvPr/>
        </p:nvSpPr>
        <p:spPr>
          <a:xfrm>
            <a:off x="121143" y="1765005"/>
            <a:ext cx="3260009" cy="4154984"/>
          </a:xfrm>
          <a:prstGeom prst="rect">
            <a:avLst/>
          </a:prstGeom>
          <a:noFill/>
        </p:spPr>
        <p:txBody>
          <a:bodyPr wrap="square" rtlCol="0">
            <a:spAutoFit/>
          </a:bodyPr>
          <a:lstStyle/>
          <a:p>
            <a:r>
              <a:rPr lang="en-US" sz="2200" b="1" dirty="0">
                <a:solidFill>
                  <a:schemeClr val="bg1"/>
                </a:solidFill>
              </a:rPr>
              <a:t>• By </a:t>
            </a:r>
            <a:r>
              <a:rPr lang="en-US" sz="2200" b="1" dirty="0">
                <a:solidFill>
                  <a:schemeClr val="accent6"/>
                </a:solidFill>
              </a:rPr>
              <a:t>1729</a:t>
            </a:r>
            <a:r>
              <a:rPr lang="en-US" sz="2200" b="1" dirty="0">
                <a:solidFill>
                  <a:schemeClr val="bg1"/>
                </a:solidFill>
              </a:rPr>
              <a:t>, the heirs to the original Lords Proprietors of Carolina came to the decision that the colonies were </a:t>
            </a:r>
            <a:r>
              <a:rPr lang="en-US" sz="2200" b="1" dirty="0">
                <a:solidFill>
                  <a:schemeClr val="accent6"/>
                </a:solidFill>
              </a:rPr>
              <a:t>too troublesome for too little profit</a:t>
            </a:r>
            <a:r>
              <a:rPr lang="en-US" sz="2200" b="1" dirty="0">
                <a:solidFill>
                  <a:schemeClr val="bg1"/>
                </a:solidFill>
              </a:rPr>
              <a:t>, and </a:t>
            </a:r>
            <a:r>
              <a:rPr lang="en-US" sz="2200" b="1" dirty="0">
                <a:solidFill>
                  <a:schemeClr val="accent6"/>
                </a:solidFill>
              </a:rPr>
              <a:t>sold</a:t>
            </a:r>
            <a:r>
              <a:rPr lang="en-US" sz="2200" b="1" dirty="0">
                <a:solidFill>
                  <a:schemeClr val="bg1"/>
                </a:solidFill>
              </a:rPr>
              <a:t> North and South Carolina back </a:t>
            </a:r>
            <a:r>
              <a:rPr lang="en-US" sz="2200" b="1" dirty="0">
                <a:solidFill>
                  <a:schemeClr val="accent6"/>
                </a:solidFill>
              </a:rPr>
              <a:t>to the Crown in May of 1729</a:t>
            </a:r>
            <a:r>
              <a:rPr lang="en-US" sz="2200" b="1" dirty="0">
                <a:solidFill>
                  <a:schemeClr val="bg1"/>
                </a:solidFill>
              </a:rPr>
              <a:t>. The Carolinas at that point became </a:t>
            </a:r>
            <a:r>
              <a:rPr lang="en-US" sz="2200" b="1" dirty="0">
                <a:solidFill>
                  <a:schemeClr val="accent6"/>
                </a:solidFill>
              </a:rPr>
              <a:t>royal colonies</a:t>
            </a:r>
            <a:r>
              <a:rPr lang="en-US" sz="2200" b="1" dirty="0">
                <a:solidFill>
                  <a:schemeClr val="bg1"/>
                </a:solidFill>
              </a:rPr>
              <a:t>.</a:t>
            </a:r>
          </a:p>
        </p:txBody>
      </p:sp>
      <p:pic>
        <p:nvPicPr>
          <p:cNvPr id="5" name="Picture 4">
            <a:extLst>
              <a:ext uri="{FF2B5EF4-FFF2-40B4-BE49-F238E27FC236}">
                <a16:creationId xmlns:a16="http://schemas.microsoft.com/office/drawing/2014/main" id="{AA360601-254F-6645-81CD-7A55FD3F30BC}"/>
              </a:ext>
            </a:extLst>
          </p:cNvPr>
          <p:cNvPicPr>
            <a:picLocks noChangeAspect="1"/>
          </p:cNvPicPr>
          <p:nvPr/>
        </p:nvPicPr>
        <p:blipFill>
          <a:blip r:embed="rId2"/>
          <a:stretch>
            <a:fillRect/>
          </a:stretch>
        </p:blipFill>
        <p:spPr>
          <a:xfrm>
            <a:off x="3381151" y="0"/>
            <a:ext cx="8810849" cy="6858000"/>
          </a:xfrm>
          <a:prstGeom prst="rect">
            <a:avLst/>
          </a:prstGeom>
        </p:spPr>
      </p:pic>
    </p:spTree>
    <p:extLst>
      <p:ext uri="{BB962C8B-B14F-4D97-AF65-F5344CB8AC3E}">
        <p14:creationId xmlns:p14="http://schemas.microsoft.com/office/powerpoint/2010/main" val="1610268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475D0-23FB-474A-AFE3-0C763B6F2928}"/>
              </a:ext>
            </a:extLst>
          </p:cNvPr>
          <p:cNvSpPr>
            <a:spLocks noGrp="1"/>
          </p:cNvSpPr>
          <p:nvPr>
            <p:ph type="title"/>
          </p:nvPr>
        </p:nvSpPr>
        <p:spPr>
          <a:xfrm>
            <a:off x="231654" y="999789"/>
            <a:ext cx="2947482" cy="1300387"/>
          </a:xfrm>
        </p:spPr>
        <p:txBody>
          <a:bodyPr>
            <a:noAutofit/>
          </a:bodyPr>
          <a:lstStyle/>
          <a:p>
            <a:r>
              <a:rPr lang="en-US" sz="4800" dirty="0"/>
              <a:t>South Carolina…</a:t>
            </a:r>
          </a:p>
        </p:txBody>
      </p:sp>
      <p:sp>
        <p:nvSpPr>
          <p:cNvPr id="4" name="TextBox 3">
            <a:extLst>
              <a:ext uri="{FF2B5EF4-FFF2-40B4-BE49-F238E27FC236}">
                <a16:creationId xmlns:a16="http://schemas.microsoft.com/office/drawing/2014/main" id="{80627BCB-C0E1-D043-8712-BEA3BD84010E}"/>
              </a:ext>
            </a:extLst>
          </p:cNvPr>
          <p:cNvSpPr txBox="1"/>
          <p:nvPr/>
        </p:nvSpPr>
        <p:spPr>
          <a:xfrm>
            <a:off x="3679371" y="391886"/>
            <a:ext cx="7946572" cy="6370975"/>
          </a:xfrm>
          <a:prstGeom prst="rect">
            <a:avLst/>
          </a:prstGeom>
          <a:noFill/>
        </p:spPr>
        <p:txBody>
          <a:bodyPr wrap="square" rtlCol="0">
            <a:spAutoFit/>
          </a:bodyPr>
          <a:lstStyle/>
          <a:p>
            <a:r>
              <a:rPr lang="en-US" sz="2400" b="1" dirty="0"/>
              <a:t>• Although Barbadian settlers had already planted a colony along the Cape Fear River, another proposal proved more to the liking of the Lords Proprietors.</a:t>
            </a:r>
          </a:p>
          <a:p>
            <a:r>
              <a:rPr lang="en-US" sz="2400" b="1" dirty="0"/>
              <a:t>	- </a:t>
            </a:r>
            <a:r>
              <a:rPr lang="en-US" sz="2400" b="1" dirty="0">
                <a:solidFill>
                  <a:schemeClr val="accent6"/>
                </a:solidFill>
              </a:rPr>
              <a:t>Sir John </a:t>
            </a:r>
            <a:r>
              <a:rPr lang="en-US" sz="2400" b="1" dirty="0" err="1">
                <a:solidFill>
                  <a:schemeClr val="accent6"/>
                </a:solidFill>
              </a:rPr>
              <a:t>Yeamans</a:t>
            </a:r>
            <a:r>
              <a:rPr lang="en-US" sz="2400" b="1" dirty="0"/>
              <a:t>, a Barbadian planter in competition 	  with the </a:t>
            </a:r>
            <a:r>
              <a:rPr lang="en-US" sz="2400" b="1" dirty="0" err="1"/>
              <a:t>Vassall</a:t>
            </a:r>
            <a:r>
              <a:rPr lang="en-US" sz="2400" b="1" dirty="0"/>
              <a:t> group at Cape Fear, </a:t>
            </a:r>
            <a:r>
              <a:rPr lang="en-US" sz="2400" b="1" dirty="0">
                <a:solidFill>
                  <a:schemeClr val="accent6"/>
                </a:solidFill>
              </a:rPr>
              <a:t>proposed a colony 	  further south</a:t>
            </a:r>
            <a:r>
              <a:rPr lang="en-US" sz="2400" b="1" dirty="0"/>
              <a:t>, at a place just </a:t>
            </a:r>
            <a:r>
              <a:rPr lang="en-US" sz="2400" b="1" dirty="0">
                <a:solidFill>
                  <a:schemeClr val="accent6"/>
                </a:solidFill>
              </a:rPr>
              <a:t>250 miles from the 	 	 	  Spanish fort at Saint Augustine</a:t>
            </a:r>
            <a:r>
              <a:rPr lang="en-US" sz="2400" b="1" dirty="0"/>
              <a:t>. The </a:t>
            </a:r>
            <a:r>
              <a:rPr lang="en-US" sz="2400" b="1" dirty="0" err="1"/>
              <a:t>Yeamans</a:t>
            </a:r>
            <a:r>
              <a:rPr lang="en-US" sz="2400" b="1" dirty="0"/>
              <a:t> proposal 	  became the favorite of the Lords Proprietors.</a:t>
            </a:r>
          </a:p>
          <a:p>
            <a:r>
              <a:rPr lang="en-US" sz="2400" b="1" dirty="0"/>
              <a:t>	- The law of territorial claims of the seventeenth 	 	 	  century said </a:t>
            </a:r>
            <a:r>
              <a:rPr lang="en-US" sz="2400" b="1" dirty="0">
                <a:solidFill>
                  <a:schemeClr val="accent6"/>
                </a:solidFill>
              </a:rPr>
              <a:t>it was not enough to claim land, but that 	   you also had to protect that claim</a:t>
            </a:r>
            <a:r>
              <a:rPr lang="en-US" sz="2400" b="1" dirty="0"/>
              <a:t> by keeping others 	   out.</a:t>
            </a:r>
          </a:p>
          <a:p>
            <a:r>
              <a:rPr lang="en-US" sz="2400" b="1" dirty="0"/>
              <a:t>		• By planting a colony so close to the Spanish, the 		   English were </a:t>
            </a:r>
            <a:r>
              <a:rPr lang="en-US" sz="2400" b="1" dirty="0">
                <a:solidFill>
                  <a:schemeClr val="accent6"/>
                </a:solidFill>
              </a:rPr>
              <a:t>challenging their claim </a:t>
            </a:r>
            <a:r>
              <a:rPr lang="en-US" sz="2400" b="1" dirty="0"/>
              <a:t>to the east 	 	   coast of North America.</a:t>
            </a:r>
          </a:p>
          <a:p>
            <a:r>
              <a:rPr lang="en-US" sz="2400" b="1" dirty="0"/>
              <a:t>		• The move reflects </a:t>
            </a:r>
            <a:r>
              <a:rPr lang="en-US" sz="2400" b="1" dirty="0">
                <a:solidFill>
                  <a:schemeClr val="accent6"/>
                </a:solidFill>
              </a:rPr>
              <a:t>England’s growing power</a:t>
            </a:r>
            <a:r>
              <a:rPr lang="en-US" sz="2400" b="1" dirty="0"/>
              <a:t>, while 		   </a:t>
            </a:r>
            <a:r>
              <a:rPr lang="en-US" sz="2400" b="1" dirty="0">
                <a:solidFill>
                  <a:schemeClr val="accent6"/>
                </a:solidFill>
              </a:rPr>
              <a:t>Spain’s power was eroding</a:t>
            </a:r>
            <a:r>
              <a:rPr lang="en-US" sz="2400" b="1" dirty="0"/>
              <a:t>.</a:t>
            </a:r>
          </a:p>
        </p:txBody>
      </p:sp>
      <p:pic>
        <p:nvPicPr>
          <p:cNvPr id="6" name="Picture 5">
            <a:extLst>
              <a:ext uri="{FF2B5EF4-FFF2-40B4-BE49-F238E27FC236}">
                <a16:creationId xmlns:a16="http://schemas.microsoft.com/office/drawing/2014/main" id="{3E28E38D-4E69-8A47-BE57-9618D2306702}"/>
              </a:ext>
            </a:extLst>
          </p:cNvPr>
          <p:cNvPicPr>
            <a:picLocks noChangeAspect="1"/>
          </p:cNvPicPr>
          <p:nvPr/>
        </p:nvPicPr>
        <p:blipFill>
          <a:blip r:embed="rId2"/>
          <a:stretch>
            <a:fillRect/>
          </a:stretch>
        </p:blipFill>
        <p:spPr>
          <a:xfrm>
            <a:off x="723865" y="2482850"/>
            <a:ext cx="3239359" cy="3852636"/>
          </a:xfrm>
          <a:prstGeom prst="rect">
            <a:avLst/>
          </a:prstGeom>
        </p:spPr>
      </p:pic>
      <p:sp>
        <p:nvSpPr>
          <p:cNvPr id="7" name="TextBox 6">
            <a:extLst>
              <a:ext uri="{FF2B5EF4-FFF2-40B4-BE49-F238E27FC236}">
                <a16:creationId xmlns:a16="http://schemas.microsoft.com/office/drawing/2014/main" id="{BE5055CC-E310-2F42-8079-83AF62856783}"/>
              </a:ext>
            </a:extLst>
          </p:cNvPr>
          <p:cNvSpPr txBox="1"/>
          <p:nvPr/>
        </p:nvSpPr>
        <p:spPr>
          <a:xfrm>
            <a:off x="827314" y="6414797"/>
            <a:ext cx="3135910" cy="400110"/>
          </a:xfrm>
          <a:prstGeom prst="rect">
            <a:avLst/>
          </a:prstGeom>
          <a:noFill/>
        </p:spPr>
        <p:txBody>
          <a:bodyPr wrap="square" rtlCol="0">
            <a:spAutoFit/>
          </a:bodyPr>
          <a:lstStyle/>
          <a:p>
            <a:pPr algn="ctr"/>
            <a:r>
              <a:rPr lang="en-US" sz="2000" b="1" i="1" dirty="0"/>
              <a:t>Sir John </a:t>
            </a:r>
            <a:r>
              <a:rPr lang="en-US" sz="2000" b="1" i="1" dirty="0" err="1"/>
              <a:t>Yeamans</a:t>
            </a:r>
            <a:endParaRPr lang="en-US" sz="2000" b="1" i="1" dirty="0"/>
          </a:p>
        </p:txBody>
      </p:sp>
    </p:spTree>
    <p:extLst>
      <p:ext uri="{BB962C8B-B14F-4D97-AF65-F5344CB8AC3E}">
        <p14:creationId xmlns:p14="http://schemas.microsoft.com/office/powerpoint/2010/main" val="308872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2DEF-897F-864C-861D-48380DB1F51E}"/>
              </a:ext>
            </a:extLst>
          </p:cNvPr>
          <p:cNvSpPr>
            <a:spLocks noGrp="1"/>
          </p:cNvSpPr>
          <p:nvPr>
            <p:ph type="title"/>
          </p:nvPr>
        </p:nvSpPr>
        <p:spPr/>
        <p:txBody>
          <a:bodyPr/>
          <a:lstStyle/>
          <a:p>
            <a:r>
              <a:rPr lang="en-US" dirty="0"/>
              <a:t>Settlers on the Ashley…</a:t>
            </a:r>
          </a:p>
        </p:txBody>
      </p:sp>
      <p:pic>
        <p:nvPicPr>
          <p:cNvPr id="4" name="Picture 3">
            <a:extLst>
              <a:ext uri="{FF2B5EF4-FFF2-40B4-BE49-F238E27FC236}">
                <a16:creationId xmlns:a16="http://schemas.microsoft.com/office/drawing/2014/main" id="{375EBA7E-4E2F-2B41-BF8A-98757076C34D}"/>
              </a:ext>
            </a:extLst>
          </p:cNvPr>
          <p:cNvPicPr>
            <a:picLocks noChangeAspect="1"/>
          </p:cNvPicPr>
          <p:nvPr/>
        </p:nvPicPr>
        <p:blipFill>
          <a:blip r:embed="rId2"/>
          <a:stretch>
            <a:fillRect/>
          </a:stretch>
        </p:blipFill>
        <p:spPr>
          <a:xfrm>
            <a:off x="6351029" y="367828"/>
            <a:ext cx="5840971" cy="6113199"/>
          </a:xfrm>
          <a:prstGeom prst="rect">
            <a:avLst/>
          </a:prstGeom>
        </p:spPr>
      </p:pic>
      <p:sp>
        <p:nvSpPr>
          <p:cNvPr id="5" name="TextBox 4">
            <a:extLst>
              <a:ext uri="{FF2B5EF4-FFF2-40B4-BE49-F238E27FC236}">
                <a16:creationId xmlns:a16="http://schemas.microsoft.com/office/drawing/2014/main" id="{6DB7EAFF-54D3-2340-9A45-48D83CF64263}"/>
              </a:ext>
            </a:extLst>
          </p:cNvPr>
          <p:cNvSpPr txBox="1"/>
          <p:nvPr/>
        </p:nvSpPr>
        <p:spPr>
          <a:xfrm>
            <a:off x="3469429" y="230186"/>
            <a:ext cx="2881600" cy="6555641"/>
          </a:xfrm>
          <a:prstGeom prst="rect">
            <a:avLst/>
          </a:prstGeom>
          <a:noFill/>
        </p:spPr>
        <p:txBody>
          <a:bodyPr wrap="square" rtlCol="0">
            <a:spAutoFit/>
          </a:bodyPr>
          <a:lstStyle/>
          <a:p>
            <a:r>
              <a:rPr lang="en-US" sz="2000" b="1" dirty="0"/>
              <a:t>After the failure of the colony at Cape Fear in 1667, some of the settlers there traveled south to join the </a:t>
            </a:r>
            <a:r>
              <a:rPr lang="en-US" sz="2000" b="1" dirty="0" err="1"/>
              <a:t>Yeamans</a:t>
            </a:r>
            <a:r>
              <a:rPr lang="en-US" sz="2000" b="1" dirty="0"/>
              <a:t> group at </a:t>
            </a:r>
            <a:r>
              <a:rPr lang="en-US" sz="2000" b="1" dirty="0">
                <a:solidFill>
                  <a:schemeClr val="accent6"/>
                </a:solidFill>
              </a:rPr>
              <a:t>Port Royal </a:t>
            </a:r>
            <a:r>
              <a:rPr lang="en-US" sz="2000" b="1" dirty="0"/>
              <a:t>on Albemarle Point in </a:t>
            </a:r>
            <a:r>
              <a:rPr lang="en-US" sz="2000" b="1" dirty="0">
                <a:solidFill>
                  <a:schemeClr val="accent6"/>
                </a:solidFill>
              </a:rPr>
              <a:t>1670</a:t>
            </a:r>
            <a:r>
              <a:rPr lang="en-US" sz="2000" b="1" dirty="0"/>
              <a:t>. Some time later, they moved to the east side of the river, to the point where the </a:t>
            </a:r>
            <a:r>
              <a:rPr lang="en-US" sz="2000" b="1" dirty="0">
                <a:solidFill>
                  <a:schemeClr val="accent6"/>
                </a:solidFill>
              </a:rPr>
              <a:t>Ashley and Cooper Rivers </a:t>
            </a:r>
            <a:r>
              <a:rPr lang="en-US" sz="2000" b="1" dirty="0"/>
              <a:t>meet. They named the new settlement Charles Town, after the king. By the 1700s, the settlement was being called by the name it carries today, </a:t>
            </a:r>
            <a:r>
              <a:rPr lang="en-US" sz="2000" b="1" dirty="0">
                <a:solidFill>
                  <a:schemeClr val="accent6"/>
                </a:solidFill>
              </a:rPr>
              <a:t>Charleston</a:t>
            </a:r>
            <a:r>
              <a:rPr lang="en-US" sz="2000" b="1" dirty="0"/>
              <a:t>.</a:t>
            </a:r>
          </a:p>
        </p:txBody>
      </p:sp>
    </p:spTree>
    <p:extLst>
      <p:ext uri="{BB962C8B-B14F-4D97-AF65-F5344CB8AC3E}">
        <p14:creationId xmlns:p14="http://schemas.microsoft.com/office/powerpoint/2010/main" val="3213438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9B150-8F4E-1447-A772-D30E3A9024C1}"/>
              </a:ext>
            </a:extLst>
          </p:cNvPr>
          <p:cNvSpPr>
            <a:spLocks noGrp="1"/>
          </p:cNvSpPr>
          <p:nvPr>
            <p:ph type="title"/>
          </p:nvPr>
        </p:nvSpPr>
        <p:spPr/>
        <p:txBody>
          <a:bodyPr/>
          <a:lstStyle/>
          <a:p>
            <a:r>
              <a:rPr lang="en-US" dirty="0"/>
              <a:t>The Lords Proprietors’ Favorite…</a:t>
            </a:r>
          </a:p>
        </p:txBody>
      </p:sp>
      <p:pic>
        <p:nvPicPr>
          <p:cNvPr id="4" name="Picture 3">
            <a:extLst>
              <a:ext uri="{FF2B5EF4-FFF2-40B4-BE49-F238E27FC236}">
                <a16:creationId xmlns:a16="http://schemas.microsoft.com/office/drawing/2014/main" id="{12BA1D12-D6B3-784A-95DC-330D9F907022}"/>
              </a:ext>
            </a:extLst>
          </p:cNvPr>
          <p:cNvPicPr>
            <a:picLocks noChangeAspect="1"/>
          </p:cNvPicPr>
          <p:nvPr/>
        </p:nvPicPr>
        <p:blipFill>
          <a:blip r:embed="rId2"/>
          <a:stretch>
            <a:fillRect/>
          </a:stretch>
        </p:blipFill>
        <p:spPr>
          <a:xfrm>
            <a:off x="6686939" y="195943"/>
            <a:ext cx="5505061" cy="6422571"/>
          </a:xfrm>
          <a:prstGeom prst="rect">
            <a:avLst/>
          </a:prstGeom>
        </p:spPr>
      </p:pic>
      <p:sp>
        <p:nvSpPr>
          <p:cNvPr id="5" name="TextBox 4">
            <a:extLst>
              <a:ext uri="{FF2B5EF4-FFF2-40B4-BE49-F238E27FC236}">
                <a16:creationId xmlns:a16="http://schemas.microsoft.com/office/drawing/2014/main" id="{EAB179B5-458C-D24A-8534-FD41EC6D8EB0}"/>
              </a:ext>
            </a:extLst>
          </p:cNvPr>
          <p:cNvSpPr txBox="1"/>
          <p:nvPr/>
        </p:nvSpPr>
        <p:spPr>
          <a:xfrm>
            <a:off x="3418114" y="591072"/>
            <a:ext cx="3268825" cy="5632311"/>
          </a:xfrm>
          <a:prstGeom prst="rect">
            <a:avLst/>
          </a:prstGeom>
          <a:noFill/>
        </p:spPr>
        <p:txBody>
          <a:bodyPr wrap="square" rtlCol="0">
            <a:spAutoFit/>
          </a:bodyPr>
          <a:lstStyle/>
          <a:p>
            <a:r>
              <a:rPr lang="en-US" sz="2400" b="1" dirty="0"/>
              <a:t>• </a:t>
            </a:r>
            <a:r>
              <a:rPr lang="en-US" sz="2400" b="1" dirty="0">
                <a:solidFill>
                  <a:schemeClr val="accent6"/>
                </a:solidFill>
              </a:rPr>
              <a:t>The Lords Proprietors preferred </a:t>
            </a:r>
            <a:r>
              <a:rPr lang="en-US" sz="2400" b="1" dirty="0"/>
              <a:t>the </a:t>
            </a:r>
            <a:r>
              <a:rPr lang="en-US" sz="2400" b="1" dirty="0">
                <a:solidFill>
                  <a:schemeClr val="accent6"/>
                </a:solidFill>
              </a:rPr>
              <a:t>Charles Town</a:t>
            </a:r>
            <a:r>
              <a:rPr lang="en-US" sz="2400" b="1" dirty="0"/>
              <a:t> settlement over both the Cape Fear and Albemarle.</a:t>
            </a:r>
          </a:p>
          <a:p>
            <a:r>
              <a:rPr lang="en-US" sz="2400" b="1" dirty="0"/>
              <a:t>• For </a:t>
            </a:r>
            <a:r>
              <a:rPr lang="en-US" sz="2400" b="1" dirty="0">
                <a:solidFill>
                  <a:schemeClr val="accent6"/>
                </a:solidFill>
              </a:rPr>
              <a:t>economic</a:t>
            </a:r>
            <a:r>
              <a:rPr lang="en-US" sz="2400" b="1" dirty="0"/>
              <a:t> reasons, the </a:t>
            </a:r>
            <a:r>
              <a:rPr lang="en-US" sz="2400" b="1" dirty="0" err="1"/>
              <a:t>Yeamans</a:t>
            </a:r>
            <a:r>
              <a:rPr lang="en-US" sz="2400" b="1" dirty="0"/>
              <a:t> colony on the Ashley &amp; Cooper Rivers </a:t>
            </a:r>
            <a:r>
              <a:rPr lang="en-US" sz="2400" b="1" dirty="0">
                <a:solidFill>
                  <a:schemeClr val="accent6"/>
                </a:solidFill>
              </a:rPr>
              <a:t>had a much better harbor</a:t>
            </a:r>
            <a:r>
              <a:rPr lang="en-US" sz="2400" b="1" dirty="0"/>
              <a:t> to facilitate trade.</a:t>
            </a:r>
          </a:p>
          <a:p>
            <a:r>
              <a:rPr lang="en-US" sz="2400" b="1" dirty="0"/>
              <a:t>• </a:t>
            </a:r>
            <a:r>
              <a:rPr lang="en-US" sz="2400" b="1" dirty="0">
                <a:solidFill>
                  <a:schemeClr val="accent6"/>
                </a:solidFill>
              </a:rPr>
              <a:t>Politically</a:t>
            </a:r>
            <a:r>
              <a:rPr lang="en-US" sz="2400" b="1" dirty="0"/>
              <a:t>, Charles Town was </a:t>
            </a:r>
            <a:r>
              <a:rPr lang="en-US" sz="2400" b="1" dirty="0">
                <a:solidFill>
                  <a:schemeClr val="accent6"/>
                </a:solidFill>
              </a:rPr>
              <a:t>far removed from the problematic Albemarle</a:t>
            </a:r>
            <a:r>
              <a:rPr lang="en-US" sz="2400" b="1" dirty="0"/>
              <a:t>.</a:t>
            </a:r>
          </a:p>
        </p:txBody>
      </p:sp>
    </p:spTree>
    <p:extLst>
      <p:ext uri="{BB962C8B-B14F-4D97-AF65-F5344CB8AC3E}">
        <p14:creationId xmlns:p14="http://schemas.microsoft.com/office/powerpoint/2010/main" val="3778259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49B4F-B432-F14A-ABD0-CC56A4D1DE04}"/>
              </a:ext>
            </a:extLst>
          </p:cNvPr>
          <p:cNvSpPr>
            <a:spLocks noGrp="1"/>
          </p:cNvSpPr>
          <p:nvPr>
            <p:ph type="title"/>
          </p:nvPr>
        </p:nvSpPr>
        <p:spPr>
          <a:xfrm>
            <a:off x="340005" y="958088"/>
            <a:ext cx="2947482" cy="1249249"/>
          </a:xfrm>
        </p:spPr>
        <p:txBody>
          <a:bodyPr>
            <a:normAutofit fontScale="90000"/>
          </a:bodyPr>
          <a:lstStyle/>
          <a:p>
            <a:r>
              <a:rPr lang="en-US" dirty="0"/>
              <a:t>Transplanted Aristocracy &amp; Feudalism…</a:t>
            </a:r>
          </a:p>
        </p:txBody>
      </p:sp>
      <p:sp>
        <p:nvSpPr>
          <p:cNvPr id="3" name="TextBox 2">
            <a:extLst>
              <a:ext uri="{FF2B5EF4-FFF2-40B4-BE49-F238E27FC236}">
                <a16:creationId xmlns:a16="http://schemas.microsoft.com/office/drawing/2014/main" id="{4BEC4424-C9C3-0343-B4B0-DFD7A857DAB2}"/>
              </a:ext>
            </a:extLst>
          </p:cNvPr>
          <p:cNvSpPr txBox="1"/>
          <p:nvPr/>
        </p:nvSpPr>
        <p:spPr>
          <a:xfrm>
            <a:off x="3875314" y="283029"/>
            <a:ext cx="7685315" cy="6124754"/>
          </a:xfrm>
          <a:prstGeom prst="rect">
            <a:avLst/>
          </a:prstGeom>
          <a:noFill/>
        </p:spPr>
        <p:txBody>
          <a:bodyPr wrap="square" rtlCol="0">
            <a:spAutoFit/>
          </a:bodyPr>
          <a:lstStyle/>
          <a:p>
            <a:r>
              <a:rPr lang="en-US" sz="2800" b="1" dirty="0"/>
              <a:t>The </a:t>
            </a:r>
            <a:r>
              <a:rPr lang="en-US" sz="2800" b="1" dirty="0">
                <a:solidFill>
                  <a:schemeClr val="accent6"/>
                </a:solidFill>
              </a:rPr>
              <a:t>Lords Proprietors </a:t>
            </a:r>
            <a:r>
              <a:rPr lang="en-US" sz="2800" b="1" dirty="0"/>
              <a:t>hoped to establish a society in Carolina (both North and South) that </a:t>
            </a:r>
            <a:r>
              <a:rPr lang="en-US" sz="2800" b="1" dirty="0">
                <a:solidFill>
                  <a:schemeClr val="accent6"/>
                </a:solidFill>
              </a:rPr>
              <a:t>mimicked the aristocracy of England</a:t>
            </a:r>
            <a:r>
              <a:rPr lang="en-US" sz="2800" b="1" dirty="0"/>
              <a:t>. Their secretary, </a:t>
            </a:r>
            <a:r>
              <a:rPr lang="en-US" sz="2800" b="1" dirty="0">
                <a:solidFill>
                  <a:schemeClr val="accent6"/>
                </a:solidFill>
              </a:rPr>
              <a:t>John Locke</a:t>
            </a:r>
            <a:r>
              <a:rPr lang="en-US" sz="2800" b="1" dirty="0"/>
              <a:t>, was able to help with that by designing a colonial hierarchy that had a monarch, an aristocracy, and commoners.</a:t>
            </a:r>
          </a:p>
          <a:p>
            <a:r>
              <a:rPr lang="en-US" sz="2800" b="1" dirty="0"/>
              <a:t>	• The LPs would function as the monarchy, 	 	    subservient only to the king.</a:t>
            </a:r>
          </a:p>
          <a:p>
            <a:r>
              <a:rPr lang="en-US" sz="2800" b="1" dirty="0"/>
              <a:t>	• People called “</a:t>
            </a:r>
            <a:r>
              <a:rPr lang="en-US" sz="2800" b="1" dirty="0">
                <a:solidFill>
                  <a:schemeClr val="accent6"/>
                </a:solidFill>
              </a:rPr>
              <a:t>landgraves</a:t>
            </a:r>
            <a:r>
              <a:rPr lang="en-US" sz="2800" b="1" dirty="0"/>
              <a:t>,” granted huge 	 	   swaths of land by the LPs, would form the 	 	   aristocracy in  Carolina.</a:t>
            </a:r>
          </a:p>
          <a:p>
            <a:r>
              <a:rPr lang="en-US" sz="2800" b="1" dirty="0"/>
              <a:t>	• </a:t>
            </a:r>
            <a:r>
              <a:rPr lang="en-US" sz="2800" b="1" dirty="0">
                <a:solidFill>
                  <a:schemeClr val="accent6"/>
                </a:solidFill>
              </a:rPr>
              <a:t>Everyone else would be the commoners </a:t>
            </a:r>
            <a:r>
              <a:rPr lang="en-US" sz="2800" b="1" dirty="0"/>
              <a:t>who 	    completed the feudal society envisioned by 	    the Lords Proprietors.</a:t>
            </a:r>
          </a:p>
        </p:txBody>
      </p:sp>
      <p:pic>
        <p:nvPicPr>
          <p:cNvPr id="5" name="Picture 4">
            <a:extLst>
              <a:ext uri="{FF2B5EF4-FFF2-40B4-BE49-F238E27FC236}">
                <a16:creationId xmlns:a16="http://schemas.microsoft.com/office/drawing/2014/main" id="{42547FE1-4EBC-3042-9C5C-17ADBD3E6001}"/>
              </a:ext>
            </a:extLst>
          </p:cNvPr>
          <p:cNvPicPr>
            <a:picLocks noChangeAspect="1"/>
          </p:cNvPicPr>
          <p:nvPr/>
        </p:nvPicPr>
        <p:blipFill>
          <a:blip r:embed="rId2"/>
          <a:stretch>
            <a:fillRect/>
          </a:stretch>
        </p:blipFill>
        <p:spPr>
          <a:xfrm>
            <a:off x="259443" y="2321219"/>
            <a:ext cx="3008084" cy="3933648"/>
          </a:xfrm>
          <a:prstGeom prst="rect">
            <a:avLst/>
          </a:prstGeom>
        </p:spPr>
      </p:pic>
      <p:sp>
        <p:nvSpPr>
          <p:cNvPr id="6" name="TextBox 5">
            <a:extLst>
              <a:ext uri="{FF2B5EF4-FFF2-40B4-BE49-F238E27FC236}">
                <a16:creationId xmlns:a16="http://schemas.microsoft.com/office/drawing/2014/main" id="{2563199D-6C2C-A44A-A288-7F6F60BE252B}"/>
              </a:ext>
            </a:extLst>
          </p:cNvPr>
          <p:cNvSpPr txBox="1"/>
          <p:nvPr/>
        </p:nvSpPr>
        <p:spPr>
          <a:xfrm>
            <a:off x="0" y="6368750"/>
            <a:ext cx="3526971" cy="369332"/>
          </a:xfrm>
          <a:prstGeom prst="rect">
            <a:avLst/>
          </a:prstGeom>
          <a:noFill/>
        </p:spPr>
        <p:txBody>
          <a:bodyPr wrap="square" rtlCol="0">
            <a:spAutoFit/>
          </a:bodyPr>
          <a:lstStyle/>
          <a:p>
            <a:pPr algn="ctr"/>
            <a:r>
              <a:rPr lang="en-US" b="1" i="1" dirty="0"/>
              <a:t>John Locke</a:t>
            </a:r>
          </a:p>
        </p:txBody>
      </p:sp>
    </p:spTree>
    <p:extLst>
      <p:ext uri="{BB962C8B-B14F-4D97-AF65-F5344CB8AC3E}">
        <p14:creationId xmlns:p14="http://schemas.microsoft.com/office/powerpoint/2010/main" val="285488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A3D9-3BB1-5546-A989-3273E7887BEB}"/>
              </a:ext>
            </a:extLst>
          </p:cNvPr>
          <p:cNvSpPr>
            <a:spLocks noGrp="1"/>
          </p:cNvSpPr>
          <p:nvPr>
            <p:ph type="title"/>
          </p:nvPr>
        </p:nvSpPr>
        <p:spPr>
          <a:xfrm>
            <a:off x="231148" y="840809"/>
            <a:ext cx="2947482" cy="1771763"/>
          </a:xfrm>
        </p:spPr>
        <p:txBody>
          <a:bodyPr>
            <a:noAutofit/>
          </a:bodyPr>
          <a:lstStyle/>
          <a:p>
            <a:r>
              <a:rPr lang="en-US" sz="4400" dirty="0"/>
              <a:t>A colony in need of colonists…</a:t>
            </a:r>
          </a:p>
        </p:txBody>
      </p:sp>
      <p:sp>
        <p:nvSpPr>
          <p:cNvPr id="3" name="TextBox 2">
            <a:extLst>
              <a:ext uri="{FF2B5EF4-FFF2-40B4-BE49-F238E27FC236}">
                <a16:creationId xmlns:a16="http://schemas.microsoft.com/office/drawing/2014/main" id="{E1486901-08EC-D546-850F-BC622B53AA9C}"/>
              </a:ext>
            </a:extLst>
          </p:cNvPr>
          <p:cNvSpPr txBox="1"/>
          <p:nvPr/>
        </p:nvSpPr>
        <p:spPr>
          <a:xfrm>
            <a:off x="187607" y="2612572"/>
            <a:ext cx="3186964" cy="3477875"/>
          </a:xfrm>
          <a:prstGeom prst="rect">
            <a:avLst/>
          </a:prstGeom>
          <a:noFill/>
        </p:spPr>
        <p:txBody>
          <a:bodyPr wrap="square" rtlCol="0">
            <a:spAutoFit/>
          </a:bodyPr>
          <a:lstStyle/>
          <a:p>
            <a:r>
              <a:rPr lang="en-US" sz="2200" b="1" dirty="0">
                <a:solidFill>
                  <a:schemeClr val="bg1"/>
                </a:solidFill>
              </a:rPr>
              <a:t>For Carolina to be successful (both North and South), it was essential that people choose to settle there. To insure that, the Lords Proprietors offered lucrative terms for those willing to colonize their patent.</a:t>
            </a:r>
          </a:p>
        </p:txBody>
      </p:sp>
      <p:sp>
        <p:nvSpPr>
          <p:cNvPr id="4" name="TextBox 3">
            <a:extLst>
              <a:ext uri="{FF2B5EF4-FFF2-40B4-BE49-F238E27FC236}">
                <a16:creationId xmlns:a16="http://schemas.microsoft.com/office/drawing/2014/main" id="{68F7E386-B810-2A4C-85D8-50D9376D51FC}"/>
              </a:ext>
            </a:extLst>
          </p:cNvPr>
          <p:cNvSpPr txBox="1"/>
          <p:nvPr/>
        </p:nvSpPr>
        <p:spPr>
          <a:xfrm>
            <a:off x="3701143" y="195943"/>
            <a:ext cx="7903028" cy="6678751"/>
          </a:xfrm>
          <a:prstGeom prst="rect">
            <a:avLst/>
          </a:prstGeom>
          <a:noFill/>
        </p:spPr>
        <p:txBody>
          <a:bodyPr wrap="square" rtlCol="0">
            <a:spAutoFit/>
          </a:bodyPr>
          <a:lstStyle/>
          <a:p>
            <a:r>
              <a:rPr lang="en-US" sz="2800" b="1" dirty="0"/>
              <a:t>The Lords Proprietors were </a:t>
            </a:r>
            <a:r>
              <a:rPr lang="en-US" sz="2800" b="1" dirty="0">
                <a:solidFill>
                  <a:schemeClr val="accent6"/>
                </a:solidFill>
              </a:rPr>
              <a:t>eager to populate Carolina</a:t>
            </a:r>
            <a:r>
              <a:rPr lang="en-US" sz="2800" b="1" dirty="0"/>
              <a:t>, both to secure it against Spanish attacks, and also to </a:t>
            </a:r>
            <a:r>
              <a:rPr lang="en-US" sz="2800" b="1" dirty="0">
                <a:solidFill>
                  <a:schemeClr val="accent6"/>
                </a:solidFill>
              </a:rPr>
              <a:t>spur economic growth</a:t>
            </a:r>
            <a:r>
              <a:rPr lang="en-US" sz="2800" b="1" dirty="0"/>
              <a:t>. Those who agreed to colonize were to be guaranteed:</a:t>
            </a:r>
          </a:p>
          <a:p>
            <a:r>
              <a:rPr lang="en-US" sz="2800" dirty="0"/>
              <a:t>	</a:t>
            </a:r>
            <a:r>
              <a:rPr lang="en-US" sz="2400" dirty="0"/>
              <a:t>• </a:t>
            </a:r>
            <a:r>
              <a:rPr lang="en-US" sz="2400" dirty="0">
                <a:solidFill>
                  <a:schemeClr val="accent6"/>
                </a:solidFill>
              </a:rPr>
              <a:t>Religious tolerance </a:t>
            </a:r>
            <a:r>
              <a:rPr lang="en-US" sz="2400" dirty="0"/>
              <a:t>to everyone except atheists (and 	 	   there weren’t many of those around in Europe anyway)</a:t>
            </a:r>
          </a:p>
          <a:p>
            <a:r>
              <a:rPr lang="en-US" sz="2400" dirty="0"/>
              <a:t>		- Even Jews were allowed to practice their faith</a:t>
            </a:r>
          </a:p>
          <a:p>
            <a:r>
              <a:rPr lang="en-US" sz="2400" dirty="0"/>
              <a:t>	• </a:t>
            </a:r>
            <a:r>
              <a:rPr lang="en-US" sz="2400" dirty="0">
                <a:solidFill>
                  <a:schemeClr val="accent6"/>
                </a:solidFill>
              </a:rPr>
              <a:t>Political representation </a:t>
            </a:r>
            <a:r>
              <a:rPr lang="en-US" sz="2400" dirty="0"/>
              <a:t>in an assembly with power over 	   public taxation and expenditures</a:t>
            </a:r>
          </a:p>
          <a:p>
            <a:r>
              <a:rPr lang="en-US" sz="2400" dirty="0"/>
              <a:t>	• A long </a:t>
            </a:r>
            <a:r>
              <a:rPr lang="en-US" sz="2400" dirty="0">
                <a:solidFill>
                  <a:schemeClr val="accent6"/>
                </a:solidFill>
              </a:rPr>
              <a:t>exemption from paying quitrents</a:t>
            </a:r>
          </a:p>
          <a:p>
            <a:r>
              <a:rPr lang="en-US" sz="2400" dirty="0"/>
              <a:t>		- Quitrents were low, and postponed until 1689.</a:t>
            </a:r>
          </a:p>
          <a:p>
            <a:r>
              <a:rPr lang="en-US" sz="2400" dirty="0"/>
              <a:t>	•  </a:t>
            </a:r>
            <a:r>
              <a:rPr lang="en-US" sz="2400" dirty="0">
                <a:solidFill>
                  <a:schemeClr val="accent6"/>
                </a:solidFill>
              </a:rPr>
              <a:t>Large grants of land</a:t>
            </a:r>
          </a:p>
          <a:p>
            <a:r>
              <a:rPr lang="en-US" sz="2400" dirty="0"/>
              <a:t>		- The </a:t>
            </a:r>
            <a:r>
              <a:rPr lang="en-US" sz="2400" dirty="0">
                <a:solidFill>
                  <a:schemeClr val="accent6"/>
                </a:solidFill>
              </a:rPr>
              <a:t>headright system </a:t>
            </a:r>
            <a:r>
              <a:rPr lang="en-US" sz="2400" dirty="0"/>
              <a:t>granted </a:t>
            </a:r>
            <a:r>
              <a:rPr lang="en-US" sz="2400" dirty="0">
                <a:solidFill>
                  <a:srgbClr val="FF0000"/>
                </a:solidFill>
              </a:rPr>
              <a:t>150 acres </a:t>
            </a:r>
            <a:r>
              <a:rPr lang="en-US" sz="2400" dirty="0"/>
              <a:t>for each 			   family member who settled in Carolina, plus another 		   50 acres for each slave the brought with them</a:t>
            </a:r>
          </a:p>
          <a:p>
            <a:r>
              <a:rPr lang="en-US" sz="2400" b="1" dirty="0"/>
              <a:t>The incentives worked. South Carolina’s population soared from 200 in 1670 to 6000 in 1700 (3800 white, 2800 black)</a:t>
            </a:r>
          </a:p>
        </p:txBody>
      </p:sp>
    </p:spTree>
    <p:extLst>
      <p:ext uri="{BB962C8B-B14F-4D97-AF65-F5344CB8AC3E}">
        <p14:creationId xmlns:p14="http://schemas.microsoft.com/office/powerpoint/2010/main" val="2248602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68F7-04EB-1446-8DD6-ABCEC7D6AA93}"/>
              </a:ext>
            </a:extLst>
          </p:cNvPr>
          <p:cNvSpPr>
            <a:spLocks noGrp="1"/>
          </p:cNvSpPr>
          <p:nvPr>
            <p:ph type="title"/>
          </p:nvPr>
        </p:nvSpPr>
        <p:spPr>
          <a:xfrm>
            <a:off x="252919" y="1123837"/>
            <a:ext cx="3295822" cy="4601183"/>
          </a:xfrm>
        </p:spPr>
        <p:txBody>
          <a:bodyPr>
            <a:normAutofit/>
          </a:bodyPr>
          <a:lstStyle/>
          <a:p>
            <a:r>
              <a:rPr lang="en-US" sz="4400" dirty="0"/>
              <a:t>The Wilderness Below the Chesapeake</a:t>
            </a:r>
          </a:p>
        </p:txBody>
      </p:sp>
      <p:sp>
        <p:nvSpPr>
          <p:cNvPr id="4" name="TextBox 3">
            <a:extLst>
              <a:ext uri="{FF2B5EF4-FFF2-40B4-BE49-F238E27FC236}">
                <a16:creationId xmlns:a16="http://schemas.microsoft.com/office/drawing/2014/main" id="{CEE24D02-9903-D143-B42E-1168890D4C30}"/>
              </a:ext>
            </a:extLst>
          </p:cNvPr>
          <p:cNvSpPr txBox="1"/>
          <p:nvPr/>
        </p:nvSpPr>
        <p:spPr>
          <a:xfrm>
            <a:off x="3766457" y="0"/>
            <a:ext cx="7924800" cy="1569660"/>
          </a:xfrm>
          <a:prstGeom prst="rect">
            <a:avLst/>
          </a:prstGeom>
          <a:noFill/>
        </p:spPr>
        <p:txBody>
          <a:bodyPr wrap="square" rtlCol="0">
            <a:spAutoFit/>
          </a:bodyPr>
          <a:lstStyle/>
          <a:p>
            <a:r>
              <a:rPr lang="en-US" sz="2400" b="1" dirty="0"/>
              <a:t>• With </a:t>
            </a:r>
            <a:r>
              <a:rPr lang="en-US" sz="2400" b="1" dirty="0">
                <a:solidFill>
                  <a:schemeClr val="accent6"/>
                </a:solidFill>
              </a:rPr>
              <a:t>Spain claiming all North American territory up to the Chesapeake Bay</a:t>
            </a:r>
            <a:r>
              <a:rPr lang="en-US" sz="2400" b="1" dirty="0"/>
              <a:t>, England was reluctant to plant colonies south of Jamestown…</a:t>
            </a:r>
          </a:p>
          <a:p>
            <a:endParaRPr lang="en-US" sz="2400" b="1" dirty="0"/>
          </a:p>
        </p:txBody>
      </p:sp>
      <p:pic>
        <p:nvPicPr>
          <p:cNvPr id="6" name="Picture 5">
            <a:extLst>
              <a:ext uri="{FF2B5EF4-FFF2-40B4-BE49-F238E27FC236}">
                <a16:creationId xmlns:a16="http://schemas.microsoft.com/office/drawing/2014/main" id="{47CB2B8D-6064-544C-91A6-57F2FD53BC21}"/>
              </a:ext>
            </a:extLst>
          </p:cNvPr>
          <p:cNvPicPr>
            <a:picLocks noChangeAspect="1"/>
          </p:cNvPicPr>
          <p:nvPr/>
        </p:nvPicPr>
        <p:blipFill>
          <a:blip r:embed="rId2"/>
          <a:stretch>
            <a:fillRect/>
          </a:stretch>
        </p:blipFill>
        <p:spPr>
          <a:xfrm>
            <a:off x="3548741" y="1123836"/>
            <a:ext cx="7782077" cy="5734163"/>
          </a:xfrm>
          <a:prstGeom prst="rect">
            <a:avLst/>
          </a:prstGeom>
        </p:spPr>
      </p:pic>
      <p:sp>
        <p:nvSpPr>
          <p:cNvPr id="7" name="TextBox 6">
            <a:extLst>
              <a:ext uri="{FF2B5EF4-FFF2-40B4-BE49-F238E27FC236}">
                <a16:creationId xmlns:a16="http://schemas.microsoft.com/office/drawing/2014/main" id="{3C9C71F5-8D0A-E244-BB97-961D2756FCD0}"/>
              </a:ext>
            </a:extLst>
          </p:cNvPr>
          <p:cNvSpPr txBox="1"/>
          <p:nvPr/>
        </p:nvSpPr>
        <p:spPr>
          <a:xfrm>
            <a:off x="8294914" y="1123836"/>
            <a:ext cx="3396343" cy="5632311"/>
          </a:xfrm>
          <a:prstGeom prst="rect">
            <a:avLst/>
          </a:prstGeom>
          <a:noFill/>
        </p:spPr>
        <p:txBody>
          <a:bodyPr wrap="square" rtlCol="0">
            <a:spAutoFit/>
          </a:bodyPr>
          <a:lstStyle/>
          <a:p>
            <a:r>
              <a:rPr lang="en-US" sz="2400" dirty="0"/>
              <a:t>… though </a:t>
            </a:r>
            <a:r>
              <a:rPr lang="en-US" sz="2400" dirty="0">
                <a:solidFill>
                  <a:schemeClr val="accent6"/>
                </a:solidFill>
              </a:rPr>
              <a:t>John Harvey, Nathaniel Batts </a:t>
            </a:r>
            <a:r>
              <a:rPr lang="en-US" sz="2400" dirty="0"/>
              <a:t>and </a:t>
            </a:r>
            <a:r>
              <a:rPr lang="en-US" sz="2400" dirty="0">
                <a:solidFill>
                  <a:schemeClr val="accent6"/>
                </a:solidFill>
              </a:rPr>
              <a:t>George Durant </a:t>
            </a:r>
            <a:r>
              <a:rPr lang="en-US" sz="2400" dirty="0"/>
              <a:t>became the </a:t>
            </a:r>
            <a:r>
              <a:rPr lang="en-US" sz="2400" dirty="0">
                <a:solidFill>
                  <a:schemeClr val="accent6"/>
                </a:solidFill>
              </a:rPr>
              <a:t>first settlers in the Carolina Albemarle </a:t>
            </a:r>
            <a:r>
              <a:rPr lang="en-US" sz="2400" dirty="0"/>
              <a:t>after acquiring a grant from a local Indian chief around </a:t>
            </a:r>
            <a:r>
              <a:rPr lang="en-US" sz="2400" dirty="0">
                <a:solidFill>
                  <a:schemeClr val="accent6"/>
                </a:solidFill>
              </a:rPr>
              <a:t>1660</a:t>
            </a:r>
            <a:r>
              <a:rPr lang="en-US" sz="2400" dirty="0"/>
              <a:t>.</a:t>
            </a:r>
          </a:p>
          <a:p>
            <a:endParaRPr lang="en-US" sz="2400" dirty="0"/>
          </a:p>
          <a:p>
            <a:r>
              <a:rPr lang="en-US" sz="2400" dirty="0"/>
              <a:t>• Other settlements were established – at least for a short time - by France and Spain in what is now Georgia and South Carolina.</a:t>
            </a:r>
          </a:p>
        </p:txBody>
      </p:sp>
    </p:spTree>
    <p:extLst>
      <p:ext uri="{BB962C8B-B14F-4D97-AF65-F5344CB8AC3E}">
        <p14:creationId xmlns:p14="http://schemas.microsoft.com/office/powerpoint/2010/main" val="1998724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B9A9D-7884-3245-93B3-653E5F1CE1FD}"/>
              </a:ext>
            </a:extLst>
          </p:cNvPr>
          <p:cNvSpPr>
            <a:spLocks noGrp="1"/>
          </p:cNvSpPr>
          <p:nvPr>
            <p:ph type="title"/>
          </p:nvPr>
        </p:nvSpPr>
        <p:spPr>
          <a:xfrm>
            <a:off x="187605" y="797267"/>
            <a:ext cx="2947482" cy="2272506"/>
          </a:xfrm>
        </p:spPr>
        <p:txBody>
          <a:bodyPr/>
          <a:lstStyle/>
          <a:p>
            <a:r>
              <a:rPr lang="en-US" dirty="0"/>
              <a:t>South Carolina as a place of religious refuge…</a:t>
            </a:r>
          </a:p>
        </p:txBody>
      </p:sp>
      <p:sp>
        <p:nvSpPr>
          <p:cNvPr id="3" name="TextBox 2">
            <a:extLst>
              <a:ext uri="{FF2B5EF4-FFF2-40B4-BE49-F238E27FC236}">
                <a16:creationId xmlns:a16="http://schemas.microsoft.com/office/drawing/2014/main" id="{9C8CFCB8-DC98-CA46-A872-FEB253EE802C}"/>
              </a:ext>
            </a:extLst>
          </p:cNvPr>
          <p:cNvSpPr txBox="1"/>
          <p:nvPr/>
        </p:nvSpPr>
        <p:spPr>
          <a:xfrm>
            <a:off x="261257" y="3352800"/>
            <a:ext cx="2873829" cy="2308324"/>
          </a:xfrm>
          <a:prstGeom prst="rect">
            <a:avLst/>
          </a:prstGeom>
          <a:noFill/>
        </p:spPr>
        <p:txBody>
          <a:bodyPr wrap="square" rtlCol="0">
            <a:spAutoFit/>
          </a:bodyPr>
          <a:lstStyle/>
          <a:p>
            <a:r>
              <a:rPr lang="en-US" sz="2400" b="1" dirty="0">
                <a:solidFill>
                  <a:schemeClr val="bg1"/>
                </a:solidFill>
              </a:rPr>
              <a:t>The colony became a haven for religious dissenters and others seeking to worship as they pleased</a:t>
            </a:r>
          </a:p>
        </p:txBody>
      </p:sp>
      <p:sp>
        <p:nvSpPr>
          <p:cNvPr id="5" name="Rectangle 2">
            <a:extLst>
              <a:ext uri="{FF2B5EF4-FFF2-40B4-BE49-F238E27FC236}">
                <a16:creationId xmlns:a16="http://schemas.microsoft.com/office/drawing/2014/main" id="{E5D61318-5EE0-7041-A68B-5868B01337D9}"/>
              </a:ext>
            </a:extLst>
          </p:cNvPr>
          <p:cNvSpPr txBox="1">
            <a:spLocks noChangeArrowheads="1"/>
          </p:cNvSpPr>
          <p:nvPr/>
        </p:nvSpPr>
        <p:spPr>
          <a:xfrm>
            <a:off x="3962400" y="0"/>
            <a:ext cx="8229600" cy="1139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en-US" sz="4400" dirty="0">
                <a:solidFill>
                  <a:schemeClr val="accent1"/>
                </a:solidFill>
              </a:rPr>
              <a:t>French Huguenots</a:t>
            </a:r>
          </a:p>
        </p:txBody>
      </p:sp>
      <p:sp>
        <p:nvSpPr>
          <p:cNvPr id="6" name="Rectangle 3">
            <a:extLst>
              <a:ext uri="{FF2B5EF4-FFF2-40B4-BE49-F238E27FC236}">
                <a16:creationId xmlns:a16="http://schemas.microsoft.com/office/drawing/2014/main" id="{12EDEA69-3ABF-054F-A279-4468798DF91D}"/>
              </a:ext>
            </a:extLst>
          </p:cNvPr>
          <p:cNvSpPr txBox="1">
            <a:spLocks noChangeArrowheads="1"/>
          </p:cNvSpPr>
          <p:nvPr/>
        </p:nvSpPr>
        <p:spPr>
          <a:xfrm>
            <a:off x="3657600" y="804410"/>
            <a:ext cx="8229600" cy="2265363"/>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Font typeface="Wingdings" pitchFamily="2" charset="2"/>
              <a:buNone/>
            </a:pPr>
            <a:r>
              <a:rPr lang="en-US" altLang="en-US" sz="2400" b="1" dirty="0"/>
              <a:t>   The </a:t>
            </a:r>
            <a:r>
              <a:rPr lang="en-US" altLang="en-US" sz="2400" b="1" dirty="0">
                <a:solidFill>
                  <a:schemeClr val="accent6"/>
                </a:solidFill>
              </a:rPr>
              <a:t>Huguenots</a:t>
            </a:r>
            <a:r>
              <a:rPr lang="en-US" altLang="en-US" sz="2400" b="1" dirty="0"/>
              <a:t> were </a:t>
            </a:r>
            <a:r>
              <a:rPr lang="en-US" altLang="en-US" sz="2400" b="1" dirty="0">
                <a:solidFill>
                  <a:schemeClr val="accent6"/>
                </a:solidFill>
              </a:rPr>
              <a:t>French Protestants </a:t>
            </a:r>
            <a:r>
              <a:rPr lang="en-US" altLang="en-US" sz="2400" b="1" dirty="0"/>
              <a:t>who were persecuted in Catholic France. They came to South Carolina for religious freedom. The Huguenots </a:t>
            </a:r>
            <a:r>
              <a:rPr lang="en-US" altLang="en-US" sz="2400" b="1" dirty="0">
                <a:solidFill>
                  <a:schemeClr val="accent6"/>
                </a:solidFill>
              </a:rPr>
              <a:t>started schools </a:t>
            </a:r>
            <a:r>
              <a:rPr lang="en-US" altLang="en-US" sz="2400" b="1" dirty="0"/>
              <a:t>and </a:t>
            </a:r>
            <a:r>
              <a:rPr lang="en-US" altLang="en-US" sz="2400" b="1" dirty="0">
                <a:solidFill>
                  <a:schemeClr val="accent6"/>
                </a:solidFill>
              </a:rPr>
              <a:t>helped the poor</a:t>
            </a:r>
            <a:r>
              <a:rPr lang="en-US" altLang="en-US" sz="2400" b="1" dirty="0"/>
              <a:t>.</a:t>
            </a:r>
          </a:p>
          <a:p>
            <a:pPr>
              <a:buFont typeface="Wingdings" pitchFamily="2" charset="2"/>
              <a:buNone/>
            </a:pPr>
            <a:r>
              <a:rPr lang="en-US" altLang="en-US" sz="2400" b="1" dirty="0"/>
              <a:t>		• The Huguenots fled France after the revocation of 	    the </a:t>
            </a:r>
            <a:r>
              <a:rPr lang="en-US" altLang="en-US" sz="2400" b="1" dirty="0">
                <a:solidFill>
                  <a:schemeClr val="accent6"/>
                </a:solidFill>
              </a:rPr>
              <a:t>Edict of Nantes</a:t>
            </a:r>
            <a:r>
              <a:rPr lang="en-US" altLang="en-US" sz="2400" b="1" dirty="0"/>
              <a:t>, and many landed in England.</a:t>
            </a:r>
          </a:p>
        </p:txBody>
      </p:sp>
      <p:sp>
        <p:nvSpPr>
          <p:cNvPr id="7" name="Rectangle 2">
            <a:extLst>
              <a:ext uri="{FF2B5EF4-FFF2-40B4-BE49-F238E27FC236}">
                <a16:creationId xmlns:a16="http://schemas.microsoft.com/office/drawing/2014/main" id="{DDE72090-B5B1-FF41-8F24-794656F5CF01}"/>
              </a:ext>
            </a:extLst>
          </p:cNvPr>
          <p:cNvSpPr txBox="1">
            <a:spLocks noChangeArrowheads="1"/>
          </p:cNvSpPr>
          <p:nvPr/>
        </p:nvSpPr>
        <p:spPr>
          <a:xfrm>
            <a:off x="3962400" y="2781300"/>
            <a:ext cx="7313612"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altLang="en-US" sz="4400" dirty="0">
                <a:solidFill>
                  <a:schemeClr val="accent1"/>
                </a:solidFill>
              </a:rPr>
              <a:t>European Jews</a:t>
            </a:r>
          </a:p>
        </p:txBody>
      </p:sp>
      <p:sp>
        <p:nvSpPr>
          <p:cNvPr id="8" name="Rectangle 3">
            <a:extLst>
              <a:ext uri="{FF2B5EF4-FFF2-40B4-BE49-F238E27FC236}">
                <a16:creationId xmlns:a16="http://schemas.microsoft.com/office/drawing/2014/main" id="{2D69CE55-D2B0-4249-9614-505AE1615484}"/>
              </a:ext>
            </a:extLst>
          </p:cNvPr>
          <p:cNvSpPr txBox="1">
            <a:spLocks noChangeArrowheads="1"/>
          </p:cNvSpPr>
          <p:nvPr/>
        </p:nvSpPr>
        <p:spPr>
          <a:xfrm>
            <a:off x="3657600" y="3603724"/>
            <a:ext cx="4223657" cy="1556105"/>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Font typeface="Wingdings" pitchFamily="2" charset="2"/>
              <a:buNone/>
            </a:pPr>
            <a:r>
              <a:rPr lang="en-US" altLang="en-US" sz="2400" b="1" dirty="0"/>
              <a:t> </a:t>
            </a:r>
            <a:r>
              <a:rPr lang="en-US" altLang="en-US" sz="2400" b="1" dirty="0">
                <a:solidFill>
                  <a:srgbClr val="FF0000"/>
                </a:solidFill>
              </a:rPr>
              <a:t> European </a:t>
            </a:r>
            <a:r>
              <a:rPr lang="en-US" altLang="en-US" sz="2400" b="1" dirty="0">
                <a:solidFill>
                  <a:schemeClr val="accent6"/>
                </a:solidFill>
              </a:rPr>
              <a:t>Jews </a:t>
            </a:r>
            <a:r>
              <a:rPr lang="en-US" altLang="en-US" sz="2400" b="1" dirty="0"/>
              <a:t>were </a:t>
            </a:r>
            <a:r>
              <a:rPr lang="en-US" altLang="en-US" sz="2400" b="1" dirty="0">
                <a:solidFill>
                  <a:schemeClr val="accent6"/>
                </a:solidFill>
              </a:rPr>
              <a:t>also attracted to the colony </a:t>
            </a:r>
            <a:r>
              <a:rPr lang="en-US" altLang="en-US" sz="2400" b="1" dirty="0"/>
              <a:t>because of its </a:t>
            </a:r>
            <a:r>
              <a:rPr lang="en-US" altLang="en-US" sz="2400" b="1" dirty="0">
                <a:solidFill>
                  <a:schemeClr val="accent6"/>
                </a:solidFill>
              </a:rPr>
              <a:t>religious toleration</a:t>
            </a:r>
            <a:r>
              <a:rPr lang="en-US" altLang="en-US" sz="2400" b="1" dirty="0"/>
              <a:t>. They established a </a:t>
            </a:r>
            <a:r>
              <a:rPr lang="en-US" altLang="en-US" sz="2400" b="1" dirty="0">
                <a:solidFill>
                  <a:schemeClr val="accent6"/>
                </a:solidFill>
              </a:rPr>
              <a:t>synagogue in Charleston </a:t>
            </a:r>
            <a:r>
              <a:rPr lang="en-US" altLang="en-US" sz="2400" b="1" dirty="0"/>
              <a:t>and contributed to the city’s economic growth. </a:t>
            </a:r>
          </a:p>
        </p:txBody>
      </p:sp>
      <p:pic>
        <p:nvPicPr>
          <p:cNvPr id="9" name="Picture 5" descr="CharlestonSynagogue-lg">
            <a:extLst>
              <a:ext uri="{FF2B5EF4-FFF2-40B4-BE49-F238E27FC236}">
                <a16:creationId xmlns:a16="http://schemas.microsoft.com/office/drawing/2014/main" id="{DE884FFD-7302-C442-A9F7-BCC7E2A12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9108" y="3069772"/>
            <a:ext cx="4314218" cy="3135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793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1E56E-39EF-2D42-827B-A4E329C62DCC}"/>
              </a:ext>
            </a:extLst>
          </p:cNvPr>
          <p:cNvSpPr>
            <a:spLocks noGrp="1"/>
          </p:cNvSpPr>
          <p:nvPr>
            <p:ph type="title"/>
          </p:nvPr>
        </p:nvSpPr>
        <p:spPr>
          <a:xfrm>
            <a:off x="252918" y="2582523"/>
            <a:ext cx="2947482" cy="1401649"/>
          </a:xfrm>
        </p:spPr>
        <p:txBody>
          <a:bodyPr>
            <a:normAutofit fontScale="90000"/>
          </a:bodyPr>
          <a:lstStyle/>
          <a:p>
            <a:r>
              <a:rPr lang="en-US" sz="4400" dirty="0"/>
              <a:t>Settler origins, risks, and rewards…</a:t>
            </a:r>
          </a:p>
        </p:txBody>
      </p:sp>
      <p:sp>
        <p:nvSpPr>
          <p:cNvPr id="4" name="TextBox 3">
            <a:extLst>
              <a:ext uri="{FF2B5EF4-FFF2-40B4-BE49-F238E27FC236}">
                <a16:creationId xmlns:a16="http://schemas.microsoft.com/office/drawing/2014/main" id="{ED8E8F65-E3D8-6C4B-9223-EC134AD6D6C5}"/>
              </a:ext>
            </a:extLst>
          </p:cNvPr>
          <p:cNvSpPr txBox="1"/>
          <p:nvPr/>
        </p:nvSpPr>
        <p:spPr>
          <a:xfrm>
            <a:off x="3439885" y="348343"/>
            <a:ext cx="8490857" cy="6155531"/>
          </a:xfrm>
          <a:prstGeom prst="rect">
            <a:avLst/>
          </a:prstGeom>
          <a:noFill/>
        </p:spPr>
        <p:txBody>
          <a:bodyPr wrap="square" rtlCol="0">
            <a:spAutoFit/>
          </a:bodyPr>
          <a:lstStyle/>
          <a:p>
            <a:r>
              <a:rPr lang="en-US" sz="2800" b="1" dirty="0">
                <a:solidFill>
                  <a:schemeClr val="accent6"/>
                </a:solidFill>
              </a:rPr>
              <a:t>Most Carolina settlers were from the Chesapeake </a:t>
            </a:r>
            <a:r>
              <a:rPr lang="en-US" sz="2800" b="1" dirty="0"/>
              <a:t>region </a:t>
            </a:r>
            <a:r>
              <a:rPr lang="en-US" sz="2800" b="1" dirty="0">
                <a:solidFill>
                  <a:schemeClr val="accent6"/>
                </a:solidFill>
              </a:rPr>
              <a:t>or the West Indies </a:t>
            </a:r>
            <a:r>
              <a:rPr lang="en-US" sz="2800" b="1" dirty="0"/>
              <a:t>(primarily Barbados). It was they who did the hard work of building farms, establishing settlements, and fighting Indians on the frontier.</a:t>
            </a:r>
          </a:p>
          <a:p>
            <a:r>
              <a:rPr lang="en-US" sz="2400" b="1" dirty="0"/>
              <a:t>	</a:t>
            </a:r>
            <a:r>
              <a:rPr lang="en-US" sz="2300" b="1" dirty="0"/>
              <a:t>• At least </a:t>
            </a:r>
            <a:r>
              <a:rPr lang="en-US" sz="2300" b="1" dirty="0">
                <a:solidFill>
                  <a:schemeClr val="accent6"/>
                </a:solidFill>
              </a:rPr>
              <a:t>a third </a:t>
            </a:r>
            <a:r>
              <a:rPr lang="en-US" sz="2300" b="1" dirty="0"/>
              <a:t>of the common settlers started out as	 	   	 	   </a:t>
            </a:r>
            <a:r>
              <a:rPr lang="en-US" sz="2300" b="1" dirty="0">
                <a:solidFill>
                  <a:schemeClr val="accent6"/>
                </a:solidFill>
              </a:rPr>
              <a:t>indentured servants</a:t>
            </a:r>
            <a:r>
              <a:rPr lang="en-US" sz="2300" b="1" dirty="0"/>
              <a:t>, either from England or Barbados</a:t>
            </a:r>
          </a:p>
          <a:p>
            <a:r>
              <a:rPr lang="en-US" sz="2300" b="1" dirty="0"/>
              <a:t>		- In </a:t>
            </a:r>
            <a:r>
              <a:rPr lang="en-US" sz="2300" b="1" dirty="0">
                <a:solidFill>
                  <a:schemeClr val="accent6"/>
                </a:solidFill>
              </a:rPr>
              <a:t>1671</a:t>
            </a:r>
            <a:r>
              <a:rPr lang="en-US" sz="2300" b="1" dirty="0"/>
              <a:t>, the SC governor urged the LPs to send more 				   English, because </a:t>
            </a:r>
            <a:r>
              <a:rPr lang="en-US" sz="2300" b="1" i="1" dirty="0"/>
              <a:t>“ wee find that one of our Servants wee 			   brought out of England is worth 2 of the Barbadians, for 			   they are </a:t>
            </a:r>
            <a:r>
              <a:rPr lang="en-US" sz="2300" b="1" i="1" dirty="0">
                <a:solidFill>
                  <a:schemeClr val="accent6"/>
                </a:solidFill>
              </a:rPr>
              <a:t>so much addicted to Rum, yet they will doe little 			   but whilst the bottle is at their nose</a:t>
            </a:r>
            <a:r>
              <a:rPr lang="en-US" sz="2300" b="1" i="1" dirty="0"/>
              <a:t>.”</a:t>
            </a:r>
            <a:endParaRPr lang="en-US" sz="2300" b="1" dirty="0"/>
          </a:p>
          <a:p>
            <a:r>
              <a:rPr lang="en-US" sz="2300" b="1" i="1" dirty="0"/>
              <a:t>	</a:t>
            </a:r>
            <a:r>
              <a:rPr lang="en-US" sz="2300" b="1" dirty="0"/>
              <a:t>• Once the indenture was served, the servant got his </a:t>
            </a:r>
            <a:r>
              <a:rPr lang="en-US" sz="2300" b="1" dirty="0">
                <a:solidFill>
                  <a:schemeClr val="accent6"/>
                </a:solidFill>
              </a:rPr>
              <a:t>“freedom 	   dues”:</a:t>
            </a:r>
            <a:r>
              <a:rPr lang="en-US" sz="2300" b="1" dirty="0"/>
              <a:t> a barrel of </a:t>
            </a:r>
            <a:r>
              <a:rPr lang="en-US" sz="2300" b="1" dirty="0">
                <a:solidFill>
                  <a:schemeClr val="accent6"/>
                </a:solidFill>
              </a:rPr>
              <a:t>maize, tools</a:t>
            </a:r>
            <a:r>
              <a:rPr lang="en-US" sz="2300" b="1" dirty="0"/>
              <a:t>, and </a:t>
            </a:r>
            <a:r>
              <a:rPr lang="en-US" sz="2300" b="1" dirty="0">
                <a:solidFill>
                  <a:schemeClr val="accent6"/>
                </a:solidFill>
              </a:rPr>
              <a:t>100 acres of land</a:t>
            </a:r>
            <a:r>
              <a:rPr lang="en-US" sz="2300" b="1" dirty="0"/>
              <a:t>. </a:t>
            </a:r>
          </a:p>
          <a:p>
            <a:r>
              <a:rPr lang="en-US" sz="2300" b="1" dirty="0"/>
              <a:t>		- It was a way poor people could prosper. Most 				   		   former indentures eventually accrued about </a:t>
            </a:r>
            <a:r>
              <a:rPr lang="en-US" sz="2300" b="1" dirty="0">
                <a:solidFill>
                  <a:schemeClr val="accent6"/>
                </a:solidFill>
              </a:rPr>
              <a:t>330 acres</a:t>
            </a:r>
            <a:r>
              <a:rPr lang="en-US" sz="2300" b="1" dirty="0"/>
              <a:t>.</a:t>
            </a:r>
          </a:p>
        </p:txBody>
      </p:sp>
    </p:spTree>
    <p:extLst>
      <p:ext uri="{BB962C8B-B14F-4D97-AF65-F5344CB8AC3E}">
        <p14:creationId xmlns:p14="http://schemas.microsoft.com/office/powerpoint/2010/main" val="2977448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F634-5469-184C-95EA-3297A7976358}"/>
              </a:ext>
            </a:extLst>
          </p:cNvPr>
          <p:cNvSpPr>
            <a:spLocks noGrp="1"/>
          </p:cNvSpPr>
          <p:nvPr>
            <p:ph type="title"/>
          </p:nvPr>
        </p:nvSpPr>
        <p:spPr>
          <a:xfrm>
            <a:off x="231147" y="797266"/>
            <a:ext cx="2947482" cy="1031534"/>
          </a:xfrm>
        </p:spPr>
        <p:txBody>
          <a:bodyPr>
            <a:normAutofit fontScale="90000"/>
          </a:bodyPr>
          <a:lstStyle/>
          <a:p>
            <a:r>
              <a:rPr lang="en-US" dirty="0"/>
              <a:t>Rice Riches and Indigo…</a:t>
            </a:r>
          </a:p>
        </p:txBody>
      </p:sp>
      <p:sp>
        <p:nvSpPr>
          <p:cNvPr id="3" name="TextBox 2">
            <a:extLst>
              <a:ext uri="{FF2B5EF4-FFF2-40B4-BE49-F238E27FC236}">
                <a16:creationId xmlns:a16="http://schemas.microsoft.com/office/drawing/2014/main" id="{0DA17D23-D9DA-AD44-9CA6-B9CBABBE0906}"/>
              </a:ext>
            </a:extLst>
          </p:cNvPr>
          <p:cNvSpPr txBox="1"/>
          <p:nvPr/>
        </p:nvSpPr>
        <p:spPr>
          <a:xfrm>
            <a:off x="3701143" y="146607"/>
            <a:ext cx="8077200" cy="6555641"/>
          </a:xfrm>
          <a:prstGeom prst="rect">
            <a:avLst/>
          </a:prstGeom>
          <a:noFill/>
        </p:spPr>
        <p:txBody>
          <a:bodyPr wrap="square" rtlCol="0">
            <a:spAutoFit/>
          </a:bodyPr>
          <a:lstStyle/>
          <a:p>
            <a:r>
              <a:rPr lang="en-US" sz="2800" b="1" dirty="0"/>
              <a:t>While sugar was not a good fit for growth in the Carolinas</a:t>
            </a:r>
            <a:r>
              <a:rPr lang="en-US" sz="2800" b="1" dirty="0">
                <a:solidFill>
                  <a:schemeClr val="accent6"/>
                </a:solidFill>
              </a:rPr>
              <a:t>, rice and indigo were perfectly suited </a:t>
            </a:r>
            <a:r>
              <a:rPr lang="en-US" sz="2800" b="1" dirty="0"/>
              <a:t>to the warm summers and mild winters there.</a:t>
            </a:r>
          </a:p>
          <a:p>
            <a:r>
              <a:rPr lang="en-US" sz="2800" b="1" dirty="0"/>
              <a:t>	• The English imported the </a:t>
            </a:r>
            <a:r>
              <a:rPr lang="en-US" sz="2800" b="1" dirty="0">
                <a:solidFill>
                  <a:schemeClr val="accent6"/>
                </a:solidFill>
              </a:rPr>
              <a:t>plantation system </a:t>
            </a:r>
            <a:r>
              <a:rPr lang="en-US" sz="2800" b="1" dirty="0"/>
              <a:t>of agriculture to the Carolinas </a:t>
            </a:r>
            <a:r>
              <a:rPr lang="en-US" sz="2800" b="1" dirty="0">
                <a:solidFill>
                  <a:schemeClr val="accent6"/>
                </a:solidFill>
              </a:rPr>
              <a:t>from Barbados</a:t>
            </a:r>
            <a:r>
              <a:rPr lang="en-US" sz="2800" b="1" dirty="0"/>
              <a:t>. </a:t>
            </a:r>
          </a:p>
          <a:p>
            <a:r>
              <a:rPr lang="en-US" sz="2800" b="1" dirty="0"/>
              <a:t>	• Plantation agriculture required a </a:t>
            </a:r>
            <a:r>
              <a:rPr lang="en-US" sz="2800" b="1" dirty="0">
                <a:solidFill>
                  <a:schemeClr val="accent6"/>
                </a:solidFill>
              </a:rPr>
              <a:t>large, cheap labor force</a:t>
            </a:r>
            <a:r>
              <a:rPr lang="en-US" sz="2800" b="1" dirty="0"/>
              <a:t>. Slavery was the way the planters filled that need.</a:t>
            </a:r>
          </a:p>
          <a:p>
            <a:r>
              <a:rPr lang="en-US" sz="2800" b="1" dirty="0"/>
              <a:t>		- Initially, the </a:t>
            </a:r>
            <a:r>
              <a:rPr lang="en-US" sz="2800" b="1" dirty="0">
                <a:solidFill>
                  <a:schemeClr val="accent6"/>
                </a:solidFill>
              </a:rPr>
              <a:t>Indians of Carolina were 					   enslaved</a:t>
            </a:r>
            <a:r>
              <a:rPr lang="en-US" sz="2800" b="1" dirty="0"/>
              <a:t>, but they were </a:t>
            </a:r>
            <a:r>
              <a:rPr lang="en-US" sz="2800" b="1" dirty="0">
                <a:solidFill>
                  <a:schemeClr val="accent6"/>
                </a:solidFill>
              </a:rPr>
              <a:t>sent to plantations </a:t>
            </a:r>
            <a:r>
              <a:rPr lang="en-US" sz="2800" b="1" dirty="0"/>
              <a:t>		   in the West Indies.</a:t>
            </a:r>
          </a:p>
          <a:p>
            <a:r>
              <a:rPr lang="en-US" sz="2800" b="1" dirty="0"/>
              <a:t>		- Eventually Indian slavery died out as the 			   numbers of available Indians fell. </a:t>
            </a:r>
            <a:r>
              <a:rPr lang="en-US" sz="2800" b="1" dirty="0">
                <a:solidFill>
                  <a:schemeClr val="accent6"/>
                </a:solidFill>
              </a:rPr>
              <a:t>African 			   slaves replaced them</a:t>
            </a:r>
            <a:r>
              <a:rPr lang="en-US" sz="2800" b="1" dirty="0"/>
              <a:t>, both in the West 			   	   Indies and in Carolina.</a:t>
            </a:r>
          </a:p>
        </p:txBody>
      </p:sp>
      <p:sp>
        <p:nvSpPr>
          <p:cNvPr id="4" name="TextBox 3">
            <a:extLst>
              <a:ext uri="{FF2B5EF4-FFF2-40B4-BE49-F238E27FC236}">
                <a16:creationId xmlns:a16="http://schemas.microsoft.com/office/drawing/2014/main" id="{0705BCDA-6900-1D41-A283-9F6EB57FF297}"/>
              </a:ext>
            </a:extLst>
          </p:cNvPr>
          <p:cNvSpPr txBox="1"/>
          <p:nvPr/>
        </p:nvSpPr>
        <p:spPr>
          <a:xfrm>
            <a:off x="231147" y="1828800"/>
            <a:ext cx="3099882" cy="3985706"/>
          </a:xfrm>
          <a:prstGeom prst="rect">
            <a:avLst/>
          </a:prstGeom>
          <a:noFill/>
        </p:spPr>
        <p:txBody>
          <a:bodyPr wrap="square" rtlCol="0">
            <a:spAutoFit/>
          </a:bodyPr>
          <a:lstStyle/>
          <a:p>
            <a:r>
              <a:rPr lang="en-US" sz="2300" b="1" dirty="0">
                <a:solidFill>
                  <a:schemeClr val="bg1"/>
                </a:solidFill>
              </a:rPr>
              <a:t>South Carolina planters turned rice and indigo  into hugely profitable plantations in the Lowcountry It made South Carolina one of the wealthiest of the thirteen colonies. Rice grew as far north as the Cape Fear River.</a:t>
            </a:r>
          </a:p>
        </p:txBody>
      </p:sp>
    </p:spTree>
    <p:extLst>
      <p:ext uri="{BB962C8B-B14F-4D97-AF65-F5344CB8AC3E}">
        <p14:creationId xmlns:p14="http://schemas.microsoft.com/office/powerpoint/2010/main" val="2315718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DC00F-1B75-7D42-B1AE-2BCB908C1090}"/>
              </a:ext>
            </a:extLst>
          </p:cNvPr>
          <p:cNvSpPr>
            <a:spLocks noGrp="1"/>
          </p:cNvSpPr>
          <p:nvPr>
            <p:ph type="title"/>
          </p:nvPr>
        </p:nvSpPr>
        <p:spPr>
          <a:xfrm>
            <a:off x="252919" y="906124"/>
            <a:ext cx="2947482" cy="2729706"/>
          </a:xfrm>
        </p:spPr>
        <p:txBody>
          <a:bodyPr/>
          <a:lstStyle/>
          <a:p>
            <a:r>
              <a:rPr lang="en-US" dirty="0"/>
              <a:t>Slaves: the </a:t>
            </a:r>
            <a:br>
              <a:rPr lang="en-US" dirty="0"/>
            </a:br>
            <a:r>
              <a:rPr lang="en-US" dirty="0"/>
              <a:t>key to rice’s success…</a:t>
            </a:r>
          </a:p>
        </p:txBody>
      </p:sp>
      <p:pic>
        <p:nvPicPr>
          <p:cNvPr id="3" name="Picture 5" descr="african-american-slaves-unloading-rice-barges-in-south-carolina-1800">
            <a:extLst>
              <a:ext uri="{FF2B5EF4-FFF2-40B4-BE49-F238E27FC236}">
                <a16:creationId xmlns:a16="http://schemas.microsoft.com/office/drawing/2014/main" id="{8946A725-2B67-A647-8B43-AC91A5CA8D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19" y="3178630"/>
            <a:ext cx="6365595" cy="36920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E068675-629E-244A-AC8E-6C23A8AEC08A}"/>
              </a:ext>
            </a:extLst>
          </p:cNvPr>
          <p:cNvSpPr txBox="1">
            <a:spLocks noChangeArrowheads="1"/>
          </p:cNvSpPr>
          <p:nvPr/>
        </p:nvSpPr>
        <p:spPr>
          <a:xfrm>
            <a:off x="3657600" y="250372"/>
            <a:ext cx="7313613" cy="2057399"/>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Font typeface="Wingdings" pitchFamily="2" charset="2"/>
              <a:buNone/>
            </a:pPr>
            <a:r>
              <a:rPr lang="en-US" altLang="en-US" sz="2800" b="1" dirty="0"/>
              <a:t>   </a:t>
            </a:r>
            <a:r>
              <a:rPr lang="en-US" altLang="en-US" sz="2800" b="1" dirty="0">
                <a:solidFill>
                  <a:schemeClr val="accent6"/>
                </a:solidFill>
              </a:rPr>
              <a:t>Slaves</a:t>
            </a:r>
            <a:r>
              <a:rPr lang="en-US" altLang="en-US" sz="2800" b="1" dirty="0"/>
              <a:t> were valuable to the wealthy </a:t>
            </a:r>
            <a:r>
              <a:rPr lang="en-US" altLang="en-US" sz="2800" b="1" dirty="0" err="1"/>
              <a:t>lowcountry</a:t>
            </a:r>
            <a:r>
              <a:rPr lang="en-US" altLang="en-US" sz="2800" b="1" dirty="0"/>
              <a:t> planters because </a:t>
            </a:r>
            <a:r>
              <a:rPr lang="en-US" altLang="en-US" sz="2800" b="1" dirty="0">
                <a:solidFill>
                  <a:schemeClr val="accent6"/>
                </a:solidFill>
              </a:rPr>
              <a:t>they knew how to grow rice</a:t>
            </a:r>
            <a:r>
              <a:rPr lang="en-US" altLang="en-US" sz="2800" b="1" dirty="0"/>
              <a:t>.  This became </a:t>
            </a:r>
            <a:r>
              <a:rPr lang="en-US" altLang="en-US" sz="2800" b="1" dirty="0">
                <a:solidFill>
                  <a:schemeClr val="accent6"/>
                </a:solidFill>
              </a:rPr>
              <a:t>central to the plantation economy</a:t>
            </a:r>
            <a:r>
              <a:rPr lang="en-US" altLang="en-US" sz="2800" b="1" dirty="0"/>
              <a:t> and wealth of South Carolina. </a:t>
            </a:r>
          </a:p>
        </p:txBody>
      </p:sp>
      <p:sp>
        <p:nvSpPr>
          <p:cNvPr id="5" name="Rectangle 3">
            <a:extLst>
              <a:ext uri="{FF2B5EF4-FFF2-40B4-BE49-F238E27FC236}">
                <a16:creationId xmlns:a16="http://schemas.microsoft.com/office/drawing/2014/main" id="{BEE094E0-16D9-8441-B959-EB4C9F739FA2}"/>
              </a:ext>
            </a:extLst>
          </p:cNvPr>
          <p:cNvSpPr txBox="1">
            <a:spLocks noChangeArrowheads="1"/>
          </p:cNvSpPr>
          <p:nvPr/>
        </p:nvSpPr>
        <p:spPr>
          <a:xfrm>
            <a:off x="3724501" y="2307771"/>
            <a:ext cx="7703911" cy="4114800"/>
          </a:xfrm>
          <a:prstGeom prst="rect">
            <a:avLst/>
          </a:prstGeom>
        </p:spPr>
        <p:txBody>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buFont typeface="Wingdings" pitchFamily="2" charset="2"/>
              <a:buNone/>
            </a:pPr>
            <a:r>
              <a:rPr lang="en-US" altLang="en-US" sz="2400" b="1" dirty="0"/>
              <a:t>  • The institution of </a:t>
            </a:r>
            <a:r>
              <a:rPr lang="en-US" altLang="en-US" sz="2400" b="1" dirty="0">
                <a:solidFill>
                  <a:schemeClr val="accent6"/>
                </a:solidFill>
              </a:rPr>
              <a:t>slavery came to </a:t>
            </a:r>
            <a:r>
              <a:rPr lang="en-US" altLang="en-US" sz="2400" b="1" i="1" dirty="0">
                <a:solidFill>
                  <a:schemeClr val="accent6"/>
                </a:solidFill>
              </a:rPr>
              <a:t>dominate </a:t>
            </a:r>
            <a:r>
              <a:rPr lang="en-US" altLang="en-US" sz="2400" b="1" dirty="0">
                <a:solidFill>
                  <a:schemeClr val="accent6"/>
                </a:solidFill>
              </a:rPr>
              <a:t>the culture </a:t>
            </a:r>
            <a:r>
              <a:rPr lang="en-US" altLang="en-US" sz="2400" b="1" dirty="0"/>
              <a:t>of the </a:t>
            </a:r>
            <a:r>
              <a:rPr lang="en-US" altLang="en-US" sz="2400" b="1" dirty="0" err="1"/>
              <a:t>lowcountry</a:t>
            </a:r>
            <a:r>
              <a:rPr lang="en-US" altLang="en-US" sz="2400" b="1" dirty="0"/>
              <a:t> and eventually the culture of all of South Carolina. </a:t>
            </a:r>
          </a:p>
          <a:p>
            <a:pPr>
              <a:buFont typeface="Wingdings" pitchFamily="2" charset="2"/>
              <a:buNone/>
            </a:pPr>
            <a:r>
              <a:rPr lang="en-US" altLang="en-US" sz="2400" b="1" dirty="0"/>
              <a:t>				 • The </a:t>
            </a:r>
            <a:r>
              <a:rPr lang="en-US" altLang="en-US" sz="2400" b="1" dirty="0">
                <a:solidFill>
                  <a:schemeClr val="accent6"/>
                </a:solidFill>
              </a:rPr>
              <a:t>slave trade included slave 				auctions</a:t>
            </a:r>
            <a:r>
              <a:rPr lang="en-US" altLang="en-US" sz="2400" b="1" dirty="0"/>
              <a:t>: selling the enslaved 				 people who arrived on the ships. from Africa. </a:t>
            </a:r>
          </a:p>
          <a:p>
            <a:pPr>
              <a:buFont typeface="Wingdings" pitchFamily="2" charset="2"/>
              <a:buNone/>
            </a:pPr>
            <a:r>
              <a:rPr lang="en-US" altLang="en-US" sz="2400" b="1" dirty="0"/>
              <a:t>				• </a:t>
            </a:r>
            <a:r>
              <a:rPr lang="en-US" altLang="en-US" sz="2400" b="1" dirty="0">
                <a:solidFill>
                  <a:schemeClr val="accent6"/>
                </a:solidFill>
              </a:rPr>
              <a:t>Slaves were </a:t>
            </a:r>
            <a:r>
              <a:rPr lang="en-US" altLang="en-US" sz="2400" b="1" i="1" dirty="0">
                <a:solidFill>
                  <a:schemeClr val="accent6"/>
                </a:solidFill>
              </a:rPr>
              <a:t>inspected </a:t>
            </a:r>
            <a:r>
              <a:rPr lang="en-US" altLang="en-US" sz="2400" b="1" dirty="0"/>
              <a:t>by potential 			buyers and sold to the highest bidder. </a:t>
            </a:r>
          </a:p>
        </p:txBody>
      </p:sp>
    </p:spTree>
    <p:extLst>
      <p:ext uri="{BB962C8B-B14F-4D97-AF65-F5344CB8AC3E}">
        <p14:creationId xmlns:p14="http://schemas.microsoft.com/office/powerpoint/2010/main" val="35403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0E437-29B2-1F4E-A6F3-CECAEF678BAB}"/>
              </a:ext>
            </a:extLst>
          </p:cNvPr>
          <p:cNvSpPr>
            <a:spLocks noGrp="1"/>
          </p:cNvSpPr>
          <p:nvPr>
            <p:ph type="title"/>
          </p:nvPr>
        </p:nvSpPr>
        <p:spPr>
          <a:xfrm>
            <a:off x="187605" y="4702628"/>
            <a:ext cx="2947482" cy="1445192"/>
          </a:xfrm>
        </p:spPr>
        <p:txBody>
          <a:bodyPr/>
          <a:lstStyle/>
          <a:p>
            <a:r>
              <a:rPr lang="en-US" dirty="0"/>
              <a:t>Settlers of the better sorts…</a:t>
            </a:r>
          </a:p>
        </p:txBody>
      </p:sp>
      <p:pic>
        <p:nvPicPr>
          <p:cNvPr id="4" name="Picture 3">
            <a:extLst>
              <a:ext uri="{FF2B5EF4-FFF2-40B4-BE49-F238E27FC236}">
                <a16:creationId xmlns:a16="http://schemas.microsoft.com/office/drawing/2014/main" id="{47A4D1F1-FFEA-B649-B1DD-169F34CAF302}"/>
              </a:ext>
            </a:extLst>
          </p:cNvPr>
          <p:cNvPicPr>
            <a:picLocks noChangeAspect="1"/>
          </p:cNvPicPr>
          <p:nvPr/>
        </p:nvPicPr>
        <p:blipFill>
          <a:blip r:embed="rId2"/>
          <a:stretch>
            <a:fillRect/>
          </a:stretch>
        </p:blipFill>
        <p:spPr>
          <a:xfrm>
            <a:off x="1" y="1"/>
            <a:ext cx="6183086" cy="4111752"/>
          </a:xfrm>
          <a:prstGeom prst="rect">
            <a:avLst/>
          </a:prstGeom>
        </p:spPr>
      </p:pic>
      <p:sp>
        <p:nvSpPr>
          <p:cNvPr id="5" name="TextBox 4">
            <a:extLst>
              <a:ext uri="{FF2B5EF4-FFF2-40B4-BE49-F238E27FC236}">
                <a16:creationId xmlns:a16="http://schemas.microsoft.com/office/drawing/2014/main" id="{A27DEBC9-F75B-3145-BDC8-731B6EFA7497}"/>
              </a:ext>
            </a:extLst>
          </p:cNvPr>
          <p:cNvSpPr txBox="1"/>
          <p:nvPr/>
        </p:nvSpPr>
        <p:spPr>
          <a:xfrm>
            <a:off x="6357257" y="0"/>
            <a:ext cx="5486400" cy="4524315"/>
          </a:xfrm>
          <a:prstGeom prst="rect">
            <a:avLst/>
          </a:prstGeom>
          <a:noFill/>
        </p:spPr>
        <p:txBody>
          <a:bodyPr wrap="square" rtlCol="0">
            <a:spAutoFit/>
          </a:bodyPr>
          <a:lstStyle/>
          <a:p>
            <a:r>
              <a:rPr lang="en-US" sz="2400" b="1" dirty="0"/>
              <a:t>While the Lords Proprietors wanted large numbers of common settlers, they also made sure to </a:t>
            </a:r>
            <a:r>
              <a:rPr lang="en-US" sz="2400" b="1" dirty="0">
                <a:solidFill>
                  <a:srgbClr val="FF0000"/>
                </a:solidFill>
              </a:rPr>
              <a:t>encourage emigration by the upper classes</a:t>
            </a:r>
            <a:r>
              <a:rPr lang="en-US" sz="2400" b="1" dirty="0"/>
              <a:t>. To attract rich investors, the </a:t>
            </a:r>
            <a:r>
              <a:rPr lang="en-US" sz="2400" b="1" dirty="0">
                <a:solidFill>
                  <a:srgbClr val="FF0000"/>
                </a:solidFill>
              </a:rPr>
              <a:t>LPs promised them great power</a:t>
            </a:r>
            <a:r>
              <a:rPr lang="en-US" sz="2400" b="1" dirty="0"/>
              <a:t> within their Carolina domains.</a:t>
            </a:r>
          </a:p>
          <a:p>
            <a:r>
              <a:rPr lang="en-US" sz="2400" b="1" dirty="0"/>
              <a:t>	</a:t>
            </a:r>
            <a:r>
              <a:rPr lang="en-US" sz="2000" b="1" dirty="0"/>
              <a:t>- Great planters who settled in Carolina were 	   assured of </a:t>
            </a:r>
            <a:r>
              <a:rPr lang="en-US" sz="2000" b="1" dirty="0">
                <a:solidFill>
                  <a:srgbClr val="FF0000"/>
                </a:solidFill>
              </a:rPr>
              <a:t>“absolute Power and Authority  	   over his Negro slaves.”</a:t>
            </a:r>
          </a:p>
          <a:p>
            <a:r>
              <a:rPr lang="en-US" sz="2000" b="1" dirty="0"/>
              <a:t>	- While the </a:t>
            </a:r>
            <a:r>
              <a:rPr lang="en-US" sz="2000" b="1" dirty="0">
                <a:solidFill>
                  <a:srgbClr val="FF0000"/>
                </a:solidFill>
              </a:rPr>
              <a:t>LPs encouraged that slaves 	 	   convert to Christianity</a:t>
            </a:r>
            <a:r>
              <a:rPr lang="en-US" sz="2000" b="1" dirty="0"/>
              <a:t>, they guaranteed 	   that it </a:t>
            </a:r>
            <a:r>
              <a:rPr lang="en-US" sz="2000" b="1" dirty="0">
                <a:solidFill>
                  <a:srgbClr val="FF0000"/>
                </a:solidFill>
              </a:rPr>
              <a:t>would not affect the legal status of 	   slaves.</a:t>
            </a:r>
            <a:endParaRPr lang="en-US" sz="2000" dirty="0">
              <a:solidFill>
                <a:srgbClr val="FF0000"/>
              </a:solidFill>
            </a:endParaRPr>
          </a:p>
        </p:txBody>
      </p:sp>
      <p:sp>
        <p:nvSpPr>
          <p:cNvPr id="6" name="TextBox 5">
            <a:extLst>
              <a:ext uri="{FF2B5EF4-FFF2-40B4-BE49-F238E27FC236}">
                <a16:creationId xmlns:a16="http://schemas.microsoft.com/office/drawing/2014/main" id="{3853CCCE-0F4F-E148-8B7E-CF6B6C29C67E}"/>
              </a:ext>
            </a:extLst>
          </p:cNvPr>
          <p:cNvSpPr txBox="1"/>
          <p:nvPr/>
        </p:nvSpPr>
        <p:spPr>
          <a:xfrm>
            <a:off x="3505200" y="4111753"/>
            <a:ext cx="2677887" cy="369332"/>
          </a:xfrm>
          <a:prstGeom prst="rect">
            <a:avLst/>
          </a:prstGeom>
          <a:noFill/>
        </p:spPr>
        <p:txBody>
          <a:bodyPr wrap="square" rtlCol="0">
            <a:spAutoFit/>
          </a:bodyPr>
          <a:lstStyle/>
          <a:p>
            <a:pPr algn="ctr"/>
            <a:r>
              <a:rPr lang="en-US" b="1" i="1" dirty="0"/>
              <a:t>Middleton Place in SC.</a:t>
            </a:r>
          </a:p>
        </p:txBody>
      </p:sp>
      <p:sp>
        <p:nvSpPr>
          <p:cNvPr id="7" name="TextBox 6">
            <a:extLst>
              <a:ext uri="{FF2B5EF4-FFF2-40B4-BE49-F238E27FC236}">
                <a16:creationId xmlns:a16="http://schemas.microsoft.com/office/drawing/2014/main" id="{91394EE9-01D7-0647-B3B9-80864E89D3D4}"/>
              </a:ext>
            </a:extLst>
          </p:cNvPr>
          <p:cNvSpPr txBox="1"/>
          <p:nvPr/>
        </p:nvSpPr>
        <p:spPr>
          <a:xfrm>
            <a:off x="3505200" y="4524315"/>
            <a:ext cx="8164286" cy="2246769"/>
          </a:xfrm>
          <a:prstGeom prst="rect">
            <a:avLst/>
          </a:prstGeom>
          <a:noFill/>
        </p:spPr>
        <p:txBody>
          <a:bodyPr wrap="square" rtlCol="0">
            <a:spAutoFit/>
          </a:bodyPr>
          <a:lstStyle/>
          <a:p>
            <a:r>
              <a:rPr lang="en-US" sz="2000" dirty="0"/>
              <a:t>• The offer was attractive for the large planters, who saw it </a:t>
            </a:r>
            <a:r>
              <a:rPr lang="en-US" sz="2000" dirty="0">
                <a:solidFill>
                  <a:srgbClr val="FF0000"/>
                </a:solidFill>
              </a:rPr>
              <a:t>as a way to provide for younger sons </a:t>
            </a:r>
            <a:r>
              <a:rPr lang="en-US" sz="2000" dirty="0"/>
              <a:t>who would not inherit estates otherwise.</a:t>
            </a:r>
          </a:p>
          <a:p>
            <a:r>
              <a:rPr lang="en-US" sz="2000" dirty="0"/>
              <a:t>• It also was </a:t>
            </a:r>
            <a:r>
              <a:rPr lang="en-US" sz="2000" dirty="0">
                <a:solidFill>
                  <a:srgbClr val="FF0000"/>
                </a:solidFill>
              </a:rPr>
              <a:t>a way to prevent downward mobility </a:t>
            </a:r>
            <a:r>
              <a:rPr lang="en-US" sz="2000" dirty="0"/>
              <a:t>from setting in, devaluing the family net worth</a:t>
            </a:r>
          </a:p>
          <a:p>
            <a:r>
              <a:rPr lang="en-US" sz="2000" dirty="0"/>
              <a:t>• The Middleton family of South Carolina by way of Barbados and Antigua are a prime example, with older son Benjamin retaining the Barbados estates, while his younger brothers Arthur and Edward settling in Carolina.</a:t>
            </a:r>
          </a:p>
        </p:txBody>
      </p:sp>
    </p:spTree>
    <p:extLst>
      <p:ext uri="{BB962C8B-B14F-4D97-AF65-F5344CB8AC3E}">
        <p14:creationId xmlns:p14="http://schemas.microsoft.com/office/powerpoint/2010/main" val="2464142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5968-7261-664F-8FD8-78B4EEB40A85}"/>
              </a:ext>
            </a:extLst>
          </p:cNvPr>
          <p:cNvSpPr>
            <a:spLocks noGrp="1"/>
          </p:cNvSpPr>
          <p:nvPr>
            <p:ph type="title"/>
          </p:nvPr>
        </p:nvSpPr>
        <p:spPr>
          <a:xfrm>
            <a:off x="198054" y="611773"/>
            <a:ext cx="2947482" cy="1290179"/>
          </a:xfrm>
        </p:spPr>
        <p:txBody>
          <a:bodyPr/>
          <a:lstStyle/>
          <a:p>
            <a:r>
              <a:rPr lang="en-US" dirty="0"/>
              <a:t>The Goose Creek Men…</a:t>
            </a:r>
          </a:p>
        </p:txBody>
      </p:sp>
      <p:pic>
        <p:nvPicPr>
          <p:cNvPr id="6" name="Picture 5">
            <a:extLst>
              <a:ext uri="{FF2B5EF4-FFF2-40B4-BE49-F238E27FC236}">
                <a16:creationId xmlns:a16="http://schemas.microsoft.com/office/drawing/2014/main" id="{71E35199-844E-EA41-A4D2-77458CE75455}"/>
              </a:ext>
            </a:extLst>
          </p:cNvPr>
          <p:cNvPicPr>
            <a:picLocks noChangeAspect="1"/>
          </p:cNvPicPr>
          <p:nvPr/>
        </p:nvPicPr>
        <p:blipFill>
          <a:blip r:embed="rId2"/>
          <a:stretch>
            <a:fillRect/>
          </a:stretch>
        </p:blipFill>
        <p:spPr>
          <a:xfrm>
            <a:off x="6852443" y="396367"/>
            <a:ext cx="3887186" cy="6056122"/>
          </a:xfrm>
          <a:prstGeom prst="rect">
            <a:avLst/>
          </a:prstGeom>
        </p:spPr>
      </p:pic>
      <p:sp>
        <p:nvSpPr>
          <p:cNvPr id="7" name="TextBox 6">
            <a:extLst>
              <a:ext uri="{FF2B5EF4-FFF2-40B4-BE49-F238E27FC236}">
                <a16:creationId xmlns:a16="http://schemas.microsoft.com/office/drawing/2014/main" id="{734A1B09-80D9-B441-85E1-0EBBFD6F5373}"/>
              </a:ext>
            </a:extLst>
          </p:cNvPr>
          <p:cNvSpPr txBox="1"/>
          <p:nvPr/>
        </p:nvSpPr>
        <p:spPr>
          <a:xfrm>
            <a:off x="3639312" y="329184"/>
            <a:ext cx="3017520" cy="6370975"/>
          </a:xfrm>
          <a:prstGeom prst="rect">
            <a:avLst/>
          </a:prstGeom>
          <a:noFill/>
        </p:spPr>
        <p:txBody>
          <a:bodyPr wrap="square" rtlCol="0">
            <a:spAutoFit/>
          </a:bodyPr>
          <a:lstStyle/>
          <a:p>
            <a:r>
              <a:rPr lang="en-US" sz="2400" b="1" dirty="0"/>
              <a:t>Many of the planters who would become South Carolina elites and wealthy plantation owners settled outside Charleston at </a:t>
            </a:r>
            <a:r>
              <a:rPr lang="en-US" sz="2400" b="1" dirty="0">
                <a:solidFill>
                  <a:schemeClr val="accent6"/>
                </a:solidFill>
              </a:rPr>
              <a:t>Goose Creek</a:t>
            </a:r>
            <a:r>
              <a:rPr lang="en-US" sz="2400" b="1" dirty="0"/>
              <a:t>. </a:t>
            </a:r>
            <a:r>
              <a:rPr lang="en-US" sz="2400" b="1" dirty="0">
                <a:solidFill>
                  <a:schemeClr val="accent6"/>
                </a:solidFill>
              </a:rPr>
              <a:t>Their political power was substantial </a:t>
            </a:r>
            <a:r>
              <a:rPr lang="en-US" sz="2400" b="1" dirty="0"/>
              <a:t>because of their wealth and the amount of land they owned. The “Goose Creek Men” became </a:t>
            </a:r>
            <a:r>
              <a:rPr lang="en-US" sz="2400" b="1" dirty="0">
                <a:solidFill>
                  <a:schemeClr val="accent6"/>
                </a:solidFill>
              </a:rPr>
              <a:t>serious opponents of the Lords Proprietors</a:t>
            </a:r>
            <a:r>
              <a:rPr lang="en-US" sz="2400" b="1" dirty="0"/>
              <a:t>.</a:t>
            </a:r>
          </a:p>
        </p:txBody>
      </p:sp>
      <p:sp>
        <p:nvSpPr>
          <p:cNvPr id="8" name="TextBox 7">
            <a:extLst>
              <a:ext uri="{FF2B5EF4-FFF2-40B4-BE49-F238E27FC236}">
                <a16:creationId xmlns:a16="http://schemas.microsoft.com/office/drawing/2014/main" id="{80DBDF34-3209-1F43-9A08-D8EBA55C10E1}"/>
              </a:ext>
            </a:extLst>
          </p:cNvPr>
          <p:cNvSpPr txBox="1"/>
          <p:nvPr/>
        </p:nvSpPr>
        <p:spPr>
          <a:xfrm>
            <a:off x="100248" y="1719072"/>
            <a:ext cx="3143093" cy="4401205"/>
          </a:xfrm>
          <a:prstGeom prst="rect">
            <a:avLst/>
          </a:prstGeom>
          <a:noFill/>
        </p:spPr>
        <p:txBody>
          <a:bodyPr wrap="square" rtlCol="0">
            <a:spAutoFit/>
          </a:bodyPr>
          <a:lstStyle/>
          <a:p>
            <a:r>
              <a:rPr lang="en-US" sz="2000" b="1" dirty="0">
                <a:solidFill>
                  <a:schemeClr val="bg1"/>
                </a:solidFill>
              </a:rPr>
              <a:t>They </a:t>
            </a:r>
            <a:r>
              <a:rPr lang="en-US" sz="2000" b="1" dirty="0">
                <a:solidFill>
                  <a:schemeClr val="accent6"/>
                </a:solidFill>
              </a:rPr>
              <a:t>came primarily from Barbados </a:t>
            </a:r>
            <a:r>
              <a:rPr lang="en-US" sz="2000" b="1" dirty="0">
                <a:solidFill>
                  <a:schemeClr val="bg1"/>
                </a:solidFill>
              </a:rPr>
              <a:t>, where their families already had large sugar plantations. Their </a:t>
            </a:r>
            <a:r>
              <a:rPr lang="en-US" sz="2000" b="1" dirty="0">
                <a:solidFill>
                  <a:schemeClr val="accent6"/>
                </a:solidFill>
              </a:rPr>
              <a:t>economic and political power</a:t>
            </a:r>
            <a:r>
              <a:rPr lang="en-US" sz="2000" b="1" dirty="0">
                <a:solidFill>
                  <a:schemeClr val="bg1"/>
                </a:solidFill>
              </a:rPr>
              <a:t> in the Carolinas </a:t>
            </a:r>
            <a:r>
              <a:rPr lang="en-US" sz="2000" b="1" dirty="0">
                <a:solidFill>
                  <a:schemeClr val="accent6"/>
                </a:solidFill>
              </a:rPr>
              <a:t>was substantial</a:t>
            </a:r>
            <a:r>
              <a:rPr lang="en-US" sz="2000" b="1" dirty="0">
                <a:solidFill>
                  <a:schemeClr val="bg1"/>
                </a:solidFill>
              </a:rPr>
              <a:t>. Two of them, </a:t>
            </a:r>
            <a:r>
              <a:rPr lang="en-US" sz="2000" b="1" dirty="0">
                <a:solidFill>
                  <a:schemeClr val="accent6"/>
                </a:solidFill>
              </a:rPr>
              <a:t>James Moore Sr</a:t>
            </a:r>
            <a:r>
              <a:rPr lang="en-US" sz="2000" b="1" dirty="0">
                <a:solidFill>
                  <a:schemeClr val="bg1"/>
                </a:solidFill>
              </a:rPr>
              <a:t>. and </a:t>
            </a:r>
            <a:r>
              <a:rPr lang="en-US" sz="2000" b="1" dirty="0">
                <a:solidFill>
                  <a:schemeClr val="accent6"/>
                </a:solidFill>
              </a:rPr>
              <a:t>James Moore Jr</a:t>
            </a:r>
            <a:r>
              <a:rPr lang="en-US" sz="2000" b="1" dirty="0">
                <a:solidFill>
                  <a:schemeClr val="bg1"/>
                </a:solidFill>
              </a:rPr>
              <a:t>., would both serve as </a:t>
            </a:r>
            <a:r>
              <a:rPr lang="en-US" sz="2000" b="1" dirty="0">
                <a:solidFill>
                  <a:schemeClr val="accent6"/>
                </a:solidFill>
              </a:rPr>
              <a:t>governors of the colony</a:t>
            </a:r>
            <a:r>
              <a:rPr lang="en-US" sz="2000" b="1" dirty="0">
                <a:solidFill>
                  <a:schemeClr val="bg1"/>
                </a:solidFill>
              </a:rPr>
              <a:t>. </a:t>
            </a:r>
            <a:r>
              <a:rPr lang="en-US" sz="2000" b="1" dirty="0">
                <a:solidFill>
                  <a:schemeClr val="accent6"/>
                </a:solidFill>
              </a:rPr>
              <a:t>Maurice and Roger Moore founded Brunswick Town </a:t>
            </a:r>
            <a:r>
              <a:rPr lang="en-US" sz="2000" b="1" dirty="0">
                <a:solidFill>
                  <a:schemeClr val="bg1"/>
                </a:solidFill>
              </a:rPr>
              <a:t>on the Cape Fear River in 1725.</a:t>
            </a:r>
          </a:p>
        </p:txBody>
      </p:sp>
    </p:spTree>
    <p:extLst>
      <p:ext uri="{BB962C8B-B14F-4D97-AF65-F5344CB8AC3E}">
        <p14:creationId xmlns:p14="http://schemas.microsoft.com/office/powerpoint/2010/main" val="2540067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A0583-562E-E341-B280-15AB24070CE5}"/>
              </a:ext>
            </a:extLst>
          </p:cNvPr>
          <p:cNvSpPr>
            <a:spLocks noGrp="1"/>
          </p:cNvSpPr>
          <p:nvPr>
            <p:ph type="title"/>
          </p:nvPr>
        </p:nvSpPr>
        <p:spPr>
          <a:xfrm>
            <a:off x="165833" y="623095"/>
            <a:ext cx="2947482" cy="1641134"/>
          </a:xfrm>
        </p:spPr>
        <p:txBody>
          <a:bodyPr>
            <a:normAutofit/>
          </a:bodyPr>
          <a:lstStyle/>
          <a:p>
            <a:r>
              <a:rPr lang="en-US" sz="4400" dirty="0"/>
              <a:t>Slave resistance… </a:t>
            </a:r>
          </a:p>
        </p:txBody>
      </p:sp>
      <p:sp>
        <p:nvSpPr>
          <p:cNvPr id="3" name="TextBox 2">
            <a:extLst>
              <a:ext uri="{FF2B5EF4-FFF2-40B4-BE49-F238E27FC236}">
                <a16:creationId xmlns:a16="http://schemas.microsoft.com/office/drawing/2014/main" id="{78E4A77A-E0C7-B74B-A8AB-B1A0DDDE21A3}"/>
              </a:ext>
            </a:extLst>
          </p:cNvPr>
          <p:cNvSpPr txBox="1"/>
          <p:nvPr/>
        </p:nvSpPr>
        <p:spPr>
          <a:xfrm>
            <a:off x="165833" y="2264229"/>
            <a:ext cx="2947482" cy="3539430"/>
          </a:xfrm>
          <a:prstGeom prst="rect">
            <a:avLst/>
          </a:prstGeom>
          <a:noFill/>
        </p:spPr>
        <p:txBody>
          <a:bodyPr wrap="square" rtlCol="0">
            <a:spAutoFit/>
          </a:bodyPr>
          <a:lstStyle/>
          <a:p>
            <a:r>
              <a:rPr lang="en-US" sz="2800" b="1" dirty="0">
                <a:solidFill>
                  <a:schemeClr val="bg1"/>
                </a:solidFill>
              </a:rPr>
              <a:t>Despite the horrid nature of their lives in bondage, slaves still managed to take some agency for their own lives.</a:t>
            </a:r>
          </a:p>
        </p:txBody>
      </p:sp>
      <p:sp>
        <p:nvSpPr>
          <p:cNvPr id="4" name="TextBox 3">
            <a:extLst>
              <a:ext uri="{FF2B5EF4-FFF2-40B4-BE49-F238E27FC236}">
                <a16:creationId xmlns:a16="http://schemas.microsoft.com/office/drawing/2014/main" id="{F4629F1E-3B05-8940-A6A3-0E008FAD2D55}"/>
              </a:ext>
            </a:extLst>
          </p:cNvPr>
          <p:cNvSpPr txBox="1"/>
          <p:nvPr/>
        </p:nvSpPr>
        <p:spPr>
          <a:xfrm>
            <a:off x="3592286" y="152400"/>
            <a:ext cx="8077200" cy="7232749"/>
          </a:xfrm>
          <a:prstGeom prst="rect">
            <a:avLst/>
          </a:prstGeom>
          <a:noFill/>
        </p:spPr>
        <p:txBody>
          <a:bodyPr wrap="square" rtlCol="0">
            <a:spAutoFit/>
          </a:bodyPr>
          <a:lstStyle/>
          <a:p>
            <a:r>
              <a:rPr lang="en-US" altLang="en-US" sz="2800" b="1" dirty="0"/>
              <a:t>Enslaved </a:t>
            </a:r>
            <a:r>
              <a:rPr lang="en-US" altLang="en-US" sz="2800" b="1" dirty="0">
                <a:solidFill>
                  <a:schemeClr val="accent6"/>
                </a:solidFill>
              </a:rPr>
              <a:t>Africans</a:t>
            </a:r>
            <a:r>
              <a:rPr lang="en-US" altLang="en-US" sz="2800" b="1" dirty="0"/>
              <a:t> sometimes </a:t>
            </a:r>
            <a:r>
              <a:rPr lang="en-US" altLang="en-US" sz="2800" b="1" dirty="0">
                <a:solidFill>
                  <a:schemeClr val="accent6"/>
                </a:solidFill>
              </a:rPr>
              <a:t>practiced acts of resistance</a:t>
            </a:r>
            <a:r>
              <a:rPr lang="en-US" altLang="en-US" sz="2800" b="1" dirty="0"/>
              <a:t> against white authority. The effort to keep their African traditions alive was a </a:t>
            </a:r>
            <a:r>
              <a:rPr lang="en-US" altLang="en-US" sz="2800" b="1" dirty="0">
                <a:solidFill>
                  <a:schemeClr val="accent6"/>
                </a:solidFill>
              </a:rPr>
              <a:t>silent statement of resistance</a:t>
            </a:r>
            <a:r>
              <a:rPr lang="en-US" altLang="en-US" sz="2800" b="1" dirty="0"/>
              <a:t> against their plantation owners. </a:t>
            </a:r>
          </a:p>
          <a:p>
            <a:r>
              <a:rPr lang="en-US" altLang="en-US" sz="2400" b="1" dirty="0"/>
              <a:t>	• Enslaved people could also r</a:t>
            </a:r>
            <a:r>
              <a:rPr lang="en-US" altLang="en-US" sz="2400" b="1" dirty="0">
                <a:solidFill>
                  <a:schemeClr val="accent6"/>
                </a:solidFill>
              </a:rPr>
              <a:t>uin tools, work slowly</a:t>
            </a:r>
            <a:r>
              <a:rPr lang="en-US" altLang="en-US" sz="2400" b="1" dirty="0"/>
              <a:t>, or 		   in more drastic situations</a:t>
            </a:r>
            <a:r>
              <a:rPr lang="en-US" altLang="en-US" sz="2400" b="1" dirty="0">
                <a:solidFill>
                  <a:schemeClr val="accent6"/>
                </a:solidFill>
              </a:rPr>
              <a:t>, run away or rebel </a:t>
            </a:r>
            <a:r>
              <a:rPr lang="en-US" altLang="en-US" sz="2400" b="1" dirty="0"/>
              <a:t>against 		   their owners.</a:t>
            </a:r>
          </a:p>
          <a:p>
            <a:r>
              <a:rPr lang="en-US" altLang="en-US" sz="2400" b="1" dirty="0"/>
              <a:t>	• </a:t>
            </a:r>
            <a:r>
              <a:rPr lang="en-US" altLang="en-US" sz="2400" b="1" dirty="0">
                <a:solidFill>
                  <a:schemeClr val="accent6"/>
                </a:solidFill>
              </a:rPr>
              <a:t>Agency</a:t>
            </a:r>
            <a:r>
              <a:rPr lang="en-US" altLang="en-US" sz="2400" b="1" dirty="0"/>
              <a:t> also took the form of the development of 	 	 	   </a:t>
            </a:r>
            <a:r>
              <a:rPr lang="en-US" altLang="en-US" sz="2400" b="1" dirty="0">
                <a:solidFill>
                  <a:schemeClr val="accent6"/>
                </a:solidFill>
              </a:rPr>
              <a:t>covert communities </a:t>
            </a:r>
            <a:r>
              <a:rPr lang="en-US" altLang="en-US" sz="2400" b="1" dirty="0"/>
              <a:t>within the plantation that 	 	 	 	   </a:t>
            </a:r>
            <a:r>
              <a:rPr lang="en-US" altLang="en-US" sz="2400" b="1" dirty="0">
                <a:solidFill>
                  <a:schemeClr val="accent6"/>
                </a:solidFill>
              </a:rPr>
              <a:t>preserved the languages, ways, and traditions </a:t>
            </a:r>
            <a:r>
              <a:rPr lang="en-US" altLang="en-US" sz="2400" b="1" dirty="0"/>
              <a:t>of their 	   African homelands.</a:t>
            </a:r>
          </a:p>
          <a:p>
            <a:r>
              <a:rPr lang="en-US" altLang="en-US" sz="2400" b="1" dirty="0"/>
              <a:t>	• Sometime slave resistance took the form of </a:t>
            </a:r>
            <a:r>
              <a:rPr lang="en-US" altLang="en-US" sz="2400" b="1" dirty="0">
                <a:solidFill>
                  <a:schemeClr val="accent6"/>
                </a:solidFill>
              </a:rPr>
              <a:t>violence</a:t>
            </a:r>
            <a:r>
              <a:rPr lang="en-US" altLang="en-US" sz="2400" b="1" dirty="0"/>
              <a:t>. 	 	   </a:t>
            </a:r>
            <a:r>
              <a:rPr lang="en-US" altLang="en-US" sz="2400" b="1" dirty="0">
                <a:solidFill>
                  <a:schemeClr val="accent6"/>
                </a:solidFill>
              </a:rPr>
              <a:t>Planters</a:t>
            </a:r>
            <a:r>
              <a:rPr lang="en-US" altLang="en-US" sz="2400" b="1" dirty="0"/>
              <a:t> were always </a:t>
            </a:r>
            <a:r>
              <a:rPr lang="en-US" altLang="en-US" sz="2400" b="1" dirty="0">
                <a:solidFill>
                  <a:schemeClr val="accent6"/>
                </a:solidFill>
              </a:rPr>
              <a:t>terrified of slave uprisings</a:t>
            </a:r>
            <a:r>
              <a:rPr lang="en-US" altLang="en-US" sz="2400" b="1" dirty="0"/>
              <a:t>. Even 		   in the earliest days, plantation owners were frightened 	   of the possibility of African-Indian alliances that might 	   team up on them to eliminate their white oppressors.</a:t>
            </a:r>
          </a:p>
          <a:p>
            <a:endParaRPr lang="en-US" altLang="en-US" dirty="0"/>
          </a:p>
          <a:p>
            <a:endParaRPr lang="en-US" dirty="0"/>
          </a:p>
        </p:txBody>
      </p:sp>
    </p:spTree>
    <p:extLst>
      <p:ext uri="{BB962C8B-B14F-4D97-AF65-F5344CB8AC3E}">
        <p14:creationId xmlns:p14="http://schemas.microsoft.com/office/powerpoint/2010/main" val="134012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6A7B-4A7B-0C4D-B0B4-7E3D5F06A732}"/>
              </a:ext>
            </a:extLst>
          </p:cNvPr>
          <p:cNvSpPr>
            <a:spLocks noGrp="1"/>
          </p:cNvSpPr>
          <p:nvPr>
            <p:ph type="title"/>
          </p:nvPr>
        </p:nvSpPr>
        <p:spPr/>
        <p:txBody>
          <a:bodyPr>
            <a:normAutofit/>
          </a:bodyPr>
          <a:lstStyle/>
          <a:p>
            <a:r>
              <a:rPr lang="en-US" sz="4400" dirty="0"/>
              <a:t>The </a:t>
            </a:r>
            <a:r>
              <a:rPr lang="en-US" sz="4400" dirty="0" err="1"/>
              <a:t>Stono</a:t>
            </a:r>
            <a:r>
              <a:rPr lang="en-US" sz="4400" dirty="0"/>
              <a:t> Rebellion…</a:t>
            </a:r>
          </a:p>
        </p:txBody>
      </p:sp>
      <p:pic>
        <p:nvPicPr>
          <p:cNvPr id="4" name="Picture 3">
            <a:extLst>
              <a:ext uri="{FF2B5EF4-FFF2-40B4-BE49-F238E27FC236}">
                <a16:creationId xmlns:a16="http://schemas.microsoft.com/office/drawing/2014/main" id="{B3C17FCD-74E0-F044-9457-472B23FB5ED0}"/>
              </a:ext>
            </a:extLst>
          </p:cNvPr>
          <p:cNvPicPr>
            <a:picLocks noChangeAspect="1"/>
          </p:cNvPicPr>
          <p:nvPr/>
        </p:nvPicPr>
        <p:blipFill>
          <a:blip r:embed="rId2"/>
          <a:stretch>
            <a:fillRect/>
          </a:stretch>
        </p:blipFill>
        <p:spPr>
          <a:xfrm>
            <a:off x="3634013" y="189592"/>
            <a:ext cx="7665357" cy="3964085"/>
          </a:xfrm>
          <a:prstGeom prst="rect">
            <a:avLst/>
          </a:prstGeom>
        </p:spPr>
      </p:pic>
      <p:sp>
        <p:nvSpPr>
          <p:cNvPr id="5" name="TextBox 4">
            <a:extLst>
              <a:ext uri="{FF2B5EF4-FFF2-40B4-BE49-F238E27FC236}">
                <a16:creationId xmlns:a16="http://schemas.microsoft.com/office/drawing/2014/main" id="{B38DF7C8-9671-3E44-9A12-15737B99D1B2}"/>
              </a:ext>
            </a:extLst>
          </p:cNvPr>
          <p:cNvSpPr txBox="1"/>
          <p:nvPr/>
        </p:nvSpPr>
        <p:spPr>
          <a:xfrm>
            <a:off x="3679371" y="4397829"/>
            <a:ext cx="7815943" cy="2523768"/>
          </a:xfrm>
          <a:prstGeom prst="rect">
            <a:avLst/>
          </a:prstGeom>
          <a:noFill/>
        </p:spPr>
        <p:txBody>
          <a:bodyPr wrap="square" rtlCol="0">
            <a:spAutoFit/>
          </a:bodyPr>
          <a:lstStyle/>
          <a:p>
            <a:pPr>
              <a:buFont typeface="Wingdings" pitchFamily="2" charset="2"/>
              <a:buNone/>
            </a:pPr>
            <a:r>
              <a:rPr lang="en-US" altLang="en-US" sz="2800" b="1" dirty="0"/>
              <a:t>An example of Slaves acting in violence against owners is the </a:t>
            </a:r>
            <a:r>
              <a:rPr lang="en-US" altLang="en-US" sz="2800" b="1" dirty="0" err="1">
                <a:solidFill>
                  <a:schemeClr val="accent6"/>
                </a:solidFill>
              </a:rPr>
              <a:t>Stono</a:t>
            </a:r>
            <a:r>
              <a:rPr lang="en-US" altLang="en-US" sz="2800" b="1" dirty="0">
                <a:solidFill>
                  <a:schemeClr val="accent6"/>
                </a:solidFill>
              </a:rPr>
              <a:t> Rebellion</a:t>
            </a:r>
            <a:r>
              <a:rPr lang="en-US" altLang="en-US" sz="2800" b="1" dirty="0"/>
              <a:t>. This rebellion was quickly put down, participating slaves were </a:t>
            </a:r>
            <a:r>
              <a:rPr lang="en-US" altLang="en-US" sz="2800" b="1" dirty="0">
                <a:solidFill>
                  <a:schemeClr val="accent6"/>
                </a:solidFill>
              </a:rPr>
              <a:t>executed</a:t>
            </a:r>
            <a:r>
              <a:rPr lang="en-US" altLang="en-US" sz="2800" b="1" dirty="0"/>
              <a:t> and a </a:t>
            </a:r>
            <a:r>
              <a:rPr lang="en-US" altLang="en-US" sz="2800" b="1" dirty="0">
                <a:solidFill>
                  <a:schemeClr val="accent6"/>
                </a:solidFill>
              </a:rPr>
              <a:t>new set of laws </a:t>
            </a:r>
            <a:r>
              <a:rPr lang="en-US" altLang="en-US" sz="2800" b="1" dirty="0"/>
              <a:t>was passed in South Carolina to </a:t>
            </a:r>
            <a:r>
              <a:rPr lang="en-US" altLang="en-US" sz="2800" b="1" dirty="0">
                <a:solidFill>
                  <a:schemeClr val="accent6"/>
                </a:solidFill>
              </a:rPr>
              <a:t>control slaves</a:t>
            </a:r>
            <a:r>
              <a:rPr lang="en-US" altLang="en-US" sz="2800" b="1" dirty="0"/>
              <a:t>.</a:t>
            </a:r>
          </a:p>
          <a:p>
            <a:endParaRPr lang="en-US" dirty="0"/>
          </a:p>
        </p:txBody>
      </p:sp>
    </p:spTree>
    <p:extLst>
      <p:ext uri="{BB962C8B-B14F-4D97-AF65-F5344CB8AC3E}">
        <p14:creationId xmlns:p14="http://schemas.microsoft.com/office/powerpoint/2010/main" val="3938642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C3E96-959C-4E4D-9E91-6D4E2CB77CAD}"/>
              </a:ext>
            </a:extLst>
          </p:cNvPr>
          <p:cNvSpPr>
            <a:spLocks noGrp="1"/>
          </p:cNvSpPr>
          <p:nvPr>
            <p:ph type="title"/>
          </p:nvPr>
        </p:nvSpPr>
        <p:spPr/>
        <p:txBody>
          <a:bodyPr>
            <a:normAutofit/>
          </a:bodyPr>
          <a:lstStyle/>
          <a:p>
            <a:r>
              <a:rPr lang="en-US" sz="4400" dirty="0"/>
              <a:t>Georgia…</a:t>
            </a:r>
          </a:p>
        </p:txBody>
      </p:sp>
      <p:pic>
        <p:nvPicPr>
          <p:cNvPr id="4" name="Picture 3">
            <a:extLst>
              <a:ext uri="{FF2B5EF4-FFF2-40B4-BE49-F238E27FC236}">
                <a16:creationId xmlns:a16="http://schemas.microsoft.com/office/drawing/2014/main" id="{9D28492B-005F-C240-AB31-0EBD005B199A}"/>
              </a:ext>
            </a:extLst>
          </p:cNvPr>
          <p:cNvPicPr>
            <a:picLocks noChangeAspect="1"/>
          </p:cNvPicPr>
          <p:nvPr/>
        </p:nvPicPr>
        <p:blipFill>
          <a:blip r:embed="rId2"/>
          <a:stretch>
            <a:fillRect/>
          </a:stretch>
        </p:blipFill>
        <p:spPr>
          <a:xfrm>
            <a:off x="2786273" y="161477"/>
            <a:ext cx="5182070" cy="5430810"/>
          </a:xfrm>
          <a:prstGeom prst="rect">
            <a:avLst/>
          </a:prstGeom>
        </p:spPr>
      </p:pic>
      <p:sp>
        <p:nvSpPr>
          <p:cNvPr id="5" name="TextBox 4">
            <a:extLst>
              <a:ext uri="{FF2B5EF4-FFF2-40B4-BE49-F238E27FC236}">
                <a16:creationId xmlns:a16="http://schemas.microsoft.com/office/drawing/2014/main" id="{DE3187F5-4485-AC4B-8262-E6008379A34B}"/>
              </a:ext>
            </a:extLst>
          </p:cNvPr>
          <p:cNvSpPr txBox="1"/>
          <p:nvPr/>
        </p:nvSpPr>
        <p:spPr>
          <a:xfrm>
            <a:off x="8120743" y="0"/>
            <a:ext cx="3635828" cy="6632585"/>
          </a:xfrm>
          <a:prstGeom prst="rect">
            <a:avLst/>
          </a:prstGeom>
          <a:noFill/>
        </p:spPr>
        <p:txBody>
          <a:bodyPr wrap="square" rtlCol="0">
            <a:spAutoFit/>
          </a:bodyPr>
          <a:lstStyle/>
          <a:p>
            <a:r>
              <a:rPr lang="en-US" sz="2500" b="1" dirty="0"/>
              <a:t>• Georgia wasn’t founded until </a:t>
            </a:r>
            <a:r>
              <a:rPr lang="en-US" sz="2500" b="1" dirty="0">
                <a:solidFill>
                  <a:srgbClr val="FF0000"/>
                </a:solidFill>
              </a:rPr>
              <a:t>fifty years after all the other colonies </a:t>
            </a:r>
            <a:r>
              <a:rPr lang="en-US" sz="2500" b="1" dirty="0"/>
              <a:t>were established (</a:t>
            </a:r>
            <a:r>
              <a:rPr lang="en-US" sz="2500" b="1" dirty="0">
                <a:solidFill>
                  <a:srgbClr val="FF0000"/>
                </a:solidFill>
              </a:rPr>
              <a:t>1732</a:t>
            </a:r>
            <a:r>
              <a:rPr lang="en-US" sz="2500" b="1" dirty="0"/>
              <a:t>).</a:t>
            </a:r>
          </a:p>
          <a:p>
            <a:r>
              <a:rPr lang="en-US" sz="2500" b="1" dirty="0"/>
              <a:t>• While there had been explorations in the territory that would become Georgia since 1717, it wasn’t until </a:t>
            </a:r>
            <a:r>
              <a:rPr lang="en-US" sz="2500" b="1" dirty="0">
                <a:solidFill>
                  <a:srgbClr val="FF0000"/>
                </a:solidFill>
              </a:rPr>
              <a:t>James Oglethorpe  </a:t>
            </a:r>
            <a:r>
              <a:rPr lang="en-US" sz="2500" b="1" dirty="0"/>
              <a:t>approached </a:t>
            </a:r>
            <a:r>
              <a:rPr lang="en-US" sz="2500" b="1" dirty="0">
                <a:solidFill>
                  <a:srgbClr val="FF0000"/>
                </a:solidFill>
              </a:rPr>
              <a:t>King George II </a:t>
            </a:r>
            <a:r>
              <a:rPr lang="en-US" sz="2500" b="1" dirty="0"/>
              <a:t>for a patent to establish the new colony from territory that had </a:t>
            </a:r>
            <a:r>
              <a:rPr lang="en-US" sz="2500" b="1" dirty="0">
                <a:solidFill>
                  <a:srgbClr val="FF0000"/>
                </a:solidFill>
              </a:rPr>
              <a:t>previously been part of the Carolina grant</a:t>
            </a:r>
            <a:r>
              <a:rPr lang="en-US" sz="2500" b="1" dirty="0"/>
              <a:t>.</a:t>
            </a:r>
          </a:p>
        </p:txBody>
      </p:sp>
      <p:sp>
        <p:nvSpPr>
          <p:cNvPr id="6" name="TextBox 5">
            <a:extLst>
              <a:ext uri="{FF2B5EF4-FFF2-40B4-BE49-F238E27FC236}">
                <a16:creationId xmlns:a16="http://schemas.microsoft.com/office/drawing/2014/main" id="{8B7D3042-0519-D14A-B2EA-5C374E4A3810}"/>
              </a:ext>
            </a:extLst>
          </p:cNvPr>
          <p:cNvSpPr txBox="1"/>
          <p:nvPr/>
        </p:nvSpPr>
        <p:spPr>
          <a:xfrm>
            <a:off x="3614057" y="5725020"/>
            <a:ext cx="4093029" cy="400110"/>
          </a:xfrm>
          <a:prstGeom prst="rect">
            <a:avLst/>
          </a:prstGeom>
          <a:noFill/>
        </p:spPr>
        <p:txBody>
          <a:bodyPr wrap="square" rtlCol="0">
            <a:spAutoFit/>
          </a:bodyPr>
          <a:lstStyle/>
          <a:p>
            <a:pPr algn="ctr"/>
            <a:r>
              <a:rPr lang="en-US" sz="2000" b="1" i="1" dirty="0"/>
              <a:t>Colonial Georgia</a:t>
            </a:r>
          </a:p>
        </p:txBody>
      </p:sp>
    </p:spTree>
    <p:extLst>
      <p:ext uri="{BB962C8B-B14F-4D97-AF65-F5344CB8AC3E}">
        <p14:creationId xmlns:p14="http://schemas.microsoft.com/office/powerpoint/2010/main" val="2033350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F48D-ACC0-884F-841F-BF94B18C1BBF}"/>
              </a:ext>
            </a:extLst>
          </p:cNvPr>
          <p:cNvSpPr>
            <a:spLocks noGrp="1"/>
          </p:cNvSpPr>
          <p:nvPr>
            <p:ph type="title"/>
          </p:nvPr>
        </p:nvSpPr>
        <p:spPr/>
        <p:txBody>
          <a:bodyPr/>
          <a:lstStyle/>
          <a:p>
            <a:r>
              <a:rPr lang="en-US" dirty="0"/>
              <a:t>Oglethorpe’s Reasons for Georgia…</a:t>
            </a:r>
          </a:p>
        </p:txBody>
      </p:sp>
      <p:sp>
        <p:nvSpPr>
          <p:cNvPr id="3" name="TextBox 2">
            <a:extLst>
              <a:ext uri="{FF2B5EF4-FFF2-40B4-BE49-F238E27FC236}">
                <a16:creationId xmlns:a16="http://schemas.microsoft.com/office/drawing/2014/main" id="{B1DB818D-BD87-6140-8B60-82E629EEF0CB}"/>
              </a:ext>
            </a:extLst>
          </p:cNvPr>
          <p:cNvSpPr txBox="1"/>
          <p:nvPr/>
        </p:nvSpPr>
        <p:spPr>
          <a:xfrm>
            <a:off x="3679371" y="283029"/>
            <a:ext cx="7794172" cy="6555641"/>
          </a:xfrm>
          <a:prstGeom prst="rect">
            <a:avLst/>
          </a:prstGeom>
          <a:noFill/>
        </p:spPr>
        <p:txBody>
          <a:bodyPr wrap="square" rtlCol="0">
            <a:spAutoFit/>
          </a:bodyPr>
          <a:lstStyle/>
          <a:p>
            <a:r>
              <a:rPr lang="en-US" sz="2800" b="1" dirty="0"/>
              <a:t>James Oglethorpe had </a:t>
            </a:r>
            <a:r>
              <a:rPr lang="en-US" sz="2800" b="1" dirty="0">
                <a:solidFill>
                  <a:srgbClr val="FF0000"/>
                </a:solidFill>
              </a:rPr>
              <a:t>three main reasons to found Georgia</a:t>
            </a:r>
            <a:r>
              <a:rPr lang="en-US" sz="2800" b="1" dirty="0"/>
              <a:t> when he went to King George II for a charter:</a:t>
            </a:r>
          </a:p>
          <a:p>
            <a:endParaRPr lang="en-US" sz="2400" b="1" dirty="0"/>
          </a:p>
          <a:p>
            <a:r>
              <a:rPr lang="en-US" sz="2400" b="1" dirty="0"/>
              <a:t>• </a:t>
            </a:r>
            <a:r>
              <a:rPr lang="en-US" sz="2400" b="1" dirty="0">
                <a:solidFill>
                  <a:srgbClr val="FF0000"/>
                </a:solidFill>
              </a:rPr>
              <a:t>Political: </a:t>
            </a:r>
            <a:r>
              <a:rPr lang="en-US" sz="2400" b="1" dirty="0"/>
              <a:t>the new colony would provide </a:t>
            </a:r>
            <a:r>
              <a:rPr lang="en-US" sz="2400" b="1" dirty="0">
                <a:solidFill>
                  <a:srgbClr val="FF0000"/>
                </a:solidFill>
              </a:rPr>
              <a:t>relief for the crowded prisons</a:t>
            </a:r>
            <a:r>
              <a:rPr lang="en-US" sz="2400" b="1" dirty="0"/>
              <a:t> filled with debtors who contributed nothing to British society, and would also </a:t>
            </a:r>
            <a:r>
              <a:rPr lang="en-US" sz="2400" b="1" dirty="0">
                <a:solidFill>
                  <a:srgbClr val="FF0000"/>
                </a:solidFill>
              </a:rPr>
              <a:t>provide a refuge for Protestants</a:t>
            </a:r>
            <a:r>
              <a:rPr lang="en-US" sz="2400" b="1" dirty="0"/>
              <a:t> who often found themselves persecuted in Europe.</a:t>
            </a:r>
          </a:p>
          <a:p>
            <a:r>
              <a:rPr lang="en-US" sz="2400" b="1" dirty="0"/>
              <a:t>• </a:t>
            </a:r>
            <a:r>
              <a:rPr lang="en-US" sz="2400" b="1" dirty="0">
                <a:solidFill>
                  <a:srgbClr val="FF0000"/>
                </a:solidFill>
              </a:rPr>
              <a:t>Military: </a:t>
            </a:r>
            <a:r>
              <a:rPr lang="en-US" sz="2400" b="1" dirty="0"/>
              <a:t>Georgia would act as a </a:t>
            </a:r>
            <a:r>
              <a:rPr lang="en-US" sz="2400" b="1" dirty="0">
                <a:solidFill>
                  <a:srgbClr val="FF0000"/>
                </a:solidFill>
              </a:rPr>
              <a:t>buffer between Spanish Florida and South Carolina</a:t>
            </a:r>
            <a:r>
              <a:rPr lang="en-US" sz="2400" b="1" dirty="0"/>
              <a:t>, a protection for the King’s richest colony. It would also </a:t>
            </a:r>
            <a:r>
              <a:rPr lang="en-US" sz="2400" b="1" dirty="0">
                <a:solidFill>
                  <a:srgbClr val="FF0000"/>
                </a:solidFill>
              </a:rPr>
              <a:t>expand the King’s North American empire</a:t>
            </a:r>
            <a:r>
              <a:rPr lang="en-US" sz="2400" b="1" dirty="0"/>
              <a:t>.</a:t>
            </a:r>
          </a:p>
          <a:p>
            <a:r>
              <a:rPr lang="en-US" sz="2400" b="1" dirty="0"/>
              <a:t>• </a:t>
            </a:r>
            <a:r>
              <a:rPr lang="en-US" sz="2400" b="1" dirty="0">
                <a:solidFill>
                  <a:srgbClr val="FF0000"/>
                </a:solidFill>
              </a:rPr>
              <a:t>Economic: </a:t>
            </a:r>
            <a:r>
              <a:rPr lang="en-US" sz="2400" b="1" dirty="0"/>
              <a:t>Georgia would </a:t>
            </a:r>
            <a:r>
              <a:rPr lang="en-US" sz="2400" b="1" dirty="0">
                <a:solidFill>
                  <a:srgbClr val="FF0000"/>
                </a:solidFill>
              </a:rPr>
              <a:t>enhance the British treasury </a:t>
            </a:r>
            <a:r>
              <a:rPr lang="en-US" sz="2400" b="1" dirty="0"/>
              <a:t>as a source of </a:t>
            </a:r>
            <a:r>
              <a:rPr lang="en-US" sz="2400" b="1" dirty="0">
                <a:solidFill>
                  <a:srgbClr val="FF0000"/>
                </a:solidFill>
              </a:rPr>
              <a:t>silks, wine, hemp, and flax</a:t>
            </a:r>
            <a:r>
              <a:rPr lang="en-US" sz="2400" b="1" dirty="0"/>
              <a:t>; and it would also </a:t>
            </a:r>
            <a:r>
              <a:rPr lang="en-US" sz="2400" b="1" dirty="0">
                <a:solidFill>
                  <a:srgbClr val="FF0000"/>
                </a:solidFill>
              </a:rPr>
              <a:t>remove some of the burden </a:t>
            </a:r>
            <a:r>
              <a:rPr lang="en-US" sz="2400" b="1" dirty="0"/>
              <a:t>from the government for </a:t>
            </a:r>
            <a:r>
              <a:rPr lang="en-US" sz="2400" b="1" dirty="0">
                <a:solidFill>
                  <a:srgbClr val="FF0000"/>
                </a:solidFill>
              </a:rPr>
              <a:t>taking care of the poor and unemployed</a:t>
            </a:r>
            <a:r>
              <a:rPr lang="en-US" sz="2400" b="1" dirty="0"/>
              <a:t>.</a:t>
            </a:r>
          </a:p>
        </p:txBody>
      </p:sp>
    </p:spTree>
    <p:extLst>
      <p:ext uri="{BB962C8B-B14F-4D97-AF65-F5344CB8AC3E}">
        <p14:creationId xmlns:p14="http://schemas.microsoft.com/office/powerpoint/2010/main" val="354455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8DFEDD8-2B61-454D-B927-01D394666D66}"/>
              </a:ext>
            </a:extLst>
          </p:cNvPr>
          <p:cNvPicPr>
            <a:picLocks noGrp="1" noChangeAspect="1"/>
          </p:cNvPicPr>
          <p:nvPr>
            <p:ph idx="1"/>
          </p:nvPr>
        </p:nvPicPr>
        <p:blipFill>
          <a:blip r:embed="rId2"/>
          <a:stretch>
            <a:fillRect/>
          </a:stretch>
        </p:blipFill>
        <p:spPr>
          <a:xfrm>
            <a:off x="3109262" y="0"/>
            <a:ext cx="9082738" cy="6858000"/>
          </a:xfrm>
        </p:spPr>
      </p:pic>
      <p:sp>
        <p:nvSpPr>
          <p:cNvPr id="6" name="TextBox 5">
            <a:extLst>
              <a:ext uri="{FF2B5EF4-FFF2-40B4-BE49-F238E27FC236}">
                <a16:creationId xmlns:a16="http://schemas.microsoft.com/office/drawing/2014/main" id="{325C5081-D95B-5B41-8FCB-FAE87D641E04}"/>
              </a:ext>
            </a:extLst>
          </p:cNvPr>
          <p:cNvSpPr txBox="1"/>
          <p:nvPr/>
        </p:nvSpPr>
        <p:spPr>
          <a:xfrm>
            <a:off x="217715" y="751344"/>
            <a:ext cx="2677886" cy="5355312"/>
          </a:xfrm>
          <a:prstGeom prst="rect">
            <a:avLst/>
          </a:prstGeom>
          <a:noFill/>
        </p:spPr>
        <p:txBody>
          <a:bodyPr wrap="square" rtlCol="0">
            <a:spAutoFit/>
          </a:bodyPr>
          <a:lstStyle/>
          <a:p>
            <a:pPr algn="ctr"/>
            <a:r>
              <a:rPr lang="en-US" sz="3800" dirty="0">
                <a:solidFill>
                  <a:schemeClr val="bg1"/>
                </a:solidFill>
              </a:rPr>
              <a:t>Before 1660, what is now North Carolina was simply considered a part of Virginia.</a:t>
            </a:r>
          </a:p>
        </p:txBody>
      </p:sp>
    </p:spTree>
    <p:extLst>
      <p:ext uri="{BB962C8B-B14F-4D97-AF65-F5344CB8AC3E}">
        <p14:creationId xmlns:p14="http://schemas.microsoft.com/office/powerpoint/2010/main" val="1181383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6EF86-F40B-104A-A335-4E285657EE95}"/>
              </a:ext>
            </a:extLst>
          </p:cNvPr>
          <p:cNvSpPr>
            <a:spLocks noGrp="1"/>
          </p:cNvSpPr>
          <p:nvPr>
            <p:ph type="title"/>
          </p:nvPr>
        </p:nvSpPr>
        <p:spPr>
          <a:xfrm>
            <a:off x="231147" y="623095"/>
            <a:ext cx="2947482" cy="1728220"/>
          </a:xfrm>
        </p:spPr>
        <p:txBody>
          <a:bodyPr>
            <a:normAutofit/>
          </a:bodyPr>
          <a:lstStyle/>
          <a:p>
            <a:r>
              <a:rPr lang="en-US" sz="4400" dirty="0"/>
              <a:t>Growing pains…</a:t>
            </a:r>
          </a:p>
        </p:txBody>
      </p:sp>
      <p:sp>
        <p:nvSpPr>
          <p:cNvPr id="3" name="TextBox 2">
            <a:extLst>
              <a:ext uri="{FF2B5EF4-FFF2-40B4-BE49-F238E27FC236}">
                <a16:creationId xmlns:a16="http://schemas.microsoft.com/office/drawing/2014/main" id="{3AA2D0EF-6142-1F4B-AAC0-E66D92ABA3C8}"/>
              </a:ext>
            </a:extLst>
          </p:cNvPr>
          <p:cNvSpPr txBox="1"/>
          <p:nvPr/>
        </p:nvSpPr>
        <p:spPr>
          <a:xfrm>
            <a:off x="3853543" y="302359"/>
            <a:ext cx="7924800" cy="6555641"/>
          </a:xfrm>
          <a:prstGeom prst="rect">
            <a:avLst/>
          </a:prstGeom>
          <a:noFill/>
        </p:spPr>
        <p:txBody>
          <a:bodyPr wrap="square" rtlCol="0">
            <a:spAutoFit/>
          </a:bodyPr>
          <a:lstStyle/>
          <a:p>
            <a:r>
              <a:rPr lang="en-US" sz="2800" b="1" dirty="0"/>
              <a:t>The pre-war restrictions the trustees ended in Georgia did not stop with land, slaves, and liquor.</a:t>
            </a:r>
          </a:p>
          <a:p>
            <a:r>
              <a:rPr lang="en-US" sz="2800" b="1" dirty="0"/>
              <a:t>	• The Georgians were </a:t>
            </a:r>
            <a:r>
              <a:rPr lang="en-US" sz="2800" b="1" dirty="0">
                <a:solidFill>
                  <a:srgbClr val="FF0000"/>
                </a:solidFill>
              </a:rPr>
              <a:t>also granted permission 	    to form a colonial assembly</a:t>
            </a:r>
          </a:p>
          <a:p>
            <a:r>
              <a:rPr lang="en-US" sz="2800" b="1" dirty="0"/>
              <a:t>		- While the colonists could express their 			   opinions in the assembly, they were </a:t>
            </a:r>
            <a:r>
              <a:rPr lang="en-US" sz="2800" b="1" dirty="0">
                <a:solidFill>
                  <a:srgbClr val="FF0000"/>
                </a:solidFill>
              </a:rPr>
              <a:t>still 			   prohibited from enacting any laws</a:t>
            </a:r>
          </a:p>
          <a:p>
            <a:r>
              <a:rPr lang="en-US" sz="2800" b="1" dirty="0"/>
              <a:t>• As a result, the </a:t>
            </a:r>
            <a:r>
              <a:rPr lang="en-US" sz="2800" b="1" dirty="0">
                <a:solidFill>
                  <a:srgbClr val="FF0000"/>
                </a:solidFill>
              </a:rPr>
              <a:t>colonists remained unsatisfied</a:t>
            </a:r>
            <a:r>
              <a:rPr lang="en-US" sz="2800" b="1" dirty="0"/>
              <a:t>, so much so that the </a:t>
            </a:r>
            <a:r>
              <a:rPr lang="en-US" sz="2800" b="1" dirty="0">
                <a:solidFill>
                  <a:srgbClr val="FF0000"/>
                </a:solidFill>
              </a:rPr>
              <a:t>trustees turned the colony over to the Crown</a:t>
            </a:r>
            <a:r>
              <a:rPr lang="en-US" sz="2800" b="1" dirty="0"/>
              <a:t> two years before they were due to, in </a:t>
            </a:r>
            <a:r>
              <a:rPr lang="en-US" sz="2800" b="1" dirty="0">
                <a:solidFill>
                  <a:srgbClr val="FF0000"/>
                </a:solidFill>
              </a:rPr>
              <a:t>1751</a:t>
            </a:r>
            <a:r>
              <a:rPr lang="en-US" sz="2800" b="1" dirty="0"/>
              <a:t>.</a:t>
            </a:r>
          </a:p>
          <a:p>
            <a:r>
              <a:rPr lang="en-US" sz="2800" b="1" dirty="0"/>
              <a:t>• As a Crown colony, </a:t>
            </a:r>
            <a:r>
              <a:rPr lang="en-US" sz="2800" b="1" dirty="0">
                <a:solidFill>
                  <a:srgbClr val="FF0000"/>
                </a:solidFill>
              </a:rPr>
              <a:t>population began to rise</a:t>
            </a:r>
            <a:r>
              <a:rPr lang="en-US" sz="2800" b="1" dirty="0"/>
              <a:t>, and </a:t>
            </a:r>
            <a:r>
              <a:rPr lang="en-US" sz="2800" b="1" dirty="0">
                <a:solidFill>
                  <a:srgbClr val="FF0000"/>
                </a:solidFill>
              </a:rPr>
              <a:t>rice, indigo, and tobacco </a:t>
            </a:r>
            <a:r>
              <a:rPr lang="en-US" sz="2800" b="1" dirty="0"/>
              <a:t>became the </a:t>
            </a:r>
            <a:r>
              <a:rPr lang="en-US" sz="2800" b="1" dirty="0">
                <a:solidFill>
                  <a:srgbClr val="FF0000"/>
                </a:solidFill>
              </a:rPr>
              <a:t>primary cash crops</a:t>
            </a:r>
            <a:r>
              <a:rPr lang="en-US" sz="2800" b="1" dirty="0"/>
              <a:t> produced in Georgia – all thanks to African slaves.</a:t>
            </a:r>
          </a:p>
        </p:txBody>
      </p:sp>
      <p:pic>
        <p:nvPicPr>
          <p:cNvPr id="5" name="Picture 4">
            <a:extLst>
              <a:ext uri="{FF2B5EF4-FFF2-40B4-BE49-F238E27FC236}">
                <a16:creationId xmlns:a16="http://schemas.microsoft.com/office/drawing/2014/main" id="{E845DBE9-7507-9C4C-871E-132AAE1AD707}"/>
              </a:ext>
            </a:extLst>
          </p:cNvPr>
          <p:cNvPicPr>
            <a:picLocks noChangeAspect="1"/>
          </p:cNvPicPr>
          <p:nvPr/>
        </p:nvPicPr>
        <p:blipFill>
          <a:blip r:embed="rId2"/>
          <a:stretch>
            <a:fillRect/>
          </a:stretch>
        </p:blipFill>
        <p:spPr>
          <a:xfrm>
            <a:off x="231147" y="2604700"/>
            <a:ext cx="3448224" cy="3884999"/>
          </a:xfrm>
          <a:prstGeom prst="rect">
            <a:avLst/>
          </a:prstGeom>
        </p:spPr>
      </p:pic>
    </p:spTree>
    <p:extLst>
      <p:ext uri="{BB962C8B-B14F-4D97-AF65-F5344CB8AC3E}">
        <p14:creationId xmlns:p14="http://schemas.microsoft.com/office/powerpoint/2010/main" val="243406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71699-D0EA-A14E-B829-A7678B8C0DAA}"/>
              </a:ext>
            </a:extLst>
          </p:cNvPr>
          <p:cNvSpPr>
            <a:spLocks noGrp="1"/>
          </p:cNvSpPr>
          <p:nvPr>
            <p:ph type="title"/>
          </p:nvPr>
        </p:nvSpPr>
        <p:spPr>
          <a:xfrm>
            <a:off x="191386" y="804861"/>
            <a:ext cx="3009015" cy="1449242"/>
          </a:xfrm>
        </p:spPr>
        <p:txBody>
          <a:bodyPr>
            <a:normAutofit/>
          </a:bodyPr>
          <a:lstStyle/>
          <a:p>
            <a:r>
              <a:rPr lang="en-US" sz="3800" dirty="0"/>
              <a:t>Heath’s Plan…</a:t>
            </a:r>
          </a:p>
        </p:txBody>
      </p:sp>
      <p:sp>
        <p:nvSpPr>
          <p:cNvPr id="3" name="TextBox 2">
            <a:extLst>
              <a:ext uri="{FF2B5EF4-FFF2-40B4-BE49-F238E27FC236}">
                <a16:creationId xmlns:a16="http://schemas.microsoft.com/office/drawing/2014/main" id="{4D164B5B-4D52-9D44-8D58-DB54FB64BA5F}"/>
              </a:ext>
            </a:extLst>
          </p:cNvPr>
          <p:cNvSpPr txBox="1"/>
          <p:nvPr/>
        </p:nvSpPr>
        <p:spPr>
          <a:xfrm>
            <a:off x="3721396" y="148856"/>
            <a:ext cx="7974418" cy="6494085"/>
          </a:xfrm>
          <a:prstGeom prst="rect">
            <a:avLst/>
          </a:prstGeom>
          <a:noFill/>
        </p:spPr>
        <p:txBody>
          <a:bodyPr wrap="square" rtlCol="0">
            <a:spAutoFit/>
          </a:bodyPr>
          <a:lstStyle/>
          <a:p>
            <a:r>
              <a:rPr lang="en-US" sz="2600" dirty="0"/>
              <a:t>• Sir Robert Heath envisioned </a:t>
            </a:r>
            <a:r>
              <a:rPr lang="en-US" sz="2600" dirty="0" err="1">
                <a:solidFill>
                  <a:schemeClr val="accent6"/>
                </a:solidFill>
              </a:rPr>
              <a:t>Carolana</a:t>
            </a:r>
            <a:r>
              <a:rPr lang="en-US" sz="2600" dirty="0"/>
              <a:t> in </a:t>
            </a:r>
            <a:r>
              <a:rPr lang="en-US" sz="2600" dirty="0">
                <a:solidFill>
                  <a:srgbClr val="FF0000"/>
                </a:solidFill>
              </a:rPr>
              <a:t>1629</a:t>
            </a:r>
            <a:r>
              <a:rPr lang="en-US" sz="2600" dirty="0"/>
              <a:t>, as a </a:t>
            </a:r>
            <a:r>
              <a:rPr lang="en-US" sz="2600" dirty="0">
                <a:solidFill>
                  <a:schemeClr val="accent6"/>
                </a:solidFill>
              </a:rPr>
              <a:t>refuge for Protestant Huguenots</a:t>
            </a:r>
            <a:r>
              <a:rPr lang="en-US" sz="2600" dirty="0"/>
              <a:t> who had fled to England after the </a:t>
            </a:r>
            <a:r>
              <a:rPr lang="en-US" sz="2600" dirty="0">
                <a:solidFill>
                  <a:schemeClr val="accent6"/>
                </a:solidFill>
              </a:rPr>
              <a:t>revocation of the Edict of Nantes</a:t>
            </a:r>
          </a:p>
          <a:p>
            <a:r>
              <a:rPr lang="en-US" sz="2600" dirty="0"/>
              <a:t>	- He may also have been hoping to establish a 	 	 	   	  </a:t>
            </a:r>
            <a:r>
              <a:rPr lang="en-US" sz="2600" dirty="0">
                <a:solidFill>
                  <a:schemeClr val="accent6"/>
                </a:solidFill>
              </a:rPr>
              <a:t>military staging area </a:t>
            </a:r>
            <a:r>
              <a:rPr lang="en-US" sz="2600" dirty="0"/>
              <a:t>from which to </a:t>
            </a:r>
            <a:r>
              <a:rPr lang="en-US" sz="2600" dirty="0">
                <a:solidFill>
                  <a:schemeClr val="accent6"/>
                </a:solidFill>
              </a:rPr>
              <a:t>raid Spanish 	 	   	  treasure fleets</a:t>
            </a:r>
            <a:r>
              <a:rPr lang="en-US" sz="2600" dirty="0"/>
              <a:t>.</a:t>
            </a:r>
          </a:p>
          <a:p>
            <a:endParaRPr lang="en-US" sz="2600" dirty="0"/>
          </a:p>
          <a:p>
            <a:r>
              <a:rPr lang="en-US" sz="2600" dirty="0"/>
              <a:t>• </a:t>
            </a:r>
            <a:r>
              <a:rPr lang="en-US" sz="2600" dirty="0">
                <a:solidFill>
                  <a:schemeClr val="accent6"/>
                </a:solidFill>
              </a:rPr>
              <a:t>King Charles I </a:t>
            </a:r>
            <a:r>
              <a:rPr lang="en-US" sz="2600" dirty="0"/>
              <a:t>granted Heath’s petition partly to establish a new colony, but </a:t>
            </a:r>
            <a:r>
              <a:rPr lang="en-US" sz="2600" dirty="0">
                <a:solidFill>
                  <a:schemeClr val="accent6"/>
                </a:solidFill>
              </a:rPr>
              <a:t>mostly to get rid of the French Protestant Huguenots </a:t>
            </a:r>
            <a:r>
              <a:rPr lang="en-US" sz="2600" dirty="0"/>
              <a:t>who were becoming too sizeable a population in London for the king’s comfort.</a:t>
            </a:r>
          </a:p>
          <a:p>
            <a:endParaRPr lang="en-US" sz="2600" dirty="0"/>
          </a:p>
          <a:p>
            <a:r>
              <a:rPr lang="en-US" sz="2600" dirty="0"/>
              <a:t>• </a:t>
            </a:r>
            <a:r>
              <a:rPr lang="en-US" sz="2600" dirty="0">
                <a:solidFill>
                  <a:schemeClr val="accent6"/>
                </a:solidFill>
              </a:rPr>
              <a:t>The king </a:t>
            </a:r>
            <a:r>
              <a:rPr lang="en-US" sz="2600" dirty="0"/>
              <a:t>soon realized, though, that having a colony full of Frenchmen on English land an ocean away was not a good idea either, so he </a:t>
            </a:r>
            <a:r>
              <a:rPr lang="en-US" sz="2600" dirty="0">
                <a:solidFill>
                  <a:schemeClr val="accent6"/>
                </a:solidFill>
              </a:rPr>
              <a:t>squashed Heath’s plan to transplant the Huguenots</a:t>
            </a:r>
            <a:r>
              <a:rPr lang="en-US" sz="2600" dirty="0"/>
              <a:t>.</a:t>
            </a:r>
          </a:p>
        </p:txBody>
      </p:sp>
      <p:pic>
        <p:nvPicPr>
          <p:cNvPr id="5" name="Picture 4">
            <a:extLst>
              <a:ext uri="{FF2B5EF4-FFF2-40B4-BE49-F238E27FC236}">
                <a16:creationId xmlns:a16="http://schemas.microsoft.com/office/drawing/2014/main" id="{79C565BC-369A-0248-A6EB-C59836FA01C9}"/>
              </a:ext>
            </a:extLst>
          </p:cNvPr>
          <p:cNvPicPr>
            <a:picLocks noChangeAspect="1"/>
          </p:cNvPicPr>
          <p:nvPr/>
        </p:nvPicPr>
        <p:blipFill>
          <a:blip r:embed="rId2"/>
          <a:stretch>
            <a:fillRect/>
          </a:stretch>
        </p:blipFill>
        <p:spPr>
          <a:xfrm>
            <a:off x="191387" y="1988801"/>
            <a:ext cx="3009014" cy="4287845"/>
          </a:xfrm>
          <a:prstGeom prst="rect">
            <a:avLst/>
          </a:prstGeom>
        </p:spPr>
      </p:pic>
      <p:sp>
        <p:nvSpPr>
          <p:cNvPr id="6" name="TextBox 5">
            <a:extLst>
              <a:ext uri="{FF2B5EF4-FFF2-40B4-BE49-F238E27FC236}">
                <a16:creationId xmlns:a16="http://schemas.microsoft.com/office/drawing/2014/main" id="{DD3D0A30-BE58-E048-8833-B8AFD38589AE}"/>
              </a:ext>
            </a:extLst>
          </p:cNvPr>
          <p:cNvSpPr txBox="1"/>
          <p:nvPr/>
        </p:nvSpPr>
        <p:spPr>
          <a:xfrm>
            <a:off x="191386" y="6340441"/>
            <a:ext cx="3009015" cy="372140"/>
          </a:xfrm>
          <a:prstGeom prst="rect">
            <a:avLst/>
          </a:prstGeom>
          <a:noFill/>
        </p:spPr>
        <p:txBody>
          <a:bodyPr wrap="square" rtlCol="0">
            <a:spAutoFit/>
          </a:bodyPr>
          <a:lstStyle/>
          <a:p>
            <a:pPr algn="ctr"/>
            <a:r>
              <a:rPr lang="en-US" b="1" i="1" dirty="0"/>
              <a:t>King Charles I</a:t>
            </a:r>
          </a:p>
        </p:txBody>
      </p:sp>
    </p:spTree>
    <p:extLst>
      <p:ext uri="{BB962C8B-B14F-4D97-AF65-F5344CB8AC3E}">
        <p14:creationId xmlns:p14="http://schemas.microsoft.com/office/powerpoint/2010/main" val="1683147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English Civil War">
            <a:extLst>
              <a:ext uri="{FF2B5EF4-FFF2-40B4-BE49-F238E27FC236}">
                <a16:creationId xmlns:a16="http://schemas.microsoft.com/office/drawing/2014/main" id="{FE4BB33B-B674-D141-B912-7CBF2C53C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8343" y="256153"/>
            <a:ext cx="6096000" cy="473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3" name="Picture 5" descr="Cromwell, Oliver">
            <a:extLst>
              <a:ext uri="{FF2B5EF4-FFF2-40B4-BE49-F238E27FC236}">
                <a16:creationId xmlns:a16="http://schemas.microsoft.com/office/drawing/2014/main" id="{87DC221F-5DF4-3041-8F26-56EB57DB4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9300" y="3686175"/>
            <a:ext cx="2552700" cy="31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4" name="Picture 7" descr="King Charles I (2)">
            <a:extLst>
              <a:ext uri="{FF2B5EF4-FFF2-40B4-BE49-F238E27FC236}">
                <a16:creationId xmlns:a16="http://schemas.microsoft.com/office/drawing/2014/main" id="{143BD909-C4E4-A24E-ADD7-E9A9A600C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531" y="256153"/>
            <a:ext cx="2701926" cy="567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Title 1">
            <a:extLst>
              <a:ext uri="{FF2B5EF4-FFF2-40B4-BE49-F238E27FC236}">
                <a16:creationId xmlns:a16="http://schemas.microsoft.com/office/drawing/2014/main" id="{291B7D09-E328-AF4A-8C16-66F539B81840}"/>
              </a:ext>
            </a:extLst>
          </p:cNvPr>
          <p:cNvSpPr>
            <a:spLocks noGrp="1"/>
          </p:cNvSpPr>
          <p:nvPr>
            <p:ph type="title"/>
          </p:nvPr>
        </p:nvSpPr>
        <p:spPr>
          <a:xfrm>
            <a:off x="3461656" y="5410201"/>
            <a:ext cx="6177643" cy="1096963"/>
          </a:xfrm>
        </p:spPr>
        <p:txBody>
          <a:bodyPr>
            <a:noAutofit/>
          </a:bodyPr>
          <a:lstStyle/>
          <a:p>
            <a:r>
              <a:rPr lang="en-US" altLang="en-US" sz="3200" b="1" dirty="0">
                <a:solidFill>
                  <a:schemeClr val="tx1"/>
                </a:solidFill>
                <a:latin typeface="+mn-lt"/>
                <a:cs typeface="Times New Roman" panose="02020603050405020304" pitchFamily="18" charset="0"/>
              </a:rPr>
              <a:t>The </a:t>
            </a:r>
            <a:r>
              <a:rPr lang="en-US" altLang="en-US" sz="3200" b="1" dirty="0">
                <a:solidFill>
                  <a:schemeClr val="accent6"/>
                </a:solidFill>
                <a:latin typeface="+mn-lt"/>
                <a:cs typeface="Times New Roman" panose="02020603050405020304" pitchFamily="18" charset="0"/>
              </a:rPr>
              <a:t>English Civil War and Cromwellian rule</a:t>
            </a:r>
            <a:r>
              <a:rPr lang="en-US" altLang="en-US" sz="3200" b="1" dirty="0">
                <a:solidFill>
                  <a:schemeClr val="tx1"/>
                </a:solidFill>
                <a:latin typeface="+mn-lt"/>
                <a:cs typeface="Times New Roman" panose="02020603050405020304" pitchFamily="18" charset="0"/>
              </a:rPr>
              <a:t> interrupted American colonization, </a:t>
            </a:r>
            <a:br>
              <a:rPr lang="en-US" altLang="en-US" sz="3200" b="1" dirty="0">
                <a:solidFill>
                  <a:schemeClr val="tx1"/>
                </a:solidFill>
                <a:latin typeface="+mn-lt"/>
                <a:cs typeface="Times New Roman" panose="02020603050405020304" pitchFamily="18" charset="0"/>
              </a:rPr>
            </a:br>
            <a:r>
              <a:rPr lang="en-US" altLang="en-US" sz="3200" b="1" dirty="0">
                <a:solidFill>
                  <a:schemeClr val="tx1"/>
                </a:solidFill>
                <a:latin typeface="+mn-lt"/>
                <a:cs typeface="Times New Roman" panose="02020603050405020304" pitchFamily="18" charset="0"/>
              </a:rPr>
              <a:t>circa </a:t>
            </a:r>
            <a:r>
              <a:rPr lang="en-US" altLang="en-US" sz="3200" b="1" dirty="0">
                <a:solidFill>
                  <a:schemeClr val="accent6"/>
                </a:solidFill>
                <a:latin typeface="+mn-lt"/>
                <a:cs typeface="Times New Roman" panose="02020603050405020304" pitchFamily="18" charset="0"/>
              </a:rPr>
              <a:t>1642-1660</a:t>
            </a:r>
            <a:r>
              <a:rPr lang="en-US" altLang="en-US" sz="3200" b="1" dirty="0">
                <a:solidFill>
                  <a:schemeClr val="tx1"/>
                </a:solidFill>
                <a:latin typeface="+mn-lt"/>
                <a:cs typeface="Times New Roman" panose="02020603050405020304" pitchFamily="18" charset="0"/>
              </a:rPr>
              <a:t>.</a:t>
            </a:r>
          </a:p>
        </p:txBody>
      </p:sp>
      <p:sp>
        <p:nvSpPr>
          <p:cNvPr id="2" name="TextBox 1">
            <a:extLst>
              <a:ext uri="{FF2B5EF4-FFF2-40B4-BE49-F238E27FC236}">
                <a16:creationId xmlns:a16="http://schemas.microsoft.com/office/drawing/2014/main" id="{F0457733-2B2E-0947-B6FB-D96383B800FF}"/>
              </a:ext>
            </a:extLst>
          </p:cNvPr>
          <p:cNvSpPr txBox="1"/>
          <p:nvPr/>
        </p:nvSpPr>
        <p:spPr>
          <a:xfrm>
            <a:off x="42408" y="6137832"/>
            <a:ext cx="3222171" cy="369332"/>
          </a:xfrm>
          <a:prstGeom prst="rect">
            <a:avLst/>
          </a:prstGeom>
          <a:noFill/>
        </p:spPr>
        <p:txBody>
          <a:bodyPr wrap="square" rtlCol="0">
            <a:spAutoFit/>
          </a:bodyPr>
          <a:lstStyle/>
          <a:p>
            <a:pPr algn="ctr"/>
            <a:r>
              <a:rPr lang="en-US" b="1" i="1" dirty="0"/>
              <a:t>King Charles I</a:t>
            </a:r>
          </a:p>
        </p:txBody>
      </p:sp>
      <p:sp>
        <p:nvSpPr>
          <p:cNvPr id="7" name="TextBox 6">
            <a:extLst>
              <a:ext uri="{FF2B5EF4-FFF2-40B4-BE49-F238E27FC236}">
                <a16:creationId xmlns:a16="http://schemas.microsoft.com/office/drawing/2014/main" id="{60592C49-BE64-F441-A0BD-CFF4E644A975}"/>
              </a:ext>
            </a:extLst>
          </p:cNvPr>
          <p:cNvSpPr txBox="1"/>
          <p:nvPr/>
        </p:nvSpPr>
        <p:spPr>
          <a:xfrm>
            <a:off x="10248899" y="3039844"/>
            <a:ext cx="1943101" cy="646331"/>
          </a:xfrm>
          <a:prstGeom prst="rect">
            <a:avLst/>
          </a:prstGeom>
          <a:noFill/>
        </p:spPr>
        <p:txBody>
          <a:bodyPr wrap="square" rtlCol="0">
            <a:spAutoFit/>
          </a:bodyPr>
          <a:lstStyle/>
          <a:p>
            <a:pPr algn="ctr"/>
            <a:r>
              <a:rPr lang="en-US" b="1" i="1" dirty="0"/>
              <a:t>Oliver</a:t>
            </a:r>
          </a:p>
          <a:p>
            <a:pPr algn="ctr"/>
            <a:r>
              <a:rPr lang="en-US" b="1" i="1" dirty="0"/>
              <a:t>Cromwell</a:t>
            </a:r>
          </a:p>
        </p:txBody>
      </p:sp>
    </p:spTree>
    <p:extLst>
      <p:ext uri="{BB962C8B-B14F-4D97-AF65-F5344CB8AC3E}">
        <p14:creationId xmlns:p14="http://schemas.microsoft.com/office/powerpoint/2010/main" val="2634212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CB740164-D5A4-A448-B269-CCA25393012C}"/>
              </a:ext>
            </a:extLst>
          </p:cNvPr>
          <p:cNvSpPr>
            <a:spLocks noGrp="1"/>
          </p:cNvSpPr>
          <p:nvPr>
            <p:ph type="title"/>
          </p:nvPr>
        </p:nvSpPr>
        <p:spPr>
          <a:xfrm>
            <a:off x="4495798" y="770506"/>
            <a:ext cx="6803571" cy="1325563"/>
          </a:xfrm>
        </p:spPr>
        <p:txBody>
          <a:bodyPr>
            <a:noAutofit/>
          </a:bodyPr>
          <a:lstStyle/>
          <a:p>
            <a:r>
              <a:rPr lang="en-US" altLang="en-US" b="1" dirty="0">
                <a:solidFill>
                  <a:schemeClr val="accent6"/>
                </a:solidFill>
                <a:latin typeface="+mn-lt"/>
                <a:cs typeface="Times New Roman" panose="02020603050405020304" pitchFamily="18" charset="0"/>
              </a:rPr>
              <a:t>The English monarchy was restored in 1660, with the ascension of Charles II to the throne.</a:t>
            </a:r>
          </a:p>
        </p:txBody>
      </p:sp>
      <p:pic>
        <p:nvPicPr>
          <p:cNvPr id="77828" name="Picture 6" descr="http://www.ageofintrigue.com/wiki/images/King-charles-ii-king-charles-ii-25010100-333-400.jpg">
            <a:extLst>
              <a:ext uri="{FF2B5EF4-FFF2-40B4-BE49-F238E27FC236}">
                <a16:creationId xmlns:a16="http://schemas.microsoft.com/office/drawing/2014/main" id="{AF06DD7B-9246-7047-BEC0-E1F2AB8CC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4" y="226220"/>
            <a:ext cx="3831772" cy="460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pennsburymanor.org/wp-content/uploads/2012/02/Coronation-Procession.jpg">
            <a:extLst>
              <a:ext uri="{FF2B5EF4-FFF2-40B4-BE49-F238E27FC236}">
                <a16:creationId xmlns:a16="http://schemas.microsoft.com/office/drawing/2014/main" id="{902E78F8-F050-DE4D-A828-8A7340DDD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287" y="2677886"/>
            <a:ext cx="8029896" cy="392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D26246C-6893-F549-B4F6-60C1DA5EC78D}"/>
              </a:ext>
            </a:extLst>
          </p:cNvPr>
          <p:cNvSpPr txBox="1"/>
          <p:nvPr/>
        </p:nvSpPr>
        <p:spPr>
          <a:xfrm>
            <a:off x="370114" y="5029200"/>
            <a:ext cx="2982686" cy="523220"/>
          </a:xfrm>
          <a:prstGeom prst="rect">
            <a:avLst/>
          </a:prstGeom>
          <a:noFill/>
        </p:spPr>
        <p:txBody>
          <a:bodyPr wrap="square" rtlCol="0">
            <a:spAutoFit/>
          </a:bodyPr>
          <a:lstStyle/>
          <a:p>
            <a:pPr algn="ctr"/>
            <a:r>
              <a:rPr lang="en-US" sz="2800" b="1" i="1" dirty="0">
                <a:solidFill>
                  <a:schemeClr val="bg1"/>
                </a:solidFill>
              </a:rPr>
              <a:t>King Charles II</a:t>
            </a:r>
          </a:p>
        </p:txBody>
      </p:sp>
    </p:spTree>
    <p:extLst>
      <p:ext uri="{BB962C8B-B14F-4D97-AF65-F5344CB8AC3E}">
        <p14:creationId xmlns:p14="http://schemas.microsoft.com/office/powerpoint/2010/main" val="326838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18" y="668165"/>
            <a:ext cx="2947482" cy="1313035"/>
          </a:xfrm>
        </p:spPr>
        <p:txBody>
          <a:bodyPr/>
          <a:lstStyle/>
          <a:p>
            <a:r>
              <a:rPr lang="en-US" dirty="0"/>
              <a:t>Eight Loyal Men…</a:t>
            </a:r>
          </a:p>
        </p:txBody>
      </p:sp>
      <p:sp>
        <p:nvSpPr>
          <p:cNvPr id="3" name="Content Placeholder 2"/>
          <p:cNvSpPr>
            <a:spLocks noGrp="1"/>
          </p:cNvSpPr>
          <p:nvPr>
            <p:ph idx="1"/>
          </p:nvPr>
        </p:nvSpPr>
        <p:spPr/>
        <p:txBody>
          <a:bodyPr/>
          <a:lstStyle/>
          <a:p>
            <a:endParaRPr lang="en-US"/>
          </a:p>
        </p:txBody>
      </p:sp>
      <p:pic>
        <p:nvPicPr>
          <p:cNvPr id="4" name="Picture 3" descr="1.jpg"/>
          <p:cNvPicPr>
            <a:picLocks noChangeAspect="1"/>
          </p:cNvPicPr>
          <p:nvPr/>
        </p:nvPicPr>
        <p:blipFill>
          <a:blip r:embed="rId2"/>
          <a:stretch>
            <a:fillRect/>
          </a:stretch>
        </p:blipFill>
        <p:spPr>
          <a:xfrm>
            <a:off x="3048000" y="0"/>
            <a:ext cx="9144000" cy="6858000"/>
          </a:xfrm>
          <a:prstGeom prst="rect">
            <a:avLst/>
          </a:prstGeom>
        </p:spPr>
      </p:pic>
      <p:sp>
        <p:nvSpPr>
          <p:cNvPr id="5" name="TextBox 4">
            <a:extLst>
              <a:ext uri="{FF2B5EF4-FFF2-40B4-BE49-F238E27FC236}">
                <a16:creationId xmlns:a16="http://schemas.microsoft.com/office/drawing/2014/main" id="{D686FA41-60AD-CE47-AB16-C877DE0D8AEA}"/>
              </a:ext>
            </a:extLst>
          </p:cNvPr>
          <p:cNvSpPr txBox="1"/>
          <p:nvPr/>
        </p:nvSpPr>
        <p:spPr>
          <a:xfrm>
            <a:off x="100518" y="1891320"/>
            <a:ext cx="2721429" cy="4093428"/>
          </a:xfrm>
          <a:prstGeom prst="rect">
            <a:avLst/>
          </a:prstGeom>
          <a:noFill/>
        </p:spPr>
        <p:txBody>
          <a:bodyPr wrap="square" rtlCol="0">
            <a:spAutoFit/>
          </a:bodyPr>
          <a:lstStyle/>
          <a:p>
            <a:r>
              <a:rPr lang="en-US" sz="2000" b="1" dirty="0">
                <a:solidFill>
                  <a:schemeClr val="bg1"/>
                </a:solidFill>
              </a:rPr>
              <a:t>Among those who helped </a:t>
            </a:r>
            <a:r>
              <a:rPr lang="en-US" sz="2000" b="1" dirty="0">
                <a:solidFill>
                  <a:schemeClr val="accent6"/>
                </a:solidFill>
              </a:rPr>
              <a:t>Charles Stuart </a:t>
            </a:r>
            <a:r>
              <a:rPr lang="en-US" sz="2000" b="1" dirty="0">
                <a:solidFill>
                  <a:schemeClr val="bg1"/>
                </a:solidFill>
              </a:rPr>
              <a:t>return from exile and assume the throne as </a:t>
            </a:r>
            <a:r>
              <a:rPr lang="en-US" sz="2000" b="1" dirty="0">
                <a:solidFill>
                  <a:schemeClr val="accent6"/>
                </a:solidFill>
              </a:rPr>
              <a:t>King Charles II </a:t>
            </a:r>
            <a:r>
              <a:rPr lang="en-US" sz="2000" b="1" dirty="0">
                <a:solidFill>
                  <a:schemeClr val="bg1"/>
                </a:solidFill>
              </a:rPr>
              <a:t>were </a:t>
            </a:r>
            <a:r>
              <a:rPr lang="en-US" sz="2000" b="1" dirty="0">
                <a:solidFill>
                  <a:schemeClr val="accent6"/>
                </a:solidFill>
              </a:rPr>
              <a:t>eight aristocrats</a:t>
            </a:r>
            <a:r>
              <a:rPr lang="en-US" sz="2000" b="1" dirty="0">
                <a:solidFill>
                  <a:schemeClr val="bg1"/>
                </a:solidFill>
              </a:rPr>
              <a:t> who were rewarded with </a:t>
            </a:r>
            <a:r>
              <a:rPr lang="en-US" sz="2000" b="1" dirty="0">
                <a:solidFill>
                  <a:schemeClr val="accent6"/>
                </a:solidFill>
              </a:rPr>
              <a:t>a charter </a:t>
            </a:r>
            <a:r>
              <a:rPr lang="en-US" sz="2000" b="1" dirty="0">
                <a:solidFill>
                  <a:schemeClr val="bg1"/>
                </a:solidFill>
              </a:rPr>
              <a:t>from the king to settle lands below the Chesapeake they named </a:t>
            </a:r>
            <a:r>
              <a:rPr lang="en-US" sz="2000" b="1" dirty="0">
                <a:solidFill>
                  <a:schemeClr val="accent6"/>
                </a:solidFill>
              </a:rPr>
              <a:t>Carolina</a:t>
            </a:r>
            <a:r>
              <a:rPr lang="en-US" sz="2000" b="1" dirty="0">
                <a:solidFill>
                  <a:schemeClr val="bg1"/>
                </a:solidFill>
              </a:rPr>
              <a:t>, after the monarch who gave it to them.</a:t>
            </a:r>
          </a:p>
        </p:txBody>
      </p:sp>
    </p:spTree>
    <p:extLst>
      <p:ext uri="{BB962C8B-B14F-4D97-AF65-F5344CB8AC3E}">
        <p14:creationId xmlns:p14="http://schemas.microsoft.com/office/powerpoint/2010/main" val="2038939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990D-F9B0-A646-A2A2-946DF373DAC3}"/>
              </a:ext>
            </a:extLst>
          </p:cNvPr>
          <p:cNvSpPr>
            <a:spLocks noGrp="1"/>
          </p:cNvSpPr>
          <p:nvPr>
            <p:ph type="title"/>
          </p:nvPr>
        </p:nvSpPr>
        <p:spPr>
          <a:xfrm>
            <a:off x="100518" y="1123835"/>
            <a:ext cx="2947482" cy="4601183"/>
          </a:xfrm>
        </p:spPr>
        <p:txBody>
          <a:bodyPr/>
          <a:lstStyle/>
          <a:p>
            <a:r>
              <a:rPr lang="en-US" dirty="0"/>
              <a:t>Charles Towne on </a:t>
            </a:r>
            <a:r>
              <a:rPr lang="en-US"/>
              <a:t>the </a:t>
            </a:r>
            <a:br>
              <a:rPr lang="en-US"/>
            </a:br>
            <a:r>
              <a:rPr lang="en-US"/>
              <a:t>Cape </a:t>
            </a:r>
            <a:r>
              <a:rPr lang="en-US" dirty="0"/>
              <a:t>Fear </a:t>
            </a:r>
            <a:br>
              <a:rPr lang="en-US" dirty="0"/>
            </a:br>
            <a:r>
              <a:rPr lang="en-US" dirty="0"/>
              <a:t>(1663-1667)…</a:t>
            </a:r>
          </a:p>
        </p:txBody>
      </p:sp>
      <p:pic>
        <p:nvPicPr>
          <p:cNvPr id="4" name="Picture 3" descr="1.jpg">
            <a:extLst>
              <a:ext uri="{FF2B5EF4-FFF2-40B4-BE49-F238E27FC236}">
                <a16:creationId xmlns:a16="http://schemas.microsoft.com/office/drawing/2014/main" id="{B1A3000D-2C36-B840-ABD6-F008D631C938}"/>
              </a:ext>
            </a:extLst>
          </p:cNvPr>
          <p:cNvPicPr>
            <a:picLocks noChangeAspect="1"/>
          </p:cNvPicPr>
          <p:nvPr/>
        </p:nvPicPr>
        <p:blipFill>
          <a:blip r:embed="rId2"/>
          <a:stretch>
            <a:fillRect/>
          </a:stretch>
        </p:blipFill>
        <p:spPr>
          <a:xfrm>
            <a:off x="3048000" y="-4573"/>
            <a:ext cx="9144000" cy="6858001"/>
          </a:xfrm>
          <a:prstGeom prst="rect">
            <a:avLst/>
          </a:prstGeom>
        </p:spPr>
      </p:pic>
    </p:spTree>
    <p:extLst>
      <p:ext uri="{BB962C8B-B14F-4D97-AF65-F5344CB8AC3E}">
        <p14:creationId xmlns:p14="http://schemas.microsoft.com/office/powerpoint/2010/main" val="3780084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5C2DB-D497-1140-9769-91FA23FD7F41}"/>
              </a:ext>
            </a:extLst>
          </p:cNvPr>
          <p:cNvSpPr>
            <a:spLocks noGrp="1"/>
          </p:cNvSpPr>
          <p:nvPr>
            <p:ph type="title"/>
          </p:nvPr>
        </p:nvSpPr>
        <p:spPr>
          <a:xfrm>
            <a:off x="177684" y="710181"/>
            <a:ext cx="2947482" cy="1641134"/>
          </a:xfrm>
        </p:spPr>
        <p:txBody>
          <a:bodyPr/>
          <a:lstStyle/>
          <a:p>
            <a:r>
              <a:rPr lang="en-US" dirty="0"/>
              <a:t>One Carolina, Three Counties…</a:t>
            </a:r>
          </a:p>
        </p:txBody>
      </p:sp>
      <p:pic>
        <p:nvPicPr>
          <p:cNvPr id="5" name="Content Placeholder 4">
            <a:extLst>
              <a:ext uri="{FF2B5EF4-FFF2-40B4-BE49-F238E27FC236}">
                <a16:creationId xmlns:a16="http://schemas.microsoft.com/office/drawing/2014/main" id="{3D6E1C85-25AC-714D-8692-0646EC6E46D5}"/>
              </a:ext>
            </a:extLst>
          </p:cNvPr>
          <p:cNvPicPr>
            <a:picLocks noGrp="1" noChangeAspect="1"/>
          </p:cNvPicPr>
          <p:nvPr>
            <p:ph idx="1"/>
          </p:nvPr>
        </p:nvPicPr>
        <p:blipFill>
          <a:blip r:embed="rId2"/>
          <a:stretch>
            <a:fillRect/>
          </a:stretch>
        </p:blipFill>
        <p:spPr>
          <a:xfrm>
            <a:off x="3125166" y="0"/>
            <a:ext cx="9066835" cy="6858000"/>
          </a:xfrm>
        </p:spPr>
      </p:pic>
      <p:sp>
        <p:nvSpPr>
          <p:cNvPr id="6" name="TextBox 5">
            <a:extLst>
              <a:ext uri="{FF2B5EF4-FFF2-40B4-BE49-F238E27FC236}">
                <a16:creationId xmlns:a16="http://schemas.microsoft.com/office/drawing/2014/main" id="{E5CE4855-EB08-3248-B253-EE43C02FCF07}"/>
              </a:ext>
            </a:extLst>
          </p:cNvPr>
          <p:cNvSpPr txBox="1"/>
          <p:nvPr/>
        </p:nvSpPr>
        <p:spPr>
          <a:xfrm>
            <a:off x="177684" y="2351315"/>
            <a:ext cx="2699657" cy="3785652"/>
          </a:xfrm>
          <a:prstGeom prst="rect">
            <a:avLst/>
          </a:prstGeom>
          <a:noFill/>
        </p:spPr>
        <p:txBody>
          <a:bodyPr wrap="square" rtlCol="0">
            <a:spAutoFit/>
          </a:bodyPr>
          <a:lstStyle/>
          <a:p>
            <a:r>
              <a:rPr lang="en-US" sz="3000" dirty="0">
                <a:solidFill>
                  <a:schemeClr val="accent6"/>
                </a:solidFill>
              </a:rPr>
              <a:t>• Albemarle (</a:t>
            </a:r>
            <a:r>
              <a:rPr lang="en-US" sz="3000" dirty="0" err="1">
                <a:solidFill>
                  <a:schemeClr val="accent6"/>
                </a:solidFill>
              </a:rPr>
              <a:t>northermost</a:t>
            </a:r>
            <a:r>
              <a:rPr lang="en-US" sz="3000" dirty="0">
                <a:solidFill>
                  <a:schemeClr val="accent6"/>
                </a:solidFill>
              </a:rPr>
              <a:t>)</a:t>
            </a:r>
          </a:p>
          <a:p>
            <a:endParaRPr lang="en-US" sz="3000" dirty="0">
              <a:solidFill>
                <a:schemeClr val="accent6"/>
              </a:solidFill>
            </a:endParaRPr>
          </a:p>
          <a:p>
            <a:r>
              <a:rPr lang="en-US" sz="3000" dirty="0">
                <a:solidFill>
                  <a:schemeClr val="accent6"/>
                </a:solidFill>
              </a:rPr>
              <a:t>• Clarendon (middle)</a:t>
            </a:r>
          </a:p>
          <a:p>
            <a:endParaRPr lang="en-US" sz="3000" dirty="0">
              <a:solidFill>
                <a:schemeClr val="accent6"/>
              </a:solidFill>
            </a:endParaRPr>
          </a:p>
          <a:p>
            <a:r>
              <a:rPr lang="en-US" sz="3000" dirty="0">
                <a:solidFill>
                  <a:schemeClr val="accent6"/>
                </a:solidFill>
              </a:rPr>
              <a:t>• Craven (southern)</a:t>
            </a:r>
          </a:p>
        </p:txBody>
      </p:sp>
    </p:spTree>
    <p:extLst>
      <p:ext uri="{BB962C8B-B14F-4D97-AF65-F5344CB8AC3E}">
        <p14:creationId xmlns:p14="http://schemas.microsoft.com/office/powerpoint/2010/main" val="216987614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945</TotalTime>
  <Words>1428</Words>
  <Application>Microsoft Macintosh PowerPoint</Application>
  <PresentationFormat>Widescreen</PresentationFormat>
  <Paragraphs>133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Corbel</vt:lpstr>
      <vt:lpstr>Times New Roman</vt:lpstr>
      <vt:lpstr>Wingdings</vt:lpstr>
      <vt:lpstr>Wingdings 2</vt:lpstr>
      <vt:lpstr>Frame</vt:lpstr>
      <vt:lpstr>England in America</vt:lpstr>
      <vt:lpstr>The Wilderness Below the Chesapeake</vt:lpstr>
      <vt:lpstr>PowerPoint Presentation</vt:lpstr>
      <vt:lpstr>Heath’s Plan…</vt:lpstr>
      <vt:lpstr>The English Civil War and Cromwellian rule interrupted American colonization,  circa 1642-1660.</vt:lpstr>
      <vt:lpstr>The English monarchy was restored in 1660, with the ascension of Charles II to the throne.</vt:lpstr>
      <vt:lpstr>Eight Loyal Men…</vt:lpstr>
      <vt:lpstr>Charles Towne on the  Cape Fear  (1663-1667)…</vt:lpstr>
      <vt:lpstr>One Carolina, Three Counties…</vt:lpstr>
      <vt:lpstr>King Charles II granted Carolina to eight Lords Proprietors, with the Carolina Charter of 1663, revised as Concessions and Agreement in 1665.</vt:lpstr>
      <vt:lpstr>Carolina becomes two colonies (1712)…</vt:lpstr>
      <vt:lpstr>Settlements begin to pop up…</vt:lpstr>
      <vt:lpstr>Reluctant settlers…</vt:lpstr>
      <vt:lpstr>NC becomes a royal colony…</vt:lpstr>
      <vt:lpstr>South Carolina…</vt:lpstr>
      <vt:lpstr>Settlers on the Ashley…</vt:lpstr>
      <vt:lpstr>The Lords Proprietors’ Favorite…</vt:lpstr>
      <vt:lpstr>Transplanted Aristocracy &amp; Feudalism…</vt:lpstr>
      <vt:lpstr>A colony in need of colonists…</vt:lpstr>
      <vt:lpstr>South Carolina as a place of religious refuge…</vt:lpstr>
      <vt:lpstr>Settler origins, risks, and rewards…</vt:lpstr>
      <vt:lpstr>Rice Riches and Indigo…</vt:lpstr>
      <vt:lpstr>Slaves: the  key to rice’s success…</vt:lpstr>
      <vt:lpstr>Settlers of the better sorts…</vt:lpstr>
      <vt:lpstr>The Goose Creek Men…</vt:lpstr>
      <vt:lpstr>Slave resistance… </vt:lpstr>
      <vt:lpstr>The Stono Rebellion…</vt:lpstr>
      <vt:lpstr>Georgia…</vt:lpstr>
      <vt:lpstr>Oglethorpe’s Reasons for Georgia…</vt:lpstr>
      <vt:lpstr>Growing pains…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dramtreebooks@ec.rr.com</dc:creator>
  <cp:lastModifiedBy>dramtreebooks@ec.rr.com</cp:lastModifiedBy>
  <cp:revision>100</cp:revision>
  <dcterms:created xsi:type="dcterms:W3CDTF">2018-07-11T18:58:36Z</dcterms:created>
  <dcterms:modified xsi:type="dcterms:W3CDTF">2018-09-02T22:35:31Z</dcterms:modified>
</cp:coreProperties>
</file>