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321" r:id="rId4"/>
    <p:sldId id="322" r:id="rId5"/>
    <p:sldId id="323" r:id="rId6"/>
    <p:sldId id="324" r:id="rId7"/>
    <p:sldId id="325" r:id="rId8"/>
    <p:sldId id="326" r:id="rId9"/>
    <p:sldId id="328" r:id="rId10"/>
    <p:sldId id="330" r:id="rId11"/>
    <p:sldId id="329" r:id="rId12"/>
    <p:sldId id="327" r:id="rId13"/>
    <p:sldId id="332" r:id="rId14"/>
    <p:sldId id="333" r:id="rId15"/>
    <p:sldId id="334" r:id="rId16"/>
    <p:sldId id="335" r:id="rId17"/>
    <p:sldId id="336" r:id="rId18"/>
    <p:sldId id="337" r:id="rId19"/>
    <p:sldId id="341" r:id="rId20"/>
    <p:sldId id="342" r:id="rId21"/>
    <p:sldId id="34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3"/>
    <p:restoredTop sz="94729"/>
  </p:normalViewPr>
  <p:slideViewPr>
    <p:cSldViewPr snapToGrid="0" snapToObjects="1">
      <p:cViewPr varScale="1">
        <p:scale>
          <a:sx n="59" d="100"/>
          <a:sy n="59" d="100"/>
        </p:scale>
        <p:origin x="192" y="1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1AB62-844A-3042-ABD3-03A51A041AAD}" type="datetimeFigureOut">
              <a:rPr lang="en-US" smtClean="0"/>
              <a:t>9/2/18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05BA5-3BBF-324B-84AA-6DBFBBC2E271}" type="slidenum">
              <a:rPr lang="en-US" smtClean="0"/>
              <a:t>‹#›</a:t>
            </a:fld>
            <a:endParaRPr lang="en-US"/>
          </a:p>
        </p:txBody>
      </p:sp>
    </p:spTree>
    <p:extLst>
      <p:ext uri="{BB962C8B-B14F-4D97-AF65-F5344CB8AC3E}">
        <p14:creationId xmlns:p14="http://schemas.microsoft.com/office/powerpoint/2010/main" val="1728507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D8530-45C4-074D-B40A-BFDBB9616A47}"/>
              </a:ext>
            </a:extLst>
          </p:cNvPr>
          <p:cNvSpPr>
            <a:spLocks noGrp="1"/>
          </p:cNvSpPr>
          <p:nvPr>
            <p:ph type="ctrTitle"/>
          </p:nvPr>
        </p:nvSpPr>
        <p:spPr/>
        <p:txBody>
          <a:bodyPr>
            <a:normAutofit/>
          </a:bodyPr>
          <a:lstStyle/>
          <a:p>
            <a:r>
              <a:rPr lang="en-US" sz="6600" dirty="0"/>
              <a:t>Roanoke</a:t>
            </a:r>
          </a:p>
        </p:txBody>
      </p:sp>
      <p:sp>
        <p:nvSpPr>
          <p:cNvPr id="3" name="Subtitle 2">
            <a:extLst>
              <a:ext uri="{FF2B5EF4-FFF2-40B4-BE49-F238E27FC236}">
                <a16:creationId xmlns:a16="http://schemas.microsoft.com/office/drawing/2014/main" id="{BB9344A1-F941-5744-847E-F3B9233611DF}"/>
              </a:ext>
            </a:extLst>
          </p:cNvPr>
          <p:cNvSpPr>
            <a:spLocks noGrp="1"/>
          </p:cNvSpPr>
          <p:nvPr>
            <p:ph type="subTitle" idx="1"/>
          </p:nvPr>
        </p:nvSpPr>
        <p:spPr/>
        <p:txBody>
          <a:bodyPr>
            <a:normAutofit/>
          </a:bodyPr>
          <a:lstStyle/>
          <a:p>
            <a:r>
              <a:rPr lang="en-US" sz="2800" dirty="0"/>
              <a:t>England comes to North America</a:t>
            </a:r>
          </a:p>
        </p:txBody>
      </p:sp>
      <p:pic>
        <p:nvPicPr>
          <p:cNvPr id="5" name="Picture 4">
            <a:extLst>
              <a:ext uri="{FF2B5EF4-FFF2-40B4-BE49-F238E27FC236}">
                <a16:creationId xmlns:a16="http://schemas.microsoft.com/office/drawing/2014/main" id="{F03244AB-9802-D044-812C-C641D5B2D6C8}"/>
              </a:ext>
            </a:extLst>
          </p:cNvPr>
          <p:cNvPicPr>
            <a:picLocks noChangeAspect="1"/>
          </p:cNvPicPr>
          <p:nvPr/>
        </p:nvPicPr>
        <p:blipFill>
          <a:blip r:embed="rId2"/>
          <a:stretch>
            <a:fillRect/>
          </a:stretch>
        </p:blipFill>
        <p:spPr>
          <a:xfrm>
            <a:off x="7489371" y="299924"/>
            <a:ext cx="4376057" cy="2621076"/>
          </a:xfrm>
          <a:prstGeom prst="rect">
            <a:avLst/>
          </a:prstGeom>
        </p:spPr>
      </p:pic>
      <p:pic>
        <p:nvPicPr>
          <p:cNvPr id="7" name="Picture 6">
            <a:extLst>
              <a:ext uri="{FF2B5EF4-FFF2-40B4-BE49-F238E27FC236}">
                <a16:creationId xmlns:a16="http://schemas.microsoft.com/office/drawing/2014/main" id="{816D3517-BC25-9D41-84D5-805469352286}"/>
              </a:ext>
            </a:extLst>
          </p:cNvPr>
          <p:cNvPicPr>
            <a:picLocks noChangeAspect="1"/>
          </p:cNvPicPr>
          <p:nvPr/>
        </p:nvPicPr>
        <p:blipFill>
          <a:blip r:embed="rId3"/>
          <a:stretch>
            <a:fillRect/>
          </a:stretch>
        </p:blipFill>
        <p:spPr>
          <a:xfrm>
            <a:off x="9076304" y="3831318"/>
            <a:ext cx="2608716" cy="2608716"/>
          </a:xfrm>
          <a:prstGeom prst="rect">
            <a:avLst/>
          </a:prstGeom>
        </p:spPr>
      </p:pic>
    </p:spTree>
    <p:extLst>
      <p:ext uri="{BB962C8B-B14F-4D97-AF65-F5344CB8AC3E}">
        <p14:creationId xmlns:p14="http://schemas.microsoft.com/office/powerpoint/2010/main" val="3057896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42-18334560Corbis">
            <a:extLst>
              <a:ext uri="{FF2B5EF4-FFF2-40B4-BE49-F238E27FC236}">
                <a16:creationId xmlns:a16="http://schemas.microsoft.com/office/drawing/2014/main" id="{3AC509EC-BCA8-0247-B5D9-2BC2D490A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967"/>
            <a:ext cx="9144000"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0FE74B9-AA5B-B14F-9877-D08E27452EB4}"/>
              </a:ext>
            </a:extLst>
          </p:cNvPr>
          <p:cNvSpPr txBox="1"/>
          <p:nvPr/>
        </p:nvSpPr>
        <p:spPr>
          <a:xfrm>
            <a:off x="9535886" y="591073"/>
            <a:ext cx="2351314" cy="5632311"/>
          </a:xfrm>
          <a:prstGeom prst="rect">
            <a:avLst/>
          </a:prstGeom>
          <a:noFill/>
        </p:spPr>
        <p:txBody>
          <a:bodyPr wrap="square" rtlCol="0">
            <a:spAutoFit/>
          </a:bodyPr>
          <a:lstStyle/>
          <a:p>
            <a:r>
              <a:rPr lang="en-US" sz="3600" dirty="0"/>
              <a:t>The “</a:t>
            </a:r>
            <a:r>
              <a:rPr lang="en-US" sz="3600" dirty="0" err="1"/>
              <a:t>Cittie</a:t>
            </a:r>
            <a:r>
              <a:rPr lang="en-US" sz="3600" dirty="0"/>
              <a:t> of Raleigh” also had a fort to protect it, as seen in this period map.</a:t>
            </a:r>
          </a:p>
        </p:txBody>
      </p:sp>
      <p:sp>
        <p:nvSpPr>
          <p:cNvPr id="8" name="Left Arrow 7">
            <a:extLst>
              <a:ext uri="{FF2B5EF4-FFF2-40B4-BE49-F238E27FC236}">
                <a16:creationId xmlns:a16="http://schemas.microsoft.com/office/drawing/2014/main" id="{46A13741-6E81-004C-8640-ED7864410732}"/>
              </a:ext>
            </a:extLst>
          </p:cNvPr>
          <p:cNvSpPr/>
          <p:nvPr/>
        </p:nvSpPr>
        <p:spPr>
          <a:xfrm>
            <a:off x="3984171" y="2525486"/>
            <a:ext cx="5399315" cy="3483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81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54CFD-E5AA-E545-8DB3-B4A9101531D1}"/>
              </a:ext>
            </a:extLst>
          </p:cNvPr>
          <p:cNvSpPr>
            <a:spLocks noGrp="1"/>
          </p:cNvSpPr>
          <p:nvPr>
            <p:ph type="title"/>
          </p:nvPr>
        </p:nvSpPr>
        <p:spPr>
          <a:xfrm>
            <a:off x="1607499" y="0"/>
            <a:ext cx="8911687" cy="653143"/>
          </a:xfrm>
        </p:spPr>
        <p:txBody>
          <a:bodyPr/>
          <a:lstStyle/>
          <a:p>
            <a:r>
              <a:rPr lang="en-US" dirty="0"/>
              <a:t>Militaristic &amp;  Murderous…</a:t>
            </a:r>
          </a:p>
        </p:txBody>
      </p:sp>
      <p:pic>
        <p:nvPicPr>
          <p:cNvPr id="4" name="Picture 7" descr="Indian fight">
            <a:extLst>
              <a:ext uri="{FF2B5EF4-FFF2-40B4-BE49-F238E27FC236}">
                <a16:creationId xmlns:a16="http://schemas.microsoft.com/office/drawing/2014/main" id="{EF6F4B37-7D11-B143-8A6B-08C3BFC1E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3" y="3419726"/>
            <a:ext cx="5148943" cy="343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warrior_nc">
            <a:extLst>
              <a:ext uri="{FF2B5EF4-FFF2-40B4-BE49-F238E27FC236}">
                <a16:creationId xmlns:a16="http://schemas.microsoft.com/office/drawing/2014/main" id="{8D633D03-B06F-CD48-AA7D-B46756A64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2355" y="653143"/>
            <a:ext cx="3869645" cy="589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C9B5781-001C-C94D-B09E-DD794345ACB9}"/>
              </a:ext>
            </a:extLst>
          </p:cNvPr>
          <p:cNvSpPr txBox="1"/>
          <p:nvPr/>
        </p:nvSpPr>
        <p:spPr>
          <a:xfrm>
            <a:off x="1741714" y="653143"/>
            <a:ext cx="6662057" cy="2677656"/>
          </a:xfrm>
          <a:prstGeom prst="rect">
            <a:avLst/>
          </a:prstGeom>
          <a:noFill/>
        </p:spPr>
        <p:txBody>
          <a:bodyPr wrap="square" rtlCol="0">
            <a:spAutoFit/>
          </a:bodyPr>
          <a:lstStyle/>
          <a:p>
            <a:r>
              <a:rPr lang="en-US" altLang="en-US" sz="2400" dirty="0">
                <a:cs typeface="Times New Roman" panose="02020603050405020304" pitchFamily="18" charset="0"/>
              </a:rPr>
              <a:t>Lane’s men were militaristic and dependent on Native Americans for food and sustenance, creating a high level of tension between the two groups. To establish their dominance, Lane’s men murdered and decapitated </a:t>
            </a:r>
            <a:r>
              <a:rPr lang="en-US" altLang="en-US" sz="2400" dirty="0" err="1">
                <a:cs typeface="Times New Roman" panose="02020603050405020304" pitchFamily="18" charset="0"/>
              </a:rPr>
              <a:t>Wingina</a:t>
            </a:r>
            <a:r>
              <a:rPr lang="en-US" altLang="en-US" sz="2400" dirty="0">
                <a:cs typeface="Times New Roman" panose="02020603050405020304" pitchFamily="18" charset="0"/>
              </a:rPr>
              <a:t>, chief of the </a:t>
            </a:r>
            <a:r>
              <a:rPr lang="en-US" altLang="en-US" sz="2400" dirty="0" err="1">
                <a:cs typeface="Times New Roman" panose="02020603050405020304" pitchFamily="18" charset="0"/>
              </a:rPr>
              <a:t>Weapemeocs</a:t>
            </a:r>
            <a:r>
              <a:rPr lang="en-US" altLang="en-US" sz="2400" dirty="0">
                <a:cs typeface="Times New Roman" panose="02020603050405020304" pitchFamily="18" charset="0"/>
              </a:rPr>
              <a:t>.</a:t>
            </a:r>
            <a:endParaRPr lang="en-US" sz="2400" dirty="0"/>
          </a:p>
        </p:txBody>
      </p:sp>
    </p:spTree>
    <p:extLst>
      <p:ext uri="{BB962C8B-B14F-4D97-AF65-F5344CB8AC3E}">
        <p14:creationId xmlns:p14="http://schemas.microsoft.com/office/powerpoint/2010/main" val="2505650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64080-2CA0-D14C-8AEC-ED360B6FC8DE}"/>
              </a:ext>
            </a:extLst>
          </p:cNvPr>
          <p:cNvSpPr>
            <a:spLocks noGrp="1"/>
          </p:cNvSpPr>
          <p:nvPr>
            <p:ph type="title"/>
          </p:nvPr>
        </p:nvSpPr>
        <p:spPr>
          <a:xfrm>
            <a:off x="1889542" y="-62969"/>
            <a:ext cx="6108431" cy="688875"/>
          </a:xfrm>
        </p:spPr>
        <p:txBody>
          <a:bodyPr/>
          <a:lstStyle/>
          <a:p>
            <a:pPr algn="ctr"/>
            <a:r>
              <a:rPr lang="en-US" dirty="0"/>
              <a:t>Indian troubles…</a:t>
            </a:r>
          </a:p>
        </p:txBody>
      </p:sp>
      <p:pic>
        <p:nvPicPr>
          <p:cNvPr id="4" name="Picture 1">
            <a:extLst>
              <a:ext uri="{FF2B5EF4-FFF2-40B4-BE49-F238E27FC236}">
                <a16:creationId xmlns:a16="http://schemas.microsoft.com/office/drawing/2014/main" id="{3E7AB451-DE89-A14E-8465-7793590B61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4527" y="37956"/>
            <a:ext cx="4518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4206EDB-05D9-E548-9B25-B214E26DF1E8}"/>
              </a:ext>
            </a:extLst>
          </p:cNvPr>
          <p:cNvSpPr txBox="1"/>
          <p:nvPr/>
        </p:nvSpPr>
        <p:spPr>
          <a:xfrm>
            <a:off x="1698172" y="550223"/>
            <a:ext cx="6299802" cy="6001643"/>
          </a:xfrm>
          <a:prstGeom prst="rect">
            <a:avLst/>
          </a:prstGeom>
          <a:noFill/>
        </p:spPr>
        <p:txBody>
          <a:bodyPr wrap="square" rtlCol="0">
            <a:spAutoFit/>
          </a:bodyPr>
          <a:lstStyle/>
          <a:p>
            <a:r>
              <a:rPr lang="en-US" sz="2400" dirty="0"/>
              <a:t>• Lane’s men were </a:t>
            </a:r>
            <a:r>
              <a:rPr lang="en-US" sz="2400" dirty="0">
                <a:solidFill>
                  <a:srgbClr val="FF0000"/>
                </a:solidFill>
              </a:rPr>
              <a:t>soldiers, not farmers.</a:t>
            </a:r>
            <a:r>
              <a:rPr lang="en-US" sz="2400" dirty="0"/>
              <a:t> They depended on the nearby </a:t>
            </a:r>
            <a:r>
              <a:rPr lang="en-US" sz="2400" dirty="0" err="1">
                <a:solidFill>
                  <a:srgbClr val="FF0000"/>
                </a:solidFill>
              </a:rPr>
              <a:t>Secotans</a:t>
            </a:r>
            <a:r>
              <a:rPr lang="en-US" sz="2400" dirty="0">
                <a:solidFill>
                  <a:srgbClr val="FF0000"/>
                </a:solidFill>
              </a:rPr>
              <a:t> for food</a:t>
            </a:r>
            <a:r>
              <a:rPr lang="en-US" sz="2400" dirty="0"/>
              <a:t>. Relations between the two soured when the Englishmen began to demand food that the </a:t>
            </a:r>
            <a:r>
              <a:rPr lang="en-US" sz="2400" dirty="0" err="1"/>
              <a:t>Secotans</a:t>
            </a:r>
            <a:r>
              <a:rPr lang="en-US" sz="2400" dirty="0"/>
              <a:t> did not have to spare.</a:t>
            </a:r>
          </a:p>
          <a:p>
            <a:r>
              <a:rPr lang="en-US" sz="2400" dirty="0"/>
              <a:t>• Ralph Lane made the decision to </a:t>
            </a:r>
            <a:r>
              <a:rPr lang="en-US" sz="2400" dirty="0">
                <a:solidFill>
                  <a:srgbClr val="FF0000"/>
                </a:solidFill>
              </a:rPr>
              <a:t>abandon Roanoke </a:t>
            </a:r>
            <a:r>
              <a:rPr lang="en-US" sz="2400" dirty="0"/>
              <a:t>because of the troubles with the natives. Fortunately, </a:t>
            </a:r>
            <a:r>
              <a:rPr lang="en-US" sz="2400" dirty="0">
                <a:solidFill>
                  <a:srgbClr val="FF0000"/>
                </a:solidFill>
              </a:rPr>
              <a:t>Sir Francis Drake arrived </a:t>
            </a:r>
            <a:r>
              <a:rPr lang="en-US" sz="2400" dirty="0"/>
              <a:t>from the West Indies in </a:t>
            </a:r>
            <a:r>
              <a:rPr lang="en-US" sz="2400" dirty="0">
                <a:solidFill>
                  <a:srgbClr val="FF0000"/>
                </a:solidFill>
              </a:rPr>
              <a:t>July 1586 </a:t>
            </a:r>
            <a:r>
              <a:rPr lang="en-US" sz="2400" dirty="0"/>
              <a:t>and took off the Lane company. </a:t>
            </a:r>
          </a:p>
          <a:p>
            <a:r>
              <a:rPr lang="en-US" sz="2400" dirty="0"/>
              <a:t>• Back in England, Lane delivered a favorable report to Raleigh, who began preparations for </a:t>
            </a:r>
            <a:r>
              <a:rPr lang="en-US" sz="2400" dirty="0">
                <a:solidFill>
                  <a:srgbClr val="FF0000"/>
                </a:solidFill>
              </a:rPr>
              <a:t>a third expedition</a:t>
            </a:r>
            <a:r>
              <a:rPr lang="en-US" sz="2400" dirty="0"/>
              <a:t> to Roanoke, this one led by </a:t>
            </a:r>
            <a:r>
              <a:rPr lang="en-US" sz="2400" dirty="0">
                <a:solidFill>
                  <a:srgbClr val="FF0000"/>
                </a:solidFill>
              </a:rPr>
              <a:t>John White</a:t>
            </a:r>
            <a:r>
              <a:rPr lang="en-US" sz="2400" dirty="0"/>
              <a:t>. </a:t>
            </a:r>
          </a:p>
        </p:txBody>
      </p:sp>
      <p:sp>
        <p:nvSpPr>
          <p:cNvPr id="6" name="TextBox 5">
            <a:extLst>
              <a:ext uri="{FF2B5EF4-FFF2-40B4-BE49-F238E27FC236}">
                <a16:creationId xmlns:a16="http://schemas.microsoft.com/office/drawing/2014/main" id="{DB2284F4-D4C1-294B-85EF-881F8A024184}"/>
              </a:ext>
            </a:extLst>
          </p:cNvPr>
          <p:cNvSpPr txBox="1"/>
          <p:nvPr/>
        </p:nvSpPr>
        <p:spPr>
          <a:xfrm>
            <a:off x="313400" y="730838"/>
            <a:ext cx="1480457" cy="800219"/>
          </a:xfrm>
          <a:prstGeom prst="rect">
            <a:avLst/>
          </a:prstGeom>
          <a:noFill/>
        </p:spPr>
        <p:txBody>
          <a:bodyPr wrap="square" rtlCol="0">
            <a:spAutoFit/>
          </a:bodyPr>
          <a:lstStyle/>
          <a:p>
            <a:r>
              <a:rPr lang="en-US" sz="2800" b="1" dirty="0">
                <a:solidFill>
                  <a:schemeClr val="bg1"/>
                </a:solidFill>
              </a:rPr>
              <a:t>1585</a:t>
            </a:r>
          </a:p>
          <a:p>
            <a:endParaRPr lang="en-US" dirty="0"/>
          </a:p>
        </p:txBody>
      </p:sp>
    </p:spTree>
    <p:extLst>
      <p:ext uri="{BB962C8B-B14F-4D97-AF65-F5344CB8AC3E}">
        <p14:creationId xmlns:p14="http://schemas.microsoft.com/office/powerpoint/2010/main" val="1610543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7DD3F-7191-314F-B98C-8D23B18D89A0}"/>
              </a:ext>
            </a:extLst>
          </p:cNvPr>
          <p:cNvSpPr>
            <a:spLocks noGrp="1"/>
          </p:cNvSpPr>
          <p:nvPr>
            <p:ph type="title"/>
          </p:nvPr>
        </p:nvSpPr>
        <p:spPr>
          <a:xfrm>
            <a:off x="1866095" y="0"/>
            <a:ext cx="8911687" cy="1280890"/>
          </a:xfrm>
        </p:spPr>
        <p:txBody>
          <a:bodyPr/>
          <a:lstStyle/>
          <a:p>
            <a:r>
              <a:rPr lang="en-US" dirty="0"/>
              <a:t>“A Brief and True Report…”</a:t>
            </a:r>
          </a:p>
        </p:txBody>
      </p:sp>
      <p:sp>
        <p:nvSpPr>
          <p:cNvPr id="4" name="Rectangle 3">
            <a:extLst>
              <a:ext uri="{FF2B5EF4-FFF2-40B4-BE49-F238E27FC236}">
                <a16:creationId xmlns:a16="http://schemas.microsoft.com/office/drawing/2014/main" id="{F28D11AD-B341-A24D-9C52-24C8E19D507D}"/>
              </a:ext>
            </a:extLst>
          </p:cNvPr>
          <p:cNvSpPr/>
          <p:nvPr/>
        </p:nvSpPr>
        <p:spPr>
          <a:xfrm>
            <a:off x="0" y="640445"/>
            <a:ext cx="1594665" cy="523220"/>
          </a:xfrm>
          <a:prstGeom prst="rect">
            <a:avLst/>
          </a:prstGeom>
        </p:spPr>
        <p:txBody>
          <a:bodyPr wrap="square">
            <a:spAutoFit/>
          </a:bodyPr>
          <a:lstStyle/>
          <a:p>
            <a:pPr algn="ctr"/>
            <a:r>
              <a:rPr lang="en-US" sz="2800" b="1" dirty="0">
                <a:solidFill>
                  <a:schemeClr val="bg1"/>
                </a:solidFill>
              </a:rPr>
              <a:t>1588</a:t>
            </a:r>
          </a:p>
        </p:txBody>
      </p:sp>
      <p:pic>
        <p:nvPicPr>
          <p:cNvPr id="5" name="Picture 4" descr="harriot">
            <a:extLst>
              <a:ext uri="{FF2B5EF4-FFF2-40B4-BE49-F238E27FC236}">
                <a16:creationId xmlns:a16="http://schemas.microsoft.com/office/drawing/2014/main" id="{F85BD3B0-988C-B04C-BFB6-0F9BC6933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806" y="199292"/>
            <a:ext cx="3761757" cy="615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6CB1137-86E2-C449-91C7-A547D54319D6}"/>
              </a:ext>
            </a:extLst>
          </p:cNvPr>
          <p:cNvSpPr txBox="1"/>
          <p:nvPr/>
        </p:nvSpPr>
        <p:spPr>
          <a:xfrm>
            <a:off x="1866095" y="640445"/>
            <a:ext cx="5824243" cy="6401753"/>
          </a:xfrm>
          <a:prstGeom prst="rect">
            <a:avLst/>
          </a:prstGeom>
          <a:noFill/>
        </p:spPr>
        <p:txBody>
          <a:bodyPr wrap="square" rtlCol="0">
            <a:spAutoFit/>
          </a:bodyPr>
          <a:lstStyle/>
          <a:p>
            <a:r>
              <a:rPr lang="en-US" altLang="en-US" sz="2800" dirty="0">
                <a:cs typeface="Times New Roman" panose="02020603050405020304" pitchFamily="18" charset="0"/>
              </a:rPr>
              <a:t>Virginia could produce many things England wanted and needed: </a:t>
            </a:r>
            <a:r>
              <a:rPr lang="en-US" altLang="en-US" sz="2800" dirty="0">
                <a:solidFill>
                  <a:srgbClr val="FF0000"/>
                </a:solidFill>
                <a:cs typeface="Times New Roman" panose="02020603050405020304" pitchFamily="18" charset="0"/>
              </a:rPr>
              <a:t>food, building material, </a:t>
            </a:r>
            <a:r>
              <a:rPr lang="en-US" altLang="en-US" sz="2800" dirty="0">
                <a:cs typeface="Times New Roman" panose="02020603050405020304" pitchFamily="18" charset="0"/>
              </a:rPr>
              <a:t>and </a:t>
            </a:r>
            <a:r>
              <a:rPr lang="en-US" altLang="en-US" sz="2800" dirty="0">
                <a:solidFill>
                  <a:srgbClr val="FF0000"/>
                </a:solidFill>
                <a:cs typeface="Times New Roman" panose="02020603050405020304" pitchFamily="18" charset="0"/>
              </a:rPr>
              <a:t>“merchantable” commodities </a:t>
            </a:r>
            <a:r>
              <a:rPr lang="en-US" altLang="en-US" sz="2800" dirty="0">
                <a:cs typeface="Times New Roman" panose="02020603050405020304" pitchFamily="18" charset="0"/>
              </a:rPr>
              <a:t>(furs, skins, medicines, iron, copper, pearls, hemp, dyes, oils, tobacco, grapes for wine). </a:t>
            </a:r>
            <a:r>
              <a:rPr lang="en-US" altLang="en-US" sz="2800" dirty="0">
                <a:solidFill>
                  <a:srgbClr val="FF0000"/>
                </a:solidFill>
                <a:cs typeface="Times New Roman" panose="02020603050405020304" pitchFamily="18" charset="0"/>
              </a:rPr>
              <a:t>Virginia would also satisfy the quest for knowledge</a:t>
            </a:r>
            <a:r>
              <a:rPr lang="en-US" altLang="en-US" sz="2800" dirty="0">
                <a:cs typeface="Times New Roman" panose="02020603050405020304" pitchFamily="18" charset="0"/>
              </a:rPr>
              <a:t> among scientists and religious men. Several of the members of the expedition were bona fide scientists and men of letters of their day. </a:t>
            </a:r>
          </a:p>
          <a:p>
            <a:endParaRPr lang="en-US" dirty="0"/>
          </a:p>
        </p:txBody>
      </p:sp>
      <p:sp>
        <p:nvSpPr>
          <p:cNvPr id="7" name="TextBox 6">
            <a:extLst>
              <a:ext uri="{FF2B5EF4-FFF2-40B4-BE49-F238E27FC236}">
                <a16:creationId xmlns:a16="http://schemas.microsoft.com/office/drawing/2014/main" id="{6FC13EEB-F1D2-644E-B2FF-EA69DDEB8993}"/>
              </a:ext>
            </a:extLst>
          </p:cNvPr>
          <p:cNvSpPr txBox="1"/>
          <p:nvPr/>
        </p:nvSpPr>
        <p:spPr>
          <a:xfrm>
            <a:off x="8231806" y="6353908"/>
            <a:ext cx="3761757" cy="369332"/>
          </a:xfrm>
          <a:prstGeom prst="rect">
            <a:avLst/>
          </a:prstGeom>
          <a:noFill/>
        </p:spPr>
        <p:txBody>
          <a:bodyPr wrap="square" rtlCol="0">
            <a:spAutoFit/>
          </a:bodyPr>
          <a:lstStyle/>
          <a:p>
            <a:pPr algn="ctr"/>
            <a:r>
              <a:rPr lang="en-US" altLang="en-US" b="1" dirty="0"/>
              <a:t>Thomas Harriot</a:t>
            </a:r>
            <a:endParaRPr lang="en-US" dirty="0"/>
          </a:p>
        </p:txBody>
      </p:sp>
    </p:spTree>
    <p:extLst>
      <p:ext uri="{BB962C8B-B14F-4D97-AF65-F5344CB8AC3E}">
        <p14:creationId xmlns:p14="http://schemas.microsoft.com/office/powerpoint/2010/main" val="3194417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4ED9C-8FCB-6746-A772-80F633463C6F}"/>
              </a:ext>
            </a:extLst>
          </p:cNvPr>
          <p:cNvSpPr>
            <a:spLocks noGrp="1"/>
          </p:cNvSpPr>
          <p:nvPr>
            <p:ph type="title"/>
          </p:nvPr>
        </p:nvSpPr>
        <p:spPr>
          <a:xfrm>
            <a:off x="1912986" y="14510"/>
            <a:ext cx="8911687" cy="735767"/>
          </a:xfrm>
        </p:spPr>
        <p:txBody>
          <a:bodyPr/>
          <a:lstStyle/>
          <a:p>
            <a:r>
              <a:rPr lang="en-US" dirty="0"/>
              <a:t>The John White Expedition…</a:t>
            </a:r>
          </a:p>
        </p:txBody>
      </p:sp>
      <p:pic>
        <p:nvPicPr>
          <p:cNvPr id="5" name="Picture 4">
            <a:extLst>
              <a:ext uri="{FF2B5EF4-FFF2-40B4-BE49-F238E27FC236}">
                <a16:creationId xmlns:a16="http://schemas.microsoft.com/office/drawing/2014/main" id="{8A49F361-630F-8B45-8CD2-CAF39143F381}"/>
              </a:ext>
            </a:extLst>
          </p:cNvPr>
          <p:cNvPicPr>
            <a:picLocks noChangeAspect="1"/>
          </p:cNvPicPr>
          <p:nvPr/>
        </p:nvPicPr>
        <p:blipFill>
          <a:blip r:embed="rId2"/>
          <a:stretch>
            <a:fillRect/>
          </a:stretch>
        </p:blipFill>
        <p:spPr>
          <a:xfrm>
            <a:off x="296984" y="1364273"/>
            <a:ext cx="8128000" cy="5067300"/>
          </a:xfrm>
          <a:prstGeom prst="rect">
            <a:avLst/>
          </a:prstGeom>
        </p:spPr>
      </p:pic>
      <p:sp>
        <p:nvSpPr>
          <p:cNvPr id="6" name="TextBox 5">
            <a:extLst>
              <a:ext uri="{FF2B5EF4-FFF2-40B4-BE49-F238E27FC236}">
                <a16:creationId xmlns:a16="http://schemas.microsoft.com/office/drawing/2014/main" id="{F3DA5A40-4691-A74E-9825-7411D2AAF888}"/>
              </a:ext>
            </a:extLst>
          </p:cNvPr>
          <p:cNvSpPr txBox="1"/>
          <p:nvPr/>
        </p:nvSpPr>
        <p:spPr>
          <a:xfrm>
            <a:off x="8628185" y="171840"/>
            <a:ext cx="3563815" cy="6740307"/>
          </a:xfrm>
          <a:prstGeom prst="rect">
            <a:avLst/>
          </a:prstGeom>
          <a:noFill/>
        </p:spPr>
        <p:txBody>
          <a:bodyPr wrap="square" rtlCol="0">
            <a:spAutoFit/>
          </a:bodyPr>
          <a:lstStyle/>
          <a:p>
            <a:r>
              <a:rPr lang="en-US" altLang="en-US" sz="2400" dirty="0">
                <a:solidFill>
                  <a:srgbClr val="FF0000"/>
                </a:solidFill>
                <a:cs typeface="Times New Roman" panose="02020603050405020304" pitchFamily="18" charset="0"/>
              </a:rPr>
              <a:t>John White </a:t>
            </a:r>
            <a:r>
              <a:rPr lang="en-US" altLang="en-US" sz="2400" dirty="0">
                <a:cs typeface="Times New Roman" panose="02020603050405020304" pitchFamily="18" charset="0"/>
              </a:rPr>
              <a:t>led approximately </a:t>
            </a:r>
            <a:r>
              <a:rPr lang="en-US" altLang="en-US" sz="2400" dirty="0">
                <a:solidFill>
                  <a:srgbClr val="FF0000"/>
                </a:solidFill>
                <a:cs typeface="Times New Roman" panose="02020603050405020304" pitchFamily="18" charset="0"/>
              </a:rPr>
              <a:t>117 colonists, including 17 </a:t>
            </a:r>
            <a:br>
              <a:rPr lang="en-US" altLang="en-US" sz="2400" dirty="0">
                <a:solidFill>
                  <a:srgbClr val="FF0000"/>
                </a:solidFill>
                <a:cs typeface="Times New Roman" panose="02020603050405020304" pitchFamily="18" charset="0"/>
              </a:rPr>
            </a:br>
            <a:r>
              <a:rPr lang="en-US" altLang="en-US" sz="2400" dirty="0">
                <a:solidFill>
                  <a:srgbClr val="FF0000"/>
                </a:solidFill>
                <a:cs typeface="Times New Roman" panose="02020603050405020304" pitchFamily="18" charset="0"/>
              </a:rPr>
              <a:t>women and 9 children, </a:t>
            </a:r>
            <a:r>
              <a:rPr lang="en-US" altLang="en-US" sz="2400" dirty="0">
                <a:cs typeface="Times New Roman" panose="02020603050405020304" pitchFamily="18" charset="0"/>
              </a:rPr>
              <a:t>to Virginia in 1587. Among the </a:t>
            </a:r>
            <a:br>
              <a:rPr lang="en-US" altLang="en-US" sz="2400" dirty="0">
                <a:cs typeface="Times New Roman" panose="02020603050405020304" pitchFamily="18" charset="0"/>
              </a:rPr>
            </a:br>
            <a:r>
              <a:rPr lang="en-US" altLang="en-US" sz="2400" dirty="0">
                <a:cs typeface="Times New Roman" panose="02020603050405020304" pitchFamily="18" charset="0"/>
              </a:rPr>
              <a:t>group was his daughter, </a:t>
            </a:r>
            <a:r>
              <a:rPr lang="en-US" altLang="en-US" sz="2400" dirty="0">
                <a:solidFill>
                  <a:srgbClr val="FF0000"/>
                </a:solidFill>
                <a:cs typeface="Times New Roman" panose="02020603050405020304" pitchFamily="18" charset="0"/>
              </a:rPr>
              <a:t>Eleanor Dare</a:t>
            </a:r>
            <a:r>
              <a:rPr lang="en-US" altLang="en-US" sz="2400" dirty="0">
                <a:cs typeface="Times New Roman" panose="02020603050405020304" pitchFamily="18" charset="0"/>
              </a:rPr>
              <a:t>, who was </a:t>
            </a:r>
            <a:br>
              <a:rPr lang="en-US" altLang="en-US" sz="2400" dirty="0">
                <a:cs typeface="Times New Roman" panose="02020603050405020304" pitchFamily="18" charset="0"/>
              </a:rPr>
            </a:br>
            <a:r>
              <a:rPr lang="en-US" altLang="en-US" sz="2400" dirty="0">
                <a:cs typeface="Times New Roman" panose="02020603050405020304" pitchFamily="18" charset="0"/>
              </a:rPr>
              <a:t>“highly pregnant,” and his son-in-law, </a:t>
            </a:r>
            <a:r>
              <a:rPr lang="en-US" altLang="en-US" sz="2400" dirty="0">
                <a:solidFill>
                  <a:srgbClr val="FF0000"/>
                </a:solidFill>
                <a:cs typeface="Times New Roman" panose="02020603050405020304" pitchFamily="18" charset="0"/>
              </a:rPr>
              <a:t>Ananias Dare</a:t>
            </a:r>
            <a:r>
              <a:rPr lang="en-US" altLang="en-US" sz="2400" dirty="0">
                <a:cs typeface="Times New Roman" panose="02020603050405020304" pitchFamily="18" charset="0"/>
              </a:rPr>
              <a:t>. </a:t>
            </a:r>
            <a:br>
              <a:rPr lang="en-US" altLang="en-US" sz="2400" dirty="0">
                <a:cs typeface="Times New Roman" panose="02020603050405020304" pitchFamily="18" charset="0"/>
              </a:rPr>
            </a:br>
            <a:r>
              <a:rPr lang="en-US" altLang="en-US" sz="2400" dirty="0">
                <a:cs typeface="Times New Roman" panose="02020603050405020304" pitchFamily="18" charset="0"/>
              </a:rPr>
              <a:t>They made landfall at Roanoke on </a:t>
            </a:r>
            <a:r>
              <a:rPr lang="en-US" altLang="en-US" sz="2400" dirty="0">
                <a:solidFill>
                  <a:srgbClr val="FF0000"/>
                </a:solidFill>
                <a:cs typeface="Times New Roman" panose="02020603050405020304" pitchFamily="18" charset="0"/>
              </a:rPr>
              <a:t>July 22, 1587. </a:t>
            </a:r>
            <a:r>
              <a:rPr lang="en-US" altLang="en-US" sz="2400" dirty="0">
                <a:cs typeface="Times New Roman" panose="02020603050405020304" pitchFamily="18" charset="0"/>
              </a:rPr>
              <a:t>Their daughter, </a:t>
            </a:r>
            <a:r>
              <a:rPr lang="en-US" altLang="en-US" sz="2400" dirty="0">
                <a:solidFill>
                  <a:srgbClr val="FF0000"/>
                </a:solidFill>
                <a:cs typeface="Times New Roman" panose="02020603050405020304" pitchFamily="18" charset="0"/>
              </a:rPr>
              <a:t>Virginia, </a:t>
            </a:r>
            <a:r>
              <a:rPr lang="en-US" altLang="en-US" sz="2400" dirty="0">
                <a:cs typeface="Times New Roman" panose="02020603050405020304" pitchFamily="18" charset="0"/>
              </a:rPr>
              <a:t>would be the </a:t>
            </a:r>
            <a:r>
              <a:rPr lang="en-US" altLang="en-US" sz="2400" dirty="0">
                <a:solidFill>
                  <a:srgbClr val="FF0000"/>
                </a:solidFill>
                <a:cs typeface="Times New Roman" panose="02020603050405020304" pitchFamily="18" charset="0"/>
              </a:rPr>
              <a:t>first English child born in America.</a:t>
            </a:r>
            <a:endParaRPr lang="en-US" sz="2400" dirty="0">
              <a:solidFill>
                <a:srgbClr val="FF0000"/>
              </a:solidFill>
            </a:endParaRPr>
          </a:p>
        </p:txBody>
      </p:sp>
      <p:sp>
        <p:nvSpPr>
          <p:cNvPr id="7" name="Rectangle 6">
            <a:extLst>
              <a:ext uri="{FF2B5EF4-FFF2-40B4-BE49-F238E27FC236}">
                <a16:creationId xmlns:a16="http://schemas.microsoft.com/office/drawing/2014/main" id="{E402A9A2-BF09-984B-A53F-E7C186E369E5}"/>
              </a:ext>
            </a:extLst>
          </p:cNvPr>
          <p:cNvSpPr/>
          <p:nvPr/>
        </p:nvSpPr>
        <p:spPr>
          <a:xfrm>
            <a:off x="296984" y="750277"/>
            <a:ext cx="1383650" cy="523220"/>
          </a:xfrm>
          <a:prstGeom prst="rect">
            <a:avLst/>
          </a:prstGeom>
        </p:spPr>
        <p:txBody>
          <a:bodyPr wrap="square">
            <a:spAutoFit/>
          </a:bodyPr>
          <a:lstStyle/>
          <a:p>
            <a:r>
              <a:rPr lang="en-US" sz="2800" b="1" dirty="0">
                <a:solidFill>
                  <a:schemeClr val="bg1"/>
                </a:solidFill>
              </a:rPr>
              <a:t>1587</a:t>
            </a:r>
          </a:p>
        </p:txBody>
      </p:sp>
      <p:sp>
        <p:nvSpPr>
          <p:cNvPr id="8" name="TextBox 7">
            <a:extLst>
              <a:ext uri="{FF2B5EF4-FFF2-40B4-BE49-F238E27FC236}">
                <a16:creationId xmlns:a16="http://schemas.microsoft.com/office/drawing/2014/main" id="{B3BFBCC6-B811-ED49-BE05-8FDC54E7F9C2}"/>
              </a:ext>
            </a:extLst>
          </p:cNvPr>
          <p:cNvSpPr txBox="1"/>
          <p:nvPr/>
        </p:nvSpPr>
        <p:spPr>
          <a:xfrm>
            <a:off x="1477108" y="6431573"/>
            <a:ext cx="6947876" cy="369332"/>
          </a:xfrm>
          <a:prstGeom prst="rect">
            <a:avLst/>
          </a:prstGeom>
          <a:noFill/>
        </p:spPr>
        <p:txBody>
          <a:bodyPr wrap="square" rtlCol="0">
            <a:spAutoFit/>
          </a:bodyPr>
          <a:lstStyle/>
          <a:p>
            <a:pPr algn="ctr"/>
            <a:r>
              <a:rPr lang="en-US" b="1" dirty="0"/>
              <a:t>Virginia Dare was born on August 18, 1587</a:t>
            </a:r>
          </a:p>
        </p:txBody>
      </p:sp>
    </p:spTree>
    <p:extLst>
      <p:ext uri="{BB962C8B-B14F-4D97-AF65-F5344CB8AC3E}">
        <p14:creationId xmlns:p14="http://schemas.microsoft.com/office/powerpoint/2010/main" val="601769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3D172-1355-494A-A0DA-D9F229D8E6DF}"/>
              </a:ext>
            </a:extLst>
          </p:cNvPr>
          <p:cNvSpPr>
            <a:spLocks noGrp="1"/>
          </p:cNvSpPr>
          <p:nvPr>
            <p:ph type="title"/>
          </p:nvPr>
        </p:nvSpPr>
        <p:spPr>
          <a:xfrm>
            <a:off x="1748864" y="14510"/>
            <a:ext cx="8911687" cy="1280890"/>
          </a:xfrm>
        </p:spPr>
        <p:txBody>
          <a:bodyPr/>
          <a:lstStyle/>
          <a:p>
            <a:r>
              <a:rPr lang="en-US" dirty="0"/>
              <a:t>White returns to England…</a:t>
            </a:r>
          </a:p>
        </p:txBody>
      </p:sp>
      <p:pic>
        <p:nvPicPr>
          <p:cNvPr id="4" name="Picture 2" descr="Image result for John WHite returns to England for supplies">
            <a:extLst>
              <a:ext uri="{FF2B5EF4-FFF2-40B4-BE49-F238E27FC236}">
                <a16:creationId xmlns:a16="http://schemas.microsoft.com/office/drawing/2014/main" id="{CCD3CCC0-C39F-1640-8993-0B2DF79FC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534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A42606A-2D40-0748-A522-312372B9C623}"/>
              </a:ext>
            </a:extLst>
          </p:cNvPr>
          <p:cNvSpPr txBox="1"/>
          <p:nvPr/>
        </p:nvSpPr>
        <p:spPr>
          <a:xfrm>
            <a:off x="8763000" y="234462"/>
            <a:ext cx="3217985" cy="6555641"/>
          </a:xfrm>
          <a:prstGeom prst="rect">
            <a:avLst/>
          </a:prstGeom>
          <a:noFill/>
        </p:spPr>
        <p:txBody>
          <a:bodyPr wrap="square" rtlCol="0">
            <a:spAutoFit/>
          </a:bodyPr>
          <a:lstStyle/>
          <a:p>
            <a:r>
              <a:rPr lang="en-US" altLang="en-US" sz="2800" dirty="0">
                <a:cs typeface="Times New Roman" panose="02020603050405020304" pitchFamily="18" charset="0"/>
              </a:rPr>
              <a:t>In late </a:t>
            </a:r>
            <a:r>
              <a:rPr lang="en-US" altLang="en-US" sz="2800" dirty="0">
                <a:solidFill>
                  <a:srgbClr val="FF0000"/>
                </a:solidFill>
                <a:cs typeface="Times New Roman" panose="02020603050405020304" pitchFamily="18" charset="0"/>
              </a:rPr>
              <a:t>August 1587, White</a:t>
            </a:r>
            <a:r>
              <a:rPr lang="en-US" altLang="en-US" sz="2800" dirty="0">
                <a:cs typeface="Times New Roman" panose="02020603050405020304" pitchFamily="18" charset="0"/>
              </a:rPr>
              <a:t>, pressed by his colonists, </a:t>
            </a:r>
            <a:r>
              <a:rPr lang="en-US" altLang="en-US" sz="2800" dirty="0">
                <a:solidFill>
                  <a:srgbClr val="FF0000"/>
                </a:solidFill>
                <a:cs typeface="Times New Roman" panose="02020603050405020304" pitchFamily="18" charset="0"/>
              </a:rPr>
              <a:t>set sail for England for reinforcements and supplies</a:t>
            </a:r>
            <a:r>
              <a:rPr lang="en-US" altLang="en-US" sz="2800" dirty="0">
                <a:cs typeface="Times New Roman" panose="02020603050405020304" pitchFamily="18" charset="0"/>
              </a:rPr>
              <a:t>, but promised to return by the following spring. But world events would conspire to keep him from fulfilling his promise.</a:t>
            </a:r>
            <a:endParaRPr lang="en-US" sz="2800" dirty="0"/>
          </a:p>
        </p:txBody>
      </p:sp>
    </p:spTree>
    <p:extLst>
      <p:ext uri="{BB962C8B-B14F-4D97-AF65-F5344CB8AC3E}">
        <p14:creationId xmlns:p14="http://schemas.microsoft.com/office/powerpoint/2010/main" val="3804541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9DF37-ABAC-2242-A04E-8F4EEBCD492F}"/>
              </a:ext>
            </a:extLst>
          </p:cNvPr>
          <p:cNvSpPr>
            <a:spLocks noGrp="1"/>
          </p:cNvSpPr>
          <p:nvPr>
            <p:ph type="title"/>
          </p:nvPr>
        </p:nvSpPr>
        <p:spPr>
          <a:xfrm>
            <a:off x="1936433" y="37956"/>
            <a:ext cx="8911687" cy="782659"/>
          </a:xfrm>
        </p:spPr>
        <p:txBody>
          <a:bodyPr/>
          <a:lstStyle/>
          <a:p>
            <a:r>
              <a:rPr lang="en-US" dirty="0"/>
              <a:t>Keeping John White away…</a:t>
            </a:r>
          </a:p>
        </p:txBody>
      </p:sp>
      <p:pic>
        <p:nvPicPr>
          <p:cNvPr id="5" name="Picture 4">
            <a:extLst>
              <a:ext uri="{FF2B5EF4-FFF2-40B4-BE49-F238E27FC236}">
                <a16:creationId xmlns:a16="http://schemas.microsoft.com/office/drawing/2014/main" id="{52DDCD8E-498A-6440-B536-9EB72A440739}"/>
              </a:ext>
            </a:extLst>
          </p:cNvPr>
          <p:cNvPicPr>
            <a:picLocks noChangeAspect="1"/>
          </p:cNvPicPr>
          <p:nvPr/>
        </p:nvPicPr>
        <p:blipFill>
          <a:blip r:embed="rId2"/>
          <a:stretch>
            <a:fillRect/>
          </a:stretch>
        </p:blipFill>
        <p:spPr>
          <a:xfrm>
            <a:off x="321136" y="3084186"/>
            <a:ext cx="6736155" cy="3628373"/>
          </a:xfrm>
          <a:prstGeom prst="rect">
            <a:avLst/>
          </a:prstGeom>
        </p:spPr>
      </p:pic>
      <p:sp>
        <p:nvSpPr>
          <p:cNvPr id="6" name="TextBox 5">
            <a:extLst>
              <a:ext uri="{FF2B5EF4-FFF2-40B4-BE49-F238E27FC236}">
                <a16:creationId xmlns:a16="http://schemas.microsoft.com/office/drawing/2014/main" id="{42974943-32F6-7F46-9AAF-9AC3079EBA16}"/>
              </a:ext>
            </a:extLst>
          </p:cNvPr>
          <p:cNvSpPr txBox="1"/>
          <p:nvPr/>
        </p:nvSpPr>
        <p:spPr>
          <a:xfrm>
            <a:off x="211016" y="1268304"/>
            <a:ext cx="7282155" cy="1815882"/>
          </a:xfrm>
          <a:prstGeom prst="rect">
            <a:avLst/>
          </a:prstGeom>
          <a:noFill/>
        </p:spPr>
        <p:txBody>
          <a:bodyPr wrap="square" rtlCol="0">
            <a:spAutoFit/>
          </a:bodyPr>
          <a:lstStyle/>
          <a:p>
            <a:r>
              <a:rPr lang="en-US" sz="2800" dirty="0"/>
              <a:t>Events on the global stage prevented John White from returning to Roanoke as soon as he promised. He would not get back until 1590.</a:t>
            </a:r>
          </a:p>
        </p:txBody>
      </p:sp>
      <p:sp>
        <p:nvSpPr>
          <p:cNvPr id="7" name="TextBox 6">
            <a:extLst>
              <a:ext uri="{FF2B5EF4-FFF2-40B4-BE49-F238E27FC236}">
                <a16:creationId xmlns:a16="http://schemas.microsoft.com/office/drawing/2014/main" id="{E1887312-73F3-1344-AE1A-057793000A4A}"/>
              </a:ext>
            </a:extLst>
          </p:cNvPr>
          <p:cNvSpPr txBox="1"/>
          <p:nvPr/>
        </p:nvSpPr>
        <p:spPr>
          <a:xfrm>
            <a:off x="7493171" y="710638"/>
            <a:ext cx="4550704" cy="6001643"/>
          </a:xfrm>
          <a:prstGeom prst="rect">
            <a:avLst/>
          </a:prstGeom>
          <a:noFill/>
        </p:spPr>
        <p:txBody>
          <a:bodyPr wrap="square" rtlCol="0">
            <a:spAutoFit/>
          </a:bodyPr>
          <a:lstStyle/>
          <a:p>
            <a:r>
              <a:rPr lang="en-US" sz="2400" dirty="0"/>
              <a:t>• The </a:t>
            </a:r>
            <a:r>
              <a:rPr lang="en-US" sz="2400" dirty="0">
                <a:solidFill>
                  <a:srgbClr val="FF0000"/>
                </a:solidFill>
              </a:rPr>
              <a:t>Spanish Armada </a:t>
            </a:r>
            <a:r>
              <a:rPr lang="en-US" sz="2400" dirty="0"/>
              <a:t>sent by King Philip of Spain to invade England in </a:t>
            </a:r>
            <a:r>
              <a:rPr lang="en-US" sz="2400" dirty="0">
                <a:solidFill>
                  <a:srgbClr val="FF0000"/>
                </a:solidFill>
              </a:rPr>
              <a:t>August 1588 </a:t>
            </a:r>
            <a:r>
              <a:rPr lang="en-US" sz="2400" dirty="0"/>
              <a:t>forced all English ships to be used for home defense.</a:t>
            </a:r>
          </a:p>
          <a:p>
            <a:endParaRPr lang="en-US" sz="2400" dirty="0"/>
          </a:p>
          <a:p>
            <a:r>
              <a:rPr lang="en-US" sz="2400" dirty="0"/>
              <a:t>• A </a:t>
            </a:r>
            <a:r>
              <a:rPr lang="en-US" sz="2400" dirty="0">
                <a:solidFill>
                  <a:srgbClr val="FF0000"/>
                </a:solidFill>
              </a:rPr>
              <a:t>hurricane</a:t>
            </a:r>
            <a:r>
              <a:rPr lang="en-US" sz="2400" dirty="0"/>
              <a:t> at sea forced another attempted return to </a:t>
            </a:r>
          </a:p>
          <a:p>
            <a:r>
              <a:rPr lang="en-US" sz="2400" dirty="0"/>
              <a:t>turn back</a:t>
            </a:r>
          </a:p>
          <a:p>
            <a:endParaRPr lang="en-US" sz="2400" dirty="0"/>
          </a:p>
          <a:p>
            <a:r>
              <a:rPr lang="en-US" sz="2400" dirty="0"/>
              <a:t>• </a:t>
            </a:r>
            <a:r>
              <a:rPr lang="en-US" sz="2400" dirty="0">
                <a:solidFill>
                  <a:srgbClr val="FF0000"/>
                </a:solidFill>
              </a:rPr>
              <a:t>Sir Walter Raleigh’s enthusiasm </a:t>
            </a:r>
            <a:r>
              <a:rPr lang="en-US" sz="2400" dirty="0"/>
              <a:t>for the Roanoke settlement began to wane as he fell out of favor with the queen.</a:t>
            </a:r>
          </a:p>
        </p:txBody>
      </p:sp>
    </p:spTree>
    <p:extLst>
      <p:ext uri="{BB962C8B-B14F-4D97-AF65-F5344CB8AC3E}">
        <p14:creationId xmlns:p14="http://schemas.microsoft.com/office/powerpoint/2010/main" val="2916891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C44A8-3319-2A4F-8080-5DB99C4C4D32}"/>
              </a:ext>
            </a:extLst>
          </p:cNvPr>
          <p:cNvSpPr>
            <a:spLocks noGrp="1"/>
          </p:cNvSpPr>
          <p:nvPr>
            <p:ph type="title"/>
          </p:nvPr>
        </p:nvSpPr>
        <p:spPr>
          <a:xfrm>
            <a:off x="1655079" y="61402"/>
            <a:ext cx="8911687" cy="665429"/>
          </a:xfrm>
        </p:spPr>
        <p:txBody>
          <a:bodyPr/>
          <a:lstStyle/>
          <a:p>
            <a:r>
              <a:rPr lang="en-US" dirty="0"/>
              <a:t>Roanoke’s “Lost Colony”…</a:t>
            </a:r>
          </a:p>
        </p:txBody>
      </p:sp>
      <p:sp>
        <p:nvSpPr>
          <p:cNvPr id="4" name="Rectangle 3">
            <a:extLst>
              <a:ext uri="{FF2B5EF4-FFF2-40B4-BE49-F238E27FC236}">
                <a16:creationId xmlns:a16="http://schemas.microsoft.com/office/drawing/2014/main" id="{C64E6010-B59F-CB45-87E7-12AA9E686370}"/>
              </a:ext>
            </a:extLst>
          </p:cNvPr>
          <p:cNvSpPr/>
          <p:nvPr/>
        </p:nvSpPr>
        <p:spPr>
          <a:xfrm>
            <a:off x="422031" y="726831"/>
            <a:ext cx="1641557" cy="523220"/>
          </a:xfrm>
          <a:prstGeom prst="rect">
            <a:avLst/>
          </a:prstGeom>
        </p:spPr>
        <p:txBody>
          <a:bodyPr wrap="square">
            <a:spAutoFit/>
          </a:bodyPr>
          <a:lstStyle/>
          <a:p>
            <a:r>
              <a:rPr lang="en-US" sz="2800" b="1" dirty="0">
                <a:solidFill>
                  <a:schemeClr val="bg1"/>
                </a:solidFill>
              </a:rPr>
              <a:t>1590</a:t>
            </a:r>
          </a:p>
        </p:txBody>
      </p:sp>
      <p:pic>
        <p:nvPicPr>
          <p:cNvPr id="5" name="Picture 4" descr="http://cdn.history.com/sites/2/2015/08/ask-roanoke-GettyImages-143231548-E.jpeg">
            <a:extLst>
              <a:ext uri="{FF2B5EF4-FFF2-40B4-BE49-F238E27FC236}">
                <a16:creationId xmlns:a16="http://schemas.microsoft.com/office/drawing/2014/main" id="{6AD463BF-2281-2F44-B24B-2597425BC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6172"/>
            <a:ext cx="8768862" cy="492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B23972B-317D-E646-88C2-306728F589FA}"/>
              </a:ext>
            </a:extLst>
          </p:cNvPr>
          <p:cNvSpPr txBox="1"/>
          <p:nvPr/>
        </p:nvSpPr>
        <p:spPr>
          <a:xfrm>
            <a:off x="9144000" y="1585402"/>
            <a:ext cx="3048000" cy="4893647"/>
          </a:xfrm>
          <a:prstGeom prst="rect">
            <a:avLst/>
          </a:prstGeom>
          <a:noFill/>
        </p:spPr>
        <p:txBody>
          <a:bodyPr wrap="square" rtlCol="0">
            <a:spAutoFit/>
          </a:bodyPr>
          <a:lstStyle/>
          <a:p>
            <a:r>
              <a:rPr lang="en-US" altLang="en-US" sz="2400" dirty="0">
                <a:cs typeface="Times New Roman" panose="02020603050405020304" pitchFamily="18" charset="0"/>
              </a:rPr>
              <a:t>Clues as to the whereabouts of the colonists seemed to indicate that at least a portion of them had gone to reside with Manteo’s people, the </a:t>
            </a:r>
            <a:r>
              <a:rPr lang="en-US" altLang="en-US" sz="2400" dirty="0" err="1">
                <a:cs typeface="Times New Roman" panose="02020603050405020304" pitchFamily="18" charset="0"/>
              </a:rPr>
              <a:t>Croatoans</a:t>
            </a:r>
            <a:r>
              <a:rPr lang="en-US" altLang="en-US" sz="2400" dirty="0">
                <a:cs typeface="Times New Roman" panose="02020603050405020304" pitchFamily="18" charset="0"/>
              </a:rPr>
              <a:t>, at </a:t>
            </a:r>
            <a:r>
              <a:rPr lang="en-US" altLang="en-US" sz="2400" dirty="0" err="1">
                <a:cs typeface="Times New Roman" panose="02020603050405020304" pitchFamily="18" charset="0"/>
              </a:rPr>
              <a:t>Hatorask</a:t>
            </a:r>
            <a:r>
              <a:rPr lang="en-US" altLang="en-US" sz="2400" dirty="0">
                <a:cs typeface="Times New Roman" panose="02020603050405020304" pitchFamily="18" charset="0"/>
              </a:rPr>
              <a:t> (modern Cape Hatteras) on the Outer Banks.</a:t>
            </a:r>
            <a:endParaRPr lang="en-US" sz="2400" dirty="0"/>
          </a:p>
        </p:txBody>
      </p:sp>
      <p:sp>
        <p:nvSpPr>
          <p:cNvPr id="8" name="TextBox 7">
            <a:extLst>
              <a:ext uri="{FF2B5EF4-FFF2-40B4-BE49-F238E27FC236}">
                <a16:creationId xmlns:a16="http://schemas.microsoft.com/office/drawing/2014/main" id="{C0AD98EB-8F01-0B42-A4CE-18FEF402DD24}"/>
              </a:ext>
            </a:extLst>
          </p:cNvPr>
          <p:cNvSpPr txBox="1"/>
          <p:nvPr/>
        </p:nvSpPr>
        <p:spPr>
          <a:xfrm>
            <a:off x="1655079" y="726831"/>
            <a:ext cx="7488921" cy="1200329"/>
          </a:xfrm>
          <a:prstGeom prst="rect">
            <a:avLst/>
          </a:prstGeom>
          <a:noFill/>
        </p:spPr>
        <p:txBody>
          <a:bodyPr wrap="square" rtlCol="0">
            <a:spAutoFit/>
          </a:bodyPr>
          <a:lstStyle/>
          <a:p>
            <a:r>
              <a:rPr lang="en-US" sz="2400" dirty="0"/>
              <a:t>When White returned to Roanoke, there was no sign of the colonists he left behind three years earlier.</a:t>
            </a:r>
          </a:p>
        </p:txBody>
      </p:sp>
    </p:spTree>
    <p:extLst>
      <p:ext uri="{BB962C8B-B14F-4D97-AF65-F5344CB8AC3E}">
        <p14:creationId xmlns:p14="http://schemas.microsoft.com/office/powerpoint/2010/main" val="3427081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157C-00F9-AA48-842C-14FD162F788B}"/>
              </a:ext>
            </a:extLst>
          </p:cNvPr>
          <p:cNvSpPr>
            <a:spLocks noGrp="1"/>
          </p:cNvSpPr>
          <p:nvPr>
            <p:ph type="title"/>
          </p:nvPr>
        </p:nvSpPr>
        <p:spPr>
          <a:xfrm>
            <a:off x="1678525" y="14510"/>
            <a:ext cx="8911687" cy="735767"/>
          </a:xfrm>
        </p:spPr>
        <p:txBody>
          <a:bodyPr/>
          <a:lstStyle/>
          <a:p>
            <a:r>
              <a:rPr lang="en-US" dirty="0"/>
              <a:t>Where did they go?...</a:t>
            </a:r>
          </a:p>
        </p:txBody>
      </p:sp>
      <p:pic>
        <p:nvPicPr>
          <p:cNvPr id="4" name="Picture 2" descr="Image result for Chesapeake 1590">
            <a:extLst>
              <a:ext uri="{FF2B5EF4-FFF2-40B4-BE49-F238E27FC236}">
                <a16:creationId xmlns:a16="http://schemas.microsoft.com/office/drawing/2014/main" id="{29501EF0-1976-464D-A399-8E1ECCE1C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0277"/>
            <a:ext cx="72358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9DFEFF5-7633-5945-8B5E-3F32A7EF5CEC}"/>
              </a:ext>
            </a:extLst>
          </p:cNvPr>
          <p:cNvSpPr txBox="1"/>
          <p:nvPr/>
        </p:nvSpPr>
        <p:spPr>
          <a:xfrm>
            <a:off x="7455877" y="117693"/>
            <a:ext cx="4454769" cy="6740307"/>
          </a:xfrm>
          <a:prstGeom prst="rect">
            <a:avLst/>
          </a:prstGeom>
          <a:noFill/>
        </p:spPr>
        <p:txBody>
          <a:bodyPr wrap="square" rtlCol="0">
            <a:spAutoFit/>
          </a:bodyPr>
          <a:lstStyle/>
          <a:p>
            <a:r>
              <a:rPr lang="en-US" altLang="en-US" sz="2400" dirty="0">
                <a:cs typeface="Times New Roman" panose="02020603050405020304" pitchFamily="18" charset="0"/>
              </a:rPr>
              <a:t>The late </a:t>
            </a:r>
            <a:r>
              <a:rPr lang="en-US" altLang="en-US" sz="2400" dirty="0">
                <a:solidFill>
                  <a:srgbClr val="FF0000"/>
                </a:solidFill>
                <a:cs typeface="Times New Roman" panose="02020603050405020304" pitchFamily="18" charset="0"/>
              </a:rPr>
              <a:t>David Beers Quinn</a:t>
            </a:r>
            <a:r>
              <a:rPr lang="en-US" altLang="en-US" sz="2400" dirty="0">
                <a:cs typeface="Times New Roman" panose="02020603050405020304" pitchFamily="18" charset="0"/>
              </a:rPr>
              <a:t>, historian of English America, argued in his books that the colonists actually </a:t>
            </a:r>
            <a:r>
              <a:rPr lang="en-US" altLang="en-US" sz="2400" dirty="0">
                <a:solidFill>
                  <a:srgbClr val="FF0000"/>
                </a:solidFill>
                <a:cs typeface="Times New Roman" panose="02020603050405020304" pitchFamily="18" charset="0"/>
              </a:rPr>
              <a:t>migrated northward to Chesapeake</a:t>
            </a:r>
            <a:r>
              <a:rPr lang="en-US" altLang="en-US" sz="2400" dirty="0">
                <a:cs typeface="Times New Roman" panose="02020603050405020304" pitchFamily="18" charset="0"/>
              </a:rPr>
              <a:t>, their original destination, to live with the </a:t>
            </a:r>
            <a:r>
              <a:rPr lang="en-US" altLang="en-US" sz="2400" dirty="0" err="1">
                <a:cs typeface="Times New Roman" panose="02020603050405020304" pitchFamily="18" charset="0"/>
              </a:rPr>
              <a:t>Chesepians</a:t>
            </a:r>
            <a:r>
              <a:rPr lang="en-US" altLang="en-US" sz="2400" dirty="0">
                <a:cs typeface="Times New Roman" panose="02020603050405020304" pitchFamily="18" charset="0"/>
              </a:rPr>
              <a:t>. But other theories abound:</a:t>
            </a:r>
          </a:p>
          <a:p>
            <a:endParaRPr lang="en-US" sz="2400" dirty="0">
              <a:cs typeface="Times New Roman" panose="02020603050405020304" pitchFamily="18" charset="0"/>
            </a:endParaRPr>
          </a:p>
          <a:p>
            <a:r>
              <a:rPr lang="en-US" sz="2400" dirty="0">
                <a:cs typeface="Times New Roman" panose="02020603050405020304" pitchFamily="18" charset="0"/>
              </a:rPr>
              <a:t>• Some say they were </a:t>
            </a:r>
            <a:r>
              <a:rPr lang="en-US" sz="2400" dirty="0">
                <a:solidFill>
                  <a:srgbClr val="FF0000"/>
                </a:solidFill>
                <a:cs typeface="Times New Roman" panose="02020603050405020304" pitchFamily="18" charset="0"/>
              </a:rPr>
              <a:t>killed by hostile Indians</a:t>
            </a:r>
          </a:p>
          <a:p>
            <a:r>
              <a:rPr lang="en-US" sz="2400" dirty="0">
                <a:cs typeface="Times New Roman" panose="02020603050405020304" pitchFamily="18" charset="0"/>
              </a:rPr>
              <a:t>• Some say they </a:t>
            </a:r>
            <a:r>
              <a:rPr lang="en-US" sz="2400" dirty="0">
                <a:solidFill>
                  <a:srgbClr val="FF0000"/>
                </a:solidFill>
                <a:cs typeface="Times New Roman" panose="02020603050405020304" pitchFamily="18" charset="0"/>
              </a:rPr>
              <a:t>migrated into the interior </a:t>
            </a:r>
            <a:r>
              <a:rPr lang="en-US" sz="2400" dirty="0">
                <a:cs typeface="Times New Roman" panose="02020603050405020304" pitchFamily="18" charset="0"/>
              </a:rPr>
              <a:t>and became part of the Lumbee tribe.</a:t>
            </a:r>
          </a:p>
          <a:p>
            <a:r>
              <a:rPr lang="en-US" sz="2400" dirty="0">
                <a:cs typeface="Times New Roman" panose="02020603050405020304" pitchFamily="18" charset="0"/>
              </a:rPr>
              <a:t>• Some say they were </a:t>
            </a:r>
            <a:r>
              <a:rPr lang="en-US" sz="2400" dirty="0">
                <a:solidFill>
                  <a:srgbClr val="FF0000"/>
                </a:solidFill>
                <a:cs typeface="Times New Roman" panose="02020603050405020304" pitchFamily="18" charset="0"/>
              </a:rPr>
              <a:t>killed by the Spanish</a:t>
            </a:r>
          </a:p>
          <a:p>
            <a:r>
              <a:rPr lang="en-US" sz="2400" dirty="0">
                <a:cs typeface="Times New Roman" panose="02020603050405020304" pitchFamily="18" charset="0"/>
              </a:rPr>
              <a:t>• Others believe a </a:t>
            </a:r>
            <a:r>
              <a:rPr lang="en-US" sz="2400" dirty="0">
                <a:solidFill>
                  <a:srgbClr val="FF0000"/>
                </a:solidFill>
                <a:cs typeface="Times New Roman" panose="02020603050405020304" pitchFamily="18" charset="0"/>
              </a:rPr>
              <a:t>hurricane wiped them out.</a:t>
            </a:r>
            <a:endParaRPr lang="en-US" sz="2400" dirty="0">
              <a:solidFill>
                <a:srgbClr val="FF0000"/>
              </a:solidFill>
            </a:endParaRPr>
          </a:p>
        </p:txBody>
      </p:sp>
    </p:spTree>
    <p:extLst>
      <p:ext uri="{BB962C8B-B14F-4D97-AF65-F5344CB8AC3E}">
        <p14:creationId xmlns:p14="http://schemas.microsoft.com/office/powerpoint/2010/main" val="3737502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677A4-6588-D44D-A896-6615238E96A9}"/>
              </a:ext>
            </a:extLst>
          </p:cNvPr>
          <p:cNvSpPr>
            <a:spLocks noGrp="1"/>
          </p:cNvSpPr>
          <p:nvPr>
            <p:ph type="title"/>
          </p:nvPr>
        </p:nvSpPr>
        <p:spPr>
          <a:xfrm>
            <a:off x="1397171" y="14510"/>
            <a:ext cx="8911687" cy="688875"/>
          </a:xfrm>
        </p:spPr>
        <p:txBody>
          <a:bodyPr/>
          <a:lstStyle/>
          <a:p>
            <a:r>
              <a:rPr lang="en-US" dirty="0"/>
              <a:t>New evidence found…</a:t>
            </a:r>
          </a:p>
        </p:txBody>
      </p:sp>
      <p:pic>
        <p:nvPicPr>
          <p:cNvPr id="4" name="Picture 2" descr="https://nativeheritageproject.files.wordpress.com/2012/05/fort-large-map1.png">
            <a:extLst>
              <a:ext uri="{FF2B5EF4-FFF2-40B4-BE49-F238E27FC236}">
                <a16:creationId xmlns:a16="http://schemas.microsoft.com/office/drawing/2014/main" id="{3D489A88-52D3-1C4E-9F32-5FBC09F57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1513"/>
            <a:ext cx="6858000" cy="61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8450558-D965-5248-934E-869EF20F8D86}"/>
              </a:ext>
            </a:extLst>
          </p:cNvPr>
          <p:cNvSpPr txBox="1"/>
          <p:nvPr/>
        </p:nvSpPr>
        <p:spPr>
          <a:xfrm>
            <a:off x="8065476" y="681513"/>
            <a:ext cx="3798277" cy="5693866"/>
          </a:xfrm>
          <a:prstGeom prst="rect">
            <a:avLst/>
          </a:prstGeom>
          <a:noFill/>
        </p:spPr>
        <p:txBody>
          <a:bodyPr wrap="square" rtlCol="0">
            <a:spAutoFit/>
          </a:bodyPr>
          <a:lstStyle/>
          <a:p>
            <a:r>
              <a:rPr lang="en-US" sz="2800" dirty="0"/>
              <a:t>• Recently, Professor Edward Brent Lane of NCSU discovered a tantalizing clue to the fate of the Lost Colony. In examining a map of the period, he detected a patch over a part of the chart in the area of what is now Edenton, NC. </a:t>
            </a:r>
          </a:p>
        </p:txBody>
      </p:sp>
      <p:sp>
        <p:nvSpPr>
          <p:cNvPr id="6" name="Left Arrow 5">
            <a:extLst>
              <a:ext uri="{FF2B5EF4-FFF2-40B4-BE49-F238E27FC236}">
                <a16:creationId xmlns:a16="http://schemas.microsoft.com/office/drawing/2014/main" id="{59A233F0-BA6E-1142-81AF-7793AAEDCE44}"/>
              </a:ext>
            </a:extLst>
          </p:cNvPr>
          <p:cNvSpPr/>
          <p:nvPr/>
        </p:nvSpPr>
        <p:spPr>
          <a:xfrm>
            <a:off x="2321169" y="2157046"/>
            <a:ext cx="5298831" cy="375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7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1232-8AE6-B84E-885B-6A71CCEAE098}"/>
              </a:ext>
            </a:extLst>
          </p:cNvPr>
          <p:cNvSpPr>
            <a:spLocks noGrp="1"/>
          </p:cNvSpPr>
          <p:nvPr>
            <p:ph type="title"/>
          </p:nvPr>
        </p:nvSpPr>
        <p:spPr>
          <a:xfrm>
            <a:off x="1981201" y="0"/>
            <a:ext cx="9523412" cy="805543"/>
          </a:xfrm>
        </p:spPr>
        <p:txBody>
          <a:bodyPr/>
          <a:lstStyle/>
          <a:p>
            <a:r>
              <a:rPr lang="en-US" dirty="0"/>
              <a:t>Europeans explore the Carolina coast…</a:t>
            </a:r>
          </a:p>
        </p:txBody>
      </p:sp>
      <p:sp>
        <p:nvSpPr>
          <p:cNvPr id="4" name="TextBox 3">
            <a:extLst>
              <a:ext uri="{FF2B5EF4-FFF2-40B4-BE49-F238E27FC236}">
                <a16:creationId xmlns:a16="http://schemas.microsoft.com/office/drawing/2014/main" id="{37A3B412-C3C0-1746-ACF9-42A2343E4FE2}"/>
              </a:ext>
            </a:extLst>
          </p:cNvPr>
          <p:cNvSpPr txBox="1"/>
          <p:nvPr/>
        </p:nvSpPr>
        <p:spPr>
          <a:xfrm>
            <a:off x="2547257" y="631372"/>
            <a:ext cx="7881257" cy="1015663"/>
          </a:xfrm>
          <a:prstGeom prst="rect">
            <a:avLst/>
          </a:prstGeom>
          <a:noFill/>
        </p:spPr>
        <p:txBody>
          <a:bodyPr wrap="square" rtlCol="0">
            <a:spAutoFit/>
          </a:bodyPr>
          <a:lstStyle/>
          <a:p>
            <a:r>
              <a:rPr lang="en-US" sz="2000" b="1" dirty="0"/>
              <a:t>The first explorers to conduct detailed explorations of the Carolina coast were Pedro de </a:t>
            </a:r>
            <a:r>
              <a:rPr lang="en-US" sz="2000" b="1" dirty="0" err="1"/>
              <a:t>Quejo</a:t>
            </a:r>
            <a:r>
              <a:rPr lang="en-US" sz="2000" b="1" dirty="0"/>
              <a:t> for Spain, and </a:t>
            </a:r>
            <a:r>
              <a:rPr lang="en-US" sz="2000" b="1" dirty="0">
                <a:solidFill>
                  <a:srgbClr val="FF0000"/>
                </a:solidFill>
              </a:rPr>
              <a:t>Giovanni de </a:t>
            </a:r>
            <a:r>
              <a:rPr lang="en-US" sz="2000" b="1" dirty="0" err="1">
                <a:solidFill>
                  <a:srgbClr val="FF0000"/>
                </a:solidFill>
              </a:rPr>
              <a:t>Verrazzano</a:t>
            </a:r>
            <a:r>
              <a:rPr lang="en-US" sz="2000" b="1" dirty="0"/>
              <a:t> for King Francis I (</a:t>
            </a:r>
            <a:r>
              <a:rPr lang="en-US" sz="2000" b="1" dirty="0">
                <a:solidFill>
                  <a:srgbClr val="FF0000"/>
                </a:solidFill>
              </a:rPr>
              <a:t>1524</a:t>
            </a:r>
            <a:r>
              <a:rPr lang="en-US" sz="2000" b="1" dirty="0"/>
              <a:t>)</a:t>
            </a:r>
          </a:p>
        </p:txBody>
      </p:sp>
      <p:pic>
        <p:nvPicPr>
          <p:cNvPr id="6" name="Picture 5">
            <a:extLst>
              <a:ext uri="{FF2B5EF4-FFF2-40B4-BE49-F238E27FC236}">
                <a16:creationId xmlns:a16="http://schemas.microsoft.com/office/drawing/2014/main" id="{68B9FA31-64B9-684D-A5DC-F9ECC3718034}"/>
              </a:ext>
            </a:extLst>
          </p:cNvPr>
          <p:cNvPicPr>
            <a:picLocks noChangeAspect="1"/>
          </p:cNvPicPr>
          <p:nvPr/>
        </p:nvPicPr>
        <p:blipFill>
          <a:blip r:embed="rId2"/>
          <a:stretch>
            <a:fillRect/>
          </a:stretch>
        </p:blipFill>
        <p:spPr>
          <a:xfrm>
            <a:off x="215935" y="1647036"/>
            <a:ext cx="3473383" cy="3882908"/>
          </a:xfrm>
          <a:prstGeom prst="rect">
            <a:avLst/>
          </a:prstGeom>
        </p:spPr>
      </p:pic>
      <p:pic>
        <p:nvPicPr>
          <p:cNvPr id="8" name="Picture 7">
            <a:extLst>
              <a:ext uri="{FF2B5EF4-FFF2-40B4-BE49-F238E27FC236}">
                <a16:creationId xmlns:a16="http://schemas.microsoft.com/office/drawing/2014/main" id="{A1B3406F-5F93-BB4A-9C53-D40A4EFD3B7F}"/>
              </a:ext>
            </a:extLst>
          </p:cNvPr>
          <p:cNvPicPr>
            <a:picLocks noChangeAspect="1"/>
          </p:cNvPicPr>
          <p:nvPr/>
        </p:nvPicPr>
        <p:blipFill>
          <a:blip r:embed="rId3"/>
          <a:stretch>
            <a:fillRect/>
          </a:stretch>
        </p:blipFill>
        <p:spPr>
          <a:xfrm>
            <a:off x="3689318" y="1959428"/>
            <a:ext cx="8306734" cy="4059465"/>
          </a:xfrm>
          <a:prstGeom prst="rect">
            <a:avLst/>
          </a:prstGeom>
        </p:spPr>
      </p:pic>
      <p:sp>
        <p:nvSpPr>
          <p:cNvPr id="9" name="TextBox 8">
            <a:extLst>
              <a:ext uri="{FF2B5EF4-FFF2-40B4-BE49-F238E27FC236}">
                <a16:creationId xmlns:a16="http://schemas.microsoft.com/office/drawing/2014/main" id="{79A59CA2-A939-3F43-AFE4-2DEE4313F25B}"/>
              </a:ext>
            </a:extLst>
          </p:cNvPr>
          <p:cNvSpPr txBox="1"/>
          <p:nvPr/>
        </p:nvSpPr>
        <p:spPr>
          <a:xfrm>
            <a:off x="3918857" y="6183086"/>
            <a:ext cx="7815943" cy="646331"/>
          </a:xfrm>
          <a:prstGeom prst="rect">
            <a:avLst/>
          </a:prstGeom>
          <a:noFill/>
        </p:spPr>
        <p:txBody>
          <a:bodyPr wrap="square" rtlCol="0">
            <a:spAutoFit/>
          </a:bodyPr>
          <a:lstStyle/>
          <a:p>
            <a:r>
              <a:rPr lang="en-US" dirty="0" err="1"/>
              <a:t>Verrazzano</a:t>
            </a:r>
            <a:r>
              <a:rPr lang="en-US" dirty="0"/>
              <a:t> explored all along the East Coast, from Cape Fear to Newfoundland.</a:t>
            </a:r>
          </a:p>
        </p:txBody>
      </p:sp>
      <p:sp>
        <p:nvSpPr>
          <p:cNvPr id="10" name="TextBox 9">
            <a:extLst>
              <a:ext uri="{FF2B5EF4-FFF2-40B4-BE49-F238E27FC236}">
                <a16:creationId xmlns:a16="http://schemas.microsoft.com/office/drawing/2014/main" id="{FC7A6265-5F7A-A547-B233-A0FAF853AA2E}"/>
              </a:ext>
            </a:extLst>
          </p:cNvPr>
          <p:cNvSpPr txBox="1"/>
          <p:nvPr/>
        </p:nvSpPr>
        <p:spPr>
          <a:xfrm>
            <a:off x="1284514" y="5529944"/>
            <a:ext cx="2220686" cy="646331"/>
          </a:xfrm>
          <a:prstGeom prst="rect">
            <a:avLst/>
          </a:prstGeom>
          <a:noFill/>
        </p:spPr>
        <p:txBody>
          <a:bodyPr wrap="square" rtlCol="0">
            <a:spAutoFit/>
          </a:bodyPr>
          <a:lstStyle/>
          <a:p>
            <a:r>
              <a:rPr lang="en-US" dirty="0"/>
              <a:t>Giovanni de </a:t>
            </a:r>
            <a:r>
              <a:rPr lang="en-US" dirty="0" err="1"/>
              <a:t>Verrazzano</a:t>
            </a:r>
            <a:endParaRPr lang="en-US" dirty="0"/>
          </a:p>
        </p:txBody>
      </p:sp>
    </p:spTree>
    <p:extLst>
      <p:ext uri="{BB962C8B-B14F-4D97-AF65-F5344CB8AC3E}">
        <p14:creationId xmlns:p14="http://schemas.microsoft.com/office/powerpoint/2010/main" val="3250875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92F1-CEC9-0E49-B778-47635D895E11}"/>
              </a:ext>
            </a:extLst>
          </p:cNvPr>
          <p:cNvSpPr>
            <a:spLocks noGrp="1"/>
          </p:cNvSpPr>
          <p:nvPr>
            <p:ph type="title"/>
          </p:nvPr>
        </p:nvSpPr>
        <p:spPr>
          <a:xfrm>
            <a:off x="1608187" y="0"/>
            <a:ext cx="8911687" cy="1280890"/>
          </a:xfrm>
        </p:spPr>
        <p:txBody>
          <a:bodyPr/>
          <a:lstStyle/>
          <a:p>
            <a:r>
              <a:rPr lang="en-US" dirty="0"/>
              <a:t>Look closer…</a:t>
            </a:r>
          </a:p>
        </p:txBody>
      </p:sp>
      <p:pic>
        <p:nvPicPr>
          <p:cNvPr id="4" name="Picture 2" descr="http://i.telegraph.co.uk/multimedia/archive/02210/lost-colony-2_2210672b.jpg">
            <a:extLst>
              <a:ext uri="{FF2B5EF4-FFF2-40B4-BE49-F238E27FC236}">
                <a16:creationId xmlns:a16="http://schemas.microsoft.com/office/drawing/2014/main" id="{46F24EFC-4435-8E42-9292-82C61DD58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957" y="640445"/>
            <a:ext cx="9962673" cy="621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nut 5">
            <a:extLst>
              <a:ext uri="{FF2B5EF4-FFF2-40B4-BE49-F238E27FC236}">
                <a16:creationId xmlns:a16="http://schemas.microsoft.com/office/drawing/2014/main" id="{FADB2616-210C-CD4E-B564-7FF7972D9274}"/>
              </a:ext>
            </a:extLst>
          </p:cNvPr>
          <p:cNvSpPr/>
          <p:nvPr/>
        </p:nvSpPr>
        <p:spPr>
          <a:xfrm>
            <a:off x="2485291" y="2414953"/>
            <a:ext cx="3329355" cy="3681047"/>
          </a:xfrm>
          <a:prstGeom prst="donut">
            <a:avLst>
              <a:gd name="adj" fmla="val 173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9439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50DB3-B796-0249-8B27-153FD4468CED}"/>
              </a:ext>
            </a:extLst>
          </p:cNvPr>
          <p:cNvSpPr>
            <a:spLocks noGrp="1"/>
          </p:cNvSpPr>
          <p:nvPr>
            <p:ph type="title"/>
          </p:nvPr>
        </p:nvSpPr>
        <p:spPr>
          <a:xfrm>
            <a:off x="1608187" y="37956"/>
            <a:ext cx="8911687" cy="1280890"/>
          </a:xfrm>
        </p:spPr>
        <p:txBody>
          <a:bodyPr/>
          <a:lstStyle/>
          <a:p>
            <a:r>
              <a:rPr lang="en-US" dirty="0"/>
              <a:t>Look under X-ray…</a:t>
            </a:r>
          </a:p>
        </p:txBody>
      </p:sp>
      <p:pic>
        <p:nvPicPr>
          <p:cNvPr id="4" name="Picture 2" descr="Related image">
            <a:extLst>
              <a:ext uri="{FF2B5EF4-FFF2-40B4-BE49-F238E27FC236}">
                <a16:creationId xmlns:a16="http://schemas.microsoft.com/office/drawing/2014/main" id="{92A2D0BC-1658-E34A-AE37-CF2FBA7C8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04" y="678401"/>
            <a:ext cx="84264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2EBE7B2-FBDD-914D-85F5-B0C38351D1AF}"/>
              </a:ext>
            </a:extLst>
          </p:cNvPr>
          <p:cNvSpPr txBox="1"/>
          <p:nvPr/>
        </p:nvSpPr>
        <p:spPr>
          <a:xfrm>
            <a:off x="8768862" y="190356"/>
            <a:ext cx="3259015" cy="6370975"/>
          </a:xfrm>
          <a:prstGeom prst="rect">
            <a:avLst/>
          </a:prstGeom>
          <a:noFill/>
        </p:spPr>
        <p:txBody>
          <a:bodyPr wrap="square" rtlCol="0">
            <a:spAutoFit/>
          </a:bodyPr>
          <a:lstStyle/>
          <a:p>
            <a:r>
              <a:rPr lang="en-US" sz="2400" dirty="0"/>
              <a:t>Under the patch is a </a:t>
            </a:r>
            <a:r>
              <a:rPr lang="en-US" sz="2400" dirty="0">
                <a:solidFill>
                  <a:srgbClr val="FF0000"/>
                </a:solidFill>
              </a:rPr>
              <a:t>hand drawn symbol </a:t>
            </a:r>
            <a:r>
              <a:rPr lang="en-US" sz="2400" dirty="0"/>
              <a:t>common for mapmakers of the time that indicates a </a:t>
            </a:r>
            <a:r>
              <a:rPr lang="en-US" sz="2400" dirty="0">
                <a:solidFill>
                  <a:srgbClr val="FF0000"/>
                </a:solidFill>
              </a:rPr>
              <a:t>fort or settlement</a:t>
            </a:r>
            <a:r>
              <a:rPr lang="en-US" sz="2400" dirty="0"/>
              <a:t>. Based on this new clue, excavations were begun on a golf course at </a:t>
            </a:r>
            <a:r>
              <a:rPr lang="en-US" sz="2400" dirty="0">
                <a:solidFill>
                  <a:srgbClr val="FF0000"/>
                </a:solidFill>
              </a:rPr>
              <a:t>Edenton, NC</a:t>
            </a:r>
            <a:r>
              <a:rPr lang="en-US" sz="2400" dirty="0"/>
              <a:t>. To date, several artifacts dating from the 16</a:t>
            </a:r>
            <a:r>
              <a:rPr lang="en-US" sz="2400" baseline="30000" dirty="0"/>
              <a:t>th</a:t>
            </a:r>
            <a:r>
              <a:rPr lang="en-US" sz="2400" dirty="0"/>
              <a:t>. Century have been discovered, though </a:t>
            </a:r>
            <a:r>
              <a:rPr lang="en-US" sz="2400" dirty="0">
                <a:solidFill>
                  <a:srgbClr val="FF0000"/>
                </a:solidFill>
              </a:rPr>
              <a:t>nothing definitive</a:t>
            </a:r>
            <a:r>
              <a:rPr lang="en-US" sz="2400" dirty="0"/>
              <a:t>.</a:t>
            </a:r>
          </a:p>
        </p:txBody>
      </p:sp>
    </p:spTree>
    <p:extLst>
      <p:ext uri="{BB962C8B-B14F-4D97-AF65-F5344CB8AC3E}">
        <p14:creationId xmlns:p14="http://schemas.microsoft.com/office/powerpoint/2010/main" val="231788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AB67F51-5B59-6740-83FE-50E51B4B5BDC}"/>
              </a:ext>
            </a:extLst>
          </p:cNvPr>
          <p:cNvSpPr>
            <a:spLocks noChangeArrowheads="1"/>
          </p:cNvSpPr>
          <p:nvPr/>
        </p:nvSpPr>
        <p:spPr bwMode="auto">
          <a:xfrm>
            <a:off x="3058886" y="0"/>
            <a:ext cx="7173686"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C00000"/>
                </a:solidFill>
                <a:latin typeface="Times New Roman" panose="02020603050405020304" pitchFamily="18" charset="0"/>
                <a:cs typeface="Times New Roman" panose="02020603050405020304" pitchFamily="18" charset="0"/>
              </a:rPr>
              <a:t>Incentives for English Settlement of North America</a:t>
            </a:r>
          </a:p>
          <a:p>
            <a:pPr>
              <a:spcBef>
                <a:spcPct val="0"/>
              </a:spcBef>
              <a:buFontTx/>
              <a:buNone/>
            </a:pP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b="1" dirty="0">
                <a:solidFill>
                  <a:srgbClr val="002060"/>
                </a:solidFill>
                <a:latin typeface="Times New Roman" panose="02020603050405020304" pitchFamily="18" charset="0"/>
                <a:cs typeface="Times New Roman" panose="02020603050405020304" pitchFamily="18" charset="0"/>
              </a:rPr>
              <a:t>1. military</a:t>
            </a:r>
          </a:p>
          <a:p>
            <a:pPr>
              <a:spcBef>
                <a:spcPct val="0"/>
              </a:spcBef>
              <a:buFontTx/>
              <a:buNone/>
            </a:pP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a:solidFill>
                  <a:srgbClr val="0070C0"/>
                </a:solidFill>
                <a:latin typeface="Times New Roman" panose="02020603050405020304" pitchFamily="18" charset="0"/>
                <a:cs typeface="Times New Roman" panose="02020603050405020304" pitchFamily="18" charset="0"/>
              </a:rPr>
              <a:t>a. undermine Spain’s transatlantic empire</a:t>
            </a:r>
          </a:p>
          <a:p>
            <a:pPr>
              <a:spcBef>
                <a:spcPct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1. establish commerce raiding and naval bases</a:t>
            </a:r>
          </a:p>
          <a:p>
            <a:pPr>
              <a:spcBef>
                <a:spcPct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2. make military allies of Native Americans</a:t>
            </a:r>
          </a:p>
          <a:p>
            <a:pPr>
              <a:spcBef>
                <a:spcPct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3. glory for the queen, glory for the realm, glory for</a:t>
            </a:r>
          </a:p>
          <a:p>
            <a:pPr>
              <a:spcBef>
                <a:spcPct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themselves</a:t>
            </a:r>
          </a:p>
          <a:p>
            <a:pPr>
              <a:spcBef>
                <a:spcPct val="0"/>
              </a:spcBef>
              <a:buFontTx/>
              <a:buNone/>
            </a:pPr>
            <a:r>
              <a:rPr lang="en-US" altLang="en-US" sz="2000" b="1" dirty="0">
                <a:solidFill>
                  <a:srgbClr val="002060"/>
                </a:solidFill>
                <a:latin typeface="Times New Roman" panose="02020603050405020304" pitchFamily="18" charset="0"/>
                <a:cs typeface="Times New Roman" panose="02020603050405020304" pitchFamily="18" charset="0"/>
              </a:rPr>
              <a:t>        2. economic </a:t>
            </a:r>
          </a:p>
          <a:p>
            <a:pPr>
              <a:spcBef>
                <a:spcPct val="0"/>
              </a:spcBef>
              <a:buFontTx/>
              <a:buNone/>
            </a:pP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a:solidFill>
                  <a:srgbClr val="0070C0"/>
                </a:solidFill>
                <a:latin typeface="Times New Roman" panose="02020603050405020304" pitchFamily="18" charset="0"/>
                <a:cs typeface="Times New Roman" panose="02020603050405020304" pitchFamily="18" charset="0"/>
              </a:rPr>
              <a:t>a. Richard Hakluyt the Younger </a:t>
            </a:r>
          </a:p>
          <a:p>
            <a:pPr>
              <a:spcBef>
                <a:spcPct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1. </a:t>
            </a:r>
            <a:r>
              <a:rPr lang="en-US" altLang="en-US" sz="2000" b="1" i="1" dirty="0">
                <a:solidFill>
                  <a:srgbClr val="0070C0"/>
                </a:solidFill>
                <a:latin typeface="Times New Roman" panose="02020603050405020304" pitchFamily="18" charset="0"/>
                <a:cs typeface="Times New Roman" panose="02020603050405020304" pitchFamily="18" charset="0"/>
              </a:rPr>
              <a:t>Discourse on Western Planting </a:t>
            </a:r>
            <a:r>
              <a:rPr lang="en-US" altLang="en-US" sz="2000" b="1" dirty="0">
                <a:solidFill>
                  <a:srgbClr val="0070C0"/>
                </a:solidFill>
                <a:latin typeface="Times New Roman" panose="02020603050405020304" pitchFamily="18" charset="0"/>
                <a:cs typeface="Times New Roman" panose="02020603050405020304" pitchFamily="18" charset="0"/>
              </a:rPr>
              <a:t>(1584)</a:t>
            </a:r>
          </a:p>
          <a:p>
            <a:pPr>
              <a:spcBef>
                <a:spcPct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a. discovery and development of resources</a:t>
            </a:r>
          </a:p>
          <a:p>
            <a:pPr>
              <a:spcBef>
                <a:spcPct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1. commercial exploitation</a:t>
            </a:r>
          </a:p>
          <a:p>
            <a:pPr>
              <a:spcBef>
                <a:spcPct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a. “merchantable commodities”</a:t>
            </a:r>
          </a:p>
          <a:p>
            <a:pPr>
              <a:spcBef>
                <a:spcPct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2. materials for the construction of fleets of ships</a:t>
            </a:r>
          </a:p>
          <a:p>
            <a:pPr>
              <a:spcBef>
                <a:spcPct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b. provide employment opportunities for 						    disadvantaged people</a:t>
            </a:r>
          </a:p>
          <a:p>
            <a:pPr>
              <a:spcBef>
                <a:spcPct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c. make trade alliances with Native Americans</a:t>
            </a:r>
          </a:p>
          <a:p>
            <a:pPr>
              <a:spcBef>
                <a:spcPct val="0"/>
              </a:spcBef>
              <a:buFontTx/>
              <a:buNone/>
            </a:pPr>
            <a:r>
              <a:rPr lang="en-US" altLang="en-US" sz="2000" b="1" dirty="0">
                <a:solidFill>
                  <a:srgbClr val="002060"/>
                </a:solidFill>
                <a:latin typeface="Times New Roman" panose="02020603050405020304" pitchFamily="18" charset="0"/>
                <a:cs typeface="Times New Roman" panose="02020603050405020304" pitchFamily="18" charset="0"/>
              </a:rPr>
              <a:t>        3. religious</a:t>
            </a:r>
          </a:p>
          <a:p>
            <a:pPr>
              <a:spcBef>
                <a:spcPct val="0"/>
              </a:spcBef>
              <a:buFontTx/>
              <a:buNone/>
            </a:pP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a:solidFill>
                  <a:srgbClr val="0070C0"/>
                </a:solidFill>
                <a:latin typeface="Times New Roman" panose="02020603050405020304" pitchFamily="18" charset="0"/>
                <a:cs typeface="Times New Roman" panose="02020603050405020304" pitchFamily="18" charset="0"/>
              </a:rPr>
              <a:t>a. extend Protestantism </a:t>
            </a:r>
          </a:p>
          <a:p>
            <a:pPr>
              <a:spcBef>
                <a:spcPct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1. convert Native Americans to the Anglican faith</a:t>
            </a:r>
          </a:p>
          <a:p>
            <a:pPr>
              <a:spcBef>
                <a:spcPct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2. rediscover God’s wonders in the New World           </a:t>
            </a:r>
            <a:endParaRPr lang="en-US" altLang="en-US" sz="2000" b="1" dirty="0">
              <a:solidFill>
                <a:srgbClr val="0070C0"/>
              </a:solidFill>
            </a:endParaRPr>
          </a:p>
        </p:txBody>
      </p:sp>
    </p:spTree>
    <p:extLst>
      <p:ext uri="{BB962C8B-B14F-4D97-AF65-F5344CB8AC3E}">
        <p14:creationId xmlns:p14="http://schemas.microsoft.com/office/powerpoint/2010/main" val="368397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1232-8AE6-B84E-885B-6A71CCEAE098}"/>
              </a:ext>
            </a:extLst>
          </p:cNvPr>
          <p:cNvSpPr>
            <a:spLocks noGrp="1"/>
          </p:cNvSpPr>
          <p:nvPr>
            <p:ph type="title"/>
          </p:nvPr>
        </p:nvSpPr>
        <p:spPr>
          <a:xfrm>
            <a:off x="1632857" y="0"/>
            <a:ext cx="9871756" cy="805543"/>
          </a:xfrm>
        </p:spPr>
        <p:txBody>
          <a:bodyPr>
            <a:normAutofit/>
          </a:bodyPr>
          <a:lstStyle/>
          <a:p>
            <a:r>
              <a:rPr lang="en-US" dirty="0"/>
              <a:t>Raleigh gets permission to plant a colony…</a:t>
            </a:r>
          </a:p>
        </p:txBody>
      </p:sp>
      <p:pic>
        <p:nvPicPr>
          <p:cNvPr id="11" name="Picture 4" descr="Virginia 1633">
            <a:extLst>
              <a:ext uri="{FF2B5EF4-FFF2-40B4-BE49-F238E27FC236}">
                <a16:creationId xmlns:a16="http://schemas.microsoft.com/office/drawing/2014/main" id="{6874EE9B-2539-9B48-A3F0-D7DB27A37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057" y="805543"/>
            <a:ext cx="70104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E4436E9-EBEC-3248-A751-3EB936643269}"/>
              </a:ext>
            </a:extLst>
          </p:cNvPr>
          <p:cNvSpPr txBox="1"/>
          <p:nvPr/>
        </p:nvSpPr>
        <p:spPr>
          <a:xfrm>
            <a:off x="9339943" y="1179151"/>
            <a:ext cx="2677886" cy="4154984"/>
          </a:xfrm>
          <a:prstGeom prst="rect">
            <a:avLst/>
          </a:prstGeom>
          <a:noFill/>
        </p:spPr>
        <p:txBody>
          <a:bodyPr wrap="square" rtlCol="0">
            <a:spAutoFit/>
          </a:bodyPr>
          <a:lstStyle/>
          <a:p>
            <a:r>
              <a:rPr lang="en-US" altLang="en-US" sz="2400" b="1" dirty="0">
                <a:cs typeface="Times New Roman" panose="02020603050405020304" pitchFamily="18" charset="0"/>
              </a:rPr>
              <a:t>Under Raleigh’s charter, the English made </a:t>
            </a:r>
            <a:br>
              <a:rPr lang="en-US" altLang="en-US" sz="2400" b="1" dirty="0">
                <a:cs typeface="Times New Roman" panose="02020603050405020304" pitchFamily="18" charset="0"/>
              </a:rPr>
            </a:br>
            <a:r>
              <a:rPr lang="en-US" altLang="en-US" sz="2400" b="1" dirty="0">
                <a:solidFill>
                  <a:srgbClr val="FF0000"/>
                </a:solidFill>
                <a:cs typeface="Times New Roman" panose="02020603050405020304" pitchFamily="18" charset="0"/>
              </a:rPr>
              <a:t>three voyages </a:t>
            </a:r>
            <a:r>
              <a:rPr lang="en-US" altLang="en-US" sz="2400" b="1" dirty="0">
                <a:cs typeface="Times New Roman" panose="02020603050405020304" pitchFamily="18" charset="0"/>
              </a:rPr>
              <a:t>to North America. </a:t>
            </a:r>
            <a:r>
              <a:rPr lang="en-US" altLang="en-US" sz="2400" b="1" dirty="0">
                <a:solidFill>
                  <a:srgbClr val="FF0000"/>
                </a:solidFill>
                <a:cs typeface="Times New Roman" panose="02020603050405020304" pitchFamily="18" charset="0"/>
              </a:rPr>
              <a:t>Raleigh</a:t>
            </a:r>
            <a:br>
              <a:rPr lang="en-US" altLang="en-US" sz="2400" b="1" dirty="0">
                <a:solidFill>
                  <a:srgbClr val="FF0000"/>
                </a:solidFill>
                <a:cs typeface="Times New Roman" panose="02020603050405020304" pitchFamily="18" charset="0"/>
              </a:rPr>
            </a:br>
            <a:r>
              <a:rPr lang="en-US" altLang="en-US" sz="2400" b="1" dirty="0">
                <a:solidFill>
                  <a:srgbClr val="FF0000"/>
                </a:solidFill>
                <a:cs typeface="Times New Roman" panose="02020603050405020304" pitchFamily="18" charset="0"/>
              </a:rPr>
              <a:t>never led or accompanied any of the expeditions</a:t>
            </a:r>
            <a:r>
              <a:rPr lang="en-US" altLang="en-US" sz="2400" b="1" dirty="0">
                <a:cs typeface="Times New Roman" panose="02020603050405020304" pitchFamily="18" charset="0"/>
              </a:rPr>
              <a:t>.</a:t>
            </a:r>
            <a:endParaRPr lang="en-US" sz="2400" dirty="0"/>
          </a:p>
        </p:txBody>
      </p:sp>
      <p:sp>
        <p:nvSpPr>
          <p:cNvPr id="5" name="TextBox 4">
            <a:extLst>
              <a:ext uri="{FF2B5EF4-FFF2-40B4-BE49-F238E27FC236}">
                <a16:creationId xmlns:a16="http://schemas.microsoft.com/office/drawing/2014/main" id="{90EEE7E0-A790-4D40-8623-86E94FB3D19A}"/>
              </a:ext>
            </a:extLst>
          </p:cNvPr>
          <p:cNvSpPr txBox="1"/>
          <p:nvPr/>
        </p:nvSpPr>
        <p:spPr>
          <a:xfrm>
            <a:off x="1632857" y="5707743"/>
            <a:ext cx="10232572" cy="1200329"/>
          </a:xfrm>
          <a:prstGeom prst="rect">
            <a:avLst/>
          </a:prstGeom>
          <a:noFill/>
        </p:spPr>
        <p:txBody>
          <a:bodyPr wrap="square" rtlCol="0">
            <a:spAutoFit/>
          </a:bodyPr>
          <a:lstStyle/>
          <a:p>
            <a:r>
              <a:rPr lang="en-US" b="1" i="1" dirty="0"/>
              <a:t>Raleigh was commanded to “…discover and search find out and view such remote heathen and barbarous lands Countries and territories not actually possessed of any Christian Prince and inhabited by Christian people…” </a:t>
            </a:r>
          </a:p>
          <a:p>
            <a:pPr algn="r"/>
            <a:r>
              <a:rPr lang="en-US" dirty="0"/>
              <a:t> - from Raleigh’s letters patent from Queen Elizabeth I</a:t>
            </a:r>
          </a:p>
        </p:txBody>
      </p:sp>
    </p:spTree>
    <p:extLst>
      <p:ext uri="{BB962C8B-B14F-4D97-AF65-F5344CB8AC3E}">
        <p14:creationId xmlns:p14="http://schemas.microsoft.com/office/powerpoint/2010/main" val="104504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0F17-FF42-654E-A127-FD7B4B3500BC}"/>
              </a:ext>
            </a:extLst>
          </p:cNvPr>
          <p:cNvSpPr>
            <a:spLocks noGrp="1"/>
          </p:cNvSpPr>
          <p:nvPr>
            <p:ph type="title"/>
          </p:nvPr>
        </p:nvSpPr>
        <p:spPr>
          <a:xfrm>
            <a:off x="2396982" y="0"/>
            <a:ext cx="8911687" cy="1280890"/>
          </a:xfrm>
        </p:spPr>
        <p:txBody>
          <a:bodyPr/>
          <a:lstStyle/>
          <a:p>
            <a:r>
              <a:rPr lang="en-US" dirty="0"/>
              <a:t>Voyage #1 – </a:t>
            </a:r>
            <a:r>
              <a:rPr lang="en-US" dirty="0" err="1"/>
              <a:t>Amadas</a:t>
            </a:r>
            <a:r>
              <a:rPr lang="en-US" dirty="0"/>
              <a:t> &amp; </a:t>
            </a:r>
            <a:r>
              <a:rPr lang="en-US" dirty="0" err="1"/>
              <a:t>Barlowe</a:t>
            </a:r>
            <a:endParaRPr lang="en-US" dirty="0"/>
          </a:p>
        </p:txBody>
      </p:sp>
      <p:pic>
        <p:nvPicPr>
          <p:cNvPr id="4" name="Picture 2" descr="42-18334560Corbis">
            <a:extLst>
              <a:ext uri="{FF2B5EF4-FFF2-40B4-BE49-F238E27FC236}">
                <a16:creationId xmlns:a16="http://schemas.microsoft.com/office/drawing/2014/main" id="{22AC70C2-8B6E-E64A-8EF7-4244A968D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06" y="1280889"/>
            <a:ext cx="7617665" cy="540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78B00A3-B33E-634C-935C-5B0B53C22409}"/>
              </a:ext>
            </a:extLst>
          </p:cNvPr>
          <p:cNvSpPr txBox="1"/>
          <p:nvPr/>
        </p:nvSpPr>
        <p:spPr>
          <a:xfrm>
            <a:off x="11949" y="702135"/>
            <a:ext cx="1436914" cy="523220"/>
          </a:xfrm>
          <a:prstGeom prst="rect">
            <a:avLst/>
          </a:prstGeom>
          <a:noFill/>
        </p:spPr>
        <p:txBody>
          <a:bodyPr wrap="square" rtlCol="0">
            <a:spAutoFit/>
          </a:bodyPr>
          <a:lstStyle/>
          <a:p>
            <a:pPr algn="ctr"/>
            <a:r>
              <a:rPr lang="en-US" sz="2800" b="1" dirty="0">
                <a:solidFill>
                  <a:schemeClr val="bg1"/>
                </a:solidFill>
              </a:rPr>
              <a:t>1584</a:t>
            </a:r>
          </a:p>
        </p:txBody>
      </p:sp>
      <p:sp>
        <p:nvSpPr>
          <p:cNvPr id="6" name="TextBox 5">
            <a:extLst>
              <a:ext uri="{FF2B5EF4-FFF2-40B4-BE49-F238E27FC236}">
                <a16:creationId xmlns:a16="http://schemas.microsoft.com/office/drawing/2014/main" id="{E59E0CAD-8BB3-4441-A421-493CF308FB4F}"/>
              </a:ext>
            </a:extLst>
          </p:cNvPr>
          <p:cNvSpPr txBox="1"/>
          <p:nvPr/>
        </p:nvSpPr>
        <p:spPr>
          <a:xfrm>
            <a:off x="8490857" y="702135"/>
            <a:ext cx="3439886" cy="6124754"/>
          </a:xfrm>
          <a:prstGeom prst="rect">
            <a:avLst/>
          </a:prstGeom>
          <a:noFill/>
        </p:spPr>
        <p:txBody>
          <a:bodyPr wrap="square" rtlCol="0">
            <a:spAutoFit/>
          </a:bodyPr>
          <a:lstStyle/>
          <a:p>
            <a:r>
              <a:rPr lang="en-US" altLang="en-US" sz="2800" b="1" dirty="0">
                <a:solidFill>
                  <a:srgbClr val="FF0000"/>
                </a:solidFill>
                <a:cs typeface="Times New Roman" panose="02020603050405020304" pitchFamily="18" charset="0"/>
              </a:rPr>
              <a:t>Phillip </a:t>
            </a:r>
            <a:r>
              <a:rPr lang="en-US" altLang="en-US" sz="2800" b="1" dirty="0" err="1">
                <a:solidFill>
                  <a:srgbClr val="FF0000"/>
                </a:solidFill>
                <a:cs typeface="Times New Roman" panose="02020603050405020304" pitchFamily="18" charset="0"/>
              </a:rPr>
              <a:t>Amadas</a:t>
            </a:r>
            <a:r>
              <a:rPr lang="en-US" altLang="en-US" sz="2800" b="1" dirty="0">
                <a:solidFill>
                  <a:srgbClr val="FF0000"/>
                </a:solidFill>
                <a:cs typeface="Times New Roman" panose="02020603050405020304" pitchFamily="18" charset="0"/>
              </a:rPr>
              <a:t> </a:t>
            </a:r>
            <a:r>
              <a:rPr lang="en-US" altLang="en-US" sz="2800" b="1" dirty="0">
                <a:cs typeface="Times New Roman" panose="02020603050405020304" pitchFamily="18" charset="0"/>
              </a:rPr>
              <a:t>and </a:t>
            </a:r>
            <a:r>
              <a:rPr lang="en-US" altLang="en-US" sz="2800" b="1" dirty="0">
                <a:solidFill>
                  <a:srgbClr val="FF0000"/>
                </a:solidFill>
                <a:cs typeface="Times New Roman" panose="02020603050405020304" pitchFamily="18" charset="0"/>
              </a:rPr>
              <a:t>Arthur </a:t>
            </a:r>
            <a:r>
              <a:rPr lang="en-US" altLang="en-US" sz="2800" b="1" dirty="0" err="1">
                <a:solidFill>
                  <a:srgbClr val="FF0000"/>
                </a:solidFill>
                <a:cs typeface="Times New Roman" panose="02020603050405020304" pitchFamily="18" charset="0"/>
              </a:rPr>
              <a:t>Barlowe</a:t>
            </a:r>
            <a:r>
              <a:rPr lang="en-US" altLang="en-US" sz="2800" b="1" dirty="0">
                <a:solidFill>
                  <a:srgbClr val="FF0000"/>
                </a:solidFill>
                <a:cs typeface="Times New Roman" panose="02020603050405020304" pitchFamily="18" charset="0"/>
              </a:rPr>
              <a:t> </a:t>
            </a:r>
            <a:r>
              <a:rPr lang="en-US" altLang="en-US" sz="2800" b="1" dirty="0">
                <a:cs typeface="Times New Roman" panose="02020603050405020304" pitchFamily="18" charset="0"/>
              </a:rPr>
              <a:t>led an exploratory </a:t>
            </a:r>
            <a:br>
              <a:rPr lang="en-US" altLang="en-US" sz="2800" b="1" dirty="0">
                <a:cs typeface="Times New Roman" panose="02020603050405020304" pitchFamily="18" charset="0"/>
              </a:rPr>
            </a:br>
            <a:r>
              <a:rPr lang="en-US" altLang="en-US" sz="2800" b="1" dirty="0">
                <a:cs typeface="Times New Roman" panose="02020603050405020304" pitchFamily="18" charset="0"/>
              </a:rPr>
              <a:t>mission to North America, making landfall in modern </a:t>
            </a:r>
            <a:br>
              <a:rPr lang="en-US" altLang="en-US" sz="2800" b="1" dirty="0">
                <a:cs typeface="Times New Roman" panose="02020603050405020304" pitchFamily="18" charset="0"/>
              </a:rPr>
            </a:br>
            <a:r>
              <a:rPr lang="en-US" altLang="en-US" sz="2800" b="1" dirty="0">
                <a:cs typeface="Times New Roman" panose="02020603050405020304" pitchFamily="18" charset="0"/>
              </a:rPr>
              <a:t>North Carolina, “a most fertile land.” They remained </a:t>
            </a:r>
            <a:br>
              <a:rPr lang="en-US" altLang="en-US" sz="2800" b="1" dirty="0">
                <a:cs typeface="Times New Roman" panose="02020603050405020304" pitchFamily="18" charset="0"/>
              </a:rPr>
            </a:br>
            <a:r>
              <a:rPr lang="en-US" altLang="en-US" sz="2800" b="1" dirty="0">
                <a:cs typeface="Times New Roman" panose="02020603050405020304" pitchFamily="18" charset="0"/>
              </a:rPr>
              <a:t>there for </a:t>
            </a:r>
            <a:r>
              <a:rPr lang="en-US" altLang="en-US" sz="2800" b="1" dirty="0">
                <a:solidFill>
                  <a:srgbClr val="FF0000"/>
                </a:solidFill>
                <a:cs typeface="Times New Roman" panose="02020603050405020304" pitchFamily="18" charset="0"/>
              </a:rPr>
              <a:t>77 days</a:t>
            </a:r>
            <a:r>
              <a:rPr lang="en-US" altLang="en-US" sz="2800" b="1" dirty="0">
                <a:cs typeface="Times New Roman" panose="02020603050405020304" pitchFamily="18" charset="0"/>
              </a:rPr>
              <a:t>, from </a:t>
            </a:r>
            <a:r>
              <a:rPr lang="en-US" altLang="en-US" sz="2800" b="1" dirty="0">
                <a:solidFill>
                  <a:srgbClr val="FF0000"/>
                </a:solidFill>
                <a:cs typeface="Times New Roman" panose="02020603050405020304" pitchFamily="18" charset="0"/>
              </a:rPr>
              <a:t>mid-July to early October 1584</a:t>
            </a:r>
            <a:r>
              <a:rPr lang="en-US" altLang="en-US" sz="2800" b="1" dirty="0">
                <a:cs typeface="Times New Roman" panose="02020603050405020304" pitchFamily="18" charset="0"/>
              </a:rPr>
              <a:t>. </a:t>
            </a:r>
            <a:endParaRPr lang="en-US" sz="2800" dirty="0"/>
          </a:p>
        </p:txBody>
      </p:sp>
      <p:sp>
        <p:nvSpPr>
          <p:cNvPr id="7" name="TextBox 6">
            <a:extLst>
              <a:ext uri="{FF2B5EF4-FFF2-40B4-BE49-F238E27FC236}">
                <a16:creationId xmlns:a16="http://schemas.microsoft.com/office/drawing/2014/main" id="{D76BA84B-7BA6-BF4C-9A92-A68B81EC93F7}"/>
              </a:ext>
            </a:extLst>
          </p:cNvPr>
          <p:cNvSpPr txBox="1"/>
          <p:nvPr/>
        </p:nvSpPr>
        <p:spPr>
          <a:xfrm>
            <a:off x="1872343" y="702135"/>
            <a:ext cx="5921828" cy="461665"/>
          </a:xfrm>
          <a:prstGeom prst="rect">
            <a:avLst/>
          </a:prstGeom>
          <a:noFill/>
        </p:spPr>
        <p:txBody>
          <a:bodyPr wrap="square" rtlCol="0">
            <a:spAutoFit/>
          </a:bodyPr>
          <a:lstStyle/>
          <a:p>
            <a:pPr algn="ctr"/>
            <a:r>
              <a:rPr lang="en-US" sz="2400" dirty="0"/>
              <a:t>Finding a place to colonize:</a:t>
            </a:r>
          </a:p>
        </p:txBody>
      </p:sp>
    </p:spTree>
    <p:extLst>
      <p:ext uri="{BB962C8B-B14F-4D97-AF65-F5344CB8AC3E}">
        <p14:creationId xmlns:p14="http://schemas.microsoft.com/office/powerpoint/2010/main" val="3125760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2945-36A3-6046-BD65-0C51510054A3}"/>
              </a:ext>
            </a:extLst>
          </p:cNvPr>
          <p:cNvSpPr>
            <a:spLocks noGrp="1"/>
          </p:cNvSpPr>
          <p:nvPr>
            <p:ph type="title"/>
          </p:nvPr>
        </p:nvSpPr>
        <p:spPr>
          <a:xfrm>
            <a:off x="2266353" y="14510"/>
            <a:ext cx="8911687" cy="1280890"/>
          </a:xfrm>
        </p:spPr>
        <p:txBody>
          <a:bodyPr/>
          <a:lstStyle/>
          <a:p>
            <a:r>
              <a:rPr lang="en-US" dirty="0" err="1"/>
              <a:t>Amadas</a:t>
            </a:r>
            <a:r>
              <a:rPr lang="en-US" dirty="0"/>
              <a:t> &amp; </a:t>
            </a:r>
            <a:r>
              <a:rPr lang="en-US" dirty="0" err="1"/>
              <a:t>Barlowe</a:t>
            </a:r>
            <a:r>
              <a:rPr lang="en-US" dirty="0"/>
              <a:t> deliver a favorable report…</a:t>
            </a:r>
          </a:p>
        </p:txBody>
      </p:sp>
      <p:pic>
        <p:nvPicPr>
          <p:cNvPr id="4" name="Picture 4" descr="Roanoke Indians">
            <a:extLst>
              <a:ext uri="{FF2B5EF4-FFF2-40B4-BE49-F238E27FC236}">
                <a16:creationId xmlns:a16="http://schemas.microsoft.com/office/drawing/2014/main" id="{FAC4BA73-29E5-6244-AC5E-DB3448412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657" y="838200"/>
            <a:ext cx="7010400"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E8E36C5-F796-8B49-9293-47666ADD363E}"/>
              </a:ext>
            </a:extLst>
          </p:cNvPr>
          <p:cNvSpPr txBox="1"/>
          <p:nvPr/>
        </p:nvSpPr>
        <p:spPr>
          <a:xfrm>
            <a:off x="696686" y="1480457"/>
            <a:ext cx="4093028" cy="5016758"/>
          </a:xfrm>
          <a:prstGeom prst="rect">
            <a:avLst/>
          </a:prstGeom>
          <a:noFill/>
        </p:spPr>
        <p:txBody>
          <a:bodyPr wrap="square" rtlCol="0">
            <a:spAutoFit/>
          </a:bodyPr>
          <a:lstStyle/>
          <a:p>
            <a:r>
              <a:rPr lang="en-US" sz="2000" b="1" dirty="0" err="1"/>
              <a:t>Amadas</a:t>
            </a:r>
            <a:r>
              <a:rPr lang="en-US" sz="2000" b="1" dirty="0"/>
              <a:t> and </a:t>
            </a:r>
            <a:r>
              <a:rPr lang="en-US" sz="2000" b="1" dirty="0" err="1"/>
              <a:t>Barlowe</a:t>
            </a:r>
            <a:r>
              <a:rPr lang="en-US" sz="2000" b="1" dirty="0"/>
              <a:t> returned to England with a glowing report that told of “</a:t>
            </a:r>
            <a:r>
              <a:rPr lang="en-US" sz="2000" b="1" dirty="0">
                <a:solidFill>
                  <a:srgbClr val="FF0000"/>
                </a:solidFill>
              </a:rPr>
              <a:t>numerous fertile islands </a:t>
            </a:r>
            <a:r>
              <a:rPr lang="en-US" sz="2000" b="1" dirty="0"/>
              <a:t>covered with timber and teeming with game.” They described local Indians as “very handsome, and goodly people, and in their behavior as mannerly, and civil, as any of Europe.”</a:t>
            </a:r>
          </a:p>
          <a:p>
            <a:endParaRPr lang="en-US" sz="2000" b="1" dirty="0"/>
          </a:p>
          <a:p>
            <a:r>
              <a:rPr lang="en-US" sz="2000" b="1" dirty="0">
                <a:solidFill>
                  <a:srgbClr val="FF0000"/>
                </a:solidFill>
              </a:rPr>
              <a:t>Roanoke Island</a:t>
            </a:r>
            <a:r>
              <a:rPr lang="en-US" sz="2000" b="1" dirty="0"/>
              <a:t>, ten miles long and two wide, was specifically pointed out by the two explorers as being a likely place to plant a settlement.</a:t>
            </a:r>
          </a:p>
        </p:txBody>
      </p:sp>
      <p:sp>
        <p:nvSpPr>
          <p:cNvPr id="6" name="TextBox 5">
            <a:extLst>
              <a:ext uri="{FF2B5EF4-FFF2-40B4-BE49-F238E27FC236}">
                <a16:creationId xmlns:a16="http://schemas.microsoft.com/office/drawing/2014/main" id="{CBA3CF2C-DBC1-5E4C-8E13-CC8DCCFBD2BE}"/>
              </a:ext>
            </a:extLst>
          </p:cNvPr>
          <p:cNvSpPr txBox="1"/>
          <p:nvPr/>
        </p:nvSpPr>
        <p:spPr>
          <a:xfrm>
            <a:off x="4985657" y="5881688"/>
            <a:ext cx="7010400" cy="923330"/>
          </a:xfrm>
          <a:prstGeom prst="rect">
            <a:avLst/>
          </a:prstGeom>
          <a:noFill/>
        </p:spPr>
        <p:txBody>
          <a:bodyPr wrap="square" rtlCol="0">
            <a:spAutoFit/>
          </a:bodyPr>
          <a:lstStyle/>
          <a:p>
            <a:pPr algn="ctr"/>
            <a:r>
              <a:rPr lang="en-US" dirty="0"/>
              <a:t>To support their claims, the English carried two  natives (Manteo of the Croatans, and </a:t>
            </a:r>
            <a:r>
              <a:rPr lang="en-US" dirty="0" err="1"/>
              <a:t>Wanchese</a:t>
            </a:r>
            <a:r>
              <a:rPr lang="en-US" dirty="0"/>
              <a:t> of the </a:t>
            </a:r>
            <a:r>
              <a:rPr lang="en-US" dirty="0" err="1"/>
              <a:t>Roanokes</a:t>
            </a:r>
            <a:r>
              <a:rPr lang="en-US" dirty="0"/>
              <a:t>) back home with them.</a:t>
            </a:r>
          </a:p>
        </p:txBody>
      </p:sp>
    </p:spTree>
    <p:extLst>
      <p:ext uri="{BB962C8B-B14F-4D97-AF65-F5344CB8AC3E}">
        <p14:creationId xmlns:p14="http://schemas.microsoft.com/office/powerpoint/2010/main" val="949908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8F0A2-FECE-3A4E-8A7A-1BC5F342AD92}"/>
              </a:ext>
            </a:extLst>
          </p:cNvPr>
          <p:cNvSpPr>
            <a:spLocks noGrp="1"/>
          </p:cNvSpPr>
          <p:nvPr>
            <p:ph type="title"/>
          </p:nvPr>
        </p:nvSpPr>
        <p:spPr>
          <a:xfrm>
            <a:off x="2070411" y="36281"/>
            <a:ext cx="6398675" cy="703948"/>
          </a:xfrm>
        </p:spPr>
        <p:txBody>
          <a:bodyPr/>
          <a:lstStyle/>
          <a:p>
            <a:r>
              <a:rPr lang="en-US" dirty="0"/>
              <a:t>Land of the Virgin Queen…</a:t>
            </a:r>
          </a:p>
        </p:txBody>
      </p:sp>
      <p:pic>
        <p:nvPicPr>
          <p:cNvPr id="4" name="Picture 7" descr="Queen Elizabeth 3">
            <a:extLst>
              <a:ext uri="{FF2B5EF4-FFF2-40B4-BE49-F238E27FC236}">
                <a16:creationId xmlns:a16="http://schemas.microsoft.com/office/drawing/2014/main" id="{AF1BE99E-B780-7E4B-B5D5-83C3D267D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9086" y="195942"/>
            <a:ext cx="3483428" cy="465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Virginia 1640">
            <a:extLst>
              <a:ext uri="{FF2B5EF4-FFF2-40B4-BE49-F238E27FC236}">
                <a16:creationId xmlns:a16="http://schemas.microsoft.com/office/drawing/2014/main" id="{A6723870-276C-984D-84B7-6FA0F1205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33" y="740229"/>
            <a:ext cx="7751910" cy="603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21E3247-A44D-8C48-A224-70805E34C1B1}"/>
              </a:ext>
            </a:extLst>
          </p:cNvPr>
          <p:cNvSpPr txBox="1"/>
          <p:nvPr/>
        </p:nvSpPr>
        <p:spPr>
          <a:xfrm>
            <a:off x="8469086" y="5006216"/>
            <a:ext cx="3483428" cy="1754326"/>
          </a:xfrm>
          <a:prstGeom prst="rect">
            <a:avLst/>
          </a:prstGeom>
          <a:noFill/>
        </p:spPr>
        <p:txBody>
          <a:bodyPr wrap="square" rtlCol="0">
            <a:spAutoFit/>
          </a:bodyPr>
          <a:lstStyle/>
          <a:p>
            <a:r>
              <a:rPr lang="en-US" dirty="0"/>
              <a:t>Raleigh claimed all of the territories explored by </a:t>
            </a:r>
            <a:r>
              <a:rPr lang="en-US" dirty="0" err="1"/>
              <a:t>Amadas</a:t>
            </a:r>
            <a:r>
              <a:rPr lang="en-US" dirty="0"/>
              <a:t> and </a:t>
            </a:r>
            <a:r>
              <a:rPr lang="en-US" dirty="0" err="1"/>
              <a:t>Barlowe</a:t>
            </a:r>
            <a:r>
              <a:rPr lang="en-US" dirty="0"/>
              <a:t> for Queen Elizabeth I. The name for the territory was taken from the queen’s nickname.</a:t>
            </a:r>
          </a:p>
        </p:txBody>
      </p:sp>
    </p:spTree>
    <p:extLst>
      <p:ext uri="{BB962C8B-B14F-4D97-AF65-F5344CB8AC3E}">
        <p14:creationId xmlns:p14="http://schemas.microsoft.com/office/powerpoint/2010/main" val="395457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02A4B-C68C-5C47-9E10-F34736DA5D96}"/>
              </a:ext>
            </a:extLst>
          </p:cNvPr>
          <p:cNvSpPr>
            <a:spLocks noGrp="1"/>
          </p:cNvSpPr>
          <p:nvPr>
            <p:ph type="title"/>
          </p:nvPr>
        </p:nvSpPr>
        <p:spPr>
          <a:xfrm>
            <a:off x="1852696" y="-55267"/>
            <a:ext cx="6340637" cy="703947"/>
          </a:xfrm>
        </p:spPr>
        <p:txBody>
          <a:bodyPr/>
          <a:lstStyle/>
          <a:p>
            <a:r>
              <a:rPr lang="en-US" dirty="0"/>
              <a:t>The Grenville Expedition…</a:t>
            </a:r>
          </a:p>
        </p:txBody>
      </p:sp>
      <p:sp>
        <p:nvSpPr>
          <p:cNvPr id="4" name="Rectangle 3">
            <a:extLst>
              <a:ext uri="{FF2B5EF4-FFF2-40B4-BE49-F238E27FC236}">
                <a16:creationId xmlns:a16="http://schemas.microsoft.com/office/drawing/2014/main" id="{ED1604E8-81F6-274C-B70B-752E4DA356AA}"/>
              </a:ext>
            </a:extLst>
          </p:cNvPr>
          <p:cNvSpPr/>
          <p:nvPr/>
        </p:nvSpPr>
        <p:spPr>
          <a:xfrm>
            <a:off x="214036" y="722383"/>
            <a:ext cx="1070478" cy="523220"/>
          </a:xfrm>
          <a:prstGeom prst="rect">
            <a:avLst/>
          </a:prstGeom>
        </p:spPr>
        <p:txBody>
          <a:bodyPr wrap="square">
            <a:spAutoFit/>
          </a:bodyPr>
          <a:lstStyle/>
          <a:p>
            <a:pPr algn="ctr"/>
            <a:r>
              <a:rPr lang="en-US" sz="2800" b="1" dirty="0">
                <a:solidFill>
                  <a:schemeClr val="bg1"/>
                </a:solidFill>
              </a:rPr>
              <a:t>1585</a:t>
            </a:r>
          </a:p>
        </p:txBody>
      </p:sp>
      <p:pic>
        <p:nvPicPr>
          <p:cNvPr id="5" name="Picture 5" descr="Grenville, Richard">
            <a:extLst>
              <a:ext uri="{FF2B5EF4-FFF2-40B4-BE49-F238E27FC236}">
                <a16:creationId xmlns:a16="http://schemas.microsoft.com/office/drawing/2014/main" id="{B89B9652-28B6-1B49-9F84-AA6DE65FC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3333" y="123367"/>
            <a:ext cx="3811098" cy="546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7E45108-FCFE-6F43-B2F6-6CDF803251F0}"/>
              </a:ext>
            </a:extLst>
          </p:cNvPr>
          <p:cNvSpPr txBox="1"/>
          <p:nvPr/>
        </p:nvSpPr>
        <p:spPr>
          <a:xfrm>
            <a:off x="1852696" y="619098"/>
            <a:ext cx="5907981" cy="3785652"/>
          </a:xfrm>
          <a:prstGeom prst="rect">
            <a:avLst/>
          </a:prstGeom>
          <a:noFill/>
        </p:spPr>
        <p:txBody>
          <a:bodyPr wrap="square" rtlCol="0">
            <a:spAutoFit/>
          </a:bodyPr>
          <a:lstStyle/>
          <a:p>
            <a:r>
              <a:rPr lang="en-US" sz="2000" dirty="0"/>
              <a:t>In </a:t>
            </a:r>
            <a:r>
              <a:rPr lang="en-US" sz="2000" dirty="0">
                <a:solidFill>
                  <a:srgbClr val="FF0000"/>
                </a:solidFill>
              </a:rPr>
              <a:t>April 1585</a:t>
            </a:r>
            <a:r>
              <a:rPr lang="en-US" sz="2000" dirty="0"/>
              <a:t>, Raleigh’s cousin, </a:t>
            </a:r>
            <a:r>
              <a:rPr lang="en-US" sz="2000" dirty="0">
                <a:solidFill>
                  <a:srgbClr val="FF0000"/>
                </a:solidFill>
              </a:rPr>
              <a:t>Sir Richard Grenville</a:t>
            </a:r>
            <a:r>
              <a:rPr lang="en-US" sz="2000" dirty="0"/>
              <a:t>, led an expedition of five ships and two pinnaces carrying </a:t>
            </a:r>
            <a:r>
              <a:rPr lang="en-US" sz="2000" dirty="0">
                <a:solidFill>
                  <a:srgbClr val="FF0000"/>
                </a:solidFill>
              </a:rPr>
              <a:t>600 soldiers </a:t>
            </a:r>
            <a:r>
              <a:rPr lang="en-US" sz="2000" dirty="0"/>
              <a:t>to the Outer Banks. </a:t>
            </a:r>
            <a:r>
              <a:rPr lang="en-US" sz="2000" dirty="0">
                <a:solidFill>
                  <a:srgbClr val="FF0000"/>
                </a:solidFill>
              </a:rPr>
              <a:t>They landed in June.</a:t>
            </a:r>
          </a:p>
          <a:p>
            <a:r>
              <a:rPr lang="en-US" sz="2000" dirty="0"/>
              <a:t>• After exploring the Pamlico Sound area, Grenville sent </a:t>
            </a:r>
            <a:r>
              <a:rPr lang="en-US" sz="2000" dirty="0">
                <a:solidFill>
                  <a:srgbClr val="FF0000"/>
                </a:solidFill>
              </a:rPr>
              <a:t>Capt. Ralph Lane </a:t>
            </a:r>
            <a:r>
              <a:rPr lang="en-US" sz="2000" dirty="0"/>
              <a:t>to establish a fort on Roanoke while Grenville returned to outfit another expedition with </a:t>
            </a:r>
            <a:r>
              <a:rPr lang="en-US" sz="2000" dirty="0">
                <a:solidFill>
                  <a:srgbClr val="FF0000"/>
                </a:solidFill>
              </a:rPr>
              <a:t>settlers</a:t>
            </a:r>
            <a:r>
              <a:rPr lang="en-US" sz="2000" dirty="0"/>
              <a:t>.</a:t>
            </a:r>
          </a:p>
          <a:p>
            <a:r>
              <a:rPr lang="en-US" sz="2000" dirty="0"/>
              <a:t>• Grenville and the bulk of the men departed Roanoke for England, </a:t>
            </a:r>
            <a:r>
              <a:rPr lang="en-US" sz="2000" dirty="0">
                <a:solidFill>
                  <a:srgbClr val="FF0000"/>
                </a:solidFill>
              </a:rPr>
              <a:t>leaving 108 men behind </a:t>
            </a:r>
            <a:r>
              <a:rPr lang="en-US" sz="2000" dirty="0"/>
              <a:t>to maintain their claim until the settlers could arrive.</a:t>
            </a:r>
          </a:p>
        </p:txBody>
      </p:sp>
      <p:pic>
        <p:nvPicPr>
          <p:cNvPr id="7" name="Picture 4" descr="Queen Elizabeth 2">
            <a:extLst>
              <a:ext uri="{FF2B5EF4-FFF2-40B4-BE49-F238E27FC236}">
                <a16:creationId xmlns:a16="http://schemas.microsoft.com/office/drawing/2014/main" id="{BBB433A4-9716-3D45-997A-FFE908978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037" y="4374605"/>
            <a:ext cx="3490456" cy="231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B6CA5B5-4F82-FC40-82CA-9AE90E9B606A}"/>
              </a:ext>
            </a:extLst>
          </p:cNvPr>
          <p:cNvSpPr txBox="1"/>
          <p:nvPr/>
        </p:nvSpPr>
        <p:spPr>
          <a:xfrm>
            <a:off x="3815313" y="4122173"/>
            <a:ext cx="4267199" cy="2585323"/>
          </a:xfrm>
          <a:prstGeom prst="rect">
            <a:avLst/>
          </a:prstGeom>
          <a:noFill/>
        </p:spPr>
        <p:txBody>
          <a:bodyPr wrap="square" rtlCol="0">
            <a:spAutoFit/>
          </a:bodyPr>
          <a:lstStyle/>
          <a:p>
            <a:r>
              <a:rPr lang="en-US" dirty="0"/>
              <a:t>• In the winter of 1585-86, Lane’s men discovered the </a:t>
            </a:r>
            <a:r>
              <a:rPr lang="en-US" dirty="0">
                <a:solidFill>
                  <a:srgbClr val="FF0000"/>
                </a:solidFill>
              </a:rPr>
              <a:t>Chesapeake Bay</a:t>
            </a:r>
            <a:r>
              <a:rPr lang="en-US" dirty="0"/>
              <a:t>, and learned rumors of gold to be found to the west.</a:t>
            </a:r>
          </a:p>
          <a:p>
            <a:r>
              <a:rPr lang="en-US" dirty="0"/>
              <a:t>• Lane decided the colony would be better off at Chesapeake, where anchorages were deeper and safer than Roanoke on the treacherous Outer Banks.</a:t>
            </a:r>
          </a:p>
        </p:txBody>
      </p:sp>
      <p:sp>
        <p:nvSpPr>
          <p:cNvPr id="9" name="TextBox 8">
            <a:extLst>
              <a:ext uri="{FF2B5EF4-FFF2-40B4-BE49-F238E27FC236}">
                <a16:creationId xmlns:a16="http://schemas.microsoft.com/office/drawing/2014/main" id="{8B8D98BE-DBC0-504E-8CBE-37EADB176FD8}"/>
              </a:ext>
            </a:extLst>
          </p:cNvPr>
          <p:cNvSpPr txBox="1"/>
          <p:nvPr/>
        </p:nvSpPr>
        <p:spPr>
          <a:xfrm>
            <a:off x="8328859" y="5767754"/>
            <a:ext cx="3675572" cy="646331"/>
          </a:xfrm>
          <a:prstGeom prst="rect">
            <a:avLst/>
          </a:prstGeom>
          <a:noFill/>
        </p:spPr>
        <p:txBody>
          <a:bodyPr wrap="square" rtlCol="0">
            <a:spAutoFit/>
          </a:bodyPr>
          <a:lstStyle/>
          <a:p>
            <a:pPr algn="ctr"/>
            <a:r>
              <a:rPr lang="en-US" b="1" dirty="0"/>
              <a:t>Sir Richard Grenville, </a:t>
            </a:r>
          </a:p>
          <a:p>
            <a:pPr algn="ctr"/>
            <a:r>
              <a:rPr lang="en-US" b="1" dirty="0"/>
              <a:t>cousin of Sir Walter Raleigh</a:t>
            </a:r>
          </a:p>
        </p:txBody>
      </p:sp>
    </p:spTree>
    <p:extLst>
      <p:ext uri="{BB962C8B-B14F-4D97-AF65-F5344CB8AC3E}">
        <p14:creationId xmlns:p14="http://schemas.microsoft.com/office/powerpoint/2010/main" val="208094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520CD-D8FC-9B47-8B54-CF2080F544C0}"/>
              </a:ext>
            </a:extLst>
          </p:cNvPr>
          <p:cNvSpPr>
            <a:spLocks noGrp="1"/>
          </p:cNvSpPr>
          <p:nvPr>
            <p:ph type="title"/>
          </p:nvPr>
        </p:nvSpPr>
        <p:spPr>
          <a:xfrm>
            <a:off x="1706995" y="0"/>
            <a:ext cx="8911687" cy="718457"/>
          </a:xfrm>
        </p:spPr>
        <p:txBody>
          <a:bodyPr/>
          <a:lstStyle/>
          <a:p>
            <a:pPr algn="ctr"/>
            <a:r>
              <a:rPr lang="en-US" dirty="0" err="1"/>
              <a:t>Cittie</a:t>
            </a:r>
            <a:r>
              <a:rPr lang="en-US" dirty="0"/>
              <a:t> of Raleigh…</a:t>
            </a:r>
          </a:p>
        </p:txBody>
      </p:sp>
      <p:sp>
        <p:nvSpPr>
          <p:cNvPr id="4" name="TextBox 3">
            <a:extLst>
              <a:ext uri="{FF2B5EF4-FFF2-40B4-BE49-F238E27FC236}">
                <a16:creationId xmlns:a16="http://schemas.microsoft.com/office/drawing/2014/main" id="{13C0AC66-21D2-4E48-B969-230384E192D4}"/>
              </a:ext>
            </a:extLst>
          </p:cNvPr>
          <p:cNvSpPr txBox="1"/>
          <p:nvPr/>
        </p:nvSpPr>
        <p:spPr>
          <a:xfrm>
            <a:off x="1436914" y="5682343"/>
            <a:ext cx="10515600" cy="954107"/>
          </a:xfrm>
          <a:prstGeom prst="rect">
            <a:avLst/>
          </a:prstGeom>
          <a:noFill/>
        </p:spPr>
        <p:txBody>
          <a:bodyPr wrap="square" rtlCol="0">
            <a:spAutoFit/>
          </a:bodyPr>
          <a:lstStyle/>
          <a:p>
            <a:r>
              <a:rPr lang="en-US" altLang="en-US" sz="2800" b="1" dirty="0">
                <a:cs typeface="Times New Roman" panose="02020603050405020304" pitchFamily="18" charset="0"/>
              </a:rPr>
              <a:t>Ralph Lane and his men established the </a:t>
            </a:r>
            <a:r>
              <a:rPr lang="en-US" altLang="en-US" sz="2800" b="1" dirty="0" err="1">
                <a:solidFill>
                  <a:srgbClr val="FF0000"/>
                </a:solidFill>
                <a:cs typeface="Times New Roman" panose="02020603050405020304" pitchFamily="18" charset="0"/>
              </a:rPr>
              <a:t>Cittie</a:t>
            </a:r>
            <a:r>
              <a:rPr lang="en-US" altLang="en-US" sz="2800" b="1" dirty="0">
                <a:solidFill>
                  <a:srgbClr val="FF0000"/>
                </a:solidFill>
                <a:cs typeface="Times New Roman" panose="02020603050405020304" pitchFamily="18" charset="0"/>
              </a:rPr>
              <a:t> of Raleigh</a:t>
            </a:r>
            <a:r>
              <a:rPr lang="en-US" altLang="en-US" sz="2800" b="1" dirty="0">
                <a:cs typeface="Times New Roman" panose="02020603050405020304" pitchFamily="18" charset="0"/>
              </a:rPr>
              <a:t>, reportedly located on the north end of Roanoke Island.</a:t>
            </a:r>
            <a:endParaRPr lang="en-US" sz="2800" dirty="0"/>
          </a:p>
        </p:txBody>
      </p:sp>
      <p:pic>
        <p:nvPicPr>
          <p:cNvPr id="5" name="Picture 5" descr="Roanoke hut">
            <a:extLst>
              <a:ext uri="{FF2B5EF4-FFF2-40B4-BE49-F238E27FC236}">
                <a16:creationId xmlns:a16="http://schemas.microsoft.com/office/drawing/2014/main" id="{A9DB9E1A-4886-D54D-891A-04A1B9E24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657" y="718458"/>
            <a:ext cx="8120743" cy="498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72995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404</TotalTime>
  <Words>1196</Words>
  <Application>Microsoft Macintosh PowerPoint</Application>
  <PresentationFormat>Widescreen</PresentationFormat>
  <Paragraphs>94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Times New Roman</vt:lpstr>
      <vt:lpstr>Wingdings 3</vt:lpstr>
      <vt:lpstr>Wisp</vt:lpstr>
      <vt:lpstr>Roanoke</vt:lpstr>
      <vt:lpstr>Europeans explore the Carolina coast…</vt:lpstr>
      <vt:lpstr>PowerPoint Presentation</vt:lpstr>
      <vt:lpstr>Raleigh gets permission to plant a colony…</vt:lpstr>
      <vt:lpstr>Voyage #1 – Amadas &amp; Barlowe</vt:lpstr>
      <vt:lpstr>Amadas &amp; Barlowe deliver a favorable report…</vt:lpstr>
      <vt:lpstr>Land of the Virgin Queen…</vt:lpstr>
      <vt:lpstr>The Grenville Expedition…</vt:lpstr>
      <vt:lpstr>Cittie of Raleigh…</vt:lpstr>
      <vt:lpstr>PowerPoint Presentation</vt:lpstr>
      <vt:lpstr>Militaristic &amp;  Murderous…</vt:lpstr>
      <vt:lpstr>Indian troubles…</vt:lpstr>
      <vt:lpstr>“A Brief and True Report…”</vt:lpstr>
      <vt:lpstr>The John White Expedition…</vt:lpstr>
      <vt:lpstr>White returns to England…</vt:lpstr>
      <vt:lpstr>Keeping John White away…</vt:lpstr>
      <vt:lpstr>Roanoke’s “Lost Colony”…</vt:lpstr>
      <vt:lpstr>Where did they go?...</vt:lpstr>
      <vt:lpstr>New evidence found…</vt:lpstr>
      <vt:lpstr>Look closer…</vt:lpstr>
      <vt:lpstr>Look under X-ray…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Roanoke &amp; Jamestown</dc:title>
  <dc:creator>dramtreebooks@ec.rr.com</dc:creator>
  <cp:lastModifiedBy>dramtreebooks@ec.rr.com</cp:lastModifiedBy>
  <cp:revision>78</cp:revision>
  <dcterms:created xsi:type="dcterms:W3CDTF">2018-07-06T21:11:56Z</dcterms:created>
  <dcterms:modified xsi:type="dcterms:W3CDTF">2018-09-02T22:22:57Z</dcterms:modified>
</cp:coreProperties>
</file>