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Default Extension="mp4" ContentType="video/unknown"/>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media/audio2.bin" ContentType="audio/unknown"/>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media/media1.gif" ContentType="video/unknown"/>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media/audio3.bin" ContentType="audio/unknown"/>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065" r:id="rId1"/>
  </p:sldMasterIdLst>
  <p:notesMasterIdLst>
    <p:notesMasterId r:id="rId40"/>
  </p:notesMasterIdLst>
  <p:sldIdLst>
    <p:sldId id="423" r:id="rId2"/>
    <p:sldId id="413" r:id="rId3"/>
    <p:sldId id="414" r:id="rId4"/>
    <p:sldId id="415" r:id="rId5"/>
    <p:sldId id="400" r:id="rId6"/>
    <p:sldId id="299" r:id="rId7"/>
    <p:sldId id="278" r:id="rId8"/>
    <p:sldId id="260" r:id="rId9"/>
    <p:sldId id="261" r:id="rId10"/>
    <p:sldId id="262" r:id="rId11"/>
    <p:sldId id="263" r:id="rId12"/>
    <p:sldId id="420" r:id="rId13"/>
    <p:sldId id="264" r:id="rId14"/>
    <p:sldId id="326" r:id="rId15"/>
    <p:sldId id="419" r:id="rId16"/>
    <p:sldId id="323" r:id="rId17"/>
    <p:sldId id="270" r:id="rId18"/>
    <p:sldId id="340" r:id="rId19"/>
    <p:sldId id="327" r:id="rId20"/>
    <p:sldId id="416" r:id="rId21"/>
    <p:sldId id="417" r:id="rId22"/>
    <p:sldId id="418" r:id="rId23"/>
    <p:sldId id="357" r:id="rId24"/>
    <p:sldId id="358" r:id="rId25"/>
    <p:sldId id="338" r:id="rId26"/>
    <p:sldId id="353" r:id="rId27"/>
    <p:sldId id="349" r:id="rId28"/>
    <p:sldId id="345" r:id="rId29"/>
    <p:sldId id="346" r:id="rId30"/>
    <p:sldId id="339" r:id="rId31"/>
    <p:sldId id="341" r:id="rId32"/>
    <p:sldId id="336" r:id="rId33"/>
    <p:sldId id="342" r:id="rId34"/>
    <p:sldId id="343" r:id="rId35"/>
    <p:sldId id="344" r:id="rId36"/>
    <p:sldId id="421" r:id="rId37"/>
    <p:sldId id="422" r:id="rId38"/>
    <p:sldId id="355"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CC"/>
    <a:srgbClr val="FFFFFF"/>
    <a:srgbClr val="FFFF00"/>
    <a:srgbClr val="0000FF"/>
    <a:srgbClr val="FF3300"/>
    <a:srgbClr val="3333FF"/>
    <a:srgbClr val="663300"/>
    <a:srgbClr val="00CC00"/>
    <a:srgbClr val="CC33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15" autoAdjust="0"/>
    <p:restoredTop sz="94660"/>
  </p:normalViewPr>
  <p:slideViewPr>
    <p:cSldViewPr>
      <p:cViewPr>
        <p:scale>
          <a:sx n="116" d="100"/>
          <a:sy n="116" d="100"/>
        </p:scale>
        <p:origin x="-576"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9CEB5D-8C78-45BC-97AD-5101B1FF748A}" type="slidenum">
              <a:rPr lang="en-US"/>
              <a:pPr>
                <a:defRPr/>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8140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to come up with their own examples. </a:t>
            </a:r>
            <a:endParaRPr lang="en-US" dirty="0"/>
          </a:p>
        </p:txBody>
      </p:sp>
      <p:sp>
        <p:nvSpPr>
          <p:cNvPr id="4" name="Slide Number Placeholder 3"/>
          <p:cNvSpPr>
            <a:spLocks noGrp="1"/>
          </p:cNvSpPr>
          <p:nvPr>
            <p:ph type="sldNum" sz="quarter" idx="10"/>
          </p:nvPr>
        </p:nvSpPr>
        <p:spPr/>
        <p:txBody>
          <a:bodyPr/>
          <a:lstStyle/>
          <a:p>
            <a:pPr>
              <a:defRPr/>
            </a:pPr>
            <a:fld id="{E39CEB5D-8C78-45BC-97AD-5101B1FF748A}" type="slidenum">
              <a:rPr lang="en-US" smtClean="0"/>
              <a:pPr>
                <a:defRPr/>
              </a:pPr>
              <a:t>3</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514883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6F49246-30D2-4C60-9C1B-7DDF5AECE8E3}" type="slidenum">
              <a:rPr lang="en-US" smtClean="0">
                <a:latin typeface="Arial" pitchFamily="34" charset="0"/>
              </a:rPr>
              <a:pPr/>
              <a:t>13</a:t>
            </a:fld>
            <a:endParaRPr lang="en-US" dirty="0"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a:t>
            </a:r>
            <a:r>
              <a:rPr lang="en-US" baseline="0" dirty="0" smtClean="0"/>
              <a:t> point in the power-point, the teacher will instruct their students to imagine that they are newly freed slaves. They each have the strong desire to practice their newly created constitutional rights. However, it may not be as easy as simple as going down to the nearest ballot box and casting a vote. Guide the students through each of the obstacles as this </a:t>
            </a:r>
            <a:r>
              <a:rPr lang="en-US" baseline="0" dirty="0" err="1" smtClean="0"/>
              <a:t>ppt</a:t>
            </a:r>
            <a:r>
              <a:rPr lang="en-US" baseline="0" dirty="0" smtClean="0"/>
              <a:t> unfolds and ask students along the way how many of them could or would continue in their pursuit to vote….</a:t>
            </a:r>
            <a:endParaRPr lang="en-US" dirty="0"/>
          </a:p>
        </p:txBody>
      </p:sp>
      <p:sp>
        <p:nvSpPr>
          <p:cNvPr id="4" name="Slide Number Placeholder 3"/>
          <p:cNvSpPr>
            <a:spLocks noGrp="1"/>
          </p:cNvSpPr>
          <p:nvPr>
            <p:ph type="sldNum" sz="quarter" idx="10"/>
          </p:nvPr>
        </p:nvSpPr>
        <p:spPr/>
        <p:txBody>
          <a:bodyPr/>
          <a:lstStyle/>
          <a:p>
            <a:pPr>
              <a:defRPr/>
            </a:pPr>
            <a:fld id="{E39CEB5D-8C78-45BC-97AD-5101B1FF748A}" type="slidenum">
              <a:rPr lang="en-US" smtClean="0"/>
              <a:pPr>
                <a:defRPr/>
              </a:pPr>
              <a:t>16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779558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ACE2D9E-765B-4D16-A4C5-635F85D5A121}" type="slidenum">
              <a:rPr lang="en-US" smtClean="0">
                <a:latin typeface="Arial" pitchFamily="34" charset="0"/>
              </a:rPr>
              <a:pPr/>
              <a:t>17</a:t>
            </a:fld>
            <a:endParaRPr lang="en-US" dirty="0"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are not to copy this slide. Instead, the teacher will read through each level, and discuss with the class the differences between each level . </a:t>
            </a:r>
            <a:endParaRPr lang="en-US" dirty="0"/>
          </a:p>
        </p:txBody>
      </p:sp>
      <p:sp>
        <p:nvSpPr>
          <p:cNvPr id="4" name="Slide Number Placeholder 3"/>
          <p:cNvSpPr>
            <a:spLocks noGrp="1"/>
          </p:cNvSpPr>
          <p:nvPr>
            <p:ph type="sldNum" sz="quarter" idx="10"/>
          </p:nvPr>
        </p:nvSpPr>
        <p:spPr/>
        <p:txBody>
          <a:bodyPr/>
          <a:lstStyle/>
          <a:p>
            <a:pPr>
              <a:defRPr/>
            </a:pPr>
            <a:fld id="{E39CEB5D-8C78-45BC-97AD-5101B1FF748A}" type="slidenum">
              <a:rPr lang="en-US" smtClean="0"/>
              <a:pPr>
                <a:defRPr/>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6001270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4414BC8-8763-4DA9-ADA2-819671F3ABC0}" type="slidenum">
              <a:rPr lang="en-US" smtClean="0">
                <a:latin typeface="Arial" pitchFamily="34" charset="0"/>
              </a:rPr>
              <a:pPr/>
              <a:t>6</a:t>
            </a:fld>
            <a:endParaRPr lang="en-US" dirty="0"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171EA2B-F938-4D79-B557-5A95189C0C68}" type="slidenum">
              <a:rPr lang="en-US" smtClean="0">
                <a:latin typeface="Arial" pitchFamily="34" charset="0"/>
              </a:rPr>
              <a:pPr/>
              <a:t>7</a:t>
            </a:fld>
            <a:endParaRPr lang="en-US" dirty="0"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B5EFA8D-162F-4EEA-AB17-BB7DB741D698}" type="slidenum">
              <a:rPr lang="en-US" smtClean="0">
                <a:latin typeface="Arial" pitchFamily="34" charset="0"/>
              </a:rPr>
              <a:pPr/>
              <a:t>8</a:t>
            </a:fld>
            <a:endParaRPr lang="en-US" dirty="0"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4785FDD-5997-462B-B9C9-A468532ABFA9}" type="slidenum">
              <a:rPr lang="en-US" smtClean="0">
                <a:latin typeface="Arial" pitchFamily="34" charset="0"/>
              </a:rPr>
              <a:pPr/>
              <a:t>9</a:t>
            </a:fld>
            <a:endParaRPr lang="en-US" dirty="0"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41273EC-627F-439B-8C32-C05D4B28BF62}" type="slidenum">
              <a:rPr lang="en-US" smtClean="0">
                <a:latin typeface="Arial" pitchFamily="34" charset="0"/>
              </a:rPr>
              <a:pPr/>
              <a:t>10</a:t>
            </a:fld>
            <a:endParaRPr lang="en-US" dirty="0"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68B71B0-EC38-4521-A273-067FB2E406D0}" type="slidenum">
              <a:rPr lang="en-US" smtClean="0">
                <a:latin typeface="Arial" pitchFamily="34" charset="0"/>
              </a:rPr>
              <a:pPr/>
              <a:t>11</a:t>
            </a:fld>
            <a:endParaRPr lang="en-US" dirty="0"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game can be played at this point in the power-point or</a:t>
            </a:r>
            <a:r>
              <a:rPr lang="en-US" baseline="0" dirty="0" smtClean="0"/>
              <a:t> the following day as a means to access student’s knowledge of the material. </a:t>
            </a:r>
            <a:endParaRPr lang="en-US" dirty="0"/>
          </a:p>
        </p:txBody>
      </p:sp>
      <p:sp>
        <p:nvSpPr>
          <p:cNvPr id="4" name="Slide Number Placeholder 3"/>
          <p:cNvSpPr>
            <a:spLocks noGrp="1"/>
          </p:cNvSpPr>
          <p:nvPr>
            <p:ph type="sldNum" sz="quarter" idx="10"/>
          </p:nvPr>
        </p:nvSpPr>
        <p:spPr/>
        <p:txBody>
          <a:bodyPr/>
          <a:lstStyle/>
          <a:p>
            <a:pPr>
              <a:defRPr/>
            </a:pPr>
            <a:fld id="{E39CEB5D-8C78-45BC-97AD-5101B1FF748A}" type="slidenum">
              <a:rPr lang="en-US" smtClean="0"/>
              <a:pPr>
                <a:defRPr/>
              </a:pPr>
              <a:t>12</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816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FF5332-EBCB-4278-BCCC-9CFD088209A9}"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086FA60-D4FC-4A79-8414-8EB151533090}"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094788E-899D-4DDB-B3C5-A3AF2F3686D1}"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D086818-1BA9-480C-8B3A-3F1A5727678E}"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EA86509-4961-4971-B9CF-F8149B958BD4}"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0A2FD6B-8491-4770-AC24-6D3ECB0341AA}"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C83086E1-7025-44DF-8D2D-02AE698ACA85}"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7CD5EF3-1F32-46D8-9E2C-D96AFC0F1616}"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7BD76492-B76E-4D9D-B955-6BAC7B04D1AE}"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68CD991-9179-4D72-8811-98BFAC86D65B}"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9EB268B-DBCA-4F8F-8C18-4559AC4FF138}" type="slidenum">
              <a:rPr lang="en-US" smtClean="0"/>
              <a:pPr>
                <a:defRPr/>
              </a:pPr>
              <a:t>‹#›</a:t>
            </a:fld>
            <a:endParaRPr lang="en-US" dirty="0"/>
          </a:p>
        </p:txBody>
      </p:sp>
    </p:spTree>
  </p:cSld>
  <p:clrMapOvr>
    <a:masterClrMapping/>
  </p:clrMapOvr>
  <p:transition spd="med">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8C06F90-C1E3-4DDA-BDE6-DE34BBDF4ED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ransition spd="med">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google.com/url?sa=i&amp;rct=j&amp;q=&amp;esrc=s&amp;source=images&amp;cd=&amp;cad=rja&amp;uact=8&amp;docid=vETa_oMEvPtYRM&amp;tbnid=Z4p9kBzX5gnhxM:&amp;ved=0CAUQjRw&amp;url=http://americanindiantah.com/lesson_plans/lp_red_power.html&amp;ei=x5EzU4L9BYPLsASh3oDwAg&amp;psig=AFQjCNFGJpHiU9tvR4zs46szwwV3VmzEkw&amp;ust=1395974965551716" TargetMode="External"/><Relationship Id="rId12" Type="http://schemas.openxmlformats.org/officeDocument/2006/relationships/hyperlink" Target="http://www.google.com/url?sa=i&amp;rct=j&amp;q=&amp;esrc=s&amp;source=images&amp;cd=&amp;cad=rja&amp;uact=8&amp;docid=vETa_oMEvPtYRM&amp;tbnid=Z4p9kBzX5gnhxM:&amp;ved=0CAUQjRw&amp;url=http://escola.britannica.com.br/assembly/135059/Em-1964-um-grupo-de-indigenas-americanos-reivindicou-a-posse&amp;ei=25EzU7aeHNaxsASCmICgBA&amp;psig=AFQjCNFGJpHiU9tvR4zs46szwwV3VmzEkw&amp;ust=1395974965551716" TargetMode="External"/><Relationship Id="rId13" Type="http://schemas.openxmlformats.org/officeDocument/2006/relationships/image" Target="../media/image5.jpeg"/><Relationship Id="rId14" Type="http://schemas.openxmlformats.org/officeDocument/2006/relationships/hyperlink" Target="http://www.google.com/url?sa=i&amp;rct=j&amp;q=&amp;esrc=s&amp;source=images&amp;cd=&amp;cad=rja&amp;uact=8&amp;docid=inSrNUTU1GCw9M&amp;tbnid=oH9eW-WX2rvACM:&amp;ved=0CAUQjRw&amp;url=http://www.glynn.k12.ga.us/BHS/academics/junior/hunt/johnathonh26222/home.html&amp;ei=n5IzU-KlDqfPsASx7oDAAQ&amp;psig=AFQjCNFDyDaBCKNIWQxUlrzLCNdE7Z1VEQ&amp;ust=1395975166538270" TargetMode="External"/><Relationship Id="rId15" Type="http://schemas.openxmlformats.org/officeDocument/2006/relationships/image" Target="../media/image6.jpeg"/><Relationship Id="rId16" Type="http://schemas.openxmlformats.org/officeDocument/2006/relationships/hyperlink" Target="https://www.google.com/url?sa=i&amp;rct=j&amp;q=&amp;esrc=s&amp;source=images&amp;cd=&amp;cad=rja&amp;uact=8&amp;docid=XAmDT9fiuRGwtM&amp;tbnid=OJ9WV7Bf44Q8EM:&amp;ved=0CAUQjRw&amp;url=https://wikis.nyu.edu/ek6/modernamerica/index.php/Reform/TheCivilRightsMovement&amp;ei=AZMzU8HIEazMsQSD3IGADQ&amp;psig=AFQjCNFIpdPxqOOgngaxWy4df1G307fHPg&amp;ust=1395975270925888" TargetMode="External"/><Relationship Id="rId17" Type="http://schemas.openxmlformats.org/officeDocument/2006/relationships/image" Target="../media/image7.jpeg"/><Relationship Id="rId18" Type="http://schemas.openxmlformats.org/officeDocument/2006/relationships/hyperlink" Target="http://www.google.com/url?sa=i&amp;rct=j&amp;q=&amp;esrc=s&amp;source=images&amp;cd=&amp;cad=rja&amp;uact=8&amp;docid=J4A1vmeI4QOVtM&amp;tbnid=BbfdjxKzPvr1cM:&amp;ved=0CAUQjRw&amp;url=http://www.beaconbroadside.com/broadside/facebook/&amp;ei=l5MzU4PHHcuksQTQ-4DYBA&amp;psig=AFQjCNEkX8McB6fapKusgD-h84cQPBy9IQ&amp;ust=1395975398268456" TargetMode="External"/><Relationship Id="rId1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docid=4s5U_fE0-769uM&amp;tbnid=DD8rCr2MlIgPMM:&amp;ved=0CAUQjRw&amp;url=http://mrnussbaum.com/civil-war/jim_crow_laws/&amp;ei=RpAzU8WzHcji2QWW2YHIAw&amp;bvm=bv.63808443,d.b2I&amp;psig=AFQjCNHiqdMtMvwL1aYMyzDQDXPGu7IU3A&amp;ust=1395974573391188" TargetMode="External"/><Relationship Id="rId3" Type="http://schemas.openxmlformats.org/officeDocument/2006/relationships/image" Target="../media/image1.jpeg"/><Relationship Id="rId4" Type="http://schemas.openxmlformats.org/officeDocument/2006/relationships/hyperlink" Target="http://www.google.com/url?sa=i&amp;rct=j&amp;q=&amp;esrc=s&amp;source=images&amp;cd=&amp;cad=rja&amp;uact=8&amp;docid=7ANtE6obfeNX6M&amp;tbnid=f7yQuyJ_u2l3EM:&amp;ved=0CAUQjRw&amp;url=http://www.pbs.org/wgbh/pages/frontline/tehranbureau/2010/02/an-iranian-civil-rights-movement.html&amp;ei=844zU5X8N8TG2wXf5YHYDA&amp;bvm=bv.63808443,d.b2I&amp;psig=AFQjCNGdy22qecxUFGk1zH6YteIECbGa-A&amp;ust=1395974243006442" TargetMode="External"/><Relationship Id="rId5" Type="http://schemas.openxmlformats.org/officeDocument/2006/relationships/image" Target="../media/image2.jpeg"/><Relationship Id="rId6" Type="http://schemas.openxmlformats.org/officeDocument/2006/relationships/hyperlink" Target="http://www.google.com/url?sa=i&amp;rct=j&amp;q=&amp;esrc=s&amp;source=images&amp;cd=&amp;cad=rja&amp;uact=8&amp;docid=9xIBlpe58AOQPM&amp;tbnid=oHv9rxmLFkdTGM:&amp;ved=0CAUQjRw&amp;url=http://www.biography.com/people/martin-luther-king-jr-9365086&amp;ei=AJAzU4P3BYeU2wXProCwDg&amp;bvm=bv.63808443,d.b2I&amp;psig=AFQjCNHy8-B2fN8JIVU8Av_1qEGHculmQQ&amp;ust=1395974466993248" TargetMode="External"/><Relationship Id="rId7" Type="http://schemas.openxmlformats.org/officeDocument/2006/relationships/image" Target="../media/image3.jpeg"/><Relationship Id="rId8" Type="http://schemas.openxmlformats.org/officeDocument/2006/relationships/hyperlink" Target="http://www.google.com/url?sa=i&amp;rct=j&amp;q=&amp;esrc=s&amp;source=images&amp;cd=&amp;cad=rja&amp;uact=8&amp;docid=xlW01eunhIccoM&amp;tbnid=8xxXLDxqxKhd8M:&amp;ved=0CAUQjRw&amp;url=http://www.biography.com/people/cesar-chavez-9245781&amp;ei=l5AzU4LzGezy2gWM9oG4Cw&amp;bvm=bv.63808443,d.b2I&amp;psig=AFQjCNEyIi3cSZjfZFdtbzQ4AYXic_m9uw&amp;ust=1395974674087124" TargetMode="External"/><Relationship Id="rId9" Type="http://schemas.openxmlformats.org/officeDocument/2006/relationships/image" Target="../media/image4.jpeg"/><Relationship Id="rId10" Type="http://schemas.openxmlformats.org/officeDocument/2006/relationships/hyperlink" Target="http://www.google.com/url?sa=i&amp;rct=j&amp;q=&amp;esrc=s&amp;source=images&amp;cd=&amp;cad=rja&amp;uact=8&amp;docid=sybynThnXUAlnM&amp;tbnid=UVCcKNqmFL4CYM:&amp;ved=0CAUQjRw&amp;url=http://www.dailykos.com/story/2013/11/28/1258866/-Happy-UnThanksgiving-Day&amp;ei=OpEzU__3IOfr2QW4z4HYAQ&amp;psig=AFQjCNFSLUQhgNmQQleK1yomEYBJGFoVdQ&amp;ust=139597481749411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25.tiff"/><Relationship Id="rId5"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Reconstruction_era_of_the_United_States" TargetMode="External"/><Relationship Id="rId4" Type="http://schemas.openxmlformats.org/officeDocument/2006/relationships/hyperlink" Target="http://en.wikipedia.org/wiki/Compromise_of_1877" TargetMode="External"/><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en.wikipedia.org/wiki/United_States_presidential_election,_1876" TargetMode="External"/><Relationship Id="rId5" Type="http://schemas.openxmlformats.org/officeDocument/2006/relationships/hyperlink" Target="https://en.wikipedia.org/wiki/Reconstruction_Era" TargetMode="External"/><Relationship Id="rId6" Type="http://schemas.openxmlformats.org/officeDocument/2006/relationships/hyperlink" Target="https://en.wikipedia.org/wiki/History_of_the_Republican_Party_(United_States)" TargetMode="External"/><Relationship Id="rId7" Type="http://schemas.openxmlformats.org/officeDocument/2006/relationships/hyperlink" Target="https://en.wikipedia.org/wiki/Rutherford_B._Hayes" TargetMode="External"/><Relationship Id="rId8"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en.wikipedia.org/wiki/Compromise_of_187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4" Type="http://schemas.openxmlformats.org/officeDocument/2006/relationships/hyperlink" Target="https://www.google.com/url?sa=i&amp;rct=j&amp;q=&amp;esrc=s&amp;source=images&amp;cd=&amp;cad=rja&amp;uact=8&amp;docid=UHCYPn5yPviJxM&amp;tbnid=ebp1m_H9_mgCtM:&amp;ved=0CAUQjRw&amp;url=https://hungarianspectrum.wordpress.com/2012/04/10/land-lease-scandal-in-felcsut/&amp;ei=WjEzU7HWIvStsQSh1IDQDA&amp;psig=AFQjCNGXUu_sXimreBw0ADSyAgj6UwNGTA&amp;ust=1395950281494083" TargetMode="External"/><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google.com/url?sa=i&amp;rct=j&amp;q=&amp;esrc=s&amp;source=images&amp;cd=&amp;cad=rja&amp;uact=8&amp;docid=NVmU6wJcgCUiyM&amp;tbnid=u-LvHP0BBmCunM:&amp;ved=0CAUQjRw&amp;url=http://www.leftinalabama.com/diary/5693/literacy-tests-republicans-want-them-back&amp;ei=iTozU532EenSsASj3YGIDw&amp;psig=AFQjCNFY4BNA8S_uoOqH0ZkNX-L4OGuSfA&amp;ust=1395952645698763" TargetMode="External"/><Relationship Id="rId5" Type="http://schemas.openxmlformats.org/officeDocument/2006/relationships/image" Target="../media/image33.jpeg"/><Relationship Id="rId6" Type="http://schemas.openxmlformats.org/officeDocument/2006/relationships/image" Target="../media/image34.gif"/><Relationship Id="rId7" Type="http://schemas.openxmlformats.org/officeDocument/2006/relationships/image" Target="../media/image35.gif"/><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docid=d_8bU1EMLIMQIM&amp;tbnid=nsHUj-lCOdCb3M:&amp;ved=0CAUQjRw&amp;url=http://www.slate.com/blogs/the_vault/2013/06/28/voting_rights_and_the_supreme_court_the_impossible_literacy_test_louisiana.html&amp;ei=tjozU4D_JeilsQSA74GQBg&amp;psig=AFQjCNFY4BNA8S_uoOqH0ZkNX-L4OGuSfA&amp;ust=139595264569876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google.com/url?sa=i&amp;rct=j&amp;q=&amp;esrc=s&amp;source=images&amp;cd=&amp;cad=rja&amp;uact=8&amp;docid=NVmU6wJcgCUiyM&amp;tbnid=u-LvHP0BBmCunM:&amp;ved=0CAUQjRw&amp;url=http://www.leftinalabama.com/diary/5693/literacy-tests-republicans-want-them-back&amp;ei=iTozU532EenSsASj3YGIDw&amp;psig=AFQjCNFY4BNA8S_uoOqH0ZkNX-L4OGuSfA&amp;ust=1395952645698763" TargetMode="External"/><Relationship Id="rId5" Type="http://schemas.openxmlformats.org/officeDocument/2006/relationships/image" Target="../media/image33.jpeg"/><Relationship Id="rId6" Type="http://schemas.openxmlformats.org/officeDocument/2006/relationships/hyperlink" Target="http://www.google.com/url?sa=i&amp;rct=j&amp;q=&amp;esrc=s&amp;source=images&amp;cd=&amp;cad=rja&amp;uact=8&amp;docid=tj5ONlitID6BmM&amp;tbnid=lInZzOfNthgdkM:&amp;ved=0CAUQjRw&amp;url=http://productivelifeconcepts.com/25-things-to-add-to-your-stop-list/&amp;ei=iaRAU-z7IKnMsQSMmIF4&amp;bvm=bv.64367178,d.b2I&amp;psig=AFQjCNGNG_8swKgaqUXRIi5MZOIlYzIZPg&amp;ust=1396831739669189" TargetMode="External"/><Relationship Id="rId7"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docid=d_8bU1EMLIMQIM&amp;tbnid=nsHUj-lCOdCb3M:&amp;ved=0CAUQjRw&amp;url=http://www.slate.com/blogs/the_vault/2013/06/28/voting_rights_and_the_supreme_court_the_impossible_literacy_test_louisiana.html&amp;ei=tjozU4D_JeilsQSA74GQBg&amp;psig=AFQjCNFY4BNA8S_uoOqH0ZkNX-L4OGuSfA&amp;ust=139595264569876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google.com/url?sa=i&amp;rct=j&amp;q=&amp;esrc=s&amp;source=images&amp;cd=&amp;cad=rja&amp;uact=8&amp;docid=NVmU6wJcgCUiyM&amp;tbnid=u-LvHP0BBmCunM:&amp;ved=0CAUQjRw&amp;url=http://www.leftinalabama.com/diary/5693/literacy-tests-republicans-want-them-back&amp;ei=iTozU532EenSsASj3YGIDw&amp;psig=AFQjCNFY4BNA8S_uoOqH0ZkNX-L4OGuSfA&amp;ust=1395952645698763" TargetMode="External"/><Relationship Id="rId5" Type="http://schemas.openxmlformats.org/officeDocument/2006/relationships/image" Target="../media/image33.jpeg"/><Relationship Id="rId6" Type="http://schemas.openxmlformats.org/officeDocument/2006/relationships/image" Target="../media/image34.gif"/><Relationship Id="rId7" Type="http://schemas.openxmlformats.org/officeDocument/2006/relationships/image" Target="../media/image35.gif"/><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docid=d_8bU1EMLIMQIM&amp;tbnid=nsHUj-lCOdCb3M:&amp;ved=0CAUQjRw&amp;url=http://www.slate.com/blogs/the_vault/2013/06/28/voting_rights_and_the_supreme_court_the_impossible_literacy_test_louisiana.html&amp;ei=tjozU4D_JeilsQSA74GQBg&amp;psig=AFQjCNFY4BNA8S_uoOqH0ZkNX-L4OGuSfA&amp;ust=139595264569876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docid=Yd4IW1iG0XnheM&amp;tbnid=eqsBqyk1DwZcMM:&amp;ved=0CAUQjRw&amp;url=http://www.milamcountyhistoricalcommission.org/photos_08.php&amp;ei=NSYzU5KKGdWwsQTAwoHYAg&amp;bvm=bv.63738703,d.aWc&amp;psig=AFQjCNETsyCxYfSXxRylzkuOgdTKr2dVIw&amp;ust=1395947392218363" TargetMode="External"/><Relationship Id="rId3"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50.gif"/><Relationship Id="rId4" Type="http://schemas.openxmlformats.org/officeDocument/2006/relationships/image" Target="../media/image51.jpeg"/><Relationship Id="rId5" Type="http://schemas.openxmlformats.org/officeDocument/2006/relationships/image" Target="../media/image52.gif"/><Relationship Id="rId6"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5.gif"/><Relationship Id="rId4" Type="http://schemas.openxmlformats.org/officeDocument/2006/relationships/image" Target="../media/image56.jpeg"/><Relationship Id="rId5" Type="http://schemas.openxmlformats.org/officeDocument/2006/relationships/image" Target="../media/image57.gif"/><Relationship Id="rId6"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microsoft.com/office/2007/relationships/media" Target="../media/media2.mp4"/><Relationship Id="rId4" Type="http://schemas.openxmlformats.org/officeDocument/2006/relationships/image" Target="../media/image59.png"/><Relationship Id="rId5" Type="http://schemas.openxmlformats.org/officeDocument/2006/relationships/image" Target="../media/image60.jpeg"/><Relationship Id="rId6" Type="http://schemas.openxmlformats.org/officeDocument/2006/relationships/image" Target="../media/image61.jpeg"/><Relationship Id="rId1" Type="http://schemas.openxmlformats.org/officeDocument/2006/relationships/video" Target="../media/media2.mp4"/><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4" Type="http://schemas.microsoft.com/office/2007/relationships/hdphoto" Target="../media/hdphoto2.wdp"/><Relationship Id="rId5" Type="http://schemas.openxmlformats.org/officeDocument/2006/relationships/image" Target="../media/image61.jpeg"/><Relationship Id="rId6" Type="http://schemas.openxmlformats.org/officeDocument/2006/relationships/hyperlink" Target="http://www.google.com/url?sa=i&amp;rct=j&amp;q=&amp;esrc=s&amp;source=images&amp;cd=&amp;cad=rja&amp;uact=8&amp;docid=Yd4IW1iG0XnheM&amp;tbnid=eqsBqyk1DwZcMM:&amp;ved=0CAUQjRw&amp;url=http://www.milamcountyhistoricalcommission.org/photos_08.php&amp;ei=NSYzU5KKGdWwsQTAwoHYAg&amp;bvm=bv.63738703,d.aWc&amp;psig=AFQjCNETsyCxYfSXxRylzkuOgdTKr2dVIw&amp;ust=1395947392218363" TargetMode="External"/><Relationship Id="rId7"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7.xml.rels><?xml version="1.0" encoding="UTF-8" standalone="yes"?>
<Relationships xmlns="http://schemas.openxmlformats.org/package/2006/relationships"><Relationship Id="rId11" Type="http://schemas.openxmlformats.org/officeDocument/2006/relationships/image" Target="../media/image5.jpeg"/><Relationship Id="rId12" Type="http://schemas.openxmlformats.org/officeDocument/2006/relationships/hyperlink" Target="http://www.google.com/url?sa=i&amp;rct=j&amp;q=&amp;esrc=s&amp;source=images&amp;cd=&amp;cad=rja&amp;uact=8&amp;docid=inSrNUTU1GCw9M&amp;tbnid=oH9eW-WX2rvACM:&amp;ved=0CAUQjRw&amp;url=http://www.glynn.k12.ga.us/BHS/academics/junior/hunt/johnathonh26222/home.html&amp;ei=n5IzU-KlDqfPsASx7oDAAQ&amp;psig=AFQjCNFDyDaBCKNIWQxUlrzLCNdE7Z1VEQ&amp;ust=1395975166538270" TargetMode="External"/><Relationship Id="rId13" Type="http://schemas.openxmlformats.org/officeDocument/2006/relationships/image" Target="../media/image6.jpeg"/><Relationship Id="rId14" Type="http://schemas.openxmlformats.org/officeDocument/2006/relationships/hyperlink" Target="https://www.google.com/url?sa=i&amp;rct=j&amp;q=&amp;esrc=s&amp;source=images&amp;cd=&amp;cad=rja&amp;uact=8&amp;docid=XAmDT9fiuRGwtM&amp;tbnid=OJ9WV7Bf44Q8EM:&amp;ved=0CAUQjRw&amp;url=https://wikis.nyu.edu/ek6/modernamerica/index.php/Reform/TheCivilRightsMovement&amp;ei=AZMzU8HIEazMsQSD3IGADQ&amp;psig=AFQjCNFIpdPxqOOgngaxWy4df1G307fHPg&amp;ust=1395975270925888" TargetMode="External"/><Relationship Id="rId15" Type="http://schemas.openxmlformats.org/officeDocument/2006/relationships/image" Target="../media/image7.jpeg"/><Relationship Id="rId16" Type="http://schemas.openxmlformats.org/officeDocument/2006/relationships/hyperlink" Target="http://www.google.com/url?sa=i&amp;rct=j&amp;q=&amp;esrc=s&amp;source=images&amp;cd=&amp;cad=rja&amp;uact=8&amp;docid=J4A1vmeI4QOVtM&amp;tbnid=BbfdjxKzPvr1cM:&amp;ved=0CAUQjRw&amp;url=http://www.beaconbroadside.com/broadside/facebook/&amp;ei=l5MzU4PHHcuksQTQ-4DYBA&amp;psig=AFQjCNEkX8McB6fapKusgD-h84cQPBy9IQ&amp;ust=1395975398268456" TargetMode="External"/><Relationship Id="rId17"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docid=4s5U_fE0-769uM&amp;tbnid=DD8rCr2MlIgPMM:&amp;ved=0CAUQjRw&amp;url=http://mrnussbaum.com/civil-war/jim_crow_laws/&amp;ei=RpAzU8WzHcji2QWW2YHIAw&amp;bvm=bv.63808443,d.b2I&amp;psig=AFQjCNHiqdMtMvwL1aYMyzDQDXPGu7IU3A&amp;ust=1395974573391188" TargetMode="External"/><Relationship Id="rId3" Type="http://schemas.openxmlformats.org/officeDocument/2006/relationships/image" Target="../media/image1.jpeg"/><Relationship Id="rId4" Type="http://schemas.openxmlformats.org/officeDocument/2006/relationships/hyperlink" Target="http://www.google.com/url?sa=i&amp;rct=j&amp;q=&amp;esrc=s&amp;source=images&amp;cd=&amp;cad=rja&amp;uact=8&amp;docid=7ANtE6obfeNX6M&amp;tbnid=f7yQuyJ_u2l3EM:&amp;ved=0CAUQjRw&amp;url=http://www.pbs.org/wgbh/pages/frontline/tehranbureau/2010/02/an-iranian-civil-rights-movement.html&amp;ei=844zU5X8N8TG2wXf5YHYDA&amp;bvm=bv.63808443,d.b2I&amp;psig=AFQjCNGdy22qecxUFGk1zH6YteIECbGa-A&amp;ust=1395974243006442" TargetMode="External"/><Relationship Id="rId5" Type="http://schemas.openxmlformats.org/officeDocument/2006/relationships/image" Target="../media/image2.jpeg"/><Relationship Id="rId6" Type="http://schemas.openxmlformats.org/officeDocument/2006/relationships/hyperlink" Target="http://www.google.com/url?sa=i&amp;rct=j&amp;q=&amp;esrc=s&amp;source=images&amp;cd=&amp;cad=rja&amp;uact=8&amp;docid=9xIBlpe58AOQPM&amp;tbnid=oHv9rxmLFkdTGM:&amp;ved=0CAUQjRw&amp;url=http://www.biography.com/people/martin-luther-king-jr-9365086&amp;ei=AJAzU4P3BYeU2wXProCwDg&amp;bvm=bv.63808443,d.b2I&amp;psig=AFQjCNHy8-B2fN8JIVU8Av_1qEGHculmQQ&amp;ust=1395974466993248" TargetMode="External"/><Relationship Id="rId7" Type="http://schemas.openxmlformats.org/officeDocument/2006/relationships/image" Target="../media/image3.jpeg"/><Relationship Id="rId8" Type="http://schemas.openxmlformats.org/officeDocument/2006/relationships/hyperlink" Target="http://www.google.com/url?sa=i&amp;rct=j&amp;q=&amp;esrc=s&amp;source=images&amp;cd=&amp;cad=rja&amp;uact=8&amp;docid=sybynThnXUAlnM&amp;tbnid=UVCcKNqmFL4CYM:&amp;ved=0CAUQjRw&amp;url=http://www.dailykos.com/story/2013/11/28/1258866/-Happy-UnThanksgiving-Day&amp;ei=OpEzU__3IOfr2QW4z4HYAQ&amp;psig=AFQjCNFSLUQhgNmQQleK1yomEYBJGFoVdQ&amp;ust=1395974817494110" TargetMode="External"/><Relationship Id="rId9" Type="http://schemas.openxmlformats.org/officeDocument/2006/relationships/hyperlink" Target="http://www.google.com/url?sa=i&amp;rct=j&amp;q=&amp;esrc=s&amp;source=images&amp;cd=&amp;cad=rja&amp;uact=8&amp;docid=vETa_oMEvPtYRM&amp;tbnid=Z4p9kBzX5gnhxM:&amp;ved=0CAUQjRw&amp;url=http://americanindiantah.com/lesson_plans/lp_red_power.html&amp;ei=x5EzU4L9BYPLsASh3oDwAg&amp;psig=AFQjCNFGJpHiU9tvR4zs46szwwV3VmzEkw&amp;ust=1395974965551716" TargetMode="External"/><Relationship Id="rId10" Type="http://schemas.openxmlformats.org/officeDocument/2006/relationships/hyperlink" Target="http://www.google.com/url?sa=i&amp;rct=j&amp;q=&amp;esrc=s&amp;source=images&amp;cd=&amp;cad=rja&amp;uact=8&amp;docid=vETa_oMEvPtYRM&amp;tbnid=Z4p9kBzX5gnhxM:&amp;ved=0CAUQjRw&amp;url=http://escola.britannica.com.br/assembly/135059/Em-1964-um-grupo-de-indigenas-americanos-reivindicou-a-posse&amp;ei=25EzU7aeHNaxsASCmICgBA&amp;psig=AFQjCNFGJpHiU9tvR4zs46szwwV3VmzEkw&amp;ust=1395974965551716"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audio" Target="../media/audio1.bin"/><Relationship Id="rId5" Type="http://schemas.openxmlformats.org/officeDocument/2006/relationships/image" Target="../media/image15.jpeg"/><Relationship Id="rId6" Type="http://schemas.microsoft.com/office/2007/relationships/media" Target="../media/media1.gif"/><Relationship Id="rId7" Type="http://schemas.openxmlformats.org/officeDocument/2006/relationships/image" Target="../media/image16.png"/><Relationship Id="rId8" Type="http://schemas.openxmlformats.org/officeDocument/2006/relationships/image" Target="../media/image17.png"/><Relationship Id="rId9" Type="http://schemas.microsoft.com/office/2007/relationships/hdphoto" Target="../media/hdphoto1.wdp"/><Relationship Id="rId10" Type="http://schemas.openxmlformats.org/officeDocument/2006/relationships/image" Target="../media/image18.png"/><Relationship Id="rId1" Type="http://schemas.openxmlformats.org/officeDocument/2006/relationships/video" Target="../media/media1.gif"/><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70" name="Picture 10" descr="http://mrnussbaum.com/images/jim_crow2.jpg">
            <a:hlinkClick r:id="rId2"/>
          </p:cNvPr>
          <p:cNvPicPr>
            <a:picLocks noChangeAspect="1" noChangeArrowheads="1"/>
          </p:cNvPicPr>
          <p:nvPr/>
        </p:nvPicPr>
        <p:blipFill>
          <a:blip r:embed="rId3" cstate="print"/>
          <a:srcRect/>
          <a:stretch>
            <a:fillRect/>
          </a:stretch>
        </p:blipFill>
        <p:spPr bwMode="auto">
          <a:xfrm>
            <a:off x="6263640" y="4800600"/>
            <a:ext cx="2880360" cy="2057400"/>
          </a:xfrm>
          <a:prstGeom prst="rect">
            <a:avLst/>
          </a:prstGeom>
          <a:noFill/>
          <a:effectLst>
            <a:softEdge rad="127000"/>
          </a:effectLst>
        </p:spPr>
      </p:pic>
      <p:pic>
        <p:nvPicPr>
          <p:cNvPr id="92164" name="Picture 4" descr="http://www.pbs.org/wgbh/pages/frontline/tehranbureau/images/matct.jpg">
            <a:hlinkClick r:id="rId4"/>
          </p:cNvPr>
          <p:cNvPicPr>
            <a:picLocks noChangeAspect="1" noChangeArrowheads="1"/>
          </p:cNvPicPr>
          <p:nvPr/>
        </p:nvPicPr>
        <p:blipFill>
          <a:blip r:embed="rId5" cstate="print"/>
          <a:srcRect/>
          <a:stretch>
            <a:fillRect/>
          </a:stretch>
        </p:blipFill>
        <p:spPr bwMode="auto">
          <a:xfrm>
            <a:off x="0" y="685800"/>
            <a:ext cx="9144000" cy="5410200"/>
          </a:xfrm>
          <a:prstGeom prst="rect">
            <a:avLst/>
          </a:prstGeom>
          <a:noFill/>
          <a:effectLst>
            <a:softEdge rad="635000"/>
          </a:effectLst>
        </p:spPr>
      </p:pic>
      <p:pic>
        <p:nvPicPr>
          <p:cNvPr id="92168" name="Picture 8" descr="http://www.biography.com/imported/images/Biography/Images/Profiles/K/Martin-Luther-King-Jr-9365086-1-402.jpg">
            <a:hlinkClick r:id="rId6"/>
          </p:cNvPr>
          <p:cNvPicPr>
            <a:picLocks noChangeAspect="1" noChangeArrowheads="1"/>
          </p:cNvPicPr>
          <p:nvPr/>
        </p:nvPicPr>
        <p:blipFill>
          <a:blip r:embed="rId7" cstate="print"/>
          <a:srcRect/>
          <a:stretch>
            <a:fillRect/>
          </a:stretch>
        </p:blipFill>
        <p:spPr bwMode="auto">
          <a:xfrm>
            <a:off x="0" y="152400"/>
            <a:ext cx="2362200" cy="2362201"/>
          </a:xfrm>
          <a:prstGeom prst="rect">
            <a:avLst/>
          </a:prstGeom>
          <a:noFill/>
          <a:effectLst>
            <a:softEdge rad="317500"/>
          </a:effectLst>
        </p:spPr>
      </p:pic>
      <p:sp>
        <p:nvSpPr>
          <p:cNvPr id="4" name="Rectangle 3"/>
          <p:cNvSpPr/>
          <p:nvPr/>
        </p:nvSpPr>
        <p:spPr>
          <a:xfrm>
            <a:off x="838200" y="1066800"/>
            <a:ext cx="7696200" cy="2862322"/>
          </a:xfrm>
          <a:prstGeom prst="rect">
            <a:avLst/>
          </a:prstGeom>
          <a:noFill/>
          <a:effectLst>
            <a:reflection blurRad="6350" stA="50000" endA="300" endPos="38500" dist="50800" dir="5400000" sy="-100000" algn="bl" rotWithShape="0"/>
          </a:effectLst>
        </p:spPr>
        <p:txBody>
          <a:bodyPr wrap="square" lIns="91440" tIns="45720" rIns="91440" bIns="45720">
            <a:spAutoFit/>
          </a:bodyPr>
          <a:lstStyle/>
          <a:p>
            <a:pPr algn="ctr"/>
            <a:r>
              <a:rPr lang="en-US" sz="6000" b="1" cap="all" spc="0" dirty="0" smtClean="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Abadi MT Condensed Extra Bold"/>
                <a:cs typeface="Abadi MT Condensed Extra Bold"/>
              </a:rPr>
              <a:t>Civil Rights: Reconstruction &amp; </a:t>
            </a:r>
          </a:p>
          <a:p>
            <a:pPr algn="ctr"/>
            <a:r>
              <a:rPr lang="en-US" sz="6000" b="1" cap="all" spc="0" dirty="0" smtClean="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Abadi MT Condensed Extra Bold"/>
                <a:cs typeface="Abadi MT Condensed Extra Bold"/>
              </a:rPr>
              <a:t>the Black Codes </a:t>
            </a:r>
            <a:endParaRPr lang="en-US" sz="6000" b="1" cap="all" spc="0" dirty="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Abadi MT Condensed Extra Bold"/>
              <a:cs typeface="Abadi MT Condensed Extra Bold"/>
            </a:endParaRPr>
          </a:p>
        </p:txBody>
      </p:sp>
      <p:pic>
        <p:nvPicPr>
          <p:cNvPr id="92172" name="Picture 12" descr="http://www.biography.com/imported/images/Biography/Images/Profiles/C/Cesar-Chavez-9245781-1-402.jpg">
            <a:hlinkClick r:id="rId8"/>
          </p:cNvPr>
          <p:cNvPicPr>
            <a:picLocks noChangeAspect="1" noChangeArrowheads="1"/>
          </p:cNvPicPr>
          <p:nvPr/>
        </p:nvPicPr>
        <p:blipFill>
          <a:blip r:embed="rId9" cstate="print"/>
          <a:srcRect/>
          <a:stretch>
            <a:fillRect/>
          </a:stretch>
        </p:blipFill>
        <p:spPr bwMode="auto">
          <a:xfrm>
            <a:off x="7086600" y="0"/>
            <a:ext cx="2057400" cy="2057400"/>
          </a:xfrm>
          <a:prstGeom prst="rect">
            <a:avLst/>
          </a:prstGeom>
          <a:noFill/>
          <a:effectLst>
            <a:softEdge rad="317500"/>
          </a:effectLst>
        </p:spPr>
      </p:pic>
      <p:sp>
        <p:nvSpPr>
          <p:cNvPr id="92174" name="AutoShape 14" descr="data:image/jpeg;base64,/9j/4AAQSkZJRgABAQAAAQABAAD/2wCEAAkGBhQSERUTExQVFRQWFxwXGBgYGRsYGRscGhwdGBsaGxcdHSYfHBojHB4aHy8gIycpLSwsGyExNTAqNScrLCkBCQoKBQUFDQUFDSkYEhgpKSkpKSkpKSkpKSkpKSkpKSkpKSkpKSkpKSkpKSkpKSkpKSkpKSkpKSkpKSkpKSkpKf/AABEIAKQBNAMBIgACEQEDEQH/xAAcAAABBQEBAQAAAAAAAAAAAAAFAAMEBgcCAQj/xABKEAACAQIEAwUFBQUGBAILAAABAhEDIQAEEjEFQVEGEyJhcQcygZGhI0JSscEUYnLR8DOCkqLh8RUkQ2MWsggXU1Rzg5OzwsPi/8QAFAEBAAAAAAAAAAAAAAAAAAAAAP/EABQRAQAAAAAAAAAAAAAAAAAAAAD/2gAMAwEAAhEDEQA/ANpfNCDpKsRy1AfM3jHa1QdiPnjnvALQ3+E/nhpqqBwNJlp+4b6epAjY8/0wD5zAG/5jDYzB1EaQFgQ07+Ubj/XDINMmSpJm32Ztp/u/1OO6nd80/wAh526YCRrPT5YG8R4pUR0CUi4Jg3AMSBIv6bkC+Haj0tKyAskC6kXPQx0kYicUdAaYXTJnaNhp/LAF0rEgHSRPIwCPrj3vDzB+F8RhSQE+KNms5G8jrEWwsxRYgBajiWF4U257qeU4CQmZUzDC1jfY9D0OF+0CJEn0H64inJERpIEfuifmCMeipVDR9mRYz4gYvyuJkD64B450atMHVExtY2mTbkcdftF4IInY8vSRzxDDuWYFEjw31m9v4eVsepWYiGSbwYKm28kGPLATi+PNeBX7XUDlVpMVEE6iJgj7rajqg8jHr0ep8QUnTpqA9CjfmBBwE3VjwtiL+3pMSZiY0tt8BiNnOMU1RiGYNDAeByZiRYgD5kDzwBInEbL8RpuqujBlYSrCYI3sYwHyfEnqcOepINQUnBNiNSqb8wfrMYZ7ILUXLUUOll7vXMlCSSbFdJB6zN4nrgLGrgiQQR5YWIpy8ElU0t1BWDtYi0iww3RrVGLSrQCRHhEiN9Qa4JmLDAS2qjqMNvmFHUnooJPyAxw2cA0roqJP7toESJUkLuBPrh1XUWCsP7jfnGAabMAAtDQN4En0gGZ8owhXHRh6iMc5vMooNQkqEu0qwkDcGR8sOVs3TA8RkG0aSZ8ojAQM/wAZ7r/pswmAZCyYmFBuTY9JwQUgrI2j5eXrir9pcxUldNekFWtRMOpJQFgsgyJgmTPI8sE89mFFWhpcMZcsQQbBQureIBIPpPxAkX8mjrH6b/THunHVNCwBMiRsCYHlbmOvliMVIM6m7udhvPXV+Enl1MzEjAOlcclcNspF1LA8hJZSTsCGMx6EYSNU3YKeoWZFt1J94TI2B/UOyMckY7Rg1wZ/rmNx8cIpgGtOPCMePmFFRKZMM4YqPJYn88RODcZp5lGZPutpIkNuAym3Ig/Q4CUVx5GHHgbwPW2OTgOIx0uPMe4D0nCwsLAGBmTEhGP+Gf8AzYbOaknwOdN9hubQL7/zGKt/xzNgknLVWHTQwHr4evnPLDtTtdmVj/kqgFvuVI+i4CyDMw3usNQnbmPjvH5Y5q5+wAVwWsJRvibA7C/yxWc32xrhZbKVFH4itUR5yUjDHD+3LspK5dqpHhLLra45HTTIB5xYeWAt7ZlStg20iUYbXHLqMDOLZpagplZ3YXBEWgzIHMYDnt9Wgk5KqImTFSBHP+z2wx/4rXMNp0xGoiJgmCNV7Re/WRgLUKlFnayyAFMrHMtFx5g/HHlZaLFf7Iw37vMH/Q4qlT2oU6SglA20w95Njyvf+rYT+1XL90XqUaipEzYi2xBMeUfDAWniGYy1Gm1SsaKILliVA8v9sZzxX2r5dahFE1NBPiZNUECyhSzDTaTMb/PGfdp+2VTiFfXU8KKPBTGyjqernmfgIGAlalI/Pp8sBtXDvatlapgO6kxZm0mQfxHUDMxA5DFxyueDt/aMNZGmNBEAcvDsb+ePlarlyL8uZ64O9le2tXKuAS1SnsU1kW/db7pwH002XYOPGbiJ0ryvEx5k/DHOfyxKEFkIgiGSbmw2YQZjbFT4H24ylVQe+qCVEA6xBBPWbjY/DfBah2iy5PjzHpBaLW1XWx8vqcAXp5LSAoSjHkNN/IQcRs2andVQEUgBtMuYso/dmA0/LDD9osvNs0BPVhb0BW5thv8A49QLCmmbQTsIUnyAAHW98BWuB131LQ1t3VTJ1m07At4fFHI3IxZey+V1ZWgdTiaFMgA2BA3Ai3+uKr2fzKnM5YcloZimRvYBG/Kflib2S45lVy9HvmQOi6JKEnSQCDq09Z52n1wFz/ZqlxrPrCz8tEfXDdPLuIAqE3ZSSqk7kjYAf74injeR376h0nUBzFp9Yw2nEcpJitTu2qe8sRE9dsATek+oDUsEHdfMSPe6Y5ak6kEFNOxEG02BHite0eeItTiGVi2YQQZnvee34tsctxOiw0/tCrcXFVTYQbEk7xF74CbXV9JEIQSBzFiQOeOS1U0xCqWKj75AnffTiPmM9SZYXMrJFoenafvXHLfDtHPUuWYW0W1U7fT+owAftRndVMAqwKsryGt4KlJoMjqRbyPxBr2yOYz9SmE+zo06pCmJLU/euLFWgW5Rgl2s4XQq0a1QtSqOKbEE6CwZbhxflp029eV6zwqjQp51qoaS9epTMRpisHOoAW03FxbAWfsz2jTNrVKUSGEsSmkRqiL6rmdR+HzN10C0rCtAAiHJPl96TJgR54EdkeE0ssGSmyd42mW0MAwEiFBafukwdvPB1C83KadXhsdvMyYIMx8OYwEA1iroCtUBmcaRpOwLTf4jEkqda+KrsZ8A6iL6P6jDXEEctTgIWFVtN2CyaTxJg/ridRRzcqmrZhJt6eG48+f0wAt8uvvMXJLlZNPxC5UQVSQBtPnh004I+0qEbQV6850b/wA8PVe9WoBCFGIJu0qRyA0yZAnrIOGv+LIWABSA0HxEeKSukSkTM8+WAr3HHK5mjoqM7GnWjUR4SVGkxpHOdwd8R+yqVkpzS0OSoqVFYuBLQxKkLAa/p5YLcdlqlEsBC1I8LyfdJM+EQNrzvipdjzT00y1Ovpp0xq01SjBgB4mJqKNMAmCcBY+1VZWphatNioqU28IZgw1hSCAJuJ8tjODtIhgI6C3T9cUPjvG0q1tGXzbNTVQ+hQWFRwwOgsFkeEW3APriwcYzjPkzWydA1HYfZKICmbHvC0WW/g3MeeAMvVA3/r0G5+GG/wBp2hbmPCTBvaTYgfztgbwrM0qtVqiADwhYKqulxOsBW2IMgkb3vggaAmYSJ1GdFiCIBsRsv+WeeAd778SMD8CPgeePMONURbF6YPTWo+kYWAF9ou2OVyQHesxcCUooSaiebXgf3jtYSDjN+L+12vU1LSpU6aublpqknkSG8A9AtoHQYqlYFiWYksSSxa5J5zN5nrhllA2wBel2jqnMUsxWZsx3bq5WoxYHSZ0gGw8rbxi2cS7aKM5TzuWpVUosgXMA6UarpbeEb3k5Od7DbfPk2wU4Hk6teoMujxIZojVsJbSN5IHKNjgN6y9ZY7xHUd4veNVHussSsk2DBYM9B0tip8by9RKQqz9m7gBXjWurVpTTIVdUyYFi1gAJwDynH6mSyn7PWpPXp0yrqUBVGVjqVajMAyRUBBUrcQNoJC8T9oWczB0nul1EQoQEkAyASxMgT5C998BpnCaNSj/atZwNQUA90feCpMzriSY94WuVGKL7deLNQy1DLrYVqjVXg2YKZXnaSZKi0qMaFw2mWylEVYB7pbSRofSJZibxMEHkY3MEUvtzlMvn6+RyVV5qmvUWoabDX/Zk60BBApsQpIIsQQNjgMHyuc0tPzwXocSGmY9BjUs7/wCjtRmEzdVZ210gwHqQRgbmfYA1NWY5wkK2k6aI6Ag3qi14tJ/QKQlVHOk7xcefLEDNZS55AdN/TGgv7D9Chv2t7/8AbVfr3p+vrglU9ifdUqr/ALQagWj3sADxQCSuoTaBGodfhgAfshzy/tq0KqU6lOsrQtQAw63sSDBIB9cbQeA5Q7ZOjc+GwWeuq3hPQc7dbU3snk8hQzEqaatpCIDUDMXd2mieU6dC2Aupk3xoO8zebOevSkfO8Tzn97AB63ZjKPcZWiJNi2oFQN2YCIHSDzBnECp2Vo06upaQTVsFeorIvNj4oIgM8jT+E7gizDdpP8XMiYIpMOa338/OcQ2otUFRgdJgohADFTzKA2ZZtHRR6YCjdlsvpztAA6lL1aYaQdRKENN52APnh7st2WFVAa9FWCsEUlmBJAiDBA0awBN98QuC580mytR5YJWYhVEmIKEAC5J1THl8rPwvitIqaTnwO9S7Hu1AO41EiCsX3uNsBJp9k8sRJoUhaYXWqxzqGGkDlp+vR+l2dyhstBDBK3qVLGb6jJseXw25QOI9plamKdCvSq1jU0Oabqze6dVRVBMKfDvYE+WA+Q461NUdACjhi6kyoVDpAN77Ez1B64CzVOymWI8NHSJmC1RrD7unUNLHkJ88djsvlADOXmP+4/PaPFt1/D9cPZHjNOqQJioQDDFZaY8QIJDFNhG/5S6tdUAYmBa4EwHbTrjq5Ikct/UB57KZP/3c2t/a1N+dy3u/vc8NnsrlVJJpHSYga6gI5aZ1nUxNwLW+eDpywIImPuiLQI9wEfdO/lgVluEvSqqDVdwCG8TTJmIaTPhUjT5xgB+e7FUHDpToOG7tird6+lX+4Z1XM7jlGKNT7PPTrqHJRSwJDPAUGwDEgsJIs17i+4xrOXySJUcksZc1bsSFMaTpHI7+Hbc4p3a1SrPIh3ioCdrOgAFvdURqBG+Al8H7O06oIrCoHBgDXEJEryuWkkA9DexxHo9mKCBhUaqsOUkVIF/EpgqYBBgHmbeeJ2d4mFkk+6+h7FnZIB1SrCCGJKEmIDDfA6mtNHZvtHkmFZaQUCSQLgtoUWnfVgGM12bpsyJl6lY+KHXWLKytpaQkqAwhiAY1HfE7h/ZQt4TXzVNxuBUAjTAO6XGqSOqkHrjrKce7t9WgtYjxOS1yDBOmA0iWAG3pj3M9rnWXhE6wNXKJk8+S9ROAZ4j2ZqZdVC5rMks4UTUJJJNoAW5HqNsSM92PzC0bZusdMNpJDCV8Q3IEhgCPPFF417T2NUur+JQACAIFyYEeu+4vgQntIrs01AKiE3EsTG/PlN/XAX9nqUK9Pvcx3pYgGZJUTZfePiJKwIv4xutxGSzVFeH5h1M1qmunoLXhiadkjdVLH0GIlPitOoKVcN9n3qyTBIFwDAEhwZJj8QMYe4n+zUqThKrMrM+rXoXS+qQo1IpaSWFmtpwAHs+Vy9Vajiq2lg0d0SD5TNsWDJ9r6VKmqinBQQGNIzpLE3vFrcjOHKk39eRi3y+X+LnjwCOvzPX9Db+I+eAFUe12hmChgjNULEaUBDEsAEC2uSIPKdhGOx2ioOLHed1uN5G3WcFBWPIKOfP8vIfSYmLcrYQAoF7Ra+/w/Qg9cAPXjlHlJ8woE4WOXpiT4RvzWT9D/XpGPcAM9ovCTls/VEaUq/bIPJydQ/xhvmMVV66jdv1xx2n7fVs6+us2oiQqgQqA8lG8bbknzxWqucZucemAsNTjSLt9bfTDVLtc9Ng1IKGBkNBLA9VM2I3kCfPEXs32aqZx4HhQe852HkOrHpi9ZXgfD8tTcNQatWGxqiow9dCaV67zgK3ku01bM1qYzeYqCgzr3vdwngkajCjcCTsdsblW7N5TL5Jzl6Sw6owILM9RdaMKnfXcrsYmBO0xjKqmRr18v3i5ehQQkBCijVBJE6Yt0uZxreRQf8IQA6QuXVWfmhQAaRBuLcvrNgrXtH7Y/seRpJTaatRANYtqAkbfu/r64x2kpciozNqN9QJEfHFj9rubD5mioGnTRAK8hLNB+Ig/1OKjQzuhdO4mPhP9fPAWur2pzuWcJSzlcU1OkkVHIgeTlgDA5Wx5xHt/xBWKnOOy2fxJSa8RN0NxtgDmaxamVUiNQn9PqMM5nLuysDuLg9eowGsZLimdXKK6q1ao41a2UQqn3QAoVZ5yeuIfDU4nnHYPWC00HjAAeBMASBF+k2jBzsB2nQZSiWNwgVgfK0fTB+nxlmRzRQ90pHeFF1G+5CASxG5i+AzrtlwPMZas2YDl/wBm01EspQadLSUi/WNsah2A7RHP5KnXga702G4Lr7xb8wfPGe+1DtlQqZQikzd8fsaivTZG5kEhgOQxC9hXaWnSNfL1amnvmUqp906VOoTyLCAP4fTAbJnKhEIjQ7StMncGYd2H3lUGQesdQcSKdNVAVRpVbD9wCZeeanb+iBEXMqahqFgIBpqd4UMsqY5s3hnoB1E9txNBMgnkR+EkWQ9Ugz/VgzqtxFstlRVRdTUcyxRTNyDUgGLxJxlXFuJZjM1WbMOzMWJvZQSdR0rsokmwxoHHc8lKo1MUy4pu9UhLlUDKqg8lQSxvYTiwZfsTS4rR7yDRqhR3dQFXVvIlTDDrswnAZ77Os8MtnAz21DRPTUf1xoPbDso2VBzWTTXQqAGvTGpqi+Ik1EXmt7qIiJ64ofFOCVMpUalXUJUT4qw5MDzB5G3MW2Gm+zztS1WlocxogxN4PMc4wFb7K505oN3M6FOqpqWBTAkKFMWc+XrjQM5xMlPs3+0EsCyyhNh3kC+iCfQjnuQnbHtHSoUKnd6QxYAwImTygAbyT6Ym5eoHRXUCGAbw7TaNPVN9Q/1wArMcKqOp119EhgWpppKo5kjVM6WbY7i4w9qTLtUqmWaqQWWp4gWRfCpnyjxemCgonykXncA8286X6/MUftXx9crn1pV1fualFCpJjQQzidreMTMc4O8ALHT43mKxn3VKsGbVpOtSDBta0+e88sc8UlqTk38M3vI3tvc/eHTFY4P2yoVWdCj1syAq0u7pwjRIJLE+ECJ1Nyj0xaMrrfLVTUChiKhhDKCFOoqYFx7sc/F0wErOUjrYQAJM8xe5ufuclPXEKllrlTMrFiLkHafOx1jynBaonUKLL4ZGkSBAnnT5nocQuJ1QiGoplkBPViOdhvUmCL+JV88A33AAvMeW/wAD+I/dPNZGMw9o/aAaxl6bCN307eQnpv6Yk1/aY4y9VX0d+tSAACQy8oK28PLYCTbGa1KzVKhYmWZp+JwBfI5gToJnrbD+XlBDK2k2UlfCfRsXLsF2ZpFyKigsQBJuPrjav/ClDuO7NKnGmNv164D5hynGDSY6GhSRqQ2BIMj0II3xpOWp0c5lWqlRJaswXcAEl/EOe4n47WgD7RfZ/RoI2YyrhtB+1phg0X94QbEHcH9Dio8E7T16A0o3gvIImJEHz2wF9oVK+QA1K1XLGIjxPS/gJ95f3T8DaMWHK5ynVRalNlZGFoPS0dQQZW4kXfbALJ1jXoqxazLcAbdB5Ry6X64G5zhT0mL0DBPvL91+VxyMSJFwJ3wFwaso+8D6W+XTYx0hvxjEcZxQN7b9B1mOQ5x90HTgDw/iCVpEMtQe9TcmRynoy+Y/dFsTRSA2WI8r/wC8/NrYDitn11H3tzzA+c88LDJRCTIWxIuSPl1GFgMvamrsdChZNlEmB0BMk47OX7xgiiALE9T8P69cMpZZUnWZnoB69cNpUIsDE3/lgL52Hd6VNxzLXHO1rfni3Nn1NNu/MwNU3mNyNxvtin5as1Eybz9bROCa1BWI1TBINrbGbYA+eNrl8oEq06wBWCwQNSAPiBDgypBj3hviD207d1MjlctkUCMz5YNVLS0d74tgQNQkkTMCDzjHPGuFLUCqe8ZTCaqlZ2gMdPhWY+EYFe0vs/VqcQfQq3CA7BV0oFgHci22+8gcwo/FC9RjVqNLHnhnLhQLkHyPn/W+LDmexuimWepBF7Dw+UTfAKtw4CPFfY/L/bARdTCY2vaeWHBxRwBBuPr64fqZIhokDw2v5dfPA6rTKkg2IMHAXfsP2nAqdxUUaXMpA2bmPQ3Pr640zMdoa1BAlN8vSDHwmqGIk8iynSrdAwv1x8/5esUZXWzKQQfMXGNNf2r0npFa2UV2KwZAKnzg8sBF7XVDnM3Qo5rNUyxVtT0lBVCfdnYtMG3KRHmIo+z/AD1KsqrTYsW+zZQSrgX1rUFgsQbkRix9iEytSr31fJsjoZDKJSZ1JFMkCAIvBnGlZbOJVLOJYRHhEW3JQGCCWgEb26nALg+ValSpoX757gOfdc6QDINwF02J6mwBAE0LsZjkCTJAkSHPVuR+X7zFesT92ZibiGFwFAFg23+0afDmHnZCZjnDG8IZG6i/r5zgBjvlQnEKTqwrOjAiCPs+Sh1kDY2MbHe+LD2A7N0qFBHUCSJkWne5jc33xQOJ8XqZSrVq69dMylQVKeoPI1KuoQVY+IXMQswYxVeFdts1QqM9KoUDFZXcaUnSkm+kAxynAbP2z7FDPul9MW1RNuYIkH0PU4p/ZnKFGqKsTSY0QebCkzX9YjBLs97VDWo1DX7pKquAiiVUq9hMk7GZ8ox32DoCpuVaoTVaqq20szC2ncbW8jgKd7X2FNKP42Ysb8gCOv8AD88FfZ32vV8qlNtQemdIIvAN/DHNtiPKR5R/abwarmsyRTQuKSAFR74mJIQ+8LcpPpjNclxCpk3LIYIsysJU+RXcevLlgN6biZ/9mwjlyHRRf+zO5/qKn26z70jls0E8VKroItLLUlivPwhlBU8r4jdlu3f7UNApnvFEgKQfD94gsyyJief54G9osy+bzKKPCMvJNPrdFeLn3dQ+EnbAFKud71zUo0VoB/FXJUF/xMxieQJ6SCcHdDCkUV/DpIFtzEmSW3G888EMxl1SiaxEQgk+kEk+gk/A4rHBu/r5VWVqajToghyZUWRocAdf1wB6vSLaZBWaaNpBtDAbWnxbkcpwP4rky1J0VgHYEAsxied/IWU874ezeRd0outXu1NFCYRG1QpDMJ2vAgDYYrOYyOYDsprmVrJQ8K0197UQZCW93fYT8cBmXGcuKZ0+IVP+ov3RFhHXriDkVmovrgrmeHf83pzLtTVmOpyL9T9fXEGVRmiYV/DPvc9/gBgNE4DUzDaUWnWV7Q+pUWOoU02LDlMjf44v+TbM53I1KbsO9SoaZkkK4gwTzvseWBnYHthTfKmk4BZFkT05GeQx12J4lXU1kcUEDkMD3jVX3+5Rp+IiOpEeeAKZfsbme4qLmK2qmKTKKWimqKCCIGhR/V8Yx7Sez1PJZwUaROnuabmd9TC5PSd4HXG65XjFVy1NaorZdpGtgVdIOlkYEDUBeDuIIO04+eeMcTWvWdqhdyWIDMxJ0gkLc8gIAHIYC0+zDg4zZKVqlVKc6VKwQzwW0kNYCATMbkbSJ1Or7P6e37RWF49xItAiRtv+eA3sb7I6cuc0AWLmUGuU8IKkmmCBq1SAG5Cbc9TqipFgB1Ajp57meVudxtgMc7Zezh6CitTZqqICWZRFamZiQFJDLY2Gw3HSrK7oVStU0FvcqBValUUiJDcmn4Wte2Posd9rIhBTkER72wmeUyWFvK+M79oHZVFTvCmnvGYPTWDSnSCXVfuu0bczHTAUhOGNLDvKkhiDCrythYiUMrVpyiVV0A+HWpYx0DSJXHuA7yvA6NJYRBfcm7fEnEHOdm0q1EJYqQQLCQByOkbiSJ6+W+CApVWOkPTW0zpLMbxABMbAnnh4UrGSP5jp8L/PAT+z/ZwZmi9DMzQzFO6ufFTqITAZXH3l2MTIgjngPxrsnnMr4qTLXQXPdamdQOZGkW8xjTuxXGzUpigxBqKCV1EgkDcTJMwQ14BlgBCYf7XZ5qWWaF0tUIpqZG5uTY8lB+mAyrg1CtVUVMyTBEqloMbM17+QMdb2GLBToAD6k9f1xCq1YZG5SQP1HrP5Y6asx1AmCJiNv6/rngOOK8ND02WbEEW5YoTdnayOVUBxEzICld7yREY0czo3vM/OJ/XA/McHNVgpANNlKtcg6bMNJ/iEHywGcZlwG+1EmPuurW84Jw9lFq1vAtPvPC7CbkqgkwfIDF0r9lssAdNEs9NW0qpPiK+MA/iJmJPphnKCnWg5WKb65amwI0sRpZdGoAMVuII1FAJBtgKdlsofCCmozMTB2n5c/jiycK7JaqffVFgaZKBgCADdjI5CCV3uL8jNrdnioJUJLFNJVtUarAgm49G2jBcZqIpqp0BglSoV95gVgLJ5yZiQSq3MYDjgvGyxZdJaWGju0LroNlYvdRHO4IgiLYK0JSqVGxOoX+cHHHBEVFNIboSdIgeEmFMc7qR8sTgZYWv0g/pgJmXzdVpTvQCrQNSEzcMHkMIaD8TN8M5enmWcCpWGhiVOhCNSy4mWJ0sSvT73yh5uppmBeSSdwtoHIyZG1+p2wqlV9IipUJJAEMYJjfqTaZ/LASO0fC0OTzatVK6TRqhqhHLWNLbSYPLpzi+PrxMEx8vPF17S9mzmFLg66o8I8WqYuRfnjOWpEFQAdW0RzmI9fLAW3heVWqU1CVVpIIBBbYWI5A/XB7I8Vayffp2UGfEhJKMjb6gPCRv4ce9nuG/8uhKgOJ1jmGk8/L9McZng/e0AyCK1MlqZ8+aE/hb6GMAcyvaFtZZlch9ILFixV01upVtwx0EQeQPniD23zNDN0KjimUqohfX6C8nmGJUR16chNDOJUcsg01ESnUKOGUoyVAGBkbFXa4nEvOUlFF6huqQ5Fofu2D6SPwkgA4DO8tTqUXRiHUWeVs2kNpLA9ZBHri15ntEuVz16jVU0owqsAWOumsyB7ylSAR5YNZHMUczlKcqqaVPfMWWR4+8Om8+KwCkWBJxn5y/7RUOo6QgVbC8Cw59MBonGfaEuZomhSZVViodQZDIJJC+FdMmJmSQYtEkn2HrAiohJEwwvAIPhYep8PpOKBksiqCCA3wAPx5H44s3Cs8aVSnUgeG+mbEGxBPmPXAaBRUd1lzee7A3m6nTYAxKAkEczgeKQufSfjsPQ7npiPlu1lHuqSsHVkkcmUjXrWCDuOZ54gntQpAVFJdrQYW/34XVJJ6D4HASM9l6esGoqkaGuVk2amdjbVy9MUb2gcDy9NQ8ha7OoAEnWmkAtHQWANpg/AtxLNvUDDWy23IIgc1ZWjw2EqeXPngA3ZZJ1NTAAEkK7QT00kSAOs4Ab2f4+2UqOkhgVamTurA8j5fljT+wlaqyEUalFUYglTqUg+iOsj1tjNs72IrOTUy1F2QAlouo07wSZPpf64s3ZPsJXLKayuqnZEcKT6mbD0v5jAaXmk1jShBVAQzD7xO6j9fljDeMdmmSuaDAg3NNrwwFioP4gIMflOPoDhPDW0CnpVFUQqqdUD5QMAPanwVKeVotZagzClBzPhbvP8tz8MAF9m/bKplMktAU0fSzMCSfvGYtb/X0xZ/8A1k17xSpX/jbytcb8upnGZcJqEM8C2omPWJ+snErMcSqBtK35zF9sBfn9omaLSEogaZmHi5A/GAeo574gcd7U1c0nd1WpKoJYaAZm6gG5kQTPqMZ3xDidXSxDSw2mYn/b9MDzQzDCXzCpzhQSfSY/XAXahTUTNTcz9B9cLFMo5C18y5M9DhYCxNT1Btx4wQRuIaxHpc+c+eHFqFhBjULmNpOx/haDbkQRynHoHiKx94j5AAfSMe16R95dx8uhB8jb0gHlgCnZqoe8AU6XUh0JkgMpC3HMFW0t1WbgScFu2nFu/rIqiFpC68xUa7A/wwF+BxWeD8Q0ZlKjL4A4DiJBRpSopB3bSTI22wQpguWZiSxMkm5JwA2sYIXcagfW9/r+eI9VzqDM27H4X8vhiRmxdTzU/TDXEqQ0VD1Fj5G4Hlc74A4ckVplSBFzMzuJF/lbHiyYI5D88DqfF5FMMpQVBpWoPdZhEqTsHkgANv1vGJWWzkHSQTFuh6n0+fLAOVaRDEr70gi3kZ/LAzjXCCT+0IPtAvij762lSeTCxU8iBg/3qm5lY5mf6+WOg5ggNI8iQYm+x28sAN4fxDVTP3nJUkd2NLkkFakDxXHvCLEeeHeIUCadYlRKNTYWqHTp0sYOwhZF+WO6fCyvipIS6lioChg9gWQjnK6oB3+USdSVKVXRpIMqJ70AkosWBgXYDxbeQ2AbUpkMtVfeQEmNmWftFn4z6jFm4fQaqPsRPKbCZ2Hrzj5kcwuSde7LLdSp5XHNgF/ECCGEH3T6Yn9mM2tOkyugq0XE78jcEHZhtINjA+ID+MgqxUghkvp+9OxtO/P/AEwLSqxgFokQUUy0TsY5kRewv5SS3aHNitWLgfaEWSw8pfoOW9/OJwOptWUQKVJJ+7cn6W+OAnJw+myjvEQnlzI/hNtMfu4HtwuitWyKapIfWyhmABEmTYEgeu53OJtQOVmJaIEWHy5D1xD4fl3XNlHAMUQwIM+IuQwJ+XywHPAlJoujCKlJyp85GoN8VP54k5emdPxJx7lF05h5I1EaHHmpJRvQoxw5VEQvTfywATNUHXNd+ASv7OymLmzTEb7SZ8jgjXy4q0mpsTDLYjmpB+oN8DOPVGeFCP3Y56TBno0QRid2fra6KXukqfh4T+h+GAz2plmy9Vw+yDls2qy+oO/wPTDGrTmmAsCbjbcAxgh2tUt3dS470sdP8OlU/wAv1JwK7QsDXJGxUfQaT9RgLPSpqANI35n9f5YI5UypXbnis9nuKkkI/wACdrefWMWDLAm6+vl/rgJFSnZheRf+vTHFJFqoVYSCAR1BBNwRcEEcsSlcGDziT6X/AExCyj6KjrNlZo9GCuPzOA84pT+zgsz6gzHrCiYtEyxX1x7Q1VRTgSzqvxLAfrhziV6wi0jTHRU8R/ztH93BfsDlie4cC6UwwgXEyAelv1mDGAvK0DkqlDLjR3XhRybu2sHU2nZfGZk3v5jBmtkTIttjmhwkZhxqsUgsfvWa085JBuf5YO52kQpkqFEeI7+c9evLAecOpKizz5nGY+2DMa83lqZPhWkzRFwXbTJ9QtvQ9baXlq6reSzRsYBHoJxjntEzevile3uKlMf4A3wu2ArCJNQjUw5WIInr7swR5/LD6+GI5zPwOOGYiHMEa0X/ABH+V/lhwp7vqfzwDGd4cW+0HuiSw8+vpz+GIbVVHMHBw5sop6AnpzH++AWbdEAaAFPTl+o+OAdy/EkUR3Sn+8egwsRKOeUi0fMYWAsrPJ1C1/rEET6g4dq1Cwt7u5by8hz+g88cZzh4JaBFxfaYkXje0b4c3GnlE/AcvSbfPAM5WkdSfvyWEkm11PmwB0nqPQDBtaRBjbzxEydOai+Q/lgzWoEk6fIDrvgBmeoh12honyOB2eP2SyLwR8v6GDFXLkAz/t5YF8Up/ZgDm30i/wCmAH5Eqy924lbhh5HEvK1agcIW1mYVjALoJBn/ALi+Xvb9cQ8jlwKoN/ejy5b/AFxY6uSVoVwCp5el/h64B2ggiCDzt5/1OH9CgXHTn5/64hUODOH+zzFZQeRK1FAH/wARWP1xOyuWHehdRjVDOxJO4uY6dBAHTAScvRVAC0BVYmWDN909Db12xxwmkEFRPcVqjRBqJz1SNMkCNPvAXNrXMviWXW6uNdIkK+nUAVIIJAW8AGZPIc8TuH8GrM66QdDu6EzVAUhEYEmzQdLJ0BjrgAWWLJXcSGHv+9qI1ATJ0rfUGtHPDNfgAoHvKZqpTJl6a1GFMybkJ92d7ECeWCParXk9L1WA0gK/2jPNJmKlkVhuh0tvIAI54m0aHhY1CjB7+AQsEADSBIg2MzeZwACtk0EAAAEz6zaTzJ+eBdDLu9xXRREShJMdJJP5YPPl4OjZgRfqs2I/LGEVKjBzcgyZ3Bmbz5zgNddlpXNZ2P7zDT8tziCO0VOnULlh6k3Ixlz1idyT6mcPU6jKdS7jyB/MYDRcx2gFRu8VdJIgsTcj0x0M1UKlgruNgVVmWR1aIxnn/EarkKXYzaJjf0xbMlT7tFVWNhcgxJ5m2AcFWolwaiHyLL9bYK9n84S9QlixIDSTJmNO/oMQk4jVG1WqP/mP/PE/hnEHeoA7apBEkDVtPvRqItsTgA/aHK63piLUzyv71vgLfQYBcT4b3tQKPeZWKTaSt9M9SJiefri4/sfeValKoWJFMspt4kYgiY+8jiPMEYh8QyUPlzzDOTbkWRV26M0jAU/s3nUDtRqkClWGksf+m/8A06w5jSd43UsMWPP5WrQeqKc1EpU1qVFMa6csabK0WbS33rSpDbHD2d4XSrup0qDBaIAlQWRrjcgxfcQOuLX2Lyeoo5bRVWn3Do0Nrpox7t2bSRIQqs8wpGAqGT4qlTxXBAhgTBHLbyxLqpqqI0DZxUj/ALYJU/HUPgMXhuyeUCd21Gno3HIje61AZG8SDyHQDGdZTKstbMBn1imzUV2mzGZ5mUp77eLrgHqtaXdSDrFBYPVqmpvnrYD4Y0b2ecPR6aqBASVLT75U6VC9AACCR187ZjnKhFcOIIK6fMGmNcH4ifiMaF7Osz3VFwSAZSATFnWZ2MXmx64DSsgvdlVWwJjltcxbnbDfFnqEndUQi5KrrJtAM2EkCTecQsskkETczzE9CT12M9SMT86XZbFYt4jE9YG4nzA+UYAHk2ZCIvDQIBJHIzbb3oNpjGY9q64qcRzjC4FbSZtdAqEemoH4YvvbDiJylBq5GtrBCDpAdhpGqPvHcj9zljKeEFmDO5li7MSdyxMkm39EnASM9/Yt5MjfHvF/niW1KfEObSPjfDHFcwgy+9y6RA89d77Qv5YfbOaaZMAFSw6g6YEdeeAg5mlqcJYH3r7WuQRvcfr0xHzGXSsQhuj2Me+CpBAnn/8AzidUoxDbkiWHUm8jzuRFvUG+ILUgDYmwJkeV1Pxhh6nkZGA6odlaABAapvzGFgslX+owsBN4jYxyuTiGGhWJFyLDpyA9b/MnBHNZUljPX9bfDniLmlAgTeJ+AO/zIwEnJSHnoY+uDAq2kctz/XriBkl8JO0k/lhU67FSqxJ6/n54CW9UAdep/wBMCc/U1G1xqtjqtSMwSWt8sMVSFiFIAM3+OAYoZYxqgzJFt55YI5asOsdcM5ZiF6HeTYdcKq9Oo39kjSbkqRHQDn6n4YA7TzyrLFhA36Rj3JNckCDGojoCSR6cvngfkOHFWDJQpAi4LFjHmJNj5jBTKpqdiRLEKCAPeMnYdeUYCU1Fg2hpJkqyiWixJEL7w5EbQTiXwnjlSjUdJlWcaNWqIgLuYPvSPVcDuJkpSqRNIgG4XUUjdtH7u5HTrtiH2mpinTWskEe4SumCffUr4iz77+eAc9sXHKeYyVTu0LimxXWyuo1akRylxqCkhSSCNREbHFe9mPaaaf7PUdg9ETTIME0zYqD+7JH8JHTFsq8IGayy0a32TV6aqbHXPvqzgyQAQPCYmG20xjGcwlXI5u401aLww5GLET+FhN+hnAbHn1BbUoMgX+NyJ6jGMdteFdzm3A91/tB/emR/iDY2rhC06lJa1JnenUWVDtOkCRp/d0tqGnqDfbAPj3CKTOjsisVBUFgDY35+eAxmnlSQYBMdAT+WD/D+yuZc/wBmVBUGWIXnYiTP0xf6NL7KqFESpsLD3TyGO8mdVGm3VQPrgM/4NlKtJy7MwZSQBMwdib/IYKtxipzKt/FSpN+aYmjPhvEKVAyTfu9/Pe5w3Ur/APbo/wD0af6rgI68YB96lRP9wp/9tlH0w5kOII2aoqiaCdZMOxWy8gwJG/U/rhl2hz4KfiQgeAAAgz7ohSfMjEXg7Tm6LAQF96NvtAVFjtcDnzwFtzpCFqmoiEvtsJaOe/8ALEHIZla2qqt1gKvw8TG/7x/yjDnaUgU3mwNj6GAfpOB2RRqbwrUGpEf9RXAPMGZAn1gYA5ToT4gJtpHTqY9T+mAvajVT7qoj92fENpBkAjmPPFko1WI0+CwuqEqwHUKZBHxGPDwVM0TTayIpck390ehiSQNuexwFZ4AmdrurI51FtKg0iV8yTqAsPXHnFMqaeZZA4d1DUmqKgQOZFyJJOkhr8wItONJ4XooZMVygHdUmYWEh1lRE3kmFjoD54zijM6mMuxk+puT88AMSg/7ToLlk+0dAeQ8Y/wDNONG7N5Qq40sss6IAZuURFiOkkX625nGb5Rm/b6wBJKUwq7ctA2+eND7IZnXUq1jH2dJqgvCh3qAIJO0wB8fkF4p51e4L0hNRKhUgC5g+IERc2Nh6YOZLOK9Ok4kBidPlci/IWnfFW7N1mppDEMVcuzC4JJ0k7iZJt1JxY+C5V6aNSdvEHZpFxDHVsdt4gYDP/bpV0ZKigtNcsOnuMfWxb64zzgkGipGzGT8WvHw/LGi+3Z9FHK8zrqm4B+4BsRHPGb8CeaCE8x+sfzwHVDK66QVrMAsjqVp6/wDyvq+GFnq5ArUz+Kg4P7pA1H5pHxwyjaa03FqZT+JVRWU+RQx88N1KobP6TJRqfd/Ee5PTZD8fPAGEqEiceVVkWHi/r5TYYZyl1B64kxG/XcYCJTzgjn8SAdrWJwsKqraj4VN/w/HHmAMUsy7SBTZSu/eeH5GSTuOXxxKOXIIBIJNp2AWZMCTJJi/0w/VQyeZDrbqLn5yDjyu/jX+XnbAPZPLCoo8R94yBhytwdLRqm/u8vOTbDORoASxcqwcggev8sdvmiwgrUZRsdDEX5HrgGv8AiVIAh6mogQBAJ9dQ2+Z9MVjL8SrVcwyVUCKi2AJYHWRB1cxpBiPPFtOV7wWTTHIqVEfECP8AbAmnmULMi3qU99/DNhMj1OAdpUGdwJgC/l88GchlgkWBM3n88ReGZbSsgXmec4lo7a15c/lecAQg2PL+eO8qHV9SxIKmehO3xjDRrxAO5+mJWWYTJusiQDFh58sB3mqoLjvAXVmmo0e6sjUSZA2tztPLHHBK+qmlKmxc01Ca1UMoKhVBVlEtyIusfiG2I/FKCsgDrqQuCZnSNJBUlgIiTpPXUOWDBLMvhGoDYsW0esEKgHijZjZbGcBzTVUq0ySW0sXcsytUM22S0mR4fL50325cAHfUs0gsyinUPLUJKE+ZUMP7oxfcvSI8JC6v3R4iOuj7o82gAEQMSq/BKedylbLv98Rq30kf2bA89JA9Y88Bifs+7S/s9XuHYCjVaQW91KlgCR+BoCt8DyONJ4nSDAzYmwsF3nZYtzxjnGOCVMtWehVXS6GD0I5EdVIuD0xeexXHjXprRqOBUomZN2qU40gT1BhT5Qd5wEWrWqU7SB49MRzi/wAMcVMwyI6AWSqxk7eKHUEbx4+XTBDi2Xmt3QB1SaotYiBMHqCcQeI+Fn8IbXTDaSSPFSN/dIM6Cef3BgBa1KQN6JWedOodProdWP8AnxJ1UPwVW9air9BTP54j0SlQm4pqf4mA8rAt9Dh+nlEj+2p/Kqf/ANWA5qVKfKiJGxZ3b8io+mBvDVVDmXkalqKwURsArwo6C49BgoyUl3qFvJEM/N4j1g4e4NwT/mXYovd1aXjVvEQQSqmTBDSjg8rmwtAR+J5f9qZQJ7sNJjeCBE333wXp5FKYAJ0C8Mtl85GwI5yIsehxKyvB6dEoELEQVuZOxgE87T52GPHeTYrqO4ayPy3+63KfgZEQHGY4eQArAMm4IsV845eqkegw72ayp/aaehzpDai17R+L848sQaXDq+sUqYZlY6VQ3Kn8I/dtMGwjeNtm4HwRKGXp0gqyoEmASW+8SeZkm+AontOWnRRaVPVrrMajy7EaQZJ0zHieP8JxnhgXgmBiw9o+JnM5ytUOwYovklOV+plvjgC1yemAA5JkNWpXRp10/EhEMjakWD1nefUcjjQ+x+Q+zZbkVAJEMPd1QTAgxBaP5HFHFEHvHJiWVRb8Mtc/3vpjQey9QU2UP7rKWUkX5kbbk2nykYCy8KyUOFII0mTYGNMkBhuJMbfywYOeK8TCbJVomPN0MmD/AAmI/dOG61I06NPuiJmx396JImzH49MQuIOUFCqACf2tFkk6lVmZYvyJYz684nAV7290/scq3So6z/EgPpyxmXCG05VW/CpNr7Em3XbGs+3XJ6uHUzySus+jK6T8yMZd2dp/8ut9pEdfEf6+GAiVIar3YPiIV1sbFS4JB/wiOYJ6Y64/w5iz1Aq6QpYkGCbCFEX1Bgt/9cdZY6s7Vb8Cqvz8X8scdr6rCilMEaqjg73hdo/vXnyGA64dWZ6aMdyBNovzJHXE0VSP1xE4dk3RFmo5Yi+xUnyBX8jOHqlVl8RTWoMEqQGHqh/Q/DAGsnntKCVLTeRo/wDyUnCxHyFXw+EkqTIthYCxov2h/hP0P+pxGzCDvl9MLCwDmUpjvqn8Kt8dvywcNPwAyd436YWFgImYpyCskAxMGCdjc74FrThzubxfoNvPCwsARy6wPiP0x4ifbfA/kcLCwEoL4wOpv53xLVAHAixwsLAQs5mPtFy5RCrrBYjxjxT4XB8MFRt54t3/AA4WJao2hNQliTIA57jbkRhYWAiUqn2DVIFmjRshvEsBdjYe8Tgzw/w1dIO4APn4dX+g5RjzCwFU9snB6bZenXI+0SoEDdVYMSD1giR0vjIMtWNGotWmYZGkdPMHqCJHphYWAu/bnjD5ZqT0wpNRtB1C0LawBF+pM44yr6wCQJF58/jhYWAB8Syq06g0iNUyOXTBPg3BErMAzMPTT+qnCwsBG4/w5aFZqaE6RTDXjc6r2A6DFsyOWH7PXqfeFbTPkTUc/wCZiflhYWAHlPs3MnwkEfBpxMqZBCTKg+uFhYCf2EeOJVaYACJR8IuYJKyZPMwB6DF47SZxqOVrVUMMlNmX1CmLc8eYWAxLLJKMTuVn9cDcsd8LCwEjJZNWo0hfxMxMHq+j8sX/AIxl1TN0lUABaoQDlp1RpPUQSI6YWFgLdw89+hNQ/emBYCNS2i/IYDdscooyZqCzKAy/uwyxHPCwsBC9reWFXIUy0++rwDAkqRt0ucZnwNAKAgRBeBysxGFhYAfwMTUrk86sfIRgzm+GUqtUu6KzIQizyHvbbTJwsLAe6Lx8cNZpB4D+I6G8xEg+ojfHmFgJORowsAn+gMLCwsB//9k=">
            <a:hlinkClick r:id="rId10"/>
          </p:cNvPr>
          <p:cNvSpPr>
            <a:spLocks noChangeAspect="1" noChangeArrowheads="1"/>
          </p:cNvSpPr>
          <p:nvPr/>
        </p:nvSpPr>
        <p:spPr bwMode="auto">
          <a:xfrm>
            <a:off x="46038" y="-1241425"/>
            <a:ext cx="4876800" cy="2600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2176" name="AutoShape 16" descr="data:image/jpeg;base64,/9j/4AAQSkZJRgABAQAAAQABAAD/2wCEAAkGBhQSEBUUExQWFRQWGRwYFxgXGBocHBodGB0aGhsdHhgbHSciGx8jHR8eHy8hIycpLC0sHR4xNTAqNSYrLCkBCQoKBQUFDQUFDSkYEhgpKSkpKSkpKSkpKSkpKSkpKSkpKSkpKSkpKSkpKSkpKSkpKSkpKSkpKSkpKSkpKSkpKf/AABEIALoBDgMBIgACEQEDEQH/xAAcAAABBAMBAAAAAAAAAAAAAAAFAwQGBwABAgj/xABHEAACAQIEAwQHBQYDBgYDAAABAhEDIQAEEjEFQVEGEyJhBxQyVHGBkUKTlKHRFiNSYnKxM8HwFSSSorPhNUNzgrLxNFOj/8QAFAEBAAAAAAAAAAAAAAAAAAAAAP/EABQRAQAAAAAAAAAAAAAAAAAAAAD/2gAMAwEAAhEDEQA/AIvwHjPHM4jPQzdUqraTqqqtyJ2IvbBP1XtF70/4hMOvQyP91r/+sP8A4DFhBcBWnqnaL3p/xCYz1PtF70/4hMWZox1pwFY+p9oven/EJjfqfaL3p/xCYs7TjNOArH1LtH70/wCIp4z1LtH70/4ini0NOM04Cr/Uu0fvT/iExnqPaP3p/wARTxaGnGRgKv8AUu0fvT/iKeM9S7R+9P8AiKeLQjGRgKv9R7R+9P8AiKeM9S7R+9P+Ip4s+MawFY+pdo/eX/EU8Z6j2j95f8RTxZ0Y6jAVf6j2j96f8RTxnqPaP3p/xFPFnxjRGArH1PtF70/4injXqnaL3p/xFPFmlca04Cs/VO0XvT/iKeM9U7Re9P8AiKeLLC4zTgK09T7Re9P+ITG/U+0XvT/iExZWnG4wFaep9oven/EJjPU+0XvT/iKeLKxrAVt6l2i96f8AEU8a9T7Re9P+Ip4snGowFb+qdoven/EJjXq3aL3p/wAQmLIjGowFcerdoven/EJjXq/aH3p/xCYsjTjnRgK59X7Re9P+ITEf4x2z4vlaxo1c5WDgAkBwwhgGFwOhGLmC4pP0p/8AidX+il/0kwEw9DP/AOLX/wDWH/TGLEGK89DNOcpX6d8LR/IMWGlM+UcsB0BjvTjkIfl88YlCLAQPged+vXAdgYwY4enMjl8T+uGvD8qEQBBCybamtN7C4FzywD2MZGEnaBOgmBspE/KSJxskjkT8pj6Ez9BgOycawn3o6m24II6eQ6jHK1F5uD5yPltbynALzjIxyG85H1P5b/3x1RYOAVIYHYi4wGyMckYU0YTzFQIjMdlUsY6AScBkY6jA3jvFDRy3eICWZqaoAheS7C2i02kYfU66sCVdSASLkct+kRgFYxqMaFTqL+V/pHLz+sY7Cki364DgrjWnHfdE9R8AJ/MY5ambXInmPrzkXiP0wGtOM047NMjmcDuH1g9dwrOYRDpZXA8ZO5YQW8IgA8z0sD7TjWnHOWr94gYc5sD0JG/yx2zxuDc2i/8Ar4m3U4DnRjWnHZaNxYc94tNx0HlOMVwYgzaR5jqOo8xOATK41pwtpxopgEoxqMKsv+v+2NacAnGMjHenGacAnGKP9Kf/AIpV/opf9JMXmRijPSp/4pV/opf9JMBMfQvHqmYJAtWH/TGLAZkkExKgnbYG3Ic4/LFaeiLPPTy1bTTeoO9BOhWMeAfaCt52jE6btKQQPVsxfn3dW0857q+AJr3Y/ht8LA35+YP0x1CE/Zn4jny/10OA2Y7RlRq7iuvVmWpEbmSyAfXb8jw/bBFAPdVmBi+id+cxe17fLAHkAk33v7Z6AGL+Qw3yKzTWCfsxEXsvUc+f+oDDtrlyfEpQgiO8UKTMglQ24ixjqMLvx+hS094VPhDIWKAnUCJGqOljtBwBp6TR7R3FyB1+AGOu6P8AF/yj54jGW9IfD6gJllEQWKgee6t/qMVr289IT5xzTolkywtEkGrH2nE2HROXOTsFoZjttlqdUo2YoiPaJYDTyCwGJ1WJPIWGCdDiq1FJRkexiGMEi24kdPrjzRh9wrjVbLPqoVGptz0mx+Kmx+eA9J1KIZTKIRv9IMwVjcT8hjp8qDc0wT1BWfqYnEF7GekulWp6a9UUKqi+oDQ/8y+E36qYA5Ymq8Yon2a9LT11JYdP0PQHAdpluuvcgeEAAdPAdrbk4ZcaRRl61nlVNprQTpkWmOfwG+CJztMRFaj5S6f31/lvhrxLOI1KpTWrRZjTe3eDUQUbZQxJJ+mACVM2XpNRK/8A41fKAsSSX7ypLH/ikD64k664khTvMFup6gzb/XSGetgnNspsBw9werLUcH5yP9TiXZHiFFxKVlaYaDUBjXePFymQI6YDt6UkeBSBJBm822BXpImeuNVMspF6Y5fw+XORhTvkOmKy2IJipTuIIv5c5woCNP8Aict5T5HAJGnt4T+VvjB+WOa1MRs4uDYuCYIbkdrcvhhdriAyydpAI38iJt546qITsR9CfjcN0n54BBwARduexePyt9cDc9xOllhUq1apCIqgAvJLTUOgah7VwAJ5mYwbKmDtHwMb/HEH7Y9njVXunrOodqbS3iA/eOohQqiTrUHe5wBnI8YohaI70K1SmtQBoBKskgmSDJIjmZIwU6yVPIf5g369MRjhvZtXfJ1DUP8AuyLRkNp1NQqOl10GROm8gcsTBtX8PxM2HT6j6YBkK4tLJfnr5xMC15IP54VIkwQOvtc732/PGZtCCkIbNYDTf93UtcwPnGFdPPTv/T9LnAIIH5jeLSLdfELGNtrx5407PpJCCb2L/GDIUzyMWx0oWTqQLpEBjoiDEQZtYC1rjHUKQfBM2gaZMwNwRE/HARTJ5hnqZZgWcUqKux0nx6y6jak1wA2oSJtERg/Wzk0man7WlygdWWWQGxDAGZG2/wDfEaWsUqUl70q5ooVUUgwkPUGolgfZk+GZMHpgh2g4gy0UVHy1V6pKf7x+5EFWlihMjbSJgSwN5wBrLSaaFiGYqCSBAJIBJAkx8Jx3gQOLJSyCVqavUUIoCUl1EmACoCggFTMnYQd5wSy8OWIfWltMQQbSdhB6eUEYDt2A3Mf9sUX6Vf8AxSr/AEUv+kmL3WkZ+0ev5X2+P1OKI9K4jitX+ml/0kwBL0e9sctkcpWFcuzmqrJSQGWhYnXYCD1Pyxxxb0vZmpqFKnSpK0SSDUckbGW8AIgRpQRGIEMbwEo7N9t3o51cxmi+ZGllYOdRUMI1IG8II6W5jE97I9oCubq5OqNFCqzHKrrLIqk6zQhTEMplY2MgEzGKaxNeyfBUqZfvKtWpRq03mizMVCgKGR6YZStQBx4lBW2m+AuPP63IUVGUr4mJNlUggK59o6oizRpDHcKcCOE0Kpd28GqixUpF3IkMravYpDT4W3YgEmzTX/GO2HEK1fuMrVViYY+p6iSWAmahGoBYC7hQAPjiZejbhuYpJmPWapeprClGfUUYay2pr+Fi0nlufMhv0pcQNLhjmnP79qdMn+QhmMqIC6oiQLgkHbFFnFv9se2mUJXKyKiHMUnqyJRVVyaqEi5X7S6biWHSX6dleA5iDTaiARPhzLIf+Go1jgKRxmLjzXo+4SoWKgMswJ9YDWBtdTAkRbfnhxl/Rrw1iTD92QQG11AJiRDkweux5fHAUvQzBRgyxIuJuD5EGxB2INox6Q4bwbK1aVKr6pTHeIrRDAgsobSFMXHQxAHPEHz/AA7I5JmNJUakKdMux0OyOdYa9RxZl0+ATeYA3xYnAeLU83l6demrJTqA6VaxRQzLBg+0SDpYcrcsAzzHZTK1N8vTkAx46kAj2iNJBKjygzyG+GGY7MUKLVHpr3Wqmx1K9XVTQKQW9o6rwbR7RBFpxKgJO28SCY8Qkhd/Cw3PI+d8DM/lhUy1ZiWHeIzAglDpQSDKwVYmSV2OojbAQXhmWdqGZQKQ3cZaooMDUq19SnyZpax5aTecSPIdiKOlDWo02rwGf95VIBsQyjWACCCbASQoETOBHDUemvhXWr5FXqMXCwgYPKk2sTABgAHlEFev6VcihGtyzo2n9yhddPhDfvDpDCwYR9pBgD47M5RCB3ShnEe3VGoWWSNVpkAdCYOF27NZe5FIKSCJ1udhaRqvpFz05E4jOY4wQadao0DNrUagxU+0SBl0aJA8DsdNpOokzg1wftEf8N5qOp0+ENqbQASyg2dVJggHV8bQDodk8sBHdmfKpUHLkNXPeJ2+mNJ2Py0gim5MAWrVDb/i26dfLBYvKgoC+qIAMFtRG07HdvIArhDN57LMDTqOul4XxSobvSUABIgywICjYibYBlT7MUFBGlubSKlQCx39o7bEzuDYYjvafsYWAemXphQdeqrqIggjww0SvS9xucSjhPq9WmxokVKVRWSQpgqsqVMiBA1AT7UnC+cK93C6QV8QE7lbU/OxEieagYCL9nOGMKa03epGpkqEMoIfUSixoK6iNI1JY2vBjBGtwRUqE+sVwpUERVSfCNr072JYAcgYuIxzwtiBVkEa6jalPhIDUkaJMhTrIZ2E6SF88Yj6iHZYqJ4T+8qKJFyzKmhRqnU1jHgG2ASzXAXOlaGZzFySSzgWKGHD6BFyoJAY6XkDDmlwOu4I9dzNM7GO7kctyDfz6QeeFqWcZSWEAnclI3MkmTOqb6eTQuxGBPaLtuuVTU9QBjZFG5iJgAXC3MncllJ8M4B6eE5k1BTGbqEBQWZkVvtRDCQDe8b/AA3wlm8nmKbMTm0KlQWmmA0KGgAK24liDHWTAtUvEfSbmnLd2xpqxYxOo+KdyRcgQJPTBHsv6RnZxSzbKUZge8I0REEKxWIUsB4uUGZ1HATmnxCjVzWXaq5pxTdtQkKXp1XplZi+nU0x5gG2IPV4a9fiFTNlaqq1RqgC0WqWUgwWBH2R8pxLclxGklDUwqirR79BW1EABKiSWSnVVmB1U7XJabnc88FziV6RaiRYsSpB1IXcuNSnxCZBBNiWXkrSD2h2op0mb91mVms7CaNce24JBVTBINuvw5hsj2vFFSjUa4pANLikRM1GYwI1AaGE6mBmN74NpSgWAHwBjpczYWa56P8AwCdl3gy1vhFrzPTe/SG//VAAVU7W0TdmrARv3dUTY8gPDafh54rXtvnUrZ13pzpKoLggyEANj54trN1W0E6iRE3sLxFuvkPMc1xUfbRpzZ5+Cn/8F6CLYBl3NL1TVq/fitGiDemUF5iLMI+ZwxxoY3gNqs2Fzg6nYjOMoZ6XdqRINZlpkgdFchiPgMEuxFShTR6jkirJUECWRTHiQcjO5vblvgvn+AtWrZTvqpr5c1FVdQCkqZ8I0geIxc6vPAEfQ/n2pVcxkmCH/wA0MpmWGlChMeJCCD5R53knari7ZXLZ+qvtBlpq0TpLxFOCSNK6iwIi52mcMeB8Jp5PikoO6p1KFQv9lVWkEDoQQIOvSwa48X1iXpH7Z0q/e0qJDqz0yHUnToRFOkiPEdc3M2Ag4Cv2Yk3N+p/vhTNVAzEqulfsrMwPn/q+EsZgHHDsur1qaPZGdVYxsGYAn6HFv8d9GLZlhU781APCtNjoSmogBR7R0hRHh0k/HFMhiDIsRcfHF28F45WzFBHNdFpsBrcC4mA1zYMDO+Ac1PRtlEybUlVSy927VAPGSslj4ptedJ5Yj3ow4kuW4rmMmtQtRct3c7a6YmT5FNYtzC9MGe0fauhlxU9TzxWoqlu5FEVkYx4gXKEoTE+0QLmACRiouHcQr5PMLVSUqr4hqXk3kRcMDEjcExgPS2eGorT5PqDybhPDM+bmEU9GwrnAe7qQuo6WGkRcgGFvaVGxmDiO9le05zlDvwugtAYkHSukNPMygMweriegLtXYmLjZYPK0hGP/AD6vgPiFWcb4VWzdPKZegxWcuBUJlVdVPgB0ydJZSQCPsyREYr3iXCKtCs1KqhV15dRyIPMHkRiy+I9nMxTp0s2pqEvXVBRV3pqaJsrMVIcEtfwzYzGJzx/slTz2TFOsumqgPdVNWpkbl44GpSdwQJ3sb4CN+jPiyZ3INlMwLqAu5UsogoQwMqykcuYnqMd5DsBmUzJSpWSplYMVb9+ASSw6B2mGqXttfEK7K8Nr0c8HYGmyOq6WDBavjCVB5kKwa3lO+LM7Y8dqUcnUq0wCFRgQep8Km/Ie18sAShatHRpHdsoiCQYfaHUgrq6j2L9cNl4HQUgikCVYuGYF2DSNTjUT4xAAH2vawI9GnEO/4bTJ3plqRjyi/mXBGoclAOJSQAOnny8jPQbU26/XAR6vnZOigUpqrlZEKuukSGpywiLalJ5gkmxh7kEGmT3kEnxVtN9ZLiYJJUSRvsq4hWY7P16me4hRoZhFNQjMU6NUalbUwfUCTpV1cspJUwSbXkEuztYs9H1jMDM1cuNJcGEpaRamsACo5tLPJIUi3MJTQyxBqi4/eAgG+9Gkd+dl1N/EBGMqZYBlMSCQpmNzdCevn/EhVd1GNUM2uqqyqWBZBzudBiRHhEjVq5EBTjmvxEGmdVM6Cp1aoWVPiMyREnxH+FtHXAbq5imqM+pSq7mZAjr1IBk87rzTFEdr+0XruZaqAVT2UBMkDqT1O5jyw3z/ABd3FUCe6qVA51c2UEBpFgxDGQLXgQAMDqQBYA2EifIczgDPAOx2azmnuaRKM2nWYCiN/jHl8MK9pewuayMGskodqiXX5/w/PFr9huLUstSo0KpZNUCmz03RTquBqZYBbcXvODXHu1tGlVNB9It4tau8g2juqSOY6s0LyE4CpfRz2mFKqaVZgKOipoDWAdzSJ+JPdiB1tzjEg4lwxVd8zlq3dVwz6dI8LpJGmB9kwYBEWf2YU4hvbXsq2VzFUohGW1Lob7I71S6pJvIAYfBb4U7G8aWmDRNJqjMdS6F1HYAg8wtgZG28YCbcJ7cU6g01V7qsN13DRF6c2YkAeBtoUXUscPKvHVI8CO3SA56RBIE3IMm5BU71XxH+LcOSugJSsrgSpWlV1Kx8USFA9rc9S/TA6h2manKZoMWG1QCDeY7xd0a5M2NyYkA4CTZ/i76GCpuBckL+eq1ufIAttGKz7TVGbMEt7WlJFreEWgbRtG42O2Jfmu0iBGidWmQBfeCICgj/ACsv2SRiFcazIqVdQBHhUX/lAHQH636ycAxGNjBDhnD1dGY3IIUCTaRvAF8dUuE6nVdQUk6RvFx4WJ6MSBPLAZwbiC02IqLKzIj7J6/TEp7MZt6lfWXplaatpSrqZfGSGsm8QBB6/PHOV9H/AK3ltdJhRzNOFrUa0pJizKYuGAkHaxHTAmnlM7kqwphPFU8KkAMrH+V9iRzvbngD9KgRleJ1qRClkp0hppmksNUBqBVZmjUoEQQCJxA1ybkTpMeYPLE+ydKppZWrOy1Cr1gCQKjLZfCIhRtykj4R1muHGPAYA3AMX6jpc74CuWEGDjWHdXhz6wqjUWMKFuTfaBecN6tIrYiJv8sBxiX+jrtFRy1VxmCVRwNLgatDA81vYgxMcsRRaDFWYKSqwGMWGqYk8pg46ymVao4RBLHYbcp3+WAn3aDi9GoRlstxKoKNQEOHWaajcIrwHCk7LOkC08sTLKdl8v6rQoVWTN6dq2oMQgM6aLK0hfZQrq+1IxXWS4UuUqJ3i6iTTLM4UCnMw25JUmwNjIvpgAyT/aDUnp1qRKpV8J0giCJCP4gD/ELi4jAWDTemiKq6AqRpCCUWLSAN6Kg7dfrjsZoWhWkQApBHtHwoTF0qHxavsgYCZbi1VyUAplgVK6mKk6oKxCsIkNrXnpJvMYb8O4vmatXSy0qKwzagxqmNQ1FVCrK1DaNVo+GACP2iTK5dmqCoHpZgVaY16qTsQVNEAf4ZA1mdPQk3AwU7M+mShW0U8wjU6rFEBUSjM9iSJ/dqDG5Jg4ifpI4EyZbL1iacq9ak5Ags2vUIP2hvA5XxX9JZIB/K/wCXXAegu0bd7xDLIoM5almKhMeEEhKarPUMwPlIwP8AS+5p8NZFBOtxqgbKCCSYFhyk2viBcA409PSajk1H1NTZnbwuWUx3gMgVFBFzp1BSRzEmo9vzVqUTW71WpllM0wGXvFKBu8TwypIOllAImZwED7F9pxlKp16u7cCdBNiNjpBAYHY842PI21w/tFk6qCotSlE3mPai5C1CCRcALFt+WIL204fka9Nq2WISuo1VERCqPpnvDpiKZ2PIGYiYwA7E8SzFLNLSo1Ep9+VU94pKMb6Zi95gEfxeeAltIUuJ8ZEpGXp0ilNlPtd1udWxhmIvyicSutUXJVKVK7NWptICliWpR4mCgmNMk2A8IM2xAewnaellatQVT4U1aIJHRTAbcNpQlfasCLyCtxXt0K/F8vWU6Uosi6hcENAdiJMCGiJO3UnAT+jn3IrEUamtWp+BlXWRoqNPjqKGtdpjVYYDcW7YVaDsjZaqGVRU3peySFU6tThvERO8ix2GJTTpMKlYTHgo3gxZqsX2F/HM2MLEG43iPC6dZiaiz+70EGQCpK1Dq6eI6m5q0DY4CmOJ03zWeqrTSGZ3IQMCBpkudVgdiZA+WBmTZBUTvATT1DWBuVm/5Yt/jHYjLVnLlWSoxudYWWJRPFb2ySAV21HocVz2q7Nequmlge87whdiuhytxJ8JggE7xgLO49wXI5Lhr1KQGiqU0lmLbnUAHgkLv1388TReO0igzAR2pEAmsKbDSGvNwGZAfaKgxvtJFIdm+1zLQo5ZTUWotVipSoFDBwIRiytENMREat+YuHJKxQVK1OpTZVEBn1OWIiLVH1GTbUd+WAgfpr49Pd5YKNLla+uf4Q9MADaLkzzt8wnok4Y75tqiQBTUEvqIKSy+yApkkArFgRquBOFPTBkqpzlOow8LUwgjZSpYlZ6wZ87nBT0P9p0y1KvSqh5NQOoUD+HSwgkQbD89sBbUCxDNHKNojn/f/UYCdoOz2Xzl28NWnIFXugYjwlWUj95T3ldjcqRE46PbigSRoqHaLJfyu/OVIH8y9bJft9TLNpo1mC9NH8Ovkx5RFuvQwFX8Y4ZmMiWULNIjxUtesICQwemxuAYnS1wLMCIYwvi9cPVLCYt7QgiBtHlti2u2VR8yxZKeixQq5UGQACSJgqYAHXQQZXScVZ2mypp5llMWCxpMiCoIuN7c9+uAV4FR1AjUF1EySJjSoK2mLsQom0xhy2WADaiQRJXwkyBYi1hAvcXnYWwz4MJSp52PQyLD6z9Bgw7ahBsbNPxkg+bKN59pfME4C1uxfHTmKCo8GpTWDM+IA6SQTMw0Tv7Sm0wI/wBveMH1pKAIUU1UmDbvKpGifJV0/wDGcDOwXEWpM4YqGojvDJAGn/DaT/CRoXy1zcqARuZ1Vmaq96lU6yejEEgx0UWGAZ5XOVEpMot3dQq0gkwwYgXtY6t97eckcgZZvFKmQDbYhJ28w30xHRV7ykxbVp70sVXrogA9RY/n54kXZLLKaBeWWopNJzGpYgGdUWuOdt74BpT4QXemSRoYkGbXZT3kHkxGx8zhI8CogkJSZ6lOSqKYD6WRmBDCW8LGNpCgXweyySoE2BciOUXvF9iP8pwrmMiTUlTDSrAj+kiNtmAgcjgI3lcitUMquq0o0kPqSwOqDfwCm7eIHVAKt4hJVPhHA2o1S7hmVUQhaTXYt4g2qZULp1aoidO04N8Y4aaJFZCU1GSy9CIDQJkpqg9VLqZnBPvqlekzEELC0ylyA8gFSSjwAKkrLAFQCBaMAEoArmVrVYptTepReAIp+CmEg30qjEL/ACi2JNmaUkqyHeTbX1kSPOw23OBfEcuO+riAUqQwURpbUqKwkIlyViy7+eDPZ921vlifHRkazJLUxOg/1afCbgeGSdxgGvEa5p+LSdUqOcKFWbLGpjqNlud5sCMJ5nOViqaMxVF5LAqqIAoBeQFIFwJJF2sOWM7VjS6pM6k7ykxUrqYeK6kagdII2mw6DAjJ5aq+m1QwBqJGldQmGFOdbx9kMBBAJNowEf7U8Gqf4uo1Laqnj1aNRs2k+JQ0yTETzvgZ2eyIqVk1iaerST/MVYoPqJjyxY2abLhdNQJNPdmABkyD7AkzsVEzMX3Al38NKsoC06VWGWAIUEUiRptquxJvBJHLAN04KozC0nWaZosCAZB8cNpPKG8S9Lb4bJkRTYUXZ+9/eUlbxaatNqbmmQdgVYKNM89rYP5nI6MyWAAUKSOgDWIEfX44YcUpgCnUkKtGqHLE2uCP7x1wDewSrXYBl8Lun2W8aOaZm+kvAJG8c9sc8VbLVMqlemFRqdOlcuNb1aahQukNJANy0CAEW8yHmUK18rpYSroWsTYiVqAfOHE85xA8xlNFZqZ8WltJI5xgEa1TUxawkkwNhJm2HnCqkFjAJCnflNgQOZmIwww4ymZKMGG4NjGAtXs528pLTAzCsCtFaZeFeTTqMZdQZhpGreWCnrgge3FAkCmHqMdKKCAsmBplmN55wDqgAgRitDQWUa/du2ktJBgiJvciZ33g4zhNNg7U2E+I0nWLHYj8g1/IYCRdpuL5htVMMQCAANJB9oQklQwYEKdQ8U8yIxFeKZFtTVKrMzG0tU1EkDcsRIEbAiTh9xp4ooTOrSWk7nTpVDPMTJuSfDgr2L7NjN8SAdf3NKalToQCdIJ/mYgW5A4AAnYXPMVAy1TxzpJGkGIky0RuN8XF2L4JmKNNO/evWcCB3rropTaEUMxJi2o3iwgTJvg9Wo1WstRtUaWXwaI3VwJJJE6dz1wUpUowATtZwmlUyWZNWI7ipc7LA1KR0OoLf4Yo/gXEGWtYEnT4xMTYgwesR/wjFuemHPFOFOoJBq1KdMAfaElyPhCzby64pqsVSsFAOk+ywJBANgI2IDXtuMAc4l2pqU2ZERGIBYsQdrz4NtySZtc9ZwHr9qsy8TV06jYCFHSZNgOU+WEqVVqZTQbsXk8zpNt/I/DG+K8E001rL/hsASBuhMgf+0kQDy+kghUz1U75gfAOx6dFjn+R8pYZk+KS2uQL36beKDbbHKOAdgw6GY/LGqryxMASZgTA8hN4wD/hNcICSbakB256r7cjGDdddosSRp0jz+cWtf8A7YBcMMK5tA0m8dQDuD1wZViaZg+KIDDkIMkE7eEbi563wC2Q1I5KEkOjIwI+zUF+Z9qNV5gyOWDdWiKiBV9seIdWi5/+sMOA5LVmTAsEC/8AMbfD9BgpVhRF9i3hmbyPlFjfARzJ0yHqpcMGFUDa4YqQN4kEjDbhPESrV1BZZhlAFidQXxr0hp8MGYjB3MZcmsCRcpoLDow3+E/niDqW12knb44Ca5fNkVRocIDbTCyrj7LAiNRJkNA1KvMmx2hnHZZK94L+BlItsbyQOZ5dYwAXhzFleQ7eEFTIBAAKAkXERIMWM2jBrIVDq0GnmAZgRodWPTUCCBN7xAJ2wDpiQkim4AJ9nabC4JgctuU9LdV6PchXRd6lOk5hB4Qy1VY6KgMwChMCzKeWFchNSrBtpB1ReLLG3xMxafK+F85TmBYUg1Ow0CoagKAqAF1nVTaIBklvlgE+I5fRV8U81kiqCNEuAHqysMpb7ViikDfCLf7tmzVql6ZIGisiMRe8MUUkOpO5A1Aj4Yc50JVpC6fZqDT6uD7UEABl3VosCbxgjR7uqDSHiVlLavEBpMBTMAMGVpFzIDSBgI9x6rUqE94HBaQXAAqRc+BbaDNyzAHyEyI/VairBambq8mmo9SXPTQhOmBubTyxKq1Jgqh7lCEbnJBCnnuVP0jFfZLtiKSwmWor5qI+d5v88BJRUoVirmo5SmQwQArqeZF2At0gY3RyscNQ6TUamHBSYLo+oOLbNoZWnqoxEeJdratbe1ouS0A7xyX5AYGrxOqF0io4HQMQPywE/wAxx6n3a+Md5pCsDEA367nr88R/j+fSsRSNbu1Q7MjGbWJKDz2jzwByGYRWJfXsYKEageV2BEfn54VZMsY/eVwT7RNOm3xP+ICfngJZ2TIFCooZXNMMwZdUeJSQPEAf4gR8MRXi1LQ9LbX3as56sS5JPxtg32VpIDVFOrrDJdSjI0A8xdTIMWY7kYH8W4Wx1VFlhM6iDswbSL3kFGUjkYGAB4dZvJNSZA4EModDMqytswj4EEdQRywRXgU95TlQ9NxDk2Kss3gH+Ug/1eWCfAWeplK2XdC2jQ6qwJOjvKZqaIEhl1aoXdXq84wAjL5lUQgGVZgLzIhSSR0ud/yw9z1nSrpOlrW2LU2K/IkMtuRwa4l6Ma4r1FyzoaBOumXbTIIYqptuNIE2B1KeZgXRFSnWajXUpVpFargm4NJHuDcHWNF5jmJwCXaldZXVdhTnwzELKqL/AM+o7WBAk8rP7CcP7tXqfxkR1IQBQR0uW62MzfFXVM0BUAYyvdUyQADARSxEn+JgP+LFz9hsxPD6VQyWZBJPh9gaNI5BRpgeV9zgJNQoC7RDGQTP0E4TbNKHjc/GdrG3KD1xiVAQwkqdpta3wjb++GOaQA2vB8IB5x8AJJkG/SSMBBvTfnD3eSUXBqVHiwnSqBfpJxXFHLkU3rEkugVgD/UpFugW+3MdDiVelTiS1c1QobmgjFwbeOoQQm5+yEkTYHyxHWyrChWd4jREdSxF435zOASGSAqKDACvUBvyDFj+WE/XnISmpPLUI5SQBJ/qIvzOC7ZUGkruQsyzNuLKQY6mRtzIA3wMVii1W0+MREknSpjUIG9ok38+uACZ2kFcwCBJIBsYm0jlhucSPh5EuCqXhgroGECxCloIAPTy2jAnjIis1lHs2VdI9kbDlgHHC6oFJxALMygfD/7wRy7ASPKP6tRAn52AHQDDLgGT1B26QN4sQSfmYjyBPPBGvQCReTKGw3hrW5S39jgDPZioA7MftDSPkBq/vt8MSJnm0DpqPS8WjbEfoeDLgyJgHzhiZj5RbCmdzNRxqQpTRUs28kXgCIXpBMycAtxB0U61BJLQBtFjy6jw4gy5Eu0AWC6iT0LQT8uWD1RPFqYVS0dGYX53EXN/lhvwysSbAghAkxudzOwi4n64Atw7PFgoBXw6YtAHLcgFrTiT0KyoHdjEKbkiRF9vP/tiG1a1F3EIWdoVjTeoqqALtOzFjO0iCTNwcF+FZNkOoZZ2iCDXzEhSLBtGmCR5yRyvgD3BJpKSNWogAwYtCyCfL/LD9M/3LmoF2ekGUOQBDoFaNQELqA9kKY8jhlwymAjRrgvVgBiCNZg6oOxk72IO2Fghq1HpBgBo8IGrXrfWmoADxATpsRDKdUSMBJq+ZonJkI3chZWiZUEP7YCBje+62sCNhau/R72rNQvlHaSpdqTWWU1EssfZiS45gSPsiXPZTPtWqVw6Wy5ADMQFDMf3iFouGKiVUibCLkiCdpuF1OH5/UrTcV6LgWZWJKmB0MqR5HkcBanFAFqioCNJADXO4JCMZF4EpMAx+VI8SyDUaz0mEFDHy3H5EYung4Wvl1rBtVOskquhQUiQylgTr0klZN4VfM4hnajglP1ku41akUbkAsoCzaNxFvI4CAY6KGAYMHYwY+uJrQylOn6kyogLVIY6RJlSBM7364R7SV0SklOqruATpCvo0kC5ujT7QtbARcmlC/4ob7XsEfLY/U4Up0qBBmpUU33pBh5XWpP5Y7bM5eLUKk9TXBH0FER9cJCrRkTTcATIV5J6CSvhvzv8MAZ7MUFXNAJVWoGRwYV1PI3DKPr5YOVmC96jQFeqhF9pUTI3lmBJHIziOdlwnra6dUFXBBvHhJ3AvYHkMOe0ilmFPUJLFjqYKPCCdzzvgCNNVdxVMgN44t4lUyoPxXSPKScd5WlUoEVaZU1qNMtqib6Wn5kWHPwqdxjns46uqF0qEoYlXpd0SPZnnbkCYMTgzxFgA2qVJEaSt73kmSpHmpPyOASpell3hUygLRJCvAAFyRaPO/lhjx7jBObFc03pitSGkOuglQAUceK4cpBEfZETODPY70f0qbvTrgVKqlVNgwUMYAAII1EjmOZHK8M7b8WGY4lWe2hH7tNO2ml4BHxILR54BtSQvUWkQdSBaRM7qaqAD5Tv+gxbvYqoRTWnEKvelfD9lqjEDV/Sd7yGHyqvI8TWnmO8qLaj3QIUSTpbvGI2+0Jv8MWLwTMO+Sqe00smVULqAQIlN6jyNoOq9rnlOAsCmw1lDGqx62bb+0XxznKYWm7ECFVmIEX0gsL+e04a1DL0nVNTK4kzdEZdLW5jb4WPLHfaPw5LNEAQKFYi/PQ/0wHnLhucZqzVGMs2pjN7tLHf4R88Fc3m37msit4AIgQPYqDcgC2n4z5xgLkq6hvCCg0wfFPK/IfTBg56GWQNJQ6xEagWqIygcjpeR/QDgFsxXHdQTCiuJURtUVakeVwVt067t/WtTSYv12vyPMD5/wB4wjxOe8qoYOlEe3NqaimT+ZJ8hhrlg0DrA23wDguUQg3AEgyLSQDcdCBPTV54EZuoWeT0G1tgBgrmqihCDLKCCCsAg+y2q3PrvYTywHqNJ+WAK8ABIcDSCIYEzc7BQBvJI54kFWkFZUsfCSTBkxqZVAAgeK53PngT2UQstVVs002B6BS2qRsRty6YM1HJzOi48MG52Im143H5nAEOF8NpV6SN4n/dgEEiATHLcXnCOYoUss5NPvKbEsCiOWYrMyaSho6CSBjnhVBGpKKdIGppCOzMVGpbMZGxDC0C1rYJUspXghjSP8UM+k2uSppEDnJBX5YCL8d4wHLerqyADTU1rpc7DVpB0jz57YbUMsz6KanTrJJ5ED4dOQwX4xTVXXQVqbq0xC6heGI8UTyNvnhbgvDyKjMwGogxbYDbziPrGAK8LyAptYAksJ1AwQSY+g+ZwbCnfkbAXtMH+5wCEisilpIBJiBsGYWG2wv/AGwVXMHUqxIAubSelt4nAEOF6kB8YCOpUwLkBognoSCY/wBFCjml76dJNZSVCUgtRjTYLpZlghJdSSG02IMnClJ4UfzACWGxnVYyInnv8t8ZQplK9Sm4UO2lrgDUplEnUZZgPCBoIWxgzgHLjwkMQCQQlMlSqs40z3aKSWIEktosDbeRvpT4MK/DUqIpNTLnUZ37uy1POJ0vflfmcGcs0DUHldjCjQPIagqjYGbbDwGAcGcioJKsAQywQbyCLqZEkMCZmJA2wFK+jntT3FT1eowFKqwKlrhaltx/C48J89J5HE17V5PXSYCBUALQbQFveNhpt8cV1287INkM0yQTQclqLm8r/CT/ABLMEfA88S/sPxoZymKVRmasid0VtD02Zf3m0s4gJvzndicBG1zz6ijaSKdJKwIFwV0uD5HTIO8xhl2gz4NZlrUi15UrUhlB22BUggA+zPng3luHEOazgBb0GAMyFGmQYvM7RNjiOcbdwqB6ag6QpfT4y1MaCNXQjSYPUYBqGysTpzBMba6YAP8AVoJI+Q+eN+t5YbZdyY+1XO/WFQfTGaMrI8eYA5ju6ZI+B70A/QY0xyoMqa9SORFOn9SC/wCQwDzg+ZRD3xhYcTTU3C2BIBMwAzXJ5Yf0siczX1sNNNQ0H7JILG7apFhuJ2wS7O8GlaxqpTFF1UFBsrKzgQ5JM6QZYEHx4K08vTo6jRlZCupHPRYyOcahJ3IbynAayfCACQsK++hgosABEqPEu0nxC4JF5wPz6uGXSzIwkrQPiDedMDqeQj4b47zFY1gq027twRoRvCytcL3VTZ0MkabETtFsTX0ZdnatMVMzmQDUfwUmn7AnUwH2Q1o5kDobgvxip6rw1swXbv8AQE8Ogd5VYkLrGi7SxYkcg0WxRaILGT4dz/q+LT9LPFC+coZRfZRRU8tdUkKSB/Cg2/mOKxzLh6hCxpv846/GMBgtTLd4D3tmCzqW7SrDzABtYg+RxbfZbhp9VpK3/ks7QJgGodTT4QSRESbeA9JxU/DstPdWYl6sAKYMAAb8rtvG04uTsjT9rL1BqekwBgWIANyB9mVI2g3mSxkJHlVbuapX29BFMHqslYMkEF2mRhDiuY9Y4PVcb1Mo7fM0mkfUHDmsx70qT4SRYb8yxNwTa1pEHeSMNeG1RVymbSUAWpmacg+EK0sp8hpcH4YDztkVmTblv5zh5XzAYAKZZtJAMyGDHY/AnfrhDg1IEmSRAtAmTBj/AO8berNeT9mP+URH1tgF+JqVrPUABWdpEFWtpsZgiQfrhhTrmbH6n/M74f8AGCVVKV9Xtt1v7I+Qv8/LHCZdioEMV3gENtuQDvHQHAL8MzoarDrMzqBE6gPFBuL23tPXA/i9ak1ZmojTTMaRERYTbU0XnmcOaMJUVftAhkZdmHS/IiY85BnkLcXgcrfTASfsOwDvIBMRJMQD/wB8F84unNoYJmm4gHcg2HTADsnRLGppE+zaY59fhOD3aDNBUpsAS5L2EmSRBB6YBtwyuRXcCs6AsGKjS0l7NEAiZEWInEpXN1HJmmpU82Yq0nqoUjzH/bFepW7vNUwCVGimp08jpAbynVJxP8hVqkgO0ybQBNhJOkC+8xeRtOA4c94AGp6nALXbSI3IkLLMRy5f2bLR7s6WBuLSSZkgWNpHy2GD2T4UyVDpcqDf2mIA8hMbzy6CMI8R7u9Qq/h8SSABqETbfqSbDTPlgB+U1HNVJiEUcrzUiB1sJn54KZRYYvI3I67iw/PCPDs1rQk+1JUhRE6ZAsZO5Jv54eZbL+GTszWM8hJk/TAOKNNdIILhmPjPhNMD7JAJBn4kDlbGZKk1Kow0tTRSpdgQtNmJAYaWEC0N4VeQw3MnCxdVgg6QBLMWVeV4YBgJJIBI6YbZHtJQq5kUaKla1OmQ4CKCdJDeEtCIPG0kA2YYB8tVpWZDEACdQaw0wpaalof/AA0QWF8P8lPwg9IgnkQCYJtYkuecDDRYDFQq+K6lNnBiDpQmpU39p2CnSepwvlqsxG20WO/2ZTwKTMaE1ObyRgIL6SO31KsK2Sq5Rw1Njoqd6vhcey6wt1IO03B+EBeznYHNFMvmstVo6nGuHJUKviBDGCGUxoIF77QJHHpa4Zozq1h7NdAf/dT8DfKNJ+eGHZ7tfnKVMUqNUKqSVmmrRqkkBjyMmxMYA/2s7Ov4M13zUHqMwrUS0ijUQatKFSBpO46ahczhXNcAFSEV6hDKulqhRtR9ol1prBWPCLkyZm2I/wAV4jWzJBrNIEmBGmSBrIA21EAkQYhRyGGuW43WoDRTaKYae7Mk+a6wsgc4tvgB/wDtNpZEp0SSSBFCmWN+UqTPww6r5eoxU5qFA2pDQlRthCoi+CY9pwABJubY1U4lXcsKeqktge7VV+Rakik/A/PCCZXRNo6lygv85IwFjZviFBOG0Up1qdWq7tUbuxAWF8SaT4gF8K+LffngdTzIRdYanppN9ohQ6ul4Y3adwbjw7DEa4RwSo6NVotUSoFqx3e7aADErBuCR9MNuOcMppQoVULsaguXMnZTAtyJI+WAP9o+2i9waWXclqghiCQFU8geZItblz5YnHor7a9/lHpVm/eZVJsu9FRY/zFYg2HL44o2cE+BcVfLuzUyJdHpFCDDCopW/KxhhPNRgDdHiL5nM1MzUPiJZzO0AQPlA2HniLkwxnzj/AC57Yl2QyypSKnzAibwIv/rczgDkMuBUXUBNMkwdjpgqDtZiRz2BwE39HvClbNfvANOSpipYXLsDIM/zMRI/gXEvy3DnXXmlb20ZIjkCCsmdg4M8oBEHVYP6LuDMtPNvUB7wslM+In7PevcHfxiYNjiQLm6lHLEkCoqhgVWdSkGbGIZTO8CDIvvgJDRgqDuCoPxsIv8AT54FZLIEV80p/wAOsqnkdJCd0x0nceG46aZ3w3pcYTu0EwmiGEEFRZQSLFVWbkCx+GCmUywNWnUYgvp0llJAYNH2bypNxcwZ5YCgsvw80MxmKVS70WKtp5lCwMfE3wO4fTLMx3Nyf7yT06/qcP8AiGddq+eZvbZnLfHvQD9NRxmR4NVGU9bXUKavoqldwCQFbSdwDM+en44B5RLurEMKsyTFiN7adUwN46YTzNHulDyZmFYRII2+U2jCRU0mU6gNyrgbztA6z+R6ThlxHi5qJoNjqJaBAMWBI6/TAOKZiuRUACpqaINoAeQBsGiOYBJ2wM4hk2pVCrxqhWMEMPGofcW2I2w7zmZDKrgFXKFW6EqwBIPmNwNjOB9VwTYQOgwBvsp2lpZUualNqmrTGllERMzIvgpnO3GXqU2XuqgadSnUliet/l9OmPS37PZb3eh90n6Yz9nst7vQ+6T9MB5F4vxGnUcPTBXeQY6kiIP188SRO2eVKLrSqKgADFCsW6S+3S1tselv2ey3u9D7pP0xn7PZb3eh90n6YDz7kfSZlaf/AJVb/wDnvzvq2xxmPSTlnae7qgdNNM7bbv1ubX/LHoX9nst7vQ+6T9MZ+z2W93ofdJ+mA86U/SFllJKpVDHcgU72j+P4YeN6UMqYmlWgbXQEbcw4nbF//s9lvd6H3SfpjP2ey3u9D7pP0wHnPinpKpsFFBaqjWhfWw9lTLKsMZ1c9RjAM9p6Y4iM0ikJIJVgpPsBWMExM3F+mPVH7PZb3eh90n6Yz9nst7vQ+6T9MBRDel3LkQaNY35mmQR4oLKCoYgGADKgAWOMHpdywJPdVuYF02tYsGBAtGlNI8zi9/2ey3u9D7pP0xn7PZb3eh90n6YDy72z7XU85Vp1E1r3YKgNoFpB+yTefgICiMB6HEaaSQoJLEibEDlDqwI+kY9dfs9lvd6H3SfpjP2ey3u9D7pP0wHldO09I+3Tcf01Zn/iAMfM4SrdpU+zTtb2n/yHXHq39nst7vQ+6T9MZ+z2W93ofdJ+mA8k1OOggWG5JkzJaOU45Xi63uQDvAX5Y9cfs9lvd6H3SfpjP2ey3u9D7pP0wHnDsj6RqeSpuNDM7n2vCYWZIjUJJt5WGI/xjjdGpQWnTV1K1GYatMaWFxY9b49X/s9lvd6H3SfpjP2ey3u9D7pP0wHjbWOowtla6q4YmQDPKfLn1x7D/Z7Le70Puk/TGfs9lvd6H3SfpgPLqdrKIUDQxIG50/r+WG/BuOZZcyamYpNUpHVKIQDJWFuSNiS2/THqr9nst7vQ+6T9MZ+z2W93ofdJ+mA8/wDZL0q0crQdKlOq7vVeoWUofaChR4jcgKMPh6YssVZWo1SGBFu7G+49q4/U4vL9nst7vQ+6T9MZ+z2W93ofdJ+mAonJ+lzKpSVe5rah9oFL3uILmxEg+ZnDqh6aMrTUhMvVG5ABphZMnbVYSZgdTi7P2ey3u9D7pP0xn7PZb3eh90n6YDx5RzoXXN9astupIM/UYsrgHG6dDh1PKVKJYZim8FXWD3nMyBEFwbE7ciIxfP7O5X3ah90n6Y3/ALBy9v8Ad6Ntv3aW/LAeT34fW0orhTTVqa6gy27zVESRvpO9rXjCWa7OV1ligCHVpY1E8WnUTHiuYU7f5jHrX/YOW29Xox/6afpjf+wsv/8Aoo22/dp+mA855OogRVrZQVNJCnx0CoBSBB1jxalB3HMbnEP4/wB2MzU7tO6SQVQsGgFQdwzfHcxOPXn+wcv7vR+7T9Mcns9lvd6P3SfpgP/Z">
            <a:hlinkClick r:id="rId11"/>
          </p:cNvPr>
          <p:cNvSpPr>
            <a:spLocks noChangeAspect="1" noChangeArrowheads="1"/>
          </p:cNvSpPr>
          <p:nvPr/>
        </p:nvSpPr>
        <p:spPr bwMode="auto">
          <a:xfrm>
            <a:off x="46038" y="-1096963"/>
            <a:ext cx="3324225" cy="2295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2178" name="Picture 18" descr="http://media.escola.britannica.com.br/eb-media/25/66225-050-9A6DC98F.jpg">
            <a:hlinkClick r:id="rId12"/>
          </p:cNvPr>
          <p:cNvPicPr>
            <a:picLocks noChangeAspect="1" noChangeArrowheads="1"/>
          </p:cNvPicPr>
          <p:nvPr/>
        </p:nvPicPr>
        <p:blipFill>
          <a:blip r:embed="rId13" cstate="print"/>
          <a:srcRect/>
          <a:stretch>
            <a:fillRect/>
          </a:stretch>
        </p:blipFill>
        <p:spPr bwMode="auto">
          <a:xfrm>
            <a:off x="0" y="4724400"/>
            <a:ext cx="2667000" cy="2133600"/>
          </a:xfrm>
          <a:prstGeom prst="rect">
            <a:avLst/>
          </a:prstGeom>
          <a:noFill/>
          <a:effectLst>
            <a:softEdge rad="317500"/>
          </a:effectLst>
        </p:spPr>
      </p:pic>
      <p:pic>
        <p:nvPicPr>
          <p:cNvPr id="92182" name="Picture 22" descr="http://www.glynn.k12.ga.us/BHS/academics/junior/hunt/johnathonh26222/LR9_copy.jpg">
            <a:hlinkClick r:id="rId14"/>
          </p:cNvPr>
          <p:cNvPicPr>
            <a:picLocks noChangeAspect="1" noChangeArrowheads="1"/>
          </p:cNvPicPr>
          <p:nvPr/>
        </p:nvPicPr>
        <p:blipFill>
          <a:blip r:embed="rId15" cstate="print"/>
          <a:srcRect/>
          <a:stretch>
            <a:fillRect/>
          </a:stretch>
        </p:blipFill>
        <p:spPr bwMode="auto">
          <a:xfrm>
            <a:off x="4953000" y="0"/>
            <a:ext cx="2381250" cy="1828800"/>
          </a:xfrm>
          <a:prstGeom prst="rect">
            <a:avLst/>
          </a:prstGeom>
          <a:noFill/>
          <a:effectLst>
            <a:softEdge rad="635000"/>
          </a:effectLst>
        </p:spPr>
      </p:pic>
      <p:pic>
        <p:nvPicPr>
          <p:cNvPr id="92184" name="Picture 24" descr="http://wikis.nyu.edu/ek6/modernamerica/uploads/Reform.TheCivilRightsMovement/3.jpg">
            <a:hlinkClick r:id="rId16"/>
          </p:cNvPr>
          <p:cNvPicPr>
            <a:picLocks noChangeAspect="1" noChangeArrowheads="1"/>
          </p:cNvPicPr>
          <p:nvPr/>
        </p:nvPicPr>
        <p:blipFill>
          <a:blip r:embed="rId17" cstate="print"/>
          <a:srcRect/>
          <a:stretch>
            <a:fillRect/>
          </a:stretch>
        </p:blipFill>
        <p:spPr bwMode="auto">
          <a:xfrm>
            <a:off x="1676400" y="4591495"/>
            <a:ext cx="5029200" cy="2266505"/>
          </a:xfrm>
          <a:prstGeom prst="rect">
            <a:avLst/>
          </a:prstGeom>
          <a:noFill/>
          <a:effectLst>
            <a:softEdge rad="635000"/>
          </a:effectLst>
        </p:spPr>
      </p:pic>
      <p:pic>
        <p:nvPicPr>
          <p:cNvPr id="92186" name="Picture 26" descr="http://www.beaconbroadside.com/.a/6a00e54ed2b7aa88330120a8d860ec970b-pi">
            <a:hlinkClick r:id="rId18"/>
          </p:cNvPr>
          <p:cNvPicPr>
            <a:picLocks noChangeAspect="1" noChangeArrowheads="1"/>
          </p:cNvPicPr>
          <p:nvPr/>
        </p:nvPicPr>
        <p:blipFill>
          <a:blip r:embed="rId19" cstate="print"/>
          <a:srcRect/>
          <a:stretch>
            <a:fillRect/>
          </a:stretch>
        </p:blipFill>
        <p:spPr bwMode="auto">
          <a:xfrm>
            <a:off x="2057400" y="1"/>
            <a:ext cx="3200400" cy="1371599"/>
          </a:xfrm>
          <a:prstGeom prst="rect">
            <a:avLst/>
          </a:prstGeom>
          <a:noFill/>
          <a:effectLst>
            <a:softEdge rad="6350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1091216"/>
      </p:ext>
    </p:ext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p:txBody>
          <a:bodyPr/>
          <a:lstStyle/>
          <a:p>
            <a:pPr eaLnBrk="1" hangingPunct="1"/>
            <a:r>
              <a:rPr lang="en-US" b="1" dirty="0" smtClean="0">
                <a:effectLst>
                  <a:outerShdw blurRad="38100" dist="38100" dir="2700000" algn="tl">
                    <a:srgbClr val="000000">
                      <a:alpha val="43137"/>
                    </a:srgbClr>
                  </a:outerShdw>
                </a:effectLst>
              </a:rPr>
              <a:t>Forbade Blacks to rent or lease their own land</a:t>
            </a:r>
          </a:p>
        </p:txBody>
      </p:sp>
      <p:sp>
        <p:nvSpPr>
          <p:cNvPr id="44035" name="WordArt 4"/>
          <p:cNvSpPr>
            <a:spLocks noChangeArrowheads="1" noChangeShapeType="1" noTextEdit="1"/>
          </p:cNvSpPr>
          <p:nvPr/>
        </p:nvSpPr>
        <p:spPr bwMode="auto">
          <a:xfrm>
            <a:off x="1447800" y="533400"/>
            <a:ext cx="6229350" cy="790575"/>
          </a:xfrm>
          <a:prstGeom prst="rect">
            <a:avLst/>
          </a:prstGeom>
        </p:spPr>
        <p:txBody>
          <a:bodyPr wrap="none" fromWordArt="1">
            <a:prstTxWarp prst="textPlain">
              <a:avLst>
                <a:gd name="adj" fmla="val 50000"/>
              </a:avLst>
            </a:prstTxWarp>
          </a:bodyPr>
          <a:lstStyle/>
          <a:p>
            <a:pPr algn="ctr"/>
            <a:r>
              <a:rPr lang="en-US" sz="4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Mississippi Codes…</a:t>
            </a:r>
          </a:p>
        </p:txBody>
      </p:sp>
      <p:pic>
        <p:nvPicPr>
          <p:cNvPr id="44036" name="Picture 7" descr="welcome_mississippi"/>
          <p:cNvPicPr>
            <a:picLocks noChangeAspect="1" noChangeArrowheads="1"/>
          </p:cNvPicPr>
          <p:nvPr/>
        </p:nvPicPr>
        <p:blipFill rotWithShape="1">
          <a:blip r:embed="rId3" cstate="print"/>
          <a:srcRect b="9232"/>
          <a:stretch/>
        </p:blipFill>
        <p:spPr bwMode="auto">
          <a:xfrm>
            <a:off x="2133600" y="2133600"/>
            <a:ext cx="6096000" cy="4038600"/>
          </a:xfrm>
          <a:prstGeom prst="rect">
            <a:avLst/>
          </a:prstGeom>
          <a:noFill/>
          <a:ln w="9525">
            <a:noFill/>
            <a:miter lim="800000"/>
            <a:headEnd/>
            <a:tailEnd/>
          </a:ln>
          <a:effectLst>
            <a:softEdge rad="635000"/>
          </a:effec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p14:conveyor dir="l"/>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1000" fill="hold"/>
                                        <p:tgtEl>
                                          <p:spTgt spid="44036"/>
                                        </p:tgtEl>
                                        <p:attrNameLst>
                                          <p:attrName>ppt_w</p:attrName>
                                        </p:attrNameLst>
                                      </p:cBhvr>
                                      <p:tavLst>
                                        <p:tav tm="0">
                                          <p:val>
                                            <p:strVal val="#ppt_w+.3"/>
                                          </p:val>
                                        </p:tav>
                                        <p:tav tm="100000">
                                          <p:val>
                                            <p:strVal val="#ppt_w"/>
                                          </p:val>
                                        </p:tav>
                                      </p:tavLst>
                                    </p:anim>
                                    <p:anim calcmode="lin" valueType="num">
                                      <p:cBhvr>
                                        <p:cTn id="8" dur="1000" fill="hold"/>
                                        <p:tgtEl>
                                          <p:spTgt spid="44036"/>
                                        </p:tgtEl>
                                        <p:attrNameLst>
                                          <p:attrName>ppt_h</p:attrName>
                                        </p:attrNameLst>
                                      </p:cBhvr>
                                      <p:tavLst>
                                        <p:tav tm="0">
                                          <p:val>
                                            <p:strVal val="#ppt_h"/>
                                          </p:val>
                                        </p:tav>
                                        <p:tav tm="100000">
                                          <p:val>
                                            <p:strVal val="#ppt_h"/>
                                          </p:val>
                                        </p:tav>
                                      </p:tavLst>
                                    </p:anim>
                                    <p:animEffect transition="in" filter="fade">
                                      <p:cBhvr>
                                        <p:cTn id="9"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81000" y="990600"/>
            <a:ext cx="8229600" cy="4525963"/>
          </a:xfrm>
        </p:spPr>
        <p:txBody>
          <a:bodyPr>
            <a:normAutofit/>
          </a:bodyPr>
          <a:lstStyle/>
          <a:p>
            <a:pPr eaLnBrk="1" hangingPunct="1">
              <a:defRPr/>
            </a:pPr>
            <a:r>
              <a:rPr lang="en-US" sz="2800" b="1" dirty="0" smtClean="0"/>
              <a:t>All agricultural workers were required to make contracts with employers during the first ten days of each January</a:t>
            </a:r>
          </a:p>
          <a:p>
            <a:pPr eaLnBrk="1" hangingPunct="1">
              <a:buNone/>
              <a:defRPr/>
            </a:pPr>
            <a:endParaRPr lang="en-US" sz="2800" b="1" dirty="0" smtClean="0"/>
          </a:p>
          <a:p>
            <a:pPr eaLnBrk="1" hangingPunct="1">
              <a:defRPr/>
            </a:pPr>
            <a:r>
              <a:rPr lang="en-US" sz="2800" b="1" dirty="0" smtClean="0"/>
              <a:t>Workers couldn’t leave their employers until the contract expired, &amp; refusal to work was punished by force labor</a:t>
            </a:r>
          </a:p>
        </p:txBody>
      </p:sp>
      <p:sp>
        <p:nvSpPr>
          <p:cNvPr id="45060" name="WordArt 4"/>
          <p:cNvSpPr>
            <a:spLocks noChangeArrowheads="1" noChangeShapeType="1" noTextEdit="1"/>
          </p:cNvSpPr>
          <p:nvPr/>
        </p:nvSpPr>
        <p:spPr bwMode="auto">
          <a:xfrm>
            <a:off x="2057400" y="228600"/>
            <a:ext cx="46863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effectLst>
                  <a:outerShdw dist="45791" dir="2021404" algn="ctr" rotWithShape="0">
                    <a:srgbClr val="9999FF"/>
                  </a:outerShdw>
                </a:effectLst>
                <a:latin typeface="Arial Black"/>
              </a:rPr>
              <a:t>Louisiana’s Code…</a:t>
            </a:r>
          </a:p>
        </p:txBody>
      </p:sp>
      <p:pic>
        <p:nvPicPr>
          <p:cNvPr id="45062" name="Picture 6" descr="http://www.accessible-archives.com/wp-content/uploads/2011/08/472px-CottonNegrosSouth.jpg"/>
          <p:cNvPicPr>
            <a:picLocks noChangeAspect="1" noChangeArrowheads="1"/>
          </p:cNvPicPr>
          <p:nvPr/>
        </p:nvPicPr>
        <p:blipFill>
          <a:blip r:embed="rId3" cstate="print"/>
          <a:srcRect/>
          <a:stretch>
            <a:fillRect/>
          </a:stretch>
        </p:blipFill>
        <p:spPr bwMode="auto">
          <a:xfrm>
            <a:off x="3048000" y="3500436"/>
            <a:ext cx="5715000" cy="3357563"/>
          </a:xfrm>
          <a:prstGeom prst="rect">
            <a:avLst/>
          </a:prstGeom>
          <a:noFill/>
          <a:effectLst>
            <a:softEdge rad="635000"/>
          </a:effec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p14:flip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55" presetClass="entr" presetSubtype="0" fill="hold" nodeType="withEffect">
                                  <p:stCondLst>
                                    <p:cond delay="0"/>
                                  </p:stCondLst>
                                  <p:childTnLst>
                                    <p:set>
                                      <p:cBhvr>
                                        <p:cTn id="9" dur="1" fill="hold">
                                          <p:stCondLst>
                                            <p:cond delay="0"/>
                                          </p:stCondLst>
                                        </p:cTn>
                                        <p:tgtEl>
                                          <p:spTgt spid="45062"/>
                                        </p:tgtEl>
                                        <p:attrNameLst>
                                          <p:attrName>style.visibility</p:attrName>
                                        </p:attrNameLst>
                                      </p:cBhvr>
                                      <p:to>
                                        <p:strVal val="visible"/>
                                      </p:to>
                                    </p:set>
                                    <p:anim calcmode="lin" valueType="num">
                                      <p:cBhvr>
                                        <p:cTn id="10" dur="1000" fill="hold"/>
                                        <p:tgtEl>
                                          <p:spTgt spid="45062"/>
                                        </p:tgtEl>
                                        <p:attrNameLst>
                                          <p:attrName>ppt_w</p:attrName>
                                        </p:attrNameLst>
                                      </p:cBhvr>
                                      <p:tavLst>
                                        <p:tav tm="0">
                                          <p:val>
                                            <p:strVal val="#ppt_w*0.70"/>
                                          </p:val>
                                        </p:tav>
                                        <p:tav tm="100000">
                                          <p:val>
                                            <p:strVal val="#ppt_w"/>
                                          </p:val>
                                        </p:tav>
                                      </p:tavLst>
                                    </p:anim>
                                    <p:anim calcmode="lin" valueType="num">
                                      <p:cBhvr>
                                        <p:cTn id="11" dur="1000" fill="hold"/>
                                        <p:tgtEl>
                                          <p:spTgt spid="45062"/>
                                        </p:tgtEl>
                                        <p:attrNameLst>
                                          <p:attrName>ppt_h</p:attrName>
                                        </p:attrNameLst>
                                      </p:cBhvr>
                                      <p:tavLst>
                                        <p:tav tm="0">
                                          <p:val>
                                            <p:strVal val="#ppt_h"/>
                                          </p:val>
                                        </p:tav>
                                        <p:tav tm="100000">
                                          <p:val>
                                            <p:strVal val="#ppt_h"/>
                                          </p:val>
                                        </p:tav>
                                      </p:tavLst>
                                    </p:anim>
                                    <p:animEffect transition="in" filter="fade">
                                      <p:cBhvr>
                                        <p:cTn id="12" dur="1000"/>
                                        <p:tgtEl>
                                          <p:spTgt spid="450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082"/>
            <a:ext cx="822960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chemeClr val="bg1"/>
                </a:solidFill>
                <a:effectLst>
                  <a:reflection blurRad="12700" stA="50000" endPos="50000" dist="5000" dir="5400000" sy="-100000" rotWithShape="0"/>
                </a:effectLst>
              </a:rPr>
              <a:t>Game time!!!</a:t>
            </a:r>
            <a:br>
              <a:rPr lang="en-US" b="1" cap="all" dirty="0" smtClean="0">
                <a:ln w="0"/>
                <a:solidFill>
                  <a:schemeClr val="bg1"/>
                </a:solidFill>
                <a:effectLst>
                  <a:reflection blurRad="12700" stA="50000" endPos="50000" dist="5000" dir="5400000" sy="-100000" rotWithShape="0"/>
                </a:effectLst>
              </a:rPr>
            </a:br>
            <a:r>
              <a:rPr lang="en-US" b="1" cap="all" dirty="0" smtClean="0">
                <a:ln w="0"/>
                <a:solidFill>
                  <a:schemeClr val="bg1"/>
                </a:solidFill>
                <a:effectLst>
                  <a:reflection blurRad="12700" stA="50000" endPos="50000" dist="5000" dir="5400000" sy="-100000" rotWithShape="0"/>
                </a:effectLst>
              </a:rPr>
              <a:t>analyzing the Black Codes</a:t>
            </a:r>
            <a:endParaRPr lang="en-US" b="1" cap="all" dirty="0">
              <a:ln w="0"/>
              <a:solidFill>
                <a:schemeClr val="bg1"/>
              </a:solidFill>
              <a:effectLst>
                <a:reflection blurRad="12700" stA="50000" endPos="50000" dist="5000" dir="5400000" sy="-100000" rotWithShape="0"/>
              </a:effectLst>
            </a:endParaRPr>
          </a:p>
        </p:txBody>
      </p:sp>
      <p:pic>
        <p:nvPicPr>
          <p:cNvPr id="4" name="Picture 3" descr="Black Codes Quiz copy.tif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320539">
            <a:off x="450317" y="1474530"/>
            <a:ext cx="4078941" cy="4953000"/>
          </a:xfrm>
          <a:prstGeom prst="rect">
            <a:avLst/>
          </a:prstGeom>
          <a:ln>
            <a:solidFill>
              <a:schemeClr val="bg1"/>
            </a:solidFill>
          </a:ln>
        </p:spPr>
      </p:pic>
      <p:pic>
        <p:nvPicPr>
          <p:cNvPr id="7" name="Content Placeholder 4" descr="Black Codes #2 Quiz copy.tiff"/>
          <p:cNvPicPr>
            <a:picLocks noChangeAspect="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976" t="2661" r="-145" b="37"/>
          <a:stretch/>
        </p:blipFill>
        <p:spPr>
          <a:xfrm rot="21191952">
            <a:off x="4893326" y="1503932"/>
            <a:ext cx="3800435" cy="4990336"/>
          </a:xfrm>
          <a:prstGeom prst="rect">
            <a:avLst/>
          </a:prstGeom>
          <a:ln>
            <a:solidFill>
              <a:schemeClr val="bg1"/>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436398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4000">
        <p14:vortex dir="r"/>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Ooooh"/>
                                        </p:tgtEl>
                                      </p:cMediaNode>
                                    </p:audio>
                                  </p:subTnLst>
                                </p:cTn>
                              </p:par>
                            </p:childTnLst>
                          </p:cTn>
                        </p:par>
                        <p:par>
                          <p:cTn id="11" fill="hold">
                            <p:stCondLst>
                              <p:cond delay="2100"/>
                            </p:stCondLst>
                            <p:childTnLst>
                              <p:par>
                                <p:cTn id="12" presetID="19"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par>
                                <p:cTn id="16" presetID="19"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6" name="Rectangle 5"/>
          <p:cNvSpPr/>
          <p:nvPr/>
        </p:nvSpPr>
        <p:spPr>
          <a:xfrm>
            <a:off x="609600" y="0"/>
            <a:ext cx="7696200" cy="707886"/>
          </a:xfrm>
          <a:prstGeom prst="rect">
            <a:avLst/>
          </a:prstGeom>
          <a:noFill/>
          <a:ln>
            <a:noFill/>
          </a:ln>
        </p:spPr>
        <p:style>
          <a:lnRef idx="2">
            <a:schemeClr val="accent1"/>
          </a:lnRef>
          <a:fillRef idx="1001">
            <a:schemeClr val="lt1"/>
          </a:fillRef>
          <a:effectRef idx="0">
            <a:schemeClr val="accent1"/>
          </a:effectRef>
          <a:fontRef idx="minor">
            <a:schemeClr val="dk1"/>
          </a:fontRef>
        </p:style>
        <p:txBody>
          <a:bodyPr wrap="square" lIns="91440" tIns="45720" rIns="91440" bIns="45720">
            <a:spAutoFit/>
          </a:bodyPr>
          <a:lstStyle/>
          <a:p>
            <a:r>
              <a:rPr lang="en-US" sz="40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rPr>
              <a:t>1867, Congress passed the…</a:t>
            </a:r>
            <a:endParaRPr lang="en-US" sz="40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sp>
        <p:nvSpPr>
          <p:cNvPr id="8" name="Rectangle 3"/>
          <p:cNvSpPr txBox="1">
            <a:spLocks noChangeArrowheads="1"/>
          </p:cNvSpPr>
          <p:nvPr/>
        </p:nvSpPr>
        <p:spPr>
          <a:xfrm>
            <a:off x="381000" y="152400"/>
            <a:ext cx="7848600" cy="41148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4800" b="1" dirty="0" smtClean="0">
              <a:solidFill>
                <a:schemeClr val="bg1"/>
              </a:solidFill>
              <a:effectLst>
                <a:outerShdw blurRad="38100" dist="38100" dir="2700000" algn="tl">
                  <a:srgbClr val="C0C0C0"/>
                </a:outerShdw>
              </a:effectLst>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800" b="1" dirty="0" smtClean="0">
                <a:solidFill>
                  <a:schemeClr val="bg1"/>
                </a:solidFill>
                <a:effectLst>
                  <a:outerShdw blurRad="38100" dist="38100" dir="2700000" algn="tl">
                    <a:srgbClr val="C0C0C0"/>
                  </a:outerShdw>
                </a:effectLst>
                <a:latin typeface="+mn-lt"/>
              </a:rPr>
              <a:t>I</a:t>
            </a:r>
            <a:r>
              <a:rPr kumimoji="0" lang="en-US" sz="4800" b="1" i="0" u="none" strike="noStrike" kern="1200" cap="none" spc="0" normalizeH="0" baseline="0" noProof="0" dirty="0" err="1" smtClean="0">
                <a:ln>
                  <a:noFill/>
                </a:ln>
                <a:solidFill>
                  <a:schemeClr val="bg1"/>
                </a:solidFill>
                <a:effectLst>
                  <a:outerShdw blurRad="38100" dist="38100" dir="2700000" algn="tl">
                    <a:srgbClr val="C0C0C0"/>
                  </a:outerShdw>
                </a:effectLst>
                <a:uLnTx/>
                <a:uFillTx/>
                <a:latin typeface="+mn-lt"/>
              </a:rPr>
              <a:t>nvalidated</a:t>
            </a:r>
            <a:r>
              <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rPr>
              <a:t> the Black Codes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rPr>
              <a:t>Placed the South under military rule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800" b="1" i="0"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n-lt"/>
              </a:rPr>
              <a:t>Mandated elections in which all males over 18 could vote</a:t>
            </a:r>
          </a:p>
        </p:txBody>
      </p:sp>
      <p:sp>
        <p:nvSpPr>
          <p:cNvPr id="10" name="Rectangle 9"/>
          <p:cNvSpPr/>
          <p:nvPr/>
        </p:nvSpPr>
        <p:spPr>
          <a:xfrm>
            <a:off x="1143000" y="838200"/>
            <a:ext cx="5897768" cy="923330"/>
          </a:xfrm>
          <a:prstGeom prst="rect">
            <a:avLst/>
          </a:prstGeom>
          <a:noFill/>
        </p:spPr>
        <p:txBody>
          <a:bodyPr wrap="none" lIns="91440" tIns="45720" rIns="91440" bIns="45720">
            <a:spAutoFit/>
          </a:bodyPr>
          <a:lstStyle/>
          <a:p>
            <a:pPr algn="ctr"/>
            <a:r>
              <a:rPr lang="en-US" sz="5400" b="0" cap="none" spc="0" dirty="0" smtClean="0">
                <a:ln w="18415" cmpd="sng">
                  <a:solidFill>
                    <a:srgbClr val="0070C0"/>
                  </a:solidFill>
                  <a:prstDash val="solid"/>
                </a:ln>
                <a:solidFill>
                  <a:srgbClr val="FFFF00"/>
                </a:solidFill>
                <a:effectLst>
                  <a:outerShdw blurRad="63500" dir="3600000" algn="tl" rotWithShape="0">
                    <a:srgbClr val="000000">
                      <a:alpha val="70000"/>
                    </a:srgbClr>
                  </a:outerShdw>
                </a:effectLst>
                <a:latin typeface="Berlin Sans FB Demi" pitchFamily="34" charset="0"/>
              </a:rPr>
              <a:t>Reconstruction Act</a:t>
            </a:r>
            <a:endParaRPr lang="en-US" sz="5400" b="0" cap="none" spc="0" dirty="0">
              <a:ln w="18415" cmpd="sng">
                <a:solidFill>
                  <a:srgbClr val="0070C0"/>
                </a:solidFill>
                <a:prstDash val="solid"/>
              </a:ln>
              <a:solidFill>
                <a:srgbClr val="FFFF00"/>
              </a:solidFill>
              <a:effectLst>
                <a:outerShdw blurRad="63500" dir="3600000" algn="tl" rotWithShape="0">
                  <a:srgbClr val="000000">
                    <a:alpha val="70000"/>
                  </a:srgbClr>
                </a:outerShdw>
              </a:effectLst>
            </a:endParaRPr>
          </a:p>
        </p:txBody>
      </p:sp>
      <p:pic>
        <p:nvPicPr>
          <p:cNvPr id="46090" name="Picture 10" descr="http://www.clker.com/cliparts/R/4/H/2/Z/2/army-hi.png"/>
          <p:cNvPicPr>
            <a:picLocks noChangeAspect="1" noChangeArrowheads="1"/>
          </p:cNvPicPr>
          <p:nvPr/>
        </p:nvPicPr>
        <p:blipFill>
          <a:blip r:embed="rId3" cstate="print"/>
          <a:srcRect/>
          <a:stretch>
            <a:fillRect/>
          </a:stretch>
        </p:blipFill>
        <p:spPr bwMode="auto">
          <a:xfrm>
            <a:off x="0" y="4038601"/>
            <a:ext cx="9144000" cy="2819400"/>
          </a:xfrm>
          <a:prstGeom prst="rect">
            <a:avLst/>
          </a:prstGeom>
          <a:noFill/>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 calcmode="lin" valueType="num">
                                      <p:cBhvr>
                                        <p:cTn id="16" dur="1000" fill="hold"/>
                                        <p:tgtEl>
                                          <p:spTgt spid="8">
                                            <p:txEl>
                                              <p:pRg st="7" end="7"/>
                                            </p:txEl>
                                          </p:spTgt>
                                        </p:tgtEl>
                                        <p:attrNameLst>
                                          <p:attrName>ppt_w</p:attrName>
                                        </p:attrNameLst>
                                      </p:cBhvr>
                                      <p:tavLst>
                                        <p:tav tm="0">
                                          <p:val>
                                            <p:strVal val="#ppt_w+.3"/>
                                          </p:val>
                                        </p:tav>
                                        <p:tav tm="100000">
                                          <p:val>
                                            <p:strVal val="#ppt_w"/>
                                          </p:val>
                                        </p:tav>
                                      </p:tavLst>
                                    </p:anim>
                                    <p:anim calcmode="lin" valueType="num">
                                      <p:cBhvr>
                                        <p:cTn id="17"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18" dur="1000"/>
                                        <p:tgtEl>
                                          <p:spTgt spid="8">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 calcmode="lin" valueType="num">
                                      <p:cBhvr>
                                        <p:cTn id="23" dur="1000" fill="hold"/>
                                        <p:tgtEl>
                                          <p:spTgt spid="8">
                                            <p:txEl>
                                              <p:pRg st="9" end="9"/>
                                            </p:txEl>
                                          </p:spTgt>
                                        </p:tgtEl>
                                        <p:attrNameLst>
                                          <p:attrName>ppt_w</p:attrName>
                                        </p:attrNameLst>
                                      </p:cBhvr>
                                      <p:tavLst>
                                        <p:tav tm="0">
                                          <p:val>
                                            <p:strVal val="#ppt_w+.3"/>
                                          </p:val>
                                        </p:tav>
                                        <p:tav tm="100000">
                                          <p:val>
                                            <p:strVal val="#ppt_w"/>
                                          </p:val>
                                        </p:tav>
                                      </p:tavLst>
                                    </p:anim>
                                    <p:anim calcmode="lin" valueType="num">
                                      <p:cBhvr>
                                        <p:cTn id="24" dur="1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25" dur="1000"/>
                                        <p:tgtEl>
                                          <p:spTgt spid="8">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8">
                                            <p:txEl>
                                              <p:pRg st="11" end="11"/>
                                            </p:txEl>
                                          </p:spTgt>
                                        </p:tgtEl>
                                        <p:attrNameLst>
                                          <p:attrName>style.visibility</p:attrName>
                                        </p:attrNameLst>
                                      </p:cBhvr>
                                      <p:to>
                                        <p:strVal val="visible"/>
                                      </p:to>
                                    </p:set>
                                    <p:anim calcmode="lin" valueType="num">
                                      <p:cBhvr>
                                        <p:cTn id="30" dur="1000" fill="hold"/>
                                        <p:tgtEl>
                                          <p:spTgt spid="8">
                                            <p:txEl>
                                              <p:pRg st="11" end="11"/>
                                            </p:txEl>
                                          </p:spTgt>
                                        </p:tgtEl>
                                        <p:attrNameLst>
                                          <p:attrName>ppt_w</p:attrName>
                                        </p:attrNameLst>
                                      </p:cBhvr>
                                      <p:tavLst>
                                        <p:tav tm="0">
                                          <p:val>
                                            <p:strVal val="#ppt_w+.3"/>
                                          </p:val>
                                        </p:tav>
                                        <p:tav tm="100000">
                                          <p:val>
                                            <p:strVal val="#ppt_w"/>
                                          </p:val>
                                        </p:tav>
                                      </p:tavLst>
                                    </p:anim>
                                    <p:anim calcmode="lin" valueType="num">
                                      <p:cBhvr>
                                        <p:cTn id="31" dur="1000" fill="hold"/>
                                        <p:tgtEl>
                                          <p:spTgt spid="8">
                                            <p:txEl>
                                              <p:pRg st="11" end="11"/>
                                            </p:txEl>
                                          </p:spTgt>
                                        </p:tgtEl>
                                        <p:attrNameLst>
                                          <p:attrName>ppt_h</p:attrName>
                                        </p:attrNameLst>
                                      </p:cBhvr>
                                      <p:tavLst>
                                        <p:tav tm="0">
                                          <p:val>
                                            <p:strVal val="#ppt_h"/>
                                          </p:val>
                                        </p:tav>
                                        <p:tav tm="100000">
                                          <p:val>
                                            <p:strVal val="#ppt_h"/>
                                          </p:val>
                                        </p:tav>
                                      </p:tavLst>
                                    </p:anim>
                                    <p:animEffect transition="in" filter="fade">
                                      <p:cBhvr>
                                        <p:cTn id="32" dur="1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http://images.sodahead.com/polls/003618043/2734862208_question_mark_answer_3_xlarge.png"/>
          <p:cNvPicPr>
            <a:picLocks noChangeAspect="1" noChangeArrowheads="1"/>
          </p:cNvPicPr>
          <p:nvPr/>
        </p:nvPicPr>
        <p:blipFill>
          <a:blip r:embed="rId2" cstate="print"/>
          <a:srcRect/>
          <a:stretch>
            <a:fillRect/>
          </a:stretch>
        </p:blipFill>
        <p:spPr bwMode="auto">
          <a:xfrm>
            <a:off x="4267200" y="4419600"/>
            <a:ext cx="4114800" cy="2057400"/>
          </a:xfrm>
          <a:prstGeom prst="rect">
            <a:avLst/>
          </a:prstGeom>
          <a:noFill/>
        </p:spPr>
      </p:pic>
      <p:sp>
        <p:nvSpPr>
          <p:cNvPr id="4" name="Rectangle 3"/>
          <p:cNvSpPr>
            <a:spLocks noGrp="1" noChangeArrowheads="1"/>
          </p:cNvSpPr>
          <p:nvPr>
            <p:ph idx="1"/>
          </p:nvPr>
        </p:nvSpPr>
        <p:spPr>
          <a:xfrm>
            <a:off x="457200" y="1524000"/>
            <a:ext cx="8229600" cy="4525963"/>
          </a:xfrm>
        </p:spPr>
        <p:txBody>
          <a:bodyPr/>
          <a:lstStyle/>
          <a:p>
            <a:pPr eaLnBrk="1" hangingPunct="1">
              <a:lnSpc>
                <a:spcPct val="80000"/>
              </a:lnSpc>
              <a:defRPr/>
            </a:pPr>
            <a:r>
              <a:rPr lang="en-US" sz="2800" b="1" dirty="0"/>
              <a:t>D</a:t>
            </a:r>
            <a:r>
              <a:rPr lang="en-US" sz="2800" b="1" dirty="0" smtClean="0"/>
              <a:t>uring this period known as </a:t>
            </a:r>
            <a:r>
              <a:rPr lang="en-US" sz="2800" b="1" dirty="0" smtClean="0">
                <a:hlinkClick r:id="rId3" tooltip="Reconstruction era of the United States"/>
              </a:rPr>
              <a:t>Reconstruction</a:t>
            </a:r>
            <a:r>
              <a:rPr lang="en-US" sz="2800" b="1" dirty="0" smtClean="0"/>
              <a:t>, the government was able to provide some protection for the civil rights of the newly-freed slaves. </a:t>
            </a:r>
          </a:p>
          <a:p>
            <a:pPr eaLnBrk="1" hangingPunct="1">
              <a:lnSpc>
                <a:spcPct val="80000"/>
              </a:lnSpc>
              <a:buFontTx/>
              <a:buNone/>
              <a:defRPr/>
            </a:pPr>
            <a:endParaRPr lang="en-US" sz="2800" b="1" dirty="0" smtClean="0"/>
          </a:p>
          <a:p>
            <a:pPr eaLnBrk="1" hangingPunct="1">
              <a:lnSpc>
                <a:spcPct val="80000"/>
              </a:lnSpc>
              <a:defRPr/>
            </a:pPr>
            <a:r>
              <a:rPr lang="en-US" sz="2800" b="1" dirty="0" smtClean="0"/>
              <a:t>But when Reconstruction abruptly ended with the </a:t>
            </a:r>
            <a:r>
              <a:rPr lang="en-US" sz="2800" b="1" dirty="0" smtClean="0">
                <a:hlinkClick r:id="rId4" tooltip="Compromise of 1877"/>
              </a:rPr>
              <a:t>Compromise of 1877</a:t>
            </a:r>
            <a:r>
              <a:rPr lang="en-US" sz="2800" b="1" dirty="0" smtClean="0"/>
              <a:t> and federal troops were withdrawn, southern state governments began to…</a:t>
            </a:r>
            <a:endParaRPr lang="en-US" sz="2800" b="1" dirty="0" smtClean="0">
              <a:solidFill>
                <a:srgbClr val="FF0000"/>
              </a:solidFill>
            </a:endParaRPr>
          </a:p>
          <a:p>
            <a:pPr eaLnBrk="1" hangingPunct="1">
              <a:lnSpc>
                <a:spcPct val="80000"/>
              </a:lnSpc>
              <a:buNone/>
              <a:defRPr/>
            </a:pPr>
            <a:endParaRPr lang="en-US" sz="2800" b="1" dirty="0" smtClean="0">
              <a:solidFill>
                <a:srgbClr val="FFFF00"/>
              </a:solidFill>
              <a:effectLst>
                <a:outerShdw blurRad="38100" dist="38100" dir="2700000" algn="tl">
                  <a:srgbClr val="C0C0C0"/>
                </a:outerShdw>
              </a:effectLst>
            </a:endParaRPr>
          </a:p>
        </p:txBody>
      </p:sp>
      <p:sp>
        <p:nvSpPr>
          <p:cNvPr id="5" name="Rectangle 4"/>
          <p:cNvSpPr/>
          <p:nvPr/>
        </p:nvSpPr>
        <p:spPr>
          <a:xfrm>
            <a:off x="152401" y="152400"/>
            <a:ext cx="8610600" cy="1446550"/>
          </a:xfrm>
          <a:prstGeom prst="rect">
            <a:avLst/>
          </a:prstGeom>
          <a:noFill/>
        </p:spPr>
        <p:txBody>
          <a:bodyPr wrap="square" lIns="91440" tIns="45720" rIns="91440" bIns="45720">
            <a:spAutoFit/>
          </a:bodyPr>
          <a:lstStyle/>
          <a:p>
            <a:pPr algn="ctr"/>
            <a:r>
              <a:rPr lang="en-US" sz="440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Continuing to Cling to the</a:t>
            </a:r>
          </a:p>
          <a:p>
            <a:pPr algn="ctr"/>
            <a:r>
              <a:rPr lang="en-US" sz="440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 Previous System</a:t>
            </a:r>
            <a:endParaRPr lang="en-US" sz="44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sp>
        <p:nvSpPr>
          <p:cNvPr id="8" name="Rectangle 7"/>
          <p:cNvSpPr/>
          <p:nvPr/>
        </p:nvSpPr>
        <p:spPr>
          <a:xfrm>
            <a:off x="533400" y="5181600"/>
            <a:ext cx="3352800"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i="1" dirty="0" smtClean="0">
                <a:effectLst>
                  <a:outerShdw blurRad="38100" dist="38100" dir="2700000" algn="tl">
                    <a:srgbClr val="000000">
                      <a:alpha val="43137"/>
                    </a:srgbClr>
                  </a:outerShdw>
                </a:effectLst>
                <a:latin typeface="DejaVu Sans Condensed" pitchFamily="34" charset="0"/>
              </a:rPr>
              <a:t>Undermine the new Constitutional </a:t>
            </a:r>
          </a:p>
          <a:p>
            <a:pPr algn="ctr"/>
            <a:r>
              <a:rPr lang="en-US" sz="2400" b="1" i="1" dirty="0" smtClean="0">
                <a:effectLst>
                  <a:outerShdw blurRad="38100" dist="38100" dir="2700000" algn="tl">
                    <a:srgbClr val="000000">
                      <a:alpha val="43137"/>
                    </a:srgbClr>
                  </a:outerShdw>
                </a:effectLst>
                <a:latin typeface="DejaVu Sans Condensed" pitchFamily="34" charset="0"/>
              </a:rPr>
              <a:t>Amendments.</a:t>
            </a:r>
            <a:endParaRPr lang="en-US" sz="2400" dirty="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90"/>
                                          </p:val>
                                        </p:tav>
                                        <p:tav tm="100000">
                                          <p:val>
                                            <p:fltVal val="0"/>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rot lat="0" lon="0" rev="10800000"/>
              </a:lightRig>
            </a:scene3d>
            <a:sp3d>
              <a:bevelT w="27940" h="12700"/>
              <a:contourClr>
                <a:srgbClr val="DDDDDD"/>
              </a:contourClr>
            </a:sp3d>
          </a:bodyPr>
          <a:lstStyle/>
          <a:p>
            <a:r>
              <a:rPr lang="en-US" b="1" spc="150" dirty="0">
                <a:ln w="11430"/>
                <a:solidFill>
                  <a:srgbClr val="F8F8F8"/>
                </a:solidFill>
                <a:effectLst>
                  <a:outerShdw blurRad="25400" algn="tl" rotWithShape="0">
                    <a:srgbClr val="000000">
                      <a:alpha val="43000"/>
                    </a:srgbClr>
                  </a:outerShdw>
                </a:effectLst>
                <a:hlinkClick r:id="rId2" tooltip="Compromise of 1877"/>
              </a:rPr>
              <a:t>Compromise of 1877</a:t>
            </a:r>
            <a:r>
              <a:rPr lang="en-US" b="1" spc="150" dirty="0">
                <a:ln w="11430"/>
                <a:solidFill>
                  <a:srgbClr val="F8F8F8"/>
                </a:solidFill>
                <a:effectLst>
                  <a:outerShdw blurRad="25400" algn="tl" rotWithShape="0">
                    <a:srgbClr val="000000">
                      <a:alpha val="43000"/>
                    </a:srgbClr>
                  </a:outerShdw>
                </a:effectLst>
              </a:rPr>
              <a:t> </a:t>
            </a:r>
          </a:p>
        </p:txBody>
      </p:sp>
      <p:pic>
        <p:nvPicPr>
          <p:cNvPr id="3" name="Picture 2"/>
          <p:cNvPicPr>
            <a:picLocks noChangeAspect="1"/>
          </p:cNvPicPr>
          <p:nvPr/>
        </p:nvPicPr>
        <p:blipFill>
          <a:blip r:embed="rId3"/>
          <a:stretch>
            <a:fillRect/>
          </a:stretch>
        </p:blipFill>
        <p:spPr>
          <a:xfrm>
            <a:off x="5334000" y="990600"/>
            <a:ext cx="3657600" cy="4163786"/>
          </a:xfrm>
          <a:prstGeom prst="ellipse">
            <a:avLst/>
          </a:prstGeom>
          <a:ln>
            <a:noFill/>
          </a:ln>
          <a:effectLst>
            <a:softEdge rad="112500"/>
          </a:effectLst>
        </p:spPr>
      </p:pic>
      <p:sp>
        <p:nvSpPr>
          <p:cNvPr id="5" name="Rectangle 4"/>
          <p:cNvSpPr/>
          <p:nvPr/>
        </p:nvSpPr>
        <p:spPr>
          <a:xfrm>
            <a:off x="381000" y="1143000"/>
            <a:ext cx="4953000"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200" dirty="0">
                <a:solidFill>
                  <a:srgbClr val="3333FF"/>
                </a:solidFill>
              </a:rPr>
              <a:t>The Compromise of 1877 </a:t>
            </a:r>
            <a:r>
              <a:rPr lang="en-US" sz="2200" dirty="0" smtClean="0">
                <a:solidFill>
                  <a:srgbClr val="3333FF"/>
                </a:solidFill>
              </a:rPr>
              <a:t>settled </a:t>
            </a:r>
            <a:r>
              <a:rPr lang="en-US" sz="2200" dirty="0">
                <a:solidFill>
                  <a:srgbClr val="3333FF"/>
                </a:solidFill>
              </a:rPr>
              <a:t>the intensely </a:t>
            </a:r>
            <a:r>
              <a:rPr lang="en-US" sz="2200" dirty="0" smtClean="0">
                <a:solidFill>
                  <a:srgbClr val="3333FF"/>
                </a:solidFill>
              </a:rPr>
              <a:t>disputed</a:t>
            </a:r>
            <a:r>
              <a:rPr lang="en-US" sz="2200" dirty="0" smtClean="0">
                <a:solidFill>
                  <a:srgbClr val="3333FF"/>
                </a:solidFill>
                <a:hlinkClick r:id="rId4"/>
              </a:rPr>
              <a:t>1876 </a:t>
            </a:r>
            <a:r>
              <a:rPr lang="en-US" sz="2200" dirty="0">
                <a:solidFill>
                  <a:srgbClr val="3333FF"/>
                </a:solidFill>
                <a:hlinkClick r:id="rId4"/>
              </a:rPr>
              <a:t>U.S. presidential election, pulled federal troops out of state politics in the South, and ended the </a:t>
            </a:r>
            <a:r>
              <a:rPr lang="en-US" sz="2200" dirty="0">
                <a:solidFill>
                  <a:srgbClr val="3333FF"/>
                </a:solidFill>
                <a:hlinkClick r:id="rId5"/>
              </a:rPr>
              <a:t>Reconstruction Era. Through the Compromise, </a:t>
            </a:r>
            <a:r>
              <a:rPr lang="en-US" sz="2200" dirty="0">
                <a:solidFill>
                  <a:srgbClr val="3333FF"/>
                </a:solidFill>
                <a:hlinkClick r:id="rId6"/>
              </a:rPr>
              <a:t>Republican </a:t>
            </a:r>
            <a:r>
              <a:rPr lang="en-US" sz="2200" dirty="0">
                <a:solidFill>
                  <a:srgbClr val="3333FF"/>
                </a:solidFill>
                <a:hlinkClick r:id="rId7"/>
              </a:rPr>
              <a:t>Rutherford B. Hayes was awarded the White </a:t>
            </a:r>
            <a:r>
              <a:rPr lang="en-US" sz="2200" dirty="0" smtClean="0">
                <a:solidFill>
                  <a:srgbClr val="3333FF"/>
                </a:solidFill>
                <a:hlinkClick r:id="rId7"/>
              </a:rPr>
              <a:t>House</a:t>
            </a:r>
            <a:r>
              <a:rPr lang="en-US" sz="2200" dirty="0" smtClean="0">
                <a:solidFill>
                  <a:srgbClr val="3333FF"/>
                </a:solidFill>
              </a:rPr>
              <a:t>.</a:t>
            </a:r>
            <a:endParaRPr lang="en-US" sz="2200" dirty="0">
              <a:solidFill>
                <a:srgbClr val="3333FF"/>
              </a:solidFill>
            </a:endParaRPr>
          </a:p>
        </p:txBody>
      </p:sp>
      <p:pic>
        <p:nvPicPr>
          <p:cNvPr id="7" name="Picture 10" descr="http://www.clker.com/cliparts/R/4/H/2/Z/2/army-hi.png"/>
          <p:cNvPicPr>
            <a:picLocks noChangeAspect="1" noChangeArrowheads="1"/>
          </p:cNvPicPr>
          <p:nvPr/>
        </p:nvPicPr>
        <p:blipFill>
          <a:blip r:embed="rId8" cstate="print"/>
          <a:srcRect/>
          <a:stretch>
            <a:fillRect/>
          </a:stretch>
        </p:blipFill>
        <p:spPr bwMode="auto">
          <a:xfrm>
            <a:off x="0" y="4038601"/>
            <a:ext cx="9144000" cy="2819400"/>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750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42" presetClass="exit" presetSubtype="0" fill="hold" nodeType="withEffect">
                                  <p:stCondLst>
                                    <p:cond delay="3000"/>
                                  </p:stCondLst>
                                  <p:childTnLst>
                                    <p:animEffect transition="out" filter="fade">
                                      <p:cBhvr>
                                        <p:cTn id="12" dur="5000"/>
                                        <p:tgtEl>
                                          <p:spTgt spid="7"/>
                                        </p:tgtEl>
                                      </p:cBhvr>
                                    </p:animEffect>
                                    <p:anim calcmode="lin" valueType="num">
                                      <p:cBhvr>
                                        <p:cTn id="13" dur="5000"/>
                                        <p:tgtEl>
                                          <p:spTgt spid="7"/>
                                        </p:tgtEl>
                                        <p:attrNameLst>
                                          <p:attrName>ppt_x</p:attrName>
                                        </p:attrNameLst>
                                      </p:cBhvr>
                                      <p:tavLst>
                                        <p:tav tm="0">
                                          <p:val>
                                            <p:strVal val="ppt_x"/>
                                          </p:val>
                                        </p:tav>
                                        <p:tav tm="100000">
                                          <p:val>
                                            <p:strVal val="ppt_x"/>
                                          </p:val>
                                        </p:tav>
                                      </p:tavLst>
                                    </p:anim>
                                    <p:anim calcmode="lin" valueType="num">
                                      <p:cBhvr>
                                        <p:cTn id="14" dur="5000"/>
                                        <p:tgtEl>
                                          <p:spTgt spid="7"/>
                                        </p:tgtEl>
                                        <p:attrNameLst>
                                          <p:attrName>ppt_y</p:attrName>
                                        </p:attrNameLst>
                                      </p:cBhvr>
                                      <p:tavLst>
                                        <p:tav tm="0">
                                          <p:val>
                                            <p:strVal val="ppt_y"/>
                                          </p:val>
                                        </p:tav>
                                        <p:tav tm="100000">
                                          <p:val>
                                            <p:strVal val="ppt_y+.1"/>
                                          </p:val>
                                        </p:tav>
                                      </p:tavLst>
                                    </p:anim>
                                    <p:set>
                                      <p:cBhvr>
                                        <p:cTn id="15"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8754" name="Picture 2" descr="http://www.pbs.org/wnet/jimcrow/images/voting_start_04.jpg"/>
          <p:cNvPicPr>
            <a:picLocks noChangeAspect="1" noChangeArrowheads="1"/>
          </p:cNvPicPr>
          <p:nvPr/>
        </p:nvPicPr>
        <p:blipFill>
          <a:blip r:embed="rId3" cstate="print"/>
          <a:srcRect/>
          <a:stretch>
            <a:fillRect/>
          </a:stretch>
        </p:blipFill>
        <p:spPr bwMode="auto">
          <a:xfrm>
            <a:off x="381000" y="685800"/>
            <a:ext cx="8534400" cy="6172200"/>
          </a:xfrm>
          <a:prstGeom prst="rect">
            <a:avLst/>
          </a:prstGeom>
          <a:noFill/>
          <a:effectLst>
            <a:softEdge rad="317500"/>
          </a:effectLst>
        </p:spPr>
      </p:pic>
      <p:sp>
        <p:nvSpPr>
          <p:cNvPr id="5" name="Rectangle 4"/>
          <p:cNvSpPr/>
          <p:nvPr/>
        </p:nvSpPr>
        <p:spPr>
          <a:xfrm>
            <a:off x="1748774" y="152400"/>
            <a:ext cx="5792521" cy="1446550"/>
          </a:xfrm>
          <a:prstGeom prst="rect">
            <a:avLst/>
          </a:prstGeom>
          <a:noFill/>
        </p:spPr>
        <p:txBody>
          <a:bodyPr wrap="none" lIns="91440" tIns="45720" rIns="91440" bIns="45720">
            <a:spAutoFit/>
          </a:bodyPr>
          <a:lstStyle/>
          <a:p>
            <a:pPr algn="ctr"/>
            <a:r>
              <a:rPr lang="en-US" sz="44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Challenges &amp; Obstacles in </a:t>
            </a:r>
          </a:p>
          <a:p>
            <a:pPr algn="ctr"/>
            <a:r>
              <a:rPr lang="en-US" sz="440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the Voting Process</a:t>
            </a:r>
            <a:r>
              <a:rPr lang="en-US" sz="44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 </a:t>
            </a:r>
            <a:endParaRPr lang="en-US" sz="44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sp>
        <p:nvSpPr>
          <p:cNvPr id="2" name="Rectangle 1"/>
          <p:cNvSpPr/>
          <p:nvPr/>
        </p:nvSpPr>
        <p:spPr>
          <a:xfrm>
            <a:off x="5257800" y="2209800"/>
            <a:ext cx="2286000" cy="228600"/>
          </a:xfrm>
          <a:prstGeom prst="rect">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295400" y="304800"/>
            <a:ext cx="6143027" cy="923330"/>
          </a:xfrm>
          <a:prstGeom prst="rect">
            <a:avLst/>
          </a:prstGeom>
          <a:noFill/>
        </p:spPr>
        <p:txBody>
          <a:bodyPr wrap="none" lIns="91440" tIns="45720" rIns="91440" bIns="45720">
            <a:spAutoFit/>
          </a:bodyPr>
          <a:lstStyle/>
          <a:p>
            <a:pPr algn="ctr"/>
            <a:r>
              <a:rPr lang="en-US" sz="5400" b="0" kern="10" cap="none" spc="0" dirty="0" smtClean="0">
                <a:ln w="18415" cmpd="sng">
                  <a:noFill/>
                  <a:prstDash val="solid"/>
                </a:ln>
                <a:solidFill>
                  <a:srgbClr val="FFFFFF"/>
                </a:solidFill>
                <a:effectLst>
                  <a:outerShdw blurRad="63500" dir="3600000" algn="tl" rotWithShape="0">
                    <a:srgbClr val="000000">
                      <a:alpha val="70000"/>
                    </a:srgbClr>
                  </a:outerShdw>
                </a:effectLst>
                <a:latin typeface="Berlin Sans FB Demi" pitchFamily="34" charset="0"/>
              </a:rPr>
              <a:t>Inequality &amp; </a:t>
            </a:r>
            <a:r>
              <a:rPr lang="en-US" sz="5400" b="0" kern="10" cap="none" spc="0" dirty="0">
                <a:ln w="18415" cmpd="sng">
                  <a:noFill/>
                  <a:prstDash val="solid"/>
                </a:ln>
                <a:solidFill>
                  <a:srgbClr val="FFFFFF"/>
                </a:solidFill>
                <a:effectLst>
                  <a:outerShdw blurRad="63500" dir="3600000" algn="tl" rotWithShape="0">
                    <a:srgbClr val="000000">
                      <a:alpha val="70000"/>
                    </a:srgbClr>
                  </a:outerShdw>
                </a:effectLst>
                <a:latin typeface="Berlin Sans FB Demi" pitchFamily="34" charset="0"/>
              </a:rPr>
              <a:t>Power</a:t>
            </a:r>
            <a:endParaRPr lang="en-US" sz="5400" b="0" cap="none" spc="0" dirty="0">
              <a:ln w="18415" cmpd="sng">
                <a:no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pic>
        <p:nvPicPr>
          <p:cNvPr id="47109" name="Picture 5" descr="http://www.ieet.org/images/uploads/91mt2.gif"/>
          <p:cNvPicPr>
            <a:picLocks noChangeAspect="1" noChangeArrowheads="1" noCrop="1"/>
          </p:cNvPicPr>
          <p:nvPr/>
        </p:nvPicPr>
        <p:blipFill>
          <a:blip r:embed="rId3" cstate="print"/>
          <a:srcRect/>
          <a:stretch>
            <a:fillRect/>
          </a:stretch>
        </p:blipFill>
        <p:spPr bwMode="auto">
          <a:xfrm>
            <a:off x="6477000" y="0"/>
            <a:ext cx="2438400" cy="6477000"/>
          </a:xfrm>
          <a:prstGeom prst="rect">
            <a:avLst/>
          </a:prstGeom>
          <a:noFill/>
        </p:spPr>
      </p:pic>
      <p:pic>
        <p:nvPicPr>
          <p:cNvPr id="59398" name="Picture 6" descr="http://hungarianspectrum.files.wordpress.com/2012/04/green-fields1.jpg">
            <a:hlinkClick r:id="rId4"/>
          </p:cNvPr>
          <p:cNvPicPr>
            <a:picLocks noChangeAspect="1" noChangeArrowheads="1"/>
          </p:cNvPicPr>
          <p:nvPr/>
        </p:nvPicPr>
        <p:blipFill>
          <a:blip r:embed="rId5" cstate="print"/>
          <a:srcRect l="1667"/>
          <a:stretch>
            <a:fillRect/>
          </a:stretch>
        </p:blipFill>
        <p:spPr bwMode="auto">
          <a:xfrm>
            <a:off x="0" y="5029200"/>
            <a:ext cx="9144000" cy="1828800"/>
          </a:xfrm>
          <a:prstGeom prst="rect">
            <a:avLst/>
          </a:prstGeom>
          <a:noFill/>
          <a:effectLst>
            <a:softEdge rad="317500"/>
          </a:effectLst>
        </p:spPr>
      </p:pic>
      <p:sp>
        <p:nvSpPr>
          <p:cNvPr id="20483" name="Rectangle 3"/>
          <p:cNvSpPr>
            <a:spLocks noGrp="1" noChangeArrowheads="1"/>
          </p:cNvSpPr>
          <p:nvPr>
            <p:ph idx="1"/>
          </p:nvPr>
        </p:nvSpPr>
        <p:spPr>
          <a:xfrm>
            <a:off x="381000" y="1524000"/>
            <a:ext cx="8229600" cy="4525963"/>
          </a:xfrm>
        </p:spPr>
        <p:txBody>
          <a:bodyPr>
            <a:normAutofit/>
          </a:bodyPr>
          <a:lstStyle/>
          <a:p>
            <a:pPr eaLnBrk="1" hangingPunct="1">
              <a:lnSpc>
                <a:spcPct val="90000"/>
              </a:lnSpc>
              <a:defRPr/>
            </a:pPr>
            <a:r>
              <a:rPr lang="en-US" sz="3000" b="1" dirty="0" smtClean="0">
                <a:solidFill>
                  <a:srgbClr val="FF0000"/>
                </a:solidFill>
              </a:rPr>
              <a:t>Control</a:t>
            </a:r>
            <a:r>
              <a:rPr lang="en-US" sz="3000" b="1" dirty="0" smtClean="0"/>
              <a:t> of the </a:t>
            </a:r>
            <a:r>
              <a:rPr lang="en-US" sz="3000" b="1" u="sng" dirty="0" smtClean="0"/>
              <a:t>land </a:t>
            </a:r>
            <a:r>
              <a:rPr lang="en-US" sz="3000" b="1" dirty="0" smtClean="0"/>
              <a:t>and most of the </a:t>
            </a:r>
            <a:r>
              <a:rPr lang="en-US" sz="3000" b="1" u="sng" dirty="0" smtClean="0"/>
              <a:t>resources</a:t>
            </a:r>
            <a:r>
              <a:rPr lang="en-US" sz="3000" b="1" dirty="0" smtClean="0"/>
              <a:t> enabled wealthy whites to </a:t>
            </a:r>
            <a:r>
              <a:rPr lang="en-US" sz="3000" b="1" u="sng" dirty="0" smtClean="0"/>
              <a:t>pressure</a:t>
            </a:r>
            <a:r>
              <a:rPr lang="en-US" sz="3000" b="1" dirty="0" smtClean="0"/>
              <a:t> many African Americans, who were economically dependent upon them, not to exercise their political rights</a:t>
            </a:r>
          </a:p>
          <a:p>
            <a:pPr eaLnBrk="1" hangingPunct="1">
              <a:lnSpc>
                <a:spcPct val="90000"/>
              </a:lnSpc>
              <a:buFontTx/>
              <a:buNone/>
              <a:defRPr/>
            </a:pPr>
            <a:endParaRPr lang="en-US" sz="3000" b="1" dirty="0" smtClean="0"/>
          </a:p>
          <a:p>
            <a:pPr eaLnBrk="1" hangingPunct="1">
              <a:lnSpc>
                <a:spcPct val="90000"/>
              </a:lnSpc>
              <a:defRPr/>
            </a:pPr>
            <a:r>
              <a:rPr lang="en-US" sz="3000" b="1" dirty="0" smtClean="0"/>
              <a:t>Yet many poor Whites &amp; Blacks continued to fight to build a more just, free, democratic society</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7109"/>
                                        </p:tgtEl>
                                        <p:attrNameLst>
                                          <p:attrName>style.visibility</p:attrName>
                                        </p:attrNameLst>
                                      </p:cBhvr>
                                      <p:to>
                                        <p:strVal val="visible"/>
                                      </p:to>
                                    </p:set>
                                    <p:animEffect transition="in" filter="fade">
                                      <p:cBhvr>
                                        <p:cTn id="13" dur="3000"/>
                                        <p:tgtEl>
                                          <p:spTgt spid="47109"/>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 calcmode="lin" valueType="num">
                                      <p:cBhvr>
                                        <p:cTn id="18" dur="1000" fill="hold"/>
                                        <p:tgtEl>
                                          <p:spTgt spid="20483">
                                            <p:txEl>
                                              <p:pRg st="2" end="2"/>
                                            </p:txEl>
                                          </p:spTgt>
                                        </p:tgtEl>
                                        <p:attrNameLst>
                                          <p:attrName>ppt_w</p:attrName>
                                        </p:attrNameLst>
                                      </p:cBhvr>
                                      <p:tavLst>
                                        <p:tav tm="0">
                                          <p:val>
                                            <p:strVal val="#ppt_w+.3"/>
                                          </p:val>
                                        </p:tav>
                                        <p:tav tm="100000">
                                          <p:val>
                                            <p:strVal val="#ppt_w"/>
                                          </p:val>
                                        </p:tav>
                                      </p:tavLst>
                                    </p:anim>
                                    <p:anim calcmode="lin" valueType="num">
                                      <p:cBhvr>
                                        <p:cTn id="19"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8" name="Picture 4" descr="http://www.slate.com/content/dam/slate/blogs/the_vault/2013/6/28/Test1.jpg.CROP.article920-large.jpg">
            <a:hlinkClick r:id="rId2"/>
          </p:cNvPr>
          <p:cNvPicPr>
            <a:picLocks noChangeAspect="1" noChangeArrowheads="1"/>
          </p:cNvPicPr>
          <p:nvPr/>
        </p:nvPicPr>
        <p:blipFill>
          <a:blip r:embed="rId3" cstate="print"/>
          <a:srcRect/>
          <a:stretch>
            <a:fillRect/>
          </a:stretch>
        </p:blipFill>
        <p:spPr bwMode="auto">
          <a:xfrm rot="21300943">
            <a:off x="5404215" y="1210227"/>
            <a:ext cx="3524250" cy="5114926"/>
          </a:xfrm>
          <a:prstGeom prst="rect">
            <a:avLst/>
          </a:prstGeom>
          <a:ln>
            <a:noFill/>
          </a:ln>
          <a:effectLst>
            <a:outerShdw blurRad="190500" algn="tl" rotWithShape="0">
              <a:srgbClr val="000000">
                <a:alpha val="70000"/>
              </a:srgbClr>
            </a:outerShdw>
          </a:effectLst>
        </p:spPr>
      </p:pic>
      <p:sp>
        <p:nvSpPr>
          <p:cNvPr id="5" name="Rectangle 4"/>
          <p:cNvSpPr/>
          <p:nvPr/>
        </p:nvSpPr>
        <p:spPr>
          <a:xfrm>
            <a:off x="1905000" y="228600"/>
            <a:ext cx="5486400" cy="1015663"/>
          </a:xfrm>
          <a:prstGeom prst="rect">
            <a:avLst/>
          </a:prstGeom>
        </p:spPr>
        <p:txBody>
          <a:bodyPr wrap="square">
            <a:spAutoFit/>
          </a:bodyPr>
          <a:lstStyle/>
          <a:p>
            <a:pPr lvl="0" algn="ctr"/>
            <a:r>
              <a:rPr lang="en-US" sz="600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rPr>
              <a:t>Literacy Tests</a:t>
            </a:r>
            <a:endParaRPr lang="en-US" sz="600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pic>
        <p:nvPicPr>
          <p:cNvPr id="57346" name="Picture 2" descr="http://farm5.static.flickr.com/4047/4343148948_d5dc2e39a1.jpg">
            <a:hlinkClick r:id="rId4"/>
          </p:cNvPr>
          <p:cNvPicPr>
            <a:picLocks noChangeAspect="1" noChangeArrowheads="1"/>
          </p:cNvPicPr>
          <p:nvPr/>
        </p:nvPicPr>
        <p:blipFill>
          <a:blip r:embed="rId5" cstate="print"/>
          <a:srcRect/>
          <a:stretch>
            <a:fillRect/>
          </a:stretch>
        </p:blipFill>
        <p:spPr bwMode="auto">
          <a:xfrm rot="223630">
            <a:off x="392529" y="1180223"/>
            <a:ext cx="3657600" cy="5162551"/>
          </a:xfrm>
          <a:prstGeom prst="rect">
            <a:avLst/>
          </a:prstGeom>
          <a:ln>
            <a:noFill/>
          </a:ln>
          <a:effectLst>
            <a:outerShdw blurRad="190500" algn="tl" rotWithShape="0">
              <a:srgbClr val="000000">
                <a:alpha val="70000"/>
              </a:srgbClr>
            </a:outerShdw>
          </a:effectLst>
        </p:spPr>
      </p:pic>
      <p:sp>
        <p:nvSpPr>
          <p:cNvPr id="57350" name="AutoShape 6" descr="data:image/jpeg;base64,/9j/4AAQSkZJRgABAQAAAQABAAD/2wCEAAkGBhQSERITERETFRUUFxQXFBQYGCAfGBYWGxkYHhoXFRgaHSceGBkkGhgWIS8gJDM1Ly4sFx4xNTAsQSYrLikBCQoKDgwOGg8PGiwkHyQsLCwpLCwvLCwtKS0sLCwsLCksLC8pLCwsLCwsKSwsLCwpLCwsKSwsMiwsLCwsLCwsLP/AABEIAGwArgMBIgACEQEDEQH/xAAbAAEAAwEBAQEAAAAAAAAAAAAABAUGAwECB//EADcQAAIBBAEDAwEFBgUFAAAAAAECAwAEERIhBRMxBiJRQRQyYXGRByNCUoGhFRZTstE1Q3SS4f/EABkBAQEBAQEBAAAAAAAAAAAAAAABAgMEBf/EACcRAQEAAgEEAAQHAAAAAAAAAAABAhExAxIhQQQUIoETMlGRwfDx/9oADAMBAAIRAxEAPwD9xpSlApSlApSlApSlApSlApSlApSlApSlApSlApSlApSlApSlApSlApXhOPNAaD2s707rbNOqfaIJSzTB4UA2jCsdT9/YYA1fbOWII1xg6KlEsKUpRSlKp5euMr/cXTvLFnY74Pt201/1SBjONctnjFEtk5W5ql6PLJ3CrtMze5pe4hCqScqsTahCFyV9ucgAnnmrulCzZSlKKUqle5zJc91ygjKrGASoKGON+4ecuTJuuRxhCBztm0spWaNGddWKgsvwfirpmZS3TtSlKjRSlKBSlZr09LcbRiYTmRlLXe4xFG5GVSHnUgElR2ywwDuxODRLdNLSlKKqusMO5AJIy8bFhwjviQgaFwgIEevcyzjAOvIp0AYEwSJ44xIwQMuucABmjTAKxls4z5OxHBUm0Jqlm9cWCMyt1CzVlJDKZ0BBHBBG3BB+lXbPb52u6Vkrf9qfT5FDRzTOpzhltbgg484IixUqH1n3AO3Y3zFlJQNDoD7SQC8hCpn5Yio00dKz0XXLx1fXppicAa9+eMI3PIzCZWGBk+K6xzX7xNslpDLn2+95Uxxyw1jJ+ox+Rz9KJuLyuRtU230Xf+bA28Y8+fFVRs7tkUPdxo2VLtDBgnB5Ve67gAjjJBNdB0xv+5d3Dj+UlE5+doY0f++OfFXTNzkW1KrV6bHjBDuM597u+D+G5OP6VWS+lwJpJoLq6t3kQJqrK0QI8OIpVZQ3jOMZx8kku2p+Li0tKz6Lfxq2JLa5wqCPcNE7HjZpXTdcnk+1APpXWT1BLHt3rKfC6APFrKrFhzqqt3MKeCSoqNyyreS3ViCyqSv3SQCR+R+ldKqIfVtq3BnWMmTtBZgYmaT6KqShWbP0wOeceKtlcEZBBHyKK9pSuEV/GzvGsiM8eA6BgWQkAgMByOGU8/Qj5oPY7xGdkV1LrjZARsufGR5FdqrIOjlWiy+REzMmBgnZWXEhz7vvE/icHjHNnRJv2UpSilUD9TZYvtbzOI9d+xqpGp8ADXuGUjAxtjY4xVpedUjiKq7HLZIAUsdRjLMFB1QZGWPAyOa8XpcW/dCDbyDn27fzhc67443xnHGasYy3eGa9cWzXNxaWJkZIZ0upJwpKmVYuyBEzA8Rt3TtjngYIqbZeibFSrDp9oroQQwhTIIPDKQPORmvjrX/Venf+P1D/AHWlX1anDl1LZk+0QKMKAB8DgVE6jevHqViLr7tiPK4xjj48/pUoNXu4ozbueLpCs+rxy8K4B+qkYI/Xz/Spun4mod502GX76rn6MDg/qPz+tRv8Ai/1JP8A3q+HP65z5++k6W5jXlnUZ+W/+1Gbr0IyFYsR9FUn9DjH964Jb2acfueefc2fHxsT811/x23XgOOOPapx/QgYNVO7XNxn9+z6XqzMRpbysCM5OF/3HFerJcN/BFHyfvMWIH5Lx/eor+rIscK5PxgD++ahSern51jUfBJJ/UU1f0YvWwnOX7f5/K4SylJy0+OR7UQAY/Nsn5qezAeTisXceoJn/j1Hwox/XPn+9QZrhn+8zN+ZJq9tvLn81hj+WVtbnqcHKu6HHkHnn/mqCaezAxFCUwSwaLMeGOcnKFTyWYkeCTVLULqnVVhUcbuzKkcYI2d24VeTgfmeAOavZPbHzXUyusWj/Zl1iWVbyGWWSb7NcFElkxuyFQwDagDIJPP/AABV70/oPbZOUCRvLIugILM++TL9GOHJPy2Dx4rK+mf2fzQiaWS9ljnuH7pEBxFG2oAGrhhLg/Vhg8cVe9C67cfaZLS9jUMFLwTpnS4jB5457ci5UFSeeSOK5Xw+pjZlJLy0tKUrLqUpSgrbrpJaYzJKUZoxG41DBgrFlPPII3fwcHbkcDFZ1u9WKOOzhEjsBCskcalnW22VGZmA9mV2x4Y6vpyvGlqnaUwySAxSMJCXEiLtnhRo+PcGHOOMagc/SrGMvG7GXgmgbqVtNAGSNEurdwyNEvfYwlQkbqpZiEYFlBHsUE+M6y36vDIwRJUZiGIUMMkKQGI+QCQCR4yPmsyqiJby5ventmXDJGid5zEFTEbquQsu4yw+7kr7m1yI9jfd+JUS5Mb26xiJYlWRZCqQSCXC7O8PvEZ1K7Bm55GNvPZfbc0qisPUhYRCSIdyWISxxxtkvjHcUbhApQsmS2M7D8RXcep4AgaVjCfeWSQYZAhIcvgkBAQffnXxg80Y079UQAb/ABnP6ZrJXF0znJ+ngDwKv/VXWYIodZJ4kZyoQM4BYnwAM/UVmS4AySMAZz9MfOfiumLw/EbmWnoFK4fbV0WRg6xscCRkZUJzge5gAAT4J4ORjOa7C0uWj70dtvFhWU9wCR0IyWSMj6D6MQTxxWtxxnSzvp7SpvRPTpuYUuftTqsyxvEiIoCpw3v3BZmbkHxwRgAjJ42/SJiEeR4I0dyudjsqAH3nYAblgV0/hyDs3ip3R0+XzQry+jiUtLIiKPqzAD6D6/iR+tIrtXKLEe40me2qclsDJ5zgDx7iQBkZIzWi9K9CjR7iSQLJP3GUSlRxDhSiRcllTGC3jL7nxrXawgSLqdwxRVeeKExuF1DBNwyE7e+UcEnA9hQc61m5O2Pw08d1ZXqqTJpE8UsDzyRQxyEKwVpG12BVmUlRk6n4HzWpsPQFhBEV+yxyFh+9kmUSPJjU+9nySMop18AgYAr49fyobYRM4VpZrZYiTgd3vIUycH25XJ/DOMEivn1ZelIJoZWZhPFKitHDI7IzKR7kiy2nPnjxjIyKzfPL0dPHHDcxR/TVpcqJntQotZAJLWG4Y7KzAlgNcmKFsqQrZZfd7RwK52dvcX0vdmk+yyWdwxiiRMsoMZQmRpV1kV1dyCo4BxnYELcdG9UwS26OXERVQHil9kkTaglXRjlTgg/iCCCQQaorT1XZLez3Ml7DGskMEUayNp3AjSv3o9sbxHu6hhwSjY/GOtvnUajoXUJmaWG6Ve5G2UkRSI5YWPsZck6sOVZSfK58EGris90Qi4uGugjqiIYYWYMpcFgZGCk/cyiAFgDlWI4IJ0NYvL0YW3HdKUpUbKUpQKzUssdlNdStbuO8YnMsMBcv7dAjdpS5ZWVjyMYkGDy2NLSiWbmmAN0syTtAmZbmUNEIm0mESpGkhlchWt24lHPILj+Lgdug2kiTXkltZRxrIyK8c0oWTuqGLM3bSX2uHVgC3ku2AXJOnu+hq0omjPal8PIiLtKmDhJCyklQcEfUEecEg183TZYmOZw0c0w7h01kwU1AEisAvKooIGcYGc81vbhenZwh+iLS1S3URRQxyyLmZAFEgIJ9jgMxwhYqFzhRwMDioFh6ItXuLtHtQYkdDByVRNo17kcSKQqqGUNx9XPxxaequnRJYSiNUh7ELm3ZQVMLBCFKGP3rwdfZyQxHOajW/W3s4YxdWojMhcqtqskw3JLEOqxhg5ySTzkhyT81ztROp3DwiXpzO8v2iCX7G7BnckLh4p2VWJVcoe63JEmOSuTcf5wt/chciZULPbhWMygecRgbN+BAwcjHkVx6XDdSSPddvRWSNYbeZgjKpw0jSNGH1YtgY54XwPJuul9NKPLLIEEk3byEzhQi4CljjuHYv78DgqMe3JlsnDWPTyyn1eFD0b09eJHGEuIoY2Z5JIWg2kTuSvIyCQTlQQH18MMgkcYAtIvR1qsTx9iLMkckckvbUSSCQfvC7BRkseT8mrulZ29Exk4U9t0eUEM0yBtVQ9uIKpC+OGLNwS2BnADePrXD/JsLs73Wbl2yEMoX9ypHKwBQO2eT7x7zxljquL+lN0mGM9KS29E2SZItIWJDDLruQGUqygyZIDKSCBwQeasLPpUUTMyJ7mwC5JZtQSQmzEkICThBwMnAGal0qNPkxg+QP0oYx8CvqlApSlApSlApSlApSlArjd2iSo0cihkYYZT4IrtSgyPU/Qy5EkfcnKvu1vc3ErRPjldA7MqMrhSCVIwCOM5E28snmcNJZo6KCFV2UuHJHvCcoAB/Ftt5wPnQ0q7YvTxrjZRMsaK7bMAAT8n8zyfz+tdqUqNlKUoFKUoFKUoFKUoFKUo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2" name="AutoShape 8" descr="data:image/jpeg;base64,/9j/4AAQSkZJRgABAQAAAQABAAD/2wCEAAkGBhISERUUExQWFRUVFxUaGBgYFhYbGhYeFxcXGRYZGB0YGyYeFx0jHRQUHzAgIycpLSwsFR4xNTIqNSYrLCkBCQoKDgwOGg8PGiwkHyQtLSwtLCwqLCw0LCwsLCwsLCwpKSwsLCwsLCwsLCwsLCwsLCwsLCksLCwsKSwpLCwpKf/AABEIALgBEgMBIgACEQEDEQH/xAAcAAACAwEBAQEAAAAAAAAAAAAABwQFBgIDAQj/xABKEAACAQMCAwYDBQUEBwUJAAABAgMABBEFEgYhMQcTQVFhcSKBkRQyQlKhCCNicrGCorLBJDNDU3OS0RUXY6PCFhg0RIOz4fDx/8QAGgEBAAMBAQEAAAAAAAAAAAAAAAECAwQFBv/EAC8RAAICAQMCAwcDBQAAAAAAAAABAhEDEiExBEETIlEyYXGBkdHwM0KxBRRSocH/2gAMAwEAAhEDEQA/AHjRRRQBRRRQBRRRQBRRRQBWc4742h0u1M0g3MTtjjBwZG8s+AA5k+HvgVo6QXHQOrcRJZknubfCsPRR3kxHkScJn0HlQhulZBtrLW9eJllmMFs2doyyxkeSRrzkA6bm+te79g00fxxXyh1GcmNkxjr8SuSPfFOKCBUUKoCqoAUAYAAGAAPAAUpu1ji+WacaZaElmIE238RYZEefBQObfQ9DV6SOdZJSexmdI7V9VsZWhW4W8AO0by0yk9AY3BDtzPng1pI9G4q1H4pJJLdGxyZ+4AH8kfx/UVK7OY9Lstg377mQ7ftLRSCItn7kEjLtAzy3ctx8egpxLqWABjJ8aijTxEnTEr/7uV0/xS3sZc9TskfPzYgmg9g+p2w3Wl8u4eCtLET7EZH1p3w6iCcEY/pUyoqi8ZKXAgLHtM1nSJVj1OF5YjyBfAY+scq5WTHkc+4p0cMcV22oQia2cOvRh0ZD+V1/Cf6+Gal6rpENzE0U8ayRt1Vhke/ofUcxSC17RbnhnUEubYs9pK2ME/eHVoZP4gMlW9M+DCoLH6JorMWnaZpckav9tgXcoba8qKy5GcMCfhI6EVOtuNNPkOEvLZj5CaMn/FQFzmsTrvbHpVqxRp+9cHBWFS+Pdh8PyzS84+4/utVuv+zdL3GMkq7qcd7j7xLfhiHn+L6CvfWuxGGz0x3w9zdAxliuRtUMplESDqdu7BbJ8gKEN0a6w7eNJkcKXkiz+KSMhfmVJxW+tLtJUWSN1dGGVZSCrDzBHI0gZeCNN1G7hSxWSOFYpO/kCSKqHA7kfvR8T53ZA6jx8ai8KcYT8PXk1pdb5bfmQE8zzSSPdjAYciP8xU0QpJn6OopY6P8AtA6dNIEkWWDccB3VSg/mKklR64x54plwzK6hlIZWAIIIIIPMEEdRUFjuiiigCiiigCiiigCiiigCiiigCiiigCiiigCiiigCiivK5uFjRnY4VFLMfIKMk/QGgKLjTjm10yHvJ2JZuSRrgvIfQEjAHix5D3wKU3Y8Gu9Rv74owDbipOSFMswYruxgkKMVU8OadLxHq8k1xn7PHzYA42x5PcwrjoWwcn0c9afUkaQosMShI0UAKoAAHgB6VK5M8jSjuVuq6itvBLM33Ykdz/ZUn/Kkt2ZcNNfrqFw5/eyJJHG5zgPMrF2+hA9nPnTI7VJSukXZH5EH/NNGp/RjUDsWtwulIR+OSZj77tn9EFX7nPHaDZBvb+a4sBpq6fOkxSOIlkUW8W3aDKsm7mBjcMDP+bHjTAAznAAyfHHjXVVHEHFdtZd2bl9gkYqp2kjIGTnHQcxzqSjd7Itq5tuN7AERNeW4k6bTMmfTxrK8UO13NaWkbkQ3KySzMhILwxqp2A9QH7xc9OX0q9i0CzSHujbwCADmpjj248SSR18dxOfHNQ9zTG9G7NarAjI5g1U8V8MxahavbTZCvjDDqpByrLnxH/WsV2e8SWkd9Pp9tcpLbbVkthvJ2EkiaBGb74B+MAZ5MevOmNdXGxc+PhWZ1N0rYsB+zxpoHxTXPvvjH/oqFdfs72LZ7q7mU+G7u2H9FpivISck5r5V9JzvP6IT79iGrWLd9YXSs4GPgZoXYZzjByjDl0LY5V66Z2039lJ3GrWzMOWW2COUfxAckkHtj3pyWd2VOD0/pXXEHDdtfQmG5iWRD0z1U+aMOan1FVao2jJTRWafrNtdRJNayCSNs8weYPLIYHmrehqLqHDlrPIJJoIpXVdoZ0ViBknAz6kn50ndZ0e74avlkiYyWspwM9JFByY5PBZFB5N8x+IU69JvluYY5osskqhlOPA+B8iDkEeYNXTs58kHF2ig17sysbyJo1gjikIbu5I0CFWwdpO3G5c9QfAnoedLThviviCzh+xwW7usTuATbu5XmcqG6bQdxHvX6EsbQqdzdfAV91LWYLdd080cSnoZHVc48tx5/KqM3xJqO4jJO0jiaAbpbVtv8VowHzKYxWo4J7eoLmRYbtBbSMcBwcxE+Rzzj+eR6itUO1fSM4+2xZ/tY+u3FZftQ4Js9Ts5LyzMTTxKW3xFSJVUZZH2nBbaORPPljpUGg1aKVvYrxnJdWBidsyWxVMnmWRgTGTny2sv9kedb5pSepNAWlFV0V0R6ip6OCMigOqKKKAKKKKAKKKKAKKKz3GHHVppsYe4c5bOyNRl3x1wPAepIFAaGikZdftIyFz3NkCg/PIxb3O1cD9a9779otGsnMULR3fIKGw8Yz1cNyzjn8JA54686AafEHGVlYgfariOInopJLn1CKCxHril3x32yadPp9zFbzM0skZRR3cgzuIDcyAB8Jas5wZ2Pvfx/btSmlAmO9VUjvJAejOzA7QeWAB08qveJOx6x+yS/ZYGE4T92TM5JYEciGbZz5joKmijmo7Mn/s7WIXTZJPGSdsn0RVAH6t9aY97ZljuXr4isP2W2x0vSyt+0dviV2y0iYwwXHMHGcg8gTULiD9oOwhytuslyw8QNif8zjcfktOCWlJGl4q4Qe+s5rbcIu9CDcRuxtkR+gPP7nn41D4f0KPSrNLd51ZYi5MjhY872LeLEYGfOltNx/xBqnK0iMER5bo128vWaQ/4cVzadiV5cNvvbvmeZwWlbn6uQBUq+TGUYpabNxqPavpcOQbgSEeESs/6gbT9aWPaVx1DqqIlvFKDAXcltoyu0BjgEnlgH2zW90vsT06LBcSzn+N8L/yoB9CTWrseFrOH/VW0KciDiNckEYIJxk5BIPnmrbsopQi7RhOGNea7t7O5tNr3mnrsltyQDNEVVHC58SqIwPQMMH1mcecc2dxaiFBOkhmhM8DwTLIIlfdMp+HA5Dnz5gGqniHsWdZe/wBNm7ps5EbMy7T/AOG68wPQ/WvO54x4n0yMtdRCWJMZeRFdQCQBueFgeZIHxHPOqs2hT4NZx7rGnT6ekVm8MlwzwizSAoXRw6lWUJzjCgHOQPI863mok5UHy/8A7Wc7NtXtbmziuzFbQTzGRX7tFQ7ldhgZ+I5XacZ/FWq1GHIBHh/SoXJORXEraKKK0OI4mmVVLMQqjqSQAPcnkKy2u9uenW42xu07gDPdLlc+PxthT7jIqg477Ob3UL0EXO212qcMciNhyYKi/ezgNk+Z58hVroHZFp1tgtGbh/zS8x8kHwj55PrUPc2i1Fci64u7V7jU4Wt1tAUYgjnJI6lTkMu3aAfDoeprx4R471fSoDGlsWh3FsTQzYXIGcEFdo5Z9yaf0MKoMIoUeSgKPoK7zUaSVlrhCmn7adS1BFt9PtTHOc946nftHQFdwAj8ebdPDzqLY9iVzcN3t/dne3ULmR/m7nA+QNN6G1RNxRFXccttUDcemTgcz71600kSzN8C0/7hLDH+uuQfPMR/Tu+f1qj1TsU1OxPfafcGYAZ+AmOXHltyVcemeflTnq005sp7E0ki+Kbbpn547C9RW3v5oJiY3lTYqsCDvRwdpB6NjdyPtT7pT/tB8PLE1vqEXwS94EcjlkqN8T/zDaRnyx5UytD1H7RbQzYx3saPjyLKCf1Jqh0E6pFrcBeRqPRQFqrA9K+1WRSlTyqwikDDIoDuiiigCiiigPOeYIrMxwqgknyAGSfpX514Z0huI9XnuLgkW0eGZQfwZIhhB/DkKxJHk3QkVrO1DtTlM76ZYR97K4MUjYLHLjBjjA/EAebHpz8s1e9lPB82m6fIs6hJpZNzAMDhcKFBI5Z+9y9aEN0rNLBawxII4Io4oxyCoirn3wKQ/a/pMQ1WCOKNI+9jiLlRgMzyuuSByzgD3p26rrEFtGZJ5FjQeLHGT5AdWPoOdJ7iTtKe+uBHp1orSdFmaFHnIBJ+DIPdqCSck8s55Vd0c0HJuxsa7xTa2EYE8yxqBhE6sQOQ2qOZ6Y8qWOp9sF5eSdzpluwJ6MVDye+0ZRPnur20DsWlmfv9TnZmbm0asWY/zyE/oufemvoXDtvBHsgjSJB1CLjPqx6sfU5qJSpWwkrpbsUejdjF/fOZdSuWT03d7J7ZzsT2GfYUzeHey7TbPBS3WRx/tJcSN8twwv8AZArUxxhRgV1XBPK29uDthGluRL22wcqPhx4eHpUcQsRnBwKtFfFeiy10w6hNUzCXT27KWiraSxRueMe1crp6DzNb6kYeDIh2dtuOfAfr6VK1fS47mCSCUZSVGRvZhjI8iOoPmKkRyLtBXGCOWK4LmscmVROnHj0o/KvH3AV5pRCSPvt2djE6t8LMAOZTPwPjH05E4r9P8NODZ2xXmpghI55yDGuOfjWV7XOFWv8ATnWMZlhYSxgdWKghkHurHHqBVf2J8Su1kltcKY5IvhiL8u8TmVAzzyvTHljHjUxmpK0XaoYE2nA8wcf0ryXSz4t+lWNFXtmTxxfYgXVqFj5eYyf/AN96gVeuoIwfGqJ8bmAYNtJBwehHgfI1aLMcsK3QUUUVYwCip1pYZGWHXoP866Olj8xqLRqsUmrK8Crm1h2qB9a5gtFXpzPma89V1SK2heaZwkcYyzHw/wCpPQDxJqrdm2PHp3Ypv2j9UXuLa2HN3kMmPIKpUfUvy/lNb/QdNNvawQnrFFGh91UA/rmk5wru1/XTdSjEFvtfYee1Yz+5j+bZY+B+Pzp5s2ST51U2PlFFFAFelvNtPp4150UBbUVAW6IGKKAn1xM+FJ8gT9BXdfGPnQCE7AIFn1C8uJBulVcgnqDK7byPXljPkx8623aV2uW1grQx4nufyA/DF5GQjx/hHPzxS34g4itra4ktdBjfv5iY5J1d3L5OSkAyVAz/ALQAHkccudbPs87Fo7bFxfBZrjIYJ95Ij1yf94/qeQ8M9apKahyNN7GL0ngbUdZkW5v5Wjh/DkYYr5RJ0RT+Y+/xU3dA4ZtrJNlvEqDxPVm/mY82/pWhntc8xyNeH2RvL9atDLBq7ObJCd1W3uPGp1pHhfevBo0jG6V1VR4sQB8yak213HIu6N1demVYMPqDWGfKpLTE1w4nF6metFFFch1BRVTxJxLFZRh3DO7sEiijG6SVz0VB/U9BVEL7WZfiC2dsp6I/ezOPRyjKgPoM+9Tst2OeDaK2Kr7/AIkSPKgO0nggRsk+HPGMeoJqg0ziu5juYrW/jjDT7u5mhLd3IyjLIyv8UbY5jmQfOte3IZPICtIyklsQ0u5A0S3dIEV/vYJPpkk4+WanV8RgQCOYPQjoa7UVmlbJPqrWI4y0aEvmHP2hufdqMhj5nH3Pf9PGtRrmpGGLKjMjELGPNj0+nWvLR9IEKkk7pX5u56sT1HtW2rRwVq+RT6pxNxNaHH2ZmQdCsf2gY9XTJHzAqqHbPrKH47c5/wCE4/Qg00dS43Zpmt7GD7TLGcSSFtlvCfFXfBLMPyKCf1qFJZa3JzOoQQ5/BFahgP7UpJNS+oUfaJ0N8GP4H7WtRvNTjt5EQB92UwVx3cbOfvZwTt8h1pk6XauiHvPvszs3uWP+WKVmocOX2m6kmrTMlwiyAztEpVlV0MTuU6Y2seh6+VOkRrMqywsro4DAg8mB5gg+tdOKcZK0zmzQlVEWreC1UYIHOotvpxzlsY8vOpN/epDFJK5wkaM7HyCKWY/QGtJMpihW7PVZlJKggsuMjIyM9Mjwzg13SC7IbiW+1i51CWVo0zzXfgO0pKwwn8wVQcL5qtPwtgZqpufajajpsU8bRzRrJG3VXUEH5H+teM2pflHzNR/t7+f6D/pVtLMnlihIdonBUmhXEd/p7skLNt25J7skZ2Nn78bAHkfL2NN3hvXEvLWK4TkJVzj8pHJ1+TAj5VnO2e/B0ecOASWhCnybvFP+EPXHYshGkQknOXmx6fvCMe+QT8xUNUXjJSVo3NFFFQWCiipVnB+I/KgPZLYYFFe1FAFKLty4+eJV0+1P76cfvdvNlR+SoMfif67f5hTV1G/SCKSWQ4SJGdj5BFLN+gNIXsqszqWq3Gp3AyIm3qvh3j5EQ9kVT81U1DaStkpWb7sv7N49NhDyAG7kH7xuR2Z590ntyyR1I8gK3dLPtY4cvruKKS1mbNuxkEQO0sw6OjDnvXmAD5nHPrB7Ou2lZSLbUCI5wdolI2q5HLEg/wBm/r0Pp48CfirWvp6GrWnZjaoooqgF5xzo0z30cstpJfWixYSFGXEcu47neNiBJlcAEkgeVTez/huSGa4uGt1s0mEYS2Rg2Nm4mR9vwKx3AbV6Ac60PFHECWVs87gttwFQdXdiFRB7kj2GT4VlY+GLq7XfqNzKC3/y9u7RRID0VivxSEeJJx/WpclFW/z5EpN7I39FLu54GW1RpbG4nt5UDOMzO8TlQTiVHJBU46+HWtjw1q5urSC4K7TNEjlfIsOYHpnOPTFVUlJWg01yZ7jW0mjvLW+WF54oEmSREG6SPvQP3sa/jxgggc8Go3/eVZHIT7RI4/AlrOW9sFAAfc1vaKSjGXJKk1wYnSNIuby7iu7qI28NvuNvAxBkZnGDLNtOFwOievP11WvyMttMUGWEUpA8yEbA+tTRXlqI/cyfyP8A4TW0OKRRve2JrRhpE1rHNf3ffTbBvWS4lUxEdUSKNlK4wBjBzimL2cpKLQl2lKGWUwd/nvRDuxEHzz6DIzzwRVhpemQmOKQxRmTu0+PYu77o/FjNXC0h3/PoJFLcL3l8gPSGIt/ac4H6Kf0ry42vZYdPupIc94kMhUjqDj7w9QMn5VKtV/0uc/ww/TDf55qwZQRgjIPUHxqrfmJ7GX4T0+GGzhSDBj2KwYfjLAFnJ8SxJP6eFW1Zs8BT22f+zrowxsxbuJYxLEpPXu8kNGPTJoHD2rScpL6ONfHubZQxHo0jnafka45Yt7v+fsbKexzx5rKx2z26DvLm5Vo4YhzZt4KliPBFBJLHlypcw2uv8P5EY762znCqZYvU45PEfPoD603uG+CbezZpF3PM/wB+aRi8j+7Hw9BgVoga68EliVGWTzCZsP2kxjE9mQw6mOUY+jLkfWqnjPt7+12s1tDamMSqULvICQD1wqr4jl18ad1/odtOczQQynzkijf/ABKaXna9qGnWunzWiiKKaVU2RxRoD8LqwLBANq4U9evhmuuOVSdIycaFv2edlt7qKo+8wWm8tv3HJZTtJjQHmwxjccAY6nGK/RUxKqsW5n2KAWYgs5A6sQBk+fLrSd7AdZ1F5O5XD2UKsHBKjuy7M6leW5mLbuXTGemBTckOSfc10ROfM6VHyiiirnIU/FHC8N/B3M24LncCrYIYAgHyOMnkaTNxDf8ADl2GRu8t5D693MB1Vx+CQDxHMeBIyKf1ZvtE0VbnTrhGGSqNIno0YLAj9R7MahqzXHNxdF/o2rx3UEc8RzHKoZfMeBB9QQQfUGptLPsCvy+nyxn/AGU52+0ihsfUH600bdlB5j/8Vmdh6W9rnmen9am0UUAUUUUAvu3PWDBpMig4M7JF8idzf3UI+dROyHSBb6RAcfFcM8zfM7U/uqv1NUf7St6RDZxfmeV/+RUUf/dNMLR7LubW3iHLu4Il+iDP65rl6uVYn7zXErkVfFevPbm2RFVmuLhIvizyUhi7DB6jC/Wqbjnswg1Be8XEVyFGJAOT4HISDx8tw5j1HKvbiP8AeatZJ4QxXMxHqwWIH+9WwXoK8eM3Cacea/6zscbjv6iQ4b7Qb/RJhaX8bPAOgPNlH5oX6On8JOP5aeOgcRW97CJraQSIeRx1U/lYHmp9DVbrvD1veRGK4jDr4Z+8p80bqp9v1pP6xwJqOjTG606R5IhzbaMsAOolTpIvqB8l5V6EMkcuz2f8nLKDj8B18XcO/bbVod/dvuR43xnY8bBkJHiMjBHkTVBFquqoNsum944/HDcQiNj5gSMGX2INVPBPbla3WI7vbbTfmye6f2J+4fRuXrTNVgRkcweYPn6ik4dpIhS9DDPoGoX/AMF3stLU/fiiffNKPFWkxtjU8shRk8xmttBAqKqIAqqAqgdAAMAD0AAFelFRslSJ55CqviLiKKyhMsuTzCoijLyu3JUQeLE/9atKxWvKG1q0WXG1bad4Aehl3oHwPFhHkj5nwqfeQc2sOqXTh55vscWQRbwBWkxnOJZmzg+BCDFWupcOR91Ie8nzsfn30n5T64/SrGPqK9NR/wBTJ/I/+E1TFllJM0lBIw1vd3emwxzmdrqyAj75JQvfW6ttHeRuoHeIpIypGQPrTIjYEZHMUt9fve/t49Ng+O4uEiWXHMW8J2mSSXwXK8gp5ndTFgQKAo6AAD5DArXG3ScuTOVXsQ2TbdZ8JIwPnGx/yk/SqrW+L+7m+zW0LXV1tDGNWCLEp6NLI3JAfAcyfKtBdQbgMfeU5X35j6EEj50v7HWk02W7S8V4u/uZJkuCjFJEfBVGdQdjRj4NrYGBy61aSq3VkLfYsje62DuMOnkf7oSzB/bvCNuf7OKu+HOIFu4mbY0Txu0csT43RuuNynHJhhlII5EEVmZe0GBxi0SS8kP3ViR9vu0jgIq+Zyfarrg7R5beKV7hlM1xK00u37ikqqhVz+FVRRk+RNYxk3yqLuKXDNDUe/1CKCNpJXWONRlmYgAfM/0pfcZ9t1naZjtsXU3T4T+6T+Z/xey59xWDsuG9Y1+RZrtzDa5yGYbUA/8ABjzlj/EfmxrZY9rlsil+hccY9uckzfZ9LRizHaJipLt/wk8Pdhn0HWo3CnZMzv8AaNSYySMd3dlicnzlb8R9AfcnpWpi0G10l7WK3iDG4l7t5nOZD8DtnOOnwY2jArUV5nVdbKPkxbL17v7HZg6dPzS+gouHNUbh7VnjlB+yXH4uvwZOxx5lCSCOuCfTLtMit8SEMrAMrA5DBuakEdQQaUHbTrMZSKzWNZJ3YOGwd0QztUJjxc5GDkYXpnBG07OeFZ7G1Ec8zSMcHu+RSHPMqh6+PPnjPQeJ9ro8ksmKMpcnmdZGMZNI1dFFFdhwBWF7W+L0tLN4VIM9wpRVzzVW5O5HgMZA9T6GqrtL7Rru2ulsrNF7x1T4tu590hIVUXpn7vUH73Sq7hPscuLib7TqrtzO4xF90kh8O8YEhV/hBz4fDVWzfHjvdmm7D9HaHTN7Ag3EjSDP5QAiH54Y+xB8aYVcxxhQFUAAAAADAAHIAAdBXrDHuOKodRYRfdHsK7oooAooooBDftIOTcWQ8Nkv6umf6CnHdrhiPLH9BX5x7XOM2vr/AGmIxLbPJGu4MGZdw5urfdPwk+xFfouS5STEkbK6OAVZSCrDzBHIiuLrf0/mbYfaMNnfrc5/3NpEnsZJCx/RV+lbYVh9FXOramfW0X/yFOPqTW4rxn+o17l/Fnb+1fMK+18oqxUxPGHZLZ32XT/Rpz+NFGxz/wCIgwCf4hg+eaX8N3rfDzYYd7a58SXgP8rfeiPp8Psae1DAFSrAMrDDKwBVgeoIPIiuzH1Lj5ZboxliT3RkeFO2ywuwFlb7LKeW2Q/Af5ZOn/NtpgI4IBByDzBHQg9CPOlhxP2KWF1loD9kl/hG6I+6ZG3+yR7GsT/7OcQ6Of8AR2kkhHP91mWM+8ZGV9fhHvXUlDJvBmLuPJ+hqq+IeHIbyMJKCCpDJIhKyRMOjxsOan+tKXRf2iWX4by15jq0LYPLzR/H+0PatzpfbFpMwH+kiI/llVkx88Ff1qHjlEWmSLfh/VIioW+imQEf662/eY8i8bgMfUj61Y6lpNw8MneXOBsfIiQIfunluJLD5YqXZcR2kvOK4gk/kljb+jV4XktwVYGW2VWDDJ3DAII67sZxUxddv9BnPCWhQWtsghjCb1VnPVnYgEs7Hmx5+J5eFXVLjhzthsmle2lIgECle9kkTa5jYJhcdc8yPQVTr+0PCs8qPbkxIXCPG+4yYbCnDKoUEZPXlUeHJ9haNJp3E8VxLOl5OIHinkjWDvhHhVP7t2yQXLg5yOXl1q70Ocd5Ltctaqq4aQ5AbPxBWbquP8qSvE3a2b+QCDTbdpOivLEtxL6bRswPYhqtuGOEuILjBnfuovBbj8I/giTmnt8PStqr2ivwGZrPGsMSkW4WV/Ac1QH1YKSfkPmKXOp8Pa9rDfHPHHbk/dQyJFj1G3Mh9yflW80/hv7PzaKK5fzLso+SsrAfU1btq10eQt4x/wDX5fogrLxcUPZL6JPky/B3YvZWREk3+lTDoXUbE/lQ5GfU59MVrYbsyA5GNrOpHlsYr/kD86hvJev+KKIfwhnb+9yr2sLLu1ILs5ZizM2MknGenTpXJnyqfc2hDSZftAOHsW8r2D+8si/+qr+qHtGH7qBvyXdof/OA/wA6vq8jPwvmd2L7Cfnty3FSCT/eRsufJYA6f0WneKVvanwxMxjv7XInt8btv3iqHcjjzKcwR4rjyqGe31fso/0cm6xgjOIgcff/ADEHrt+WfGvqOiywnhjp7JI8Pq8U/EY36sYdPUqCc5I86pOC7p7yzguJEMZkQEoQRz6ZGfwnG4ehFV3av2gJptoVRh9pmBWJc81yMGU+QXw8zj1rrb9DHHj/AMhYRRi+4qLJzjglDZz0FsoAP/Oq/WniKWnYlwe1vbtdyj97cgbQRzWMHIPPxc4b2C+ZpmVQ6DqJMkDzqwihCjlVch5j3FWtAFFFFAFFFFAKftt7PLm/e2ezhV3USiVt0aHB7vu8liC2MPjrjJrESWGs8OlWx3tqcFgMtFk/eDY5wtzxu6H+LpX6PrmSMMCGAIIIIIyCD1BB6iqyipKmSnXAk+zzi+G7vLyTIied4GWJmG47Igjbfzcx4c8EcqaVL7jjsFimJm09hby9e6ORGxHP4COcR+o9qymkdpeoaXL9m1SKR1HQtjvAPNW+7Mvz+debm6J6nOHetvgdMc+yix2UVWaBxNbXsfeW8quPEdGX0ZTzWrOuBpp0za7CiiioJCu0lI6GuKKlOuAQtX4dsrv/AOJtopD+YqN3/MMN+tY/VOwfTJecTzQHyDhl+kgLf3q3tFbx6ice5m8UWKG4/Zwb/Z3qkfxQkf0c1HH7OVxnndw4/kenNQTW397Mp4KPzPofAom1OSxklK92ZBvVR8Xd+QJ5Z+dW/Z7wravrM1tcJ30UQmADEjJR1Ck7SM8ieXTnU+wbZxQ4/M8n96Et/lXpwWdvEd1/Nc/41P8AlVpZ57u/2JkrHHZe9odOm6fb2y7beCOEfwKFz7kcz8zUh5SepriiuKU5S5ZoopcBRRRVCwUUVF1PVYbeMyzyLGi9WY4+Q8SfQc6lKwZntSQixZ/BJLdvpMlHFfGtrYA96+X57YlwXby5fhHqcfOlx2h9rf22J7a1jIhON8jj4mCsCCoH3BkDmcn2q74Q7FDIRcak5kZ8N3QckndzzLIDknn0U/OuuH9PWRLXtu39a+xk+pcW9Jlbzi291mf7OkkVtC3VWlWNceJkdiDIf4QPl1NbEdiWlra/vNRUTdTN3kQjHpsJ5qPPcD/Sp2pdgdg5Jikmh9MrIo9BuAb6k1Xx/s8Q5+K8fHpEoP6tXqY8cccdMFSOWUnJ2ySO1Cy0awjs7N1vJ4ww3qCIdzMzFmb8Q+LopPTqKpOCuBLnVbj/ALQ1Is0bEFVbkZsfdAH4Ih6deg863fD3ZJp1oQ3dmaQYIaYhsEeIUAKPmCfWtnWhUAK+0UAZoDuBMsKs68LaDaOfU170AUUUUAUUUUAUUUUAVXa7w7bXkRiuYllTyYc1PmpHNT6girGigENxN2H3dnJ9p0qVm2nITdtlX0VuQkHocHww1ccN9tckTdxqcTK68jIqbWH/ABIzj6r9KflZ/irgWy1FcXMQZgMLIvwyL7MOePQ5HpWWTFHIvMi0ZOPB4aZq0NzGJIJFkQ+KkH5HxU+h51LpMaz2Panpkpn02VpVGfuHbKB5Mn3ZR7dfyipHDXbkVbutRiKsDgyIpBBH54zzB9V+lebk6SUfZ3OmOVPkb9FQtI1uC6j7y3lSVfNTnHow6qfQgVNrjarZmwUUUVACvjdDX2gigEXqzd3xPGfzPD/fhC/513wyccS3Hq9z/wBaac/DEDS9+8EZlXBEhUFht+7g+mKVehnHE83q9x/gJrTHk8SElVVjr6CUdMlvzIeKnkK+1xAfhHtXdZRdpMl7MKCcczWc4s4/s9PH7590hGViTm58s+CD1OPTNKS84g1bX5DDAhSDPNFJEajw76Q/ePp6clrqxdPPJvwjKWRRNvxn2z21tujtcXE3Tdn90h9SPvn0Xl61j9K4G1TWpFuL2Ro4T0Zxg7fKGPkAP4jgePOt9wV2P2tltkmxcTjnuYfu0P8AAp6kfmbn6Ct/XqYsEMfHJyym5cma0zs7sILaS3SEbJVCysSd8gBB+JxzHMZwMCtHHGFAUdAAB7AYFdUVuUCivqrk4FTre228z1/pQEEIfI/Su1tmPhVlRQENLE+J+lSY4QvQV3RQBRRRQBRRRQBRRRQBRRRQBRRRQBRRRQBWe4p4CstQXFxEC3hIvwyL7MOZ9jkVoaKhqwIHWuwy/s377TZy+OYG7u5R6ZBCt+ntUfTu2G/sn7nUbcsR1JXu5ffGNj+HMAe5r9DVA1bQbe6TZPEkq+TKDj2z0rHJiUuVf56l4yoxfD/aTp95gRzhXP8As5fgb2GeTf2Sa09L7iL9ne1ky1rK8BPRD8afLJ3D6msieHOJNLP7ovLEvgjCVCP+G/xL8gPeuGfSrs6+P3N1lfcd9FJrT+3eeJtl5afEOuwsjD3R8/1Fa/Te2LS5QMzNET4Sowx813L+tc8unyR7F1ki+5tJRyPsaVljwRdJrbXpCdyWlP3/AIsNGyjljzIpgWvFNnMMx3MDe0qf0JzS94u7YIIMx2uJ5ehbn3a/Mc3Pty9aw05tWnGuU0/gbJwq5Ph2Ma91mC1g72eRY0GebHr15AdWPoMmlLxT2zXFy/2fTY3XedofbmV/5FGdnvzPtVXovBGp61IJ7l2SE9JJOmPKGPly9eQ9SacvCvA9pp6Ygj+Mj4pWwZG92xyHoMCvV6fo440te7OPJmcm6Fvwj2HvI3fak7ZJz3Stlm/4j88eynPqKcFhp8UEaxxIsaL0VQAB9PH1qRRXeYBRRRQBXUcZJwK+xQljyqwiiCjAoDmGAL7+detFFAFFFFAFFFFAFFFFAFFFFAFFFFAFFFFAFFFFAFFFFAFFFFAFFFFAFFFFAV2p8O2tyMTwRSj+NFb6ZHKshqfYZpM3NYnhPnFIw/Rsj9KKKrpS4JtiZ17sivE1J7S2ieVPhZJCMLsboztgKMEMD6qcCtYv7NU21Sb2Pdgbh3LYB8QDvyw9cD2ooqxA2uF+GGtLOG3aQO0SBSwBAOCccicjkR9KsTZN6UUUBwbZvKvn2dvI0UUB0LVvKvRLE+NFFAS0QAYFdUUUAUUUUAUUUUAUUUUAUUUUAUUUUAUUUU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39265" name="Picture 1" descr="http://www.pbs.org/wnet/jimcrow/images/voting_literacy_05.gif"/>
          <p:cNvPicPr>
            <a:picLocks noChangeAspect="1" noChangeArrowheads="1"/>
          </p:cNvPicPr>
          <p:nvPr/>
        </p:nvPicPr>
        <p:blipFill>
          <a:blip r:embed="rId6" cstate="print"/>
          <a:srcRect/>
          <a:stretch>
            <a:fillRect/>
          </a:stretch>
        </p:blipFill>
        <p:spPr bwMode="auto">
          <a:xfrm>
            <a:off x="0" y="0"/>
            <a:ext cx="38100" cy="1676400"/>
          </a:xfrm>
          <a:prstGeom prst="rect">
            <a:avLst/>
          </a:prstGeom>
          <a:noFill/>
        </p:spPr>
      </p:pic>
      <p:pic>
        <p:nvPicPr>
          <p:cNvPr id="139266" name="Picture 2" descr="http://www.pbs.org/wnet/jimcrow/images/spacer.gif"/>
          <p:cNvPicPr>
            <a:picLocks noChangeAspect="1" noChangeArrowheads="1"/>
          </p:cNvPicPr>
          <p:nvPr/>
        </p:nvPicPr>
        <p:blipFill>
          <a:blip r:embed="rId7"/>
          <a:srcRect/>
          <a:stretch>
            <a:fillRect/>
          </a:stretch>
        </p:blipFill>
        <p:spPr bwMode="auto">
          <a:xfrm>
            <a:off x="0" y="0"/>
            <a:ext cx="2438400" cy="9525"/>
          </a:xfrm>
          <a:prstGeom prst="rect">
            <a:avLst/>
          </a:prstGeom>
          <a:noFill/>
        </p:spPr>
      </p:pic>
      <p:sp>
        <p:nvSpPr>
          <p:cNvPr id="11" name="Rectangle 10"/>
          <p:cNvSpPr/>
          <p:nvPr/>
        </p:nvSpPr>
        <p:spPr>
          <a:xfrm>
            <a:off x="2514600" y="1752600"/>
            <a:ext cx="34290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800" b="1" u="sng" dirty="0" smtClean="0">
                <a:effectLst>
                  <a:outerShdw blurRad="38100" dist="38100" dir="2700000" algn="tl">
                    <a:srgbClr val="000000">
                      <a:alpha val="43137"/>
                    </a:srgbClr>
                  </a:outerShdw>
                </a:effectLst>
              </a:rPr>
              <a:t>Literacy tests: </a:t>
            </a:r>
          </a:p>
          <a:p>
            <a:pPr algn="ctr"/>
            <a:r>
              <a:rPr lang="en-US" sz="2800" b="1" dirty="0" smtClean="0">
                <a:effectLst>
                  <a:outerShdw blurRad="38100" dist="38100" dir="2700000" algn="tl">
                    <a:srgbClr val="000000">
                      <a:alpha val="43137"/>
                    </a:srgbClr>
                  </a:outerShdw>
                </a:effectLst>
              </a:rPr>
              <a:t>All citizens had to pass a literacy test in order to vote.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8" name="Picture 4" descr="http://www.slate.com/content/dam/slate/blogs/the_vault/2013/6/28/Test1.jpg.CROP.article920-large.jpg">
            <a:hlinkClick r:id="rId2"/>
          </p:cNvPr>
          <p:cNvPicPr>
            <a:picLocks noChangeAspect="1" noChangeArrowheads="1"/>
          </p:cNvPicPr>
          <p:nvPr/>
        </p:nvPicPr>
        <p:blipFill>
          <a:blip r:embed="rId3" cstate="print"/>
          <a:srcRect/>
          <a:stretch>
            <a:fillRect/>
          </a:stretch>
        </p:blipFill>
        <p:spPr bwMode="auto">
          <a:xfrm rot="21300943">
            <a:off x="4939641" y="593877"/>
            <a:ext cx="3679633" cy="5114926"/>
          </a:xfrm>
          <a:prstGeom prst="rect">
            <a:avLst/>
          </a:prstGeom>
          <a:ln>
            <a:noFill/>
          </a:ln>
          <a:effectLst>
            <a:outerShdw blurRad="190500" algn="tl" rotWithShape="0">
              <a:srgbClr val="000000">
                <a:alpha val="70000"/>
              </a:srgbClr>
            </a:outerShdw>
          </a:effectLst>
        </p:spPr>
      </p:pic>
      <p:pic>
        <p:nvPicPr>
          <p:cNvPr id="57346" name="Picture 2" descr="http://farm5.static.flickr.com/4047/4343148948_d5dc2e39a1.jpg">
            <a:hlinkClick r:id="rId4"/>
          </p:cNvPr>
          <p:cNvPicPr>
            <a:picLocks noChangeAspect="1" noChangeArrowheads="1"/>
          </p:cNvPicPr>
          <p:nvPr/>
        </p:nvPicPr>
        <p:blipFill>
          <a:blip r:embed="rId5" cstate="print"/>
          <a:srcRect/>
          <a:stretch>
            <a:fillRect/>
          </a:stretch>
        </p:blipFill>
        <p:spPr bwMode="auto">
          <a:xfrm rot="223630">
            <a:off x="907218" y="432092"/>
            <a:ext cx="3629316" cy="5722782"/>
          </a:xfrm>
          <a:prstGeom prst="rect">
            <a:avLst/>
          </a:prstGeom>
          <a:ln>
            <a:noFill/>
          </a:ln>
          <a:effectLst>
            <a:outerShdw blurRad="190500" algn="tl" rotWithShape="0">
              <a:srgbClr val="000000">
                <a:alpha val="70000"/>
              </a:srgbClr>
            </a:outerShdw>
          </a:effectLst>
        </p:spPr>
      </p:pic>
      <p:sp>
        <p:nvSpPr>
          <p:cNvPr id="9" name="Rectangle 8"/>
          <p:cNvSpPr/>
          <p:nvPr/>
        </p:nvSpPr>
        <p:spPr>
          <a:xfrm rot="21433452">
            <a:off x="836032" y="447064"/>
            <a:ext cx="6940824" cy="5401479"/>
          </a:xfrm>
          <a:prstGeom prst="rect">
            <a:avLst/>
          </a:prstGeom>
          <a:noFill/>
          <a:ln>
            <a:noFill/>
          </a:ln>
        </p:spPr>
        <p:txBody>
          <a:bodyPr wrap="square" lIns="91440" tIns="45720" rIns="91440" bIns="45720">
            <a:spAutoFit/>
          </a:bodyPr>
          <a:lstStyle/>
          <a:p>
            <a:pPr algn="ctr"/>
            <a:r>
              <a:rPr lang="en-US" sz="11500" b="1" cap="none" spc="0" dirty="0" smtClean="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rPr>
              <a:t>Would you pass? </a:t>
            </a:r>
            <a:endParaRPr lang="en-US" sz="11500" b="1" cap="none" spc="0" dirty="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endParaRPr>
          </a:p>
        </p:txBody>
      </p:sp>
      <p:sp>
        <p:nvSpPr>
          <p:cNvPr id="57350" name="AutoShape 6" descr="data:image/jpeg;base64,/9j/4AAQSkZJRgABAQAAAQABAAD/2wCEAAkGBhQSERITERETFRUUFxQXFBQYGCAfGBYWGxkYHhoXFRgaHSceGBkkGhgWIS8gJDM1Ly4sFx4xNTAsQSYrLikBCQoKDgwOGg8PGiwkHyQsLCwpLCwvLCwtKS0sLCwsLCksLC8pLCwsLCwsKSwsLCwpLCwsKSwsMiwsLCwsLCwsLP/AABEIAGwArgMBIgACEQEDEQH/xAAbAAEAAwEBAQEAAAAAAAAAAAAABAUGAwECB//EADcQAAIBBAEDAwEFBgUFAAAAAAECAwAEERIhBRMxBiJRQRQyYXGRByNCUoGhFRZTstE1Q3SS4f/EABkBAQEBAQEBAAAAAAAAAAAAAAABAgMEBf/EACcRAQEAAgEEAAQHAAAAAAAAAAABAhExAxIhQQQUIoETMlGRwfDx/9oADAMBAAIRAxEAPwD9xpSlApSlApSlApSlApSlApSlApSlApSlApSlApSlApSlApSlApSlApXhOPNAaD2s707rbNOqfaIJSzTB4UA2jCsdT9/YYA1fbOWII1xg6KlEsKUpRSlKp5euMr/cXTvLFnY74Pt201/1SBjONctnjFEtk5W5ql6PLJ3CrtMze5pe4hCqScqsTahCFyV9ucgAnnmrulCzZSlKKUqle5zJc91ygjKrGASoKGON+4ecuTJuuRxhCBztm0spWaNGddWKgsvwfirpmZS3TtSlKjRSlKBSlZr09LcbRiYTmRlLXe4xFG5GVSHnUgElR2ywwDuxODRLdNLSlKKqusMO5AJIy8bFhwjviQgaFwgIEevcyzjAOvIp0AYEwSJ44xIwQMuucABmjTAKxls4z5OxHBUm0Jqlm9cWCMyt1CzVlJDKZ0BBHBBG3BB+lXbPb52u6Vkrf9qfT5FDRzTOpzhltbgg484IixUqH1n3AO3Y3zFlJQNDoD7SQC8hCpn5Yio00dKz0XXLx1fXppicAa9+eMI3PIzCZWGBk+K6xzX7xNslpDLn2+95Uxxyw1jJ+ox+Rz9KJuLyuRtU230Xf+bA28Y8+fFVRs7tkUPdxo2VLtDBgnB5Ve67gAjjJBNdB0xv+5d3Dj+UlE5+doY0f++OfFXTNzkW1KrV6bHjBDuM597u+D+G5OP6VWS+lwJpJoLq6t3kQJqrK0QI8OIpVZQ3jOMZx8kku2p+Li0tKz6Lfxq2JLa5wqCPcNE7HjZpXTdcnk+1APpXWT1BLHt3rKfC6APFrKrFhzqqt3MKeCSoqNyyreS3ViCyqSv3SQCR+R+ldKqIfVtq3BnWMmTtBZgYmaT6KqShWbP0wOeceKtlcEZBBHyKK9pSuEV/GzvGsiM8eA6BgWQkAgMByOGU8/Qj5oPY7xGdkV1LrjZARsufGR5FdqrIOjlWiy+REzMmBgnZWXEhz7vvE/icHjHNnRJv2UpSilUD9TZYvtbzOI9d+xqpGp8ADXuGUjAxtjY4xVpedUjiKq7HLZIAUsdRjLMFB1QZGWPAyOa8XpcW/dCDbyDn27fzhc67443xnHGasYy3eGa9cWzXNxaWJkZIZ0upJwpKmVYuyBEzA8Rt3TtjngYIqbZeibFSrDp9oroQQwhTIIPDKQPORmvjrX/Venf+P1D/AHWlX1anDl1LZk+0QKMKAB8DgVE6jevHqViLr7tiPK4xjj48/pUoNXu4ozbueLpCs+rxy8K4B+qkYI/Xz/Spun4mod502GX76rn6MDg/qPz+tRv8Ai/1JP8A3q+HP65z5++k6W5jXlnUZ+W/+1Gbr0IyFYsR9FUn9DjH964Jb2acfueefc2fHxsT811/x23XgOOOPapx/QgYNVO7XNxn9+z6XqzMRpbysCM5OF/3HFerJcN/BFHyfvMWIH5Lx/eor+rIscK5PxgD++ahSern51jUfBJJ/UU1f0YvWwnOX7f5/K4SylJy0+OR7UQAY/Nsn5qezAeTisXceoJn/j1Hwox/XPn+9QZrhn+8zN+ZJq9tvLn81hj+WVtbnqcHKu6HHkHnn/mqCaezAxFCUwSwaLMeGOcnKFTyWYkeCTVLULqnVVhUcbuzKkcYI2d24VeTgfmeAOavZPbHzXUyusWj/Zl1iWVbyGWWSb7NcFElkxuyFQwDagDIJPP/AABV70/oPbZOUCRvLIugILM++TL9GOHJPy2Dx4rK+mf2fzQiaWS9ljnuH7pEBxFG2oAGrhhLg/Vhg8cVe9C67cfaZLS9jUMFLwTpnS4jB5457ci5UFSeeSOK5Xw+pjZlJLy0tKUrLqUpSgrbrpJaYzJKUZoxG41DBgrFlPPII3fwcHbkcDFZ1u9WKOOzhEjsBCskcalnW22VGZmA9mV2x4Y6vpyvGlqnaUwySAxSMJCXEiLtnhRo+PcGHOOMagc/SrGMvG7GXgmgbqVtNAGSNEurdwyNEvfYwlQkbqpZiEYFlBHsUE+M6y36vDIwRJUZiGIUMMkKQGI+QCQCR4yPmsyqiJby5ventmXDJGid5zEFTEbquQsu4yw+7kr7m1yI9jfd+JUS5Mb26xiJYlWRZCqQSCXC7O8PvEZ1K7Bm55GNvPZfbc0qisPUhYRCSIdyWISxxxtkvjHcUbhApQsmS2M7D8RXcep4AgaVjCfeWSQYZAhIcvgkBAQffnXxg80Y079UQAb/ABnP6ZrJXF0znJ+ngDwKv/VXWYIodZJ4kZyoQM4BYnwAM/UVmS4AySMAZz9MfOfiumLw/EbmWnoFK4fbV0WRg6xscCRkZUJzge5gAAT4J4ORjOa7C0uWj70dtvFhWU9wCR0IyWSMj6D6MQTxxWtxxnSzvp7SpvRPTpuYUuftTqsyxvEiIoCpw3v3BZmbkHxwRgAjJ42/SJiEeR4I0dyudjsqAH3nYAblgV0/hyDs3ip3R0+XzQry+jiUtLIiKPqzAD6D6/iR+tIrtXKLEe40me2qclsDJ5zgDx7iQBkZIzWi9K9CjR7iSQLJP3GUSlRxDhSiRcllTGC3jL7nxrXawgSLqdwxRVeeKExuF1DBNwyE7e+UcEnA9hQc61m5O2Pw08d1ZXqqTJpE8UsDzyRQxyEKwVpG12BVmUlRk6n4HzWpsPQFhBEV+yxyFh+9kmUSPJjU+9nySMop18AgYAr49fyobYRM4VpZrZYiTgd3vIUycH25XJ/DOMEivn1ZelIJoZWZhPFKitHDI7IzKR7kiy2nPnjxjIyKzfPL0dPHHDcxR/TVpcqJntQotZAJLWG4Y7KzAlgNcmKFsqQrZZfd7RwK52dvcX0vdmk+yyWdwxiiRMsoMZQmRpV1kV1dyCo4BxnYELcdG9UwS26OXERVQHil9kkTaglXRjlTgg/iCCCQQaorT1XZLez3Ml7DGskMEUayNp3AjSv3o9sbxHu6hhwSjY/GOtvnUajoXUJmaWG6Ve5G2UkRSI5YWPsZck6sOVZSfK58EGris90Qi4uGugjqiIYYWYMpcFgZGCk/cyiAFgDlWI4IJ0NYvL0YW3HdKUpUbKUpQKzUssdlNdStbuO8YnMsMBcv7dAjdpS5ZWVjyMYkGDy2NLSiWbmmAN0syTtAmZbmUNEIm0mESpGkhlchWt24lHPILj+Lgdug2kiTXkltZRxrIyK8c0oWTuqGLM3bSX2uHVgC3ku2AXJOnu+hq0omjPal8PIiLtKmDhJCyklQcEfUEecEg183TZYmOZw0c0w7h01kwU1AEisAvKooIGcYGc81vbhenZwh+iLS1S3URRQxyyLmZAFEgIJ9jgMxwhYqFzhRwMDioFh6ItXuLtHtQYkdDByVRNo17kcSKQqqGUNx9XPxxaequnRJYSiNUh7ELm3ZQVMLBCFKGP3rwdfZyQxHOajW/W3s4YxdWojMhcqtqskw3JLEOqxhg5ySTzkhyT81ztROp3DwiXpzO8v2iCX7G7BnckLh4p2VWJVcoe63JEmOSuTcf5wt/chciZULPbhWMygecRgbN+BAwcjHkVx6XDdSSPddvRWSNYbeZgjKpw0jSNGH1YtgY54XwPJuul9NKPLLIEEk3byEzhQi4CljjuHYv78DgqMe3JlsnDWPTyyn1eFD0b09eJHGEuIoY2Z5JIWg2kTuSvIyCQTlQQH18MMgkcYAtIvR1qsTx9iLMkckckvbUSSCQfvC7BRkseT8mrulZ29Exk4U9t0eUEM0yBtVQ9uIKpC+OGLNwS2BnADePrXD/JsLs73Wbl2yEMoX9ypHKwBQO2eT7x7zxljquL+lN0mGM9KS29E2SZItIWJDDLruQGUqygyZIDKSCBwQeasLPpUUTMyJ7mwC5JZtQSQmzEkICThBwMnAGal0qNPkxg+QP0oYx8CvqlApSlApSlApSlApSlArjd2iSo0cihkYYZT4IrtSgyPU/Qy5EkfcnKvu1vc3ErRPjldA7MqMrhSCVIwCOM5E28snmcNJZo6KCFV2UuHJHvCcoAB/Ftt5wPnQ0q7YvTxrjZRMsaK7bMAAT8n8zyfz+tdqUqNlKUoFKUoFKUoFKUoFKUo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2" name="AutoShape 8" descr="data:image/jpeg;base64,/9j/4AAQSkZJRgABAQAAAQABAAD/2wCEAAkGBhISERUUExQWFRUVFxUaGBgYFhYbGhYeFxcXGRYZGB0YGyYeFx0jHRQUHzAgIycpLSwsFR4xNTIqNSYrLCkBCQoKDgwOGg8PGiwkHyQtLSwtLCwqLCw0LCwsLCwsLCwpKSwsLCwsLCwsLCwsLCwsLCwsLCksLCwsKSwpLCwpKf/AABEIALgBEgMBIgACEQEDEQH/xAAcAAACAwEBAQEAAAAAAAAAAAAABwQFBgIDAQj/xABKEAACAQMCAwYDBQUEBwUJAAABAgMABBEFEgYhMQcTQVFhcSKBkRQyQlKhCCNicrGCorLBJDNDU3OS0RUXY6PCFhg0RIOz4fDx/8QAGgEBAAMBAQEAAAAAAAAAAAAAAAECAwQFBv/EAC8RAAICAQMCAwcDBQAAAAAAAAABAhEDEiExBEETIlEyYXGBkdHwM0KxBRRSocH/2gAMAwEAAhEDEQA/AHjRRRQBRRRQBRRRQBRRRQBWc4742h0u1M0g3MTtjjBwZG8s+AA5k+HvgVo6QXHQOrcRJZknubfCsPRR3kxHkScJn0HlQhulZBtrLW9eJllmMFs2doyyxkeSRrzkA6bm+te79g00fxxXyh1GcmNkxjr8SuSPfFOKCBUUKoCqoAUAYAAGAAPAAUpu1ji+WacaZaElmIE238RYZEefBQObfQ9DV6SOdZJSexmdI7V9VsZWhW4W8AO0by0yk9AY3BDtzPng1pI9G4q1H4pJJLdGxyZ+4AH8kfx/UVK7OY9Lstg377mQ7ftLRSCItn7kEjLtAzy3ctx8egpxLqWABjJ8aijTxEnTEr/7uV0/xS3sZc9TskfPzYgmg9g+p2w3Wl8u4eCtLET7EZH1p3w6iCcEY/pUyoqi8ZKXAgLHtM1nSJVj1OF5YjyBfAY+scq5WTHkc+4p0cMcV22oQia2cOvRh0ZD+V1/Cf6+Gal6rpENzE0U8ayRt1Vhke/ofUcxSC17RbnhnUEubYs9pK2ME/eHVoZP4gMlW9M+DCoLH6JorMWnaZpckav9tgXcoba8qKy5GcMCfhI6EVOtuNNPkOEvLZj5CaMn/FQFzmsTrvbHpVqxRp+9cHBWFS+Pdh8PyzS84+4/utVuv+zdL3GMkq7qcd7j7xLfhiHn+L6CvfWuxGGz0x3w9zdAxliuRtUMplESDqdu7BbJ8gKEN0a6w7eNJkcKXkiz+KSMhfmVJxW+tLtJUWSN1dGGVZSCrDzBHI0gZeCNN1G7hSxWSOFYpO/kCSKqHA7kfvR8T53ZA6jx8ai8KcYT8PXk1pdb5bfmQE8zzSSPdjAYciP8xU0QpJn6OopY6P8AtA6dNIEkWWDccB3VSg/mKklR64x54plwzK6hlIZWAIIIIIPMEEdRUFjuiiigCiiigCiiigCiiigCiiigCiiigCiiigCiiigCiivK5uFjRnY4VFLMfIKMk/QGgKLjTjm10yHvJ2JZuSRrgvIfQEjAHix5D3wKU3Y8Gu9Rv74owDbipOSFMswYruxgkKMVU8OadLxHq8k1xn7PHzYA42x5PcwrjoWwcn0c9afUkaQosMShI0UAKoAAHgB6VK5M8jSjuVuq6itvBLM33Ykdz/ZUn/Kkt2ZcNNfrqFw5/eyJJHG5zgPMrF2+hA9nPnTI7VJSukXZH5EH/NNGp/RjUDsWtwulIR+OSZj77tn9EFX7nPHaDZBvb+a4sBpq6fOkxSOIlkUW8W3aDKsm7mBjcMDP+bHjTAAznAAyfHHjXVVHEHFdtZd2bl9gkYqp2kjIGTnHQcxzqSjd7Itq5tuN7AERNeW4k6bTMmfTxrK8UO13NaWkbkQ3KySzMhILwxqp2A9QH7xc9OX0q9i0CzSHujbwCADmpjj248SSR18dxOfHNQ9zTG9G7NarAjI5g1U8V8MxahavbTZCvjDDqpByrLnxH/WsV2e8SWkd9Pp9tcpLbbVkthvJ2EkiaBGb74B+MAZ5MevOmNdXGxc+PhWZ1N0rYsB+zxpoHxTXPvvjH/oqFdfs72LZ7q7mU+G7u2H9FpivISck5r5V9JzvP6IT79iGrWLd9YXSs4GPgZoXYZzjByjDl0LY5V66Z2039lJ3GrWzMOWW2COUfxAckkHtj3pyWd2VOD0/pXXEHDdtfQmG5iWRD0z1U+aMOan1FVao2jJTRWafrNtdRJNayCSNs8weYPLIYHmrehqLqHDlrPIJJoIpXVdoZ0ViBknAz6kn50ndZ0e74avlkiYyWspwM9JFByY5PBZFB5N8x+IU69JvluYY5osskqhlOPA+B8iDkEeYNXTs58kHF2ig17sysbyJo1gjikIbu5I0CFWwdpO3G5c9QfAnoedLThviviCzh+xwW7usTuATbu5XmcqG6bQdxHvX6EsbQqdzdfAV91LWYLdd080cSnoZHVc48tx5/KqM3xJqO4jJO0jiaAbpbVtv8VowHzKYxWo4J7eoLmRYbtBbSMcBwcxE+Rzzj+eR6itUO1fSM4+2xZ/tY+u3FZftQ4Js9Ts5LyzMTTxKW3xFSJVUZZH2nBbaORPPljpUGg1aKVvYrxnJdWBidsyWxVMnmWRgTGTny2sv9kedb5pSepNAWlFV0V0R6ip6OCMigOqKKKAKKKKAKKKKAKKKz3GHHVppsYe4c5bOyNRl3x1wPAepIFAaGikZdftIyFz3NkCg/PIxb3O1cD9a9779otGsnMULR3fIKGw8Yz1cNyzjn8JA54686AafEHGVlYgfariOInopJLn1CKCxHril3x32yadPp9zFbzM0skZRR3cgzuIDcyAB8Jas5wZ2Pvfx/btSmlAmO9VUjvJAejOzA7QeWAB08qveJOx6x+yS/ZYGE4T92TM5JYEciGbZz5joKmijmo7Mn/s7WIXTZJPGSdsn0RVAH6t9aY97ZljuXr4isP2W2x0vSyt+0dviV2y0iYwwXHMHGcg8gTULiD9oOwhytuslyw8QNif8zjcfktOCWlJGl4q4Qe+s5rbcIu9CDcRuxtkR+gPP7nn41D4f0KPSrNLd51ZYi5MjhY872LeLEYGfOltNx/xBqnK0iMER5bo128vWaQ/4cVzadiV5cNvvbvmeZwWlbn6uQBUq+TGUYpabNxqPavpcOQbgSEeESs/6gbT9aWPaVx1DqqIlvFKDAXcltoyu0BjgEnlgH2zW90vsT06LBcSzn+N8L/yoB9CTWrseFrOH/VW0KciDiNckEYIJxk5BIPnmrbsopQi7RhOGNea7t7O5tNr3mnrsltyQDNEVVHC58SqIwPQMMH1mcecc2dxaiFBOkhmhM8DwTLIIlfdMp+HA5Dnz5gGqniHsWdZe/wBNm7ps5EbMy7T/AOG68wPQ/WvO54x4n0yMtdRCWJMZeRFdQCQBueFgeZIHxHPOqs2hT4NZx7rGnT6ekVm8MlwzwizSAoXRw6lWUJzjCgHOQPI863mok5UHy/8A7Wc7NtXtbmziuzFbQTzGRX7tFQ7ldhgZ+I5XacZ/FWq1GHIBHh/SoXJORXEraKKK0OI4mmVVLMQqjqSQAPcnkKy2u9uenW42xu07gDPdLlc+PxthT7jIqg477Ob3UL0EXO212qcMciNhyYKi/ezgNk+Z58hVroHZFp1tgtGbh/zS8x8kHwj55PrUPc2i1Fci64u7V7jU4Wt1tAUYgjnJI6lTkMu3aAfDoeprx4R471fSoDGlsWh3FsTQzYXIGcEFdo5Z9yaf0MKoMIoUeSgKPoK7zUaSVlrhCmn7adS1BFt9PtTHOc946nftHQFdwAj8ebdPDzqLY9iVzcN3t/dne3ULmR/m7nA+QNN6G1RNxRFXccttUDcemTgcz71600kSzN8C0/7hLDH+uuQfPMR/Tu+f1qj1TsU1OxPfafcGYAZ+AmOXHltyVcemeflTnq005sp7E0ki+Kbbpn547C9RW3v5oJiY3lTYqsCDvRwdpB6NjdyPtT7pT/tB8PLE1vqEXwS94EcjlkqN8T/zDaRnyx5UytD1H7RbQzYx3saPjyLKCf1Jqh0E6pFrcBeRqPRQFqrA9K+1WRSlTyqwikDDIoDuiiigCiiigPOeYIrMxwqgknyAGSfpX514Z0huI9XnuLgkW0eGZQfwZIhhB/DkKxJHk3QkVrO1DtTlM76ZYR97K4MUjYLHLjBjjA/EAebHpz8s1e9lPB82m6fIs6hJpZNzAMDhcKFBI5Z+9y9aEN0rNLBawxII4Io4oxyCoirn3wKQ/a/pMQ1WCOKNI+9jiLlRgMzyuuSByzgD3p26rrEFtGZJ5FjQeLHGT5AdWPoOdJ7iTtKe+uBHp1orSdFmaFHnIBJ+DIPdqCSck8s55Vd0c0HJuxsa7xTa2EYE8yxqBhE6sQOQ2qOZ6Y8qWOp9sF5eSdzpluwJ6MVDye+0ZRPnur20DsWlmfv9TnZmbm0asWY/zyE/oufemvoXDtvBHsgjSJB1CLjPqx6sfU5qJSpWwkrpbsUejdjF/fOZdSuWT03d7J7ZzsT2GfYUzeHey7TbPBS3WRx/tJcSN8twwv8AZArUxxhRgV1XBPK29uDthGluRL22wcqPhx4eHpUcQsRnBwKtFfFeiy10w6hNUzCXT27KWiraSxRueMe1crp6DzNb6kYeDIh2dtuOfAfr6VK1fS47mCSCUZSVGRvZhjI8iOoPmKkRyLtBXGCOWK4LmscmVROnHj0o/KvH3AV5pRCSPvt2djE6t8LMAOZTPwPjH05E4r9P8NODZ2xXmpghI55yDGuOfjWV7XOFWv8ATnWMZlhYSxgdWKghkHurHHqBVf2J8Su1kltcKY5IvhiL8u8TmVAzzyvTHljHjUxmpK0XaoYE2nA8wcf0ryXSz4t+lWNFXtmTxxfYgXVqFj5eYyf/AN96gVeuoIwfGqJ8bmAYNtJBwehHgfI1aLMcsK3QUUUVYwCip1pYZGWHXoP866Olj8xqLRqsUmrK8Crm1h2qB9a5gtFXpzPma89V1SK2heaZwkcYyzHw/wCpPQDxJqrdm2PHp3Ypv2j9UXuLa2HN3kMmPIKpUfUvy/lNb/QdNNvawQnrFFGh91UA/rmk5wru1/XTdSjEFvtfYee1Yz+5j+bZY+B+Pzp5s2ST51U2PlFFFAFelvNtPp4150UBbUVAW6IGKKAn1xM+FJ8gT9BXdfGPnQCE7AIFn1C8uJBulVcgnqDK7byPXljPkx8623aV2uW1grQx4nufyA/DF5GQjx/hHPzxS34g4itra4ktdBjfv5iY5J1d3L5OSkAyVAz/ALQAHkccudbPs87Fo7bFxfBZrjIYJ95Ij1yf94/qeQ8M9apKahyNN7GL0ngbUdZkW5v5Wjh/DkYYr5RJ0RT+Y+/xU3dA4ZtrJNlvEqDxPVm/mY82/pWhntc8xyNeH2RvL9atDLBq7ObJCd1W3uPGp1pHhfevBo0jG6V1VR4sQB8yak213HIu6N1demVYMPqDWGfKpLTE1w4nF6metFFFch1BRVTxJxLFZRh3DO7sEiijG6SVz0VB/U9BVEL7WZfiC2dsp6I/ezOPRyjKgPoM+9Tst2OeDaK2Kr7/AIkSPKgO0nggRsk+HPGMeoJqg0ziu5juYrW/jjDT7u5mhLd3IyjLIyv8UbY5jmQfOte3IZPICtIyklsQ0u5A0S3dIEV/vYJPpkk4+WanV8RgQCOYPQjoa7UVmlbJPqrWI4y0aEvmHP2hufdqMhj5nH3Pf9PGtRrmpGGLKjMjELGPNj0+nWvLR9IEKkk7pX5u56sT1HtW2rRwVq+RT6pxNxNaHH2ZmQdCsf2gY9XTJHzAqqHbPrKH47c5/wCE4/Qg00dS43Zpmt7GD7TLGcSSFtlvCfFXfBLMPyKCf1qFJZa3JzOoQQ5/BFahgP7UpJNS+oUfaJ0N8GP4H7WtRvNTjt5EQB92UwVx3cbOfvZwTt8h1pk6XauiHvPvszs3uWP+WKVmocOX2m6kmrTMlwiyAztEpVlV0MTuU6Y2seh6+VOkRrMqywsro4DAg8mB5gg+tdOKcZK0zmzQlVEWreC1UYIHOotvpxzlsY8vOpN/epDFJK5wkaM7HyCKWY/QGtJMpihW7PVZlJKggsuMjIyM9Mjwzg13SC7IbiW+1i51CWVo0zzXfgO0pKwwn8wVQcL5qtPwtgZqpufajajpsU8bRzRrJG3VXUEH5H+teM2pflHzNR/t7+f6D/pVtLMnlihIdonBUmhXEd/p7skLNt25J7skZ2Nn78bAHkfL2NN3hvXEvLWK4TkJVzj8pHJ1+TAj5VnO2e/B0ecOASWhCnybvFP+EPXHYshGkQknOXmx6fvCMe+QT8xUNUXjJSVo3NFFFQWCiipVnB+I/KgPZLYYFFe1FAFKLty4+eJV0+1P76cfvdvNlR+SoMfif67f5hTV1G/SCKSWQ4SJGdj5BFLN+gNIXsqszqWq3Gp3AyIm3qvh3j5EQ9kVT81U1DaStkpWb7sv7N49NhDyAG7kH7xuR2Z590ntyyR1I8gK3dLPtY4cvruKKS1mbNuxkEQO0sw6OjDnvXmAD5nHPrB7Ou2lZSLbUCI5wdolI2q5HLEg/wBm/r0Pp48CfirWvp6GrWnZjaoooqgF5xzo0z30cstpJfWixYSFGXEcu47neNiBJlcAEkgeVTez/huSGa4uGt1s0mEYS2Rg2Nm4mR9vwKx3AbV6Ac60PFHECWVs87gttwFQdXdiFRB7kj2GT4VlY+GLq7XfqNzKC3/y9u7RRID0VivxSEeJJx/WpclFW/z5EpN7I39FLu54GW1RpbG4nt5UDOMzO8TlQTiVHJBU46+HWtjw1q5urSC4K7TNEjlfIsOYHpnOPTFVUlJWg01yZ7jW0mjvLW+WF54oEmSREG6SPvQP3sa/jxgggc8Go3/eVZHIT7RI4/AlrOW9sFAAfc1vaKSjGXJKk1wYnSNIuby7iu7qI28NvuNvAxBkZnGDLNtOFwOievP11WvyMttMUGWEUpA8yEbA+tTRXlqI/cyfyP8A4TW0OKRRve2JrRhpE1rHNf3ffTbBvWS4lUxEdUSKNlK4wBjBzimL2cpKLQl2lKGWUwd/nvRDuxEHzz6DIzzwRVhpemQmOKQxRmTu0+PYu77o/FjNXC0h3/PoJFLcL3l8gPSGIt/ac4H6Kf0ry42vZYdPupIc94kMhUjqDj7w9QMn5VKtV/0uc/ww/TDf55qwZQRgjIPUHxqrfmJ7GX4T0+GGzhSDBj2KwYfjLAFnJ8SxJP6eFW1Zs8BT22f+zrowxsxbuJYxLEpPXu8kNGPTJoHD2rScpL6ONfHubZQxHo0jnafka45Yt7v+fsbKexzx5rKx2z26DvLm5Vo4YhzZt4KliPBFBJLHlypcw2uv8P5EY762znCqZYvU45PEfPoD603uG+CbezZpF3PM/wB+aRi8j+7Hw9BgVoga68EliVGWTzCZsP2kxjE9mQw6mOUY+jLkfWqnjPt7+12s1tDamMSqULvICQD1wqr4jl18ad1/odtOczQQynzkijf/ABKaXna9qGnWunzWiiKKaVU2RxRoD8LqwLBANq4U9evhmuuOVSdIycaFv2edlt7qKo+8wWm8tv3HJZTtJjQHmwxjccAY6nGK/RUxKqsW5n2KAWYgs5A6sQBk+fLrSd7AdZ1F5O5XD2UKsHBKjuy7M6leW5mLbuXTGemBTckOSfc10ROfM6VHyiiirnIU/FHC8N/B3M24LncCrYIYAgHyOMnkaTNxDf8ADl2GRu8t5D693MB1Vx+CQDxHMeBIyKf1ZvtE0VbnTrhGGSqNIno0YLAj9R7MahqzXHNxdF/o2rx3UEc8RzHKoZfMeBB9QQQfUGptLPsCvy+nyxn/AGU52+0ihsfUH600bdlB5j/8Vmdh6W9rnmen9am0UUAUUUUAvu3PWDBpMig4M7JF8idzf3UI+dROyHSBb6RAcfFcM8zfM7U/uqv1NUf7St6RDZxfmeV/+RUUf/dNMLR7LubW3iHLu4Il+iDP65rl6uVYn7zXErkVfFevPbm2RFVmuLhIvizyUhi7DB6jC/Wqbjnswg1Be8XEVyFGJAOT4HISDx8tw5j1HKvbiP8AeatZJ4QxXMxHqwWIH+9WwXoK8eM3Cacea/6zscbjv6iQ4b7Qb/RJhaX8bPAOgPNlH5oX6On8JOP5aeOgcRW97CJraQSIeRx1U/lYHmp9DVbrvD1veRGK4jDr4Z+8p80bqp9v1pP6xwJqOjTG606R5IhzbaMsAOolTpIvqB8l5V6EMkcuz2f8nLKDj8B18XcO/bbVod/dvuR43xnY8bBkJHiMjBHkTVBFquqoNsum944/HDcQiNj5gSMGX2INVPBPbla3WI7vbbTfmye6f2J+4fRuXrTNVgRkcweYPn6ik4dpIhS9DDPoGoX/AMF3stLU/fiiffNKPFWkxtjU8shRk8xmttBAqKqIAqqAqgdAAMAD0AAFelFRslSJ55CqviLiKKyhMsuTzCoijLyu3JUQeLE/9atKxWvKG1q0WXG1bad4Aehl3oHwPFhHkj5nwqfeQc2sOqXTh55vscWQRbwBWkxnOJZmzg+BCDFWupcOR91Ie8nzsfn30n5T64/SrGPqK9NR/wBTJ/I/+E1TFllJM0lBIw1vd3emwxzmdrqyAj75JQvfW6ttHeRuoHeIpIypGQPrTIjYEZHMUt9fve/t49Ng+O4uEiWXHMW8J2mSSXwXK8gp5ndTFgQKAo6AAD5DArXG3ScuTOVXsQ2TbdZ8JIwPnGx/yk/SqrW+L+7m+zW0LXV1tDGNWCLEp6NLI3JAfAcyfKtBdQbgMfeU5X35j6EEj50v7HWk02W7S8V4u/uZJkuCjFJEfBVGdQdjRj4NrYGBy61aSq3VkLfYsje62DuMOnkf7oSzB/bvCNuf7OKu+HOIFu4mbY0Txu0csT43RuuNynHJhhlII5EEVmZe0GBxi0SS8kP3ViR9vu0jgIq+Zyfarrg7R5beKV7hlM1xK00u37ikqqhVz+FVRRk+RNYxk3yqLuKXDNDUe/1CKCNpJXWONRlmYgAfM/0pfcZ9t1naZjtsXU3T4T+6T+Z/xey59xWDsuG9Y1+RZrtzDa5yGYbUA/8ABjzlj/EfmxrZY9rlsil+hccY9uckzfZ9LRizHaJipLt/wk8Pdhn0HWo3CnZMzv8AaNSYySMd3dlicnzlb8R9AfcnpWpi0G10l7WK3iDG4l7t5nOZD8DtnOOnwY2jArUV5nVdbKPkxbL17v7HZg6dPzS+gouHNUbh7VnjlB+yXH4uvwZOxx5lCSCOuCfTLtMit8SEMrAMrA5DBuakEdQQaUHbTrMZSKzWNZJ3YOGwd0QztUJjxc5GDkYXpnBG07OeFZ7G1Ec8zSMcHu+RSHPMqh6+PPnjPQeJ9ro8ksmKMpcnmdZGMZNI1dFFFdhwBWF7W+L0tLN4VIM9wpRVzzVW5O5HgMZA9T6GqrtL7Rru2ulsrNF7x1T4tu590hIVUXpn7vUH73Sq7hPscuLib7TqrtzO4xF90kh8O8YEhV/hBz4fDVWzfHjvdmm7D9HaHTN7Ag3EjSDP5QAiH54Y+xB8aYVcxxhQFUAAAAADAAHIAAdBXrDHuOKodRYRfdHsK7oooAooooBDftIOTcWQ8Nkv6umf6CnHdrhiPLH9BX5x7XOM2vr/AGmIxLbPJGu4MGZdw5urfdPwk+xFfouS5STEkbK6OAVZSCrDzBHIiuLrf0/mbYfaMNnfrc5/3NpEnsZJCx/RV+lbYVh9FXOramfW0X/yFOPqTW4rxn+o17l/Fnb+1fMK+18oqxUxPGHZLZ32XT/Rpz+NFGxz/wCIgwCf4hg+eaX8N3rfDzYYd7a58SXgP8rfeiPp8Psae1DAFSrAMrDDKwBVgeoIPIiuzH1Lj5ZboxliT3RkeFO2ywuwFlb7LKeW2Q/Af5ZOn/NtpgI4IBByDzBHQg9CPOlhxP2KWF1loD9kl/hG6I+6ZG3+yR7GsT/7OcQ6Of8AR2kkhHP91mWM+8ZGV9fhHvXUlDJvBmLuPJ+hqq+IeHIbyMJKCCpDJIhKyRMOjxsOan+tKXRf2iWX4by15jq0LYPLzR/H+0PatzpfbFpMwH+kiI/llVkx88Ff1qHjlEWmSLfh/VIioW+imQEf662/eY8i8bgMfUj61Y6lpNw8MneXOBsfIiQIfunluJLD5YqXZcR2kvOK4gk/kljb+jV4XktwVYGW2VWDDJ3DAII67sZxUxddv9BnPCWhQWtsghjCb1VnPVnYgEs7Hmx5+J5eFXVLjhzthsmle2lIgECle9kkTa5jYJhcdc8yPQVTr+0PCs8qPbkxIXCPG+4yYbCnDKoUEZPXlUeHJ9haNJp3E8VxLOl5OIHinkjWDvhHhVP7t2yQXLg5yOXl1q70Ocd5Ltctaqq4aQ5AbPxBWbquP8qSvE3a2b+QCDTbdpOivLEtxL6bRswPYhqtuGOEuILjBnfuovBbj8I/giTmnt8PStqr2ivwGZrPGsMSkW4WV/Ac1QH1YKSfkPmKXOp8Pa9rDfHPHHbk/dQyJFj1G3Mh9yflW80/hv7PzaKK5fzLso+SsrAfU1btq10eQt4x/wDX5fogrLxcUPZL6JPky/B3YvZWREk3+lTDoXUbE/lQ5GfU59MVrYbsyA5GNrOpHlsYr/kD86hvJev+KKIfwhnb+9yr2sLLu1ILs5ZizM2MknGenTpXJnyqfc2hDSZftAOHsW8r2D+8si/+qr+qHtGH7qBvyXdof/OA/wA6vq8jPwvmd2L7Cfnty3FSCT/eRsufJYA6f0WneKVvanwxMxjv7XInt8btv3iqHcjjzKcwR4rjyqGe31fso/0cm6xgjOIgcff/ADEHrt+WfGvqOiywnhjp7JI8Pq8U/EY36sYdPUqCc5I86pOC7p7yzguJEMZkQEoQRz6ZGfwnG4ehFV3av2gJptoVRh9pmBWJc81yMGU+QXw8zj1rrb9DHHj/AMhYRRi+4qLJzjglDZz0FsoAP/Oq/WniKWnYlwe1vbtdyj97cgbQRzWMHIPPxc4b2C+ZpmVQ6DqJMkDzqwihCjlVch5j3FWtAFFFFAFFFFAKftt7PLm/e2ezhV3USiVt0aHB7vu8liC2MPjrjJrESWGs8OlWx3tqcFgMtFk/eDY5wtzxu6H+LpX6PrmSMMCGAIIIIIyCD1BB6iqyipKmSnXAk+zzi+G7vLyTIied4GWJmG47Igjbfzcx4c8EcqaVL7jjsFimJm09hby9e6ORGxHP4COcR+o9qymkdpeoaXL9m1SKR1HQtjvAPNW+7Mvz+debm6J6nOHetvgdMc+yix2UVWaBxNbXsfeW8quPEdGX0ZTzWrOuBpp0za7CiiioJCu0lI6GuKKlOuAQtX4dsrv/AOJtopD+YqN3/MMN+tY/VOwfTJecTzQHyDhl+kgLf3q3tFbx6ice5m8UWKG4/Zwb/Z3qkfxQkf0c1HH7OVxnndw4/kenNQTW397Mp4KPzPofAom1OSxklK92ZBvVR8Xd+QJ5Z+dW/Z7wravrM1tcJ30UQmADEjJR1Ck7SM8ieXTnU+wbZxQ4/M8n96Et/lXpwWdvEd1/Nc/41P8AlVpZ57u/2JkrHHZe9odOm6fb2y7beCOEfwKFz7kcz8zUh5SepriiuKU5S5ZoopcBRRRVCwUUVF1PVYbeMyzyLGi9WY4+Q8SfQc6lKwZntSQixZ/BJLdvpMlHFfGtrYA96+X57YlwXby5fhHqcfOlx2h9rf22J7a1jIhON8jj4mCsCCoH3BkDmcn2q74Q7FDIRcak5kZ8N3QckndzzLIDknn0U/OuuH9PWRLXtu39a+xk+pcW9Jlbzi291mf7OkkVtC3VWlWNceJkdiDIf4QPl1NbEdiWlra/vNRUTdTN3kQjHpsJ5qPPcD/Sp2pdgdg5Jikmh9MrIo9BuAb6k1Xx/s8Q5+K8fHpEoP6tXqY8cccdMFSOWUnJ2ySO1Cy0awjs7N1vJ4ww3qCIdzMzFmb8Q+LopPTqKpOCuBLnVbj/ALQ1Is0bEFVbkZsfdAH4Ih6deg863fD3ZJp1oQ3dmaQYIaYhsEeIUAKPmCfWtnWhUAK+0UAZoDuBMsKs68LaDaOfU170AUUUUAUUUUAUUUUAVXa7w7bXkRiuYllTyYc1PmpHNT6girGigENxN2H3dnJ9p0qVm2nITdtlX0VuQkHocHww1ccN9tckTdxqcTK68jIqbWH/ABIzj6r9KflZ/irgWy1FcXMQZgMLIvwyL7MOePQ5HpWWTFHIvMi0ZOPB4aZq0NzGJIJFkQ+KkH5HxU+h51LpMaz2Panpkpn02VpVGfuHbKB5Mn3ZR7dfyipHDXbkVbutRiKsDgyIpBBH54zzB9V+lebk6SUfZ3OmOVPkb9FQtI1uC6j7y3lSVfNTnHow6qfQgVNrjarZmwUUUVACvjdDX2gigEXqzd3xPGfzPD/fhC/513wyccS3Hq9z/wBaac/DEDS9+8EZlXBEhUFht+7g+mKVehnHE83q9x/gJrTHk8SElVVjr6CUdMlvzIeKnkK+1xAfhHtXdZRdpMl7MKCcczWc4s4/s9PH7590hGViTm58s+CD1OPTNKS84g1bX5DDAhSDPNFJEajw76Q/ePp6clrqxdPPJvwjKWRRNvxn2z21tujtcXE3Tdn90h9SPvn0Xl61j9K4G1TWpFuL2Ro4T0Zxg7fKGPkAP4jgePOt9wV2P2tltkmxcTjnuYfu0P8AAp6kfmbn6Ct/XqYsEMfHJyym5cma0zs7sILaS3SEbJVCysSd8gBB+JxzHMZwMCtHHGFAUdAAB7AYFdUVuUCivqrk4FTre228z1/pQEEIfI/Su1tmPhVlRQENLE+J+lSY4QvQV3RQBRRRQBRRRQBRRRQBRRRQBRRRQBRRRQBWe4p4CstQXFxEC3hIvwyL7MOZ9jkVoaKhqwIHWuwy/s377TZy+OYG7u5R6ZBCt+ntUfTu2G/sn7nUbcsR1JXu5ffGNj+HMAe5r9DVA1bQbe6TZPEkq+TKDj2z0rHJiUuVf56l4yoxfD/aTp95gRzhXP8As5fgb2GeTf2Sa09L7iL9ne1ky1rK8BPRD8afLJ3D6msieHOJNLP7ovLEvgjCVCP+G/xL8gPeuGfSrs6+P3N1lfcd9FJrT+3eeJtl5afEOuwsjD3R8/1Fa/Te2LS5QMzNET4Sowx813L+tc8unyR7F1ki+5tJRyPsaVljwRdJrbXpCdyWlP3/AIsNGyjljzIpgWvFNnMMx3MDe0qf0JzS94u7YIIMx2uJ5ehbn3a/Mc3Pty9aw05tWnGuU0/gbJwq5Ph2Ma91mC1g72eRY0GebHr15AdWPoMmlLxT2zXFy/2fTY3XedofbmV/5FGdnvzPtVXovBGp61IJ7l2SE9JJOmPKGPly9eQ9SacvCvA9pp6Ygj+Mj4pWwZG92xyHoMCvV6fo440te7OPJmcm6Fvwj2HvI3fak7ZJz3Stlm/4j88eynPqKcFhp8UEaxxIsaL0VQAB9PH1qRRXeYBRRRQBXUcZJwK+xQljyqwiiCjAoDmGAL7+detFFAFFFFAFFFFAFFFFAFFFFAFFFFAFFFFAFFFFAFFFFAFFFFAFFFFAFFFFAV2p8O2tyMTwRSj+NFb6ZHKshqfYZpM3NYnhPnFIw/Rsj9KKKrpS4JtiZ17sivE1J7S2ieVPhZJCMLsboztgKMEMD6qcCtYv7NU21Sb2Pdgbh3LYB8QDvyw9cD2ooqxA2uF+GGtLOG3aQO0SBSwBAOCccicjkR9KsTZN6UUUBwbZvKvn2dvI0UUB0LVvKvRLE+NFFAS0QAYFdUUUAUUUUAUUUUAUUUUAUUUUAUUUUAUUUU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4" name="Picture 2" descr="http://productivelifeconcepts.com/wp-content/uploads/2012/06/man-stop-sign.jpg">
            <a:hlinkClick r:id="rId6"/>
          </p:cNvPr>
          <p:cNvPicPr>
            <a:picLocks noChangeAspect="1" noChangeArrowheads="1"/>
          </p:cNvPicPr>
          <p:nvPr/>
        </p:nvPicPr>
        <p:blipFill>
          <a:blip r:embed="rId7" cstate="print"/>
          <a:srcRect/>
          <a:stretch>
            <a:fillRect/>
          </a:stretch>
        </p:blipFill>
        <p:spPr bwMode="auto">
          <a:xfrm>
            <a:off x="0" y="0"/>
            <a:ext cx="1828800"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1000" autoRev="1" fill="hold"/>
                                        <p:tgtEl>
                                          <p:spTgt spid="9"/>
                                        </p:tgtEl>
                                        <p:attrNameLst>
                                          <p:attrName>style.color</p:attrName>
                                        </p:attrNameLst>
                                      </p:cBhvr>
                                      <p:to>
                                        <p:clrVal>
                                          <a:schemeClr val="hlink"/>
                                        </p:clrVal>
                                      </p:to>
                                    </p:set>
                                    <p:set>
                                      <p:cBhvr>
                                        <p:cTn id="7" dur="1000" autoRev="1" fill="hold"/>
                                        <p:tgtEl>
                                          <p:spTgt spid="9"/>
                                        </p:tgtEl>
                                        <p:attrNameLst>
                                          <p:attrName>fillcolor</p:attrName>
                                        </p:attrNameLst>
                                      </p:cBhvr>
                                      <p:to>
                                        <p:clrVal>
                                          <a:schemeClr val="hlink"/>
                                        </p:clrVal>
                                      </p:to>
                                    </p:set>
                                    <p:set>
                                      <p:cBhvr>
                                        <p:cTn id="8" dur="1000" autoRev="1"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www.hispanicallyspeakingnews.com/uploads/images/article-images/discrimination_NOrth_carolin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28600" y="2667000"/>
            <a:ext cx="3962400" cy="2286000"/>
          </a:xfrm>
          <a:effectLst>
            <a:glow rad="101600">
              <a:schemeClr val="accent1">
                <a:satMod val="175000"/>
                <a:alpha val="40000"/>
              </a:schemeClr>
            </a:glow>
          </a:effectLst>
        </p:spPr>
        <p:style>
          <a:lnRef idx="0">
            <a:scrgbClr r="0" g="0" b="0"/>
          </a:lnRef>
          <a:fillRef idx="1002">
            <a:schemeClr val="lt1"/>
          </a:fillRef>
          <a:effectRef idx="0">
            <a:scrgbClr r="0" g="0" b="0"/>
          </a:effectRef>
          <a:fontRef idx="major"/>
        </p:style>
        <p:txBody>
          <a:bodyPr>
            <a:normAutofit fontScale="92500"/>
          </a:bodyPr>
          <a:lstStyle/>
          <a:p>
            <a:r>
              <a:rPr lang="en-US" sz="3600" b="1" dirty="0" smtClean="0">
                <a:ln>
                  <a:solidFill>
                    <a:schemeClr val="bg1"/>
                  </a:solidFill>
                </a:ln>
                <a:solidFill>
                  <a:srgbClr val="FF0000"/>
                </a:solidFill>
                <a:effectLst>
                  <a:outerShdw blurRad="38100" dist="38100" dir="2700000" algn="tl">
                    <a:srgbClr val="000000">
                      <a:alpha val="43137"/>
                    </a:srgbClr>
                  </a:outerShdw>
                  <a:reflection blurRad="6350" stA="55000" endA="300" endPos="45500" dir="5400000" sy="-100000" algn="bl" rotWithShape="0"/>
                </a:effectLst>
              </a:rPr>
              <a:t>Individual</a:t>
            </a:r>
          </a:p>
          <a:p>
            <a:r>
              <a:rPr lang="en-US" sz="3600" b="1" dirty="0" smtClean="0">
                <a:ln>
                  <a:solidFill>
                    <a:schemeClr val="bg1"/>
                  </a:solidFill>
                </a:ln>
                <a:solidFill>
                  <a:srgbClr val="FFFF00"/>
                </a:solidFill>
                <a:effectLst>
                  <a:outerShdw blurRad="38100" dist="38100" dir="2700000" algn="tl">
                    <a:srgbClr val="000000">
                      <a:alpha val="43137"/>
                    </a:srgbClr>
                  </a:outerShdw>
                  <a:reflection blurRad="6350" stA="55000" endA="300" endPos="45500" dir="5400000" sy="-100000" algn="bl" rotWithShape="0"/>
                </a:effectLst>
              </a:rPr>
              <a:t>Institutional</a:t>
            </a:r>
            <a:r>
              <a:rPr lang="en-US" sz="3600" b="1" dirty="0" smtClean="0">
                <a:ln>
                  <a:solidFill>
                    <a:schemeClr val="bg1"/>
                  </a:solidFill>
                </a:ln>
                <a:effectLst>
                  <a:reflection blurRad="6350" stA="55000" endA="300" endPos="45500" dir="5400000" sy="-100000" algn="bl" rotWithShape="0"/>
                </a:effectLst>
              </a:rPr>
              <a:t> </a:t>
            </a:r>
          </a:p>
          <a:p>
            <a:r>
              <a:rPr lang="en-US" sz="3600" b="1" dirty="0" smtClean="0">
                <a:ln>
                  <a:solidFill>
                    <a:schemeClr val="bg1"/>
                  </a:solidFill>
                </a:ln>
                <a:solidFill>
                  <a:schemeClr val="bg2">
                    <a:lumMod val="60000"/>
                    <a:lumOff val="40000"/>
                  </a:schemeClr>
                </a:solidFill>
                <a:effectLst>
                  <a:outerShdw blurRad="38100" dist="38100" dir="2700000" algn="tl">
                    <a:srgbClr val="000000">
                      <a:alpha val="43137"/>
                    </a:srgbClr>
                  </a:outerShdw>
                  <a:reflection blurRad="6350" stA="55000" endA="300" endPos="45500" dir="5400000" sy="-100000" algn="bl" rotWithShape="0"/>
                </a:effectLst>
              </a:rPr>
              <a:t>Societal/Cultural</a:t>
            </a:r>
            <a:r>
              <a:rPr lang="en-US" sz="3600" b="1" dirty="0" smtClean="0">
                <a:ln>
                  <a:solidFill>
                    <a:schemeClr val="bg1"/>
                  </a:solidFill>
                </a:ln>
                <a:effectLst>
                  <a:reflection blurRad="6350" stA="55000" endA="300" endPos="45500" dir="5400000" sy="-100000" algn="bl" rotWithShape="0"/>
                </a:effectLst>
              </a:rPr>
              <a:t> </a:t>
            </a:r>
            <a:endParaRPr lang="en-US" sz="3600" b="1" dirty="0">
              <a:ln>
                <a:solidFill>
                  <a:schemeClr val="bg1"/>
                </a:solidFill>
              </a:ln>
              <a:effectLst>
                <a:reflection blurRad="6350" stA="55000" endA="300" endPos="45500" dir="5400000" sy="-100000" algn="bl" rotWithShape="0"/>
              </a:effectLst>
            </a:endParaRPr>
          </a:p>
        </p:txBody>
      </p:sp>
      <p:sp>
        <p:nvSpPr>
          <p:cNvPr id="4" name="Rectangle 3"/>
          <p:cNvSpPr/>
          <p:nvPr/>
        </p:nvSpPr>
        <p:spPr>
          <a:xfrm>
            <a:off x="304800" y="1295400"/>
            <a:ext cx="3962400" cy="1246495"/>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500" b="1" dirty="0" smtClean="0"/>
              <a:t>Definition: prolonged cruel or unjust treatment or control.</a:t>
            </a:r>
            <a:endParaRPr lang="en-US" sz="2500" b="1" dirty="0"/>
          </a:p>
        </p:txBody>
      </p:sp>
      <p:sp>
        <p:nvSpPr>
          <p:cNvPr id="5" name="Rectangle 4"/>
          <p:cNvSpPr/>
          <p:nvPr/>
        </p:nvSpPr>
        <p:spPr>
          <a:xfrm>
            <a:off x="685800" y="152400"/>
            <a:ext cx="3886200" cy="923330"/>
          </a:xfrm>
          <a:prstGeom prst="rect">
            <a:avLst/>
          </a:prstGeom>
          <a:noFill/>
        </p:spPr>
        <p:txBody>
          <a:bodyPr wrap="square" lIns="91440" tIns="45720" rIns="91440" bIns="45720">
            <a:spAutoFit/>
          </a:bodyPr>
          <a:lstStyle/>
          <a:p>
            <a:pPr algn="ctr"/>
            <a:r>
              <a:rPr lang="en-US" sz="54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rPr>
              <a:t>Oppression</a:t>
            </a:r>
            <a:endParaRPr lang="en-US" sz="54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sp>
        <p:nvSpPr>
          <p:cNvPr id="7" name="TextBox 6"/>
          <p:cNvSpPr txBox="1"/>
          <p:nvPr/>
        </p:nvSpPr>
        <p:spPr>
          <a:xfrm>
            <a:off x="5181600" y="457200"/>
            <a:ext cx="3630342" cy="12464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500" b="1" dirty="0" smtClean="0">
                <a:solidFill>
                  <a:schemeClr val="bg1"/>
                </a:solidFill>
                <a:effectLst>
                  <a:outerShdw blurRad="38100" dist="38100" dir="2700000" algn="tl">
                    <a:srgbClr val="000000">
                      <a:alpha val="43137"/>
                    </a:srgbClr>
                  </a:outerShdw>
                </a:effectLst>
              </a:rPr>
              <a:t>Taunting an individual based on their appearance</a:t>
            </a:r>
            <a:endParaRPr lang="en-US" sz="25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4343400" y="2286000"/>
            <a:ext cx="4343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  </a:t>
            </a:r>
            <a:r>
              <a:rPr lang="en-US" sz="2400" b="1" dirty="0" smtClean="0">
                <a:ln>
                  <a:solidFill>
                    <a:schemeClr val="bg1"/>
                  </a:solidFill>
                </a:ln>
                <a:solidFill>
                  <a:schemeClr val="bg1"/>
                </a:solidFill>
                <a:effectLst>
                  <a:outerShdw blurRad="38100" dist="38100" dir="2700000" algn="tl">
                    <a:srgbClr val="000000">
                      <a:alpha val="43137"/>
                    </a:srgbClr>
                  </a:outerShdw>
                </a:effectLst>
              </a:rPr>
              <a:t>Denying people access to jobs based on their gender, sexual orientation,  or race</a:t>
            </a:r>
            <a:endParaRPr lang="en-US" sz="2400" b="1" dirty="0">
              <a:ln>
                <a:solidFill>
                  <a:schemeClr val="bg1"/>
                </a:solidFill>
              </a:ln>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676400" y="5486400"/>
            <a:ext cx="5943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Denial of membership in private organization </a:t>
            </a:r>
          </a:p>
          <a:p>
            <a:r>
              <a:rPr lang="en-US" sz="2400" b="1" dirty="0" smtClean="0">
                <a:solidFill>
                  <a:schemeClr val="bg1"/>
                </a:solidFill>
                <a:effectLst>
                  <a:outerShdw blurRad="38100" dist="38100" dir="2700000" algn="tl">
                    <a:srgbClr val="000000">
                      <a:alpha val="43137"/>
                    </a:srgbClr>
                  </a:outerShdw>
                </a:effectLst>
              </a:rPr>
              <a:t>such as country clubs, fraternities </a:t>
            </a:r>
          </a:p>
          <a:p>
            <a:r>
              <a:rPr lang="en-US" sz="2400" b="1" dirty="0" smtClean="0">
                <a:solidFill>
                  <a:schemeClr val="bg1"/>
                </a:solidFill>
                <a:effectLst>
                  <a:outerShdw blurRad="38100" dist="38100" dir="2700000" algn="tl">
                    <a:srgbClr val="000000">
                      <a:alpha val="43137"/>
                    </a:srgbClr>
                  </a:outerShdw>
                </a:effectLst>
              </a:rPr>
              <a:t>based on a person’s race, gender….</a:t>
            </a:r>
            <a:endParaRPr lang="en-US" sz="24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4343400" y="4038600"/>
            <a:ext cx="4251228"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ln>
                  <a:solidFill>
                    <a:schemeClr val="bg1"/>
                  </a:solidFill>
                </a:ln>
                <a:solidFill>
                  <a:schemeClr val="bg1"/>
                </a:solidFill>
                <a:effectLst>
                  <a:outerShdw blurRad="38100" dist="38100" dir="2700000" algn="tl">
                    <a:srgbClr val="000000">
                      <a:alpha val="43137"/>
                    </a:srgbClr>
                  </a:outerShdw>
                </a:effectLst>
              </a:rPr>
              <a:t>Denying individuals the right to </a:t>
            </a:r>
          </a:p>
          <a:p>
            <a:r>
              <a:rPr lang="en-US" sz="2400" b="1" dirty="0" smtClean="0">
                <a:ln>
                  <a:solidFill>
                    <a:schemeClr val="bg1"/>
                  </a:solidFill>
                </a:ln>
                <a:solidFill>
                  <a:schemeClr val="bg1"/>
                </a:solidFill>
                <a:effectLst>
                  <a:outerShdw blurRad="38100" dist="38100" dir="2700000" algn="tl">
                    <a:srgbClr val="000000">
                      <a:alpha val="43137"/>
                    </a:srgbClr>
                  </a:outerShdw>
                </a:effectLst>
              </a:rPr>
              <a:t>attend a school based on </a:t>
            </a:r>
          </a:p>
          <a:p>
            <a:r>
              <a:rPr lang="en-US" sz="2400" b="1" dirty="0" smtClean="0">
                <a:ln>
                  <a:solidFill>
                    <a:schemeClr val="bg1"/>
                  </a:solidFill>
                </a:ln>
                <a:solidFill>
                  <a:schemeClr val="bg1"/>
                </a:solidFill>
                <a:effectLst>
                  <a:outerShdw blurRad="38100" dist="38100" dir="2700000" algn="tl">
                    <a:srgbClr val="000000">
                      <a:alpha val="43137"/>
                    </a:srgbClr>
                  </a:outerShdw>
                </a:effectLst>
              </a:rPr>
              <a:t>their race</a:t>
            </a:r>
          </a:p>
        </p:txBody>
      </p:sp>
      <p:sp>
        <p:nvSpPr>
          <p:cNvPr id="11" name="Right Arrow 10"/>
          <p:cNvSpPr/>
          <p:nvPr/>
        </p:nvSpPr>
        <p:spPr>
          <a:xfrm rot="19750316" flipV="1">
            <a:off x="2547400" y="1909057"/>
            <a:ext cx="3037093" cy="247689"/>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9889288" flipV="1">
            <a:off x="3010157" y="3083036"/>
            <a:ext cx="1468197" cy="214478"/>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997008" flipV="1">
            <a:off x="3050474" y="3784678"/>
            <a:ext cx="1455235" cy="229817"/>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3090456" flipV="1">
            <a:off x="1787948" y="5029881"/>
            <a:ext cx="1468197" cy="214478"/>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82177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strVal val="#ppt_w+.3"/>
                                          </p:val>
                                        </p:tav>
                                        <p:tav tm="100000">
                                          <p:val>
                                            <p:strVal val="#ppt_w"/>
                                          </p:val>
                                        </p:tav>
                                      </p:tavLst>
                                    </p:anim>
                                    <p:anim calcmode="lin" valueType="num">
                                      <p:cBhvr>
                                        <p:cTn id="45" dur="1000" fill="hold"/>
                                        <p:tgtEl>
                                          <p:spTgt spid="7"/>
                                        </p:tgtEl>
                                        <p:attrNameLst>
                                          <p:attrName>ppt_h</p:attrName>
                                        </p:attrNameLst>
                                      </p:cBhvr>
                                      <p:tavLst>
                                        <p:tav tm="0">
                                          <p:val>
                                            <p:strVal val="#ppt_h"/>
                                          </p:val>
                                        </p:tav>
                                        <p:tav tm="100000">
                                          <p:val>
                                            <p:strVal val="#ppt_h"/>
                                          </p:val>
                                        </p:tav>
                                      </p:tavLst>
                                    </p:anim>
                                    <p:animEffect transition="in" filter="fade">
                                      <p:cBhvr>
                                        <p:cTn id="46" dur="1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3"/>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34"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from="(-#ppt_w/2)" to="(#ppt_x)" calcmode="lin" valueType="num">
                                      <p:cBhvr>
                                        <p:cTn id="58" dur="600" fill="hold">
                                          <p:stCondLst>
                                            <p:cond delay="0"/>
                                          </p:stCondLst>
                                        </p:cTn>
                                        <p:tgtEl>
                                          <p:spTgt spid="8"/>
                                        </p:tgtEl>
                                        <p:attrNameLst>
                                          <p:attrName>ppt_x</p:attrName>
                                        </p:attrNameLst>
                                      </p:cBhvr>
                                    </p:anim>
                                    <p:anim from="0" to="-1.0" calcmode="lin" valueType="num">
                                      <p:cBhvr>
                                        <p:cTn id="59" dur="200" decel="50000" autoRev="1" fill="hold">
                                          <p:stCondLst>
                                            <p:cond delay="600"/>
                                          </p:stCondLst>
                                        </p:cTn>
                                        <p:tgtEl>
                                          <p:spTgt spid="8"/>
                                        </p:tgtEl>
                                        <p:attrNameLst>
                                          <p:attrName>xshear</p:attrName>
                                        </p:attrNameLst>
                                      </p:cBhvr>
                                    </p:anim>
                                    <p:animScale>
                                      <p:cBhvr>
                                        <p:cTn id="60" dur="200" decel="100000" autoRev="1" fill="hold">
                                          <p:stCondLst>
                                            <p:cond delay="600"/>
                                          </p:stCondLst>
                                        </p:cTn>
                                        <p:tgtEl>
                                          <p:spTgt spid="8"/>
                                        </p:tgtEl>
                                      </p:cBhvr>
                                      <p:from x="100000" y="100000"/>
                                      <p:to x="80000" y="100000"/>
                                    </p:animScale>
                                    <p:anim by="(#ppt_h/3+#ppt_w*0.1)" calcmode="lin" valueType="num">
                                      <p:cBhvr additive="sum">
                                        <p:cTn id="61" dur="200" decel="100000" autoRev="1" fill="hold">
                                          <p:stCondLst>
                                            <p:cond delay="600"/>
                                          </p:stCondLst>
                                        </p:cTn>
                                        <p:tgtEl>
                                          <p:spTgt spid="8"/>
                                        </p:tgtEl>
                                        <p:attrNameLst>
                                          <p:attrName>ppt_x</p:attrName>
                                        </p:attrNameLst>
                                      </p:cBhvr>
                                    </p:anim>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strVal val="#ppt_w+.3"/>
                                          </p:val>
                                        </p:tav>
                                        <p:tav tm="100000">
                                          <p:val>
                                            <p:strVal val="#ppt_w"/>
                                          </p:val>
                                        </p:tav>
                                      </p:tavLst>
                                    </p:anim>
                                    <p:anim calcmode="lin" valueType="num">
                                      <p:cBhvr>
                                        <p:cTn id="67" dur="1000" fill="hold"/>
                                        <p:tgtEl>
                                          <p:spTgt spid="12"/>
                                        </p:tgtEl>
                                        <p:attrNameLst>
                                          <p:attrName>ppt_h</p:attrName>
                                        </p:attrNameLst>
                                      </p:cBhvr>
                                      <p:tavLst>
                                        <p:tav tm="0">
                                          <p:val>
                                            <p:strVal val="#ppt_h"/>
                                          </p:val>
                                        </p:tav>
                                        <p:tav tm="100000">
                                          <p:val>
                                            <p:strVal val="#ppt_h"/>
                                          </p:val>
                                        </p:tav>
                                      </p:tavLst>
                                    </p:anim>
                                    <p:animEffect transition="in" filter="fade">
                                      <p:cBhvr>
                                        <p:cTn id="68" dur="1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8" presetClass="entr" presetSubtype="0" accel="5000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2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2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75" dur="2000" fill="hold"/>
                                        <p:tgtEl>
                                          <p:spTgt spid="9"/>
                                        </p:tgtEl>
                                        <p:attrNameLst>
                                          <p:attrName>ppt_y</p:attrName>
                                        </p:attrNameLst>
                                      </p:cBhvr>
                                      <p:tavLst>
                                        <p:tav tm="0">
                                          <p:val>
                                            <p:strVal val="#ppt_y"/>
                                          </p:val>
                                        </p:tav>
                                        <p:tav tm="100000">
                                          <p:val>
                                            <p:strVal val="#ppt_y"/>
                                          </p:val>
                                        </p:tav>
                                      </p:tavLst>
                                    </p:anim>
                                    <p:animEffect transition="in" filter="fade">
                                      <p:cBhvr>
                                        <p:cTn id="76" dur="20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1000" fill="hold"/>
                                        <p:tgtEl>
                                          <p:spTgt spid="14"/>
                                        </p:tgtEl>
                                        <p:attrNameLst>
                                          <p:attrName>ppt_w</p:attrName>
                                        </p:attrNameLst>
                                      </p:cBhvr>
                                      <p:tavLst>
                                        <p:tav tm="0">
                                          <p:val>
                                            <p:strVal val="#ppt_w+.3"/>
                                          </p:val>
                                        </p:tav>
                                        <p:tav tm="100000">
                                          <p:val>
                                            <p:strVal val="#ppt_w"/>
                                          </p:val>
                                        </p:tav>
                                      </p:tavLst>
                                    </p:anim>
                                    <p:anim calcmode="lin" valueType="num">
                                      <p:cBhvr>
                                        <p:cTn id="82" dur="1000" fill="hold"/>
                                        <p:tgtEl>
                                          <p:spTgt spid="14"/>
                                        </p:tgtEl>
                                        <p:attrNameLst>
                                          <p:attrName>ppt_h</p:attrName>
                                        </p:attrNameLst>
                                      </p:cBhvr>
                                      <p:tavLst>
                                        <p:tav tm="0">
                                          <p:val>
                                            <p:strVal val="#ppt_h"/>
                                          </p:val>
                                        </p:tav>
                                        <p:tav tm="100000">
                                          <p:val>
                                            <p:strVal val="#ppt_h"/>
                                          </p:val>
                                        </p:tav>
                                      </p:tavLst>
                                    </p:anim>
                                    <p:animEffect transition="in" filter="fade">
                                      <p:cBhvr>
                                        <p:cTn id="83" dur="10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0"/>
                                        </p:tgtEl>
                                        <p:attrNameLst>
                                          <p:attrName>ppt_y</p:attrName>
                                        </p:attrNameLst>
                                      </p:cBhvr>
                                      <p:tavLst>
                                        <p:tav tm="0">
                                          <p:val>
                                            <p:strVal val="#ppt_y"/>
                                          </p:val>
                                        </p:tav>
                                        <p:tav tm="100000">
                                          <p:val>
                                            <p:strVal val="#ppt_y"/>
                                          </p:val>
                                        </p:tav>
                                      </p:tavLst>
                                    </p:anim>
                                    <p:anim calcmode="lin" valueType="num">
                                      <p:cBhvr>
                                        <p:cTn id="9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50" presetClass="entr" presetSubtype="0" decel="10000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1000" fill="hold"/>
                                        <p:tgtEl>
                                          <p:spTgt spid="13"/>
                                        </p:tgtEl>
                                        <p:attrNameLst>
                                          <p:attrName>ppt_w</p:attrName>
                                        </p:attrNameLst>
                                      </p:cBhvr>
                                      <p:tavLst>
                                        <p:tav tm="0">
                                          <p:val>
                                            <p:strVal val="#ppt_w+.3"/>
                                          </p:val>
                                        </p:tav>
                                        <p:tav tm="100000">
                                          <p:val>
                                            <p:strVal val="#ppt_w"/>
                                          </p:val>
                                        </p:tav>
                                      </p:tavLst>
                                    </p:anim>
                                    <p:anim calcmode="lin" valueType="num">
                                      <p:cBhvr>
                                        <p:cTn id="98" dur="1000" fill="hold"/>
                                        <p:tgtEl>
                                          <p:spTgt spid="13"/>
                                        </p:tgtEl>
                                        <p:attrNameLst>
                                          <p:attrName>ppt_h</p:attrName>
                                        </p:attrNameLst>
                                      </p:cBhvr>
                                      <p:tavLst>
                                        <p:tav tm="0">
                                          <p:val>
                                            <p:strVal val="#ppt_h"/>
                                          </p:val>
                                        </p:tav>
                                        <p:tav tm="100000">
                                          <p:val>
                                            <p:strVal val="#ppt_h"/>
                                          </p:val>
                                        </p:tav>
                                      </p:tavLst>
                                    </p:anim>
                                    <p:animEffect transition="in" filter="fade">
                                      <p:cBhvr>
                                        <p:cTn id="9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152400"/>
            <a:ext cx="7315200" cy="6477000"/>
          </a:xfrm>
          <a:prstGeom prst="rect">
            <a:avLst/>
          </a:prstGeom>
        </p:spPr>
      </p:pic>
      <p:sp>
        <p:nvSpPr>
          <p:cNvPr id="2" name="TextBox 1"/>
          <p:cNvSpPr txBox="1"/>
          <p:nvPr/>
        </p:nvSpPr>
        <p:spPr>
          <a:xfrm>
            <a:off x="2133600" y="1981200"/>
            <a:ext cx="4692511" cy="830997"/>
          </a:xfrm>
          <a:prstGeom prst="rect">
            <a:avLst/>
          </a:prstGeom>
          <a:noFill/>
        </p:spPr>
        <p:txBody>
          <a:bodyPr wrap="none" rtlCol="0">
            <a:prstTxWarp prst="textChevronInverted">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solidFill>
                  <a:srgbClr val="FF0000"/>
                </a:solidFill>
                <a:effectLst>
                  <a:glow rad="635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rPr>
              <a:t>The “Answers”</a:t>
            </a:r>
            <a:endParaRPr lang="en-US" sz="4800" b="1" spc="50" dirty="0">
              <a:ln w="11430"/>
              <a:solidFill>
                <a:srgbClr val="FF0000"/>
              </a:solidFill>
              <a:effectLst>
                <a:glow rad="63500">
                  <a:schemeClr val="accent2">
                    <a:satMod val="175000"/>
                    <a:alpha val="40000"/>
                  </a:schemeClr>
                </a:glow>
                <a:outerShdw blurRad="76200" dist="50800" dir="5400000" algn="tl" rotWithShape="0">
                  <a:srgbClr val="000000">
                    <a:alpha val="65000"/>
                  </a:srgbClr>
                </a:outerShdw>
                <a:reflection blurRad="6350" stA="55000" endA="300" endPos="45500" dir="5400000" sy="-100000" algn="bl" rotWithShape="0"/>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232061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050"/>
                            </p:stCondLst>
                            <p:childTnLst>
                              <p:par>
                                <p:cTn id="13" presetID="42" presetClass="exit" presetSubtype="0" fill="hold" grpId="1" nodeType="afterEffect">
                                  <p:stCondLst>
                                    <p:cond delay="2000"/>
                                  </p:stCondLst>
                                  <p:iterate type="lt">
                                    <p:tmPct val="0"/>
                                  </p:iterate>
                                  <p:childTnLst>
                                    <p:animEffect transition="out" filter="fade">
                                      <p:cBhvr>
                                        <p:cTn id="14" dur="2000"/>
                                        <p:tgtEl>
                                          <p:spTgt spid="2"/>
                                        </p:tgtEl>
                                      </p:cBhvr>
                                    </p:animEffect>
                                    <p:anim calcmode="lin" valueType="num">
                                      <p:cBhvr>
                                        <p:cTn id="15" dur="2000"/>
                                        <p:tgtEl>
                                          <p:spTgt spid="2"/>
                                        </p:tgtEl>
                                        <p:attrNameLst>
                                          <p:attrName>ppt_x</p:attrName>
                                        </p:attrNameLst>
                                      </p:cBhvr>
                                      <p:tavLst>
                                        <p:tav tm="0">
                                          <p:val>
                                            <p:strVal val="ppt_x"/>
                                          </p:val>
                                        </p:tav>
                                        <p:tav tm="100000">
                                          <p:val>
                                            <p:strVal val="ppt_x"/>
                                          </p:val>
                                        </p:tav>
                                      </p:tavLst>
                                    </p:anim>
                                    <p:anim calcmode="lin" valueType="num">
                                      <p:cBhvr>
                                        <p:cTn id="16" dur="2000"/>
                                        <p:tgtEl>
                                          <p:spTgt spid="2"/>
                                        </p:tgtEl>
                                        <p:attrNameLst>
                                          <p:attrName>ppt_y</p:attrName>
                                        </p:attrNameLst>
                                      </p:cBhvr>
                                      <p:tavLst>
                                        <p:tav tm="0">
                                          <p:val>
                                            <p:strVal val="ppt_y"/>
                                          </p:val>
                                        </p:tav>
                                        <p:tav tm="100000">
                                          <p:val>
                                            <p:strVal val="ppt_y+.1"/>
                                          </p:val>
                                        </p:tav>
                                      </p:tavLst>
                                    </p:anim>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762000" y="76199"/>
            <a:ext cx="7315200" cy="6635787"/>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5717062"/>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38200" y="0"/>
            <a:ext cx="71628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010732"/>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Sarah\AppData\Local\Microsoft\Windows\Temporary Internet Files\Content.IE5\BO9HMDPE\Doc - Apr 5, 2014, 5-29 PM - 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C:\Users\Sarah\AppData\Local\Microsoft\Windows\Temporary Internet Files\Content.IE5\1GRECWB7\Doc - Apr 5, 2014, 5-29 PM - p2.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6" name="Picture 4" descr="http://michele-norris.com/wp-content/uploads/2012/02/writing-penc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304800" y="990600"/>
            <a:ext cx="4572000" cy="5486400"/>
          </a:xfrm>
        </p:spPr>
        <p:txBody>
          <a:bodyPr>
            <a:noAutofit/>
          </a:bodyPr>
          <a:lstStyle/>
          <a:p>
            <a:r>
              <a:rPr lang="en-US" sz="2200" b="1" dirty="0" smtClean="0">
                <a:solidFill>
                  <a:schemeClr val="bg1"/>
                </a:solidFill>
                <a:effectLst>
                  <a:outerShdw blurRad="38100" dist="38100" dir="2700000" algn="tl">
                    <a:srgbClr val="000000">
                      <a:alpha val="43137"/>
                    </a:srgbClr>
                  </a:outerShdw>
                </a:effectLst>
              </a:rPr>
              <a:t>Raise your hand if you passed either of the two tests?</a:t>
            </a:r>
          </a:p>
          <a:p>
            <a:pPr>
              <a:buNone/>
            </a:pPr>
            <a:endParaRPr lang="en-US" sz="2200" b="1" dirty="0" smtClean="0">
              <a:solidFill>
                <a:schemeClr val="bg1"/>
              </a:solidFill>
              <a:effectLst>
                <a:outerShdw blurRad="38100" dist="38100" dir="2700000" algn="tl">
                  <a:srgbClr val="000000">
                    <a:alpha val="43137"/>
                  </a:srgbClr>
                </a:outerShdw>
              </a:effectLst>
            </a:endParaRPr>
          </a:p>
          <a:p>
            <a:r>
              <a:rPr lang="en-US" sz="2200" b="1" dirty="0" smtClean="0">
                <a:solidFill>
                  <a:schemeClr val="bg1"/>
                </a:solidFill>
                <a:effectLst>
                  <a:outerShdw blurRad="38100" dist="38100" dir="2700000" algn="tl">
                    <a:srgbClr val="000000">
                      <a:alpha val="43137"/>
                    </a:srgbClr>
                  </a:outerShdw>
                </a:effectLst>
              </a:rPr>
              <a:t>Is the test designed for failure?</a:t>
            </a:r>
          </a:p>
          <a:p>
            <a:pPr>
              <a:buNone/>
            </a:pPr>
            <a:endParaRPr lang="en-US" sz="2200" b="1" dirty="0" smtClean="0">
              <a:solidFill>
                <a:schemeClr val="bg1"/>
              </a:solidFill>
              <a:effectLst>
                <a:outerShdw blurRad="38100" dist="38100" dir="2700000" algn="tl">
                  <a:srgbClr val="000000">
                    <a:alpha val="43137"/>
                  </a:srgbClr>
                </a:outerShdw>
              </a:effectLst>
            </a:endParaRPr>
          </a:p>
          <a:p>
            <a:r>
              <a:rPr lang="en-US" sz="2200" b="1" dirty="0" smtClean="0">
                <a:solidFill>
                  <a:schemeClr val="bg1"/>
                </a:solidFill>
                <a:effectLst>
                  <a:outerShdw blurRad="38100" dist="38100" dir="2700000" algn="tl">
                    <a:srgbClr val="000000">
                      <a:alpha val="43137"/>
                    </a:srgbClr>
                  </a:outerShdw>
                </a:effectLst>
              </a:rPr>
              <a:t> Is it reasonable to expect that African American could pass a literacy test like this one after the Civil War? Why?</a:t>
            </a:r>
          </a:p>
          <a:p>
            <a:pPr>
              <a:buNone/>
            </a:pPr>
            <a:endParaRPr lang="en-US" sz="2200" b="1" dirty="0" smtClean="0">
              <a:solidFill>
                <a:schemeClr val="bg1"/>
              </a:solidFill>
              <a:effectLst>
                <a:outerShdw blurRad="38100" dist="38100" dir="2700000" algn="tl">
                  <a:srgbClr val="000000">
                    <a:alpha val="43137"/>
                  </a:srgbClr>
                </a:outerShdw>
              </a:effectLst>
            </a:endParaRPr>
          </a:p>
          <a:p>
            <a:r>
              <a:rPr lang="en-US" sz="2200" b="1" dirty="0" smtClean="0">
                <a:solidFill>
                  <a:schemeClr val="bg1"/>
                </a:solidFill>
                <a:effectLst>
                  <a:outerShdw blurRad="38100" dist="38100" dir="2700000" algn="tl">
                    <a:srgbClr val="000000">
                      <a:alpha val="43137"/>
                    </a:srgbClr>
                  </a:outerShdw>
                </a:effectLst>
              </a:rPr>
              <a:t>Do you think the test's intent was to keep minorities from voting? Why or How?</a:t>
            </a:r>
          </a:p>
          <a:p>
            <a:pPr>
              <a:buNone/>
            </a:pPr>
            <a:endParaRPr lang="en-US" sz="2200" b="1" dirty="0" smtClean="0"/>
          </a:p>
        </p:txBody>
      </p:sp>
      <p:sp>
        <p:nvSpPr>
          <p:cNvPr id="4" name="Title 3"/>
          <p:cNvSpPr>
            <a:spLocks noGrp="1"/>
          </p:cNvSpPr>
          <p:nvPr>
            <p:ph type="title"/>
          </p:nvPr>
        </p:nvSpPr>
        <p:spPr>
          <a:xfrm>
            <a:off x="1447800" y="0"/>
            <a:ext cx="6477000" cy="923330"/>
          </a:xfrm>
          <a:prstGeom prst="rect">
            <a:avLst/>
          </a:prstGeom>
          <a:noFill/>
        </p:spPr>
        <p:txBody>
          <a:bodyPr wrap="square" lIns="91440" tIns="45720" rIns="91440" bIns="45720">
            <a:spAutoFit/>
          </a:bodyPr>
          <a:lstStyle/>
          <a:p>
            <a:pPr algn="ctr"/>
            <a:r>
              <a:rPr lang="en-US" sz="54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Class Discussion</a:t>
            </a:r>
            <a:endParaRPr lang="en-US" sz="54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sp>
        <p:nvSpPr>
          <p:cNvPr id="136194" name="AutoShape 2" descr="data:image/jpeg;base64,/9j/4AAQSkZJRgABAQAAAQABAAD/2wCEAAkGBxAHEBIQERIQEBIQEBISFBASEBUOEBAQFRIXFhQVFBYYHCogGBslGxYUITEhJyk3Li4uGB8zODMtNyg5LisBCgoKDg0OGxAQGy8lICQ0LDQ0LzQsLC0sLjAsNCwsNS0vLCwsLDQ0NzYsLCwsNTAsLDQ4NDc3LC80NDQ0LywsLP/AABEIAOEA4QMBEQACEQEDEQH/xAAbAAEAAwEBAQEAAAAAAAAAAAAABAUGAQMCB//EADAQAAIBAwMDAgUEAQUAAAAAAAABAgMEEQUSITFBYRNRBiJSgcEUMkJx0SMzobHx/8QAGgEBAAIDAQAAAAAAAAAAAAAAAAQFAQIDBv/EADARAQACAQEGBAUFAQEBAQAAAAABAgMRBBIhMUFRBWGx8BMiccHhMoGRodEj8WIU/9oADAMBAAIRAxEAPwD9xAAAAAAAAAAAAAAAAAAAAAAAAAAAAAARJanRjU9F1I+p0289fbPTPjqG/wAO2m9pwSw0AAAAAAAAAAAAAAAAAAAAAAAAAAAAAAGK+PPjdfD2KUIylUnxn9vHdU2+HJL7Lhf1yjLW0zFZ105+TE33LRvQo7K5p3sFVhLfGXOf5Z7qXdM2W2O1b13q8m7+G7upd0c1MvbJxU3/ADSXXz7Z8G0SgZ61rbgtjLiAAAAAAAAAAAAAAAAAAAAAAAAAAAAwXxz8aSs6n6O1TdSX+5W7U13jDnmfu+i985cdLW6Q5Xv0hlfh5Vb2FWjcrfbpuM6ra9CnUbzSdOb+am3nG18Re1pxy0V2fZZi3xcHC/8AVvKff+xvjvGm5fjHos7W19GuowhGFFQj8selRvnfu6rP05455xhuRsmb41d6I07x2lvTfwXmI5T719/4/StPqKdOOEkkksJYSXgmMTOqUAAAAAAAAAAAAAAAAAAAAAAAAAAADFfHPxrDQpRoRW6c2tzeYJRfD2yXRrKzLnHTr0j5bTkrauO2k9+eksTbctGsMTcaIqmLi2qPbVUlP1JpbZJpKipLhZfCy8KSj8zU0RNm2m1rfCyRpeP4nzj3/kaZMMVjfxzrDmg6e1BxhJunVxug47cpPK3xffrx5fXqTK13nKld76NvpGmdPHvyd4iI4QktdaUvSWAPcAAAAAAAAAAAAAAAAAAAAAAAAAAKrVNR2ZhB89HJfx8LyUviPiO5rixTx6z2/PolYMGvzW5M9qWm0tTpSpVVui+U/wCUJdpRfZr/AD2ZR4M18Vt6k/n6pWTHXJGlmetrSdhVnQjBK3xh05YnGrujj1Hx1/i13SafRHo60ptuOto1jSf3iY6e/KVVWlsV5rPL1aHSNL6cflv+/dlnyIjRq7S2VJBlLAAAAAAAAAAAAAAAAAAAAAAAAAACq1PUdmYQfPeX0+F5KXxHxHc1xYp49Z7fn0SsGDX5rKhLB53mmo93c+nwuZPovyyfsWxW2m3asc5+0OWXLFI83dNsHVe6XLfc9XTHXHWK1jSIV0zMzrLUWlsqSNmEpLAHQAAAAAAAAAAAAAAAAAAAAAAAABV6nqGzMIPnvL6fC8lL4j4jua4sU8es9vz6JWDBr81uSoSwedTka7ufT4XMn0X5fgn7FsVtot2rHOftDjlyxSPN3TbB1Xullt9z1dKVx1itY0iFdMzM6y1FpbKkjZhKSwB0AAAAAAAAAAAAAAAAAAAAAAAAAVeqaj6eYQfP8pZ/av8AP/RTeIeIbn/LF+rrPbyjz9ErDh1+a3JnbS8/UTnFReyPSouYya4mnx8rUsx2t54fBR5MO7WJmePb3/Pb90iuTetpEcH1d3PpcLmT6L8vwSNi2K20W7VjnP2gy5Yxx5u6bYOs90uW+56rHjrjrFaxpEK6ZmZ1lqLS2VJG7CUlgDoAAAAAAAAAAAAAAAAAAAAAAAAAq9T1DZmEHz3l9PheSl8R8R3NcWKePWe359ErBg1+a3JRQq75Shhpxw2pLcpQeVnh8Zal19uhQWppWLa8/VKi29M17PGrVjaRUIJLCSjFdEksL7JJL7E3ZNjvtV963LrP2jz/APWmTJXFGkc3pp1g6z3S5b6s9Vjx1x1itY0iFfMzM6y1FpbKkjZhKSwB0AAAAAAAAAAAAAAAAAAAAAAAAAVep6hszCD57y+nwvJTeI+I7muLHPHrPb6efolYMGvzWZuo6laptip01TeXNySUnxh4i/mWM4T4fzZw4rNJTcrXW3HX3/715adXe29a2kcNHpdXPpJJcy7Lr92d9h2G20W15VjnP2j3wZy5Yxx5u6dYOs90uW+rPV46Vx1itY0iFdMzM6y1FpbKkjZhKQHQAAAAAAAAAAAAAAAAAAAAAAAABV6rqKopxi+Um5S+lLrjyU3iHiG7/wAsX6us9vKPP0ScOHX5rcmTnWqX8sUpemoNVYVfmamlDbKFSGVlZnOOHzF08tJqLKqta4ombxrrrExw69Yn9tdY56/V1m1rzpX9k27uvS4XMn0X5Y2HYrbRbtWOc/aHTLljHHmadYOs90uW+56zHjrjrFaxpEK6bTadZai0tlSRswlIDoAAAAAAAAAAAAAAAAAAAAAAAAArNSv9mYQ695fT4XkpvEfEfh/8sc8es9vz6JWDBr81uSivKDqw+WUoTXMZKW3Evd8NNYzw01z91Q4skVt80axPP390nJWbRw5vG4rRtsqK+acnLHl8ZfjCS+xL2TZL7VbjwrHX7R7+0NL3jFHnL706wdZ7pct9WeqpjrjrFaxpEIEzMzrLUWlsqSNmEpLAHQAAAAAAAAAAAAAAAAAAAAAAAABWanqHp/JFpPKTlnGG3hJP3y0im8Q8Q3NcWLn1nt+fRJw4dfmtyZyNeFassKalTj3bhHbUhueYZy2tsOqWN3HdFLuWrhmdY0n9+U6c/wCeXZ23otkjh70fd3delwuZPovyzrsWw22i3asc5+0N8uWKR5mnWDrPdLlvqz1mPHXHWK1jSIV0zMzrLUWlsqSNmEpAdAAAAAAAAAAAAAAAAAAAAAAAAAFXqWpqm/SjJb2m/wBy3YXXaur6rL7ZKfxDb5pE0xc+Uz0jy+vok4cUTOtv4ZO+vXVn6VNxc416Lw4y5jHdLl4/bvpYc105XUqMOKIrv35TFv70j0nhHXm6ZMkzO7D0UY2K4SlVmuXhZUe0E8Z9OPZfltnfZ9nvtl+PCke/59P4Zma4Y/8AqUnTrB1nuly31Z6XHjrjrFaxpEIUzMzrLUWlsqSN2EpAdAAAAAAAAAAAAAAAAAAAAAAAAAFbqN/s+SD57y+nwvJS+I+I/D1xYp49Z7fn0SsGHX5rcmJ1GShWeakpVpU4r0qKnKVGEaqlj/Ti5RlOFSot8umeNqZXYIiaa6fLE8566xPfhwmI4RP11ZyTO9z4ve2crSLc/mq1cN8bXx3cdzUFnL2p9W23lvHXDs07XfSOFK+9I7zpp755i3wo1nnKdp1g6z3S5b6s9Jjx1x1ilI0iESZmZ1lqLS2VJGzCUlgDoAAAAAAAAAAAAAAAAAAAAAAAAAqdX1WFqsb4w5jFzk1GMXKSjFZfdtpfcp9v2+0TOHBxt18vz6fVIxYoiN+/JV0ZOUVJxcG0m4Sxui+6eG1n+mecyViLTETr5ptZ3o1mNFVTi7LOXGcnuUIxjsWJS3TqT5e6cpJNvpwkl1btcGz/AP67zu6xTrPpEfSP9npCNM/Bjjxn3xTNOsHWe6XLfc9Jjx1x1itY0iESZmZ1lqLS2VJGzCUuAOgAAAAAAAAAAAAAAAAAAAAAAAACp1jVoWkWt8YJcSqSkoRj4y+5T7dt1on4ODjbrp0+nn6JGLFGm/fkx7unqUqtH5Z59aMqcpQ20Z0K0fS3w2uTVSMozcnlY24XOSqjHXFWMk+XHrO9E6/xPT66t96153fr/SbmOnwjSg5yxlQU5yqSUc8ZlJ5aS4554+5tsuy32zJNp4R1mPt5utrRhrp1e2nWDrPdLlvuepx4646xWsaRCBMzM6y1FpbKkjZhKSwB0AAAAAAAAAAAAAAAAAAAAAAAAAVWr6pG2W1PHKi5JOTTfaKXLf8A1z7cU+37fMTOHD+rrPb3/X1SMWKP1X5MZ+orXlfa4qEqFduC9OU6LahVhUp1qkW8bqU6c4txXM1hSKrcx0x689Y48ePONJiJ05TExp/LebXvbTsnQ26dSp0o8uFKFOPbKhFRTfLeOPc32fZrbblm/KuvH/I83S1ow0iOr206wdZ7pct9z0+PHXHWKUjSIQbTNp1lqLS2VJG7CWlgDoAAAAAAAAAAAAAAAAAAAAAAAAAqtW1ONsmlLHKUp9drk1FJY75aKbb/ABCaz8HD+rrPb8+n1SMWKNN6/JhrqVTWJKGKUatGpUlFbpJ0ZU6sKdSnValmUatCtlNJde5XY4rhrv68JiO3HWJmJiO8Whm+9ltu9Y9/3C2q1Fbe0qk8bpYUXNpYTeOy7L/012XZL7XftSP68od7WjFHm9NOsHWe6XLZ6nHjrjrFKRpEIEzNp1lqLS1VJG7CWlgDoAAAAAAAAAAAAAAAAAAAAAAAAAqtW1SNtiG6MXKShubx80nhRXvJlPt+3zGuLDxtx1nt+fT6pGLHGm9fkxknLWNk1uinTeHTqyhtp1d1KtCSy4+rTaTy0+U0knyqvSMFZie8c+Osx80addJjXr5t9Zy29/SU+pKNpnC3VKm3dNpb6rjBQUpteF/XXA2TZcm1248KR/XXSHW9q4o4c5eunWLrPdLlvuepx4646xSsaRCBa02nWWotLVUkbsJaWAOgAAAAAAAAAAAAAAAAAAAAAAAACk+ItdhpdOTbfHXat0s4b2xXvhNt9Ek22km1U7Ztlpt8DB+qec9vz75u9KRWN+/Jlq8rmdxhKnvorcqc3OFKdtXhGMlvjGX+pCrTl25i+2eKasYq49Z10mdPOJrOvLWOExP8uk79r/T0n8pUtlmntUXUnjdJQjCVWSWN9TauX/k32XZb7XfrFI/ryh1veuKPN7adYutLdLlvuepx4646xWkaRCBa02nWWotLVUkbsJaWAOgAAAAAAAAAAAAAAAAAAAAAAAACs1LUPTzCL57y+n+vJS+I+I7n/LFPHrPby+vok4cOvzW5KBwoX6jJ+nWjFtp5VSKbUoPDXHRyT/sodcuG0xxieqVpTJETzeCkrCnClFzm4QjGLnLfOSSxum+5M2bZbbZlm88I11n/ACGlrRhrEdXrp1g6z3S5bPU48dcdYpSNIhAtM2nWWotLVUkbsJaWAOgAAAAAAAAAAAAAAAAAAAAAAAACs1PUPSTjF8pPdJc7fCx3KXxHxHc/5Yp49Z7fn0ScOHX5rcmeVWVeSlTmtscxmtqby1lShLlN42tdsST8FJekY4muSvHp/k/vrr7l3i/xJ1pPB81qsbWKhBJYWIwSwklwvsd9j2TJteSbWnh1n31ZveuKukPrTrB1nuly33PV48dcdYrWNIhXzabTrLUWlqqSN2EtLAHQAAAAAAAAAAAAAAAAAAAAAAAABWalf7Mwh17y9vC8lL4j4j8PXFinj1nt+fRKwYdfmsqc7TzaahXNdUViKWW21FLHL6t48k/YtivtNuP6Y5z9o98HLJkjHHm+tOsHWe6XLfc9Zjx1x1ilY0iFda02nWWotLVUkbsJaWAOgAAAAAAAAAAAAAAAAAAAAAAAACt1G/2fJB8937eF5KXxHxHc1xYp49Z7fn0ScOHX5rclQ/lPNynQh3dz6fC5b6L8snbDsNtpt2rHOftHm55csY483dOsHWe6XLZ63HjrjrFKRpEK21ptOstRaWqpI3YS0sAdAAAAAAAAAAAAAAAAAAAAAAAAAFVr+ofo6e2LxOfCx1iu7/vsvLOWW2kaOuKm9Kmo19y54f8Aw349zye17HbDOsca9/8AffFYVtE8Hhd3Pp8LlvovyZ2HYbbTbtWOc/aPNrlyxjjzd06xdZ7pctnrceOuOsUpGkQrbWm06y1FpbKkjdhLSwB0AAAAAAAAAAAAAAAAAAAAAAAAAeN3cws6c6tSSjCnFzlJ9IxSy2JGKub39ZP1qnCn/twzl7O2P+OfL9yJMzadU6IildIeFWUrjhZSRvGHejS3Jxtl0/SsdP011HmWW/d8s7Y8dcdd2kaQ4TMzOstLaWqpI2YS0sAdAAAAAAAAAAAAAAAAAAAAAAAAAACq+IrCtqNNQo1IU5b0904ucY4eVPav3uPVRbxu2t9MMIFr8NQ02jGEZ1a00sOtWn6lWS9s9IrwlgxERrqzMzpo97PSlDqjLC2o0FTA9wAAAAAAAAAAAAAAAAAAAAAAAAAAAAAHzPoByIH2AAAAAAAAAAAAAAAAAAAAAAAAAAAAAA//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6" name="Picture 6" descr="http://2.bp.blogspot.com/-We-cqZdXClc/ToJL_5EDcvI/AAAAAAAAAdA/_gyP8eX0y_U/s1600/scales_of_justi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228600" y="1295400"/>
            <a:ext cx="4267200" cy="2286000"/>
          </a:xfrm>
        </p:spPr>
        <p:txBody>
          <a:bodyPr>
            <a:normAutofit fontScale="92500" lnSpcReduction="20000"/>
          </a:bodyPr>
          <a:lstStyle/>
          <a:p>
            <a:pPr marL="0" indent="0">
              <a:buNone/>
            </a:pPr>
            <a:r>
              <a:rPr lang="en-US" sz="3600" b="1" u="sng" dirty="0" smtClean="0">
                <a:solidFill>
                  <a:schemeClr val="bg1"/>
                </a:solidFill>
                <a:effectLst>
                  <a:outerShdw blurRad="38100" dist="38100" dir="2700000" algn="tl">
                    <a:srgbClr val="000000">
                      <a:alpha val="43137"/>
                    </a:srgbClr>
                  </a:outerShdw>
                </a:effectLst>
              </a:rPr>
              <a:t>BUT</a:t>
            </a:r>
            <a:r>
              <a:rPr lang="en-US" sz="3600" b="1" dirty="0" smtClean="0">
                <a:solidFill>
                  <a:schemeClr val="bg1"/>
                </a:solidFill>
                <a:effectLst>
                  <a:outerShdw blurRad="38100" dist="38100" dir="2700000" algn="tl">
                    <a:srgbClr val="000000">
                      <a:alpha val="43137"/>
                    </a:srgbClr>
                  </a:outerShdw>
                </a:effectLst>
              </a:rPr>
              <a:t>….. Do not all men, regardless of race, have to take the test, therefore, isn’t it fair? </a:t>
            </a:r>
            <a:endParaRPr lang="en-US" sz="36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86000" y="152400"/>
            <a:ext cx="4267200" cy="1107996"/>
          </a:xfrm>
          <a:prstGeom prst="rect">
            <a:avLst/>
          </a:prstGeom>
          <a:noFill/>
        </p:spPr>
        <p:txBody>
          <a:bodyPr wrap="square" lIns="91440" tIns="45720" rIns="91440" bIns="45720">
            <a:spAutoFit/>
          </a:bodyPr>
          <a:lstStyle/>
          <a:p>
            <a:pPr algn="ctr"/>
            <a:r>
              <a:rPr lang="en-US" sz="66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0000CC">
                    <a:alpha val="44000"/>
                  </a:srgbClr>
                </a:solidFill>
                <a:effectLst>
                  <a:outerShdw blurRad="63500" dir="3600000" algn="tl" rotWithShape="0">
                    <a:srgbClr val="000000">
                      <a:alpha val="70000"/>
                    </a:srgbClr>
                  </a:outerShdw>
                </a:effectLst>
                <a:latin typeface="Aharoni" pitchFamily="2" charset="-79"/>
                <a:cs typeface="Aharoni" pitchFamily="2" charset="-79"/>
              </a:rPr>
              <a:t>Fairness</a:t>
            </a:r>
            <a:endParaRPr lang="en-US" sz="66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0000CC">
                  <a:alpha val="44000"/>
                </a:srgbClr>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6" name="TextBox 5"/>
          <p:cNvSpPr txBox="1"/>
          <p:nvPr/>
        </p:nvSpPr>
        <p:spPr>
          <a:xfrm>
            <a:off x="4724400" y="2590800"/>
            <a:ext cx="2667000" cy="2308324"/>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mn-lt"/>
              </a:rPr>
              <a:t>It is more arbitrary than you think…….</a:t>
            </a:r>
            <a:endParaRPr lang="en-US" sz="36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350"/>
                            </p:stCondLst>
                            <p:childTnLst>
                              <p:par>
                                <p:cTn id="12" presetID="5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8" name="Picture 4" descr="http://www.slate.com/content/dam/slate/blogs/the_vault/2013/6/28/Test1.jpg.CROP.article920-large.jpg">
            <a:hlinkClick r:id="rId2"/>
          </p:cNvPr>
          <p:cNvPicPr>
            <a:picLocks noChangeAspect="1" noChangeArrowheads="1"/>
          </p:cNvPicPr>
          <p:nvPr/>
        </p:nvPicPr>
        <p:blipFill>
          <a:blip r:embed="rId3" cstate="print"/>
          <a:srcRect/>
          <a:stretch>
            <a:fillRect/>
          </a:stretch>
        </p:blipFill>
        <p:spPr bwMode="auto">
          <a:xfrm rot="21300943">
            <a:off x="5404215" y="1210227"/>
            <a:ext cx="3524250" cy="5114926"/>
          </a:xfrm>
          <a:prstGeom prst="rect">
            <a:avLst/>
          </a:prstGeom>
          <a:ln>
            <a:noFill/>
          </a:ln>
          <a:effectLst>
            <a:outerShdw blurRad="190500" algn="tl" rotWithShape="0">
              <a:srgbClr val="000000">
                <a:alpha val="70000"/>
              </a:srgbClr>
            </a:outerShdw>
          </a:effectLst>
        </p:spPr>
      </p:pic>
      <p:sp>
        <p:nvSpPr>
          <p:cNvPr id="5" name="Rectangle 4"/>
          <p:cNvSpPr/>
          <p:nvPr/>
        </p:nvSpPr>
        <p:spPr>
          <a:xfrm>
            <a:off x="2057400" y="0"/>
            <a:ext cx="5334000" cy="1015663"/>
          </a:xfrm>
          <a:prstGeom prst="rect">
            <a:avLst/>
          </a:prstGeom>
        </p:spPr>
        <p:txBody>
          <a:bodyPr wrap="square">
            <a:spAutoFit/>
          </a:bodyPr>
          <a:lstStyle/>
          <a:p>
            <a:pPr lvl="0" algn="ctr"/>
            <a:r>
              <a:rPr lang="en-US" sz="600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Literacy Tests</a:t>
            </a:r>
            <a:endParaRPr lang="en-US" sz="600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pic>
        <p:nvPicPr>
          <p:cNvPr id="57346" name="Picture 2" descr="http://farm5.static.flickr.com/4047/4343148948_d5dc2e39a1.jpg">
            <a:hlinkClick r:id="rId4"/>
          </p:cNvPr>
          <p:cNvPicPr>
            <a:picLocks noChangeAspect="1" noChangeArrowheads="1"/>
          </p:cNvPicPr>
          <p:nvPr/>
        </p:nvPicPr>
        <p:blipFill>
          <a:blip r:embed="rId5" cstate="print"/>
          <a:srcRect/>
          <a:stretch>
            <a:fillRect/>
          </a:stretch>
        </p:blipFill>
        <p:spPr bwMode="auto">
          <a:xfrm rot="223630">
            <a:off x="392529" y="1180223"/>
            <a:ext cx="3657600" cy="5162551"/>
          </a:xfrm>
          <a:prstGeom prst="rect">
            <a:avLst/>
          </a:prstGeom>
          <a:ln>
            <a:noFill/>
          </a:ln>
          <a:effectLst>
            <a:outerShdw blurRad="190500" algn="tl" rotWithShape="0">
              <a:srgbClr val="000000">
                <a:alpha val="70000"/>
              </a:srgbClr>
            </a:outerShdw>
          </a:effectLst>
        </p:spPr>
      </p:pic>
      <p:sp>
        <p:nvSpPr>
          <p:cNvPr id="57350" name="AutoShape 6" descr="data:image/jpeg;base64,/9j/4AAQSkZJRgABAQAAAQABAAD/2wCEAAkGBhQSERITERETFRUUFxQXFBQYGCAfGBYWGxkYHhoXFRgaHSceGBkkGhgWIS8gJDM1Ly4sFx4xNTAsQSYrLikBCQoKDgwOGg8PGiwkHyQsLCwpLCwvLCwtKS0sLCwsLCksLC8pLCwsLCwsKSwsLCwpLCwsKSwsMiwsLCwsLCwsLP/AABEIAGwArgMBIgACEQEDEQH/xAAbAAEAAwEBAQEAAAAAAAAAAAAABAUGAwECB//EADcQAAIBBAEDAwEFBgUFAAAAAAECAwAEERIhBRMxBiJRQRQyYXGRByNCUoGhFRZTstE1Q3SS4f/EABkBAQEBAQEBAAAAAAAAAAAAAAABAgMEBf/EACcRAQEAAgEEAAQHAAAAAAAAAAABAhExAxIhQQQUIoETMlGRwfDx/9oADAMBAAIRAxEAPwD9xpSlApSlApSlApSlApSlApSlApSlApSlApSlApSlApSlApSlApSlApXhOPNAaD2s707rbNOqfaIJSzTB4UA2jCsdT9/YYA1fbOWII1xg6KlEsKUpRSlKp5euMr/cXTvLFnY74Pt201/1SBjONctnjFEtk5W5ql6PLJ3CrtMze5pe4hCqScqsTahCFyV9ucgAnnmrulCzZSlKKUqle5zJc91ygjKrGASoKGON+4ecuTJuuRxhCBztm0spWaNGddWKgsvwfirpmZS3TtSlKjRSlKBSlZr09LcbRiYTmRlLXe4xFG5GVSHnUgElR2ywwDuxODRLdNLSlKKqusMO5AJIy8bFhwjviQgaFwgIEevcyzjAOvIp0AYEwSJ44xIwQMuucABmjTAKxls4z5OxHBUm0Jqlm9cWCMyt1CzVlJDKZ0BBHBBG3BB+lXbPb52u6Vkrf9qfT5FDRzTOpzhltbgg484IixUqH1n3AO3Y3zFlJQNDoD7SQC8hCpn5Yio00dKz0XXLx1fXppicAa9+eMI3PIzCZWGBk+K6xzX7xNslpDLn2+95Uxxyw1jJ+ox+Rz9KJuLyuRtU230Xf+bA28Y8+fFVRs7tkUPdxo2VLtDBgnB5Ve67gAjjJBNdB0xv+5d3Dj+UlE5+doY0f++OfFXTNzkW1KrV6bHjBDuM597u+D+G5OP6VWS+lwJpJoLq6t3kQJqrK0QI8OIpVZQ3jOMZx8kku2p+Li0tKz6Lfxq2JLa5wqCPcNE7HjZpXTdcnk+1APpXWT1BLHt3rKfC6APFrKrFhzqqt3MKeCSoqNyyreS3ViCyqSv3SQCR+R+ldKqIfVtq3BnWMmTtBZgYmaT6KqShWbP0wOeceKtlcEZBBHyKK9pSuEV/GzvGsiM8eA6BgWQkAgMByOGU8/Qj5oPY7xGdkV1LrjZARsufGR5FdqrIOjlWiy+REzMmBgnZWXEhz7vvE/icHjHNnRJv2UpSilUD9TZYvtbzOI9d+xqpGp8ADXuGUjAxtjY4xVpedUjiKq7HLZIAUsdRjLMFB1QZGWPAyOa8XpcW/dCDbyDn27fzhc67443xnHGasYy3eGa9cWzXNxaWJkZIZ0upJwpKmVYuyBEzA8Rt3TtjngYIqbZeibFSrDp9oroQQwhTIIPDKQPORmvjrX/Venf+P1D/AHWlX1anDl1LZk+0QKMKAB8DgVE6jevHqViLr7tiPK4xjj48/pUoNXu4ozbueLpCs+rxy8K4B+qkYI/Xz/Spun4mod502GX76rn6MDg/qPz+tRv8Ai/1JP8A3q+HP65z5++k6W5jXlnUZ+W/+1Gbr0IyFYsR9FUn9DjH964Jb2acfueefc2fHxsT811/x23XgOOOPapx/QgYNVO7XNxn9+z6XqzMRpbysCM5OF/3HFerJcN/BFHyfvMWIH5Lx/eor+rIscK5PxgD++ahSern51jUfBJJ/UU1f0YvWwnOX7f5/K4SylJy0+OR7UQAY/Nsn5qezAeTisXceoJn/j1Hwox/XPn+9QZrhn+8zN+ZJq9tvLn81hj+WVtbnqcHKu6HHkHnn/mqCaezAxFCUwSwaLMeGOcnKFTyWYkeCTVLULqnVVhUcbuzKkcYI2d24VeTgfmeAOavZPbHzXUyusWj/Zl1iWVbyGWWSb7NcFElkxuyFQwDagDIJPP/AABV70/oPbZOUCRvLIugILM++TL9GOHJPy2Dx4rK+mf2fzQiaWS9ljnuH7pEBxFG2oAGrhhLg/Vhg8cVe9C67cfaZLS9jUMFLwTpnS4jB5457ci5UFSeeSOK5Xw+pjZlJLy0tKUrLqUpSgrbrpJaYzJKUZoxG41DBgrFlPPII3fwcHbkcDFZ1u9WKOOzhEjsBCskcalnW22VGZmA9mV2x4Y6vpyvGlqnaUwySAxSMJCXEiLtnhRo+PcGHOOMagc/SrGMvG7GXgmgbqVtNAGSNEurdwyNEvfYwlQkbqpZiEYFlBHsUE+M6y36vDIwRJUZiGIUMMkKQGI+QCQCR4yPmsyqiJby5ventmXDJGid5zEFTEbquQsu4yw+7kr7m1yI9jfd+JUS5Mb26xiJYlWRZCqQSCXC7O8PvEZ1K7Bm55GNvPZfbc0qisPUhYRCSIdyWISxxxtkvjHcUbhApQsmS2M7D8RXcep4AgaVjCfeWSQYZAhIcvgkBAQffnXxg80Y079UQAb/ABnP6ZrJXF0znJ+ngDwKv/VXWYIodZJ4kZyoQM4BYnwAM/UVmS4AySMAZz9MfOfiumLw/EbmWnoFK4fbV0WRg6xscCRkZUJzge5gAAT4J4ORjOa7C0uWj70dtvFhWU9wCR0IyWSMj6D6MQTxxWtxxnSzvp7SpvRPTpuYUuftTqsyxvEiIoCpw3v3BZmbkHxwRgAjJ42/SJiEeR4I0dyudjsqAH3nYAblgV0/hyDs3ip3R0+XzQry+jiUtLIiKPqzAD6D6/iR+tIrtXKLEe40me2qclsDJ5zgDx7iQBkZIzWi9K9CjR7iSQLJP3GUSlRxDhSiRcllTGC3jL7nxrXawgSLqdwxRVeeKExuF1DBNwyE7e+UcEnA9hQc61m5O2Pw08d1ZXqqTJpE8UsDzyRQxyEKwVpG12BVmUlRk6n4HzWpsPQFhBEV+yxyFh+9kmUSPJjU+9nySMop18AgYAr49fyobYRM4VpZrZYiTgd3vIUycH25XJ/DOMEivn1ZelIJoZWZhPFKitHDI7IzKR7kiy2nPnjxjIyKzfPL0dPHHDcxR/TVpcqJntQotZAJLWG4Y7KzAlgNcmKFsqQrZZfd7RwK52dvcX0vdmk+yyWdwxiiRMsoMZQmRpV1kV1dyCo4BxnYELcdG9UwS26OXERVQHil9kkTaglXRjlTgg/iCCCQQaorT1XZLez3Ml7DGskMEUayNp3AjSv3o9sbxHu6hhwSjY/GOtvnUajoXUJmaWG6Ve5G2UkRSI5YWPsZck6sOVZSfK58EGris90Qi4uGugjqiIYYWYMpcFgZGCk/cyiAFgDlWI4IJ0NYvL0YW3HdKUpUbKUpQKzUssdlNdStbuO8YnMsMBcv7dAjdpS5ZWVjyMYkGDy2NLSiWbmmAN0syTtAmZbmUNEIm0mESpGkhlchWt24lHPILj+Lgdug2kiTXkltZRxrIyK8c0oWTuqGLM3bSX2uHVgC3ku2AXJOnu+hq0omjPal8PIiLtKmDhJCyklQcEfUEecEg183TZYmOZw0c0w7h01kwU1AEisAvKooIGcYGc81vbhenZwh+iLS1S3URRQxyyLmZAFEgIJ9jgMxwhYqFzhRwMDioFh6ItXuLtHtQYkdDByVRNo17kcSKQqqGUNx9XPxxaequnRJYSiNUh7ELm3ZQVMLBCFKGP3rwdfZyQxHOajW/W3s4YxdWojMhcqtqskw3JLEOqxhg5ySTzkhyT81ztROp3DwiXpzO8v2iCX7G7BnckLh4p2VWJVcoe63JEmOSuTcf5wt/chciZULPbhWMygecRgbN+BAwcjHkVx6XDdSSPddvRWSNYbeZgjKpw0jSNGH1YtgY54XwPJuul9NKPLLIEEk3byEzhQi4CljjuHYv78DgqMe3JlsnDWPTyyn1eFD0b09eJHGEuIoY2Z5JIWg2kTuSvIyCQTlQQH18MMgkcYAtIvR1qsTx9iLMkckckvbUSSCQfvC7BRkseT8mrulZ29Exk4U9t0eUEM0yBtVQ9uIKpC+OGLNwS2BnADePrXD/JsLs73Wbl2yEMoX9ypHKwBQO2eT7x7zxljquL+lN0mGM9KS29E2SZItIWJDDLruQGUqygyZIDKSCBwQeasLPpUUTMyJ7mwC5JZtQSQmzEkICThBwMnAGal0qNPkxg+QP0oYx8CvqlApSlApSlApSlApSlArjd2iSo0cihkYYZT4IrtSgyPU/Qy5EkfcnKvu1vc3ErRPjldA7MqMrhSCVIwCOM5E28snmcNJZo6KCFV2UuHJHvCcoAB/Ftt5wPnQ0q7YvTxrjZRMsaK7bMAAT8n8zyfz+tdqUqNlKUoFKUoFKUoFKUoFKUo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7352" name="AutoShape 8" descr="data:image/jpeg;base64,/9j/4AAQSkZJRgABAQAAAQABAAD/2wCEAAkGBhISERUUExQWFRUVFxUaGBgYFhYbGhYeFxcXGRYZGB0YGyYeFx0jHRQUHzAgIycpLSwsFR4xNTIqNSYrLCkBCQoKDgwOGg8PGiwkHyQtLSwtLCwqLCw0LCwsLCwsLCwpKSwsLCwsLCwsLCwsLCwsLCwsLCksLCwsKSwpLCwpKf/AABEIALgBEgMBIgACEQEDEQH/xAAcAAACAwEBAQEAAAAAAAAAAAAABwQFBgIDAQj/xABKEAACAQMCAwYDBQUEBwUJAAABAgMABBEFEgYhMQcTQVFhcSKBkRQyQlKhCCNicrGCorLBJDNDU3OS0RUXY6PCFhg0RIOz4fDx/8QAGgEBAAMBAQEAAAAAAAAAAAAAAAECAwQFBv/EAC8RAAICAQMCAwcDBQAAAAAAAAABAhEDEiExBEETIlEyYXGBkdHwM0KxBRRSocH/2gAMAwEAAhEDEQA/AHjRRRQBRRRQBRRRQBRRRQBWc4742h0u1M0g3MTtjjBwZG8s+AA5k+HvgVo6QXHQOrcRJZknubfCsPRR3kxHkScJn0HlQhulZBtrLW9eJllmMFs2doyyxkeSRrzkA6bm+te79g00fxxXyh1GcmNkxjr8SuSPfFOKCBUUKoCqoAUAYAAGAAPAAUpu1ji+WacaZaElmIE238RYZEefBQObfQ9DV6SOdZJSexmdI7V9VsZWhW4W8AO0by0yk9AY3BDtzPng1pI9G4q1H4pJJLdGxyZ+4AH8kfx/UVK7OY9Lstg377mQ7ftLRSCItn7kEjLtAzy3ctx8egpxLqWABjJ8aijTxEnTEr/7uV0/xS3sZc9TskfPzYgmg9g+p2w3Wl8u4eCtLET7EZH1p3w6iCcEY/pUyoqi8ZKXAgLHtM1nSJVj1OF5YjyBfAY+scq5WTHkc+4p0cMcV22oQia2cOvRh0ZD+V1/Cf6+Gal6rpENzE0U8ayRt1Vhke/ofUcxSC17RbnhnUEubYs9pK2ME/eHVoZP4gMlW9M+DCoLH6JorMWnaZpckav9tgXcoba8qKy5GcMCfhI6EVOtuNNPkOEvLZj5CaMn/FQFzmsTrvbHpVqxRp+9cHBWFS+Pdh8PyzS84+4/utVuv+zdL3GMkq7qcd7j7xLfhiHn+L6CvfWuxGGz0x3w9zdAxliuRtUMplESDqdu7BbJ8gKEN0a6w7eNJkcKXkiz+KSMhfmVJxW+tLtJUWSN1dGGVZSCrDzBHI0gZeCNN1G7hSxWSOFYpO/kCSKqHA7kfvR8T53ZA6jx8ai8KcYT8PXk1pdb5bfmQE8zzSSPdjAYciP8xU0QpJn6OopY6P8AtA6dNIEkWWDccB3VSg/mKklR64x54plwzK6hlIZWAIIIIIPMEEdRUFjuiiigCiiigCiiigCiiigCiiigCiiigCiiigCiiigCiivK5uFjRnY4VFLMfIKMk/QGgKLjTjm10yHvJ2JZuSRrgvIfQEjAHix5D3wKU3Y8Gu9Rv74owDbipOSFMswYruxgkKMVU8OadLxHq8k1xn7PHzYA42x5PcwrjoWwcn0c9afUkaQosMShI0UAKoAAHgB6VK5M8jSjuVuq6itvBLM33Ykdz/ZUn/Kkt2ZcNNfrqFw5/eyJJHG5zgPMrF2+hA9nPnTI7VJSukXZH5EH/NNGp/RjUDsWtwulIR+OSZj77tn9EFX7nPHaDZBvb+a4sBpq6fOkxSOIlkUW8W3aDKsm7mBjcMDP+bHjTAAznAAyfHHjXVVHEHFdtZd2bl9gkYqp2kjIGTnHQcxzqSjd7Itq5tuN7AERNeW4k6bTMmfTxrK8UO13NaWkbkQ3KySzMhILwxqp2A9QH7xc9OX0q9i0CzSHujbwCADmpjj248SSR18dxOfHNQ9zTG9G7NarAjI5g1U8V8MxahavbTZCvjDDqpByrLnxH/WsV2e8SWkd9Pp9tcpLbbVkthvJ2EkiaBGb74B+MAZ5MevOmNdXGxc+PhWZ1N0rYsB+zxpoHxTXPvvjH/oqFdfs72LZ7q7mU+G7u2H9FpivISck5r5V9JzvP6IT79iGrWLd9YXSs4GPgZoXYZzjByjDl0LY5V66Z2039lJ3GrWzMOWW2COUfxAckkHtj3pyWd2VOD0/pXXEHDdtfQmG5iWRD0z1U+aMOan1FVao2jJTRWafrNtdRJNayCSNs8weYPLIYHmrehqLqHDlrPIJJoIpXVdoZ0ViBknAz6kn50ndZ0e74avlkiYyWspwM9JFByY5PBZFB5N8x+IU69JvluYY5osskqhlOPA+B8iDkEeYNXTs58kHF2ig17sysbyJo1gjikIbu5I0CFWwdpO3G5c9QfAnoedLThviviCzh+xwW7usTuATbu5XmcqG6bQdxHvX6EsbQqdzdfAV91LWYLdd080cSnoZHVc48tx5/KqM3xJqO4jJO0jiaAbpbVtv8VowHzKYxWo4J7eoLmRYbtBbSMcBwcxE+Rzzj+eR6itUO1fSM4+2xZ/tY+u3FZftQ4Js9Ts5LyzMTTxKW3xFSJVUZZH2nBbaORPPljpUGg1aKVvYrxnJdWBidsyWxVMnmWRgTGTny2sv9kedb5pSepNAWlFV0V0R6ip6OCMigOqKKKAKKKKAKKKKAKKKz3GHHVppsYe4c5bOyNRl3x1wPAepIFAaGikZdftIyFz3NkCg/PIxb3O1cD9a9779otGsnMULR3fIKGw8Yz1cNyzjn8JA54686AafEHGVlYgfariOInopJLn1CKCxHril3x32yadPp9zFbzM0skZRR3cgzuIDcyAB8Jas5wZ2Pvfx/btSmlAmO9VUjvJAejOzA7QeWAB08qveJOx6x+yS/ZYGE4T92TM5JYEciGbZz5joKmijmo7Mn/s7WIXTZJPGSdsn0RVAH6t9aY97ZljuXr4isP2W2x0vSyt+0dviV2y0iYwwXHMHGcg8gTULiD9oOwhytuslyw8QNif8zjcfktOCWlJGl4q4Qe+s5rbcIu9CDcRuxtkR+gPP7nn41D4f0KPSrNLd51ZYi5MjhY872LeLEYGfOltNx/xBqnK0iMER5bo128vWaQ/4cVzadiV5cNvvbvmeZwWlbn6uQBUq+TGUYpabNxqPavpcOQbgSEeESs/6gbT9aWPaVx1DqqIlvFKDAXcltoyu0BjgEnlgH2zW90vsT06LBcSzn+N8L/yoB9CTWrseFrOH/VW0KciDiNckEYIJxk5BIPnmrbsopQi7RhOGNea7t7O5tNr3mnrsltyQDNEVVHC58SqIwPQMMH1mcecc2dxaiFBOkhmhM8DwTLIIlfdMp+HA5Dnz5gGqniHsWdZe/wBNm7ps5EbMy7T/AOG68wPQ/WvO54x4n0yMtdRCWJMZeRFdQCQBueFgeZIHxHPOqs2hT4NZx7rGnT6ekVm8MlwzwizSAoXRw6lWUJzjCgHOQPI863mok5UHy/8A7Wc7NtXtbmziuzFbQTzGRX7tFQ7ldhgZ+I5XacZ/FWq1GHIBHh/SoXJORXEraKKK0OI4mmVVLMQqjqSQAPcnkKy2u9uenW42xu07gDPdLlc+PxthT7jIqg477Ob3UL0EXO212qcMciNhyYKi/ezgNk+Z58hVroHZFp1tgtGbh/zS8x8kHwj55PrUPc2i1Fci64u7V7jU4Wt1tAUYgjnJI6lTkMu3aAfDoeprx4R471fSoDGlsWh3FsTQzYXIGcEFdo5Z9yaf0MKoMIoUeSgKPoK7zUaSVlrhCmn7adS1BFt9PtTHOc946nftHQFdwAj8ebdPDzqLY9iVzcN3t/dne3ULmR/m7nA+QNN6G1RNxRFXccttUDcemTgcz71600kSzN8C0/7hLDH+uuQfPMR/Tu+f1qj1TsU1OxPfafcGYAZ+AmOXHltyVcemeflTnq005sp7E0ki+Kbbpn547C9RW3v5oJiY3lTYqsCDvRwdpB6NjdyPtT7pT/tB8PLE1vqEXwS94EcjlkqN8T/zDaRnyx5UytD1H7RbQzYx3saPjyLKCf1Jqh0E6pFrcBeRqPRQFqrA9K+1WRSlTyqwikDDIoDuiiigCiiigPOeYIrMxwqgknyAGSfpX514Z0huI9XnuLgkW0eGZQfwZIhhB/DkKxJHk3QkVrO1DtTlM76ZYR97K4MUjYLHLjBjjA/EAebHpz8s1e9lPB82m6fIs6hJpZNzAMDhcKFBI5Z+9y9aEN0rNLBawxII4Io4oxyCoirn3wKQ/a/pMQ1WCOKNI+9jiLlRgMzyuuSByzgD3p26rrEFtGZJ5FjQeLHGT5AdWPoOdJ7iTtKe+uBHp1orSdFmaFHnIBJ+DIPdqCSck8s55Vd0c0HJuxsa7xTa2EYE8yxqBhE6sQOQ2qOZ6Y8qWOp9sF5eSdzpluwJ6MVDye+0ZRPnur20DsWlmfv9TnZmbm0asWY/zyE/oufemvoXDtvBHsgjSJB1CLjPqx6sfU5qJSpWwkrpbsUejdjF/fOZdSuWT03d7J7ZzsT2GfYUzeHey7TbPBS3WRx/tJcSN8twwv8AZArUxxhRgV1XBPK29uDthGluRL22wcqPhx4eHpUcQsRnBwKtFfFeiy10w6hNUzCXT27KWiraSxRueMe1crp6DzNb6kYeDIh2dtuOfAfr6VK1fS47mCSCUZSVGRvZhjI8iOoPmKkRyLtBXGCOWK4LmscmVROnHj0o/KvH3AV5pRCSPvt2djE6t8LMAOZTPwPjH05E4r9P8NODZ2xXmpghI55yDGuOfjWV7XOFWv8ATnWMZlhYSxgdWKghkHurHHqBVf2J8Su1kltcKY5IvhiL8u8TmVAzzyvTHljHjUxmpK0XaoYE2nA8wcf0ryXSz4t+lWNFXtmTxxfYgXVqFj5eYyf/AN96gVeuoIwfGqJ8bmAYNtJBwehHgfI1aLMcsK3QUUUVYwCip1pYZGWHXoP866Olj8xqLRqsUmrK8Crm1h2qB9a5gtFXpzPma89V1SK2heaZwkcYyzHw/wCpPQDxJqrdm2PHp3Ypv2j9UXuLa2HN3kMmPIKpUfUvy/lNb/QdNNvawQnrFFGh91UA/rmk5wru1/XTdSjEFvtfYee1Yz+5j+bZY+B+Pzp5s2ST51U2PlFFFAFelvNtPp4150UBbUVAW6IGKKAn1xM+FJ8gT9BXdfGPnQCE7AIFn1C8uJBulVcgnqDK7byPXljPkx8623aV2uW1grQx4nufyA/DF5GQjx/hHPzxS34g4itra4ktdBjfv5iY5J1d3L5OSkAyVAz/ALQAHkccudbPs87Fo7bFxfBZrjIYJ95Ij1yf94/qeQ8M9apKahyNN7GL0ngbUdZkW5v5Wjh/DkYYr5RJ0RT+Y+/xU3dA4ZtrJNlvEqDxPVm/mY82/pWhntc8xyNeH2RvL9atDLBq7ObJCd1W3uPGp1pHhfevBo0jG6V1VR4sQB8yak213HIu6N1demVYMPqDWGfKpLTE1w4nF6metFFFch1BRVTxJxLFZRh3DO7sEiijG6SVz0VB/U9BVEL7WZfiC2dsp6I/ezOPRyjKgPoM+9Tst2OeDaK2Kr7/AIkSPKgO0nggRsk+HPGMeoJqg0ziu5juYrW/jjDT7u5mhLd3IyjLIyv8UbY5jmQfOte3IZPICtIyklsQ0u5A0S3dIEV/vYJPpkk4+WanV8RgQCOYPQjoa7UVmlbJPqrWI4y0aEvmHP2hufdqMhj5nH3Pf9PGtRrmpGGLKjMjELGPNj0+nWvLR9IEKkk7pX5u56sT1HtW2rRwVq+RT6pxNxNaHH2ZmQdCsf2gY9XTJHzAqqHbPrKH47c5/wCE4/Qg00dS43Zpmt7GD7TLGcSSFtlvCfFXfBLMPyKCf1qFJZa3JzOoQQ5/BFahgP7UpJNS+oUfaJ0N8GP4H7WtRvNTjt5EQB92UwVx3cbOfvZwTt8h1pk6XauiHvPvszs3uWP+WKVmocOX2m6kmrTMlwiyAztEpVlV0MTuU6Y2seh6+VOkRrMqywsro4DAg8mB5gg+tdOKcZK0zmzQlVEWreC1UYIHOotvpxzlsY8vOpN/epDFJK5wkaM7HyCKWY/QGtJMpihW7PVZlJKggsuMjIyM9Mjwzg13SC7IbiW+1i51CWVo0zzXfgO0pKwwn8wVQcL5qtPwtgZqpufajajpsU8bRzRrJG3VXUEH5H+teM2pflHzNR/t7+f6D/pVtLMnlihIdonBUmhXEd/p7skLNt25J7skZ2Nn78bAHkfL2NN3hvXEvLWK4TkJVzj8pHJ1+TAj5VnO2e/B0ecOASWhCnybvFP+EPXHYshGkQknOXmx6fvCMe+QT8xUNUXjJSVo3NFFFQWCiipVnB+I/KgPZLYYFFe1FAFKLty4+eJV0+1P76cfvdvNlR+SoMfif67f5hTV1G/SCKSWQ4SJGdj5BFLN+gNIXsqszqWq3Gp3AyIm3qvh3j5EQ9kVT81U1DaStkpWb7sv7N49NhDyAG7kH7xuR2Z590ntyyR1I8gK3dLPtY4cvruKKS1mbNuxkEQO0sw6OjDnvXmAD5nHPrB7Ou2lZSLbUCI5wdolI2q5HLEg/wBm/r0Pp48CfirWvp6GrWnZjaoooqgF5xzo0z30cstpJfWixYSFGXEcu47neNiBJlcAEkgeVTez/huSGa4uGt1s0mEYS2Rg2Nm4mR9vwKx3AbV6Ac60PFHECWVs87gttwFQdXdiFRB7kj2GT4VlY+GLq7XfqNzKC3/y9u7RRID0VivxSEeJJx/WpclFW/z5EpN7I39FLu54GW1RpbG4nt5UDOMzO8TlQTiVHJBU46+HWtjw1q5urSC4K7TNEjlfIsOYHpnOPTFVUlJWg01yZ7jW0mjvLW+WF54oEmSREG6SPvQP3sa/jxgggc8Go3/eVZHIT7RI4/AlrOW9sFAAfc1vaKSjGXJKk1wYnSNIuby7iu7qI28NvuNvAxBkZnGDLNtOFwOievP11WvyMttMUGWEUpA8yEbA+tTRXlqI/cyfyP8A4TW0OKRRve2JrRhpE1rHNf3ffTbBvWS4lUxEdUSKNlK4wBjBzimL2cpKLQl2lKGWUwd/nvRDuxEHzz6DIzzwRVhpemQmOKQxRmTu0+PYu77o/FjNXC0h3/PoJFLcL3l8gPSGIt/ac4H6Kf0ry42vZYdPupIc94kMhUjqDj7w9QMn5VKtV/0uc/ww/TDf55qwZQRgjIPUHxqrfmJ7GX4T0+GGzhSDBj2KwYfjLAFnJ8SxJP6eFW1Zs8BT22f+zrowxsxbuJYxLEpPXu8kNGPTJoHD2rScpL6ONfHubZQxHo0jnafka45Yt7v+fsbKexzx5rKx2z26DvLm5Vo4YhzZt4KliPBFBJLHlypcw2uv8P5EY762znCqZYvU45PEfPoD603uG+CbezZpF3PM/wB+aRi8j+7Hw9BgVoga68EliVGWTzCZsP2kxjE9mQw6mOUY+jLkfWqnjPt7+12s1tDamMSqULvICQD1wqr4jl18ad1/odtOczQQynzkijf/ABKaXna9qGnWunzWiiKKaVU2RxRoD8LqwLBANq4U9evhmuuOVSdIycaFv2edlt7qKo+8wWm8tv3HJZTtJjQHmwxjccAY6nGK/RUxKqsW5n2KAWYgs5A6sQBk+fLrSd7AdZ1F5O5XD2UKsHBKjuy7M6leW5mLbuXTGemBTckOSfc10ROfM6VHyiiirnIU/FHC8N/B3M24LncCrYIYAgHyOMnkaTNxDf8ADl2GRu8t5D693MB1Vx+CQDxHMeBIyKf1ZvtE0VbnTrhGGSqNIno0YLAj9R7MahqzXHNxdF/o2rx3UEc8RzHKoZfMeBB9QQQfUGptLPsCvy+nyxn/AGU52+0ihsfUH600bdlB5j/8Vmdh6W9rnmen9am0UUAUUUUAvu3PWDBpMig4M7JF8idzf3UI+dROyHSBb6RAcfFcM8zfM7U/uqv1NUf7St6RDZxfmeV/+RUUf/dNMLR7LubW3iHLu4Il+iDP65rl6uVYn7zXErkVfFevPbm2RFVmuLhIvizyUhi7DB6jC/Wqbjnswg1Be8XEVyFGJAOT4HISDx8tw5j1HKvbiP8AeatZJ4QxXMxHqwWIH+9WwXoK8eM3Cacea/6zscbjv6iQ4b7Qb/RJhaX8bPAOgPNlH5oX6On8JOP5aeOgcRW97CJraQSIeRx1U/lYHmp9DVbrvD1veRGK4jDr4Z+8p80bqp9v1pP6xwJqOjTG606R5IhzbaMsAOolTpIvqB8l5V6EMkcuz2f8nLKDj8B18XcO/bbVod/dvuR43xnY8bBkJHiMjBHkTVBFquqoNsum944/HDcQiNj5gSMGX2INVPBPbla3WI7vbbTfmye6f2J+4fRuXrTNVgRkcweYPn6ik4dpIhS9DDPoGoX/AMF3stLU/fiiffNKPFWkxtjU8shRk8xmttBAqKqIAqqAqgdAAMAD0AAFelFRslSJ55CqviLiKKyhMsuTzCoijLyu3JUQeLE/9atKxWvKG1q0WXG1bad4Aehl3oHwPFhHkj5nwqfeQc2sOqXTh55vscWQRbwBWkxnOJZmzg+BCDFWupcOR91Ie8nzsfn30n5T64/SrGPqK9NR/wBTJ/I/+E1TFllJM0lBIw1vd3emwxzmdrqyAj75JQvfW6ttHeRuoHeIpIypGQPrTIjYEZHMUt9fve/t49Ng+O4uEiWXHMW8J2mSSXwXK8gp5ndTFgQKAo6AAD5DArXG3ScuTOVXsQ2TbdZ8JIwPnGx/yk/SqrW+L+7m+zW0LXV1tDGNWCLEp6NLI3JAfAcyfKtBdQbgMfeU5X35j6EEj50v7HWk02W7S8V4u/uZJkuCjFJEfBVGdQdjRj4NrYGBy61aSq3VkLfYsje62DuMOnkf7oSzB/bvCNuf7OKu+HOIFu4mbY0Txu0csT43RuuNynHJhhlII5EEVmZe0GBxi0SS8kP3ViR9vu0jgIq+Zyfarrg7R5beKV7hlM1xK00u37ikqqhVz+FVRRk+RNYxk3yqLuKXDNDUe/1CKCNpJXWONRlmYgAfM/0pfcZ9t1naZjtsXU3T4T+6T+Z/xey59xWDsuG9Y1+RZrtzDa5yGYbUA/8ABjzlj/EfmxrZY9rlsil+hccY9uckzfZ9LRizHaJipLt/wk8Pdhn0HWo3CnZMzv8AaNSYySMd3dlicnzlb8R9AfcnpWpi0G10l7WK3iDG4l7t5nOZD8DtnOOnwY2jArUV5nVdbKPkxbL17v7HZg6dPzS+gouHNUbh7VnjlB+yXH4uvwZOxx5lCSCOuCfTLtMit8SEMrAMrA5DBuakEdQQaUHbTrMZSKzWNZJ3YOGwd0QztUJjxc5GDkYXpnBG07OeFZ7G1Ec8zSMcHu+RSHPMqh6+PPnjPQeJ9ro8ksmKMpcnmdZGMZNI1dFFFdhwBWF7W+L0tLN4VIM9wpRVzzVW5O5HgMZA9T6GqrtL7Rru2ulsrNF7x1T4tu590hIVUXpn7vUH73Sq7hPscuLib7TqrtzO4xF90kh8O8YEhV/hBz4fDVWzfHjvdmm7D9HaHTN7Ag3EjSDP5QAiH54Y+xB8aYVcxxhQFUAAAAADAAHIAAdBXrDHuOKodRYRfdHsK7oooAooooBDftIOTcWQ8Nkv6umf6CnHdrhiPLH9BX5x7XOM2vr/AGmIxLbPJGu4MGZdw5urfdPwk+xFfouS5STEkbK6OAVZSCrDzBHIiuLrf0/mbYfaMNnfrc5/3NpEnsZJCx/RV+lbYVh9FXOramfW0X/yFOPqTW4rxn+o17l/Fnb+1fMK+18oqxUxPGHZLZ32XT/Rpz+NFGxz/wCIgwCf4hg+eaX8N3rfDzYYd7a58SXgP8rfeiPp8Psae1DAFSrAMrDDKwBVgeoIPIiuzH1Lj5ZboxliT3RkeFO2ywuwFlb7LKeW2Q/Af5ZOn/NtpgI4IBByDzBHQg9CPOlhxP2KWF1loD9kl/hG6I+6ZG3+yR7GsT/7OcQ6Of8AR2kkhHP91mWM+8ZGV9fhHvXUlDJvBmLuPJ+hqq+IeHIbyMJKCCpDJIhKyRMOjxsOan+tKXRf2iWX4by15jq0LYPLzR/H+0PatzpfbFpMwH+kiI/llVkx88Ff1qHjlEWmSLfh/VIioW+imQEf662/eY8i8bgMfUj61Y6lpNw8MneXOBsfIiQIfunluJLD5YqXZcR2kvOK4gk/kljb+jV4XktwVYGW2VWDDJ3DAII67sZxUxddv9BnPCWhQWtsghjCb1VnPVnYgEs7Hmx5+J5eFXVLjhzthsmle2lIgECle9kkTa5jYJhcdc8yPQVTr+0PCs8qPbkxIXCPG+4yYbCnDKoUEZPXlUeHJ9haNJp3E8VxLOl5OIHinkjWDvhHhVP7t2yQXLg5yOXl1q70Ocd5Ltctaqq4aQ5AbPxBWbquP8qSvE3a2b+QCDTbdpOivLEtxL6bRswPYhqtuGOEuILjBnfuovBbj8I/giTmnt8PStqr2ivwGZrPGsMSkW4WV/Ac1QH1YKSfkPmKXOp8Pa9rDfHPHHbk/dQyJFj1G3Mh9yflW80/hv7PzaKK5fzLso+SsrAfU1btq10eQt4x/wDX5fogrLxcUPZL6JPky/B3YvZWREk3+lTDoXUbE/lQ5GfU59MVrYbsyA5GNrOpHlsYr/kD86hvJev+KKIfwhnb+9yr2sLLu1ILs5ZizM2MknGenTpXJnyqfc2hDSZftAOHsW8r2D+8si/+qr+qHtGH7qBvyXdof/OA/wA6vq8jPwvmd2L7Cfnty3FSCT/eRsufJYA6f0WneKVvanwxMxjv7XInt8btv3iqHcjjzKcwR4rjyqGe31fso/0cm6xgjOIgcff/ADEHrt+WfGvqOiywnhjp7JI8Pq8U/EY36sYdPUqCc5I86pOC7p7yzguJEMZkQEoQRz6ZGfwnG4ehFV3av2gJptoVRh9pmBWJc81yMGU+QXw8zj1rrb9DHHj/AMhYRRi+4qLJzjglDZz0FsoAP/Oq/WniKWnYlwe1vbtdyj97cgbQRzWMHIPPxc4b2C+ZpmVQ6DqJMkDzqwihCjlVch5j3FWtAFFFFAFFFFAKftt7PLm/e2ezhV3USiVt0aHB7vu8liC2MPjrjJrESWGs8OlWx3tqcFgMtFk/eDY5wtzxu6H+LpX6PrmSMMCGAIIIIIyCD1BB6iqyipKmSnXAk+zzi+G7vLyTIied4GWJmG47Igjbfzcx4c8EcqaVL7jjsFimJm09hby9e6ORGxHP4COcR+o9qymkdpeoaXL9m1SKR1HQtjvAPNW+7Mvz+debm6J6nOHetvgdMc+yix2UVWaBxNbXsfeW8quPEdGX0ZTzWrOuBpp0za7CiiioJCu0lI6GuKKlOuAQtX4dsrv/AOJtopD+YqN3/MMN+tY/VOwfTJecTzQHyDhl+kgLf3q3tFbx6ice5m8UWKG4/Zwb/Z3qkfxQkf0c1HH7OVxnndw4/kenNQTW397Mp4KPzPofAom1OSxklK92ZBvVR8Xd+QJ5Z+dW/Z7wravrM1tcJ30UQmADEjJR1Ck7SM8ieXTnU+wbZxQ4/M8n96Et/lXpwWdvEd1/Nc/41P8AlVpZ57u/2JkrHHZe9odOm6fb2y7beCOEfwKFz7kcz8zUh5SepriiuKU5S5ZoopcBRRRVCwUUVF1PVYbeMyzyLGi9WY4+Q8SfQc6lKwZntSQixZ/BJLdvpMlHFfGtrYA96+X57YlwXby5fhHqcfOlx2h9rf22J7a1jIhON8jj4mCsCCoH3BkDmcn2q74Q7FDIRcak5kZ8N3QckndzzLIDknn0U/OuuH9PWRLXtu39a+xk+pcW9Jlbzi291mf7OkkVtC3VWlWNceJkdiDIf4QPl1NbEdiWlra/vNRUTdTN3kQjHpsJ5qPPcD/Sp2pdgdg5Jikmh9MrIo9BuAb6k1Xx/s8Q5+K8fHpEoP6tXqY8cccdMFSOWUnJ2ySO1Cy0awjs7N1vJ4ww3qCIdzMzFmb8Q+LopPTqKpOCuBLnVbj/ALQ1Is0bEFVbkZsfdAH4Ih6deg863fD3ZJp1oQ3dmaQYIaYhsEeIUAKPmCfWtnWhUAK+0UAZoDuBMsKs68LaDaOfU170AUUUUAUUUUAUUUUAVXa7w7bXkRiuYllTyYc1PmpHNT6girGigENxN2H3dnJ9p0qVm2nITdtlX0VuQkHocHww1ccN9tckTdxqcTK68jIqbWH/ABIzj6r9KflZ/irgWy1FcXMQZgMLIvwyL7MOePQ5HpWWTFHIvMi0ZOPB4aZq0NzGJIJFkQ+KkH5HxU+h51LpMaz2Panpkpn02VpVGfuHbKB5Mn3ZR7dfyipHDXbkVbutRiKsDgyIpBBH54zzB9V+lebk6SUfZ3OmOVPkb9FQtI1uC6j7y3lSVfNTnHow6qfQgVNrjarZmwUUUVACvjdDX2gigEXqzd3xPGfzPD/fhC/513wyccS3Hq9z/wBaac/DEDS9+8EZlXBEhUFht+7g+mKVehnHE83q9x/gJrTHk8SElVVjr6CUdMlvzIeKnkK+1xAfhHtXdZRdpMl7MKCcczWc4s4/s9PH7590hGViTm58s+CD1OPTNKS84g1bX5DDAhSDPNFJEajw76Q/ePp6clrqxdPPJvwjKWRRNvxn2z21tujtcXE3Tdn90h9SPvn0Xl61j9K4G1TWpFuL2Ro4T0Zxg7fKGPkAP4jgePOt9wV2P2tltkmxcTjnuYfu0P8AAp6kfmbn6Ct/XqYsEMfHJyym5cma0zs7sILaS3SEbJVCysSd8gBB+JxzHMZwMCtHHGFAUdAAB7AYFdUVuUCivqrk4FTre228z1/pQEEIfI/Su1tmPhVlRQENLE+J+lSY4QvQV3RQBRRRQBRRRQBRRRQBRRRQBRRRQBRRRQBWe4p4CstQXFxEC3hIvwyL7MOZ9jkVoaKhqwIHWuwy/s377TZy+OYG7u5R6ZBCt+ntUfTu2G/sn7nUbcsR1JXu5ffGNj+HMAe5r9DVA1bQbe6TZPEkq+TKDj2z0rHJiUuVf56l4yoxfD/aTp95gRzhXP8As5fgb2GeTf2Sa09L7iL9ne1ky1rK8BPRD8afLJ3D6msieHOJNLP7ovLEvgjCVCP+G/xL8gPeuGfSrs6+P3N1lfcd9FJrT+3eeJtl5afEOuwsjD3R8/1Fa/Te2LS5QMzNET4Sowx813L+tc8unyR7F1ki+5tJRyPsaVljwRdJrbXpCdyWlP3/AIsNGyjljzIpgWvFNnMMx3MDe0qf0JzS94u7YIIMx2uJ5ehbn3a/Mc3Pty9aw05tWnGuU0/gbJwq5Ph2Ma91mC1g72eRY0GebHr15AdWPoMmlLxT2zXFy/2fTY3XedofbmV/5FGdnvzPtVXovBGp61IJ7l2SE9JJOmPKGPly9eQ9SacvCvA9pp6Ygj+Mj4pWwZG92xyHoMCvV6fo440te7OPJmcm6Fvwj2HvI3fak7ZJz3Stlm/4j88eynPqKcFhp8UEaxxIsaL0VQAB9PH1qRRXeYBRRRQBXUcZJwK+xQljyqwiiCjAoDmGAL7+detFFAFFFFAFFFFAFFFFAFFFFAFFFFAFFFFAFFFFAFFFFAFFFFAFFFFAFFFFAV2p8O2tyMTwRSj+NFb6ZHKshqfYZpM3NYnhPnFIw/Rsj9KKKrpS4JtiZ17sivE1J7S2ieVPhZJCMLsboztgKMEMD6qcCtYv7NU21Sb2Pdgbh3LYB8QDvyw9cD2ooqxA2uF+GGtLOG3aQO0SBSwBAOCccicjkR9KsTZN6UUUBwbZvKvn2dvI0UUB0LVvKvRLE+NFFAS0QAYFdUUUAUUUUAUUUUAUUUUAUUUUAUUUUAUUUUB//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39265" name="Picture 1" descr="http://www.pbs.org/wnet/jimcrow/images/voting_literacy_05.gif"/>
          <p:cNvPicPr>
            <a:picLocks noChangeAspect="1" noChangeArrowheads="1"/>
          </p:cNvPicPr>
          <p:nvPr/>
        </p:nvPicPr>
        <p:blipFill>
          <a:blip r:embed="rId6" cstate="print"/>
          <a:srcRect/>
          <a:stretch>
            <a:fillRect/>
          </a:stretch>
        </p:blipFill>
        <p:spPr bwMode="auto">
          <a:xfrm>
            <a:off x="0" y="0"/>
            <a:ext cx="38100" cy="1676400"/>
          </a:xfrm>
          <a:prstGeom prst="rect">
            <a:avLst/>
          </a:prstGeom>
          <a:noFill/>
        </p:spPr>
      </p:pic>
      <p:pic>
        <p:nvPicPr>
          <p:cNvPr id="139266" name="Picture 2" descr="http://www.pbs.org/wnet/jimcrow/images/spacer.gif"/>
          <p:cNvPicPr>
            <a:picLocks noChangeAspect="1" noChangeArrowheads="1"/>
          </p:cNvPicPr>
          <p:nvPr/>
        </p:nvPicPr>
        <p:blipFill>
          <a:blip r:embed="rId7"/>
          <a:srcRect/>
          <a:stretch>
            <a:fillRect/>
          </a:stretch>
        </p:blipFill>
        <p:spPr bwMode="auto">
          <a:xfrm>
            <a:off x="0" y="0"/>
            <a:ext cx="2438400" cy="9525"/>
          </a:xfrm>
          <a:prstGeom prst="rect">
            <a:avLst/>
          </a:prstGeom>
          <a:noFill/>
        </p:spPr>
      </p:pic>
      <p:sp>
        <p:nvSpPr>
          <p:cNvPr id="11" name="Rectangle 10"/>
          <p:cNvSpPr/>
          <p:nvPr/>
        </p:nvSpPr>
        <p:spPr>
          <a:xfrm>
            <a:off x="1752600" y="1143000"/>
            <a:ext cx="5867400" cy="56323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u="sng" dirty="0" smtClean="0"/>
              <a:t>Literacy tests </a:t>
            </a:r>
            <a:r>
              <a:rPr lang="en-US" sz="2400" b="1" dirty="0" smtClean="0"/>
              <a:t>were used to keep people of color -- and, sometimes, poor whites -- from voting, and they were administered at the discretion of the officials in charge of voter registration. If the official wanted a person to pass, he could ask the easiest question on the test -- for example, "Who is the president of the United States?“</a:t>
            </a:r>
          </a:p>
          <a:p>
            <a:r>
              <a:rPr lang="en-US" sz="2400" dirty="0" smtClean="0"/>
              <a:t/>
            </a:r>
            <a:br>
              <a:rPr lang="en-US" sz="2400" dirty="0" smtClean="0"/>
            </a:br>
            <a:r>
              <a:rPr lang="en-US" sz="2400" b="1" dirty="0" smtClean="0"/>
              <a:t>The same official might require a black person to answer every single question correctly, in an unrealistic amount of time, in order to pass</a:t>
            </a:r>
            <a:r>
              <a:rPr lang="en-US" sz="2400" dirty="0" smtClean="0"/>
              <a:t>.</a:t>
            </a:r>
            <a:endParaRPr lang="en-US" sz="2400"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binner.png"/>
          <p:cNvPicPr>
            <a:picLocks noChangeAspect="1"/>
          </p:cNvPicPr>
          <p:nvPr/>
        </p:nvPicPr>
        <p:blipFill>
          <a:blip r:embed="rId2" cstate="print"/>
          <a:stretch>
            <a:fillRect/>
          </a:stretch>
        </p:blipFill>
        <p:spPr>
          <a:xfrm>
            <a:off x="0" y="0"/>
            <a:ext cx="9144000" cy="6858000"/>
          </a:xfrm>
          <a:prstGeom prst="rect">
            <a:avLst/>
          </a:prstGeom>
        </p:spPr>
      </p:pic>
      <p:sp>
        <p:nvSpPr>
          <p:cNvPr id="144385" name="Rectangle 1"/>
          <p:cNvSpPr>
            <a:spLocks noChangeArrowheads="1"/>
          </p:cNvSpPr>
          <p:nvPr/>
        </p:nvSpPr>
        <p:spPr bwMode="auto">
          <a:xfrm>
            <a:off x="4038600" y="1004501"/>
            <a:ext cx="4953000" cy="4247317"/>
          </a:xfrm>
          <a:prstGeom prst="rect">
            <a:avLst/>
          </a:prstGeom>
          <a:solidFill>
            <a:schemeClr val="tx1"/>
          </a:soli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chemeClr val="bg1"/>
                </a:solidFill>
                <a:latin typeface="Arial" pitchFamily="34" charset="0"/>
                <a:cs typeface="Arial" pitchFamily="34" charset="0"/>
              </a:rPr>
              <a:t> In Part "A" you are given a section of the Alabama Constitution to read aloud.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b="1" i="0" u="none" strike="noStrike" cap="none" normalizeH="0" baseline="0" dirty="0" smtClean="0">
                <a:ln>
                  <a:noFill/>
                </a:ln>
                <a:solidFill>
                  <a:schemeClr val="bg1"/>
                </a:solidFill>
                <a:latin typeface="Arial" pitchFamily="34" charset="0"/>
                <a:cs typeface="Arial" pitchFamily="34" charset="0"/>
              </a:rPr>
              <a:t> The sections are taken from a big loose-leaf binder.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b="1" dirty="0" smtClean="0">
                <a:solidFill>
                  <a:schemeClr val="bg1"/>
                </a:solidFill>
                <a:latin typeface="Arial" pitchFamily="34" charset="0"/>
                <a:cs typeface="Arial" pitchFamily="34" charset="0"/>
              </a:rPr>
              <a:t> </a:t>
            </a:r>
            <a:r>
              <a:rPr kumimoji="0" lang="en-US" b="1" i="0" u="none" strike="noStrike" cap="none" normalizeH="0" baseline="0" dirty="0" smtClean="0">
                <a:ln>
                  <a:noFill/>
                </a:ln>
                <a:solidFill>
                  <a:schemeClr val="bg1"/>
                </a:solidFill>
                <a:latin typeface="Arial" pitchFamily="34" charset="0"/>
                <a:cs typeface="Arial" pitchFamily="34" charset="0"/>
              </a:rPr>
              <a:t>Some are easier than others. If white applicants are given the test at all, they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latin typeface="Arial" pitchFamily="34" charset="0"/>
                <a:cs typeface="Arial" pitchFamily="34" charset="0"/>
              </a:rPr>
              <a:t>generally get the easy ones.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n-US" b="1" dirty="0" smtClean="0">
                <a:solidFill>
                  <a:schemeClr val="bg1"/>
                </a:solidFill>
                <a:latin typeface="Arial" pitchFamily="34" charset="0"/>
                <a:cs typeface="Arial" pitchFamily="34" charset="0"/>
              </a:rPr>
              <a:t> </a:t>
            </a:r>
            <a:r>
              <a:rPr kumimoji="0" lang="en-US" b="1" i="0" u="none" strike="noStrike" cap="none" normalizeH="0" baseline="0" dirty="0" smtClean="0">
                <a:ln>
                  <a:noFill/>
                </a:ln>
                <a:solidFill>
                  <a:schemeClr val="bg1"/>
                </a:solidFill>
                <a:latin typeface="Arial" pitchFamily="34" charset="0"/>
                <a:cs typeface="Arial" pitchFamily="34" charset="0"/>
              </a:rPr>
              <a:t>The Registrar makes sure that Black applicants</a:t>
            </a:r>
            <a:r>
              <a:rPr kumimoji="0" lang="en-US" b="1" i="0" u="none" strike="noStrike" cap="none" normalizeH="0" dirty="0" smtClean="0">
                <a:ln>
                  <a:noFill/>
                </a:ln>
                <a:solidFill>
                  <a:schemeClr val="bg1"/>
                </a:solidFill>
                <a:latin typeface="Arial" pitchFamily="34" charset="0"/>
                <a:cs typeface="Arial" pitchFamily="34" charset="0"/>
              </a:rPr>
              <a:t> </a:t>
            </a:r>
            <a:r>
              <a:rPr kumimoji="0" lang="en-US" b="1" i="0" u="none" strike="noStrike" cap="none" normalizeH="0" baseline="0" dirty="0" smtClean="0">
                <a:ln>
                  <a:noFill/>
                </a:ln>
                <a:solidFill>
                  <a:schemeClr val="bg1"/>
                </a:solidFill>
                <a:latin typeface="Arial" pitchFamily="34" charset="0"/>
                <a:cs typeface="Arial" pitchFamily="34" charset="0"/>
              </a:rPr>
              <a:t>get the hardest ones — the ones filled with legalese and long convoluted sentences.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latin typeface="Arial" pitchFamily="34" charset="0"/>
                <a:cs typeface="Arial" pitchFamily="34" charset="0"/>
              </a:rPr>
              <a:t> For example, a white applicant might be given: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bg1"/>
              </a:solidFill>
              <a:latin typeface="Arial Unicode MS" pitchFamily="34" charset="-128"/>
              <a:cs typeface="Arial" pitchFamily="34" charset="0"/>
            </a:endParaRPr>
          </a:p>
        </p:txBody>
      </p:sp>
      <p:sp>
        <p:nvSpPr>
          <p:cNvPr id="144389" name="AutoShape 5" descr="data:image/jpeg;base64,/9j/4AAQSkZJRgABAQAAAQABAAD/2wCEAAkGBxQQEA8ODw4PEQ4QDRMPDhAQDRIREA8QFBoWFhQTFBcYHSggGRolHBUUITEhJiorLi8uFyEzODMsNyg5Li0BCgoKDg0OGRAQGy0kICQ3Nyw1LDc0LDcsLDcsLDIvLCw0LC83KywsLCwsNC4tLDc0NCwsLCwsLCwsLCwsLCwsLP/AABEIANUA7QMBEQACEQEDEQH/xAAcAAEBAAIDAQEAAAAAAAAAAAAABQYIAwQHAgH/xABHEAABAwECBg0JBgYCAwAAAAAAAQIEAwURBhIhMzTRBxcxUVRVcnSTpLKz0xMVFkFhcXOBlBQiI1KSoSQyQpGxwYKjRGKi/8QAGwEBAAIDAQEAAAAAAAAAAAAAAAEFAgMHBAb/xAA3EQEAAQIBCAgDCAMBAAAAAAAAAQIDBBESFDJRkbHhBSEzNEFTcXIWMaETIlJhgZLB0RVCYvD/2gAMAwEAAhEDEQA/AJuwg1PJSFuS/G3vcB6Y6XUZ/JWqpvX1HORPk69PlcB8ekkhn9bH/EpJuf8ADFygcjMOHtyPjMdvqyqrP/lUX/IHapYfR9x9OuzfXFY5vyudf+wHfoYYwn7kym34qOop8/KIlwFaNMp1UvpVadRN+nUa9P2UDnAAAAAAAAAAAAAAAAAAAAAAAAAADX3YQzUjlagPRZAEyQBNkATJAE2QBMrplv8AWmVF9aL7FA/aWEUujmpspiJdc1JD1Yl139CqrfUnqA70fZStOjuyadZE3Erx6a5MmS+mjVXc378oFSLs6yGZ+BHq+2lWqUP2cj/YBbjbPkO78aFNY7ep+RqJ6/Wr2+z1Ac7dniAqoiRbRVV3ESjQVV/7QD9neA1bnRLRRU3UWjQRe9A/Nvqz+DWh0VDxQG31Z/BrQ6Kh4oDb6s/g1odFQ8UBt9Wfwa0OioeKA2+rP4NaHRUPFAbfVn8GtDoqHigNvqz+DWh0VDxQG31Z/BrQ6Kh4oDb6s/g1odFQ8UBt9Wfwa0OioeKA2+rP4NaHRUPFAbfVn8GtDoqHigNvqz+DWh0VDxQG31Z/BrQ6Kh4oDb6s/g1odFQ8UBt9Wfwa0OioeKA2+rP4NaHRUPFAxPYQzUjlagPRZAEyQBNkATJAE2QBMrgTZAE2QBMkAdFzVV1yIqqq3IiJeqrvIB7psYx2wI1ePMoVmSPtOMlWNAl11qU1YxyX1aVNyKiKrkuv3UXJ61CXss2vSqsbDZRqOxmtqpIk0K1GtSVHLe1ja1Nqqiol16ZMqlv0d0XGLomuasmScny/L1abt3M6sjyp8Bqbr192LlPTe6Hs2vncnLsydfFrpv1T4OL7J7Vv3rjyf46Plndexn9q5GwN937Hpo6Fyx96r6MZxH5Przcn5l/sZ/4On8f0RpE7HwsH/wBv2NdfQ2b/ALfRlF/8nGsW7dXJ7jy1dH5s9c9TL7XK/Uip63Ldvol5NOAo+dVU5NsQfaz4Q7CWai5UfensQsqegbdUZ1NzLHpzatJnY+Fs/wBq/O7WeeroXJOTLP65P7ZaQ+ls1PW/9jfPQFMfO59ObHSZ2P3zYn51/SZ/D1HmTu5o0qdh5sT86/pJ+HqPMndzNKnY/fNafnX9I+HaPMndzNKnYea0/Ov6R8O0eZO7maVOw81p+df0k/DtHmTu5mlTsPNafnX9I+HaPMndzNKnYea0/Ov6R8O0eZO7maVOx6dsIZqRytR8q9j0WQBMkATZAEyQBNkATK4E2QBNkATJAHXi1EbWpuctzW1Wucu8iORVUDZezrfbQoudVjTGsa1Xue6PisaxEvVyqrkuS7LlA+KNWJNkPky7Nr1aKxKKR3V7Pc9b8aq5+K1EVUyOp7qJeem3irlu3m26pjrmeqcnhGRjNMTOWVyBglZdelTkUbOhPpVabalN/wBlamMxyXtXKl+4vrMNIu5cudOX1lOSHYTAazuLIX0zNQjEXY+VU75MkP30Hs7iyH9MzUZaXiPMq3yZsbD0Hs7iyH9MzUTpmI8yrfJmxsPQezuLIf0zNRGl4j8dW+TNjY/PQazuLIX0zNRjOIuz86p3yZIEwFs7iyF9MzUYxeuR8qp3mSBMB7OTcsyH9MzUZ0Ym9Rq1zH6yZIFwHs7iyF9MzURVib1U5ZrmZ9ZMkP30Hs7iyH9MzUZaXf8Ax1b5M2Nh6EWdxbD+nZqMtOxPmVb5RmxsPQizuLYf07NQ07E+ZVvkzadh6EWdxbD+nZqGnYrzKt8mbTsPQmz+LYf07NROn4rzKt8mbTsPQmz+LYf07NQ0/FeZVvkzadh6E2fxbD+nZqGn4rzKt8mbTsa3YQ0WsmTKbGo1jJtdjGolyNa2o5GtT2IiIh91hKpqw9uqrrmaYn6QrrsZK5ZfsIZqRytRzpZvRZAEyQBNkATJAE2QBMrgTZAE2QBMkAdeI1FrUmql6LVaiou4qK5APfoWATKzVd9tmMauTEbJr4qJvJ+JuewCtglgVQoV5EZ761ek2LHdSbUr1kbSxnV2qjUx7rrmN/sZTT92KvX6ZP7Qz+HFZRpso0mIylTajKbG5GsamRET2GKXMAAAAAAAAAAAAAAAAAapYUafP5/J7150PBd2te2nhCtu68sr2EM1I5Wo54snosgCZIAmyAJkgCbIAmVwJsgCbIAmSAOGDn6Px2dpANqrEddRVd5AO3Ybr5khfX9ii3/rkm2eyp9Z4Uo8WRGpIAAAAAAAAAAAAAAAAAapYUafP5/J7150PBd2te2nhCtu68sr2EM1I5Wo54snosgCZIAmyAJkgCbIAmVwJsgCbIAmSAOGDn6Px2dpANp7KX8Bfl/kDt4O6XI5nG7ySbZ7Kn1nhSjxZKakgAAAAAAAAAAAAAAAABqlhRp8/n8nvXnQ8F3a17aeEK27ryyvYQzUjlajniyeiyAJkgCbIAmSAJsgCZXAmyAJsgCZIA4YOfo/HZ2kA2lszML70A7uDmlyeaRu3JNs9nT6zwhHiyU1JAAAAAAAAAAAAAAAAADVLCjT5/P5PevOh4Lu1r208IVt3XllewhmpHK1HPFk9FkATJAE2QBMkATZAEyuBNkATZAEyQBwwc/R+OztIBtLZmY+aAdzBzS5PNI3bkmyezj1nhCPFkxrSAAAAAAAAAAAAAAAAAGqWFGnz+fye9edDwXdrXtp4QrbuvLK9hDNSOVqOeLJ6LIAmSAJsgCZIAmyAJlcCbIAmyAJkgDhg5+j8dnaQDaazMwvvQDt4OaXJ5nG7ck2T2ces8IR4smNaQAAAAAAAAAAAAAAAAA1Swo0+fz+T3rzoeC7ta9tPCFbd15ZXsIZqRytRzxZPRZAEyQBNkATJAE2QBMrgTZAE2QBMkAcMHP0fjs7SAbT2Un4Dvl/kDt4Op/FyeZxu8lGydSPWf4R4slNaQAAAAAAAAAAAAAAAAA1Swo0+fz+T3rzoeC7ta9tPCFbd15ZXsIZqRytRzxZPRZAEyQBNkATJAE2QBMrgTZAE2QBMkAcMHP0fjs7SAbVWG2+iqb6XAdyxG3TJCb0GL25JnOpHrP8I8WQmCQAAAAAAAAAAAAAAAAA1Swo0+fz+T3rzoeC7ta9tPCFbd15ZXsIZqRytRzxZPRZAEyQBNkATJAE2QBMrgTZAE2QBMkAcMHP0fjM7SAbPWJbUZrFa6ZFa5FuVHSaSKi+5VAoWDaVGpOlLTkUaiJDioqsrMeiLjycmRTKZ+7Eev8ACGUmKQAAAAAAAAAAAAAAAAA1Swo0+fz+T3rzoeC7ta9tPCFbd15ZXsIZqRytRzxZPRZAEyQBNkATJAE2QBMrgTZAE2QBMkAdaPTxqtNiqqI6o1t6bqXrdegHuXmqe6mtOmyAtPEWmi07La1WtuuyYtRMVfcB3cFcGpdRXw6zoNJkeNRVqushjnVGvWo3L+IiJml9WW/cJydWUetNS5ETeQgfoAAAAAAAAAAAAAAAABqlhRp8/n8nvXnQ8F3a17aeEK27ryzHYSan2est2XH3TniyZ9IAmyAJkgCZIAmyAJtcCbIAmSAJsgDggZ+j8ZnaQDaywVupXruIB3bI06VzKL25JnOrH6/whfMEgAAAAAAAAAAAAAAAABqlhRp8/n8nvXnQ8F3a17aeEK27ryzLYT0atyzniyZ7IAmSAJsgCZIAmyAJtcCbIAmSAJsgDggZ+j8ZnaQDaey1/AX3oB37CX+Mkcxi9uSbJ7OPWeEI8WRGtIAAAAAAAAAAAAAAAAAapYUafP5/J7150PBd2te2nhCtu68sy2E9Grcs54smeyAJkgCbIAmSAJsgCbXAmyAJkgCbIA4IGfo/GZ2kA2ls3MJyk/2B38H1/i5HMo3eSjbPZ0+s8KUeLJDUkAAAAAAAAAAAAAAAAANUsKNPn8/k9686Hgu7WvbTwhW3deWZbCejVuWc8WTPZAEyQBNkATJAE2QBNrgTZAEyQBNkAcEDP0fjM7SAbS2dmU5Sf7A72D2lyOZxu8km2ezj1nhSjxZKakgAAAAAAAAAAAAAAAABqlhRp8/n8nvXnQ8F3a17aeEK27ryzLYT0atyzniyZ7IAmSAJsgCZIAmyAJtcCbIAmSAJsgDggZ+j8ZnaQDaWzsynKT/YHewe0uRzON3ko2T2ces8IR4slNaQAAAAAAAAAAAAAAAAA1Swo0+fz+T3rzoeC7ta9tPCFbd15ZlsJ6NW5ZzxZM9kATJAE2QBMkATZAE2uBNkATJAE2QBwQM/R+MztIBtLZuY/wCSf7A72DyfxkjmMbvJRlOrH6/whkpikAAAAAAAAAAAAAAAAANUsKNPn8/k9686Hgu7WvbTwhW3deWZbCejVuWc8WTPZAEyQBNkATJAE2QBNrgTZAEyQBNkAcEDP0fjM7SAbT2Wn4C/JQO/YSXTJHMYvbkmyezj1nhCPFkRrSAAAAAAAAAAAAAAAAAGqWFGnz+fye9edDwXdrXtp4QrbuvLMthPRq3LOeLJnsgCZIAmyAJkgCbIAm1wJsgCZIAmyAOCBn6PxmdpANrbBT8IDuWTp0nmUXtyTZPZx6zwhHivmtIAAAAAAAAAAAAAAAAAapYUafP5/J7150PBd2te2nhCtu68sy2E9Grcs54smeyAJkgCbIAmSAJsgCbXAmyAJkgCbIA60RVStSVrcZyVWq1t92Mt6XJf6gPdKWFjqNNyNmp5RGKvklsavfjoi/cRVqb+S8Dt4PYXVHOfXSv5SQ+NSbWpssOY9KSNWorcjX37r3peu7i5DLLObEf+8B6fY8l1WPHq1G4tSpQY+o3ybqeK5zUVUxHZW5V3FyoYjuAAAAAAAAAAAAAAAAAGqWFGnz+fye9edDwXdrXtp4QrbuvLMthPRq3LOeLJnsgCZIAmyAJkgCbIAm1wJsgCZIAmyAOvDciVqTlW5EqsVVXcREcl6gbMWPPor5Rn2apWdScjKjmRfKIjla16Jjev7r2gWcGajXTJasovop9kjfdfR8kqrjyct3r95sns49Z4QjxZQa0gAAAAAAAAAAAAAAAABqlhRp8/n8nvXnQ8F3a17aeEK27ryzLYT0atyzniyZ7IAmSAJsgCZIAmyAJtcCbIAmSAJsgCfU3QPUNifDeLZ8avHruWlVfI8qlR1N9Sm9mKjUb9y9UVFRfVdlA6+yLhhSlyKNWLLVUbGSm91NtejlR71RFxkRV3f3LrozEWLduqm7MfPxjL4ektF2Kpn7rFfPb+FVumqllpmC/53cmrNuvzz2/hVbp6pjOLwX/O7knNuON1tVOFV+nqazzV4jCTPVk3cmURcfbbafdllVumqaz0W8Vgop65p3cmM03R1tPu0qt01TWK8XgppnJNO7kRTdftO2n3ZZVbpqusysYvAxT96ad3Iqpu+A+233ZJVbpqusX8VgKqckTTu5Iim7ldVbZq8Jr9PU1lP9tZmfDc35Kn0lsVeFV+mqazZTew/wCW5GSt9eeanCq/TVNZu+2wuT5xu5Mclb7S2qnCq/TVNZupxOEjZu5ImLj6S2n8KrdNV1m+nGYKPw7uTHNuPpLbfwqt01XWbIxmA207uSM26+ktt3Cq3TVdZujHdH7af28mObdfXnx3Cq3TVdZnp3R22n9vIzLx58dwqt0tTWNO6O20/t5IzLzrrOYuVX3quVVW+9VNv+Vwcf7xun+mP2NzY9M2E9Grcs+DWLPZAEyQBNkATJAE2QBMkKBMrPRXIxFRXruNRb3L7k3VA+FsaTUu8nCl1L77vJxKz77t27Fat+4oH3TwCtKrdiWZKypenlKfkv7+UVLgOTaltd2VLOW5d+XFRf7LUyANqK2OL+uRPEAbUVscX9cieIA2orY4v65E8QBtRWxxf1yJ4gDaitji/rkTxAG1FbHF/XIniANqK2OL+uRPEAbUVscX9cieIA2orY4v65E8QBtRWxxf1yJ4gDaitji/rkTxAG1FbHF/XIniANqK2OL+uRPEAbUVscX9cieIA2orY4v65E8QBtRWxxf1yJ4gDaitji/rkTxAG1FbHF/XIniANqK2OL+uRPEAz3AiB5tkT7OR3lkoV0alW7Exr2sf/Llu/mu3fUBnUSz1kLitqIxcXGvWmr09WS7GTfA7fohf/NIvyf00bsvzcoBMCKGXGrSHX77qSXe65gHL6EQ1/mpPd75FVvZcl/zA7DMEoSf+HSXLf99Ff2lXJ7AO1HsGLTzcKKy5cZMSNTb97fyJu5EA79OmjUua1GpvIiIgH0AAAAAAAAAAAAAAAAAAAAAAAAA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4114800" y="5181600"/>
            <a:ext cx="4572000" cy="646331"/>
          </a:xfrm>
          <a:prstGeom prst="rect">
            <a:avLst/>
          </a:prstGeom>
          <a:solidFill>
            <a:srgbClr val="FFFF00"/>
          </a:solidFill>
        </p:spPr>
        <p:txBody>
          <a:bodyPr>
            <a:spAutoFit/>
          </a:bodyPr>
          <a:lstStyle/>
          <a:p>
            <a:pPr lvl="0" eaLnBrk="0" hangingPunct="0"/>
            <a:r>
              <a:rPr lang="en-US" b="1" dirty="0" smtClean="0">
                <a:solidFill>
                  <a:schemeClr val="bg1"/>
                </a:solidFill>
                <a:latin typeface="Arial Unicode MS" pitchFamily="34" charset="-128"/>
                <a:cs typeface="Arial" pitchFamily="34" charset="0"/>
              </a:rPr>
              <a:t>SECTION 20: That no person shall be imprisoned for debt.</a:t>
            </a:r>
            <a:r>
              <a:rPr lang="en-US" b="1" dirty="0" smtClean="0">
                <a:solidFill>
                  <a:schemeClr val="bg1"/>
                </a:solidFill>
                <a:cs typeface="Arial" pitchFamily="34" charset="0"/>
              </a:rPr>
              <a:t> </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binner.png"/>
          <p:cNvPicPr>
            <a:picLocks noChangeAspect="1"/>
          </p:cNvPicPr>
          <p:nvPr/>
        </p:nvPicPr>
        <p:blipFill>
          <a:blip r:embed="rId2" cstate="print"/>
          <a:stretch>
            <a:fillRect/>
          </a:stretch>
        </p:blipFill>
        <p:spPr>
          <a:xfrm>
            <a:off x="0" y="0"/>
            <a:ext cx="9144000" cy="6858000"/>
          </a:xfrm>
          <a:prstGeom prst="rect">
            <a:avLst/>
          </a:prstGeom>
        </p:spPr>
      </p:pic>
      <p:sp>
        <p:nvSpPr>
          <p:cNvPr id="144389" name="AutoShape 5" descr="data:image/jpeg;base64,/9j/4AAQSkZJRgABAQAAAQABAAD/2wCEAAkGBxQQEA8ODw4PEQ4QDRMPDhAQDRIREA8QFBoWFhQTFBcYHSggGRolHBUUITEhJiorLi8uFyEzODMsNyg5Li0BCgoKDg0OGRAQGy0kICQ3Nyw1LDc0LDcsLDcsLDIvLCw0LC83KywsLCwsNC4tLDc0NCwsLCwsLCwsLCwsLCwsLP/AABEIANUA7QMBEQACEQEDEQH/xAAcAAEBAAIDAQEAAAAAAAAAAAAABQYIAwQHAgH/xABHEAABAwECBg0JBgYCAwAAAAAAAQIEAwURBhIhMzTRBxcxUVRVcnSTpLKz0xMVFkFhcXOBlBQiI1KSoSQyQpGxwYKjRGKi/8QAGwEBAAIDAQEAAAAAAAAAAAAAAAEFAgMHBAb/xAA3EQEAAQIBCAgDCAMBAAAAAAAAAQIDBBESFDJRkbHhBSEzNEFTcXIWMaETIlJhgZLB0RVCYvD/2gAMAwEAAhEDEQA/AJuwg1PJSFuS/G3vcB6Y6XUZ/JWqpvX1HORPk69PlcB8ekkhn9bH/EpJuf8ADFygcjMOHtyPjMdvqyqrP/lUX/IHapYfR9x9OuzfXFY5vyudf+wHfoYYwn7kym34qOop8/KIlwFaNMp1UvpVadRN+nUa9P2UDnAAAAAAAAAAAAAAAAAAAAAAAAAADX3YQzUjlagPRZAEyQBNkATJAE2QBMrplv8AWmVF9aL7FA/aWEUujmpspiJdc1JD1Yl139CqrfUnqA70fZStOjuyadZE3Erx6a5MmS+mjVXc378oFSLs6yGZ+BHq+2lWqUP2cj/YBbjbPkO78aFNY7ep+RqJ6/Wr2+z1Ac7dniAqoiRbRVV3ESjQVV/7QD9neA1bnRLRRU3UWjQRe9A/Nvqz+DWh0VDxQG31Z/BrQ6Kh4oDb6s/g1odFQ8UBt9Wfwa0OioeKA2+rP4NaHRUPFAbfVn8GtDoqHigNvqz+DWh0VDxQG31Z/BrQ6Kh4oDb6s/g1odFQ8UBt9Wfwa0OioeKA2+rP4NaHRUPFAbfVn8GtDoqHigNvqz+DWh0VDxQG31Z/BrQ6Kh4oDb6s/g1odFQ8UBt9Wfwa0OioeKA2+rP4NaHRUPFAxPYQzUjlagPRZAEyQBNkATJAE2QBMrgTZAE2QBMkAdFzVV1yIqqq3IiJeqrvIB7psYx2wI1ePMoVmSPtOMlWNAl11qU1YxyX1aVNyKiKrkuv3UXJ61CXss2vSqsbDZRqOxmtqpIk0K1GtSVHLe1ja1Nqqiol16ZMqlv0d0XGLomuasmScny/L1abt3M6sjyp8Bqbr192LlPTe6Hs2vncnLsydfFrpv1T4OL7J7Vv3rjyf46Plndexn9q5GwN937Hpo6Fyx96r6MZxH5Przcn5l/sZ/4On8f0RpE7HwsH/wBv2NdfQ2b/ALfRlF/8nGsW7dXJ7jy1dH5s9c9TL7XK/Uip63Ldvol5NOAo+dVU5NsQfaz4Q7CWai5UfensQsqegbdUZ1NzLHpzatJnY+Fs/wBq/O7WeeroXJOTLP65P7ZaQ+ls1PW/9jfPQFMfO59ObHSZ2P3zYn51/SZ/D1HmTu5o0qdh5sT86/pJ+HqPMndzNKnY/fNafnX9I+HaPMndzNKnYea0/Ov6R8O0eZO7maVOw81p+df0k/DtHmTu5mlTsPNafnX9I+HaPMndzNKnYea0/Ov6R8O0eZO7maVOx6dsIZqRytR8q9j0WQBMkATZAEyQBNkATK4E2QBNkATJAHXi1EbWpuctzW1Wucu8iORVUDZezrfbQoudVjTGsa1Xue6PisaxEvVyqrkuS7LlA+KNWJNkPky7Nr1aKxKKR3V7Pc9b8aq5+K1EVUyOp7qJeem3irlu3m26pjrmeqcnhGRjNMTOWVyBglZdelTkUbOhPpVabalN/wBlamMxyXtXKl+4vrMNIu5cudOX1lOSHYTAazuLIX0zNQjEXY+VU75MkP30Hs7iyH9MzUZaXiPMq3yZsbD0Hs7iyH9MzUTpmI8yrfJmxsPQezuLIf0zNRGl4j8dW+TNjY/PQazuLIX0zNRjOIuz86p3yZIEwFs7iyF9MzUYxeuR8qp3mSBMB7OTcsyH9MzUZ0Ym9Rq1zH6yZIFwHs7iyF9MzURVib1U5ZrmZ9ZMkP30Hs7iyH9MzUZaXf8Ax1b5M2Nh6EWdxbD+nZqMtOxPmVb5RmxsPQizuLYf07NQ07E+ZVvkzadh6EWdxbD+nZqGnYrzKt8mbTsPQmz+LYf07NROn4rzKt8mbTsPQmz+LYf07NQ0/FeZVvkzadh6E2fxbD+nZqGn4rzKt8mbTsa3YQ0WsmTKbGo1jJtdjGolyNa2o5GtT2IiIh91hKpqw9uqrrmaYn6QrrsZK5ZfsIZqRytRzpZvRZAEyQBNkATJAE2QBMrgTZAE2QBMkAdeI1FrUmql6LVaiou4qK5APfoWATKzVd9tmMauTEbJr4qJvJ+JuewCtglgVQoV5EZ761ek2LHdSbUr1kbSxnV2qjUx7rrmN/sZTT92KvX6ZP7Qz+HFZRpso0mIylTajKbG5GsamRET2GKXMAAAAAAAAAAAAAAAAAapYUafP5/J7150PBd2te2nhCtu68sr2EM1I5Wo54snosgCZIAmyAJkgCbIAmVwJsgCbIAmSAOGDn6Px2dpANqrEddRVd5AO3Ybr5khfX9ii3/rkm2eyp9Z4Uo8WRGpIAAAAAAAAAAAAAAAAAapYUafP5/J7150PBd2te2nhCtu68sr2EM1I5Wo54snosgCZIAmyAJkgCbIAmVwJsgCbIAmSAOGDn6Px2dpANp7KX8Bfl/kDt4O6XI5nG7ySbZ7Kn1nhSjxZKakgAAAAAAAAAAAAAAAABqlhRp8/n8nvXnQ8F3a17aeEK27ryyvYQzUjlajniyeiyAJkgCbIAmSAJsgCZXAmyAJsgCZIA4YOfo/HZ2kA2lszML70A7uDmlyeaRu3JNs9nT6zwhHiyU1JAAAAAAAAAAAAAAAAADVLCjT5/P5PevOh4Lu1r208IVt3XllewhmpHK1HPFk9FkATJAE2QBMkATZAEyuBNkATZAEyQBwwc/R+OztIBtLZmY+aAdzBzS5PNI3bkmyezj1nhCPFkxrSAAAAAAAAAAAAAAAAAGqWFGnz+fye9edDwXdrXtp4QrbuvLK9hDNSOVqOeLJ6LIAmSAJsgCZIAmyAJlcCbIAmyAJkgDhg5+j8dnaQDaazMwvvQDt4OaXJ5nG7ck2T2ces8IR4smNaQAAAAAAAAAAAAAAAAA1Swo0+fz+T3rzoeC7ta9tPCFbd15ZXsIZqRytRzxZPRZAEyQBNkATJAE2QBMrgTZAE2QBMkAcMHP0fjs7SAbT2Un4Dvl/kDt4Op/FyeZxu8lGydSPWf4R4slNaQAAAAAAAAAAAAAAAAA1Swo0+fz+T3rzoeC7ta9tPCFbd15ZXsIZqRytRzxZPRZAEyQBNkATJAE2QBMrgTZAE2QBMkAcMHP0fjs7SAbVWG2+iqb6XAdyxG3TJCb0GL25JnOpHrP8I8WQmCQAAAAAAAAAAAAAAAAA1Swo0+fz+T3rzoeC7ta9tPCFbd15ZXsIZqRytRzxZPRZAEyQBNkATJAE2QBMrgTZAE2QBMkAcMHP0fjM7SAbPWJbUZrFa6ZFa5FuVHSaSKi+5VAoWDaVGpOlLTkUaiJDioqsrMeiLjycmRTKZ+7Eev8ACGUmKQAAAAAAAAAAAAAAAAA1Swo0+fz+T3rzoeC7ta9tPCFbd15ZXsIZqRytRzxZPRZAEyQBNkATJAE2QBMrgTZAE2QBMkAdaPTxqtNiqqI6o1t6bqXrdegHuXmqe6mtOmyAtPEWmi07La1WtuuyYtRMVfcB3cFcGpdRXw6zoNJkeNRVqushjnVGvWo3L+IiJml9WW/cJydWUetNS5ETeQgfoAAAAAAAAAAAAAAAABqlhRp8/n8nvXnQ8F3a17aeEK27ryzHYSan2est2XH3TniyZ9IAmyAJkgCZIAmyAJtcCbIAmSAJsgDggZ+j8ZnaQDaywVupXruIB3bI06VzKL25JnOrH6/whfMEgAAAAAAAAAAAAAAAABqlhRp8/n8nvXnQ8F3a17aeEK27ryzLYT0atyzniyZ7IAmSAJsgCZIAmyAJtcCbIAmSAJsgDggZ+j8ZnaQDaey1/AX3oB37CX+Mkcxi9uSbJ7OPWeEI8WRGtIAAAAAAAAAAAAAAAAAapYUafP5/J7150PBd2te2nhCtu68sy2E9Grcs54smeyAJkgCbIAmSAJsgCbXAmyAJkgCbIA4IGfo/GZ2kA2ls3MJyk/2B38H1/i5HMo3eSjbPZ0+s8KUeLJDUkAAAAAAAAAAAAAAAAANUsKNPn8/k9686Hgu7WvbTwhW3deWZbCejVuWc8WTPZAEyQBNkATJAE2QBNrgTZAEyQBNkAcEDP0fjM7SAbS2dmU5Sf7A72D2lyOZxu8km2ezj1nhSjxZKakgAAAAAAAAAAAAAAAABqlhRp8/n8nvXnQ8F3a17aeEK27ryzLYT0atyzniyZ7IAmSAJsgCZIAmyAJtcCbIAmSAJsgDggZ+j8ZnaQDaWzsynKT/YHewe0uRzON3ko2T2ces8IR4slNaQAAAAAAAAAAAAAAAAA1Swo0+fz+T3rzoeC7ta9tPCFbd15ZlsJ6NW5ZzxZM9kATJAE2QBMkATZAE2uBNkATJAE2QBwQM/R+MztIBtLZuY/wCSf7A72DyfxkjmMbvJRlOrH6/whkpikAAAAAAAAAAAAAAAAANUsKNPn8/k9686Hgu7WvbTwhW3deWZbCejVuWc8WTPZAEyQBNkATJAE2QBNrgTZAEyQBNkAcEDP0fjM7SAbT2Wn4C/JQO/YSXTJHMYvbkmyezj1nhCPFkRrSAAAAAAAAAAAAAAAAAGqWFGnz+fye9edDwXdrXtp4QrbuvLMthPRq3LOeLJnsgCZIAmyAJkgCbIAm1wJsgCZIAmyAOCBn6PxmdpANrbBT8IDuWTp0nmUXtyTZPZx6zwhHivmtIAAAAAAAAAAAAAAAAAapYUafP5/J7150PBd2te2nhCtu68sy2E9Grcs54smeyAJkgCbIAmSAJsgCbXAmyAJkgCbIA60RVStSVrcZyVWq1t92Mt6XJf6gPdKWFjqNNyNmp5RGKvklsavfjoi/cRVqb+S8Dt4PYXVHOfXSv5SQ+NSbWpssOY9KSNWorcjX37r3peu7i5DLLObEf+8B6fY8l1WPHq1G4tSpQY+o3ybqeK5zUVUxHZW5V3FyoYjuAAAAAAAAAAAAAAAAAGqWFGnz+fye9edDwXdrXtp4QrbuvLMthPRq3LOeLJnsgCZIAmyAJkgCbIAm1wJsgCZIAmyAOvDciVqTlW5EqsVVXcREcl6gbMWPPor5Rn2apWdScjKjmRfKIjla16Jjev7r2gWcGajXTJasovop9kjfdfR8kqrjyct3r95sns49Z4QjxZQa0gAAAAAAAAAAAAAAAABqlhRp8/n8nvXnQ8F3a17aeEK27ryzLYT0atyzniyZ7IAmSAJsgCZIAmyAJtcCbIAmSAJsgCfU3QPUNifDeLZ8avHruWlVfI8qlR1N9Sm9mKjUb9y9UVFRfVdlA6+yLhhSlyKNWLLVUbGSm91NtejlR71RFxkRV3f3LrozEWLduqm7MfPxjL4ektF2Kpn7rFfPb+FVumqllpmC/53cmrNuvzz2/hVbp6pjOLwX/O7knNuON1tVOFV+nqazzV4jCTPVk3cmURcfbbafdllVumqaz0W8Vgop65p3cmM03R1tPu0qt01TWK8XgppnJNO7kRTdftO2n3ZZVbpqusysYvAxT96ad3Iqpu+A+233ZJVbpqusX8VgKqckTTu5Iim7ldVbZq8Jr9PU1lP9tZmfDc35Kn0lsVeFV+mqazZTew/wCW5GSt9eeanCq/TVNZu+2wuT5xu5Mclb7S2qnCq/TVNZupxOEjZu5ImLj6S2n8KrdNV1m+nGYKPw7uTHNuPpLbfwqt01XWbIxmA207uSM26+ktt3Cq3TVdZujHdH7af28mObdfXnx3Cq3TVdZnp3R22n9vIzLx58dwqt0tTWNO6O20/t5IzLzrrOYuVX3quVVW+9VNv+Vwcf7xun+mP2NzY9M2E9Grcs+DWLPZAEyQBNkATJAE2QBMkKBMrPRXIxFRXruNRb3L7k3VA+FsaTUu8nCl1L77vJxKz77t27Fat+4oH3TwCtKrdiWZKypenlKfkv7+UVLgOTaltd2VLOW5d+XFRf7LUyANqK2OL+uRPEAbUVscX9cieIA2orY4v65E8QBtRWxxf1yJ4gDaitji/rkTxAG1FbHF/XIniANqK2OL+uRPEAbUVscX9cieIA2orY4v65E8QBtRWxxf1yJ4gDaitji/rkTxAG1FbHF/XIniANqK2OL+uRPEAbUVscX9cieIA2orY4v65E8QBtRWxxf1yJ4gDaitji/rkTxAG1FbHF/XIniANqK2OL+uRPEAz3AiB5tkT7OR3lkoV0alW7Exr2sf/Llu/mu3fUBnUSz1kLitqIxcXGvWmr09WS7GTfA7fohf/NIvyf00bsvzcoBMCKGXGrSHX77qSXe65gHL6EQ1/mpPd75FVvZcl/zA7DMEoSf+HSXLf99Ff2lXJ7AO1HsGLTzcKKy5cZMSNTb97fyJu5EA79OmjUua1GpvIiIgH0AAAAAAAAAAAAAAAAAAAAAAAAAP/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304800" y="990600"/>
            <a:ext cx="2971800" cy="923330"/>
          </a:xfrm>
          <a:prstGeom prst="rect">
            <a:avLst/>
          </a:prstGeom>
          <a:solidFill>
            <a:srgbClr val="FFFF00"/>
          </a:solidFill>
        </p:spPr>
        <p:txBody>
          <a:bodyPr wrap="square">
            <a:spAutoFit/>
          </a:bodyPr>
          <a:lstStyle/>
          <a:p>
            <a:pPr lvl="0" eaLnBrk="0" hangingPunct="0"/>
            <a:r>
              <a:rPr lang="en-US" b="1" dirty="0" smtClean="0">
                <a:solidFill>
                  <a:schemeClr val="bg1"/>
                </a:solidFill>
                <a:latin typeface="Arial Unicode MS" pitchFamily="34" charset="-128"/>
                <a:cs typeface="Arial" pitchFamily="34" charset="0"/>
              </a:rPr>
              <a:t>SECTION 20: That no person shall be imprisoned for debt.</a:t>
            </a:r>
            <a:r>
              <a:rPr lang="en-US" b="1" dirty="0" smtClean="0">
                <a:solidFill>
                  <a:schemeClr val="bg1"/>
                </a:solidFill>
                <a:cs typeface="Arial" pitchFamily="34" charset="0"/>
              </a:rPr>
              <a:t> </a:t>
            </a:r>
          </a:p>
        </p:txBody>
      </p:sp>
      <p:sp>
        <p:nvSpPr>
          <p:cNvPr id="145409" name="Rectangle 1"/>
          <p:cNvSpPr>
            <a:spLocks noChangeArrowheads="1"/>
          </p:cNvSpPr>
          <p:nvPr/>
        </p:nvSpPr>
        <p:spPr bwMode="auto">
          <a:xfrm>
            <a:off x="4114800" y="1298392"/>
            <a:ext cx="4572000" cy="429348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bg1"/>
              </a:solidFill>
              <a:effectLst/>
              <a:latin typeface="Arial Unicode MS"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bg1"/>
                </a:solidFill>
                <a:effectLst/>
                <a:latin typeface="Arial Unicode MS" pitchFamily="34" charset="-128"/>
                <a:cs typeface="Arial" pitchFamily="34" charset="0"/>
              </a:rPr>
              <a:t>SECTION 260: The income arising from the sixteenth section trust fund, the surplus revenue fund, until it is called for by the United States government, and the funds enumerated in sections 257 and 258 of this Constitution, together with a special annual tax of thirty cents on each one hundred dollars of taxable property in this state, which the legislature shall levy, shall be applied to the support and maintenance of the public schools, and it shall be the duty of the legislature to increase the public school fund from time to time as the necessity therefor and the condition of the treasury and the resources of the state may justify; provided, that nothing herein contained shall be so construed as to authorize the legislature to levy in any one year a greater rate of state taxation for all purposes, including schools, than sixty-five cents on each one hundred dollars' worth of taxable property; and provided further, that nothing herein contained shall prevent the legislature from first providing for the payment of the bonded indebtedness of the state and interest thereon out of all the revenue of the state.</a:t>
            </a:r>
            <a:endParaRPr kumimoji="0" lang="en-US" sz="13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6"/>
          <p:cNvSpPr/>
          <p:nvPr/>
        </p:nvSpPr>
        <p:spPr>
          <a:xfrm>
            <a:off x="4114800" y="914400"/>
            <a:ext cx="4583306" cy="369332"/>
          </a:xfrm>
          <a:prstGeom prst="rect">
            <a:avLst/>
          </a:prstGeom>
        </p:spPr>
        <p:txBody>
          <a:bodyPr wrap="none">
            <a:spAutoFit/>
          </a:bodyPr>
          <a:lstStyle/>
          <a:p>
            <a:pPr lvl="0"/>
            <a:r>
              <a:rPr lang="en-US" b="1" dirty="0" smtClean="0">
                <a:solidFill>
                  <a:schemeClr val="bg1"/>
                </a:solidFill>
                <a:cs typeface="Arial" pitchFamily="34" charset="0"/>
              </a:rPr>
              <a:t>While a Black applicant might be given: </a:t>
            </a: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229600" cy="4525963"/>
          </a:xfrm>
        </p:spPr>
        <p:txBody>
          <a:bodyPr/>
          <a:lstStyle/>
          <a:p>
            <a:r>
              <a:rPr lang="en-US" b="1" dirty="0" smtClean="0">
                <a:effectLst>
                  <a:outerShdw blurRad="38100" dist="38100" dir="2700000" algn="tl">
                    <a:srgbClr val="000000">
                      <a:alpha val="43137"/>
                    </a:srgbClr>
                  </a:outerShdw>
                </a:effectLst>
              </a:rPr>
              <a:t>And </a:t>
            </a:r>
            <a:r>
              <a:rPr lang="en-US" b="1" u="sng" dirty="0" smtClean="0">
                <a:effectLst>
                  <a:outerShdw blurRad="38100" dist="38100" dir="2700000" algn="tl">
                    <a:srgbClr val="000000">
                      <a:alpha val="43137"/>
                    </a:srgbClr>
                  </a:outerShdw>
                </a:effectLst>
              </a:rPr>
              <a:t>identify</a:t>
            </a:r>
            <a:r>
              <a:rPr lang="en-US" b="1" dirty="0" smtClean="0">
                <a:effectLst>
                  <a:outerShdw blurRad="38100" dist="38100" dir="2700000" algn="tl">
                    <a:srgbClr val="000000">
                      <a:alpha val="43137"/>
                    </a:srgbClr>
                  </a:outerShdw>
                </a:effectLst>
              </a:rPr>
              <a:t> if each example is:</a:t>
            </a:r>
          </a:p>
          <a:p>
            <a:pPr marL="692150" indent="-290513">
              <a:buFont typeface="Wingdings" pitchFamily="2" charset="2"/>
              <a:buChar char="§"/>
            </a:pPr>
            <a:r>
              <a:rPr lang="en-US" b="1" dirty="0" smtClean="0">
                <a:effectLst>
                  <a:outerShdw blurRad="38100" dist="38100" dir="2700000" algn="tl">
                    <a:srgbClr val="000000">
                      <a:alpha val="43137"/>
                    </a:srgbClr>
                  </a:outerShdw>
                </a:effectLst>
              </a:rPr>
              <a:t> Individual</a:t>
            </a:r>
          </a:p>
          <a:p>
            <a:pPr marL="692150" indent="-290513">
              <a:buFont typeface="Wingdings" pitchFamily="2" charset="2"/>
              <a:buChar char="§"/>
            </a:pPr>
            <a:r>
              <a:rPr lang="en-US" b="1" dirty="0" smtClean="0">
                <a:effectLst>
                  <a:outerShdw blurRad="38100" dist="38100" dir="2700000" algn="tl">
                    <a:srgbClr val="000000">
                      <a:alpha val="43137"/>
                    </a:srgbClr>
                  </a:outerShdw>
                </a:effectLst>
              </a:rPr>
              <a:t>Institutional </a:t>
            </a:r>
          </a:p>
          <a:p>
            <a:pPr marL="692150" indent="-290513">
              <a:buFont typeface="Wingdings" pitchFamily="2" charset="2"/>
              <a:buChar char="§"/>
            </a:pPr>
            <a:r>
              <a:rPr lang="en-US" b="1" dirty="0" smtClean="0">
                <a:effectLst>
                  <a:outerShdw blurRad="38100" dist="38100" dir="2700000" algn="tl">
                    <a:srgbClr val="000000">
                      <a:alpha val="43137"/>
                    </a:srgbClr>
                  </a:outerShdw>
                </a:effectLst>
              </a:rPr>
              <a:t>Societal</a:t>
            </a:r>
          </a:p>
          <a:p>
            <a:pPr>
              <a:buFont typeface="Wingdings" pitchFamily="2" charset="2"/>
              <a:buChar char="§"/>
            </a:pPr>
            <a:endParaRPr lang="en-US" dirty="0"/>
          </a:p>
        </p:txBody>
      </p:sp>
      <p:sp>
        <p:nvSpPr>
          <p:cNvPr id="4" name="Rectangle 3"/>
          <p:cNvSpPr/>
          <p:nvPr/>
        </p:nvSpPr>
        <p:spPr>
          <a:xfrm>
            <a:off x="1600200" y="228600"/>
            <a:ext cx="6629400" cy="1323439"/>
          </a:xfrm>
          <a:prstGeom prst="rect">
            <a:avLst/>
          </a:prstGeom>
          <a:noFill/>
        </p:spPr>
        <p:txBody>
          <a:bodyPr wrap="square" lIns="91440" tIns="45720" rIns="91440" bIns="45720">
            <a:spAutoFit/>
          </a:bodyPr>
          <a:lstStyle/>
          <a:p>
            <a:pPr algn="ctr"/>
            <a:r>
              <a:rPr lang="en-US" sz="40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Brainstorm other </a:t>
            </a:r>
          </a:p>
          <a:p>
            <a:pPr algn="ctr"/>
            <a:r>
              <a:rPr lang="en-US" sz="40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examples of “Oppression”</a:t>
            </a:r>
            <a:endParaRPr lang="en-US" sz="40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pic>
        <p:nvPicPr>
          <p:cNvPr id="128002" name="Picture 2" descr="http://images.sodahead.com/polls/003618043/2734862208_question_mark_answer_3_xlarge.png"/>
          <p:cNvPicPr>
            <a:picLocks noChangeAspect="1" noChangeArrowheads="1"/>
          </p:cNvPicPr>
          <p:nvPr/>
        </p:nvPicPr>
        <p:blipFill>
          <a:blip r:embed="rId3" cstate="print"/>
          <a:srcRect/>
          <a:stretch>
            <a:fillRect/>
          </a:stretch>
        </p:blipFill>
        <p:spPr bwMode="auto">
          <a:xfrm>
            <a:off x="4495800" y="2819400"/>
            <a:ext cx="4114800" cy="3733800"/>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4546517"/>
      </p:ext>
    </p:extLst>
  </p:cSld>
  <p:clrMapOvr>
    <a:masterClrMapping/>
  </p:clrMapOvr>
  <p:transition spd="med">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010400" cy="1295400"/>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r>
              <a:rPr lang="en-US" sz="3000" b="1" dirty="0" smtClean="0">
                <a:solidFill>
                  <a:schemeClr val="tx1"/>
                </a:solidFill>
                <a:effectLst>
                  <a:outerShdw blurRad="38100" dist="38100" dir="2700000" algn="tl">
                    <a:srgbClr val="000000">
                      <a:alpha val="43137"/>
                    </a:srgbClr>
                  </a:outerShdw>
                </a:effectLst>
              </a:rPr>
              <a:t/>
            </a:r>
            <a:br>
              <a:rPr lang="en-US" sz="3000" b="1" dirty="0" smtClean="0">
                <a:solidFill>
                  <a:schemeClr val="tx1"/>
                </a:solidFill>
                <a:effectLst>
                  <a:outerShdw blurRad="38100" dist="38100" dir="2700000" algn="tl">
                    <a:srgbClr val="000000">
                      <a:alpha val="43137"/>
                    </a:srgbClr>
                  </a:outerShdw>
                </a:effectLst>
              </a:rPr>
            </a:br>
            <a:r>
              <a:rPr lang="en-US" sz="3000" b="1" dirty="0" smtClean="0">
                <a:solidFill>
                  <a:schemeClr val="tx1"/>
                </a:solidFill>
                <a:effectLst>
                  <a:outerShdw blurRad="38100" dist="38100" dir="2700000" algn="tl">
                    <a:srgbClr val="000000">
                      <a:alpha val="43137"/>
                    </a:srgbClr>
                  </a:outerShdw>
                </a:effectLst>
                <a:latin typeface="Arial Black" pitchFamily="34" charset="0"/>
              </a:rPr>
              <a:t>Does the literacy test violate any of the 3 Reconstruction Amendments? </a:t>
            </a:r>
            <a:r>
              <a:rPr lang="en-US" sz="3000" dirty="0" smtClean="0"/>
              <a:t/>
            </a:r>
            <a:br>
              <a:rPr lang="en-US" sz="3000" dirty="0" smtClean="0"/>
            </a:br>
            <a:endParaRPr lang="en-US" sz="3000" dirty="0"/>
          </a:p>
        </p:txBody>
      </p:sp>
      <p:sp>
        <p:nvSpPr>
          <p:cNvPr id="6" name="Rectangle 5"/>
          <p:cNvSpPr/>
          <p:nvPr/>
        </p:nvSpPr>
        <p:spPr>
          <a:xfrm>
            <a:off x="228600" y="1600200"/>
            <a:ext cx="2362200" cy="447814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900" b="1" dirty="0" smtClean="0">
                <a:solidFill>
                  <a:srgbClr val="0000FF"/>
                </a:solidFill>
              </a:rPr>
              <a:t>Amendment XIII </a:t>
            </a:r>
            <a:r>
              <a:rPr lang="en-US" sz="1900" b="1" dirty="0" smtClean="0"/>
              <a:t>(1865)</a:t>
            </a:r>
          </a:p>
          <a:p>
            <a:r>
              <a:rPr lang="en-US" sz="1900" b="1" dirty="0" smtClean="0"/>
              <a:t>Neither slavery nor involuntary servitude, except as a punishment for crime whereof the party shall have been duly convicted, shall exist within the United States, or any place</a:t>
            </a:r>
          </a:p>
          <a:p>
            <a:r>
              <a:rPr lang="en-US" sz="1900" b="1" dirty="0" smtClean="0"/>
              <a:t>subject to their jurisdiction</a:t>
            </a:r>
            <a:r>
              <a:rPr lang="en-US" sz="1900" dirty="0" smtClean="0"/>
              <a:t>.</a:t>
            </a:r>
            <a:endParaRPr lang="en-US" sz="1900" dirty="0"/>
          </a:p>
        </p:txBody>
      </p:sp>
      <p:sp>
        <p:nvSpPr>
          <p:cNvPr id="7" name="Rectangle 6"/>
          <p:cNvSpPr/>
          <p:nvPr/>
        </p:nvSpPr>
        <p:spPr>
          <a:xfrm>
            <a:off x="2743200" y="1752600"/>
            <a:ext cx="3429000" cy="50783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solidFill>
                  <a:srgbClr val="0000FF"/>
                </a:solidFill>
              </a:rPr>
              <a:t>Amendment XIV </a:t>
            </a:r>
            <a:r>
              <a:rPr lang="en-US" b="1" dirty="0" smtClean="0"/>
              <a:t>(1868)</a:t>
            </a:r>
          </a:p>
          <a:p>
            <a:r>
              <a:rPr lang="en-US" b="1" dirty="0" smtClean="0"/>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to deny to any person within its jurisdiction the equal protection of the laws.</a:t>
            </a:r>
            <a:endParaRPr lang="en-US" b="1" dirty="0"/>
          </a:p>
        </p:txBody>
      </p:sp>
      <p:sp>
        <p:nvSpPr>
          <p:cNvPr id="8" name="Rectangle 7"/>
          <p:cNvSpPr/>
          <p:nvPr/>
        </p:nvSpPr>
        <p:spPr>
          <a:xfrm>
            <a:off x="6324600" y="1447800"/>
            <a:ext cx="2590800" cy="270843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700" b="1" dirty="0" smtClean="0">
                <a:solidFill>
                  <a:srgbClr val="0000FF"/>
                </a:solidFill>
              </a:rPr>
              <a:t>Amendment XV </a:t>
            </a:r>
            <a:r>
              <a:rPr lang="en-US" sz="1700" b="1" dirty="0" smtClean="0"/>
              <a:t>(1870)</a:t>
            </a:r>
          </a:p>
          <a:p>
            <a:r>
              <a:rPr lang="en-US" sz="1700" b="1" dirty="0" smtClean="0"/>
              <a:t>The right of citizens of the United States to vote shall not be denied or abridged by the United States or by any State on account of race, color, or previous condition of</a:t>
            </a:r>
          </a:p>
          <a:p>
            <a:r>
              <a:rPr lang="en-US" sz="1700" b="1" dirty="0" smtClean="0"/>
              <a:t>servitude.</a:t>
            </a:r>
            <a:endParaRPr lang="en-US" sz="1700" b="1" dirty="0"/>
          </a:p>
        </p:txBody>
      </p:sp>
      <p:pic>
        <p:nvPicPr>
          <p:cNvPr id="59394" name="Picture 2" descr="[© Eve Arnold]"/>
          <p:cNvPicPr>
            <a:picLocks noChangeAspect="1" noChangeArrowheads="1"/>
          </p:cNvPicPr>
          <p:nvPr/>
        </p:nvPicPr>
        <p:blipFill>
          <a:blip r:embed="rId2" cstate="print"/>
          <a:srcRect/>
          <a:stretch>
            <a:fillRect/>
          </a:stretch>
        </p:blipFill>
        <p:spPr bwMode="auto">
          <a:xfrm>
            <a:off x="6477000" y="4343400"/>
            <a:ext cx="23622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http://www.pbs.org/wnet/jimcrow/images/voting_literacy_17.jpg"/>
          <p:cNvPicPr>
            <a:picLocks noChangeAspect="1" noChangeArrowheads="1"/>
          </p:cNvPicPr>
          <p:nvPr/>
        </p:nvPicPr>
        <p:blipFill>
          <a:blip r:embed="rId2" cstate="print"/>
          <a:srcRect/>
          <a:stretch>
            <a:fillRect/>
          </a:stretch>
        </p:blipFill>
        <p:spPr bwMode="auto">
          <a:xfrm>
            <a:off x="457200" y="1981200"/>
            <a:ext cx="37338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1600200" y="0"/>
            <a:ext cx="5303695" cy="1754326"/>
          </a:xfrm>
          <a:prstGeom prst="rect">
            <a:avLst/>
          </a:prstGeom>
          <a:noFill/>
          <a:ln>
            <a:noFill/>
          </a:ln>
        </p:spPr>
        <p:txBody>
          <a:bodyPr wrap="none" lIns="91440" tIns="45720" rIns="91440" bIns="45720">
            <a:spAutoFit/>
          </a:bodyPr>
          <a:lstStyle/>
          <a:p>
            <a:pPr algn="ctr"/>
            <a:r>
              <a:rPr lang="en-US" sz="5400" b="1" dirty="0" smtClean="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rPr>
              <a:t>Do You Think You </a:t>
            </a:r>
            <a:br>
              <a:rPr lang="en-US" sz="5400" b="1" dirty="0" smtClean="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rPr>
            </a:br>
            <a:r>
              <a:rPr lang="en-US" sz="5400" b="1" dirty="0" smtClean="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rPr>
              <a:t>Passed the Test</a:t>
            </a:r>
            <a:r>
              <a:rPr lang="en-US" sz="5400" b="1" cap="none" spc="0" dirty="0" smtClean="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rPr>
              <a:t>? </a:t>
            </a:r>
            <a:endParaRPr lang="en-US" sz="5400" b="1" cap="none" spc="0" dirty="0">
              <a:ln w="1905">
                <a:solidFill>
                  <a:schemeClr val="bg2">
                    <a:lumMod val="20000"/>
                    <a:lumOff val="8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1">
                    <a:satMod val="175000"/>
                    <a:alpha val="40000"/>
                  </a:schemeClr>
                </a:glow>
                <a:outerShdw blurRad="50800" dist="38100" algn="l" rotWithShape="0">
                  <a:prstClr val="black">
                    <a:alpha val="40000"/>
                  </a:prstClr>
                </a:outerShdw>
              </a:effectLst>
            </a:endParaRPr>
          </a:p>
        </p:txBody>
      </p:sp>
      <p:pic>
        <p:nvPicPr>
          <p:cNvPr id="140292" name="Picture 4" descr="http://www.pbs.org/wnet/jimcrow/images/voting_literacy_18.jpg"/>
          <p:cNvPicPr>
            <a:picLocks noChangeAspect="1" noChangeArrowheads="1"/>
          </p:cNvPicPr>
          <p:nvPr/>
        </p:nvPicPr>
        <p:blipFill>
          <a:blip r:embed="rId3" cstate="print"/>
          <a:srcRect r="4082" b="3333"/>
          <a:stretch>
            <a:fillRect/>
          </a:stretch>
        </p:blipFill>
        <p:spPr bwMode="auto">
          <a:xfrm>
            <a:off x="4495800" y="1981200"/>
            <a:ext cx="42672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0290"/>
                                        </p:tgtEl>
                                        <p:attrNameLst>
                                          <p:attrName>style.visibility</p:attrName>
                                        </p:attrNameLst>
                                      </p:cBhvr>
                                      <p:to>
                                        <p:strVal val="visible"/>
                                      </p:to>
                                    </p:set>
                                    <p:anim calcmode="lin" valueType="num">
                                      <p:cBhvr>
                                        <p:cTn id="7" dur="1000" fill="hold"/>
                                        <p:tgtEl>
                                          <p:spTgt spid="140290"/>
                                        </p:tgtEl>
                                        <p:attrNameLst>
                                          <p:attrName>ppt_w</p:attrName>
                                        </p:attrNameLst>
                                      </p:cBhvr>
                                      <p:tavLst>
                                        <p:tav tm="0">
                                          <p:val>
                                            <p:strVal val="#ppt_w*0.70"/>
                                          </p:val>
                                        </p:tav>
                                        <p:tav tm="100000">
                                          <p:val>
                                            <p:strVal val="#ppt_w"/>
                                          </p:val>
                                        </p:tav>
                                      </p:tavLst>
                                    </p:anim>
                                    <p:anim calcmode="lin" valueType="num">
                                      <p:cBhvr>
                                        <p:cTn id="8" dur="1000" fill="hold"/>
                                        <p:tgtEl>
                                          <p:spTgt spid="140290"/>
                                        </p:tgtEl>
                                        <p:attrNameLst>
                                          <p:attrName>ppt_h</p:attrName>
                                        </p:attrNameLst>
                                      </p:cBhvr>
                                      <p:tavLst>
                                        <p:tav tm="0">
                                          <p:val>
                                            <p:strVal val="#ppt_h"/>
                                          </p:val>
                                        </p:tav>
                                        <p:tav tm="100000">
                                          <p:val>
                                            <p:strVal val="#ppt_h"/>
                                          </p:val>
                                        </p:tav>
                                      </p:tavLst>
                                    </p:anim>
                                    <p:animEffect transition="in" filter="fade">
                                      <p:cBhvr>
                                        <p:cTn id="9" dur="1000"/>
                                        <p:tgtEl>
                                          <p:spTgt spid="14029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40292"/>
                                        </p:tgtEl>
                                        <p:attrNameLst>
                                          <p:attrName>style.visibility</p:attrName>
                                        </p:attrNameLst>
                                      </p:cBhvr>
                                      <p:to>
                                        <p:strVal val="visible"/>
                                      </p:to>
                                    </p:set>
                                    <p:anim calcmode="lin" valueType="num">
                                      <p:cBhvr>
                                        <p:cTn id="14" dur="1000" fill="hold"/>
                                        <p:tgtEl>
                                          <p:spTgt spid="140292"/>
                                        </p:tgtEl>
                                        <p:attrNameLst>
                                          <p:attrName>ppt_w</p:attrName>
                                        </p:attrNameLst>
                                      </p:cBhvr>
                                      <p:tavLst>
                                        <p:tav tm="0">
                                          <p:val>
                                            <p:strVal val="#ppt_w+.3"/>
                                          </p:val>
                                        </p:tav>
                                        <p:tav tm="100000">
                                          <p:val>
                                            <p:strVal val="#ppt_w"/>
                                          </p:val>
                                        </p:tav>
                                      </p:tavLst>
                                    </p:anim>
                                    <p:anim calcmode="lin" valueType="num">
                                      <p:cBhvr>
                                        <p:cTn id="15" dur="1000" fill="hold"/>
                                        <p:tgtEl>
                                          <p:spTgt spid="140292"/>
                                        </p:tgtEl>
                                        <p:attrNameLst>
                                          <p:attrName>ppt_h</p:attrName>
                                        </p:attrNameLst>
                                      </p:cBhvr>
                                      <p:tavLst>
                                        <p:tav tm="0">
                                          <p:val>
                                            <p:strVal val="#ppt_h"/>
                                          </p:val>
                                        </p:tav>
                                        <p:tav tm="100000">
                                          <p:val>
                                            <p:strVal val="#ppt_h"/>
                                          </p:val>
                                        </p:tav>
                                      </p:tavLst>
                                    </p:anim>
                                    <p:animEffect transition="in" filter="fade">
                                      <p:cBhvr>
                                        <p:cTn id="16" dur="1000"/>
                                        <p:tgtEl>
                                          <p:spTgt spid="140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3177786" y="0"/>
            <a:ext cx="2518638" cy="1015663"/>
          </a:xfrm>
          <a:prstGeom prst="rect">
            <a:avLst/>
          </a:prstGeom>
          <a:noFill/>
        </p:spPr>
        <p:txBody>
          <a:bodyPr wrap="none" lIns="91440" tIns="45720" rIns="91440" bIns="45720">
            <a:spAutoFit/>
          </a:bodyPr>
          <a:lstStyle/>
          <a:p>
            <a:pPr algn="ctr"/>
            <a:r>
              <a:rPr lang="en-US" sz="60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Poll Tax</a:t>
            </a:r>
            <a:endParaRPr lang="en-US" sz="60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sp>
        <p:nvSpPr>
          <p:cNvPr id="6" name="Rectangle 5"/>
          <p:cNvSpPr/>
          <p:nvPr/>
        </p:nvSpPr>
        <p:spPr>
          <a:xfrm>
            <a:off x="304800" y="1066801"/>
            <a:ext cx="46482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n-US" sz="2000" b="1" dirty="0" smtClean="0"/>
          </a:p>
          <a:p>
            <a:pPr>
              <a:buFont typeface="Arial" pitchFamily="34" charset="0"/>
              <a:buChar char="•"/>
            </a:pPr>
            <a:r>
              <a:rPr lang="en-US" sz="2000" b="1" dirty="0"/>
              <a:t> Poll taxes enacted in Southern states between 1889 and 1910 had the effect of disenfranchising many blacks as well as poor whites, because payment of the tax was a prerequisite for voting.</a:t>
            </a:r>
            <a:r>
              <a:rPr lang="en-US" sz="2000" dirty="0"/>
              <a:t/>
            </a:r>
            <a:br>
              <a:rPr lang="en-US" sz="2000" dirty="0"/>
            </a:br>
            <a:endParaRPr lang="en-US" sz="2000" b="1" dirty="0" smtClean="0"/>
          </a:p>
          <a:p>
            <a:pPr>
              <a:buFont typeface="Arial" pitchFamily="34" charset="0"/>
              <a:buChar char="•"/>
            </a:pPr>
            <a:r>
              <a:rPr lang="en-US" sz="2000" b="1" dirty="0" smtClean="0"/>
              <a:t> The tax has long been attacked as being an unfair burden upon those less able to pay. </a:t>
            </a:r>
          </a:p>
          <a:p>
            <a:pPr>
              <a:buFont typeface="Arial" pitchFamily="34" charset="0"/>
              <a:buChar char="•"/>
            </a:pPr>
            <a:r>
              <a:rPr lang="en-US" sz="2000" b="1" dirty="0" smtClean="0"/>
              <a:t> In order to vote, you had to pay a capital tax levied equally on every adult in the community. </a:t>
            </a:r>
          </a:p>
        </p:txBody>
      </p:sp>
      <p:pic>
        <p:nvPicPr>
          <p:cNvPr id="1026" name="Picture 2" descr="http://www.milamcountyhistoricalcommission.org/images/1924_milam_county_poll_tax_receipt.jpg">
            <a:hlinkClick r:id="rId2"/>
          </p:cNvPr>
          <p:cNvPicPr>
            <a:picLocks noChangeAspect="1" noChangeArrowheads="1"/>
          </p:cNvPicPr>
          <p:nvPr/>
        </p:nvPicPr>
        <p:blipFill>
          <a:blip r:embed="rId3" cstate="print"/>
          <a:srcRect/>
          <a:stretch>
            <a:fillRect/>
          </a:stretch>
        </p:blipFill>
        <p:spPr bwMode="auto">
          <a:xfrm rot="21310280">
            <a:off x="4999626" y="1688158"/>
            <a:ext cx="4026041" cy="2981326"/>
          </a:xfrm>
          <a:prstGeom prst="rect">
            <a:avLst/>
          </a:prstGeom>
          <a:noFill/>
          <a:ln>
            <a:solidFill>
              <a:schemeClr val="bg1"/>
            </a:solidFill>
          </a:ln>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descr="Poll Tax"/>
          <p:cNvPicPr>
            <a:picLocks noChangeAspect="1" noChangeArrowheads="1"/>
          </p:cNvPicPr>
          <p:nvPr/>
        </p:nvPicPr>
        <p:blipFill>
          <a:blip r:embed="rId2" cstate="print"/>
          <a:srcRect b="2778"/>
          <a:stretch>
            <a:fillRect/>
          </a:stretch>
        </p:blipFill>
        <p:spPr bwMode="auto">
          <a:xfrm>
            <a:off x="0" y="0"/>
            <a:ext cx="9144000" cy="6858000"/>
          </a:xfrm>
          <a:prstGeom prst="rect">
            <a:avLst/>
          </a:prstGeom>
          <a:noFill/>
        </p:spPr>
      </p:pic>
      <p:sp>
        <p:nvSpPr>
          <p:cNvPr id="5" name="Title 4"/>
          <p:cNvSpPr>
            <a:spLocks noGrp="1"/>
          </p:cNvSpPr>
          <p:nvPr>
            <p:ph type="title"/>
          </p:nvPr>
        </p:nvSpPr>
        <p:spPr>
          <a:xfrm>
            <a:off x="2667000" y="0"/>
            <a:ext cx="2930610" cy="1015663"/>
          </a:xfrm>
          <a:prstGeom prst="rect">
            <a:avLst/>
          </a:prstGeom>
          <a:noFill/>
        </p:spPr>
        <p:txBody>
          <a:bodyPr wrap="none" lIns="91440" tIns="45720" rIns="91440" bIns="45720">
            <a:spAutoFit/>
          </a:bodyPr>
          <a:lstStyle/>
          <a:p>
            <a:pPr algn="ctr"/>
            <a:r>
              <a:rPr lang="en-US" sz="6000" b="0" cap="none" spc="0" dirty="0" smtClean="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rPr>
              <a:t>Poll Tax</a:t>
            </a:r>
            <a:endParaRPr lang="en-US" sz="60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Berlin Sans FB Demi" pitchFamily="34" charset="0"/>
            </a:endParaRPr>
          </a:p>
        </p:txBody>
      </p:sp>
      <p:pic>
        <p:nvPicPr>
          <p:cNvPr id="8" name="Picture 2" descr="Do not pay the poll tax"/>
          <p:cNvPicPr>
            <a:picLocks noChangeAspect="1" noChangeArrowheads="1"/>
          </p:cNvPicPr>
          <p:nvPr/>
        </p:nvPicPr>
        <p:blipFill>
          <a:blip r:embed="rId3" cstate="print"/>
          <a:srcRect/>
          <a:stretch>
            <a:fillRect/>
          </a:stretch>
        </p:blipFill>
        <p:spPr bwMode="auto">
          <a:xfrm>
            <a:off x="685800" y="1219200"/>
            <a:ext cx="3352800" cy="914400"/>
          </a:xfrm>
          <a:prstGeom prst="rect">
            <a:avLst/>
          </a:prstGeom>
          <a:noFill/>
        </p:spPr>
      </p:pic>
      <p:pic>
        <p:nvPicPr>
          <p:cNvPr id="9" name="Picture 4" descr="http://www.pbs.org/wnet/jimcrow/images/voting_poll_06.jpg"/>
          <p:cNvPicPr>
            <a:picLocks noChangeAspect="1" noChangeArrowheads="1"/>
          </p:cNvPicPr>
          <p:nvPr/>
        </p:nvPicPr>
        <p:blipFill>
          <a:blip r:embed="rId4" cstate="print"/>
          <a:srcRect l="5128"/>
          <a:stretch>
            <a:fillRect/>
          </a:stretch>
        </p:blipFill>
        <p:spPr bwMode="auto">
          <a:xfrm>
            <a:off x="533400" y="2133600"/>
            <a:ext cx="35052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1316" name="Picture 4" descr="Pay the tax and try to vote"/>
          <p:cNvPicPr>
            <a:picLocks noChangeAspect="1" noChangeArrowheads="1"/>
          </p:cNvPicPr>
          <p:nvPr/>
        </p:nvPicPr>
        <p:blipFill>
          <a:blip r:embed="rId5" cstate="print"/>
          <a:srcRect/>
          <a:stretch>
            <a:fillRect/>
          </a:stretch>
        </p:blipFill>
        <p:spPr bwMode="auto">
          <a:xfrm>
            <a:off x="4572000" y="1219200"/>
            <a:ext cx="3276600" cy="914400"/>
          </a:xfrm>
          <a:prstGeom prst="rect">
            <a:avLst/>
          </a:prstGeom>
          <a:noFill/>
        </p:spPr>
      </p:pic>
      <p:pic>
        <p:nvPicPr>
          <p:cNvPr id="141318" name="Picture 6" descr="http://www.pbs.org/wnet/jimcrow/images/voting_poll_08.jpg"/>
          <p:cNvPicPr>
            <a:picLocks noChangeAspect="1" noChangeArrowheads="1"/>
          </p:cNvPicPr>
          <p:nvPr/>
        </p:nvPicPr>
        <p:blipFill>
          <a:blip r:embed="rId6" cstate="print"/>
          <a:srcRect l="4878" b="1818"/>
          <a:stretch>
            <a:fillRect/>
          </a:stretch>
        </p:blipFill>
        <p:spPr bwMode="auto">
          <a:xfrm>
            <a:off x="4572000" y="2133600"/>
            <a:ext cx="38862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41316"/>
                                        </p:tgtEl>
                                        <p:attrNameLst>
                                          <p:attrName>style.visibility</p:attrName>
                                        </p:attrNameLst>
                                      </p:cBhvr>
                                      <p:to>
                                        <p:strVal val="visible"/>
                                      </p:to>
                                    </p:set>
                                    <p:anim calcmode="lin" valueType="num">
                                      <p:cBhvr>
                                        <p:cTn id="26" dur="1000" fill="hold"/>
                                        <p:tgtEl>
                                          <p:spTgt spid="141316"/>
                                        </p:tgtEl>
                                        <p:attrNameLst>
                                          <p:attrName>ppt_w</p:attrName>
                                        </p:attrNameLst>
                                      </p:cBhvr>
                                      <p:tavLst>
                                        <p:tav tm="0">
                                          <p:val>
                                            <p:fltVal val="0"/>
                                          </p:val>
                                        </p:tav>
                                        <p:tav tm="100000">
                                          <p:val>
                                            <p:strVal val="#ppt_w"/>
                                          </p:val>
                                        </p:tav>
                                      </p:tavLst>
                                    </p:anim>
                                    <p:anim calcmode="lin" valueType="num">
                                      <p:cBhvr>
                                        <p:cTn id="27" dur="1000" fill="hold"/>
                                        <p:tgtEl>
                                          <p:spTgt spid="141316"/>
                                        </p:tgtEl>
                                        <p:attrNameLst>
                                          <p:attrName>ppt_h</p:attrName>
                                        </p:attrNameLst>
                                      </p:cBhvr>
                                      <p:tavLst>
                                        <p:tav tm="0">
                                          <p:val>
                                            <p:fltVal val="0"/>
                                          </p:val>
                                        </p:tav>
                                        <p:tav tm="100000">
                                          <p:val>
                                            <p:strVal val="#ppt_h"/>
                                          </p:val>
                                        </p:tav>
                                      </p:tavLst>
                                    </p:anim>
                                    <p:anim calcmode="lin" valueType="num">
                                      <p:cBhvr>
                                        <p:cTn id="28" dur="1000" fill="hold"/>
                                        <p:tgtEl>
                                          <p:spTgt spid="141316"/>
                                        </p:tgtEl>
                                        <p:attrNameLst>
                                          <p:attrName>style.rotation</p:attrName>
                                        </p:attrNameLst>
                                      </p:cBhvr>
                                      <p:tavLst>
                                        <p:tav tm="0">
                                          <p:val>
                                            <p:fltVal val="90"/>
                                          </p:val>
                                        </p:tav>
                                        <p:tav tm="100000">
                                          <p:val>
                                            <p:fltVal val="0"/>
                                          </p:val>
                                        </p:tav>
                                      </p:tavLst>
                                    </p:anim>
                                    <p:animEffect transition="in" filter="fade">
                                      <p:cBhvr>
                                        <p:cTn id="29" dur="1000"/>
                                        <p:tgtEl>
                                          <p:spTgt spid="141316"/>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41318"/>
                                        </p:tgtEl>
                                        <p:attrNameLst>
                                          <p:attrName>style.visibility</p:attrName>
                                        </p:attrNameLst>
                                      </p:cBhvr>
                                      <p:to>
                                        <p:strVal val="visible"/>
                                      </p:to>
                                    </p:set>
                                    <p:anim calcmode="lin" valueType="num">
                                      <p:cBhvr>
                                        <p:cTn id="34" dur="1000" fill="hold"/>
                                        <p:tgtEl>
                                          <p:spTgt spid="141318"/>
                                        </p:tgtEl>
                                        <p:attrNameLst>
                                          <p:attrName>ppt_w</p:attrName>
                                        </p:attrNameLst>
                                      </p:cBhvr>
                                      <p:tavLst>
                                        <p:tav tm="0">
                                          <p:val>
                                            <p:strVal val="#ppt_w+.3"/>
                                          </p:val>
                                        </p:tav>
                                        <p:tav tm="100000">
                                          <p:val>
                                            <p:strVal val="#ppt_w"/>
                                          </p:val>
                                        </p:tav>
                                      </p:tavLst>
                                    </p:anim>
                                    <p:anim calcmode="lin" valueType="num">
                                      <p:cBhvr>
                                        <p:cTn id="35" dur="1000" fill="hold"/>
                                        <p:tgtEl>
                                          <p:spTgt spid="141318"/>
                                        </p:tgtEl>
                                        <p:attrNameLst>
                                          <p:attrName>ppt_h</p:attrName>
                                        </p:attrNameLst>
                                      </p:cBhvr>
                                      <p:tavLst>
                                        <p:tav tm="0">
                                          <p:val>
                                            <p:strVal val="#ppt_h"/>
                                          </p:val>
                                        </p:tav>
                                        <p:tav tm="100000">
                                          <p:val>
                                            <p:strVal val="#ppt_h"/>
                                          </p:val>
                                        </p:tav>
                                      </p:tavLst>
                                    </p:anim>
                                    <p:animEffect transition="in" filter="fade">
                                      <p:cBhvr>
                                        <p:cTn id="36" dur="10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http://www.pbs.org/wnet/jimcrow/images/voting_transportation_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2340" name="Picture 4" descr="http://www.pbs.org/wnet/jimcrow/images/voting_transportation_06.gif"/>
          <p:cNvPicPr>
            <a:picLocks noChangeAspect="1" noChangeArrowheads="1"/>
          </p:cNvPicPr>
          <p:nvPr/>
        </p:nvPicPr>
        <p:blipFill>
          <a:blip r:embed="rId3" cstate="print"/>
          <a:srcRect/>
          <a:stretch>
            <a:fillRect/>
          </a:stretch>
        </p:blipFill>
        <p:spPr bwMode="auto">
          <a:xfrm>
            <a:off x="457200" y="457200"/>
            <a:ext cx="4267200" cy="803066"/>
          </a:xfrm>
          <a:prstGeom prst="rect">
            <a:avLst/>
          </a:prstGeom>
          <a:noFill/>
        </p:spPr>
      </p:pic>
      <p:pic>
        <p:nvPicPr>
          <p:cNvPr id="142342" name="Picture 6" descr="http://www.pbs.org/wnet/jimcrow/images/voting_transportation_07.jpg"/>
          <p:cNvPicPr>
            <a:picLocks noChangeAspect="1" noChangeArrowheads="1"/>
          </p:cNvPicPr>
          <p:nvPr/>
        </p:nvPicPr>
        <p:blipFill>
          <a:blip r:embed="rId4" cstate="print"/>
          <a:srcRect/>
          <a:stretch>
            <a:fillRect/>
          </a:stretch>
        </p:blipFill>
        <p:spPr bwMode="auto">
          <a:xfrm>
            <a:off x="533400" y="1295400"/>
            <a:ext cx="3810000" cy="5105400"/>
          </a:xfrm>
          <a:prstGeom prst="rect">
            <a:avLst/>
          </a:prstGeom>
          <a:noFill/>
        </p:spPr>
      </p:pic>
      <p:pic>
        <p:nvPicPr>
          <p:cNvPr id="142344" name="Picture 8" descr="http://www.pbs.org/wnet/jimcrow/images/voting_transportation_08.gif"/>
          <p:cNvPicPr>
            <a:picLocks noChangeAspect="1" noChangeArrowheads="1"/>
          </p:cNvPicPr>
          <p:nvPr/>
        </p:nvPicPr>
        <p:blipFill>
          <a:blip r:embed="rId5" cstate="print"/>
          <a:srcRect/>
          <a:stretch>
            <a:fillRect/>
          </a:stretch>
        </p:blipFill>
        <p:spPr bwMode="auto">
          <a:xfrm>
            <a:off x="4800600" y="533400"/>
            <a:ext cx="3733800" cy="747855"/>
          </a:xfrm>
          <a:prstGeom prst="rect">
            <a:avLst/>
          </a:prstGeom>
          <a:noFill/>
        </p:spPr>
      </p:pic>
      <p:pic>
        <p:nvPicPr>
          <p:cNvPr id="142346" name="Picture 10" descr="http://www.pbs.org/wnet/jimcrow/images/voting_transportation_09.jpg"/>
          <p:cNvPicPr>
            <a:picLocks noChangeAspect="1" noChangeArrowheads="1"/>
          </p:cNvPicPr>
          <p:nvPr/>
        </p:nvPicPr>
        <p:blipFill>
          <a:blip r:embed="rId6" cstate="print"/>
          <a:srcRect l="8510"/>
          <a:stretch>
            <a:fillRect/>
          </a:stretch>
        </p:blipFill>
        <p:spPr bwMode="auto">
          <a:xfrm>
            <a:off x="4876800" y="1371600"/>
            <a:ext cx="35814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142338"/>
                                        </p:tgtEl>
                                      </p:cBhvr>
                                    </p:animEffect>
                                    <p:set>
                                      <p:cBhvr>
                                        <p:cTn id="7" dur="1" fill="hold">
                                          <p:stCondLst>
                                            <p:cond delay="1999"/>
                                          </p:stCondLst>
                                        </p:cTn>
                                        <p:tgtEl>
                                          <p:spTgt spid="142338"/>
                                        </p:tgtEl>
                                        <p:attrNameLst>
                                          <p:attrName>style.visibility</p:attrName>
                                        </p:attrNameLst>
                                      </p:cBhvr>
                                      <p:to>
                                        <p:strVal val="hidden"/>
                                      </p:to>
                                    </p:set>
                                  </p:childTnLst>
                                </p:cTn>
                              </p:par>
                            </p:childTnLst>
                          </p:cTn>
                        </p:par>
                        <p:par>
                          <p:cTn id="8" fill="hold">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142340"/>
                                        </p:tgtEl>
                                        <p:attrNameLst>
                                          <p:attrName>style.visibility</p:attrName>
                                        </p:attrNameLst>
                                      </p:cBhvr>
                                      <p:to>
                                        <p:strVal val="visible"/>
                                      </p:to>
                                    </p:set>
                                    <p:anim calcmode="lin" valueType="num">
                                      <p:cBhvr>
                                        <p:cTn id="11" dur="1000" fill="hold"/>
                                        <p:tgtEl>
                                          <p:spTgt spid="142340"/>
                                        </p:tgtEl>
                                        <p:attrNameLst>
                                          <p:attrName>ppt_w</p:attrName>
                                        </p:attrNameLst>
                                      </p:cBhvr>
                                      <p:tavLst>
                                        <p:tav tm="0">
                                          <p:val>
                                            <p:fltVal val="0"/>
                                          </p:val>
                                        </p:tav>
                                        <p:tav tm="100000">
                                          <p:val>
                                            <p:strVal val="#ppt_w"/>
                                          </p:val>
                                        </p:tav>
                                      </p:tavLst>
                                    </p:anim>
                                    <p:anim calcmode="lin" valueType="num">
                                      <p:cBhvr>
                                        <p:cTn id="12" dur="1000" fill="hold"/>
                                        <p:tgtEl>
                                          <p:spTgt spid="142340"/>
                                        </p:tgtEl>
                                        <p:attrNameLst>
                                          <p:attrName>ppt_h</p:attrName>
                                        </p:attrNameLst>
                                      </p:cBhvr>
                                      <p:tavLst>
                                        <p:tav tm="0">
                                          <p:val>
                                            <p:fltVal val="0"/>
                                          </p:val>
                                        </p:tav>
                                        <p:tav tm="100000">
                                          <p:val>
                                            <p:strVal val="#ppt_h"/>
                                          </p:val>
                                        </p:tav>
                                      </p:tavLst>
                                    </p:anim>
                                    <p:anim calcmode="lin" valueType="num">
                                      <p:cBhvr>
                                        <p:cTn id="13" dur="1000" fill="hold"/>
                                        <p:tgtEl>
                                          <p:spTgt spid="142340"/>
                                        </p:tgtEl>
                                        <p:attrNameLst>
                                          <p:attrName>style.rotation</p:attrName>
                                        </p:attrNameLst>
                                      </p:cBhvr>
                                      <p:tavLst>
                                        <p:tav tm="0">
                                          <p:val>
                                            <p:fltVal val="90"/>
                                          </p:val>
                                        </p:tav>
                                        <p:tav tm="100000">
                                          <p:val>
                                            <p:fltVal val="0"/>
                                          </p:val>
                                        </p:tav>
                                      </p:tavLst>
                                    </p:anim>
                                    <p:animEffect transition="in" filter="fade">
                                      <p:cBhvr>
                                        <p:cTn id="14" dur="1000"/>
                                        <p:tgtEl>
                                          <p:spTgt spid="142340"/>
                                        </p:tgtEl>
                                      </p:cBhvr>
                                    </p:animEffect>
                                  </p:childTnLst>
                                </p:cTn>
                              </p:par>
                            </p:childTnLst>
                          </p:cTn>
                        </p:par>
                        <p:par>
                          <p:cTn id="15" fill="hold">
                            <p:stCondLst>
                              <p:cond delay="3000"/>
                            </p:stCondLst>
                            <p:childTnLst>
                              <p:par>
                                <p:cTn id="16" presetID="55" presetClass="entr" presetSubtype="0" fill="hold" nodeType="afterEffect">
                                  <p:stCondLst>
                                    <p:cond delay="0"/>
                                  </p:stCondLst>
                                  <p:childTnLst>
                                    <p:set>
                                      <p:cBhvr>
                                        <p:cTn id="17" dur="1" fill="hold">
                                          <p:stCondLst>
                                            <p:cond delay="0"/>
                                          </p:stCondLst>
                                        </p:cTn>
                                        <p:tgtEl>
                                          <p:spTgt spid="142342"/>
                                        </p:tgtEl>
                                        <p:attrNameLst>
                                          <p:attrName>style.visibility</p:attrName>
                                        </p:attrNameLst>
                                      </p:cBhvr>
                                      <p:to>
                                        <p:strVal val="visible"/>
                                      </p:to>
                                    </p:set>
                                    <p:anim calcmode="lin" valueType="num">
                                      <p:cBhvr>
                                        <p:cTn id="18" dur="1000" fill="hold"/>
                                        <p:tgtEl>
                                          <p:spTgt spid="142342"/>
                                        </p:tgtEl>
                                        <p:attrNameLst>
                                          <p:attrName>ppt_w</p:attrName>
                                        </p:attrNameLst>
                                      </p:cBhvr>
                                      <p:tavLst>
                                        <p:tav tm="0">
                                          <p:val>
                                            <p:strVal val="#ppt_w*0.70"/>
                                          </p:val>
                                        </p:tav>
                                        <p:tav tm="100000">
                                          <p:val>
                                            <p:strVal val="#ppt_w"/>
                                          </p:val>
                                        </p:tav>
                                      </p:tavLst>
                                    </p:anim>
                                    <p:anim calcmode="lin" valueType="num">
                                      <p:cBhvr>
                                        <p:cTn id="19" dur="1000" fill="hold"/>
                                        <p:tgtEl>
                                          <p:spTgt spid="142342"/>
                                        </p:tgtEl>
                                        <p:attrNameLst>
                                          <p:attrName>ppt_h</p:attrName>
                                        </p:attrNameLst>
                                      </p:cBhvr>
                                      <p:tavLst>
                                        <p:tav tm="0">
                                          <p:val>
                                            <p:strVal val="#ppt_h"/>
                                          </p:val>
                                        </p:tav>
                                        <p:tav tm="100000">
                                          <p:val>
                                            <p:strVal val="#ppt_h"/>
                                          </p:val>
                                        </p:tav>
                                      </p:tavLst>
                                    </p:anim>
                                    <p:animEffect transition="in" filter="fade">
                                      <p:cBhvr>
                                        <p:cTn id="20" dur="1000"/>
                                        <p:tgtEl>
                                          <p:spTgt spid="14234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142344"/>
                                        </p:tgtEl>
                                        <p:attrNameLst>
                                          <p:attrName>style.visibility</p:attrName>
                                        </p:attrNameLst>
                                      </p:cBhvr>
                                      <p:to>
                                        <p:strVal val="visible"/>
                                      </p:to>
                                    </p:set>
                                    <p:anim calcmode="lin" valueType="num">
                                      <p:cBhvr>
                                        <p:cTn id="25" dur="1000" fill="hold"/>
                                        <p:tgtEl>
                                          <p:spTgt spid="142344"/>
                                        </p:tgtEl>
                                        <p:attrNameLst>
                                          <p:attrName>ppt_w</p:attrName>
                                        </p:attrNameLst>
                                      </p:cBhvr>
                                      <p:tavLst>
                                        <p:tav tm="0">
                                          <p:val>
                                            <p:fltVal val="0"/>
                                          </p:val>
                                        </p:tav>
                                        <p:tav tm="100000">
                                          <p:val>
                                            <p:strVal val="#ppt_w"/>
                                          </p:val>
                                        </p:tav>
                                      </p:tavLst>
                                    </p:anim>
                                    <p:anim calcmode="lin" valueType="num">
                                      <p:cBhvr>
                                        <p:cTn id="26" dur="1000" fill="hold"/>
                                        <p:tgtEl>
                                          <p:spTgt spid="142344"/>
                                        </p:tgtEl>
                                        <p:attrNameLst>
                                          <p:attrName>ppt_h</p:attrName>
                                        </p:attrNameLst>
                                      </p:cBhvr>
                                      <p:tavLst>
                                        <p:tav tm="0">
                                          <p:val>
                                            <p:fltVal val="0"/>
                                          </p:val>
                                        </p:tav>
                                        <p:tav tm="100000">
                                          <p:val>
                                            <p:strVal val="#ppt_h"/>
                                          </p:val>
                                        </p:tav>
                                      </p:tavLst>
                                    </p:anim>
                                    <p:anim calcmode="lin" valueType="num">
                                      <p:cBhvr>
                                        <p:cTn id="27" dur="1000" fill="hold"/>
                                        <p:tgtEl>
                                          <p:spTgt spid="142344"/>
                                        </p:tgtEl>
                                        <p:attrNameLst>
                                          <p:attrName>style.rotation</p:attrName>
                                        </p:attrNameLst>
                                      </p:cBhvr>
                                      <p:tavLst>
                                        <p:tav tm="0">
                                          <p:val>
                                            <p:fltVal val="90"/>
                                          </p:val>
                                        </p:tav>
                                        <p:tav tm="100000">
                                          <p:val>
                                            <p:fltVal val="0"/>
                                          </p:val>
                                        </p:tav>
                                      </p:tavLst>
                                    </p:anim>
                                    <p:animEffect transition="in" filter="fade">
                                      <p:cBhvr>
                                        <p:cTn id="28" dur="1000"/>
                                        <p:tgtEl>
                                          <p:spTgt spid="142344"/>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nodeType="clickEffect">
                                  <p:stCondLst>
                                    <p:cond delay="0"/>
                                  </p:stCondLst>
                                  <p:childTnLst>
                                    <p:set>
                                      <p:cBhvr>
                                        <p:cTn id="32" dur="1" fill="hold">
                                          <p:stCondLst>
                                            <p:cond delay="0"/>
                                          </p:stCondLst>
                                        </p:cTn>
                                        <p:tgtEl>
                                          <p:spTgt spid="142346"/>
                                        </p:tgtEl>
                                        <p:attrNameLst>
                                          <p:attrName>style.visibility</p:attrName>
                                        </p:attrNameLst>
                                      </p:cBhvr>
                                      <p:to>
                                        <p:strVal val="visible"/>
                                      </p:to>
                                    </p:set>
                                    <p:animEffect transition="in" filter="fade">
                                      <p:cBhvr>
                                        <p:cTn id="33" dur="770" decel="100000"/>
                                        <p:tgtEl>
                                          <p:spTgt spid="142346"/>
                                        </p:tgtEl>
                                      </p:cBhvr>
                                    </p:animEffect>
                                    <p:animScale>
                                      <p:cBhvr>
                                        <p:cTn id="34" dur="770" decel="100000"/>
                                        <p:tgtEl>
                                          <p:spTgt spid="142346"/>
                                        </p:tgtEl>
                                      </p:cBhvr>
                                      <p:from x="10000" y="10000"/>
                                      <p:to x="200000" y="450000"/>
                                    </p:animScale>
                                    <p:animScale>
                                      <p:cBhvr>
                                        <p:cTn id="35" dur="1230" accel="100000" fill="hold">
                                          <p:stCondLst>
                                            <p:cond delay="770"/>
                                          </p:stCondLst>
                                        </p:cTn>
                                        <p:tgtEl>
                                          <p:spTgt spid="142346"/>
                                        </p:tgtEl>
                                      </p:cBhvr>
                                      <p:from x="200000" y="450000"/>
                                      <p:to x="100000" y="100000"/>
                                    </p:animScale>
                                    <p:set>
                                      <p:cBhvr>
                                        <p:cTn id="36" dur="770" fill="hold"/>
                                        <p:tgtEl>
                                          <p:spTgt spid="142346"/>
                                        </p:tgtEl>
                                        <p:attrNameLst>
                                          <p:attrName>ppt_x</p:attrName>
                                        </p:attrNameLst>
                                      </p:cBhvr>
                                      <p:to>
                                        <p:strVal val="(0.5)"/>
                                      </p:to>
                                    </p:set>
                                    <p:anim from="(0.5)" to="(#ppt_x)" calcmode="lin" valueType="num">
                                      <p:cBhvr>
                                        <p:cTn id="37" dur="1230" accel="100000" fill="hold">
                                          <p:stCondLst>
                                            <p:cond delay="770"/>
                                          </p:stCondLst>
                                        </p:cTn>
                                        <p:tgtEl>
                                          <p:spTgt spid="142346"/>
                                        </p:tgtEl>
                                        <p:attrNameLst>
                                          <p:attrName>ppt_x</p:attrName>
                                        </p:attrNameLst>
                                      </p:cBhvr>
                                    </p:anim>
                                    <p:set>
                                      <p:cBhvr>
                                        <p:cTn id="38" dur="770" fill="hold"/>
                                        <p:tgtEl>
                                          <p:spTgt spid="142346"/>
                                        </p:tgtEl>
                                        <p:attrNameLst>
                                          <p:attrName>ppt_y</p:attrName>
                                        </p:attrNameLst>
                                      </p:cBhvr>
                                      <p:to>
                                        <p:strVal val="(#ppt_y+0.4)"/>
                                      </p:to>
                                    </p:set>
                                    <p:anim from="(#ppt_y+0.4)" to="(#ppt_y)" calcmode="lin" valueType="num">
                                      <p:cBhvr>
                                        <p:cTn id="39" dur="1230" accel="100000" fill="hold">
                                          <p:stCondLst>
                                            <p:cond delay="770"/>
                                          </p:stCondLst>
                                        </p:cTn>
                                        <p:tgtEl>
                                          <p:spTgt spid="1423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olice Siren Sound Effect.mp4">
            <a:hlinkClick r:id="" action="ppaction://media"/>
          </p:cNvPr>
          <p:cNvPicPr/>
          <p:nvPr>
            <a:vide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embed="rId3"/>
              </p:ext>
            </p:extLst>
          </p:nvPr>
        </p:nvPicPr>
        <p:blipFill>
          <a:blip r:embed="rId4"/>
          <a:stretch>
            <a:fillRect/>
          </a:stretch>
        </p:blipFill>
        <p:spPr>
          <a:xfrm>
            <a:off x="1371600" y="1905000"/>
            <a:ext cx="1083733" cy="609600"/>
          </a:xfrm>
          <a:prstGeom prst="rect">
            <a:avLst/>
          </a:prstGeom>
        </p:spPr>
      </p:pic>
      <p:pic>
        <p:nvPicPr>
          <p:cNvPr id="143364" name="Picture 4" descr="Sheriff"/>
          <p:cNvPicPr>
            <a:picLocks noChangeAspect="1" noChangeArrowheads="1"/>
          </p:cNvPicPr>
          <p:nvPr/>
        </p:nvPicPr>
        <p:blipFill>
          <a:blip r:embed="rId5" cstate="print"/>
          <a:srcRect l="2632" r="2632" b="8772"/>
          <a:stretch>
            <a:fillRect/>
          </a:stretch>
        </p:blipFill>
        <p:spPr bwMode="auto">
          <a:xfrm>
            <a:off x="457200" y="609600"/>
            <a:ext cx="8229600" cy="3962400"/>
          </a:xfrm>
          <a:prstGeom prst="rect">
            <a:avLst/>
          </a:prstGeom>
          <a:noFill/>
          <a:effectLst>
            <a:softEdge rad="63500"/>
          </a:effectLst>
        </p:spPr>
      </p:pic>
      <p:pic>
        <p:nvPicPr>
          <p:cNvPr id="5" name="Picture 4" descr="car.jpg"/>
          <p:cNvPicPr>
            <a:picLocks noChangeAspect="1"/>
          </p:cNvPicPr>
          <p:nvPr/>
        </p:nvPicPr>
        <p:blipFill>
          <a:blip r:embed="rId6" cstate="print"/>
          <a:stretch>
            <a:fillRect/>
          </a:stretch>
        </p:blipFill>
        <p:spPr>
          <a:xfrm>
            <a:off x="5943600" y="4724400"/>
            <a:ext cx="3810000" cy="2133600"/>
          </a:xfrm>
          <a:prstGeom prst="rect">
            <a:avLst/>
          </a:prstGeom>
          <a:effectLst>
            <a:softEdge rad="317500"/>
          </a:effec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061" fill="hold"/>
                                        <p:tgtEl>
                                          <p:spTgt spid="2"/>
                                        </p:tgtEl>
                                      </p:cBhvr>
                                    </p:cmd>
                                  </p:childTnLst>
                                </p:cTn>
                              </p:par>
                              <p:par>
                                <p:cTn id="7" presetID="0" presetClass="path" presetSubtype="0" repeatCount="4000" accel="50000" decel="50000" fill="remove" nodeType="withEffect">
                                  <p:stCondLst>
                                    <p:cond delay="0"/>
                                  </p:stCondLst>
                                  <p:childTnLst>
                                    <p:animMotion origin="layout" path="M -0.18333 2.55319E-6 L -0.72916 2.55319E-6 " pathEditMode="relative" rAng="0" ptsTypes="AA">
                                      <p:cBhvr>
                                        <p:cTn id="8" dur="5000" fill="hold"/>
                                        <p:tgtEl>
                                          <p:spTgt spid="5"/>
                                        </p:tgtEl>
                                        <p:attrNameLst>
                                          <p:attrName>ppt_x</p:attrName>
                                          <p:attrName>ppt_y</p:attrName>
                                        </p:attrNameLst>
                                      </p:cBhvr>
                                      <p:rCtr x="-273" y="0"/>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069" r="65607" b="2939"/>
          <a:stretch/>
        </p:blipFill>
        <p:spPr>
          <a:xfrm>
            <a:off x="6096000" y="3886200"/>
            <a:ext cx="3048000" cy="2895599"/>
          </a:xfrm>
          <a:prstGeom prst="rect">
            <a:avLst/>
          </a:prstGeom>
          <a:ln>
            <a:noFill/>
          </a:ln>
          <a:effectLst>
            <a:softEdge rad="112500"/>
          </a:effectLst>
        </p:spPr>
      </p:pic>
      <p:sp>
        <p:nvSpPr>
          <p:cNvPr id="6" name="TextBox 5"/>
          <p:cNvSpPr txBox="1"/>
          <p:nvPr/>
        </p:nvSpPr>
        <p:spPr>
          <a:xfrm>
            <a:off x="923226" y="2514600"/>
            <a:ext cx="6330279" cy="123110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2600" b="1" dirty="0" smtClean="0"/>
              <a:t>How</a:t>
            </a:r>
            <a:r>
              <a:rPr lang="en-US" sz="2400" b="1" dirty="0" smtClean="0"/>
              <a:t> long do you think these obstacles</a:t>
            </a:r>
            <a:r>
              <a:rPr lang="en-US" sz="2400" b="1" dirty="0"/>
              <a:t> </a:t>
            </a:r>
            <a:endParaRPr lang="en-US" sz="2400" b="1" dirty="0" smtClean="0"/>
          </a:p>
          <a:p>
            <a:pPr algn="ctr"/>
            <a:r>
              <a:rPr lang="en-US" sz="2400" b="1" dirty="0" smtClean="0"/>
              <a:t>existed in America and what did it take for </a:t>
            </a:r>
          </a:p>
          <a:p>
            <a:pPr algn="ctr"/>
            <a:r>
              <a:rPr lang="en-US" sz="2400" b="1" dirty="0" smtClean="0"/>
              <a:t>these  forms of control to be invalidated? </a:t>
            </a:r>
            <a:endParaRPr lang="en-US" sz="2400" b="1" dirty="0"/>
          </a:p>
        </p:txBody>
      </p:sp>
      <p:pic>
        <p:nvPicPr>
          <p:cNvPr id="8" name="Picture 7"/>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backgroundRemoval t="10000" b="100000" l="0" r="100000">
                        <a14:foregroundMark x1="31365" y1="49667" x2="31365" y2="49667"/>
                        <a14:foregroundMark x1="25092" y1="48333" x2="25092" y2="48333"/>
                        <a14:foregroundMark x1="27306" y1="44667" x2="27306" y2="44667"/>
                        <a14:foregroundMark x1="34686" y1="55000" x2="34686" y2="55000"/>
                        <a14:foregroundMark x1="35055" y1="47000" x2="35055" y2="47000"/>
                        <a14:foregroundMark x1="41328" y1="47667" x2="41328" y2="47667"/>
                        <a14:foregroundMark x1="20295" y1="48667" x2="20295" y2="48667"/>
                        <a14:foregroundMark x1="21033" y1="45000" x2="21033" y2="45000"/>
                        <a14:foregroundMark x1="23985" y1="42667" x2="23985" y2="42667"/>
                        <a14:foregroundMark x1="16974" y1="59333" x2="16974" y2="59333"/>
                        <a14:foregroundMark x1="15129" y1="49000" x2="15129" y2="49000"/>
                        <a14:foregroundMark x1="13284" y1="52667" x2="13284" y2="52667"/>
                        <a14:foregroundMark x1="12177" y1="55000" x2="12177" y2="55000"/>
                        <a14:foregroundMark x1="12915" y1="50667" x2="12915" y2="50667"/>
                        <a14:foregroundMark x1="67897" y1="98000" x2="67897" y2="98000"/>
                        <a14:foregroundMark x1="78598" y1="97667" x2="78598" y2="97667"/>
                        <a14:foregroundMark x1="35055" y1="93000" x2="35055" y2="93000"/>
                        <a14:foregroundMark x1="28044" y1="95000" x2="28044" y2="95000"/>
                        <a14:foregroundMark x1="9594" y1="98000" x2="9594" y2="98000"/>
                        <a14:foregroundMark x1="69742" y1="52667" x2="69742" y2="52667"/>
                        <a14:foregroundMark x1="70480" y1="55333" x2="70480" y2="55333"/>
                      </a14:backgroundRemoval>
                    </a14:imgEffect>
                  </a14:imgLayer>
                </a14:imgProps>
              </a:ext>
            </a:extLst>
          </a:blip>
          <a:stretch>
            <a:fillRect/>
          </a:stretch>
        </p:blipFill>
        <p:spPr>
          <a:xfrm>
            <a:off x="2829" y="3581400"/>
            <a:ext cx="4188172" cy="2971800"/>
          </a:xfrm>
          <a:prstGeom prst="rect">
            <a:avLst/>
          </a:prstGeom>
        </p:spPr>
      </p:pic>
      <p:pic>
        <p:nvPicPr>
          <p:cNvPr id="9" name="Picture 8" descr="car.jpg"/>
          <p:cNvPicPr>
            <a:picLocks noChangeAspect="1"/>
          </p:cNvPicPr>
          <p:nvPr/>
        </p:nvPicPr>
        <p:blipFill>
          <a:blip r:embed="rId5" cstate="print"/>
          <a:stretch>
            <a:fillRect/>
          </a:stretch>
        </p:blipFill>
        <p:spPr>
          <a:xfrm>
            <a:off x="5029200" y="228600"/>
            <a:ext cx="3810000" cy="2133600"/>
          </a:xfrm>
          <a:prstGeom prst="rect">
            <a:avLst/>
          </a:prstGeom>
          <a:effectLst>
            <a:softEdge rad="317500"/>
          </a:effectLst>
        </p:spPr>
      </p:pic>
      <p:pic>
        <p:nvPicPr>
          <p:cNvPr id="10" name="Picture 2" descr="http://www.milamcountyhistoricalcommission.org/images/1924_milam_county_poll_tax_receipt.jpg">
            <a:hlinkClick r:id="rId6"/>
          </p:cNvPr>
          <p:cNvPicPr>
            <a:picLocks noChangeAspect="1" noChangeArrowheads="1"/>
          </p:cNvPicPr>
          <p:nvPr/>
        </p:nvPicPr>
        <p:blipFill>
          <a:blip r:embed="rId7" cstate="print"/>
          <a:srcRect/>
          <a:stretch>
            <a:fillRect/>
          </a:stretch>
        </p:blipFill>
        <p:spPr bwMode="auto">
          <a:xfrm rot="625396">
            <a:off x="594063" y="396259"/>
            <a:ext cx="3607955" cy="1604906"/>
          </a:xfrm>
          <a:prstGeom prst="rect">
            <a:avLst/>
          </a:prstGeom>
          <a:noFill/>
          <a:ln>
            <a:solidFill>
              <a:schemeClr val="bg1"/>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9239076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3400">
        <p14:reveal/>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style.rotation</p:attrName>
                                        </p:attrNameLst>
                                      </p:cBhvr>
                                      <p:tavLst>
                                        <p:tav tm="0">
                                          <p:val>
                                            <p:fltVal val="90"/>
                                          </p:val>
                                        </p:tav>
                                        <p:tav tm="100000">
                                          <p:val>
                                            <p:fltVal val="0"/>
                                          </p:val>
                                        </p:tav>
                                      </p:tavLst>
                                    </p:anim>
                                    <p:animEffect transition="in" filter="fade">
                                      <p:cBhvr>
                                        <p:cTn id="28" dur="2000"/>
                                        <p:tgtEl>
                                          <p:spTgt spid="11"/>
                                        </p:tgtEl>
                                      </p:cBhvr>
                                    </p:animEffect>
                                  </p:childTnLst>
                                </p:cTn>
                              </p:par>
                            </p:childTnLst>
                          </p:cTn>
                        </p:par>
                        <p:par>
                          <p:cTn id="29" fill="hold">
                            <p:stCondLst>
                              <p:cond delay="2000"/>
                            </p:stCondLst>
                            <p:childTnLst>
                              <p:par>
                                <p:cTn id="30" presetID="55" presetClass="entr" presetSubtype="0" fill="hold" grpId="0" nodeType="after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70" name="Picture 10" descr="http://mrnussbaum.com/images/jim_crow2.jpg">
            <a:hlinkClick r:id="rId2"/>
          </p:cNvPr>
          <p:cNvPicPr>
            <a:picLocks noChangeAspect="1" noChangeArrowheads="1"/>
          </p:cNvPicPr>
          <p:nvPr/>
        </p:nvPicPr>
        <p:blipFill>
          <a:blip r:embed="rId3" cstate="print"/>
          <a:srcRect/>
          <a:stretch>
            <a:fillRect/>
          </a:stretch>
        </p:blipFill>
        <p:spPr bwMode="auto">
          <a:xfrm>
            <a:off x="6263640" y="4800600"/>
            <a:ext cx="2880360" cy="2057400"/>
          </a:xfrm>
          <a:prstGeom prst="rect">
            <a:avLst/>
          </a:prstGeom>
          <a:noFill/>
          <a:effectLst>
            <a:softEdge rad="127000"/>
          </a:effectLst>
        </p:spPr>
      </p:pic>
      <p:pic>
        <p:nvPicPr>
          <p:cNvPr id="92164" name="Picture 4" descr="http://www.pbs.org/wgbh/pages/frontline/tehranbureau/images/matct.jpg">
            <a:hlinkClick r:id="rId4"/>
          </p:cNvPr>
          <p:cNvPicPr>
            <a:picLocks noChangeAspect="1" noChangeArrowheads="1"/>
          </p:cNvPicPr>
          <p:nvPr/>
        </p:nvPicPr>
        <p:blipFill>
          <a:blip r:embed="rId5" cstate="print"/>
          <a:srcRect/>
          <a:stretch>
            <a:fillRect/>
          </a:stretch>
        </p:blipFill>
        <p:spPr bwMode="auto">
          <a:xfrm>
            <a:off x="0" y="685800"/>
            <a:ext cx="9144000" cy="5410200"/>
          </a:xfrm>
          <a:prstGeom prst="rect">
            <a:avLst/>
          </a:prstGeom>
          <a:noFill/>
          <a:effectLst>
            <a:softEdge rad="635000"/>
          </a:effectLst>
        </p:spPr>
      </p:pic>
      <p:pic>
        <p:nvPicPr>
          <p:cNvPr id="92168" name="Picture 8" descr="http://www.biography.com/imported/images/Biography/Images/Profiles/K/Martin-Luther-King-Jr-9365086-1-402.jpg">
            <a:hlinkClick r:id="rId6"/>
          </p:cNvPr>
          <p:cNvPicPr>
            <a:picLocks noChangeAspect="1" noChangeArrowheads="1"/>
          </p:cNvPicPr>
          <p:nvPr/>
        </p:nvPicPr>
        <p:blipFill>
          <a:blip r:embed="rId7" cstate="print"/>
          <a:srcRect/>
          <a:stretch>
            <a:fillRect/>
          </a:stretch>
        </p:blipFill>
        <p:spPr bwMode="auto">
          <a:xfrm>
            <a:off x="0" y="152400"/>
            <a:ext cx="2362200" cy="2362201"/>
          </a:xfrm>
          <a:prstGeom prst="rect">
            <a:avLst/>
          </a:prstGeom>
          <a:noFill/>
          <a:effectLst>
            <a:softEdge rad="317500"/>
          </a:effectLst>
        </p:spPr>
      </p:pic>
      <p:sp>
        <p:nvSpPr>
          <p:cNvPr id="4" name="Rectangle 3"/>
          <p:cNvSpPr/>
          <p:nvPr/>
        </p:nvSpPr>
        <p:spPr>
          <a:xfrm>
            <a:off x="609600" y="1066800"/>
            <a:ext cx="7696200" cy="1938992"/>
          </a:xfrm>
          <a:prstGeom prst="rect">
            <a:avLst/>
          </a:prstGeom>
          <a:noFill/>
          <a:effectLst>
            <a:reflection blurRad="6350" stA="50000" endA="300" endPos="38500" dist="50800" dir="5400000" sy="-100000" algn="bl" rotWithShape="0"/>
          </a:effectLst>
        </p:spPr>
        <p:txBody>
          <a:bodyPr wrap="square" lIns="91440" tIns="45720" rIns="91440" bIns="45720">
            <a:spAutoFit/>
          </a:bodyPr>
          <a:lstStyle/>
          <a:p>
            <a:pPr algn="ctr"/>
            <a:r>
              <a:rPr lang="en-US" sz="6000" b="1" cap="all" spc="0" dirty="0" smtClean="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Marker Felt"/>
                <a:cs typeface="Marker Felt"/>
              </a:rPr>
              <a:t>Civil Rights</a:t>
            </a:r>
            <a:r>
              <a:rPr lang="en-US" sz="6000" b="1" cap="all" dirty="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Marker Felt"/>
                <a:cs typeface="Marker Felt"/>
              </a:rPr>
              <a:t> </a:t>
            </a:r>
            <a:r>
              <a:rPr lang="en-US" sz="6000" b="1" cap="all" dirty="0" smtClean="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Marker Felt"/>
                <a:cs typeface="Marker Felt"/>
              </a:rPr>
              <a:t>Movement</a:t>
            </a:r>
            <a:endParaRPr lang="en-US" sz="6000" b="1" cap="all" dirty="0">
              <a:ln w="25400"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effectLst>
                <a:reflection blurRad="12700" stA="28000" endPos="45000" dist="1000" dir="5400000" sy="-100000" algn="bl" rotWithShape="0"/>
              </a:effectLst>
              <a:latin typeface="Marker Felt"/>
              <a:cs typeface="Marker Felt"/>
            </a:endParaRPr>
          </a:p>
        </p:txBody>
      </p:sp>
      <p:sp>
        <p:nvSpPr>
          <p:cNvPr id="92174" name="AutoShape 14" descr="data:image/jpeg;base64,/9j/4AAQSkZJRgABAQAAAQABAAD/2wCEAAkGBhQSERUTExQVFRQWFxwXGBgYGRsYGRscGhwdGBsaGxcdHSYfHBojHB4aHy8gIycpLSwsGyExNTAqNScrLCkBCQoKBQUFDQUFDSkYEhgpKSkpKSkpKSkpKSkpKSkpKSkpKSkpKSkpKSkpKSkpKSkpKSkpKSkpKSkpKSkpKSkpKf/AABEIAKQBNAMBIgACEQEDEQH/xAAcAAABBQEBAQAAAAAAAAAAAAAFAAMEBgcCAQj/xABKEAACAQIEAwUFBQUGBAILAAABAhEDIQAEEjEFQVEGEyJhcQcygZGhI0JSscEUYnLR8DOCkqLh8RUkQ2MWsggXU1Rzg5OzwsPi/8QAFAEBAAAAAAAAAAAAAAAAAAAAAP/EABQRAQAAAAAAAAAAAAAAAAAAAAD/2gAMAwEAAhEDEQA/ANpfNCDpKsRy1AfM3jHa1QdiPnjnvALQ3+E/nhpqqBwNJlp+4b6epAjY8/0wD5zAG/5jDYzB1EaQFgQ07+Ubj/XDINMmSpJm32Ztp/u/1OO6nd80/wAh526YCRrPT5YG8R4pUR0CUi4Jg3AMSBIv6bkC+Haj0tKyAskC6kXPQx0kYicUdAaYXTJnaNhp/LAF0rEgHSRPIwCPrj3vDzB+F8RhSQE+KNms5G8jrEWwsxRYgBajiWF4U257qeU4CQmZUzDC1jfY9D0OF+0CJEn0H64inJERpIEfuifmCMeipVDR9mRYz4gYvyuJkD64B450atMHVExtY2mTbkcdftF4IInY8vSRzxDDuWYFEjw31m9v4eVsepWYiGSbwYKm28kGPLATi+PNeBX7XUDlVpMVEE6iJgj7rajqg8jHr0ep8QUnTpqA9CjfmBBwE3VjwtiL+3pMSZiY0tt8BiNnOMU1RiGYNDAeByZiRYgD5kDzwBInEbL8RpuqujBlYSrCYI3sYwHyfEnqcOepINQUnBNiNSqb8wfrMYZ7ILUXLUUOll7vXMlCSSbFdJB6zN4nrgLGrgiQQR5YWIpy8ElU0t1BWDtYi0iww3RrVGLSrQCRHhEiN9Qa4JmLDAS2qjqMNvmFHUnooJPyAxw2cA0roqJP7toESJUkLuBPrh1XUWCsP7jfnGAabMAAtDQN4En0gGZ8owhXHRh6iMc5vMooNQkqEu0qwkDcGR8sOVs3TA8RkG0aSZ8ojAQM/wAZ7r/pswmAZCyYmFBuTY9JwQUgrI2j5eXrir9pcxUldNekFWtRMOpJQFgsgyJgmTPI8sE89mFFWhpcMZcsQQbBQureIBIPpPxAkX8mjrH6b/THunHVNCwBMiRsCYHlbmOvliMVIM6m7udhvPXV+Enl1MzEjAOlcclcNspF1LA8hJZSTsCGMx6EYSNU3YKeoWZFt1J94TI2B/UOyMckY7Rg1wZ/rmNx8cIpgGtOPCMePmFFRKZMM4YqPJYn88RODcZp5lGZPutpIkNuAym3Ig/Q4CUVx5GHHgbwPW2OTgOIx0uPMe4D0nCwsLAGBmTEhGP+Gf8AzYbOaknwOdN9hubQL7/zGKt/xzNgknLVWHTQwHr4evnPLDtTtdmVj/kqgFvuVI+i4CyDMw3usNQnbmPjvH5Y5q5+wAVwWsJRvibA7C/yxWc32xrhZbKVFH4itUR5yUjDHD+3LspK5dqpHhLLra45HTTIB5xYeWAt7ZlStg20iUYbXHLqMDOLZpagplZ3YXBEWgzIHMYDnt9Wgk5KqImTFSBHP+z2wx/4rXMNp0xGoiJgmCNV7Re/WRgLUKlFnayyAFMrHMtFx5g/HHlZaLFf7Iw37vMH/Q4qlT2oU6SglA20w95Njyvf+rYT+1XL90XqUaipEzYi2xBMeUfDAWniGYy1Gm1SsaKILliVA8v9sZzxX2r5dahFE1NBPiZNUECyhSzDTaTMb/PGfdp+2VTiFfXU8KKPBTGyjqernmfgIGAlalI/Pp8sBtXDvatlapgO6kxZm0mQfxHUDMxA5DFxyueDt/aMNZGmNBEAcvDsb+ePlarlyL8uZ64O9le2tXKuAS1SnsU1kW/db7pwH002XYOPGbiJ0ryvEx5k/DHOfyxKEFkIgiGSbmw2YQZjbFT4H24ylVQe+qCVEA6xBBPWbjY/DfBah2iy5PjzHpBaLW1XWx8vqcAXp5LSAoSjHkNN/IQcRs2andVQEUgBtMuYso/dmA0/LDD9osvNs0BPVhb0BW5thv8A49QLCmmbQTsIUnyAAHW98BWuB131LQ1t3VTJ1m07At4fFHI3IxZey+V1ZWgdTiaFMgA2BA3Ai3+uKr2fzKnM5YcloZimRvYBG/Kflib2S45lVy9HvmQOi6JKEnSQCDq09Z52n1wFz/ZqlxrPrCz8tEfXDdPLuIAqE3ZSSqk7kjYAf74injeR376h0nUBzFp9Yw2nEcpJitTu2qe8sRE9dsATek+oDUsEHdfMSPe6Y5ak6kEFNOxEG02BHite0eeItTiGVi2YQQZnvee34tsctxOiw0/tCrcXFVTYQbEk7xF74CbXV9JEIQSBzFiQOeOS1U0xCqWKj75AnffTiPmM9SZYXMrJFoenafvXHLfDtHPUuWYW0W1U7fT+owAftRndVMAqwKsryGt4KlJoMjqRbyPxBr2yOYz9SmE+zo06pCmJLU/euLFWgW5Rgl2s4XQq0a1QtSqOKbEE6CwZbhxflp029eV6zwqjQp51qoaS9epTMRpisHOoAW03FxbAWfsz2jTNrVKUSGEsSmkRqiL6rmdR+HzN10C0rCtAAiHJPl96TJgR54EdkeE0ssGSmyd42mW0MAwEiFBafukwdvPB1C83KadXhsdvMyYIMx8OYwEA1iroCtUBmcaRpOwLTf4jEkqda+KrsZ8A6iL6P6jDXEEctTgIWFVtN2CyaTxJg/ridRRzcqmrZhJt6eG48+f0wAt8uvvMXJLlZNPxC5UQVSQBtPnh004I+0qEbQV6850b/wA8PVe9WoBCFGIJu0qRyA0yZAnrIOGv+LIWABSA0HxEeKSukSkTM8+WAr3HHK5mjoqM7GnWjUR4SVGkxpHOdwd8R+yqVkpzS0OSoqVFYuBLQxKkLAa/p5YLcdlqlEsBC1I8LyfdJM+EQNrzvipdjzT00y1Ovpp0xq01SjBgB4mJqKNMAmCcBY+1VZWphatNioqU28IZgw1hSCAJuJ8tjODtIhgI6C3T9cUPjvG0q1tGXzbNTVQ+hQWFRwwOgsFkeEW3APriwcYzjPkzWydA1HYfZKICmbHvC0WW/g3MeeAMvVA3/r0G5+GG/wBp2hbmPCTBvaTYgfztgbwrM0qtVqiADwhYKqulxOsBW2IMgkb3vggaAmYSJ1GdFiCIBsRsv+WeeAd778SMD8CPgeePMONURbF6YPTWo+kYWAF9ou2OVyQHesxcCUooSaiebXgf3jtYSDjN+L+12vU1LSpU6aublpqknkSG8A9AtoHQYqlYFiWYksSSxa5J5zN5nrhllA2wBel2jqnMUsxWZsx3bq5WoxYHSZ0gGw8rbxi2cS7aKM5TzuWpVUosgXMA6UarpbeEb3k5Od7DbfPk2wU4Hk6teoMujxIZojVsJbSN5IHKNjgN6y9ZY7xHUd4veNVHussSsk2DBYM9B0tip8by9RKQqz9m7gBXjWurVpTTIVdUyYFi1gAJwDynH6mSyn7PWpPXp0yrqUBVGVjqVajMAyRUBBUrcQNoJC8T9oWczB0nul1EQoQEkAyASxMgT5C998BpnCaNSj/atZwNQUA90feCpMzriSY94WuVGKL7deLNQy1DLrYVqjVXg2YKZXnaSZKi0qMaFw2mWylEVYB7pbSRofSJZibxMEHkY3MEUvtzlMvn6+RyVV5qmvUWoabDX/Zk60BBApsQpIIsQQNjgMHyuc0tPzwXocSGmY9BjUs7/wCjtRmEzdVZ210gwHqQRgbmfYA1NWY5wkK2k6aI6Ag3qi14tJ/QKQlVHOk7xcefLEDNZS55AdN/TGgv7D9Chv2t7/8AbVfr3p+vrglU9ifdUqr/ALQagWj3sADxQCSuoTaBGodfhgAfshzy/tq0KqU6lOsrQtQAw63sSDBIB9cbQeA5Q7ZOjc+GwWeuq3hPQc7dbU3snk8hQzEqaatpCIDUDMXd2mieU6dC2Aupk3xoO8zebOevSkfO8Tzn97AB63ZjKPcZWiJNi2oFQN2YCIHSDzBnECp2Vo06upaQTVsFeorIvNj4oIgM8jT+E7gizDdpP8XMiYIpMOa338/OcQ2otUFRgdJgohADFTzKA2ZZtHRR6YCjdlsvpztAA6lL1aYaQdRKENN52APnh7st2WFVAa9FWCsEUlmBJAiDBA0awBN98QuC580mytR5YJWYhVEmIKEAC5J1THl8rPwvitIqaTnwO9S7Hu1AO41EiCsX3uNsBJp9k8sRJoUhaYXWqxzqGGkDlp+vR+l2dyhstBDBK3qVLGb6jJseXw25QOI9plamKdCvSq1jU0Oabqze6dVRVBMKfDvYE+WA+Q461NUdACjhi6kyoVDpAN77Ez1B64CzVOymWI8NHSJmC1RrD7unUNLHkJ88djsvlADOXmP+4/PaPFt1/D9cPZHjNOqQJioQDDFZaY8QIJDFNhG/5S6tdUAYmBa4EwHbTrjq5Ikct/UB57KZP/3c2t/a1N+dy3u/vc8NnsrlVJJpHSYga6gI5aZ1nUxNwLW+eDpywIImPuiLQI9wEfdO/lgVluEvSqqDVdwCG8TTJmIaTPhUjT5xgB+e7FUHDpToOG7tird6+lX+4Z1XM7jlGKNT7PPTrqHJRSwJDPAUGwDEgsJIs17i+4xrOXySJUcksZc1bsSFMaTpHI7+Hbc4p3a1SrPIh3ioCdrOgAFvdURqBG+Al8H7O06oIrCoHBgDXEJEryuWkkA9DexxHo9mKCBhUaqsOUkVIF/EpgqYBBgHmbeeJ2d4mFkk+6+h7FnZIB1SrCCGJKEmIDDfA6mtNHZvtHkmFZaQUCSQLgtoUWnfVgGM12bpsyJl6lY+KHXWLKytpaQkqAwhiAY1HfE7h/ZQt4TXzVNxuBUAjTAO6XGqSOqkHrjrKce7t9WgtYjxOS1yDBOmA0iWAG3pj3M9rnWXhE6wNXKJk8+S9ROAZ4j2ZqZdVC5rMks4UTUJJJNoAW5HqNsSM92PzC0bZusdMNpJDCV8Q3IEhgCPPFF417T2NUur+JQACAIFyYEeu+4vgQntIrs01AKiE3EsTG/PlN/XAX9nqUK9Pvcx3pYgGZJUTZfePiJKwIv4xutxGSzVFeH5h1M1qmunoLXhiadkjdVLH0GIlPitOoKVcN9n3qyTBIFwDAEhwZJj8QMYe4n+zUqThKrMrM+rXoXS+qQo1IpaSWFmtpwAHs+Vy9Vajiq2lg0d0SD5TNsWDJ9r6VKmqinBQQGNIzpLE3vFrcjOHKk39eRi3y+X+LnjwCOvzPX9Db+I+eAFUe12hmChgjNULEaUBDEsAEC2uSIPKdhGOx2ioOLHed1uN5G3WcFBWPIKOfP8vIfSYmLcrYQAoF7Ra+/w/Qg9cAPXjlHlJ8woE4WOXpiT4RvzWT9D/XpGPcAM9ovCTls/VEaUq/bIPJydQ/xhvmMVV66jdv1xx2n7fVs6+us2oiQqgQqA8lG8bbknzxWqucZucemAsNTjSLt9bfTDVLtc9Ng1IKGBkNBLA9VM2I3kCfPEXs32aqZx4HhQe852HkOrHpi9ZXgfD8tTcNQatWGxqiow9dCaV67zgK3ku01bM1qYzeYqCgzr3vdwngkajCjcCTsdsblW7N5TL5Jzl6Sw6owILM9RdaMKnfXcrsYmBO0xjKqmRr18v3i5ehQQkBCijVBJE6Yt0uZxreRQf8IQA6QuXVWfmhQAaRBuLcvrNgrXtH7Y/seRpJTaatRANYtqAkbfu/r64x2kpciozNqN9QJEfHFj9rubD5mioGnTRAK8hLNB+Ig/1OKjQzuhdO4mPhP9fPAWur2pzuWcJSzlcU1OkkVHIgeTlgDA5Wx5xHt/xBWKnOOy2fxJSa8RN0NxtgDmaxamVUiNQn9PqMM5nLuysDuLg9eowGsZLimdXKK6q1ao41a2UQqn3QAoVZ5yeuIfDU4nnHYPWC00HjAAeBMASBF+k2jBzsB2nQZSiWNwgVgfK0fTB+nxlmRzRQ90pHeFF1G+5CASxG5i+AzrtlwPMZas2YDl/wBm01EspQadLSUi/WNsah2A7RHP5KnXga702G4Lr7xb8wfPGe+1DtlQqZQikzd8fsaivTZG5kEhgOQxC9hXaWnSNfL1amnvmUqp906VOoTyLCAP4fTAbJnKhEIjQ7StMncGYd2H3lUGQesdQcSKdNVAVRpVbD9wCZeeanb+iBEXMqahqFgIBpqd4UMsqY5s3hnoB1E9txNBMgnkR+EkWQ9Ugz/VgzqtxFstlRVRdTUcyxRTNyDUgGLxJxlXFuJZjM1WbMOzMWJvZQSdR0rsokmwxoHHc8lKo1MUy4pu9UhLlUDKqg8lQSxvYTiwZfsTS4rR7yDRqhR3dQFXVvIlTDDrswnAZ77Os8MtnAz21DRPTUf1xoPbDso2VBzWTTXQqAGvTGpqi+Ik1EXmt7qIiJ64ofFOCVMpUalXUJUT4qw5MDzB5G3MW2Gm+zztS1WlocxogxN4PMc4wFb7K505oN3M6FOqpqWBTAkKFMWc+XrjQM5xMlPs3+0EsCyyhNh3kC+iCfQjnuQnbHtHSoUKnd6QxYAwImTygAbyT6Ym5eoHRXUCGAbw7TaNPVN9Q/1wArMcKqOp119EhgWpppKo5kjVM6WbY7i4w9qTLtUqmWaqQWWp4gWRfCpnyjxemCgonykXncA8286X6/MUftXx9crn1pV1fualFCpJjQQzidreMTMc4O8ALHT43mKxn3VKsGbVpOtSDBta0+e88sc8UlqTk38M3vI3tvc/eHTFY4P2yoVWdCj1syAq0u7pwjRIJLE+ECJ1Nyj0xaMrrfLVTUChiKhhDKCFOoqYFx7sc/F0wErOUjrYQAJM8xe5ufuclPXEKllrlTMrFiLkHafOx1jynBaonUKLL4ZGkSBAnnT5nocQuJ1QiGoplkBPViOdhvUmCL+JV88A33AAvMeW/wAD+I/dPNZGMw9o/aAaxl6bCN307eQnpv6Yk1/aY4y9VX0d+tSAACQy8oK28PLYCTbGa1KzVKhYmWZp+JwBfI5gToJnrbD+XlBDK2k2UlfCfRsXLsF2ZpFyKigsQBJuPrjav/ClDuO7NKnGmNv164D5hynGDSY6GhSRqQ2BIMj0II3xpOWp0c5lWqlRJaswXcAEl/EOe4n47WgD7RfZ/RoI2YyrhtB+1phg0X94QbEHcH9Dio8E7T16A0o3gvIImJEHz2wF9oVK+QA1K1XLGIjxPS/gJ95f3T8DaMWHK5ynVRalNlZGFoPS0dQQZW4kXfbALJ1jXoqxazLcAbdB5Ry6X64G5zhT0mL0DBPvL91+VxyMSJFwJ3wFwaso+8D6W+XTYx0hvxjEcZxQN7b9B1mOQ5x90HTgDw/iCVpEMtQe9TcmRynoy+Y/dFsTRSA2WI8r/wC8/NrYDitn11H3tzzA+c88LDJRCTIWxIuSPl1GFgMvamrsdChZNlEmB0BMk47OX7xgiiALE9T8P69cMpZZUnWZnoB69cNpUIsDE3/lgL52Hd6VNxzLXHO1rfni3Nn1NNu/MwNU3mNyNxvtin5as1Eybz9bROCa1BWI1TBINrbGbYA+eNrl8oEq06wBWCwQNSAPiBDgypBj3hviD207d1MjlctkUCMz5YNVLS0d74tgQNQkkTMCDzjHPGuFLUCqe8ZTCaqlZ2gMdPhWY+EYFe0vs/VqcQfQq3CA7BV0oFgHci22+8gcwo/FC9RjVqNLHnhnLhQLkHyPn/W+LDmexuimWepBF7Dw+UTfAKtw4CPFfY/L/bARdTCY2vaeWHBxRwBBuPr64fqZIhokDw2v5dfPA6rTKkg2IMHAXfsP2nAqdxUUaXMpA2bmPQ3Pr640zMdoa1BAlN8vSDHwmqGIk8iynSrdAwv1x8/5esUZXWzKQQfMXGNNf2r0npFa2UV2KwZAKnzg8sBF7XVDnM3Qo5rNUyxVtT0lBVCfdnYtMG3KRHmIo+z/AD1KsqrTYsW+zZQSrgX1rUFgsQbkRix9iEytSr31fJsjoZDKJSZ1JFMkCAIvBnGlZbOJVLOJYRHhEW3JQGCCWgEb26nALg+ValSpoX757gOfdc6QDINwF02J6mwBAE0LsZjkCTJAkSHPVuR+X7zFesT92ZibiGFwFAFg23+0afDmHnZCZjnDG8IZG6i/r5zgBjvlQnEKTqwrOjAiCPs+Sh1kDY2MbHe+LD2A7N0qFBHUCSJkWne5jc33xQOJ8XqZSrVq69dMylQVKeoPI1KuoQVY+IXMQswYxVeFdts1QqM9KoUDFZXcaUnSkm+kAxynAbP2z7FDPul9MW1RNuYIkH0PU4p/ZnKFGqKsTSY0QebCkzX9YjBLs97VDWo1DX7pKquAiiVUq9hMk7GZ8ox32DoCpuVaoTVaqq20szC2ncbW8jgKd7X2FNKP42Ysb8gCOv8AD88FfZ32vV8qlNtQemdIIvAN/DHNtiPKR5R/abwarmsyRTQuKSAFR74mJIQ+8LcpPpjNclxCpk3LIYIsysJU+RXcevLlgN6biZ/9mwjlyHRRf+zO5/qKn26z70jls0E8VKroItLLUlivPwhlBU8r4jdlu3f7UNApnvFEgKQfD94gsyyJief54G9osy+bzKKPCMvJNPrdFeLn3dQ+EnbAFKud71zUo0VoB/FXJUF/xMxieQJ6SCcHdDCkUV/DpIFtzEmSW3G888EMxl1SiaxEQgk+kEk+gk/A4rHBu/r5VWVqajToghyZUWRocAdf1wB6vSLaZBWaaNpBtDAbWnxbkcpwP4rky1J0VgHYEAsxied/IWU874ezeRd0outXu1NFCYRG1QpDMJ2vAgDYYrOYyOYDsprmVrJQ8K0197UQZCW93fYT8cBmXGcuKZ0+IVP+ov3RFhHXriDkVmovrgrmeHf83pzLtTVmOpyL9T9fXEGVRmiYV/DPvc9/gBgNE4DUzDaUWnWV7Q+pUWOoU02LDlMjf44v+TbM53I1KbsO9SoaZkkK4gwTzvseWBnYHthTfKmk4BZFkT05GeQx12J4lXU1kcUEDkMD3jVX3+5Rp+IiOpEeeAKZfsbme4qLmK2qmKTKKWimqKCCIGhR/V8Yx7Sez1PJZwUaROnuabmd9TC5PSd4HXG65XjFVy1NaorZdpGtgVdIOlkYEDUBeDuIIO04+eeMcTWvWdqhdyWIDMxJ0gkLc8gIAHIYC0+zDg4zZKVqlVKc6VKwQzwW0kNYCATMbkbSJ1Or7P6e37RWF49xItAiRtv+eA3sb7I6cuc0AWLmUGuU8IKkmmCBq1SAG5Cbc9TqipFgB1Ajp57meVudxtgMc7Zezh6CitTZqqICWZRFamZiQFJDLY2Gw3HSrK7oVStU0FvcqBValUUiJDcmn4Wte2Posd9rIhBTkER72wmeUyWFvK+M79oHZVFTvCmnvGYPTWDSnSCXVfuu0bczHTAUhOGNLDvKkhiDCrythYiUMrVpyiVV0A+HWpYx0DSJXHuA7yvA6NJYRBfcm7fEnEHOdm0q1EJYqQQLCQByOkbiSJ6+W+CApVWOkPTW0zpLMbxABMbAnnh4UrGSP5jp8L/PAT+z/ZwZmi9DMzQzFO6ufFTqITAZXH3l2MTIgjngPxrsnnMr4qTLXQXPdamdQOZGkW8xjTuxXGzUpigxBqKCV1EgkDcTJMwQ14BlgBCYf7XZ5qWWaF0tUIpqZG5uTY8lB+mAyrg1CtVUVMyTBEqloMbM17+QMdb2GLBToAD6k9f1xCq1YZG5SQP1HrP5Y6asx1AmCJiNv6/rngOOK8ND02WbEEW5YoTdnayOVUBxEzICld7yREY0czo3vM/OJ/XA/McHNVgpANNlKtcg6bMNJ/iEHywGcZlwG+1EmPuurW84Jw9lFq1vAtPvPC7CbkqgkwfIDF0r9lssAdNEs9NW0qpPiK+MA/iJmJPphnKCnWg5WKb65amwI0sRpZdGoAMVuII1FAJBtgKdlsofCCmozMTB2n5c/jiycK7JaqffVFgaZKBgCADdjI5CCV3uL8jNrdnioJUJLFNJVtUarAgm49G2jBcZqIpqp0BglSoV95gVgLJ5yZiQSq3MYDjgvGyxZdJaWGju0LroNlYvdRHO4IgiLYK0JSqVGxOoX+cHHHBEVFNIboSdIgeEmFMc7qR8sTgZYWv0g/pgJmXzdVpTvQCrQNSEzcMHkMIaD8TN8M5enmWcCpWGhiVOhCNSy4mWJ0sSvT73yh5uppmBeSSdwtoHIyZG1+p2wqlV9IipUJJAEMYJjfqTaZ/LASO0fC0OTzatVK6TRqhqhHLWNLbSYPLpzi+PrxMEx8vPF17S9mzmFLg66o8I8WqYuRfnjOWpEFQAdW0RzmI9fLAW3heVWqU1CVVpIIBBbYWI5A/XB7I8Vayffp2UGfEhJKMjb6gPCRv4ce9nuG/8uhKgOJ1jmGk8/L9McZng/e0AyCK1MlqZ8+aE/hb6GMAcyvaFtZZlch9ILFixV01upVtwx0EQeQPniD23zNDN0KjimUqohfX6C8nmGJUR16chNDOJUcsg01ESnUKOGUoyVAGBkbFXa4nEvOUlFF6huqQ5Fofu2D6SPwkgA4DO8tTqUXRiHUWeVs2kNpLA9ZBHri15ntEuVz16jVU0owqsAWOumsyB7ylSAR5YNZHMUczlKcqqaVPfMWWR4+8Om8+KwCkWBJxn5y/7RUOo6QgVbC8Cw59MBonGfaEuZomhSZVViodQZDIJJC+FdMmJmSQYtEkn2HrAiohJEwwvAIPhYep8PpOKBksiqCCA3wAPx5H44s3Cs8aVSnUgeG+mbEGxBPmPXAaBRUd1lzee7A3m6nTYAxKAkEczgeKQufSfjsPQ7npiPlu1lHuqSsHVkkcmUjXrWCDuOZ54gntQpAVFJdrQYW/34XVJJ6D4HASM9l6esGoqkaGuVk2amdjbVy9MUb2gcDy9NQ8ha7OoAEnWmkAtHQWANpg/AtxLNvUDDWy23IIgc1ZWjw2EqeXPngA3ZZJ1NTAAEkK7QT00kSAOs4Ab2f4+2UqOkhgVamTurA8j5fljT+wlaqyEUalFUYglTqUg+iOsj1tjNs72IrOTUy1F2QAlouo07wSZPpf64s3ZPsJXLKayuqnZEcKT6mbD0v5jAaXmk1jShBVAQzD7xO6j9fljDeMdmmSuaDAg3NNrwwFioP4gIMflOPoDhPDW0CnpVFUQqqdUD5QMAPanwVKeVotZagzClBzPhbvP8tz8MAF9m/bKplMktAU0fSzMCSfvGYtb/X0xZ/8A1k17xSpX/jbytcb8upnGZcJqEM8C2omPWJ+snErMcSqBtK35zF9sBfn9omaLSEogaZmHi5A/GAeo574gcd7U1c0nd1WpKoJYaAZm6gG5kQTPqMZ3xDidXSxDSw2mYn/b9MDzQzDCXzCpzhQSfSY/XAXahTUTNTcz9B9cLFMo5C18y5M9DhYCxNT1Btx4wQRuIaxHpc+c+eHFqFhBjULmNpOx/haDbkQRynHoHiKx94j5AAfSMe16R95dx8uhB8jb0gHlgCnZqoe8AU6XUh0JkgMpC3HMFW0t1WbgScFu2nFu/rIqiFpC68xUa7A/wwF+BxWeD8Q0ZlKjL4A4DiJBRpSopB3bSTI22wQpguWZiSxMkm5JwA2sYIXcagfW9/r+eI9VzqDM27H4X8vhiRmxdTzU/TDXEqQ0VD1Fj5G4Hlc74A4ckVplSBFzMzuJF/lbHiyYI5D88DqfF5FMMpQVBpWoPdZhEqTsHkgANv1vGJWWzkHSQTFuh6n0+fLAOVaRDEr70gi3kZ/LAzjXCCT+0IPtAvij762lSeTCxU8iBg/3qm5lY5mf6+WOg5ggNI8iQYm+x28sAN4fxDVTP3nJUkd2NLkkFakDxXHvCLEeeHeIUCadYlRKNTYWqHTp0sYOwhZF+WO6fCyvipIS6lioChg9gWQjnK6oB3+USdSVKVXRpIMqJ70AkosWBgXYDxbeQ2AbUpkMtVfeQEmNmWftFn4z6jFm4fQaqPsRPKbCZ2Hrzj5kcwuSde7LLdSp5XHNgF/ECCGEH3T6Yn9mM2tOkyugq0XE78jcEHZhtINjA+ID+MgqxUghkvp+9OxtO/P/AEwLSqxgFokQUUy0TsY5kRewv5SS3aHNitWLgfaEWSw8pfoOW9/OJwOptWUQKVJJ+7cn6W+OAnJw+myjvEQnlzI/hNtMfu4HtwuitWyKapIfWyhmABEmTYEgeu53OJtQOVmJaIEWHy5D1xD4fl3XNlHAMUQwIM+IuQwJ+XywHPAlJoujCKlJyp85GoN8VP54k5emdPxJx7lF05h5I1EaHHmpJRvQoxw5VEQvTfywATNUHXNd+ASv7OymLmzTEb7SZ8jgjXy4q0mpsTDLYjmpB+oN8DOPVGeFCP3Y56TBno0QRid2fra6KXukqfh4T+h+GAz2plmy9Vw+yDls2qy+oO/wPTDGrTmmAsCbjbcAxgh2tUt3dS470sdP8OlU/wAv1JwK7QsDXJGxUfQaT9RgLPSpqANI35n9f5YI5UypXbnis9nuKkkI/wACdrefWMWDLAm6+vl/rgJFSnZheRf+vTHFJFqoVYSCAR1BBNwRcEEcsSlcGDziT6X/AExCyj6KjrNlZo9GCuPzOA84pT+zgsz6gzHrCiYtEyxX1x7Q1VRTgSzqvxLAfrhziV6wi0jTHRU8R/ztH93BfsDlie4cC6UwwgXEyAelv1mDGAvK0DkqlDLjR3XhRybu2sHU2nZfGZk3v5jBmtkTIttjmhwkZhxqsUgsfvWa085JBuf5YO52kQpkqFEeI7+c9evLAecOpKizz5nGY+2DMa83lqZPhWkzRFwXbTJ9QtvQ9baXlq6reSzRsYBHoJxjntEzevile3uKlMf4A3wu2ArCJNQjUw5WIInr7swR5/LD6+GI5zPwOOGYiHMEa0X/ABH+V/lhwp7vqfzwDGd4cW+0HuiSw8+vpz+GIbVVHMHBw5sop6AnpzH++AWbdEAaAFPTl+o+OAdy/EkUR3Sn+8egwsRKOeUi0fMYWAsrPJ1C1/rEET6g4dq1Cwt7u5by8hz+g88cZzh4JaBFxfaYkXje0b4c3GnlE/AcvSbfPAM5WkdSfvyWEkm11PmwB0nqPQDBtaRBjbzxEydOai+Q/lgzWoEk6fIDrvgBmeoh12honyOB2eP2SyLwR8v6GDFXLkAz/t5YF8Up/ZgDm30i/wCmAH5Eqy924lbhh5HEvK1agcIW1mYVjALoJBn/ALi+Xvb9cQ8jlwKoN/ejy5b/AFxY6uSVoVwCp5el/h64B2ggiCDzt5/1OH9CgXHTn5/64hUODOH+zzFZQeRK1FAH/wARWP1xOyuWHehdRjVDOxJO4uY6dBAHTAScvRVAC0BVYmWDN909Db12xxwmkEFRPcVqjRBqJz1SNMkCNPvAXNrXMviWXW6uNdIkK+nUAVIIJAW8AGZPIc8TuH8GrM66QdDu6EzVAUhEYEmzQdLJ0BjrgAWWLJXcSGHv+9qI1ATJ0rfUGtHPDNfgAoHvKZqpTJl6a1GFMybkJ92d7ECeWCParXk9L1WA0gK/2jPNJmKlkVhuh0tvIAI54m0aHhY1CjB7+AQsEADSBIg2MzeZwACtk0EAAAEz6zaTzJ+eBdDLu9xXRREShJMdJJP5YPPl4OjZgRfqs2I/LGEVKjBzcgyZ3Bmbz5zgNddlpXNZ2P7zDT8tziCO0VOnULlh6k3Ixlz1idyT6mcPU6jKdS7jyB/MYDRcx2gFRu8VdJIgsTcj0x0M1UKlgruNgVVmWR1aIxnn/EarkKXYzaJjf0xbMlT7tFVWNhcgxJ5m2AcFWolwaiHyLL9bYK9n84S9QlixIDSTJmNO/oMQk4jVG1WqP/mP/PE/hnEHeoA7apBEkDVtPvRqItsTgA/aHK63piLUzyv71vgLfQYBcT4b3tQKPeZWKTaSt9M9SJiefri4/sfeValKoWJFMspt4kYgiY+8jiPMEYh8QyUPlzzDOTbkWRV26M0jAU/s3nUDtRqkClWGksf+m/8A06w5jSd43UsMWPP5WrQeqKc1EpU1qVFMa6csabK0WbS33rSpDbHD2d4XSrup0qDBaIAlQWRrjcgxfcQOuLX2Lyeoo5bRVWn3Do0Nrpox7t2bSRIQqs8wpGAqGT4qlTxXBAhgTBHLbyxLqpqqI0DZxUj/ALYJU/HUPgMXhuyeUCd21Gno3HIje61AZG8SDyHQDGdZTKstbMBn1imzUV2mzGZ5mUp77eLrgHqtaXdSDrFBYPVqmpvnrYD4Y0b2ecPR6aqBASVLT75U6VC9AACCR187ZjnKhFcOIIK6fMGmNcH4ifiMaF7Osz3VFwSAZSATFnWZ2MXmx64DSsgvdlVWwJjltcxbnbDfFnqEndUQi5KrrJtAM2EkCTecQsskkETczzE9CT12M9SMT86XZbFYt4jE9YG4nzA+UYAHk2ZCIvDQIBJHIzbb3oNpjGY9q64qcRzjC4FbSZtdAqEemoH4YvvbDiJylBq5GtrBCDpAdhpGqPvHcj9zljKeEFmDO5li7MSdyxMkm39EnASM9/Yt5MjfHvF/niW1KfEObSPjfDHFcwgy+9y6RA89d77Qv5YfbOaaZMAFSw6g6YEdeeAg5mlqcJYH3r7WuQRvcfr0xHzGXSsQhuj2Me+CpBAnn/8AzidUoxDbkiWHUm8jzuRFvUG+ILUgDYmwJkeV1Pxhh6nkZGA6odlaABAapvzGFgslX+owsBN4jYxyuTiGGhWJFyLDpyA9b/MnBHNZUljPX9bfDniLmlAgTeJ+AO/zIwEnJSHnoY+uDAq2kctz/XriBkl8JO0k/lhU67FSqxJ6/n54CW9UAdep/wBMCc/U1G1xqtjqtSMwSWt8sMVSFiFIAM3+OAYoZYxqgzJFt55YI5asOsdcM5ZiF6HeTYdcKq9Oo39kjSbkqRHQDn6n4YA7TzyrLFhA36Rj3JNckCDGojoCSR6cvngfkOHFWDJQpAi4LFjHmJNj5jBTKpqdiRLEKCAPeMnYdeUYCU1Fg2hpJkqyiWixJEL7w5EbQTiXwnjlSjUdJlWcaNWqIgLuYPvSPVcDuJkpSqRNIgG4XUUjdtH7u5HTrtiH2mpinTWskEe4SumCffUr4iz77+eAc9sXHKeYyVTu0LimxXWyuo1akRylxqCkhSSCNREbHFe9mPaaaf7PUdg9ETTIME0zYqD+7JH8JHTFsq8IGayy0a32TV6aqbHXPvqzgyQAQPCYmG20xjGcwlXI5u401aLww5GLET+FhN+hnAbHn1BbUoMgX+NyJ6jGMdteFdzm3A91/tB/emR/iDY2rhC06lJa1JnenUWVDtOkCRp/d0tqGnqDfbAPj3CKTOjsisVBUFgDY35+eAxmnlSQYBMdAT+WD/D+yuZc/wBmVBUGWIXnYiTP0xf6NL7KqFESpsLD3TyGO8mdVGm3VQPrgM/4NlKtJy7MwZSQBMwdib/IYKtxipzKt/FSpN+aYmjPhvEKVAyTfu9/Pe5w3Ur/APbo/wD0af6rgI68YB96lRP9wp/9tlH0w5kOII2aoqiaCdZMOxWy8gwJG/U/rhl2hz4KfiQgeAAAgz7ohSfMjEXg7Tm6LAQF96NvtAVFjtcDnzwFtzpCFqmoiEvtsJaOe/8ALEHIZla2qqt1gKvw8TG/7x/yjDnaUgU3mwNj6GAfpOB2RRqbwrUGpEf9RXAPMGZAn1gYA5ToT4gJtpHTqY9T+mAvajVT7qoj92fENpBkAjmPPFko1WI0+CwuqEqwHUKZBHxGPDwVM0TTayIpck390ehiSQNuexwFZ4AmdrurI51FtKg0iV8yTqAsPXHnFMqaeZZA4d1DUmqKgQOZFyJJOkhr8wItONJ4XooZMVygHdUmYWEh1lRE3kmFjoD54zijM6mMuxk+puT88AMSg/7ToLlk+0dAeQ8Y/wDNONG7N5Qq40sss6IAZuURFiOkkX625nGb5Rm/b6wBJKUwq7ctA2+eND7IZnXUq1jH2dJqgvCh3qAIJO0wB8fkF4p51e4L0hNRKhUgC5g+IERc2Nh6YOZLOK9Ok4kBidPlci/IWnfFW7N1mppDEMVcuzC4JJ0k7iZJt1JxY+C5V6aNSdvEHZpFxDHVsdt4gYDP/bpV0ZKigtNcsOnuMfWxb64zzgkGipGzGT8WvHw/LGi+3Z9FHK8zrqm4B+4BsRHPGb8CeaCE8x+sfzwHVDK66QVrMAsjqVp6/wDyvq+GFnq5ArUz+Kg4P7pA1H5pHxwyjaa03FqZT+JVRWU+RQx88N1KobP6TJRqfd/Ee5PTZD8fPAGEqEiceVVkWHi/r5TYYZyl1B64kxG/XcYCJTzgjn8SAdrWJwsKqraj4VN/w/HHmAMUsy7SBTZSu/eeH5GSTuOXxxKOXIIBIJNp2AWZMCTJJi/0w/VQyeZDrbqLn5yDjyu/jX+XnbAPZPLCoo8R94yBhytwdLRqm/u8vOTbDORoASxcqwcggev8sdvmiwgrUZRsdDEX5HrgGv8AiVIAh6mogQBAJ9dQ2+Z9MVjL8SrVcwyVUCKi2AJYHWRB1cxpBiPPFtOV7wWTTHIqVEfECP8AbAmnmULMi3qU99/DNhMj1OAdpUGdwJgC/l88GchlgkWBM3n88ReGZbSsgXmec4lo7a15c/lecAQg2PL+eO8qHV9SxIKmehO3xjDRrxAO5+mJWWYTJusiQDFh58sB3mqoLjvAXVmmo0e6sjUSZA2tztPLHHBK+qmlKmxc01Ca1UMoKhVBVlEtyIusfiG2I/FKCsgDrqQuCZnSNJBUlgIiTpPXUOWDBLMvhGoDYsW0esEKgHijZjZbGcBzTVUq0ySW0sXcsytUM22S0mR4fL50325cAHfUs0gsyinUPLUJKE+ZUMP7oxfcvSI8JC6v3R4iOuj7o82gAEQMSq/BKedylbLv98Rq30kf2bA89JA9Y88Bifs+7S/s9XuHYCjVaQW91KlgCR+BoCt8DyONJ4nSDAzYmwsF3nZYtzxjnGOCVMtWehVXS6GD0I5EdVIuD0xeexXHjXprRqOBUomZN2qU40gT1BhT5Qd5wEWrWqU7SB49MRzi/wAMcVMwyI6AWSqxk7eKHUEbx4+XTBDi2Xmt3QB1SaotYiBMHqCcQeI+Fn8IbXTDaSSPFSN/dIM6Cef3BgBa1KQN6JWedOodProdWP8AnxJ1UPwVW9air9BTP54j0SlQm4pqf4mA8rAt9Dh+nlEj+2p/Kqf/ANWA5qVKfKiJGxZ3b8io+mBvDVVDmXkalqKwURsArwo6C49BgoyUl3qFvJEM/N4j1g4e4NwT/mXYovd1aXjVvEQQSqmTBDSjg8rmwtAR+J5f9qZQJ7sNJjeCBE333wXp5FKYAJ0C8Mtl85GwI5yIsehxKyvB6dEoELEQVuZOxgE87T52GPHeTYrqO4ayPy3+63KfgZEQHGY4eQArAMm4IsV845eqkegw72ayp/aaehzpDai17R+L848sQaXDq+sUqYZlY6VQ3Kn8I/dtMGwjeNtm4HwRKGXp0gqyoEmASW+8SeZkm+AontOWnRRaVPVrrMajy7EaQZJ0zHieP8JxnhgXgmBiw9o+JnM5ytUOwYovklOV+plvjgC1yemAA5JkNWpXRp10/EhEMjakWD1nefUcjjQ+x+Q+zZbkVAJEMPd1QTAgxBaP5HFHFEHvHJiWVRb8Mtc/3vpjQey9QU2UP7rKWUkX5kbbk2nykYCy8KyUOFII0mTYGNMkBhuJMbfywYOeK8TCbJVomPN0MmD/AAmI/dOG61I06NPuiJmx396JImzH49MQuIOUFCqACf2tFkk6lVmZYvyJYz684nAV7290/scq3So6z/EgPpyxmXCG05VW/CpNr7Em3XbGs+3XJ6uHUzySus+jK6T8yMZd2dp/8ut9pEdfEf6+GAiVIar3YPiIV1sbFS4JB/wiOYJ6Y64/w5iz1Aq6QpYkGCbCFEX1Bgt/9cdZY6s7Vb8Cqvz8X8scdr6rCilMEaqjg73hdo/vXnyGA64dWZ6aMdyBNovzJHXE0VSP1xE4dk3RFmo5Yi+xUnyBX8jOHqlVl8RTWoMEqQGHqh/Q/DAGsnntKCVLTeRo/wDyUnCxHyFXw+EkqTIthYCxov2h/hP0P+pxGzCDvl9MLCwDmUpjvqn8Kt8dvywcNPwAyd436YWFgImYpyCskAxMGCdjc74FrThzubxfoNvPCwsARy6wPiP0x4ifbfA/kcLCwEoL4wOpv53xLVAHAixwsLAQs5mPtFy5RCrrBYjxjxT4XB8MFRt54t3/AA4WJao2hNQliTIA57jbkRhYWAiUqn2DVIFmjRshvEsBdjYe8Tgzw/w1dIO4APn4dX+g5RjzCwFU9snB6bZenXI+0SoEDdVYMSD1giR0vjIMtWNGotWmYZGkdPMHqCJHphYWAu/bnjD5ZqT0wpNRtB1C0LawBF+pM44yr6wCQJF58/jhYWAB8Syq06g0iNUyOXTBPg3BErMAzMPTT+qnCwsBG4/w5aFZqaE6RTDXjc6r2A6DFsyOWH7PXqfeFbTPkTUc/wCZiflhYWAHlPs3MnwkEfBpxMqZBCTKg+uFhYCf2EeOJVaYACJR8IuYJKyZPMwB6DF47SZxqOVrVUMMlNmX1CmLc8eYWAxLLJKMTuVn9cDcsd8LCwEjJZNWo0hfxMxMHq+j8sX/AIxl1TN0lUABaoQDlp1RpPUQSI6YWFgLdw89+hNQ/emBYCNS2i/IYDdscooyZqCzKAy/uwyxHPCwsBC9reWFXIUy0++rwDAkqRt0ucZnwNAKAgRBeBysxGFhYAfwMTUrk86sfIRgzm+GUqtUu6KzIQizyHvbbTJwsLAe6Lx8cNZpB4D+I6G8xEg+ojfHmFgJORowsAn+gMLCwsB//9k=">
            <a:hlinkClick r:id="rId8"/>
          </p:cNvPr>
          <p:cNvSpPr>
            <a:spLocks noChangeAspect="1" noChangeArrowheads="1"/>
          </p:cNvSpPr>
          <p:nvPr/>
        </p:nvSpPr>
        <p:spPr bwMode="auto">
          <a:xfrm>
            <a:off x="46038" y="-1241425"/>
            <a:ext cx="4876800" cy="26003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2176" name="AutoShape 16" descr="data:image/jpeg;base64,/9j/4AAQSkZJRgABAQAAAQABAAD/2wCEAAkGBhQSEBUUExQWFRQWGRwYFxgXGBocHBodGB0aGhsdHhgbHSciGx8jHR8eHy8hIycpLC0sHR4xNTAqNSYrLCkBCQoKBQUFDQUFDSkYEhgpKSkpKSkpKSkpKSkpKSkpKSkpKSkpKSkpKSkpKSkpKSkpKSkpKSkpKSkpKSkpKSkpKf/AABEIALoBDgMBIgACEQEDEQH/xAAcAAABBAMBAAAAAAAAAAAAAAAFAwQGBwABAgj/xABHEAACAQIEAwQHBQYDBgYDAAABAhEDIQAEEjEFQVEGEyJhBxQyVHGBkUKTlKHRFiNSYnKxM8HwFSSSorPhNUNzgrLxNFOj/8QAFAEBAAAAAAAAAAAAAAAAAAAAAP/EABQRAQAAAAAAAAAAAAAAAAAAAAD/2gAMAwEAAhEDEQA/AIvwHjPHM4jPQzdUqraTqqqtyJ2IvbBP1XtF70/4hMOvQyP91r/+sP8A4DFhBcBWnqnaL3p/xCYz1PtF70/4hMWZox1pwFY+p9oven/EJjfqfaL3p/xCYs7TjNOArH1LtH70/wCIp4z1LtH70/4ini0NOM04Cr/Uu0fvT/iExnqPaP3p/wARTxaGnGRgKv8AUu0fvT/iKeM9S7R+9P8AiKeLQjGRgKv9R7R+9P8AiKeM9S7R+9P+Ip4s+MawFY+pdo/eX/EU8Z6j2j95f8RTxZ0Y6jAVf6j2j96f8RTxnqPaP3p/xFPFnxjRGArH1PtF70/4injXqnaL3p/xFPFmlca04Cs/VO0XvT/iKeM9U7Re9P8AiKeLLC4zTgK09T7Re9P+ITG/U+0XvT/iExZWnG4wFaep9oven/EJjPU+0XvT/iKeLKxrAVt6l2i96f8AEU8a9T7Re9P+Ip4snGowFb+qdoven/EJjXq3aL3p/wAQmLIjGowFcerdoven/EJjXq/aH3p/xCYsjTjnRgK59X7Re9P+ITEf4x2z4vlaxo1c5WDgAkBwwhgGFwOhGLmC4pP0p/8AidX+il/0kwEw9DP/AOLX/wDWH/TGLEGK89DNOcpX6d8LR/IMWGlM+UcsB0BjvTjkIfl88YlCLAQPged+vXAdgYwY4enMjl8T+uGvD8qEQBBCybamtN7C4FzywD2MZGEnaBOgmBspE/KSJxskjkT8pj6Ez9BgOycawn3o6m24II6eQ6jHK1F5uD5yPltbynALzjIxyG85H1P5b/3x1RYOAVIYHYi4wGyMckYU0YTzFQIjMdlUsY6AScBkY6jA3jvFDRy3eICWZqaoAheS7C2i02kYfU66sCVdSASLkct+kRgFYxqMaFTqL+V/pHLz+sY7Cki364DgrjWnHfdE9R8AJ/MY5ambXInmPrzkXiP0wGtOM047NMjmcDuH1g9dwrOYRDpZXA8ZO5YQW8IgA8z0sD7TjWnHOWr94gYc5sD0JG/yx2zxuDc2i/8Ar4m3U4DnRjWnHZaNxYc94tNx0HlOMVwYgzaR5jqOo8xOATK41pwtpxopgEoxqMKsv+v+2NacAnGMjHenGacAnGKP9Kf/AIpV/opf9JMXmRijPSp/4pV/opf9JMBMfQvHqmYJAtWH/TGLAZkkExKgnbYG3Ic4/LFaeiLPPTy1bTTeoO9BOhWMeAfaCt52jE6btKQQPVsxfn3dW0857q+AJr3Y/ht8LA35+YP0x1CE/Zn4jny/10OA2Y7RlRq7iuvVmWpEbmSyAfXb8jw/bBFAPdVmBi+id+cxe17fLAHkAk33v7Z6AGL+Qw3yKzTWCfsxEXsvUc+f+oDDtrlyfEpQgiO8UKTMglQ24ixjqMLvx+hS094VPhDIWKAnUCJGqOljtBwBp6TR7R3FyB1+AGOu6P8AF/yj54jGW9IfD6gJllEQWKgee6t/qMVr289IT5xzTolkywtEkGrH2nE2HROXOTsFoZjttlqdUo2YoiPaJYDTyCwGJ1WJPIWGCdDiq1FJRkexiGMEi24kdPrjzRh9wrjVbLPqoVGptz0mx+Kmx+eA9J1KIZTKIRv9IMwVjcT8hjp8qDc0wT1BWfqYnEF7GekulWp6a9UUKqi+oDQ/8y+E36qYA5Ymq8Yon2a9LT11JYdP0PQHAdpluuvcgeEAAdPAdrbk4ZcaRRl61nlVNprQTpkWmOfwG+CJztMRFaj5S6f31/lvhrxLOI1KpTWrRZjTe3eDUQUbZQxJJ+mACVM2XpNRK/8A41fKAsSSX7ypLH/ikD64k664khTvMFup6gzb/XSGetgnNspsBw9werLUcH5yP9TiXZHiFFxKVlaYaDUBjXePFymQI6YDt6UkeBSBJBm822BXpImeuNVMspF6Y5fw+XORhTvkOmKy2IJipTuIIv5c5woCNP8Aict5T5HAJGnt4T+VvjB+WOa1MRs4uDYuCYIbkdrcvhhdriAyydpAI38iJt546qITsR9CfjcN0n54BBwARduexePyt9cDc9xOllhUq1apCIqgAvJLTUOgah7VwAJ5mYwbKmDtHwMb/HEH7Y9njVXunrOodqbS3iA/eOohQqiTrUHe5wBnI8YohaI70K1SmtQBoBKskgmSDJIjmZIwU6yVPIf5g369MRjhvZtXfJ1DUP8AuyLRkNp1NQqOl10GROm8gcsTBtX8PxM2HT6j6YBkK4tLJfnr5xMC15IP54VIkwQOvtc732/PGZtCCkIbNYDTf93UtcwPnGFdPPTv/T9LnAIIH5jeLSLdfELGNtrx5407PpJCCb2L/GDIUzyMWx0oWTqQLpEBjoiDEQZtYC1rjHUKQfBM2gaZMwNwRE/HARTJ5hnqZZgWcUqKux0nx6y6jak1wA2oSJtERg/Wzk0man7WlygdWWWQGxDAGZG2/wDfEaWsUqUl70q5ooVUUgwkPUGolgfZk+GZMHpgh2g4gy0UVHy1V6pKf7x+5EFWlihMjbSJgSwN5wBrLSaaFiGYqCSBAJIBJAkx8Jx3gQOLJSyCVqavUUIoCUl1EmACoCggFTMnYQd5wSy8OWIfWltMQQbSdhB6eUEYDt2A3Mf9sUX6Vf8AxSr/AEUv+kmL3WkZ+0ev5X2+P1OKI9K4jitX+ml/0kwBL0e9sctkcpWFcuzmqrJSQGWhYnXYCD1Pyxxxb0vZmpqFKnSpK0SSDUckbGW8AIgRpQRGIEMbwEo7N9t3o51cxmi+ZGllYOdRUMI1IG8II6W5jE97I9oCubq5OqNFCqzHKrrLIqk6zQhTEMplY2MgEzGKaxNeyfBUqZfvKtWpRq03mizMVCgKGR6YZStQBx4lBW2m+AuPP63IUVGUr4mJNlUggK59o6oizRpDHcKcCOE0Kpd28GqixUpF3IkMravYpDT4W3YgEmzTX/GO2HEK1fuMrVViYY+p6iSWAmahGoBYC7hQAPjiZejbhuYpJmPWapeprClGfUUYay2pr+Fi0nlufMhv0pcQNLhjmnP79qdMn+QhmMqIC6oiQLgkHbFFnFv9se2mUJXKyKiHMUnqyJRVVyaqEi5X7S6biWHSX6dleA5iDTaiARPhzLIf+Go1jgKRxmLjzXo+4SoWKgMswJ9YDWBtdTAkRbfnhxl/Rrw1iTD92QQG11AJiRDkweux5fHAUvQzBRgyxIuJuD5EGxB2INox6Q4bwbK1aVKr6pTHeIrRDAgsobSFMXHQxAHPEHz/AA7I5JmNJUakKdMux0OyOdYa9RxZl0+ATeYA3xYnAeLU83l6demrJTqA6VaxRQzLBg+0SDpYcrcsAzzHZTK1N8vTkAx46kAj2iNJBKjygzyG+GGY7MUKLVHpr3Wqmx1K9XVTQKQW9o6rwbR7RBFpxKgJO28SCY8Qkhd/Cw3PI+d8DM/lhUy1ZiWHeIzAglDpQSDKwVYmSV2OojbAQXhmWdqGZQKQ3cZaooMDUq19SnyZpax5aTecSPIdiKOlDWo02rwGf95VIBsQyjWACCCbASQoETOBHDUemvhXWr5FXqMXCwgYPKk2sTABgAHlEFev6VcihGtyzo2n9yhddPhDfvDpDCwYR9pBgD47M5RCB3ShnEe3VGoWWSNVpkAdCYOF27NZe5FIKSCJ1udhaRqvpFz05E4jOY4wQadao0DNrUagxU+0SBl0aJA8DsdNpOokzg1wftEf8N5qOp0+ENqbQASyg2dVJggHV8bQDodk8sBHdmfKpUHLkNXPeJ2+mNJ2Py0gim5MAWrVDb/i26dfLBYvKgoC+qIAMFtRG07HdvIArhDN57LMDTqOul4XxSobvSUABIgywICjYibYBlT7MUFBGlubSKlQCx39o7bEzuDYYjvafsYWAemXphQdeqrqIggjww0SvS9xucSjhPq9WmxokVKVRWSQpgqsqVMiBA1AT7UnC+cK93C6QV8QE7lbU/OxEieagYCL9nOGMKa03epGpkqEMoIfUSixoK6iNI1JY2vBjBGtwRUqE+sVwpUERVSfCNr072JYAcgYuIxzwtiBVkEa6jalPhIDUkaJMhTrIZ2E6SF88Yj6iHZYqJ4T+8qKJFyzKmhRqnU1jHgG2ASzXAXOlaGZzFySSzgWKGHD6BFyoJAY6XkDDmlwOu4I9dzNM7GO7kctyDfz6QeeFqWcZSWEAnclI3MkmTOqb6eTQuxGBPaLtuuVTU9QBjZFG5iJgAXC3MncllJ8M4B6eE5k1BTGbqEBQWZkVvtRDCQDe8b/AA3wlm8nmKbMTm0KlQWmmA0KGgAK24liDHWTAtUvEfSbmnLd2xpqxYxOo+KdyRcgQJPTBHsv6RnZxSzbKUZge8I0REEKxWIUsB4uUGZ1HATmnxCjVzWXaq5pxTdtQkKXp1XplZi+nU0x5gG2IPV4a9fiFTNlaqq1RqgC0WqWUgwWBH2R8pxLclxGklDUwqirR79BW1EABKiSWSnVVmB1U7XJabnc88FziV6RaiRYsSpB1IXcuNSnxCZBBNiWXkrSD2h2op0mb91mVms7CaNce24JBVTBINuvw5hsj2vFFSjUa4pANLikRM1GYwI1AaGE6mBmN74NpSgWAHwBjpczYWa56P8AwCdl3gy1vhFrzPTe/SG//VAAVU7W0TdmrARv3dUTY8gPDafh54rXtvnUrZ13pzpKoLggyEANj54trN1W0E6iRE3sLxFuvkPMc1xUfbRpzZ5+Cn/8F6CLYBl3NL1TVq/fitGiDemUF5iLMI+ZwxxoY3gNqs2Fzg6nYjOMoZ6XdqRINZlpkgdFchiPgMEuxFShTR6jkirJUECWRTHiQcjO5vblvgvn+AtWrZTvqpr5c1FVdQCkqZ8I0geIxc6vPAEfQ/n2pVcxkmCH/wA0MpmWGlChMeJCCD5R53knari7ZXLZ+qvtBlpq0TpLxFOCSNK6iwIi52mcMeB8Jp5PikoO6p1KFQv9lVWkEDoQQIOvSwa48X1iXpH7Z0q/e0qJDqz0yHUnToRFOkiPEdc3M2Ag4Cv2Yk3N+p/vhTNVAzEqulfsrMwPn/q+EsZgHHDsur1qaPZGdVYxsGYAn6HFv8d9GLZlhU781APCtNjoSmogBR7R0hRHh0k/HFMhiDIsRcfHF28F45WzFBHNdFpsBrcC4mA1zYMDO+Ac1PRtlEybUlVSy927VAPGSslj4ptedJ5Yj3ow4kuW4rmMmtQtRct3c7a6YmT5FNYtzC9MGe0fauhlxU9TzxWoqlu5FEVkYx4gXKEoTE+0QLmACRiouHcQr5PMLVSUqr4hqXk3kRcMDEjcExgPS2eGorT5PqDybhPDM+bmEU9GwrnAe7qQuo6WGkRcgGFvaVGxmDiO9le05zlDvwugtAYkHSukNPMygMweriegLtXYmLjZYPK0hGP/AD6vgPiFWcb4VWzdPKZegxWcuBUJlVdVPgB0ydJZSQCPsyREYr3iXCKtCs1KqhV15dRyIPMHkRiy+I9nMxTp0s2pqEvXVBRV3pqaJsrMVIcEtfwzYzGJzx/slTz2TFOsumqgPdVNWpkbl44GpSdwQJ3sb4CN+jPiyZ3INlMwLqAu5UsogoQwMqykcuYnqMd5DsBmUzJSpWSplYMVb9+ASSw6B2mGqXttfEK7K8Nr0c8HYGmyOq6WDBavjCVB5kKwa3lO+LM7Y8dqUcnUq0wCFRgQep8Km/Ie18sAShatHRpHdsoiCQYfaHUgrq6j2L9cNl4HQUgikCVYuGYF2DSNTjUT4xAAH2vawI9GnEO/4bTJ3plqRjyi/mXBGoclAOJSQAOnny8jPQbU26/XAR6vnZOigUpqrlZEKuukSGpywiLalJ5gkmxh7kEGmT3kEnxVtN9ZLiYJJUSRvsq4hWY7P16me4hRoZhFNQjMU6NUalbUwfUCTpV1cspJUwSbXkEuztYs9H1jMDM1cuNJcGEpaRamsACo5tLPJIUi3MJTQyxBqi4/eAgG+9Gkd+dl1N/EBGMqZYBlMSCQpmNzdCevn/EhVd1GNUM2uqqyqWBZBzudBiRHhEjVq5EBTjmvxEGmdVM6Cp1aoWVPiMyREnxH+FtHXAbq5imqM+pSq7mZAjr1IBk87rzTFEdr+0XruZaqAVT2UBMkDqT1O5jyw3z/ABd3FUCe6qVA51c2UEBpFgxDGQLXgQAMDqQBYA2EifIczgDPAOx2azmnuaRKM2nWYCiN/jHl8MK9pewuayMGskodqiXX5/w/PFr9huLUstSo0KpZNUCmz03RTquBqZYBbcXvODXHu1tGlVNB9It4tau8g2juqSOY6s0LyE4CpfRz2mFKqaVZgKOipoDWAdzSJ+JPdiB1tzjEg4lwxVd8zlq3dVwz6dI8LpJGmB9kwYBEWf2YU4hvbXsq2VzFUohGW1Lob7I71S6pJvIAYfBb4U7G8aWmDRNJqjMdS6F1HYAg8wtgZG28YCbcJ7cU6g01V7qsN13DRF6c2YkAeBtoUXUscPKvHVI8CO3SA56RBIE3IMm5BU71XxH+LcOSugJSsrgSpWlV1Kx8USFA9rc9S/TA6h2manKZoMWG1QCDeY7xd0a5M2NyYkA4CTZ/i76GCpuBckL+eq1ufIAttGKz7TVGbMEt7WlJFreEWgbRtG42O2Jfmu0iBGidWmQBfeCICgj/ACsv2SRiFcazIqVdQBHhUX/lAHQH636ycAxGNjBDhnD1dGY3IIUCTaRvAF8dUuE6nVdQUk6RvFx4WJ6MSBPLAZwbiC02IqLKzIj7J6/TEp7MZt6lfWXplaatpSrqZfGSGsm8QBB6/PHOV9H/AK3ltdJhRzNOFrUa0pJizKYuGAkHaxHTAmnlM7kqwphPFU8KkAMrH+V9iRzvbngD9KgRleJ1qRClkp0hppmksNUBqBVZmjUoEQQCJxA1ybkTpMeYPLE+ydKppZWrOy1Cr1gCQKjLZfCIhRtykj4R1muHGPAYA3AMX6jpc74CuWEGDjWHdXhz6wqjUWMKFuTfaBecN6tIrYiJv8sBxiX+jrtFRy1VxmCVRwNLgatDA81vYgxMcsRRaDFWYKSqwGMWGqYk8pg46ymVao4RBLHYbcp3+WAn3aDi9GoRlstxKoKNQEOHWaajcIrwHCk7LOkC08sTLKdl8v6rQoVWTN6dq2oMQgM6aLK0hfZQrq+1IxXWS4UuUqJ3i6iTTLM4UCnMw25JUmwNjIvpgAyT/aDUnp1qRKpV8J0giCJCP4gD/ELi4jAWDTemiKq6AqRpCCUWLSAN6Kg7dfrjsZoWhWkQApBHtHwoTF0qHxavsgYCZbi1VyUAplgVK6mKk6oKxCsIkNrXnpJvMYb8O4vmatXSy0qKwzagxqmNQ1FVCrK1DaNVo+GACP2iTK5dmqCoHpZgVaY16qTsQVNEAf4ZA1mdPQk3AwU7M+mShW0U8wjU6rFEBUSjM9iSJ/dqDG5Jg4ifpI4EyZbL1iacq9ak5Ags2vUIP2hvA5XxX9JZIB/K/wCXXAegu0bd7xDLIoM5almKhMeEEhKarPUMwPlIwP8AS+5p8NZFBOtxqgbKCCSYFhyk2viBcA409PSajk1H1NTZnbwuWUx3gMgVFBFzp1BSRzEmo9vzVqUTW71WpllM0wGXvFKBu8TwypIOllAImZwED7F9pxlKp16u7cCdBNiNjpBAYHY842PI21w/tFk6qCotSlE3mPai5C1CCRcALFt+WIL204fka9Nq2WISuo1VERCqPpnvDpiKZ2PIGYiYwA7E8SzFLNLSo1Ep9+VU94pKMb6Zi95gEfxeeAltIUuJ8ZEpGXp0ilNlPtd1udWxhmIvyicSutUXJVKVK7NWptICliWpR4mCgmNMk2A8IM2xAewnaellatQVT4U1aIJHRTAbcNpQlfasCLyCtxXt0K/F8vWU6Uosi6hcENAdiJMCGiJO3UnAT+jn3IrEUamtWp+BlXWRoqNPjqKGtdpjVYYDcW7YVaDsjZaqGVRU3peySFU6tThvERO8ix2GJTTpMKlYTHgo3gxZqsX2F/HM2MLEG43iPC6dZiaiz+70EGQCpK1Dq6eI6m5q0DY4CmOJ03zWeqrTSGZ3IQMCBpkudVgdiZA+WBmTZBUTvATT1DWBuVm/5Yt/jHYjLVnLlWSoxudYWWJRPFb2ySAV21HocVz2q7Nequmlge87whdiuhytxJ8JggE7xgLO49wXI5Lhr1KQGiqU0lmLbnUAHgkLv1388TReO0igzAR2pEAmsKbDSGvNwGZAfaKgxvtJFIdm+1zLQo5ZTUWotVipSoFDBwIRiytENMREat+YuHJKxQVK1OpTZVEBn1OWIiLVH1GTbUd+WAgfpr49Pd5YKNLla+uf4Q9MADaLkzzt8wnok4Y75tqiQBTUEvqIKSy+yApkkArFgRquBOFPTBkqpzlOow8LUwgjZSpYlZ6wZ87nBT0P9p0y1KvSqh5NQOoUD+HSwgkQbD89sBbUCxDNHKNojn/f/UYCdoOz2Xzl28NWnIFXugYjwlWUj95T3ldjcqRE46PbigSRoqHaLJfyu/OVIH8y9bJft9TLNpo1mC9NH8Ovkx5RFuvQwFX8Y4ZmMiWULNIjxUtesICQwemxuAYnS1wLMCIYwvi9cPVLCYt7QgiBtHlti2u2VR8yxZKeixQq5UGQACSJgqYAHXQQZXScVZ2mypp5llMWCxpMiCoIuN7c9+uAV4FR1AjUF1EySJjSoK2mLsQom0xhy2WADaiQRJXwkyBYi1hAvcXnYWwz4MJSp52PQyLD6z9Bgw7ahBsbNPxkg+bKN59pfME4C1uxfHTmKCo8GpTWDM+IA6SQTMw0Tv7Sm0wI/wBveMH1pKAIUU1UmDbvKpGifJV0/wDGcDOwXEWpM4YqGojvDJAGn/DaT/CRoXy1zcqARuZ1Vmaq96lU6yejEEgx0UWGAZ5XOVEpMot3dQq0gkwwYgXtY6t97eckcgZZvFKmQDbYhJ28w30xHRV7ykxbVp70sVXrogA9RY/n54kXZLLKaBeWWopNJzGpYgGdUWuOdt74BpT4QXemSRoYkGbXZT3kHkxGx8zhI8CogkJSZ6lOSqKYD6WRmBDCW8LGNpCgXweyySoE2BciOUXvF9iP8pwrmMiTUlTDSrAj+kiNtmAgcjgI3lcitUMquq0o0kPqSwOqDfwCm7eIHVAKt4hJVPhHA2o1S7hmVUQhaTXYt4g2qZULp1aoidO04N8Y4aaJFZCU1GSy9CIDQJkpqg9VLqZnBPvqlekzEELC0ylyA8gFSSjwAKkrLAFQCBaMAEoArmVrVYptTepReAIp+CmEg30qjEL/ACi2JNmaUkqyHeTbX1kSPOw23OBfEcuO+riAUqQwURpbUqKwkIlyViy7+eDPZ921vlifHRkazJLUxOg/1afCbgeGSdxgGvEa5p+LSdUqOcKFWbLGpjqNlud5sCMJ5nOViqaMxVF5LAqqIAoBeQFIFwJJF2sOWM7VjS6pM6k7ykxUrqYeK6kagdII2mw6DAjJ5aq+m1QwBqJGldQmGFOdbx9kMBBAJNowEf7U8Gqf4uo1Laqnj1aNRs2k+JQ0yTETzvgZ2eyIqVk1iaerST/MVYoPqJjyxY2abLhdNQJNPdmABkyD7AkzsVEzMX3Al38NKsoC06VWGWAIUEUiRptquxJvBJHLAN04KozC0nWaZosCAZB8cNpPKG8S9Lb4bJkRTYUXZ+9/eUlbxaatNqbmmQdgVYKNM89rYP5nI6MyWAAUKSOgDWIEfX44YcUpgCnUkKtGqHLE2uCP7x1wDewSrXYBl8Lun2W8aOaZm+kvAJG8c9sc8VbLVMqlemFRqdOlcuNb1aahQukNJANy0CAEW8yHmUK18rpYSroWsTYiVqAfOHE85xA8xlNFZqZ8WltJI5xgEa1TUxawkkwNhJm2HnCqkFjAJCnflNgQOZmIwww4ymZKMGG4NjGAtXs528pLTAzCsCtFaZeFeTTqMZdQZhpGreWCnrgge3FAkCmHqMdKKCAsmBplmN55wDqgAgRitDQWUa/du2ktJBgiJvciZ33g4zhNNg7U2E+I0nWLHYj8g1/IYCRdpuL5htVMMQCAANJB9oQklQwYEKdQ8U8yIxFeKZFtTVKrMzG0tU1EkDcsRIEbAiTh9xp4ooTOrSWk7nTpVDPMTJuSfDgr2L7NjN8SAdf3NKalToQCdIJ/mYgW5A4AAnYXPMVAy1TxzpJGkGIky0RuN8XF2L4JmKNNO/evWcCB3rropTaEUMxJi2o3iwgTJvg9Wo1WstRtUaWXwaI3VwJJJE6dz1wUpUowATtZwmlUyWZNWI7ipc7LA1KR0OoLf4Yo/gXEGWtYEnT4xMTYgwesR/wjFuemHPFOFOoJBq1KdMAfaElyPhCzby64pqsVSsFAOk+ywJBANgI2IDXtuMAc4l2pqU2ZERGIBYsQdrz4NtySZtc9ZwHr9qsy8TV06jYCFHSZNgOU+WEqVVqZTQbsXk8zpNt/I/DG+K8E001rL/hsASBuhMgf+0kQDy+kghUz1U75gfAOx6dFjn+R8pYZk+KS2uQL36beKDbbHKOAdgw6GY/LGqryxMASZgTA8hN4wD/hNcICSbakB256r7cjGDdddosSRp0jz+cWtf8A7YBcMMK5tA0m8dQDuD1wZViaZg+KIDDkIMkE7eEbi563wC2Q1I5KEkOjIwI+zUF+Z9qNV5gyOWDdWiKiBV9seIdWi5/+sMOA5LVmTAsEC/8AMbfD9BgpVhRF9i3hmbyPlFjfARzJ0yHqpcMGFUDa4YqQN4kEjDbhPESrV1BZZhlAFidQXxr0hp8MGYjB3MZcmsCRcpoLDow3+E/niDqW12knb44Ca5fNkVRocIDbTCyrj7LAiNRJkNA1KvMmx2hnHZZK94L+BlItsbyQOZ5dYwAXhzFleQ7eEFTIBAAKAkXERIMWM2jBrIVDq0GnmAZgRodWPTUCCBN7xAJ2wDpiQkim4AJ9nabC4JgctuU9LdV6PchXRd6lOk5hB4Qy1VY6KgMwChMCzKeWFchNSrBtpB1ReLLG3xMxafK+F85TmBYUg1Ow0CoagKAqAF1nVTaIBklvlgE+I5fRV8U81kiqCNEuAHqysMpb7ViikDfCLf7tmzVql6ZIGisiMRe8MUUkOpO5A1Aj4Yc50JVpC6fZqDT6uD7UEABl3VosCbxgjR7uqDSHiVlLavEBpMBTMAMGVpFzIDSBgI9x6rUqE94HBaQXAAqRc+BbaDNyzAHyEyI/VairBambq8mmo9SXPTQhOmBubTyxKq1Jgqh7lCEbnJBCnnuVP0jFfZLtiKSwmWor5qI+d5v88BJRUoVirmo5SmQwQArqeZF2At0gY3RyscNQ6TUamHBSYLo+oOLbNoZWnqoxEeJdratbe1ouS0A7xyX5AYGrxOqF0io4HQMQPywE/wAxx6n3a+Md5pCsDEA367nr88R/j+fSsRSNbu1Q7MjGbWJKDz2jzwByGYRWJfXsYKEageV2BEfn54VZMsY/eVwT7RNOm3xP+ICfngJZ2TIFCooZXNMMwZdUeJSQPEAf4gR8MRXi1LQ9LbX3as56sS5JPxtg32VpIDVFOrrDJdSjI0A8xdTIMWY7kYH8W4Wx1VFlhM6iDswbSL3kFGUjkYGAB4dZvJNSZA4EModDMqytswj4EEdQRywRXgU95TlQ9NxDk2Kss3gH+Ug/1eWCfAWeplK2XdC2jQ6qwJOjvKZqaIEhl1aoXdXq84wAjL5lUQgGVZgLzIhSSR0ud/yw9z1nSrpOlrW2LU2K/IkMtuRwa4l6Ma4r1FyzoaBOumXbTIIYqptuNIE2B1KeZgXRFSnWajXUpVpFargm4NJHuDcHWNF5jmJwCXaldZXVdhTnwzELKqL/AM+o7WBAk8rP7CcP7tXqfxkR1IQBQR0uW62MzfFXVM0BUAYyvdUyQADARSxEn+JgP+LFz9hsxPD6VQyWZBJPh9gaNI5BRpgeV9zgJNQoC7RDGQTP0E4TbNKHjc/GdrG3KD1xiVAQwkqdpta3wjb++GOaQA2vB8IB5x8AJJkG/SSMBBvTfnD3eSUXBqVHiwnSqBfpJxXFHLkU3rEkugVgD/UpFugW+3MdDiVelTiS1c1QobmgjFwbeOoQQm5+yEkTYHyxHWyrChWd4jREdSxF435zOASGSAqKDACvUBvyDFj+WE/XnISmpPLUI5SQBJ/qIvzOC7ZUGkruQsyzNuLKQY6mRtzIA3wMVii1W0+MREknSpjUIG9ok38+uACZ2kFcwCBJIBsYm0jlhucSPh5EuCqXhgroGECxCloIAPTy2jAnjIis1lHs2VdI9kbDlgHHC6oFJxALMygfD/7wRy7ASPKP6tRAn52AHQDDLgGT1B26QN4sQSfmYjyBPPBGvQCReTKGw3hrW5S39jgDPZioA7MftDSPkBq/vt8MSJnm0DpqPS8WjbEfoeDLgyJgHzhiZj5RbCmdzNRxqQpTRUs28kXgCIXpBMycAtxB0U61BJLQBtFjy6jw4gy5Eu0AWC6iT0LQT8uWD1RPFqYVS0dGYX53EXN/lhvwysSbAghAkxudzOwi4n64Atw7PFgoBXw6YtAHLcgFrTiT0KyoHdjEKbkiRF9vP/tiG1a1F3EIWdoVjTeoqqALtOzFjO0iCTNwcF+FZNkOoZZ2iCDXzEhSLBtGmCR5yRyvgD3BJpKSNWogAwYtCyCfL/LD9M/3LmoF2ekGUOQBDoFaNQELqA9kKY8jhlwymAjRrgvVgBiCNZg6oOxk72IO2Fghq1HpBgBo8IGrXrfWmoADxATpsRDKdUSMBJq+ZonJkI3chZWiZUEP7YCBje+62sCNhau/R72rNQvlHaSpdqTWWU1EssfZiS45gSPsiXPZTPtWqVw6Wy5ADMQFDMf3iFouGKiVUibCLkiCdpuF1OH5/UrTcV6LgWZWJKmB0MqR5HkcBanFAFqioCNJADXO4JCMZF4EpMAx+VI8SyDUaz0mEFDHy3H5EYung4Wvl1rBtVOskquhQUiQylgTr0klZN4VfM4hnajglP1ku41akUbkAsoCzaNxFvI4CAY6KGAYMHYwY+uJrQylOn6kyogLVIY6RJlSBM7364R7SV0SklOqruATpCvo0kC5ujT7QtbARcmlC/4ob7XsEfLY/U4Up0qBBmpUU33pBh5XWpP5Y7bM5eLUKk9TXBH0FER9cJCrRkTTcATIV5J6CSvhvzv8MAZ7MUFXNAJVWoGRwYV1PI3DKPr5YOVmC96jQFeqhF9pUTI3lmBJHIziOdlwnra6dUFXBBvHhJ3AvYHkMOe0ilmFPUJLFjqYKPCCdzzvgCNNVdxVMgN44t4lUyoPxXSPKScd5WlUoEVaZU1qNMtqib6Wn5kWHPwqdxjns46uqF0qEoYlXpd0SPZnnbkCYMTgzxFgA2qVJEaSt73kmSpHmpPyOASpell3hUygLRJCvAAFyRaPO/lhjx7jBObFc03pitSGkOuglQAUceK4cpBEfZETODPY70f0qbvTrgVKqlVNgwUMYAAII1EjmOZHK8M7b8WGY4lWe2hH7tNO2ml4BHxILR54BtSQvUWkQdSBaRM7qaqAD5Tv+gxbvYqoRTWnEKvelfD9lqjEDV/Sd7yGHyqvI8TWnmO8qLaj3QIUSTpbvGI2+0Jv8MWLwTMO+Sqe00smVULqAQIlN6jyNoOq9rnlOAsCmw1lDGqx62bb+0XxznKYWm7ECFVmIEX0gsL+e04a1DL0nVNTK4kzdEZdLW5jb4WPLHfaPw5LNEAQKFYi/PQ/0wHnLhucZqzVGMs2pjN7tLHf4R88Fc3m37msit4AIgQPYqDcgC2n4z5xgLkq6hvCCg0wfFPK/IfTBg56GWQNJQ6xEagWqIygcjpeR/QDgFsxXHdQTCiuJURtUVakeVwVt067t/WtTSYv12vyPMD5/wB4wjxOe8qoYOlEe3NqaimT+ZJ8hhrlg0DrA23wDguUQg3AEgyLSQDcdCBPTV54EZuoWeT0G1tgBgrmqihCDLKCCCsAg+y2q3PrvYTywHqNJ+WAK8ABIcDSCIYEzc7BQBvJI54kFWkFZUsfCSTBkxqZVAAgeK53PngT2UQstVVs002B6BS2qRsRty6YM1HJzOi48MG52Im143H5nAEOF8NpV6SN4n/dgEEiATHLcXnCOYoUss5NPvKbEsCiOWYrMyaSho6CSBjnhVBGpKKdIGppCOzMVGpbMZGxDC0C1rYJUspXghjSP8UM+k2uSppEDnJBX5YCL8d4wHLerqyADTU1rpc7DVpB0jz57YbUMsz6KanTrJJ5ED4dOQwX4xTVXXQVqbq0xC6heGI8UTyNvnhbgvDyKjMwGogxbYDbziPrGAK8LyAptYAksJ1AwQSY+g+ZwbCnfkbAXtMH+5wCEisilpIBJiBsGYWG2wv/AGwVXMHUqxIAubSelt4nAEOF6kB8YCOpUwLkBognoSCY/wBFCjml76dJNZSVCUgtRjTYLpZlghJdSSG02IMnClJ4UfzACWGxnVYyInnv8t8ZQplK9Sm4UO2lrgDUplEnUZZgPCBoIWxgzgHLjwkMQCQQlMlSqs40z3aKSWIEktosDbeRvpT4MK/DUqIpNTLnUZ37uy1POJ0vflfmcGcs0DUHldjCjQPIagqjYGbbDwGAcGcioJKsAQywQbyCLqZEkMCZmJA2wFK+jntT3FT1eowFKqwKlrhaltx/C48J89J5HE17V5PXSYCBUALQbQFveNhpt8cV1287INkM0yQTQclqLm8r/CT/ABLMEfA88S/sPxoZymKVRmasid0VtD02Zf3m0s4gJvzndicBG1zz6ijaSKdJKwIFwV0uD5HTIO8xhl2gz4NZlrUi15UrUhlB22BUggA+zPng3luHEOazgBb0GAMyFGmQYvM7RNjiOcbdwqB6ag6QpfT4y1MaCNXQjSYPUYBqGysTpzBMba6YAP8AVoJI+Q+eN+t5YbZdyY+1XO/WFQfTGaMrI8eYA5ju6ZI+B70A/QY0xyoMqa9SORFOn9SC/wCQwDzg+ZRD3xhYcTTU3C2BIBMwAzXJ5Yf0siczX1sNNNQ0H7JILG7apFhuJ2wS7O8GlaxqpTFF1UFBsrKzgQ5JM6QZYEHx4K08vTo6jRlZCupHPRYyOcahJ3IbynAayfCACQsK++hgosABEqPEu0nxC4JF5wPz6uGXSzIwkrQPiDedMDqeQj4b47zFY1gq027twRoRvCytcL3VTZ0MkabETtFsTX0ZdnatMVMzmQDUfwUmn7AnUwH2Q1o5kDobgvxip6rw1swXbv8AQE8Ogd5VYkLrGi7SxYkcg0WxRaILGT4dz/q+LT9LPFC+coZRfZRRU8tdUkKSB/Cg2/mOKxzLh6hCxpv846/GMBgtTLd4D3tmCzqW7SrDzABtYg+RxbfZbhp9VpK3/ks7QJgGodTT4QSRESbeA9JxU/DstPdWYl6sAKYMAAb8rtvG04uTsjT9rL1BqekwBgWIANyB9mVI2g3mSxkJHlVbuapX29BFMHqslYMkEF2mRhDiuY9Y4PVcb1Mo7fM0mkfUHDmsx70qT4SRYb8yxNwTa1pEHeSMNeG1RVymbSUAWpmacg+EK0sp8hpcH4YDztkVmTblv5zh5XzAYAKZZtJAMyGDHY/AnfrhDg1IEmSRAtAmTBj/AO8berNeT9mP+URH1tgF+JqVrPUABWdpEFWtpsZgiQfrhhTrmbH6n/M74f8AGCVVKV9Xtt1v7I+Qv8/LHCZdioEMV3gENtuQDvHQHAL8MzoarDrMzqBE6gPFBuL23tPXA/i9ak1ZmojTTMaRERYTbU0XnmcOaMJUVftAhkZdmHS/IiY85BnkLcXgcrfTASfsOwDvIBMRJMQD/wB8F84unNoYJmm4gHcg2HTADsnRLGppE+zaY59fhOD3aDNBUpsAS5L2EmSRBB6YBtwyuRXcCs6AsGKjS0l7NEAiZEWInEpXN1HJmmpU82Yq0nqoUjzH/bFepW7vNUwCVGimp08jpAbynVJxP8hVqkgO0ybQBNhJOkC+8xeRtOA4c94AGp6nALXbSI3IkLLMRy5f2bLR7s6WBuLSSZkgWNpHy2GD2T4UyVDpcqDf2mIA8hMbzy6CMI8R7u9Qq/h8SSABqETbfqSbDTPlgB+U1HNVJiEUcrzUiB1sJn54KZRYYvI3I67iw/PCPDs1rQk+1JUhRE6ZAsZO5Jv54eZbL+GTszWM8hJk/TAOKNNdIILhmPjPhNMD7JAJBn4kDlbGZKk1Kow0tTRSpdgQtNmJAYaWEC0N4VeQw3MnCxdVgg6QBLMWVeV4YBgJJIBI6YbZHtJQq5kUaKla1OmQ4CKCdJDeEtCIPG0kA2YYB8tVpWZDEACdQaw0wpaalof/AA0QWF8P8lPwg9IgnkQCYJtYkuecDDRYDFQq+K6lNnBiDpQmpU39p2CnSepwvlqsxG20WO/2ZTwKTMaE1ObyRgIL6SO31KsK2Sq5Rw1Njoqd6vhcey6wt1IO03B+EBeznYHNFMvmstVo6nGuHJUKviBDGCGUxoIF77QJHHpa4Zozq1h7NdAf/dT8DfKNJ+eGHZ7tfnKVMUqNUKqSVmmrRqkkBjyMmxMYA/2s7Ov4M13zUHqMwrUS0ijUQatKFSBpO46ahczhXNcAFSEV6hDKulqhRtR9ol1prBWPCLkyZm2I/wAV4jWzJBrNIEmBGmSBrIA21EAkQYhRyGGuW43WoDRTaKYae7Mk+a6wsgc4tvgB/wDtNpZEp0SSSBFCmWN+UqTPww6r5eoxU5qFA2pDQlRthCoi+CY9pwABJubY1U4lXcsKeqktge7VV+Rakik/A/PCCZXRNo6lygv85IwFjZviFBOG0Up1qdWq7tUbuxAWF8SaT4gF8K+LffngdTzIRdYanppN9ohQ6ul4Y3adwbjw7DEa4RwSo6NVotUSoFqx3e7aADErBuCR9MNuOcMppQoVULsaguXMnZTAtyJI+WAP9o+2i9waWXclqghiCQFU8geZItblz5YnHor7a9/lHpVm/eZVJsu9FRY/zFYg2HL44o2cE+BcVfLuzUyJdHpFCDDCopW/KxhhPNRgDdHiL5nM1MzUPiJZzO0AQPlA2HniLkwxnzj/AC57Yl2QyypSKnzAibwIv/rczgDkMuBUXUBNMkwdjpgqDtZiRz2BwE39HvClbNfvANOSpipYXLsDIM/zMRI/gXEvy3DnXXmlb20ZIjkCCsmdg4M8oBEHVYP6LuDMtPNvUB7wslM+In7PevcHfxiYNjiQLm6lHLEkCoqhgVWdSkGbGIZTO8CDIvvgJDRgqDuCoPxsIv8AT54FZLIEV80p/wAOsqnkdJCd0x0nceG46aZ3w3pcYTu0EwmiGEEFRZQSLFVWbkCx+GCmUywNWnUYgvp0llJAYNH2bypNxcwZ5YCgsvw80MxmKVS70WKtp5lCwMfE3wO4fTLMx3Nyf7yT06/qcP8AiGddq+eZvbZnLfHvQD9NRxmR4NVGU9bXUKavoqldwCQFbSdwDM+en44B5RLurEMKsyTFiN7adUwN46YTzNHulDyZmFYRII2+U2jCRU0mU6gNyrgbztA6z+R6ThlxHi5qJoNjqJaBAMWBI6/TAOKZiuRUACpqaINoAeQBsGiOYBJ2wM4hk2pVCrxqhWMEMPGofcW2I2w7zmZDKrgFXKFW6EqwBIPmNwNjOB9VwTYQOgwBvsp2lpZUualNqmrTGllERMzIvgpnO3GXqU2XuqgadSnUliet/l9OmPS37PZb3eh90n6Yz9nst7vQ+6T9MB5F4vxGnUcPTBXeQY6kiIP188SRO2eVKLrSqKgADFCsW6S+3S1tselv2ey3u9D7pP0xn7PZb3eh90n6YDz7kfSZlaf/AJVb/wDnvzvq2xxmPSTlnae7qgdNNM7bbv1ubX/LHoX9nst7vQ+6T9MZ+z2W93ofdJ+mA86U/SFllJKpVDHcgU72j+P4YeN6UMqYmlWgbXQEbcw4nbF//s9lvd6H3SfpjP2ey3u9D7pP0wHnPinpKpsFFBaqjWhfWw9lTLKsMZ1c9RjAM9p6Y4iM0ikJIJVgpPsBWMExM3F+mPVH7PZb3eh90n6Yz9nst7vQ+6T9MBRDel3LkQaNY35mmQR4oLKCoYgGADKgAWOMHpdywJPdVuYF02tYsGBAtGlNI8zi9/2ey3u9D7pP0xn7PZb3eh90n6YDy72z7XU85Vp1E1r3YKgNoFpB+yTefgICiMB6HEaaSQoJLEibEDlDqwI+kY9dfs9lvd6H3SfpjP2ey3u9D7pP0wHldO09I+3Tcf01Zn/iAMfM4SrdpU+zTtb2n/yHXHq39nst7vQ+6T9MZ+z2W93ofdJ+mA8k1OOggWG5JkzJaOU45Xi63uQDvAX5Y9cfs9lvd6H3SfpjP2ey3u9D7pP0wHnDsj6RqeSpuNDM7n2vCYWZIjUJJt5WGI/xjjdGpQWnTV1K1GYatMaWFxY9b49X/s9lvd6H3SfpjP2ey3u9D7pP0wHjbWOowtla6q4YmQDPKfLn1x7D/Z7Le70Puk/TGfs9lvd6H3SfpgPLqdrKIUDQxIG50/r+WG/BuOZZcyamYpNUpHVKIQDJWFuSNiS2/THqr9nst7vQ+6T9MZ+z2W93ofdJ+mA8/wDZL0q0crQdKlOq7vVeoWUofaChR4jcgKMPh6YssVZWo1SGBFu7G+49q4/U4vL9nst7vQ+6T9MZ+z2W93ofdJ+mAonJ+lzKpSVe5rah9oFL3uILmxEg+ZnDqh6aMrTUhMvVG5ABphZMnbVYSZgdTi7P2ey3u9D7pP0xn7PZb3eh90n6YDx5RzoXXN9astupIM/UYsrgHG6dDh1PKVKJYZim8FXWD3nMyBEFwbE7ciIxfP7O5X3ah90n6Y3/ALBy9v8Ad6Ntv3aW/LAeT34fW0orhTTVqa6gy27zVESRvpO9rXjCWa7OV1ligCHVpY1E8WnUTHiuYU7f5jHrX/YOW29Xox/6afpjf+wsv/8Aoo22/dp+mA855OogRVrZQVNJCnx0CoBSBB1jxalB3HMbnEP4/wB2MzU7tO6SQVQsGgFQdwzfHcxOPXn+wcv7vR+7T9Mcns9lvd6P3SfpgP/Z">
            <a:hlinkClick r:id="rId9"/>
          </p:cNvPr>
          <p:cNvSpPr>
            <a:spLocks noChangeAspect="1" noChangeArrowheads="1"/>
          </p:cNvSpPr>
          <p:nvPr/>
        </p:nvSpPr>
        <p:spPr bwMode="auto">
          <a:xfrm>
            <a:off x="46038" y="-1096963"/>
            <a:ext cx="3324225" cy="2295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2178" name="Picture 18" descr="http://media.escola.britannica.com.br/eb-media/25/66225-050-9A6DC98F.jpg">
            <a:hlinkClick r:id="rId10"/>
          </p:cNvPr>
          <p:cNvPicPr>
            <a:picLocks noChangeAspect="1" noChangeArrowheads="1"/>
          </p:cNvPicPr>
          <p:nvPr/>
        </p:nvPicPr>
        <p:blipFill>
          <a:blip r:embed="rId11" cstate="print"/>
          <a:srcRect/>
          <a:stretch>
            <a:fillRect/>
          </a:stretch>
        </p:blipFill>
        <p:spPr bwMode="auto">
          <a:xfrm>
            <a:off x="0" y="4724400"/>
            <a:ext cx="2667000" cy="2133600"/>
          </a:xfrm>
          <a:prstGeom prst="rect">
            <a:avLst/>
          </a:prstGeom>
          <a:noFill/>
          <a:effectLst>
            <a:softEdge rad="317500"/>
          </a:effectLst>
        </p:spPr>
      </p:pic>
      <p:pic>
        <p:nvPicPr>
          <p:cNvPr id="92182" name="Picture 22" descr="http://www.glynn.k12.ga.us/BHS/academics/junior/hunt/johnathonh26222/LR9_copy.jpg">
            <a:hlinkClick r:id="rId12"/>
          </p:cNvPr>
          <p:cNvPicPr>
            <a:picLocks noChangeAspect="1" noChangeArrowheads="1"/>
          </p:cNvPicPr>
          <p:nvPr/>
        </p:nvPicPr>
        <p:blipFill>
          <a:blip r:embed="rId13" cstate="print"/>
          <a:srcRect/>
          <a:stretch>
            <a:fillRect/>
          </a:stretch>
        </p:blipFill>
        <p:spPr bwMode="auto">
          <a:xfrm>
            <a:off x="5867400" y="0"/>
            <a:ext cx="2990850" cy="1828800"/>
          </a:xfrm>
          <a:prstGeom prst="rect">
            <a:avLst/>
          </a:prstGeom>
          <a:noFill/>
          <a:effectLst>
            <a:softEdge rad="635000"/>
          </a:effectLst>
        </p:spPr>
      </p:pic>
      <p:pic>
        <p:nvPicPr>
          <p:cNvPr id="92184" name="Picture 24" descr="http://wikis.nyu.edu/ek6/modernamerica/uploads/Reform.TheCivilRightsMovement/3.jpg">
            <a:hlinkClick r:id="rId14"/>
          </p:cNvPr>
          <p:cNvPicPr>
            <a:picLocks noChangeAspect="1" noChangeArrowheads="1"/>
          </p:cNvPicPr>
          <p:nvPr/>
        </p:nvPicPr>
        <p:blipFill>
          <a:blip r:embed="rId15" cstate="print"/>
          <a:srcRect/>
          <a:stretch>
            <a:fillRect/>
          </a:stretch>
        </p:blipFill>
        <p:spPr bwMode="auto">
          <a:xfrm>
            <a:off x="1676400" y="4591495"/>
            <a:ext cx="5029200" cy="2266505"/>
          </a:xfrm>
          <a:prstGeom prst="rect">
            <a:avLst/>
          </a:prstGeom>
          <a:noFill/>
          <a:effectLst>
            <a:softEdge rad="635000"/>
          </a:effectLst>
        </p:spPr>
      </p:pic>
      <p:pic>
        <p:nvPicPr>
          <p:cNvPr id="92186" name="Picture 26" descr="http://www.beaconbroadside.com/.a/6a00e54ed2b7aa88330120a8d860ec970b-pi">
            <a:hlinkClick r:id="rId16"/>
          </p:cNvPr>
          <p:cNvPicPr>
            <a:picLocks noChangeAspect="1" noChangeArrowheads="1"/>
          </p:cNvPicPr>
          <p:nvPr/>
        </p:nvPicPr>
        <p:blipFill>
          <a:blip r:embed="rId17" cstate="print"/>
          <a:srcRect/>
          <a:stretch>
            <a:fillRect/>
          </a:stretch>
        </p:blipFill>
        <p:spPr bwMode="auto">
          <a:xfrm>
            <a:off x="2438400" y="0"/>
            <a:ext cx="3200400" cy="1371599"/>
          </a:xfrm>
          <a:prstGeom prst="rect">
            <a:avLst/>
          </a:prstGeom>
          <a:noFill/>
          <a:effectLst>
            <a:softEdge rad="635000"/>
          </a:effectLst>
        </p:spPr>
      </p:pic>
      <p:sp>
        <p:nvSpPr>
          <p:cNvPr id="13" name="TextBox 12"/>
          <p:cNvSpPr txBox="1"/>
          <p:nvPr/>
        </p:nvSpPr>
        <p:spPr>
          <a:xfrm>
            <a:off x="1447800" y="4114800"/>
            <a:ext cx="658368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smtClean="0"/>
              <a:t>Only the enforcement of the </a:t>
            </a:r>
          </a:p>
          <a:p>
            <a:pPr algn="ctr"/>
            <a:r>
              <a:rPr lang="en-US" sz="2400" b="1" dirty="0" smtClean="0">
                <a:solidFill>
                  <a:srgbClr val="FF0000"/>
                </a:solidFill>
              </a:rPr>
              <a:t>Voting Rights Act of 1965 </a:t>
            </a:r>
            <a:r>
              <a:rPr lang="en-US" sz="2400" b="1" dirty="0" smtClean="0"/>
              <a:t>invalidated literacy tests, terrorism, and other methods that had been implemented to deny African Americans the right to vote during the Jim Crow era</a:t>
            </a:r>
            <a:r>
              <a:rPr lang="en-US" sz="2400" dirty="0" smtClean="0"/>
              <a:t>.</a:t>
            </a: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603093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500">
        <p:split orient="vert"/>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219200"/>
          <a:ext cx="7696200" cy="5105400"/>
        </p:xfrm>
        <a:graphic>
          <a:graphicData uri="http://schemas.openxmlformats.org/drawingml/2006/table">
            <a:tbl>
              <a:tblPr firstRow="1" bandRow="1">
                <a:tableStyleId>{5C22544A-7EE6-4342-B048-85BDC9FD1C3A}</a:tableStyleId>
              </a:tblPr>
              <a:tblGrid>
                <a:gridCol w="2565400"/>
                <a:gridCol w="2565400"/>
                <a:gridCol w="2565400"/>
              </a:tblGrid>
              <a:tr h="51054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381000" y="304800"/>
            <a:ext cx="860343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200" b="1" dirty="0" smtClean="0">
                <a:latin typeface="+mj-lt"/>
              </a:rPr>
              <a:t>3 Level Chart: What examples did you see in the presentation</a:t>
            </a:r>
            <a:r>
              <a:rPr lang="en-US" sz="2400" b="1" dirty="0" smtClean="0">
                <a:latin typeface="+mj-lt"/>
              </a:rPr>
              <a:t>? </a:t>
            </a:r>
            <a:endParaRPr lang="en-US" sz="2400" b="1" dirty="0">
              <a:latin typeface="+mj-lt"/>
            </a:endParaRPr>
          </a:p>
        </p:txBody>
      </p:sp>
      <p:sp>
        <p:nvSpPr>
          <p:cNvPr id="7" name="Rectangle 6"/>
          <p:cNvSpPr/>
          <p:nvPr/>
        </p:nvSpPr>
        <p:spPr>
          <a:xfrm>
            <a:off x="1143000" y="1371600"/>
            <a:ext cx="2095446" cy="584775"/>
          </a:xfrm>
          <a:prstGeom prst="rect">
            <a:avLst/>
          </a:prstGeom>
          <a:noFill/>
        </p:spPr>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Individual</a:t>
            </a:r>
            <a:endParaRPr lang="en-US" sz="3200" b="1" cap="none" spc="0" dirty="0">
              <a:ln w="1905"/>
              <a:effectLst>
                <a:innerShdw blurRad="69850" dist="43180" dir="5400000">
                  <a:srgbClr val="000000">
                    <a:alpha val="65000"/>
                  </a:srgbClr>
                </a:innerShdw>
              </a:effectLst>
            </a:endParaRPr>
          </a:p>
        </p:txBody>
      </p:sp>
      <p:sp>
        <p:nvSpPr>
          <p:cNvPr id="8" name="Rectangle 7"/>
          <p:cNvSpPr/>
          <p:nvPr/>
        </p:nvSpPr>
        <p:spPr>
          <a:xfrm>
            <a:off x="6096000" y="1295400"/>
            <a:ext cx="1905000" cy="954107"/>
          </a:xfrm>
          <a:prstGeom prst="rect">
            <a:avLst/>
          </a:prstGeom>
          <a:noFill/>
        </p:spPr>
        <p:txBody>
          <a:bodyPr wrap="square" lIns="91440" tIns="45720" rIns="91440" bIns="45720">
            <a:spAutoFit/>
          </a:bodyPr>
          <a:lstStyle/>
          <a:p>
            <a:pPr algn="ctr"/>
            <a:r>
              <a:rPr lang="en-US" sz="2800" b="1" dirty="0" smtClean="0">
                <a:ln w="1905"/>
                <a:effectLst>
                  <a:innerShdw blurRad="69850" dist="43180" dir="5400000">
                    <a:srgbClr val="000000">
                      <a:alpha val="65000"/>
                    </a:srgbClr>
                  </a:innerShdw>
                </a:effectLst>
              </a:rPr>
              <a:t>Societal-</a:t>
            </a:r>
          </a:p>
          <a:p>
            <a:pPr algn="ctr"/>
            <a:r>
              <a:rPr lang="en-US" sz="2800" b="1" cap="none" spc="0" dirty="0" smtClean="0">
                <a:ln w="1905"/>
                <a:effectLst>
                  <a:innerShdw blurRad="69850" dist="43180" dir="5400000">
                    <a:srgbClr val="000000">
                      <a:alpha val="65000"/>
                    </a:srgbClr>
                  </a:innerShdw>
                </a:effectLst>
              </a:rPr>
              <a:t>Cultural </a:t>
            </a:r>
            <a:endParaRPr lang="en-US" sz="2800" b="1" cap="none" spc="0" dirty="0">
              <a:ln w="1905"/>
              <a:effectLst>
                <a:innerShdw blurRad="69850" dist="43180" dir="5400000">
                  <a:srgbClr val="000000">
                    <a:alpha val="65000"/>
                  </a:srgbClr>
                </a:innerShdw>
              </a:effectLst>
            </a:endParaRPr>
          </a:p>
        </p:txBody>
      </p:sp>
      <p:sp>
        <p:nvSpPr>
          <p:cNvPr id="9" name="Rectangle 8"/>
          <p:cNvSpPr/>
          <p:nvPr/>
        </p:nvSpPr>
        <p:spPr>
          <a:xfrm>
            <a:off x="3505200" y="1295400"/>
            <a:ext cx="2286000" cy="523220"/>
          </a:xfrm>
          <a:prstGeom prst="rect">
            <a:avLst/>
          </a:prstGeom>
          <a:noFill/>
        </p:spPr>
        <p:txBody>
          <a:bodyPr wrap="square" lIns="91440" tIns="45720" rIns="91440" bIns="45720">
            <a:spAutoFit/>
          </a:bodyPr>
          <a:lstStyle/>
          <a:p>
            <a:pPr algn="ctr"/>
            <a:r>
              <a:rPr lang="en-US" sz="2800" b="1" cap="none" spc="0" dirty="0" smtClean="0">
                <a:ln w="1905"/>
                <a:effectLst>
                  <a:innerShdw blurRad="69850" dist="43180" dir="5400000">
                    <a:srgbClr val="000000">
                      <a:alpha val="65000"/>
                    </a:srgbClr>
                  </a:innerShdw>
                </a:effectLst>
              </a:rPr>
              <a:t>Institutiona</a:t>
            </a:r>
            <a:r>
              <a:rPr lang="en-US" sz="2500" b="1" cap="none" spc="0" dirty="0" smtClean="0">
                <a:ln w="1905"/>
                <a:effectLst>
                  <a:innerShdw blurRad="69850" dist="43180" dir="5400000">
                    <a:srgbClr val="000000">
                      <a:alpha val="65000"/>
                    </a:srgbClr>
                  </a:innerShdw>
                </a:effectLst>
              </a:rPr>
              <a:t>l</a:t>
            </a:r>
            <a:endParaRPr lang="en-US" sz="2500" b="1" cap="none" spc="0" dirty="0">
              <a:ln w="1905"/>
              <a:effectLst>
                <a:innerShdw blurRad="69850" dist="43180" dir="5400000">
                  <a:srgbClr val="000000">
                    <a:alpha val="65000"/>
                  </a:srgbClr>
                </a:innerShdw>
              </a:effectLst>
            </a:endParaRPr>
          </a:p>
        </p:txBody>
      </p:sp>
      <p:pic>
        <p:nvPicPr>
          <p:cNvPr id="1026" name="Picture 2" descr="http://pre.cloudfront.goodinc.com/posts/full_1314144884_5f8dc49030_z.jpg"/>
          <p:cNvPicPr>
            <a:picLocks noChangeAspect="1" noChangeArrowheads="1"/>
          </p:cNvPicPr>
          <p:nvPr/>
        </p:nvPicPr>
        <p:blipFill>
          <a:blip r:embed="rId2" cstate="print"/>
          <a:srcRect/>
          <a:stretch>
            <a:fillRect/>
          </a:stretch>
        </p:blipFill>
        <p:spPr bwMode="auto">
          <a:xfrm>
            <a:off x="914400" y="2514600"/>
            <a:ext cx="22860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http://blackagendareport.com/sites/www.blackagendareport.com/files/imagecache/feature400/Jim-crow-segregation-fepc-black-discrimination-employment.jpg"/>
          <p:cNvPicPr>
            <a:picLocks noChangeAspect="1" noChangeArrowheads="1"/>
          </p:cNvPicPr>
          <p:nvPr/>
        </p:nvPicPr>
        <p:blipFill>
          <a:blip r:embed="rId3" cstate="print"/>
          <a:srcRect/>
          <a:stretch>
            <a:fillRect/>
          </a:stretch>
        </p:blipFill>
        <p:spPr bwMode="auto">
          <a:xfrm>
            <a:off x="3505200" y="2590800"/>
            <a:ext cx="21844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http://fittingroup.com/wp-content/uploads/2013/02/url.jpeg"/>
          <p:cNvPicPr>
            <a:picLocks noChangeAspect="1" noChangeArrowheads="1"/>
          </p:cNvPicPr>
          <p:nvPr/>
        </p:nvPicPr>
        <p:blipFill>
          <a:blip r:embed="rId4" cstate="print"/>
          <a:srcRect/>
          <a:stretch>
            <a:fillRect/>
          </a:stretch>
        </p:blipFill>
        <p:spPr bwMode="auto">
          <a:xfrm>
            <a:off x="6019800" y="2590800"/>
            <a:ext cx="2057400" cy="2152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219200"/>
          <a:ext cx="8610600" cy="5257800"/>
        </p:xfrm>
        <a:graphic>
          <a:graphicData uri="http://schemas.openxmlformats.org/drawingml/2006/table">
            <a:tbl>
              <a:tblPr firstRow="1" bandRow="1">
                <a:tableStyleId>{5C22544A-7EE6-4342-B048-85BDC9FD1C3A}</a:tableStyleId>
              </a:tblPr>
              <a:tblGrid>
                <a:gridCol w="2870200"/>
                <a:gridCol w="2870200"/>
                <a:gridCol w="2870200"/>
              </a:tblGrid>
              <a:tr h="525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latin typeface="Arial Rounded MT Bold"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latin typeface="Arial Rounded MT Bold" pitchFamily="34" charset="0"/>
                          <a:ea typeface="Calibri"/>
                          <a:cs typeface="Times New Roman"/>
                        </a:rPr>
                        <a:t>Attitudes and actions of an individual that reflect prejudice against a social group</a:t>
                      </a:r>
                    </a:p>
                    <a:p>
                      <a:endParaRPr lang="en-US" dirty="0"/>
                    </a:p>
                  </a:txBody>
                  <a:tcPr/>
                </a:tc>
                <a:tc>
                  <a:txBody>
                    <a:bodyPr/>
                    <a:lstStyle/>
                    <a:p>
                      <a:endParaRPr lang="en-US" sz="1800" b="1" dirty="0" smtClean="0">
                        <a:effectLst>
                          <a:outerShdw blurRad="38100" dist="38100" dir="2700000" algn="tl">
                            <a:srgbClr val="000000">
                              <a:alpha val="43137"/>
                            </a:srgbClr>
                          </a:outerShdw>
                        </a:effectLst>
                        <a:latin typeface="Arial Rounded MT Bold" pitchFamily="34" charset="0"/>
                        <a:ea typeface="Calibri"/>
                        <a:cs typeface="Times New Roman"/>
                      </a:endParaRPr>
                    </a:p>
                    <a:p>
                      <a:endParaRPr lang="en-US" sz="1800" b="1" dirty="0" smtClean="0">
                        <a:effectLst>
                          <a:outerShdw blurRad="38100" dist="38100" dir="2700000" algn="tl">
                            <a:srgbClr val="000000">
                              <a:alpha val="43137"/>
                            </a:srgbClr>
                          </a:outerShdw>
                        </a:effectLst>
                        <a:latin typeface="Arial Rounded MT Bold" pitchFamily="34" charset="0"/>
                        <a:ea typeface="Calibri"/>
                        <a:cs typeface="Times New Roman"/>
                      </a:endParaRPr>
                    </a:p>
                    <a:p>
                      <a:r>
                        <a:rPr lang="en-US" sz="1800" b="1" dirty="0" smtClean="0">
                          <a:effectLst>
                            <a:outerShdw blurRad="38100" dist="38100" dir="2700000" algn="tl">
                              <a:srgbClr val="000000">
                                <a:alpha val="43137"/>
                              </a:srgbClr>
                            </a:outerShdw>
                          </a:effectLst>
                          <a:latin typeface="Arial Rounded MT Bold" pitchFamily="34" charset="0"/>
                          <a:ea typeface="Calibri"/>
                          <a:cs typeface="Times New Roman"/>
                        </a:rPr>
                        <a:t>Policies, laws, rules, </a:t>
                      </a:r>
                    </a:p>
                    <a:p>
                      <a:r>
                        <a:rPr lang="en-US" sz="1800" b="1" dirty="0" smtClean="0">
                          <a:effectLst>
                            <a:outerShdw blurRad="38100" dist="38100" dir="2700000" algn="tl">
                              <a:srgbClr val="000000">
                                <a:alpha val="43137"/>
                              </a:srgbClr>
                            </a:outerShdw>
                          </a:effectLst>
                          <a:latin typeface="Arial Rounded MT Bold" pitchFamily="34" charset="0"/>
                          <a:ea typeface="Calibri"/>
                          <a:cs typeface="Times New Roman"/>
                        </a:rPr>
                        <a:t>social institutions that disadvantage some social groups, and advantage other social groups. These institutions include:</a:t>
                      </a:r>
                      <a:r>
                        <a:rPr lang="en-US" sz="1800" b="1" baseline="0" dirty="0" smtClean="0">
                          <a:effectLst>
                            <a:outerShdw blurRad="38100" dist="38100" dir="2700000" algn="tl">
                              <a:srgbClr val="000000">
                                <a:alpha val="43137"/>
                              </a:srgbClr>
                            </a:outerShdw>
                          </a:effectLst>
                          <a:latin typeface="Arial Rounded MT Bold" pitchFamily="34" charset="0"/>
                          <a:ea typeface="Calibri"/>
                          <a:cs typeface="Times New Roman"/>
                        </a:rPr>
                        <a:t> </a:t>
                      </a:r>
                      <a:r>
                        <a:rPr lang="en-US" sz="1800" b="1" dirty="0" smtClean="0">
                          <a:effectLst>
                            <a:outerShdw blurRad="38100" dist="38100" dir="2700000" algn="tl">
                              <a:srgbClr val="000000">
                                <a:alpha val="43137"/>
                              </a:srgbClr>
                            </a:outerShdw>
                          </a:effectLst>
                          <a:latin typeface="Arial Rounded MT Bold" pitchFamily="34" charset="0"/>
                          <a:ea typeface="Calibri"/>
                          <a:cs typeface="Times New Roman"/>
                        </a:rPr>
                        <a:t>government, education, law, the media, and health care systems.</a:t>
                      </a:r>
                      <a:endParaRPr lang="en-US" sz="1800" dirty="0">
                        <a:effectLst>
                          <a:outerShdw blurRad="38100" dist="38100" dir="2700000" algn="tl">
                            <a:srgbClr val="000000">
                              <a:alpha val="43137"/>
                            </a:srgbClr>
                          </a:outerShdw>
                        </a:effectLst>
                        <a:latin typeface="Arial Rounded MT Bol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effectLst>
                            <a:outerShdw blurRad="38100" dist="38100" dir="2700000" algn="tl">
                              <a:srgbClr val="000000">
                                <a:alpha val="43137"/>
                              </a:srgbClr>
                            </a:outerShdw>
                          </a:effectLst>
                          <a:latin typeface="Arial Rounded MT Bold" pitchFamily="34" charset="0"/>
                          <a:ea typeface="Calibri"/>
                          <a:cs typeface="Times New Roman"/>
                        </a:rPr>
                        <a:t>Societal/Cultural: Societal norms, roles, rituals, language, social groups that reflect the belief that one social group is superior to another. </a:t>
                      </a:r>
                    </a:p>
                    <a:p>
                      <a:endParaRPr lang="en-US" dirty="0"/>
                    </a:p>
                  </a:txBody>
                  <a:tcPr/>
                </a:tc>
              </a:tr>
            </a:tbl>
          </a:graphicData>
        </a:graphic>
      </p:graphicFrame>
      <p:sp>
        <p:nvSpPr>
          <p:cNvPr id="5" name="TextBox 4"/>
          <p:cNvSpPr txBox="1"/>
          <p:nvPr/>
        </p:nvSpPr>
        <p:spPr>
          <a:xfrm>
            <a:off x="533400" y="228600"/>
            <a:ext cx="838451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u="sng" dirty="0" smtClean="0">
                <a:effectLst>
                  <a:outerShdw blurRad="38100" dist="38100" dir="2700000" algn="tl">
                    <a:srgbClr val="000000">
                      <a:alpha val="43137"/>
                    </a:srgbClr>
                  </a:outerShdw>
                </a:effectLst>
              </a:rPr>
              <a:t>Instructions</a:t>
            </a:r>
            <a:r>
              <a:rPr lang="en-US" b="1" dirty="0" smtClean="0">
                <a:effectLst>
                  <a:outerShdw blurRad="38100" dist="38100" dir="2700000" algn="tl">
                    <a:srgbClr val="000000">
                      <a:alpha val="43137"/>
                    </a:srgbClr>
                  </a:outerShdw>
                </a:effectLst>
              </a:rPr>
              <a:t>: As the power-point unfolds, write in your notes any examples </a:t>
            </a:r>
          </a:p>
          <a:p>
            <a:r>
              <a:rPr lang="en-US" b="1" dirty="0">
                <a:effectLst>
                  <a:outerShdw blurRad="38100" dist="38100" dir="2700000" algn="tl">
                    <a:srgbClr val="000000">
                      <a:alpha val="43137"/>
                    </a:srgbClr>
                  </a:outerShdw>
                </a:effectLst>
              </a:rPr>
              <a:t>o</a:t>
            </a:r>
            <a:r>
              <a:rPr lang="en-US" b="1" dirty="0" smtClean="0">
                <a:effectLst>
                  <a:outerShdw blurRad="38100" dist="38100" dir="2700000" algn="tl">
                    <a:srgbClr val="000000">
                      <a:alpha val="43137"/>
                    </a:srgbClr>
                  </a:outerShdw>
                </a:effectLst>
              </a:rPr>
              <a:t>f </a:t>
            </a:r>
            <a:r>
              <a:rPr lang="en-US" b="1" dirty="0" smtClean="0">
                <a:solidFill>
                  <a:srgbClr val="FF0000"/>
                </a:solidFill>
                <a:effectLst>
                  <a:outerShdw blurRad="38100" dist="38100" dir="2700000" algn="tl">
                    <a:srgbClr val="000000">
                      <a:alpha val="43137"/>
                    </a:srgbClr>
                  </a:outerShdw>
                </a:effectLst>
              </a:rPr>
              <a:t>oppression </a:t>
            </a:r>
            <a:r>
              <a:rPr lang="en-US" b="1" dirty="0" smtClean="0">
                <a:effectLst>
                  <a:outerShdw blurRad="38100" dist="38100" dir="2700000" algn="tl">
                    <a:srgbClr val="000000">
                      <a:alpha val="43137"/>
                    </a:srgbClr>
                  </a:outerShdw>
                </a:effectLst>
              </a:rPr>
              <a:t>and identify which level the examples fits. </a:t>
            </a:r>
            <a:endParaRPr lang="en-US" b="1" dirty="0">
              <a:effectLst>
                <a:outerShdw blurRad="38100" dist="38100" dir="2700000" algn="tl">
                  <a:srgbClr val="000000">
                    <a:alpha val="43137"/>
                  </a:srgbClr>
                </a:outerShdw>
              </a:effectLst>
            </a:endParaRPr>
          </a:p>
        </p:txBody>
      </p:sp>
      <p:sp>
        <p:nvSpPr>
          <p:cNvPr id="7" name="Rectangle 6"/>
          <p:cNvSpPr/>
          <p:nvPr/>
        </p:nvSpPr>
        <p:spPr>
          <a:xfrm>
            <a:off x="914400" y="990600"/>
            <a:ext cx="2095446" cy="584775"/>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3200" b="1" cap="none" spc="0" dirty="0" smtClean="0">
                <a:ln w="1905"/>
                <a:effectLst>
                  <a:innerShdw blurRad="69850" dist="43180" dir="5400000">
                    <a:srgbClr val="000000">
                      <a:alpha val="65000"/>
                    </a:srgbClr>
                  </a:innerShdw>
                </a:effectLst>
              </a:rPr>
              <a:t>Individual</a:t>
            </a:r>
            <a:endParaRPr lang="en-US" sz="3200" b="1" cap="none" spc="0" dirty="0">
              <a:ln w="1905"/>
              <a:effectLst>
                <a:innerShdw blurRad="69850" dist="43180" dir="5400000">
                  <a:srgbClr val="000000">
                    <a:alpha val="65000"/>
                  </a:srgbClr>
                </a:innerShdw>
              </a:effectLst>
            </a:endParaRPr>
          </a:p>
        </p:txBody>
      </p:sp>
      <p:sp>
        <p:nvSpPr>
          <p:cNvPr id="8" name="Rectangle 7"/>
          <p:cNvSpPr/>
          <p:nvPr/>
        </p:nvSpPr>
        <p:spPr>
          <a:xfrm>
            <a:off x="6096000" y="990600"/>
            <a:ext cx="2667000" cy="861774"/>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500" b="1" dirty="0" smtClean="0">
                <a:ln w="1905"/>
                <a:effectLst>
                  <a:innerShdw blurRad="69850" dist="43180" dir="5400000">
                    <a:srgbClr val="000000">
                      <a:alpha val="65000"/>
                    </a:srgbClr>
                  </a:innerShdw>
                </a:effectLst>
              </a:rPr>
              <a:t>Societal-</a:t>
            </a:r>
            <a:r>
              <a:rPr lang="en-US" sz="2500" b="1" cap="none" spc="0" dirty="0" smtClean="0">
                <a:ln w="1905"/>
                <a:effectLst>
                  <a:innerShdw blurRad="69850" dist="43180" dir="5400000">
                    <a:srgbClr val="000000">
                      <a:alpha val="65000"/>
                    </a:srgbClr>
                  </a:innerShdw>
                </a:effectLst>
              </a:rPr>
              <a:t>Cultural </a:t>
            </a:r>
            <a:endParaRPr lang="en-US" sz="2500" b="1" cap="none" spc="0" dirty="0">
              <a:ln w="1905"/>
              <a:effectLst>
                <a:innerShdw blurRad="69850" dist="43180" dir="5400000">
                  <a:srgbClr val="000000">
                    <a:alpha val="65000"/>
                  </a:srgbClr>
                </a:innerShdw>
              </a:effectLst>
            </a:endParaRPr>
          </a:p>
        </p:txBody>
      </p:sp>
      <p:sp>
        <p:nvSpPr>
          <p:cNvPr id="9" name="Rectangle 8"/>
          <p:cNvSpPr/>
          <p:nvPr/>
        </p:nvSpPr>
        <p:spPr>
          <a:xfrm>
            <a:off x="3505200" y="990600"/>
            <a:ext cx="2286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2800" b="1" cap="none" spc="0" dirty="0" smtClean="0">
                <a:ln w="1905"/>
                <a:effectLst>
                  <a:innerShdw blurRad="69850" dist="43180" dir="5400000">
                    <a:srgbClr val="000000">
                      <a:alpha val="65000"/>
                    </a:srgbClr>
                  </a:innerShdw>
                </a:effectLst>
              </a:rPr>
              <a:t>Institutiona</a:t>
            </a:r>
            <a:r>
              <a:rPr lang="en-US" sz="2500" b="1" cap="none" spc="0" dirty="0" smtClean="0">
                <a:ln w="1905"/>
                <a:effectLst>
                  <a:innerShdw blurRad="69850" dist="43180" dir="5400000">
                    <a:srgbClr val="000000">
                      <a:alpha val="65000"/>
                    </a:srgbClr>
                  </a:innerShdw>
                </a:effectLst>
              </a:rPr>
              <a:t>l</a:t>
            </a:r>
            <a:endParaRPr lang="en-US" sz="2500" b="1" cap="none" spc="0" dirty="0">
              <a:ln w="1905"/>
              <a:effectLst>
                <a:innerShdw blurRad="69850" dist="43180" dir="5400000">
                  <a:srgbClr val="000000">
                    <a:alpha val="65000"/>
                  </a:srgbClr>
                </a:innerShdw>
              </a:effectLst>
            </a:endParaRPr>
          </a:p>
        </p:txBody>
      </p:sp>
      <p:pic>
        <p:nvPicPr>
          <p:cNvPr id="1026" name="Picture 2" descr="http://pre.cloudfront.goodinc.com/posts/full_1314144884_5f8dc49030_z.jpg"/>
          <p:cNvPicPr>
            <a:picLocks noChangeAspect="1" noChangeArrowheads="1"/>
          </p:cNvPicPr>
          <p:nvPr/>
        </p:nvPicPr>
        <p:blipFill>
          <a:blip r:embed="rId3" cstate="print"/>
          <a:srcRect/>
          <a:stretch>
            <a:fillRect/>
          </a:stretch>
        </p:blipFill>
        <p:spPr bwMode="auto">
          <a:xfrm>
            <a:off x="533400" y="4648200"/>
            <a:ext cx="2286000"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http://blackagendareport.com/sites/www.blackagendareport.com/files/imagecache/feature400/Jim-crow-segregation-fepc-black-discrimination-employment.jpg"/>
          <p:cNvPicPr>
            <a:picLocks noChangeAspect="1" noChangeArrowheads="1"/>
          </p:cNvPicPr>
          <p:nvPr/>
        </p:nvPicPr>
        <p:blipFill>
          <a:blip r:embed="rId4" cstate="print"/>
          <a:srcRect/>
          <a:stretch>
            <a:fillRect/>
          </a:stretch>
        </p:blipFill>
        <p:spPr bwMode="auto">
          <a:xfrm>
            <a:off x="3505200" y="4724400"/>
            <a:ext cx="21844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http://fittingroup.com/wp-content/uploads/2013/02/url.jpeg"/>
          <p:cNvPicPr>
            <a:picLocks noChangeAspect="1" noChangeArrowheads="1"/>
          </p:cNvPicPr>
          <p:nvPr/>
        </p:nvPicPr>
        <p:blipFill>
          <a:blip r:embed="rId5" cstate="print"/>
          <a:srcRect/>
          <a:stretch>
            <a:fillRect/>
          </a:stretch>
        </p:blipFill>
        <p:spPr bwMode="auto">
          <a:xfrm>
            <a:off x="6324600" y="4724400"/>
            <a:ext cx="2057400" cy="1619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45885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badi MT Condensed Extra Bold"/>
                <a:cs typeface="Abadi MT Condensed Extra Bold"/>
              </a:rPr>
              <a:t>During the Reconstruction era….</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badi MT Condensed Extra Bold"/>
              <a:cs typeface="Abadi MT Condensed Extra Bold"/>
            </a:endParaRPr>
          </a:p>
        </p:txBody>
      </p:sp>
      <p:sp>
        <p:nvSpPr>
          <p:cNvPr id="3" name="Content Placeholder 2"/>
          <p:cNvSpPr>
            <a:spLocks noGrp="1"/>
          </p:cNvSpPr>
          <p:nvPr>
            <p:ph idx="1"/>
          </p:nvPr>
        </p:nvSpPr>
        <p:spPr/>
        <p:txBody>
          <a:bodyPr>
            <a:normAutofit/>
          </a:bodyPr>
          <a:lstStyle/>
          <a:p>
            <a:pPr>
              <a:lnSpc>
                <a:spcPct val="90000"/>
              </a:lnSpc>
            </a:pPr>
            <a:r>
              <a:rPr lang="en-US" sz="2800" b="1" dirty="0" smtClean="0">
                <a:effectLst>
                  <a:outerShdw blurRad="50800" dist="38100" dir="2700000" algn="tl" rotWithShape="0">
                    <a:srgbClr val="000000">
                      <a:alpha val="43000"/>
                    </a:srgbClr>
                  </a:outerShdw>
                </a:effectLst>
              </a:rPr>
              <a:t>We see some old patterns resurface, but we  also see a great of change take place for many African Americans and poor white people in terms of social justice. </a:t>
            </a:r>
          </a:p>
          <a:p>
            <a:pPr marL="0" indent="0">
              <a:lnSpc>
                <a:spcPct val="90000"/>
              </a:lnSpc>
              <a:buNone/>
            </a:pPr>
            <a:endParaRPr lang="en-US" sz="2800" b="1" dirty="0" smtClean="0">
              <a:effectLst>
                <a:outerShdw blurRad="50800" dist="38100" dir="2700000" algn="tl" rotWithShape="0">
                  <a:srgbClr val="000000">
                    <a:alpha val="43000"/>
                  </a:srgbClr>
                </a:outerShdw>
              </a:effectLst>
            </a:endParaRPr>
          </a:p>
          <a:p>
            <a:pPr>
              <a:lnSpc>
                <a:spcPct val="90000"/>
              </a:lnSpc>
            </a:pPr>
            <a:r>
              <a:rPr lang="en-US" sz="2800" b="1" dirty="0" smtClean="0">
                <a:effectLst>
                  <a:outerShdw blurRad="50800" dist="38100" dir="2700000" algn="tl" rotWithShape="0">
                    <a:srgbClr val="000000">
                      <a:alpha val="43000"/>
                    </a:srgbClr>
                  </a:outerShdw>
                </a:effectLst>
              </a:rPr>
              <a:t>The ‘</a:t>
            </a:r>
            <a:r>
              <a:rPr lang="en-US" sz="2800" b="1" dirty="0" smtClean="0">
                <a:solidFill>
                  <a:srgbClr val="FF0000"/>
                </a:solidFill>
                <a:effectLst>
                  <a:outerShdw blurRad="50800" dist="38100" dir="2700000" algn="tl" rotWithShape="0">
                    <a:srgbClr val="000000">
                      <a:alpha val="43000"/>
                    </a:srgbClr>
                  </a:outerShdw>
                </a:effectLst>
              </a:rPr>
              <a:t>Radical Republicans</a:t>
            </a:r>
            <a:r>
              <a:rPr lang="en-US" sz="2800" b="1" dirty="0" smtClean="0">
                <a:effectLst>
                  <a:outerShdw blurRad="50800" dist="38100" dir="2700000" algn="tl" rotWithShape="0">
                    <a:srgbClr val="000000">
                      <a:alpha val="43000"/>
                    </a:srgbClr>
                  </a:outerShdw>
                </a:effectLst>
              </a:rPr>
              <a:t>’ helped pushed through…</a:t>
            </a:r>
            <a:r>
              <a:rPr lang="en-US" sz="2800" b="1" dirty="0" smtClean="0"/>
              <a:t>..</a:t>
            </a:r>
            <a:endParaRPr lang="en-US" sz="2800" b="1" dirty="0"/>
          </a:p>
        </p:txBody>
      </p:sp>
      <p:pic>
        <p:nvPicPr>
          <p:cNvPr id="4" name="Picture 3"/>
          <p:cNvPicPr>
            <a:picLocks noChangeAspect="1"/>
          </p:cNvPicPr>
          <p:nvPr/>
        </p:nvPicPr>
        <p:blipFill>
          <a:blip r:embed="rId2"/>
          <a:stretch>
            <a:fillRect/>
          </a:stretch>
        </p:blipFill>
        <p:spPr>
          <a:xfrm>
            <a:off x="-26230" y="4588456"/>
            <a:ext cx="2236029" cy="2236029"/>
          </a:xfrm>
          <a:prstGeom prst="rect">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8052844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p14:prism isContent="1" isInverted="1"/>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000"/>
                                        <p:tgtEl>
                                          <p:spTgt spid="4"/>
                                        </p:tgtEl>
                                      </p:cBhvr>
                                    </p:animEffect>
                                  </p:childTnLst>
                                </p:cTn>
                              </p:par>
                              <p:par>
                                <p:cTn id="18" presetID="0" presetClass="path" presetSubtype="0" accel="50000" decel="50000" fill="hold" nodeType="withEffect">
                                  <p:stCondLst>
                                    <p:cond delay="1000"/>
                                  </p:stCondLst>
                                  <p:childTnLst>
                                    <p:animMotion origin="layout" path="M 0.10299 -0.06185 L 0.76155 -0.05073 " pathEditMode="relative" rAng="0" ptsTypes="AA">
                                      <p:cBhvr>
                                        <p:cTn id="19" dur="5000" fill="hold"/>
                                        <p:tgtEl>
                                          <p:spTgt spid="4"/>
                                        </p:tgtEl>
                                        <p:attrNameLst>
                                          <p:attrName>ppt_x</p:attrName>
                                          <p:attrName>ppt_y</p:attrName>
                                        </p:attrNameLst>
                                      </p:cBhvr>
                                      <p:rCtr x="32928"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381000" y="914400"/>
            <a:ext cx="8229600" cy="4525963"/>
          </a:xfrm>
        </p:spPr>
        <p:txBody>
          <a:bodyPr>
            <a:noAutofit/>
          </a:bodyPr>
          <a:lstStyle/>
          <a:p>
            <a:pPr eaLnBrk="1" hangingPunct="1">
              <a:lnSpc>
                <a:spcPct val="90000"/>
              </a:lnSpc>
              <a:defRPr/>
            </a:pPr>
            <a:r>
              <a:rPr lang="en-US" sz="2600" b="1" dirty="0" smtClean="0"/>
              <a:t>The </a:t>
            </a:r>
            <a:r>
              <a:rPr lang="en-US" sz="2600" b="1" dirty="0" smtClean="0">
                <a:solidFill>
                  <a:srgbClr val="FF0000"/>
                </a:solidFill>
                <a:effectLst>
                  <a:outerShdw blurRad="38100" dist="38100" dir="2700000" algn="tl">
                    <a:srgbClr val="C0C0C0"/>
                  </a:outerShdw>
                </a:effectLst>
              </a:rPr>
              <a:t>13th, 14th, and 15th Amendments </a:t>
            </a:r>
            <a:r>
              <a:rPr lang="en-US" sz="2600" b="1" dirty="0" smtClean="0"/>
              <a:t>were added to the Constitution </a:t>
            </a:r>
          </a:p>
          <a:p>
            <a:pPr eaLnBrk="1" hangingPunct="1">
              <a:lnSpc>
                <a:spcPct val="90000"/>
              </a:lnSpc>
              <a:buFontTx/>
              <a:buNone/>
              <a:defRPr/>
            </a:pPr>
            <a:endParaRPr lang="en-US" sz="2600" b="1" dirty="0" smtClean="0">
              <a:effectLst>
                <a:outerShdw blurRad="38100" dist="38100" dir="2700000" algn="tl">
                  <a:srgbClr val="C0C0C0"/>
                </a:outerShdw>
              </a:effectLst>
            </a:endParaRPr>
          </a:p>
          <a:p>
            <a:pPr eaLnBrk="1" hangingPunct="1">
              <a:lnSpc>
                <a:spcPct val="90000"/>
              </a:lnSpc>
              <a:defRPr/>
            </a:pPr>
            <a:r>
              <a:rPr lang="en-US" sz="2600" b="1" dirty="0" smtClean="0">
                <a:solidFill>
                  <a:srgbClr val="FF6600"/>
                </a:solidFill>
                <a:effectLst>
                  <a:outerShdw blurRad="38100" dist="38100" dir="2700000" algn="tl">
                    <a:srgbClr val="C0C0C0"/>
                  </a:outerShdw>
                </a:effectLst>
              </a:rPr>
              <a:t>13</a:t>
            </a:r>
            <a:r>
              <a:rPr lang="en-US" sz="2600" b="1" baseline="30000" dirty="0" smtClean="0">
                <a:solidFill>
                  <a:srgbClr val="FF6600"/>
                </a:solidFill>
                <a:effectLst>
                  <a:outerShdw blurRad="38100" dist="38100" dir="2700000" algn="tl">
                    <a:srgbClr val="C0C0C0"/>
                  </a:outerShdw>
                </a:effectLst>
              </a:rPr>
              <a:t>th</a:t>
            </a:r>
            <a:r>
              <a:rPr lang="en-US" sz="2600" b="1" dirty="0" smtClean="0">
                <a:effectLst>
                  <a:outerShdw blurRad="38100" dist="38100" dir="2700000" algn="tl">
                    <a:srgbClr val="C0C0C0"/>
                  </a:outerShdw>
                </a:effectLst>
              </a:rPr>
              <a:t>: </a:t>
            </a:r>
            <a:r>
              <a:rPr lang="en-US" sz="2600" b="1" dirty="0" smtClean="0"/>
              <a:t>freed the slaves</a:t>
            </a:r>
          </a:p>
          <a:p>
            <a:pPr marL="0" indent="0" eaLnBrk="1" hangingPunct="1">
              <a:lnSpc>
                <a:spcPct val="90000"/>
              </a:lnSpc>
              <a:buNone/>
              <a:defRPr/>
            </a:pPr>
            <a:endParaRPr lang="en-US" sz="2600" b="1" dirty="0" smtClean="0"/>
          </a:p>
          <a:p>
            <a:pPr eaLnBrk="1" hangingPunct="1">
              <a:lnSpc>
                <a:spcPct val="80000"/>
              </a:lnSpc>
              <a:defRPr/>
            </a:pPr>
            <a:r>
              <a:rPr lang="en-US" sz="2600" b="1" dirty="0" smtClean="0">
                <a:solidFill>
                  <a:srgbClr val="3333FF"/>
                </a:solidFill>
                <a:effectLst>
                  <a:outerShdw blurRad="38100" dist="38100" dir="2700000" algn="tl">
                    <a:srgbClr val="C0C0C0"/>
                  </a:outerShdw>
                </a:effectLst>
              </a:rPr>
              <a:t>14</a:t>
            </a:r>
            <a:r>
              <a:rPr lang="en-US" sz="2600" b="1" baseline="30000" dirty="0" smtClean="0">
                <a:solidFill>
                  <a:srgbClr val="3333FF"/>
                </a:solidFill>
                <a:effectLst>
                  <a:outerShdw blurRad="38100" dist="38100" dir="2700000" algn="tl">
                    <a:srgbClr val="C0C0C0"/>
                  </a:outerShdw>
                </a:effectLst>
              </a:rPr>
              <a:t>th</a:t>
            </a:r>
            <a:r>
              <a:rPr lang="en-US" sz="2600" b="1" dirty="0" smtClean="0"/>
              <a:t>: </a:t>
            </a:r>
            <a:r>
              <a:rPr lang="en-US" sz="2600" b="1" dirty="0"/>
              <a:t>no state can take away anyone’s rights or deny </a:t>
            </a:r>
            <a:r>
              <a:rPr lang="en-US" sz="2600" b="1" dirty="0" smtClean="0"/>
              <a:t> </a:t>
            </a:r>
          </a:p>
          <a:p>
            <a:pPr marL="0" indent="0" eaLnBrk="1" hangingPunct="1">
              <a:lnSpc>
                <a:spcPct val="80000"/>
              </a:lnSpc>
              <a:buNone/>
              <a:defRPr/>
            </a:pPr>
            <a:r>
              <a:rPr lang="en-US" sz="2600" b="1" dirty="0"/>
              <a:t> </a:t>
            </a:r>
            <a:r>
              <a:rPr lang="en-US" sz="2600" b="1" dirty="0" smtClean="0"/>
              <a:t>             them </a:t>
            </a:r>
            <a:r>
              <a:rPr lang="en-US" sz="2600" b="1" dirty="0"/>
              <a:t>equal protection under the laws</a:t>
            </a:r>
          </a:p>
          <a:p>
            <a:pPr eaLnBrk="1" hangingPunct="1">
              <a:lnSpc>
                <a:spcPct val="90000"/>
              </a:lnSpc>
              <a:buFontTx/>
              <a:buNone/>
              <a:defRPr/>
            </a:pPr>
            <a:endParaRPr lang="en-US" sz="2600" b="1" dirty="0" smtClean="0">
              <a:effectLst>
                <a:outerShdw blurRad="38100" dist="38100" dir="2700000" algn="tl">
                  <a:srgbClr val="C0C0C0"/>
                </a:outerShdw>
              </a:effectLst>
            </a:endParaRPr>
          </a:p>
          <a:p>
            <a:pPr eaLnBrk="1" hangingPunct="1">
              <a:lnSpc>
                <a:spcPct val="80000"/>
              </a:lnSpc>
              <a:defRPr/>
            </a:pPr>
            <a:r>
              <a:rPr lang="en-US" sz="2600" b="1" dirty="0" smtClean="0">
                <a:solidFill>
                  <a:srgbClr val="FFFF00"/>
                </a:solidFill>
                <a:effectLst>
                  <a:outerShdw blurRad="38100" dist="38100" dir="2700000" algn="tl">
                    <a:srgbClr val="C0C0C0"/>
                  </a:outerShdw>
                </a:effectLst>
              </a:rPr>
              <a:t>15</a:t>
            </a:r>
            <a:r>
              <a:rPr lang="en-US" sz="2600" b="1" baseline="30000" dirty="0" smtClean="0">
                <a:solidFill>
                  <a:srgbClr val="FFFF00"/>
                </a:solidFill>
                <a:effectLst>
                  <a:outerShdw blurRad="38100" dist="38100" dir="2700000" algn="tl">
                    <a:srgbClr val="C0C0C0"/>
                  </a:outerShdw>
                </a:effectLst>
              </a:rPr>
              <a:t>th</a:t>
            </a:r>
            <a:r>
              <a:rPr lang="en-US" sz="2600" b="1" baseline="30000" dirty="0" smtClean="0">
                <a:effectLst>
                  <a:outerShdw blurRad="38100" dist="38100" dir="2700000" algn="tl">
                    <a:srgbClr val="C0C0C0"/>
                  </a:outerShdw>
                </a:effectLst>
              </a:rPr>
              <a:t> : </a:t>
            </a:r>
            <a:r>
              <a:rPr lang="en-US" sz="2600" b="1" dirty="0" smtClean="0"/>
              <a:t>guaranteed the right to vote regardless </a:t>
            </a:r>
          </a:p>
          <a:p>
            <a:pPr marL="0" indent="0" eaLnBrk="1" hangingPunct="1">
              <a:lnSpc>
                <a:spcPct val="80000"/>
              </a:lnSpc>
              <a:buNone/>
              <a:defRPr/>
            </a:pPr>
            <a:r>
              <a:rPr lang="en-US" sz="2600" b="1" dirty="0"/>
              <a:t> </a:t>
            </a:r>
            <a:r>
              <a:rPr lang="en-US" sz="2600" b="1" dirty="0" smtClean="0"/>
              <a:t>            of race </a:t>
            </a:r>
          </a:p>
        </p:txBody>
      </p:sp>
      <p:sp>
        <p:nvSpPr>
          <p:cNvPr id="4" name="Rectangle 3"/>
          <p:cNvSpPr/>
          <p:nvPr/>
        </p:nvSpPr>
        <p:spPr>
          <a:xfrm>
            <a:off x="-381000" y="152400"/>
            <a:ext cx="8235837"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6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badi MT Condensed Extra Bold"/>
                <a:cs typeface="Abadi MT Condensed Extra Bold"/>
              </a:rPr>
              <a:t>…The Civil War &amp; Reconstruction Amendments</a:t>
            </a:r>
            <a:endParaRPr lang="en-US" sz="26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badi MT Condensed Extra Bold"/>
              <a:cs typeface="Abadi MT Condensed Extra Bold"/>
            </a:endParaRPr>
          </a:p>
        </p:txBody>
      </p:sp>
      <p:pic>
        <p:nvPicPr>
          <p:cNvPr id="30727" name="Picture 7" descr="http://colorlines.com/assets_c/2010/08/citizen_081110-thumb-640xauto-599.jpg"/>
          <p:cNvPicPr>
            <a:picLocks noChangeAspect="1" noChangeArrowheads="1"/>
          </p:cNvPicPr>
          <p:nvPr/>
        </p:nvPicPr>
        <p:blipFill>
          <a:blip r:embed="rId5" cstate="print"/>
          <a:srcRect/>
          <a:stretch>
            <a:fillRect/>
          </a:stretch>
        </p:blipFill>
        <p:spPr bwMode="auto">
          <a:xfrm>
            <a:off x="7086600" y="4953000"/>
            <a:ext cx="1828800" cy="1337733"/>
          </a:xfrm>
          <a:prstGeom prst="rect">
            <a:avLst/>
          </a:prstGeom>
          <a:noFill/>
          <a:effectLst>
            <a:softEdge rad="63500"/>
          </a:effectLst>
        </p:spPr>
      </p:pic>
      <p:pic>
        <p:nvPicPr>
          <p:cNvPr id="6" name="bTyonpErc.gif">
            <a:hlinkClick r:id="" action="ppaction://media"/>
          </p:cNvPr>
          <p:cNvPicPr/>
          <p:nvPr>
            <a:videoFile r:link="rId1"/>
            <p:extLst>
              <p:ext uri="{DAA4B4D4-6D71-4841-9C94-3DE7FCFB9230}">
                <p14:medi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r:embed="rId6"/>
              </p:ext>
            </p:extLst>
          </p:nvPr>
        </p:nvPicPr>
        <p:blipFill>
          <a:blip r:embed="rId7"/>
          <a:stretch>
            <a:fillRect/>
          </a:stretch>
        </p:blipFill>
        <p:spPr>
          <a:xfrm>
            <a:off x="7543800" y="152400"/>
            <a:ext cx="1143000" cy="870857"/>
          </a:xfrm>
          <a:prstGeom prst="rect">
            <a:avLst/>
          </a:prstGeom>
        </p:spPr>
      </p:pic>
      <p:pic>
        <p:nvPicPr>
          <p:cNvPr id="3" name="Picture 2"/>
          <p:cNvPicPr>
            <a:picLocks noChangeAspect="1"/>
          </p:cNvPicPr>
          <p:nvPr/>
        </p:nvPicPr>
        <p:blipFill>
          <a:blip r:embed="rId8">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9">
                    <a14:imgEffect>
                      <a14:backgroundRemoval t="0" b="90000" l="0" r="100000">
                        <a14:foregroundMark x1="22667" y1="41481" x2="22667" y2="41481"/>
                        <a14:foregroundMark x1="14000" y1="44444" x2="14000" y2="44444"/>
                        <a14:foregroundMark x1="14333" y1="48148" x2="14333" y2="48148"/>
                        <a14:foregroundMark x1="29333" y1="38889" x2="29333" y2="38889"/>
                        <a14:foregroundMark x1="47333" y1="52963" x2="47333" y2="52963"/>
                        <a14:foregroundMark x1="51333" y1="47037" x2="51333" y2="47037"/>
                        <a14:foregroundMark x1="60333" y1="40000" x2="60333" y2="40000"/>
                        <a14:backgroundMark x1="47667" y1="16296" x2="47667" y2="16296"/>
                        <a14:backgroundMark x1="49333" y1="64815" x2="49333" y2="64815"/>
                        <a14:backgroundMark x1="7333" y1="61481" x2="7333" y2="61481"/>
                        <a14:backgroundMark x1="92667" y1="62222" x2="92667" y2="62222"/>
                        <a14:backgroundMark x1="60333" y1="15926" x2="60333" y2="15926"/>
                        <a14:backgroundMark x1="51667" y1="27778" x2="51667" y2="27778"/>
                        <a14:backgroundMark x1="37000" y1="10370" x2="37000" y2="10370"/>
                        <a14:backgroundMark x1="38000" y1="27407" x2="38000" y2="27407"/>
                        <a14:backgroundMark x1="57333" y1="10370" x2="57333" y2="10370"/>
                        <a14:backgroundMark x1="94000" y1="3333" x2="94000" y2="3333"/>
                        <a14:backgroundMark x1="27667" y1="3704" x2="27667" y2="3704"/>
                        <a14:backgroundMark x1="3333" y1="3704" x2="3333" y2="3704"/>
                        <a14:backgroundMark x1="2667" y1="36667" x2="2667" y2="36667"/>
                        <a14:backgroundMark x1="5667" y1="49259" x2="5667" y2="49259"/>
                        <a14:backgroundMark x1="10667" y1="69259" x2="10667" y2="69259"/>
                        <a14:backgroundMark x1="4667" y1="69259" x2="4667" y2="69259"/>
                        <a14:backgroundMark x1="42333" y1="68519" x2="42333" y2="68519"/>
                        <a14:backgroundMark x1="61333" y1="52963" x2="61333" y2="52963"/>
                        <a14:backgroundMark x1="59333" y1="65556" x2="59333" y2="65556"/>
                        <a14:backgroundMark x1="92667" y1="54815" x2="92667" y2="54815"/>
                        <a14:backgroundMark x1="87000" y1="67037" x2="87000" y2="67037"/>
                        <a14:backgroundMark x1="61000" y1="24074" x2="61000" y2="24074"/>
                        <a14:backgroundMark x1="67667" y1="7407" x2="67667" y2="7407"/>
                        <a14:backgroundMark x1="47000" y1="7407" x2="47000" y2="7407"/>
                        <a14:backgroundMark x1="43333" y1="19630" x2="43333" y2="19630"/>
                        <a14:backgroundMark x1="37333" y1="18889" x2="37333" y2="18889"/>
                        <a14:backgroundMark x1="45667" y1="31111" x2="45667" y2="31111"/>
                        <a14:backgroundMark x1="56000" y1="33704" x2="56000" y2="33704"/>
                        <a14:backgroundMark x1="68667" y1="28889" x2="68667" y2="28889"/>
                        <a14:backgroundMark x1="68000" y1="17778" x2="68000" y2="17778"/>
                        <a14:backgroundMark x1="74333" y1="4444" x2="74333" y2="4444"/>
                        <a14:backgroundMark x1="30000" y1="8889" x2="30000" y2="8889"/>
                        <a14:backgroundMark x1="19667" y1="2222" x2="19667" y2="2222"/>
                        <a14:backgroundMark x1="3000" y1="43704" x2="3000" y2="43704"/>
                        <a14:backgroundMark x1="3333" y1="56667" x2="3333" y2="56667"/>
                        <a14:backgroundMark x1="9000" y1="55185" x2="9000" y2="55185"/>
                        <a14:backgroundMark x1="12333" y1="62963" x2="12333" y2="62963"/>
                        <a14:backgroundMark x1="54000" y1="70741" x2="54000" y2="70741"/>
                        <a14:backgroundMark x1="40667" y1="57778" x2="40667" y2="57778"/>
                        <a14:backgroundMark x1="37333" y1="50000" x2="37333" y2="50000"/>
                        <a14:backgroundMark x1="37667" y1="71852" x2="37667" y2="71852"/>
                        <a14:backgroundMark x1="57000" y1="59630" x2="57000" y2="59630"/>
                        <a14:backgroundMark x1="64667" y1="48889" x2="64667" y2="48889"/>
                        <a14:backgroundMark x1="62667" y1="71111" x2="62667" y2="71111"/>
                        <a14:backgroundMark x1="69667" y1="75556" x2="69667" y2="75556"/>
                        <a14:backgroundMark x1="93333" y1="50000" x2="93333" y2="50000"/>
                        <a14:backgroundMark x1="94333" y1="70741" x2="94333" y2="70741"/>
                        <a14:backgroundMark x1="94667" y1="37407" x2="94667" y2="37407"/>
                        <a14:backgroundMark x1="96667" y1="53704" x2="96667" y2="53704"/>
                        <a14:backgroundMark x1="96667" y1="63333" x2="96667" y2="63333"/>
                        <a14:backgroundMark x1="88333" y1="71481" x2="88333" y2="71481"/>
                        <a14:backgroundMark x1="96667" y1="6667" x2="96667" y2="6667"/>
                        <a14:backgroundMark x1="53333" y1="18148" x2="53333" y2="18148"/>
                        <a14:backgroundMark x1="52000" y1="6296" x2="52000" y2="6296"/>
                        <a14:backgroundMark x1="33000" y1="24074" x2="33000" y2="24074"/>
                        <a14:backgroundMark x1="48667" y1="34444" x2="48667" y2="34444"/>
                        <a14:backgroundMark x1="47000" y1="24074" x2="47000" y2="24074"/>
                        <a14:backgroundMark x1="42333" y1="10741" x2="42333" y2="10741"/>
                        <a14:backgroundMark x1="39000" y1="4444" x2="39000" y2="4444"/>
                        <a14:backgroundMark x1="48333" y1="70741" x2="48333" y2="70741"/>
                      </a14:backgroundRemoval>
                    </a14:imgEffect>
                  </a14:imgLayer>
                </a14:imgProps>
              </a:ext>
            </a:extLst>
          </a:blip>
          <a:stretch>
            <a:fillRect/>
          </a:stretch>
        </p:blipFill>
        <p:spPr>
          <a:xfrm>
            <a:off x="4419600" y="1447800"/>
            <a:ext cx="2209800" cy="1988820"/>
          </a:xfrm>
          <a:prstGeom prst="rect">
            <a:avLst/>
          </a:prstGeom>
        </p:spPr>
      </p:pic>
      <p:pic>
        <p:nvPicPr>
          <p:cNvPr id="5" name="Picture 4"/>
          <p:cNvPicPr>
            <a:picLocks noChangeAspect="1"/>
          </p:cNvPicPr>
          <p:nvPr/>
        </p:nvPicPr>
        <p:blipFill>
          <a:blip r:embed="rId10"/>
          <a:stretch>
            <a:fillRect/>
          </a:stretch>
        </p:blipFill>
        <p:spPr>
          <a:xfrm>
            <a:off x="2743200" y="4800600"/>
            <a:ext cx="3886200" cy="1752600"/>
          </a:xfrm>
          <a:prstGeom prst="rect">
            <a:avLst/>
          </a:prstGeom>
          <a:ln>
            <a:noFill/>
          </a:ln>
          <a:effectLst>
            <a:softEdge rad="112500"/>
          </a:effec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300">
        <p14:pan dir="u"/>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1" presetClass="mediacall" presetSubtype="0" fill="hold" nodeType="withEffect">
                                  <p:stCondLst>
                                    <p:cond delay="0"/>
                                  </p:stCondLst>
                                  <p:childTnLst>
                                    <p:cmd type="call" cmd="playFrom(0.0)">
                                      <p:cBhvr>
                                        <p:cTn id="13" dur="800" fill="hold"/>
                                        <p:tgtEl>
                                          <p:spTgt spid="6"/>
                                        </p:tgtEl>
                                      </p:cBhvr>
                                    </p:cmd>
                                  </p:childTnLst>
                                  <p:subTnLst>
                                    <p:audio>
                                      <p:cMediaNode>
                                        <p:cTn display="0" masterRel="sameClick">
                                          <p:stCondLst>
                                            <p:cond evt="begin" delay="0">
                                              <p:tn val="12"/>
                                            </p:cond>
                                          </p:stCondLst>
                                          <p:endCondLst>
                                            <p:cond evt="onStopAudio" delay="0">
                                              <p:tgtEl>
                                                <p:sldTgt/>
                                              </p:tgtEl>
                                            </p:cond>
                                          </p:endCondLst>
                                        </p:cTn>
                                        <p:tgtEl>
                                          <p:sndTgt r:embed="rId4" name="Clapping"/>
                                        </p:tgtEl>
                                      </p:cMediaNode>
                                    </p:audio>
                                  </p:subTnLst>
                                </p:cTn>
                              </p:par>
                              <p:par>
                                <p:cTn id="14" presetID="55"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par>
                          <p:cTn id="19" fill="hold">
                            <p:stCondLst>
                              <p:cond delay="2300"/>
                            </p:stCondLst>
                            <p:childTnLst>
                              <p:par>
                                <p:cTn id="20" presetID="55" presetClass="exit" presetSubtype="0" fill="hold" nodeType="afterEffect">
                                  <p:stCondLst>
                                    <p:cond delay="2000"/>
                                  </p:stCondLst>
                                  <p:childTnLst>
                                    <p:anim calcmode="lin" valueType="num">
                                      <p:cBhvr>
                                        <p:cTn id="21" dur="2000"/>
                                        <p:tgtEl>
                                          <p:spTgt spid="6"/>
                                        </p:tgtEl>
                                        <p:attrNameLst>
                                          <p:attrName>ppt_w</p:attrName>
                                        </p:attrNameLst>
                                      </p:cBhvr>
                                      <p:tavLst>
                                        <p:tav tm="0">
                                          <p:val>
                                            <p:strVal val="ppt_w"/>
                                          </p:val>
                                        </p:tav>
                                        <p:tav tm="100000">
                                          <p:val>
                                            <p:strVal val="ppt_w*0.70"/>
                                          </p:val>
                                        </p:tav>
                                      </p:tavLst>
                                    </p:anim>
                                    <p:anim calcmode="lin" valueType="num">
                                      <p:cBhvr>
                                        <p:cTn id="22" dur="2000"/>
                                        <p:tgtEl>
                                          <p:spTgt spid="6"/>
                                        </p:tgtEl>
                                        <p:attrNameLst>
                                          <p:attrName>ppt_h</p:attrName>
                                        </p:attrNameLst>
                                      </p:cBhvr>
                                      <p:tavLst>
                                        <p:tav tm="0">
                                          <p:val>
                                            <p:strVal val="ppt_h"/>
                                          </p:val>
                                        </p:tav>
                                        <p:tav tm="100000">
                                          <p:val>
                                            <p:strVal val="ppt_h"/>
                                          </p:val>
                                        </p:tav>
                                      </p:tavLst>
                                    </p:anim>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md type="call" cmd="stop">
                                      <p:cBhvr>
                                        <p:cTn id="25" dur="1">
                                          <p:stCondLst>
                                            <p:cond delay="1999"/>
                                          </p:stCondLst>
                                        </p:cTn>
                                        <p:tgtEl>
                                          <p:spTgt spid="6"/>
                                        </p:tgtEl>
                                      </p:cBhvr>
                                    </p:cmd>
                                  </p:childTnLst>
                                </p:cTn>
                              </p:par>
                              <p:par>
                                <p:cTn id="26" presetID="10" presetClass="entr" presetSubtype="0" fill="hold" nodeType="withEffect">
                                  <p:stCondLst>
                                    <p:cond delay="0"/>
                                  </p:stCondLst>
                                  <p:childTnLst>
                                    <p:set>
                                      <p:cBhvr>
                                        <p:cTn id="27" dur="1" fill="hold">
                                          <p:stCondLst>
                                            <p:cond delay="0"/>
                                          </p:stCondLst>
                                        </p:cTn>
                                        <p:tgtEl>
                                          <p:spTgt spid="183299">
                                            <p:txEl>
                                              <p:pRg st="0" end="0"/>
                                            </p:txEl>
                                          </p:spTgt>
                                        </p:tgtEl>
                                        <p:attrNameLst>
                                          <p:attrName>style.visibility</p:attrName>
                                        </p:attrNameLst>
                                      </p:cBhvr>
                                      <p:to>
                                        <p:strVal val="visible"/>
                                      </p:to>
                                    </p:set>
                                    <p:animEffect transition="in" filter="fade">
                                      <p:cBhvr>
                                        <p:cTn id="28" dur="2000"/>
                                        <p:tgtEl>
                                          <p:spTgt spid="18329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3299">
                                            <p:txEl>
                                              <p:pRg st="2" end="2"/>
                                            </p:txEl>
                                          </p:spTgt>
                                        </p:tgtEl>
                                        <p:attrNameLst>
                                          <p:attrName>style.visibility</p:attrName>
                                        </p:attrNameLst>
                                      </p:cBhvr>
                                      <p:to>
                                        <p:strVal val="visible"/>
                                      </p:to>
                                    </p:set>
                                    <p:animEffect transition="in" filter="fade">
                                      <p:cBhvr>
                                        <p:cTn id="33" dur="2000"/>
                                        <p:tgtEl>
                                          <p:spTgt spid="183299">
                                            <p:txEl>
                                              <p:pRg st="2" end="2"/>
                                            </p:txEl>
                                          </p:spTgt>
                                        </p:tgtEl>
                                      </p:cBhvr>
                                    </p:animEffect>
                                  </p:childTnLst>
                                </p:cTn>
                              </p:par>
                              <p:par>
                                <p:cTn id="34" presetID="19" presetClass="entr" presetSubtype="1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0" fill="hold"/>
                                        <p:tgtEl>
                                          <p:spTgt spid="3"/>
                                        </p:tgtEl>
                                        <p:attrNameLst>
                                          <p:attrName>ppt_w</p:attrName>
                                        </p:attrNameLst>
                                      </p:cBhvr>
                                      <p:tavLst>
                                        <p:tav tm="0" fmla="#ppt_w*sin(2.5*pi*$)">
                                          <p:val>
                                            <p:fltVal val="0"/>
                                          </p:val>
                                        </p:tav>
                                        <p:tav tm="100000">
                                          <p:val>
                                            <p:fltVal val="1"/>
                                          </p:val>
                                        </p:tav>
                                      </p:tavLst>
                                    </p:anim>
                                    <p:anim calcmode="lin" valueType="num">
                                      <p:cBhvr>
                                        <p:cTn id="37"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3299">
                                            <p:txEl>
                                              <p:pRg st="4" end="4"/>
                                            </p:txEl>
                                          </p:spTgt>
                                        </p:tgtEl>
                                        <p:attrNameLst>
                                          <p:attrName>style.visibility</p:attrName>
                                        </p:attrNameLst>
                                      </p:cBhvr>
                                      <p:to>
                                        <p:strVal val="visible"/>
                                      </p:to>
                                    </p:set>
                                    <p:animEffect transition="in" filter="fade">
                                      <p:cBhvr>
                                        <p:cTn id="42" dur="2000"/>
                                        <p:tgtEl>
                                          <p:spTgt spid="183299">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3299">
                                            <p:txEl>
                                              <p:pRg st="5" end="5"/>
                                            </p:txEl>
                                          </p:spTgt>
                                        </p:tgtEl>
                                        <p:attrNameLst>
                                          <p:attrName>style.visibility</p:attrName>
                                        </p:attrNameLst>
                                      </p:cBhvr>
                                      <p:to>
                                        <p:strVal val="visible"/>
                                      </p:to>
                                    </p:set>
                                    <p:animEffect transition="in" filter="fade">
                                      <p:cBhvr>
                                        <p:cTn id="45" dur="2000"/>
                                        <p:tgtEl>
                                          <p:spTgt spid="183299">
                                            <p:txEl>
                                              <p:pRg st="5" end="5"/>
                                            </p:txEl>
                                          </p:spTgt>
                                        </p:tgtEl>
                                      </p:cBhvr>
                                    </p:animEffect>
                                  </p:childTnLst>
                                </p:cTn>
                              </p:par>
                              <p:par>
                                <p:cTn id="46" presetID="50" presetClass="entr" presetSubtype="0" decel="100000" fill="hold" nodeType="withEffect">
                                  <p:stCondLst>
                                    <p:cond delay="0"/>
                                  </p:stCondLst>
                                  <p:childTnLst>
                                    <p:set>
                                      <p:cBhvr>
                                        <p:cTn id="47" dur="1" fill="hold">
                                          <p:stCondLst>
                                            <p:cond delay="0"/>
                                          </p:stCondLst>
                                        </p:cTn>
                                        <p:tgtEl>
                                          <p:spTgt spid="30727"/>
                                        </p:tgtEl>
                                        <p:attrNameLst>
                                          <p:attrName>style.visibility</p:attrName>
                                        </p:attrNameLst>
                                      </p:cBhvr>
                                      <p:to>
                                        <p:strVal val="visible"/>
                                      </p:to>
                                    </p:set>
                                    <p:anim calcmode="lin" valueType="num">
                                      <p:cBhvr>
                                        <p:cTn id="48" dur="1000" fill="hold"/>
                                        <p:tgtEl>
                                          <p:spTgt spid="30727"/>
                                        </p:tgtEl>
                                        <p:attrNameLst>
                                          <p:attrName>ppt_w</p:attrName>
                                        </p:attrNameLst>
                                      </p:cBhvr>
                                      <p:tavLst>
                                        <p:tav tm="0">
                                          <p:val>
                                            <p:strVal val="#ppt_w+.3"/>
                                          </p:val>
                                        </p:tav>
                                        <p:tav tm="100000">
                                          <p:val>
                                            <p:strVal val="#ppt_w"/>
                                          </p:val>
                                        </p:tav>
                                      </p:tavLst>
                                    </p:anim>
                                    <p:anim calcmode="lin" valueType="num">
                                      <p:cBhvr>
                                        <p:cTn id="49" dur="1000" fill="hold"/>
                                        <p:tgtEl>
                                          <p:spTgt spid="30727"/>
                                        </p:tgtEl>
                                        <p:attrNameLst>
                                          <p:attrName>ppt_h</p:attrName>
                                        </p:attrNameLst>
                                      </p:cBhvr>
                                      <p:tavLst>
                                        <p:tav tm="0">
                                          <p:val>
                                            <p:strVal val="#ppt_h"/>
                                          </p:val>
                                        </p:tav>
                                        <p:tav tm="100000">
                                          <p:val>
                                            <p:strVal val="#ppt_h"/>
                                          </p:val>
                                        </p:tav>
                                      </p:tavLst>
                                    </p:anim>
                                    <p:animEffect transition="in" filter="fade">
                                      <p:cBhvr>
                                        <p:cTn id="50" dur="1000"/>
                                        <p:tgtEl>
                                          <p:spTgt spid="307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3299">
                                            <p:txEl>
                                              <p:pRg st="7" end="7"/>
                                            </p:txEl>
                                          </p:spTgt>
                                        </p:tgtEl>
                                        <p:attrNameLst>
                                          <p:attrName>style.visibility</p:attrName>
                                        </p:attrNameLst>
                                      </p:cBhvr>
                                      <p:to>
                                        <p:strVal val="visible"/>
                                      </p:to>
                                    </p:set>
                                    <p:animEffect transition="in" filter="fade">
                                      <p:cBhvr>
                                        <p:cTn id="55" dur="2000"/>
                                        <p:tgtEl>
                                          <p:spTgt spid="183299">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3299">
                                            <p:txEl>
                                              <p:pRg st="8" end="8"/>
                                            </p:txEl>
                                          </p:spTgt>
                                        </p:tgtEl>
                                        <p:attrNameLst>
                                          <p:attrName>style.visibility</p:attrName>
                                        </p:attrNameLst>
                                      </p:cBhvr>
                                      <p:to>
                                        <p:strVal val="visible"/>
                                      </p:to>
                                    </p:set>
                                    <p:animEffect transition="in" filter="fade">
                                      <p:cBhvr>
                                        <p:cTn id="58" dur="2000"/>
                                        <p:tgtEl>
                                          <p:spTgt spid="183299">
                                            <p:txEl>
                                              <p:pRg st="8" end="8"/>
                                            </p:txEl>
                                          </p:spTgt>
                                        </p:tgtEl>
                                      </p:cBhvr>
                                    </p:animEffec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6"/>
                    </p:tgtEl>
                  </p:cond>
                </p:stCondLst>
                <p:endSync evt="end" delay="0">
                  <p:rtn val="all"/>
                </p:endSync>
                <p:childTnLst>
                  <p:par>
                    <p:cTn id="65" fill="hold">
                      <p:stCondLst>
                        <p:cond delay="0"/>
                      </p:stCondLst>
                      <p:childTnLst>
                        <p:par>
                          <p:cTn id="66" fill="hold">
                            <p:stCondLst>
                              <p:cond delay="0"/>
                            </p:stCondLst>
                            <p:childTnLst>
                              <p:par>
                                <p:cTn id="67" presetID="2" presetClass="mediacall" presetSubtype="0" fill="hold" nodeType="clickEffect">
                                  <p:stCondLst>
                                    <p:cond delay="0"/>
                                  </p:stCondLst>
                                  <p:childTnLst>
                                    <p:cmd type="call" cmd="togglePause">
                                      <p:cBhvr>
                                        <p:cTn id="68" dur="1" fill="hold"/>
                                        <p:tgtEl>
                                          <p:spTgt spid="6"/>
                                        </p:tgtEl>
                                      </p:cBhvr>
                                    </p:cmd>
                                  </p:childTnLst>
                                </p:cTn>
                              </p:par>
                            </p:childTnLst>
                          </p:cTn>
                        </p:par>
                      </p:childTnLst>
                    </p:cTn>
                  </p:par>
                </p:childTnLst>
              </p:cTn>
              <p:nextCondLst>
                <p:cond evt="onClick" delay="0">
                  <p:tgtEl>
                    <p:spTgt spid="6"/>
                  </p:tgtEl>
                </p:cond>
              </p:nextCondLst>
            </p:seq>
            <p:video>
              <p:cMediaNode vol="80000">
                <p:cTn id="69" repeatCount="indefinite" fill="hold" display="0">
                  <p:stCondLst>
                    <p:cond delay="indefinite"/>
                  </p:stCondLst>
                </p:cTn>
                <p:tgtEl>
                  <p:spTgt spid="6"/>
                </p:tgtEl>
              </p:cMediaNode>
            </p:video>
          </p:childTnLst>
        </p:cTn>
      </p:par>
    </p:tnLst>
    <p:bldLst>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3"/>
          <p:cNvSpPr>
            <a:spLocks noGrp="1" noRot="1" noChangeArrowheads="1"/>
          </p:cNvSpPr>
          <p:nvPr>
            <p:ph idx="1"/>
          </p:nvPr>
        </p:nvSpPr>
        <p:spPr>
          <a:xfrm>
            <a:off x="381000" y="228600"/>
            <a:ext cx="8229600" cy="4525963"/>
          </a:xfrm>
        </p:spPr>
        <p:txBody>
          <a:bodyPr/>
          <a:lstStyle/>
          <a:p>
            <a:pPr eaLnBrk="1" hangingPunct="1">
              <a:defRPr/>
            </a:pPr>
            <a:r>
              <a:rPr lang="en-US" sz="3000" b="1" dirty="0" smtClean="0">
                <a:effectLst>
                  <a:outerShdw blurRad="38100" dist="38100" dir="2700000" algn="tl">
                    <a:srgbClr val="000000">
                      <a:alpha val="43137"/>
                    </a:srgbClr>
                  </a:outerShdw>
                </a:effectLst>
              </a:rPr>
              <a:t>However, the governments of the ex-Confederate states– soon created a system to </a:t>
            </a:r>
            <a:r>
              <a:rPr lang="en-US" sz="3000" b="1" u="sng" dirty="0" smtClean="0">
                <a:effectLst>
                  <a:outerShdw blurRad="38100" dist="38100" dir="2700000" algn="tl">
                    <a:srgbClr val="000000">
                      <a:alpha val="43137"/>
                    </a:srgbClr>
                  </a:outerShdw>
                </a:effectLst>
              </a:rPr>
              <a:t>undermine</a:t>
            </a:r>
            <a:r>
              <a:rPr lang="en-US" sz="3000" b="1" dirty="0" smtClean="0">
                <a:effectLst>
                  <a:outerShdw blurRad="38100" dist="38100" dir="2700000" algn="tl">
                    <a:srgbClr val="000000">
                      <a:alpha val="43137"/>
                    </a:srgbClr>
                  </a:outerShdw>
                </a:effectLst>
              </a:rPr>
              <a:t> the freedom that the slaves fought for in the war</a:t>
            </a:r>
          </a:p>
          <a:p>
            <a:pPr eaLnBrk="1" hangingPunct="1">
              <a:buFont typeface="Arial" charset="0"/>
              <a:buChar char="►"/>
              <a:defRPr/>
            </a:pPr>
            <a:endParaRPr lang="en-US" b="1" dirty="0" smtClean="0">
              <a:latin typeface="Arial Black" pitchFamily="34" charset="0"/>
            </a:endParaRPr>
          </a:p>
        </p:txBody>
      </p:sp>
      <p:pic>
        <p:nvPicPr>
          <p:cNvPr id="40965" name="Picture 5" descr="http://listverse.com/wp-content/uploads/2010/12/confederatestates.jpg"/>
          <p:cNvPicPr>
            <a:picLocks noChangeAspect="1" noChangeArrowheads="1"/>
          </p:cNvPicPr>
          <p:nvPr/>
        </p:nvPicPr>
        <p:blipFill>
          <a:blip r:embed="rId3" cstate="print"/>
          <a:srcRect/>
          <a:stretch>
            <a:fillRect/>
          </a:stretch>
        </p:blipFill>
        <p:spPr bwMode="auto">
          <a:xfrm>
            <a:off x="2438400" y="2438400"/>
            <a:ext cx="6381750" cy="4191000"/>
          </a:xfrm>
          <a:prstGeom prst="rect">
            <a:avLst/>
          </a:prstGeom>
          <a:noFill/>
          <a:effectLst>
            <a:softEdge rad="635000"/>
          </a:effectLst>
        </p:spPr>
      </p:pic>
      <p:sp>
        <p:nvSpPr>
          <p:cNvPr id="5" name="TextBox 4"/>
          <p:cNvSpPr txBox="1"/>
          <p:nvPr/>
        </p:nvSpPr>
        <p:spPr>
          <a:xfrm>
            <a:off x="457200" y="2362200"/>
            <a:ext cx="51816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b="1" i="1"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rPr>
              <a:t>Brainstorm </a:t>
            </a:r>
            <a:r>
              <a:rPr lang="en-US" sz="2400" b="1" i="1" u="sng"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rPr>
              <a:t>TWO</a:t>
            </a:r>
            <a:r>
              <a:rPr lang="en-US" sz="2400" b="1" i="1"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rPr>
              <a:t>  possible ways </a:t>
            </a:r>
          </a:p>
          <a:p>
            <a:r>
              <a:rPr lang="en-US" sz="2400" b="1" i="1" dirty="0" smtClean="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rPr>
              <a:t>the ex-confederates denied former slaves their new found freedom.</a:t>
            </a:r>
            <a:endParaRPr lang="en-US" sz="2400" b="1" i="1" dirty="0">
              <a:effectLst>
                <a:outerShdw blurRad="38100" dist="38100" dir="2700000" algn="tl">
                  <a:srgbClr val="000000">
                    <a:alpha val="43137"/>
                  </a:srgbClr>
                </a:outerShdw>
              </a:effectLst>
              <a:latin typeface="DejaVu Sans Condensed" pitchFamily="34" charset="0"/>
              <a:ea typeface="DejaVu Sans Condensed" pitchFamily="34" charset="0"/>
              <a:cs typeface="DejaVu Sans Condensed" pitchFamily="34" charset="0"/>
            </a:endParaRPr>
          </a:p>
        </p:txBody>
      </p:sp>
      <p:pic>
        <p:nvPicPr>
          <p:cNvPr id="40967" name="Picture 7" descr="https://encrypted-tbn0.gstatic.com/images?q=tbn:ANd9GcTw_WhWuEYZNDTM-TiElXpD7QiAc2hjGzXi6I8nwGunReh0zynk"/>
          <p:cNvPicPr>
            <a:picLocks noChangeAspect="1" noChangeArrowheads="1"/>
          </p:cNvPicPr>
          <p:nvPr/>
        </p:nvPicPr>
        <p:blipFill>
          <a:blip r:embed="rId4" cstate="print"/>
          <a:srcRect/>
          <a:stretch>
            <a:fillRect/>
          </a:stretch>
        </p:blipFill>
        <p:spPr bwMode="auto">
          <a:xfrm>
            <a:off x="457200" y="3962400"/>
            <a:ext cx="2162175" cy="2155945"/>
          </a:xfrm>
          <a:prstGeom prst="rect">
            <a:avLst/>
          </a:prstGeom>
          <a:noFill/>
          <a:effectLst>
            <a:softEdge rad="317500"/>
          </a:effectLst>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par>
                                <p:cTn id="10" presetID="15" presetClass="entr" presetSubtype="0" fill="hold" nodeType="withEffect">
                                  <p:stCondLst>
                                    <p:cond delay="0"/>
                                  </p:stCondLst>
                                  <p:childTnLst>
                                    <p:set>
                                      <p:cBhvr>
                                        <p:cTn id="11" dur="1" fill="hold">
                                          <p:stCondLst>
                                            <p:cond delay="0"/>
                                          </p:stCondLst>
                                        </p:cTn>
                                        <p:tgtEl>
                                          <p:spTgt spid="40967"/>
                                        </p:tgtEl>
                                        <p:attrNameLst>
                                          <p:attrName>style.visibility</p:attrName>
                                        </p:attrNameLst>
                                      </p:cBhvr>
                                      <p:to>
                                        <p:strVal val="visible"/>
                                      </p:to>
                                    </p:set>
                                    <p:anim calcmode="lin" valueType="num">
                                      <p:cBhvr>
                                        <p:cTn id="12" dur="3000" fill="hold"/>
                                        <p:tgtEl>
                                          <p:spTgt spid="40967"/>
                                        </p:tgtEl>
                                        <p:attrNameLst>
                                          <p:attrName>ppt_w</p:attrName>
                                        </p:attrNameLst>
                                      </p:cBhvr>
                                      <p:tavLst>
                                        <p:tav tm="0">
                                          <p:val>
                                            <p:fltVal val="0"/>
                                          </p:val>
                                        </p:tav>
                                        <p:tav tm="100000">
                                          <p:val>
                                            <p:strVal val="#ppt_w"/>
                                          </p:val>
                                        </p:tav>
                                      </p:tavLst>
                                    </p:anim>
                                    <p:anim calcmode="lin" valueType="num">
                                      <p:cBhvr>
                                        <p:cTn id="13" dur="3000" fill="hold"/>
                                        <p:tgtEl>
                                          <p:spTgt spid="40967"/>
                                        </p:tgtEl>
                                        <p:attrNameLst>
                                          <p:attrName>ppt_h</p:attrName>
                                        </p:attrNameLst>
                                      </p:cBhvr>
                                      <p:tavLst>
                                        <p:tav tm="0">
                                          <p:val>
                                            <p:fltVal val="0"/>
                                          </p:val>
                                        </p:tav>
                                        <p:tav tm="100000">
                                          <p:val>
                                            <p:strVal val="#ppt_h"/>
                                          </p:val>
                                        </p:tav>
                                      </p:tavLst>
                                    </p:anim>
                                    <p:anim calcmode="lin" valueType="num">
                                      <p:cBhvr>
                                        <p:cTn id="14" dur="3000" fill="hold"/>
                                        <p:tgtEl>
                                          <p:spTgt spid="40967"/>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409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1986" name="Picture 13" descr="http://www.hartford-hwp.com/HBHP/exhibit/02/codes.jpg"/>
          <p:cNvPicPr>
            <a:picLocks noChangeAspect="1" noChangeArrowheads="1"/>
          </p:cNvPicPr>
          <p:nvPr/>
        </p:nvPicPr>
        <p:blipFill>
          <a:blip r:embed="rId3" cstate="print">
            <a:lum bright="-54000" contrast="-42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idx="1"/>
          </p:nvPr>
        </p:nvSpPr>
        <p:spPr>
          <a:xfrm>
            <a:off x="533400" y="1295400"/>
            <a:ext cx="8229600" cy="4525963"/>
          </a:xfrm>
        </p:spPr>
        <p:txBody>
          <a:bodyPr/>
          <a:lstStyle/>
          <a:p>
            <a:pPr eaLnBrk="1" hangingPunct="1">
              <a:buFontTx/>
              <a:buNone/>
            </a:pPr>
            <a:r>
              <a:rPr lang="en-US" b="1" dirty="0" smtClean="0">
                <a:effectLst>
                  <a:outerShdw blurRad="38100" dist="38100" dir="2700000" algn="tl">
                    <a:srgbClr val="000000">
                      <a:alpha val="43137"/>
                    </a:srgbClr>
                  </a:outerShdw>
                </a:effectLst>
              </a:rPr>
              <a:t>  Pro-slavery Democratic Party: </a:t>
            </a:r>
          </a:p>
          <a:p>
            <a:pPr indent="114300" eaLnBrk="1" hangingPunct="1"/>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a:t>
            </a:r>
            <a:r>
              <a:rPr lang="en-US" b="1" dirty="0" smtClean="0">
                <a:effectLst>
                  <a:outerShdw blurRad="38100" dist="38100" dir="2700000" algn="tl">
                    <a:srgbClr val="000000">
                      <a:alpha val="43137"/>
                    </a:srgbClr>
                  </a:outerShdw>
                </a:effectLst>
              </a:rPr>
              <a:t>reated Black Codes</a:t>
            </a:r>
          </a:p>
        </p:txBody>
      </p:sp>
      <p:sp>
        <p:nvSpPr>
          <p:cNvPr id="9225" name="Text Box 9"/>
          <p:cNvSpPr txBox="1">
            <a:spLocks noChangeArrowheads="1"/>
          </p:cNvSpPr>
          <p:nvPr/>
        </p:nvSpPr>
        <p:spPr bwMode="auto">
          <a:xfrm>
            <a:off x="838200" y="2514600"/>
            <a:ext cx="7848600" cy="310854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800" b="1" dirty="0" smtClean="0">
                <a:solidFill>
                  <a:srgbClr val="FF0000"/>
                </a:solidFill>
                <a:effectLst>
                  <a:outerShdw blurRad="38100" dist="38100" dir="2700000" algn="tl">
                    <a:srgbClr val="000000">
                      <a:alpha val="43137"/>
                    </a:srgbClr>
                  </a:outerShdw>
                </a:effectLst>
                <a:latin typeface="Arial" charset="0"/>
              </a:rPr>
              <a:t>Set of laws that, in essence, deprived </a:t>
            </a:r>
            <a:r>
              <a:rPr lang="en-US" sz="2800" b="1" dirty="0">
                <a:solidFill>
                  <a:srgbClr val="FF0000"/>
                </a:solidFill>
                <a:effectLst>
                  <a:outerShdw blurRad="38100" dist="38100" dir="2700000" algn="tl">
                    <a:srgbClr val="000000">
                      <a:alpha val="43137"/>
                    </a:srgbClr>
                  </a:outerShdw>
                </a:effectLst>
                <a:latin typeface="Arial" charset="0"/>
              </a:rPr>
              <a:t>newly freed blacks from the….</a:t>
            </a:r>
          </a:p>
          <a:p>
            <a:pPr marL="512763">
              <a:buFontTx/>
              <a:buChar char="•"/>
              <a:defRPr/>
            </a:pPr>
            <a:r>
              <a:rPr lang="en-US" sz="2800" b="1" dirty="0">
                <a:solidFill>
                  <a:srgbClr val="FF0000"/>
                </a:solidFill>
                <a:effectLst>
                  <a:outerShdw blurRad="38100" dist="38100" dir="2700000" algn="tl">
                    <a:srgbClr val="000000">
                      <a:alpha val="43137"/>
                    </a:srgbClr>
                  </a:outerShdw>
                </a:effectLst>
                <a:latin typeface="Arial" charset="0"/>
              </a:rPr>
              <a:t> R</a:t>
            </a:r>
            <a:r>
              <a:rPr lang="en-US" sz="2800" b="1" dirty="0" smtClean="0">
                <a:solidFill>
                  <a:srgbClr val="FF0000"/>
                </a:solidFill>
                <a:effectLst>
                  <a:outerShdw blurRad="38100" dist="38100" dir="2700000" algn="tl">
                    <a:srgbClr val="000000">
                      <a:alpha val="43137"/>
                    </a:srgbClr>
                  </a:outerShdw>
                </a:effectLst>
                <a:latin typeface="Arial" charset="0"/>
              </a:rPr>
              <a:t>ight </a:t>
            </a:r>
            <a:r>
              <a:rPr lang="en-US" sz="2800" b="1" dirty="0">
                <a:solidFill>
                  <a:srgbClr val="FF0000"/>
                </a:solidFill>
                <a:effectLst>
                  <a:outerShdw blurRad="38100" dist="38100" dir="2700000" algn="tl">
                    <a:srgbClr val="000000">
                      <a:alpha val="43137"/>
                    </a:srgbClr>
                  </a:outerShdw>
                </a:effectLst>
                <a:latin typeface="Arial" charset="0"/>
              </a:rPr>
              <a:t>to vote</a:t>
            </a:r>
          </a:p>
          <a:p>
            <a:pPr marL="512763">
              <a:buFontTx/>
              <a:buChar char="•"/>
              <a:defRPr/>
            </a:pPr>
            <a:r>
              <a:rPr lang="en-US" sz="2800" b="1" dirty="0" smtClean="0">
                <a:solidFill>
                  <a:srgbClr val="FF0000"/>
                </a:solidFill>
                <a:effectLst>
                  <a:outerShdw blurRad="38100" dist="38100" dir="2700000" algn="tl">
                    <a:srgbClr val="000000">
                      <a:alpha val="43137"/>
                    </a:srgbClr>
                  </a:outerShdw>
                </a:effectLst>
                <a:latin typeface="Arial" charset="0"/>
              </a:rPr>
              <a:t> Hold </a:t>
            </a:r>
            <a:r>
              <a:rPr lang="en-US" sz="2800" b="1" dirty="0">
                <a:solidFill>
                  <a:srgbClr val="FF0000"/>
                </a:solidFill>
                <a:effectLst>
                  <a:outerShdw blurRad="38100" dist="38100" dir="2700000" algn="tl">
                    <a:srgbClr val="000000">
                      <a:alpha val="43137"/>
                    </a:srgbClr>
                  </a:outerShdw>
                </a:effectLst>
                <a:latin typeface="Arial" charset="0"/>
              </a:rPr>
              <a:t>office</a:t>
            </a:r>
          </a:p>
          <a:p>
            <a:pPr marL="512763">
              <a:buFontTx/>
              <a:buChar char="•"/>
              <a:defRPr/>
            </a:pPr>
            <a:r>
              <a:rPr lang="en-US" sz="2800" b="1" dirty="0" smtClean="0">
                <a:solidFill>
                  <a:srgbClr val="FF0000"/>
                </a:solidFill>
                <a:effectLst>
                  <a:outerShdw blurRad="38100" dist="38100" dir="2700000" algn="tl">
                    <a:srgbClr val="000000">
                      <a:alpha val="43137"/>
                    </a:srgbClr>
                  </a:outerShdw>
                </a:effectLst>
                <a:latin typeface="Arial" charset="0"/>
              </a:rPr>
              <a:t> Serve </a:t>
            </a:r>
            <a:r>
              <a:rPr lang="en-US" sz="2800" b="1" dirty="0">
                <a:solidFill>
                  <a:srgbClr val="FF0000"/>
                </a:solidFill>
                <a:effectLst>
                  <a:outerShdw blurRad="38100" dist="38100" dir="2700000" algn="tl">
                    <a:srgbClr val="000000">
                      <a:alpha val="43137"/>
                    </a:srgbClr>
                  </a:outerShdw>
                </a:effectLst>
                <a:latin typeface="Arial" charset="0"/>
              </a:rPr>
              <a:t>on juries</a:t>
            </a:r>
          </a:p>
          <a:p>
            <a:pPr marL="512763">
              <a:buFontTx/>
              <a:buChar char="•"/>
              <a:defRPr/>
            </a:pPr>
            <a:r>
              <a:rPr lang="en-US" sz="2800" b="1" dirty="0" smtClean="0">
                <a:solidFill>
                  <a:srgbClr val="FF0000"/>
                </a:solidFill>
                <a:effectLst>
                  <a:outerShdw blurRad="38100" dist="38100" dir="2700000" algn="tl">
                    <a:srgbClr val="000000">
                      <a:alpha val="43137"/>
                    </a:srgbClr>
                  </a:outerShdw>
                </a:effectLst>
                <a:latin typeface="Arial" charset="0"/>
              </a:rPr>
              <a:t> Testify </a:t>
            </a:r>
            <a:r>
              <a:rPr lang="en-US" sz="2800" b="1" dirty="0">
                <a:solidFill>
                  <a:srgbClr val="FF0000"/>
                </a:solidFill>
                <a:effectLst>
                  <a:outerShdw blurRad="38100" dist="38100" dir="2700000" algn="tl">
                    <a:srgbClr val="000000">
                      <a:alpha val="43137"/>
                    </a:srgbClr>
                  </a:outerShdw>
                </a:effectLst>
                <a:latin typeface="Arial" charset="0"/>
              </a:rPr>
              <a:t>in courts against Whites</a:t>
            </a:r>
          </a:p>
          <a:p>
            <a:pPr marL="512763">
              <a:buFontTx/>
              <a:buChar char="•"/>
              <a:defRPr/>
            </a:pPr>
            <a:r>
              <a:rPr lang="en-US" sz="2800" b="1" dirty="0" smtClean="0">
                <a:solidFill>
                  <a:srgbClr val="FF0000"/>
                </a:solidFill>
                <a:effectLst>
                  <a:outerShdw blurRad="38100" dist="38100" dir="2700000" algn="tl">
                    <a:srgbClr val="000000">
                      <a:alpha val="43137"/>
                    </a:srgbClr>
                  </a:outerShdw>
                </a:effectLst>
                <a:latin typeface="Arial" charset="0"/>
              </a:rPr>
              <a:t> Assemble </a:t>
            </a:r>
            <a:r>
              <a:rPr lang="en-US" sz="2800" b="1" dirty="0">
                <a:solidFill>
                  <a:srgbClr val="FF0000"/>
                </a:solidFill>
                <a:effectLst>
                  <a:outerShdw blurRad="38100" dist="38100" dir="2700000" algn="tl">
                    <a:srgbClr val="000000">
                      <a:alpha val="43137"/>
                    </a:srgbClr>
                  </a:outerShdw>
                </a:effectLst>
                <a:latin typeface="Arial" charset="0"/>
              </a:rPr>
              <a:t>without official permission</a:t>
            </a:r>
          </a:p>
        </p:txBody>
      </p:sp>
      <p:sp>
        <p:nvSpPr>
          <p:cNvPr id="7" name="Rectangle 6"/>
          <p:cNvSpPr/>
          <p:nvPr/>
        </p:nvSpPr>
        <p:spPr>
          <a:xfrm>
            <a:off x="2940688" y="304800"/>
            <a:ext cx="3348242" cy="923330"/>
          </a:xfrm>
          <a:prstGeom prst="rect">
            <a:avLst/>
          </a:prstGeom>
          <a:noFill/>
        </p:spPr>
        <p:txBody>
          <a:bodyPr wrap="none" lIns="91440" tIns="45720" rIns="91440" bIns="45720">
            <a:spAutoFit/>
          </a:bodyPr>
          <a:lstStyle/>
          <a:p>
            <a:pPr algn="ctr"/>
            <a:r>
              <a:rPr lang="en-US" sz="5400" b="0" kern="1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rPr>
              <a:t>Black Codes</a:t>
            </a:r>
            <a:endParaRPr lang="en-US" sz="5400" b="0" cap="none" spc="0" dirty="0">
              <a:ln w="18415" cmpd="sng">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solid"/>
              </a:ln>
              <a:solidFill>
                <a:srgbClr val="FFFFFF"/>
              </a:solidFill>
              <a:effectLst>
                <a:outerShdw blurRad="63500" dir="3600000" algn="tl" rotWithShape="0">
                  <a:srgbClr val="000000">
                    <a:alpha val="70000"/>
                  </a:srgbClr>
                </a:outerShdw>
              </a:effectLst>
              <a:latin typeface="Abadi MT Condensed Extra Bold"/>
              <a:cs typeface="Abadi MT Condensed Extra Bold"/>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2000" fill="hold"/>
                                        <p:tgtEl>
                                          <p:spTgt spid="9225"/>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9225"/>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9225"/>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9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noAutofit/>
          </a:bodyPr>
          <a:lstStyle/>
          <a:p>
            <a:pPr eaLnBrk="1" hangingPunct="1">
              <a:defRPr/>
            </a:pPr>
            <a:r>
              <a:rPr lang="en-US" sz="4000" b="1" dirty="0" smtClean="0">
                <a:ln>
                  <a:solidFill>
                    <a:srgbClr val="0000FF"/>
                  </a:solidFill>
                </a:ln>
                <a:solidFill>
                  <a:schemeClr val="tx1"/>
                </a:solidFill>
                <a:effectLst>
                  <a:outerShdw blurRad="38100" dist="38100" dir="2700000" algn="tl">
                    <a:srgbClr val="000000">
                      <a:alpha val="43137"/>
                    </a:srgbClr>
                  </a:outerShdw>
                </a:effectLst>
              </a:rPr>
              <a:t>For Example, the S. Carolina code…</a:t>
            </a:r>
          </a:p>
        </p:txBody>
      </p:sp>
      <p:sp>
        <p:nvSpPr>
          <p:cNvPr id="11267" name="Rectangle 3"/>
          <p:cNvSpPr>
            <a:spLocks noGrp="1" noChangeArrowheads="1"/>
          </p:cNvSpPr>
          <p:nvPr>
            <p:ph idx="1"/>
          </p:nvPr>
        </p:nvSpPr>
        <p:spPr>
          <a:xfrm>
            <a:off x="381000" y="1295400"/>
            <a:ext cx="8229600" cy="4525963"/>
          </a:xfrm>
        </p:spPr>
        <p:txBody>
          <a:bodyPr/>
          <a:lstStyle/>
          <a:p>
            <a:pPr eaLnBrk="1" hangingPunct="1">
              <a:defRPr/>
            </a:pPr>
            <a:r>
              <a:rPr lang="en-US" b="1" dirty="0" smtClean="0">
                <a:effectLst>
                  <a:outerShdw blurRad="38100" dist="38100" dir="2700000" algn="tl">
                    <a:srgbClr val="000000">
                      <a:alpha val="43137"/>
                    </a:srgbClr>
                  </a:outerShdw>
                </a:effectLst>
              </a:rPr>
              <a:t>Required Blacks to have a special license for any job except farmhand or servant, it required an annual tax of $10.00 to $100.00 for the license</a:t>
            </a:r>
          </a:p>
        </p:txBody>
      </p:sp>
      <p:pic>
        <p:nvPicPr>
          <p:cNvPr id="43012" name="Picture 5" descr="south-carolina"/>
          <p:cNvPicPr>
            <a:picLocks noChangeAspect="1" noChangeArrowheads="1"/>
          </p:cNvPicPr>
          <p:nvPr/>
        </p:nvPicPr>
        <p:blipFill>
          <a:blip r:embed="rId4" cstate="print"/>
          <a:srcRect/>
          <a:stretch>
            <a:fillRect/>
          </a:stretch>
        </p:blipFill>
        <p:spPr bwMode="auto">
          <a:xfrm>
            <a:off x="3124200" y="2590800"/>
            <a:ext cx="5715000" cy="4038600"/>
          </a:xfrm>
          <a:prstGeom prst="rect">
            <a:avLst/>
          </a:prstGeom>
          <a:noFill/>
          <a:ln w="9525">
            <a:noFill/>
            <a:miter lim="800000"/>
            <a:headEnd/>
            <a:tailEnd/>
          </a:ln>
          <a:effectLst>
            <a:softEdge rad="635000"/>
          </a:effectLst>
        </p:spPr>
      </p:pic>
      <p:sp>
        <p:nvSpPr>
          <p:cNvPr id="2" name="TextBox 1"/>
          <p:cNvSpPr txBox="1"/>
          <p:nvPr/>
        </p:nvSpPr>
        <p:spPr>
          <a:xfrm>
            <a:off x="457200" y="4724400"/>
            <a:ext cx="6858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t>THINK</a:t>
            </a:r>
            <a:r>
              <a:rPr lang="en-US" sz="2000" b="1" dirty="0" smtClean="0"/>
              <a:t>: Write down HOW these Black code laws may</a:t>
            </a:r>
          </a:p>
          <a:p>
            <a:r>
              <a:rPr lang="en-US" sz="2000" b="1" dirty="0" smtClean="0"/>
              <a:t> have impacted the newly freed slaves. </a:t>
            </a:r>
            <a:endParaRPr lang="en-US" sz="2000" b="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p14:ferris dir="l"/>
      </p:transition>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ppt_w</p:attrName>
                                        </p:attrNameLst>
                                      </p:cBhvr>
                                      <p:tavLst>
                                        <p:tav tm="0">
                                          <p:val>
                                            <p:fltVal val="0"/>
                                          </p:val>
                                        </p:tav>
                                        <p:tav tm="100000">
                                          <p:val>
                                            <p:strVal val="#ppt_w"/>
                                          </p:val>
                                        </p:tav>
                                      </p:tavLst>
                                    </p:anim>
                                    <p:anim calcmode="lin" valueType="num">
                                      <p:cBhvr>
                                        <p:cTn id="8" dur="1000" fill="hold"/>
                                        <p:tgtEl>
                                          <p:spTgt spid="43012"/>
                                        </p:tgtEl>
                                        <p:attrNameLst>
                                          <p:attrName>ppt_h</p:attrName>
                                        </p:attrNameLst>
                                      </p:cBhvr>
                                      <p:tavLst>
                                        <p:tav tm="0">
                                          <p:val>
                                            <p:fltVal val="0"/>
                                          </p:val>
                                        </p:tav>
                                        <p:tav tm="100000">
                                          <p:val>
                                            <p:strVal val="#ppt_h"/>
                                          </p:val>
                                        </p:tav>
                                      </p:tavLst>
                                    </p:anim>
                                    <p:anim calcmode="lin" valueType="num">
                                      <p:cBhvr>
                                        <p:cTn id="9" dur="1000" fill="hold"/>
                                        <p:tgtEl>
                                          <p:spTgt spid="43012"/>
                                        </p:tgtEl>
                                        <p:attrNameLst>
                                          <p:attrName>style.rotation</p:attrName>
                                        </p:attrNameLst>
                                      </p:cBhvr>
                                      <p:tavLst>
                                        <p:tav tm="0">
                                          <p:val>
                                            <p:fltVal val="90"/>
                                          </p:val>
                                        </p:tav>
                                        <p:tav tm="100000">
                                          <p:val>
                                            <p:fltVal val="0"/>
                                          </p:val>
                                        </p:tav>
                                      </p:tavLst>
                                    </p:anim>
                                    <p:animEffect transition="in" filter="fade">
                                      <p:cBhvr>
                                        <p:cTn id="10" dur="1000"/>
                                        <p:tgtEl>
                                          <p:spTgt spid="4301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TotalTime>
  <Words>1815</Words>
  <Application>Microsoft Macintosh PowerPoint</Application>
  <PresentationFormat>On-screen Show (4:3)</PresentationFormat>
  <Paragraphs>176</Paragraphs>
  <Slides>38</Slides>
  <Notes>12</Notes>
  <HiddenSlides>0</HiddenSlides>
  <MMClips>2</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During the Reconstruction era….</vt:lpstr>
      <vt:lpstr>Slide 6</vt:lpstr>
      <vt:lpstr>Slide 7</vt:lpstr>
      <vt:lpstr>Slide 8</vt:lpstr>
      <vt:lpstr>For Example, the S. Carolina code…</vt:lpstr>
      <vt:lpstr>Slide 10</vt:lpstr>
      <vt:lpstr>Slide 11</vt:lpstr>
      <vt:lpstr>Game time!!! analyzing the Black Codes</vt:lpstr>
      <vt:lpstr>Slide 13</vt:lpstr>
      <vt:lpstr>Slide 14</vt:lpstr>
      <vt:lpstr>Compromise of 1877 </vt:lpstr>
      <vt:lpstr>Slide 16</vt:lpstr>
      <vt:lpstr>Slide 17</vt:lpstr>
      <vt:lpstr>Slide 18</vt:lpstr>
      <vt:lpstr>Slide 19</vt:lpstr>
      <vt:lpstr>Slide 20</vt:lpstr>
      <vt:lpstr>Slide 21</vt:lpstr>
      <vt:lpstr>Slide 22</vt:lpstr>
      <vt:lpstr>Slide 23</vt:lpstr>
      <vt:lpstr>Slide 24</vt:lpstr>
      <vt:lpstr>Class Discussion</vt:lpstr>
      <vt:lpstr>Slide 26</vt:lpstr>
      <vt:lpstr>Slide 27</vt:lpstr>
      <vt:lpstr>Slide 28</vt:lpstr>
      <vt:lpstr>Slide 29</vt:lpstr>
      <vt:lpstr> Does the literacy test violate any of the 3 Reconstruction Amendments?  </vt:lpstr>
      <vt:lpstr>Do You Think You  Passed the Test? </vt:lpstr>
      <vt:lpstr>Poll Tax</vt:lpstr>
      <vt:lpstr>Poll Tax</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Jack</cp:lastModifiedBy>
  <cp:revision>274</cp:revision>
  <dcterms:created xsi:type="dcterms:W3CDTF">2017-03-14T10:12:25Z</dcterms:created>
  <dcterms:modified xsi:type="dcterms:W3CDTF">2017-03-14T10:15:06Z</dcterms:modified>
</cp:coreProperties>
</file>