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9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12" y="-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312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536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873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59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162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685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72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35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653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43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629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14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824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26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975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03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318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6B6585-335D-4903-AFD1-9CAAA6D7B10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B15474-4506-452B-9FF1-A41E7573D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52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5490" y="2813901"/>
            <a:ext cx="6815669" cy="1515533"/>
          </a:xfrm>
        </p:spPr>
        <p:txBody>
          <a:bodyPr/>
          <a:lstStyle/>
          <a:p>
            <a:r>
              <a:rPr lang="en-US" dirty="0" smtClean="0"/>
              <a:t>Protestant Reformation and Religious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290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Ulrich Zwingli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Switzerland, priest</a:t>
            </a:r>
          </a:p>
          <a:p>
            <a:r>
              <a:rPr lang="en-US" b="1" dirty="0" smtClean="0"/>
              <a:t>Follower of Erasmus and Luther</a:t>
            </a:r>
          </a:p>
          <a:p>
            <a:r>
              <a:rPr lang="en-US" dirty="0" smtClean="0"/>
              <a:t>1519 announced that he would not preach from the church’s prescribed teachings</a:t>
            </a:r>
          </a:p>
          <a:p>
            <a:r>
              <a:rPr lang="en-US" dirty="0" smtClean="0"/>
              <a:t>Only taught the New Testament</a:t>
            </a:r>
          </a:p>
          <a:p>
            <a:r>
              <a:rPr lang="en-US" b="1" dirty="0" smtClean="0"/>
              <a:t>Attacked indulgences, the Mass, monasticism, and clerical celibacy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44088" y="162277"/>
            <a:ext cx="3282950" cy="34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693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2179"/>
            <a:ext cx="9601196" cy="891822"/>
          </a:xfrm>
        </p:spPr>
        <p:txBody>
          <a:bodyPr/>
          <a:lstStyle/>
          <a:p>
            <a:r>
              <a:rPr lang="en-US" dirty="0" smtClean="0"/>
              <a:t>Protestants and their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1063111" cy="47526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Protestant</a:t>
            </a:r>
            <a:r>
              <a:rPr lang="en-US" dirty="0" smtClean="0"/>
              <a:t>---followers of Luther, now </a:t>
            </a:r>
            <a:r>
              <a:rPr lang="en-US" b="1" dirty="0" smtClean="0"/>
              <a:t>all non-Catholic Christians</a:t>
            </a:r>
          </a:p>
          <a:p>
            <a:r>
              <a:rPr lang="en-US" b="1" dirty="0" smtClean="0"/>
              <a:t>Named after a group of German Princes “protested” catholic majority</a:t>
            </a:r>
          </a:p>
          <a:p>
            <a:r>
              <a:rPr lang="en-US" dirty="0" smtClean="0"/>
              <a:t>1.Protestants all believe that </a:t>
            </a:r>
            <a:r>
              <a:rPr lang="en-US" b="1" dirty="0" smtClean="0"/>
              <a:t>salvation is achieved through Faith and Grace, not good </a:t>
            </a:r>
            <a:r>
              <a:rPr lang="en-US" b="1" dirty="0" smtClean="0"/>
              <a:t>works</a:t>
            </a:r>
          </a:p>
          <a:p>
            <a:r>
              <a:rPr lang="en-US" dirty="0" smtClean="0"/>
              <a:t>2.</a:t>
            </a:r>
            <a:r>
              <a:rPr lang="en-US" b="1" dirty="0" smtClean="0"/>
              <a:t>Authority rests in the Bible alone, church has no actual authority </a:t>
            </a:r>
            <a:r>
              <a:rPr lang="en-US" dirty="0" smtClean="0"/>
              <a:t>in </a:t>
            </a:r>
            <a:r>
              <a:rPr lang="en-US" dirty="0" smtClean="0"/>
              <a:t>teaching or tradition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b="1" dirty="0" smtClean="0"/>
              <a:t>Protestants reject sacraments except for Baptism and </a:t>
            </a:r>
            <a:r>
              <a:rPr lang="en-US" b="1" dirty="0" smtClean="0"/>
              <a:t>Eucharist</a:t>
            </a:r>
            <a:r>
              <a:rPr lang="en-US" dirty="0" smtClean="0"/>
              <a:t>, </a:t>
            </a:r>
            <a:r>
              <a:rPr lang="en-US" dirty="0" smtClean="0"/>
              <a:t>which have scriptural support</a:t>
            </a:r>
          </a:p>
          <a:p>
            <a:r>
              <a:rPr lang="en-US" dirty="0" smtClean="0"/>
              <a:t>3.</a:t>
            </a:r>
            <a:r>
              <a:rPr lang="en-US" dirty="0" smtClean="0"/>
              <a:t> </a:t>
            </a:r>
            <a:r>
              <a:rPr lang="en-US" b="1" dirty="0" smtClean="0"/>
              <a:t>The </a:t>
            </a:r>
            <a:r>
              <a:rPr lang="en-US" b="1" dirty="0" smtClean="0"/>
              <a:t>“Church” is a spiritual priesthood of all believers</a:t>
            </a:r>
            <a:r>
              <a:rPr lang="en-US" dirty="0" smtClean="0"/>
              <a:t>, not a hierarchal clerical institution with a Pope</a:t>
            </a:r>
          </a:p>
          <a:p>
            <a:r>
              <a:rPr lang="en-US" dirty="0" smtClean="0"/>
              <a:t>4.</a:t>
            </a:r>
            <a:r>
              <a:rPr lang="en-US" dirty="0" smtClean="0"/>
              <a:t> </a:t>
            </a:r>
            <a:r>
              <a:rPr lang="en-US" b="1" dirty="0" smtClean="0"/>
              <a:t>Disagreed </a:t>
            </a:r>
            <a:r>
              <a:rPr lang="en-US" b="1" dirty="0" smtClean="0"/>
              <a:t>on highest form of </a:t>
            </a:r>
            <a:r>
              <a:rPr lang="en-US" b="1" dirty="0" smtClean="0"/>
              <a:t>life: </a:t>
            </a:r>
            <a:r>
              <a:rPr lang="en-US" b="1" dirty="0" smtClean="0"/>
              <a:t>Catholics said monastic life over secular. Protestants said everyone should serve god in his/her individual calling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087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Protestant disagreements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Agreed on pretty much everything from previous slide</a:t>
            </a:r>
          </a:p>
          <a:p>
            <a:r>
              <a:rPr lang="en-US" b="1" dirty="0" smtClean="0"/>
              <a:t>1.Disagreed on the Eucharist</a:t>
            </a:r>
          </a:p>
          <a:p>
            <a:r>
              <a:rPr lang="en-US" dirty="0" smtClean="0"/>
              <a:t>Luther believed in transubstantiation (that God is in the Eucharist)</a:t>
            </a:r>
          </a:p>
          <a:p>
            <a:r>
              <a:rPr lang="en-US" dirty="0" smtClean="0"/>
              <a:t>Zwingli said Eucharist is a memorial but God isn’t literally in</a:t>
            </a:r>
            <a:r>
              <a:rPr lang="en-US" dirty="0" smtClean="0"/>
              <a:t> </a:t>
            </a:r>
            <a:r>
              <a:rPr lang="en-US" dirty="0" smtClean="0"/>
              <a:t>it</a:t>
            </a:r>
            <a:endParaRPr lang="en-US" dirty="0" smtClean="0"/>
          </a:p>
          <a:p>
            <a:r>
              <a:rPr lang="en-US" b="1" dirty="0" smtClean="0"/>
              <a:t>2. purpose of art</a:t>
            </a:r>
          </a:p>
          <a:p>
            <a:r>
              <a:rPr lang="en-US" dirty="0" smtClean="0"/>
              <a:t>Luther said art can spread the word because kids and simple folk can understand them</a:t>
            </a:r>
          </a:p>
          <a:p>
            <a:r>
              <a:rPr lang="en-US" dirty="0" smtClean="0"/>
              <a:t>Zwingli and John Calvin said only the “word” of god should be used in evangelism, not visuals.  Stripped churches of images, sculptures.  Many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rotestant </a:t>
            </a:r>
            <a:r>
              <a:rPr lang="en-US" dirty="0" smtClean="0"/>
              <a:t>churches were very bare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628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of churches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8691" y="2843023"/>
            <a:ext cx="5543386" cy="3164090"/>
          </a:xfrm>
        </p:spPr>
      </p:pic>
      <p:sp>
        <p:nvSpPr>
          <p:cNvPr id="5" name="TextBox 4"/>
          <p:cNvSpPr txBox="1"/>
          <p:nvPr/>
        </p:nvSpPr>
        <p:spPr>
          <a:xfrm>
            <a:off x="1467556" y="2415822"/>
            <a:ext cx="942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Plain Protestant Church				Ornate Catholic Church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68533" y="2785154"/>
            <a:ext cx="4822894" cy="32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6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was Protestantism so appealing?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1. Reforms that everyone wanted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b="1" dirty="0" smtClean="0"/>
              <a:t>2. stressed that everyone should read the Bible, attracted literate people</a:t>
            </a:r>
          </a:p>
          <a:p>
            <a:r>
              <a:rPr lang="en-US" b="1" dirty="0" smtClean="0"/>
              <a:t>3. stressed that churches and clergy should pay taxes, no privileges</a:t>
            </a:r>
          </a:p>
          <a:p>
            <a:pPr marL="0" indent="0">
              <a:buNone/>
            </a:pPr>
            <a:r>
              <a:rPr lang="en-US" dirty="0" smtClean="0"/>
              <a:t>Printing press helped</a:t>
            </a:r>
          </a:p>
          <a:p>
            <a:pPr marL="0" indent="0">
              <a:buNone/>
            </a:pPr>
            <a:r>
              <a:rPr lang="en-US" dirty="0" smtClean="0"/>
              <a:t>Woodcuts for illiterate</a:t>
            </a:r>
          </a:p>
          <a:p>
            <a:pPr marL="0" indent="0">
              <a:buNone/>
            </a:pPr>
            <a:r>
              <a:rPr lang="en-US" dirty="0" smtClean="0"/>
              <a:t>Luther translated New Testament into German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45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Politicking for Protestantism…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Need leaders to support the change from Catholic to Protestant</a:t>
            </a:r>
          </a:p>
          <a:p>
            <a:r>
              <a:rPr lang="en-US" dirty="0" smtClean="0"/>
              <a:t>Zwingli worked with city councils</a:t>
            </a:r>
          </a:p>
          <a:p>
            <a:r>
              <a:rPr lang="en-US" dirty="0" smtClean="0"/>
              <a:t>City councils supported Protestant throughout Germany and Switzerland</a:t>
            </a:r>
          </a:p>
          <a:p>
            <a:r>
              <a:rPr lang="en-US" dirty="0" smtClean="0"/>
              <a:t>Luther worked with Prince of Saxony, other Princes followed and asserted secular control over the church and appointed Protestant friendly priests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5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73" y="2394565"/>
            <a:ext cx="10690578" cy="39003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Who </a:t>
            </a:r>
            <a:r>
              <a:rPr lang="en-US" dirty="0" smtClean="0"/>
              <a:t>might reject </a:t>
            </a:r>
            <a:r>
              <a:rPr lang="en-US" dirty="0" smtClean="0"/>
              <a:t>Protestantism </a:t>
            </a:r>
            <a:r>
              <a:rPr lang="en-US" dirty="0" smtClean="0"/>
              <a:t>and the idea that the state and church need to be united?</a:t>
            </a:r>
          </a:p>
          <a:p>
            <a:r>
              <a:rPr lang="en-US" b="1" dirty="0" smtClean="0"/>
              <a:t>Some “</a:t>
            </a:r>
            <a:r>
              <a:rPr lang="en-US" b="1" dirty="0" smtClean="0"/>
              <a:t>radicals” </a:t>
            </a:r>
            <a:r>
              <a:rPr lang="en-US" b="1" dirty="0" smtClean="0"/>
              <a:t>wanted to be separate</a:t>
            </a:r>
          </a:p>
          <a:p>
            <a:r>
              <a:rPr lang="en-US" b="1" dirty="0" smtClean="0"/>
              <a:t>Anabaptists—wanted to live separately (think Puritans) and believed only adults can consent to baptism, communal property and living 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Attack at Munster</a:t>
            </a:r>
          </a:p>
          <a:p>
            <a:pPr lvl="1"/>
            <a:r>
              <a:rPr lang="en-US" dirty="0" smtClean="0"/>
              <a:t>Radicals attacked and called for communal property, expelled those who refused to be Baptized</a:t>
            </a:r>
          </a:p>
          <a:p>
            <a:pPr lvl="1"/>
            <a:r>
              <a:rPr lang="en-US" dirty="0" smtClean="0"/>
              <a:t>Armies of Catholics and Protestants besieged city and executed leaders</a:t>
            </a:r>
          </a:p>
          <a:p>
            <a:pPr lvl="1"/>
            <a:r>
              <a:rPr lang="en-US" b="1" dirty="0" smtClean="0"/>
              <a:t>Both Protestants and Catholics authorities saw a state church as a means to keeping order</a:t>
            </a:r>
          </a:p>
          <a:p>
            <a:pPr lvl="1"/>
            <a:r>
              <a:rPr lang="en-US" b="1" dirty="0" smtClean="0"/>
              <a:t>Anabaptists and other radicals were expelled or executed by burning, beating, drowning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659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German Peasant Revolt 1525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Peasant conditions were deteriorating</a:t>
            </a:r>
          </a:p>
          <a:p>
            <a:pPr lvl="1"/>
            <a:r>
              <a:rPr lang="en-US" dirty="0" smtClean="0"/>
              <a:t>Crop failures 1523, 1524</a:t>
            </a:r>
          </a:p>
          <a:p>
            <a:pPr lvl="1"/>
            <a:r>
              <a:rPr lang="en-US" dirty="0" smtClean="0"/>
              <a:t>Nobles seized common lands, </a:t>
            </a:r>
          </a:p>
          <a:p>
            <a:pPr lvl="1"/>
            <a:r>
              <a:rPr lang="en-US" dirty="0" smtClean="0"/>
              <a:t>Charged higher rents</a:t>
            </a:r>
          </a:p>
          <a:p>
            <a:pPr lvl="1"/>
            <a:r>
              <a:rPr lang="en-US" dirty="0" smtClean="0"/>
              <a:t>Required additional duties of peasants</a:t>
            </a:r>
          </a:p>
          <a:p>
            <a:pPr lvl="1"/>
            <a:r>
              <a:rPr lang="en-US" dirty="0" smtClean="0"/>
              <a:t>Took best horse and cow whenever head of house died</a:t>
            </a:r>
          </a:p>
          <a:p>
            <a:pPr lvl="1"/>
            <a:r>
              <a:rPr lang="en-US" dirty="0" smtClean="0"/>
              <a:t>Peasants linked religious reform with social reform</a:t>
            </a:r>
          </a:p>
          <a:p>
            <a:pPr lvl="1"/>
            <a:r>
              <a:rPr lang="en-US" dirty="0" smtClean="0"/>
              <a:t>Peasants made demands and cited scripture as well as Luther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73077" y="2556932"/>
            <a:ext cx="3466626" cy="24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441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Reformation has its limits…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violence broke out Luther couldn’t support peasants, why?</a:t>
            </a:r>
          </a:p>
          <a:p>
            <a:r>
              <a:rPr lang="en-US" b="1" dirty="0" smtClean="0"/>
              <a:t>Luther opposed Catholics church not secular powers plus those powers protected him</a:t>
            </a:r>
          </a:p>
          <a:p>
            <a:r>
              <a:rPr lang="en-US" dirty="0" smtClean="0"/>
              <a:t>Luther said scripture didn’t say anything about material gains</a:t>
            </a:r>
          </a:p>
          <a:p>
            <a:r>
              <a:rPr lang="en-US" b="1" dirty="0" smtClean="0"/>
              <a:t>Wrote Against the Murderous, thieving Hordes of the Peasants</a:t>
            </a:r>
          </a:p>
          <a:p>
            <a:r>
              <a:rPr lang="en-US" dirty="0" smtClean="0"/>
              <a:t>Nobility crushed the revolt</a:t>
            </a:r>
          </a:p>
          <a:p>
            <a:r>
              <a:rPr lang="en-US" b="1" dirty="0" smtClean="0"/>
              <a:t>75,000+ peasants were killed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40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Effects of revolt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Secular rulers increased power</a:t>
            </a:r>
          </a:p>
          <a:p>
            <a:r>
              <a:rPr lang="en-US" b="1" dirty="0" smtClean="0"/>
              <a:t>Reformation lost power</a:t>
            </a:r>
          </a:p>
          <a:p>
            <a:r>
              <a:rPr lang="en-US" b="1" dirty="0" smtClean="0"/>
              <a:t>Peasant conditions a little better</a:t>
            </a:r>
          </a:p>
          <a:p>
            <a:pPr lvl="1"/>
            <a:r>
              <a:rPr lang="en-US" dirty="0" smtClean="0"/>
              <a:t>Fields and forests returned for common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44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Obj. What were the central ideas of the reformers, and why were they appealing to different social groups?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 the 16</a:t>
            </a:r>
            <a:r>
              <a:rPr lang="en-US" b="1" baseline="30000" dirty="0" smtClean="0"/>
              <a:t>th</a:t>
            </a:r>
            <a:r>
              <a:rPr lang="en-US" b="1" dirty="0" smtClean="0"/>
              <a:t> C. people were very pious</a:t>
            </a:r>
          </a:p>
          <a:p>
            <a:pPr lvl="1"/>
            <a:r>
              <a:rPr lang="en-US" dirty="0" smtClean="0"/>
              <a:t>Processions for saints, pilgrimages, merchants and guilds paid for altars, people left money to the church in their wills</a:t>
            </a:r>
          </a:p>
          <a:p>
            <a:r>
              <a:rPr lang="en-US" b="1" dirty="0" smtClean="0"/>
              <a:t>Many were also highly critical of the church and clergy</a:t>
            </a:r>
          </a:p>
          <a:p>
            <a:pPr lvl="1"/>
            <a:r>
              <a:rPr lang="en-US" b="1" dirty="0" smtClean="0"/>
              <a:t>Church patronage of the arts</a:t>
            </a:r>
          </a:p>
          <a:p>
            <a:pPr lvl="1"/>
            <a:r>
              <a:rPr lang="en-US" b="1" dirty="0" smtClean="0"/>
              <a:t>Family power such as Borgias, or other who influenced the church</a:t>
            </a:r>
          </a:p>
          <a:p>
            <a:pPr lvl="1"/>
            <a:r>
              <a:rPr lang="en-US" b="1" dirty="0" smtClean="0"/>
              <a:t>Papal tax collections</a:t>
            </a:r>
          </a:p>
          <a:p>
            <a:pPr lvl="1"/>
            <a:r>
              <a:rPr lang="en-US" b="1" dirty="0" smtClean="0"/>
              <a:t>The papacy itself</a:t>
            </a:r>
          </a:p>
          <a:p>
            <a:pPr lvl="1"/>
            <a:r>
              <a:rPr lang="en-US" b="1" dirty="0" smtClean="0"/>
              <a:t>Wealth of the church</a:t>
            </a:r>
          </a:p>
          <a:p>
            <a:pPr lvl="1"/>
            <a:r>
              <a:rPr lang="en-US" dirty="0" smtClean="0"/>
              <a:t>Even some doctrine was incorrect– veneration of saints and centrality of the sacraments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490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33" y="615500"/>
            <a:ext cx="9601196" cy="1303867"/>
          </a:xfrm>
        </p:spPr>
        <p:txBody>
          <a:bodyPr/>
          <a:lstStyle/>
          <a:p>
            <a:r>
              <a:rPr lang="en-US" dirty="0" smtClean="0"/>
              <a:t>What about women?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9997"/>
            <a:ext cx="9601196" cy="44365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Luther married a former nun, Katharina von Bora</a:t>
            </a:r>
          </a:p>
          <a:p>
            <a:r>
              <a:rPr lang="en-US" dirty="0" smtClean="0"/>
              <a:t>Zwingli married a widow, Anna Reinhart</a:t>
            </a:r>
          </a:p>
          <a:p>
            <a:r>
              <a:rPr lang="en-US" b="1" dirty="0" smtClean="0"/>
              <a:t>Marriage was created by God to deal with human lust and sin</a:t>
            </a:r>
          </a:p>
          <a:p>
            <a:r>
              <a:rPr lang="en-US" b="1" dirty="0" smtClean="0"/>
              <a:t>These women had to create the role of pastor’s wife</a:t>
            </a:r>
          </a:p>
          <a:p>
            <a:pPr lvl="1"/>
            <a:r>
              <a:rPr lang="en-US" dirty="0" smtClean="0"/>
              <a:t>Models of wifely obedience and Christian charity</a:t>
            </a:r>
          </a:p>
          <a:p>
            <a:pPr lvl="1"/>
            <a:r>
              <a:rPr lang="en-US" b="1" dirty="0" smtClean="0"/>
              <a:t>Protestants kept idea of women subject to men, </a:t>
            </a:r>
            <a:r>
              <a:rPr lang="en-US" dirty="0" smtClean="0"/>
              <a:t>could treat women like breaking a horse</a:t>
            </a:r>
          </a:p>
          <a:p>
            <a:pPr lvl="1"/>
            <a:r>
              <a:rPr lang="en-US" b="1" dirty="0" smtClean="0"/>
              <a:t>Allowed divorce</a:t>
            </a:r>
          </a:p>
          <a:p>
            <a:pPr lvl="1"/>
            <a:r>
              <a:rPr lang="en-US" b="1" dirty="0" smtClean="0"/>
              <a:t>Condemned prostitution</a:t>
            </a:r>
            <a:r>
              <a:rPr lang="en-US" dirty="0" smtClean="0"/>
              <a:t>, Protestant cities closed brothels, many Catholics cities did too</a:t>
            </a:r>
          </a:p>
          <a:p>
            <a:pPr lvl="1"/>
            <a:r>
              <a:rPr lang="en-US" b="1" dirty="0" smtClean="0"/>
              <a:t>Convents allowed upper class women to</a:t>
            </a:r>
            <a:r>
              <a:rPr lang="en-US" b="1" dirty="0" smtClean="0"/>
              <a:t> indulge in writing</a:t>
            </a:r>
            <a:r>
              <a:rPr lang="en-US" b="1" dirty="0" smtClean="0"/>
              <a:t>, arts, their own life----most closed and now their only option was to get married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413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Anticlericalism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3244"/>
            <a:ext cx="9601196" cy="348262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Anticlericalism—opposition to the clergy</a:t>
            </a:r>
          </a:p>
          <a:p>
            <a:r>
              <a:rPr lang="en-US" b="1" dirty="0" smtClean="0"/>
              <a:t>3 Big areas of concern</a:t>
            </a:r>
          </a:p>
          <a:p>
            <a:pPr lvl="1"/>
            <a:r>
              <a:rPr lang="en-US" b="1" dirty="0" smtClean="0"/>
              <a:t>Clerical immorality</a:t>
            </a:r>
            <a:r>
              <a:rPr lang="en-US" dirty="0" smtClean="0"/>
              <a:t> (drunkenness, not celibate, gamblers, fancy dress)</a:t>
            </a:r>
          </a:p>
          <a:p>
            <a:pPr lvl="1"/>
            <a:r>
              <a:rPr lang="en-US" b="1" dirty="0" smtClean="0"/>
              <a:t>Clerical ignorance </a:t>
            </a:r>
            <a:r>
              <a:rPr lang="en-US" dirty="0" smtClean="0"/>
              <a:t>(barely literate, didn’t seem to understand the Bible)</a:t>
            </a:r>
          </a:p>
          <a:p>
            <a:pPr lvl="1"/>
            <a:r>
              <a:rPr lang="en-US" b="1" dirty="0" smtClean="0"/>
              <a:t>Clerical pluralism</a:t>
            </a:r>
            <a:r>
              <a:rPr lang="en-US" dirty="0" smtClean="0"/>
              <a:t> (holding more than one church office) (absenteeism---collected dues from these areas but hired out their jobs or were absent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Clerical privileges–</a:t>
            </a:r>
            <a:r>
              <a:rPr lang="en-US" dirty="0" smtClean="0"/>
              <a:t> did not pay taxes</a:t>
            </a:r>
            <a:r>
              <a:rPr lang="en-US" dirty="0" smtClean="0"/>
              <a:t>,</a:t>
            </a:r>
            <a:r>
              <a:rPr lang="en-US" dirty="0" smtClean="0"/>
              <a:t> did not defend </a:t>
            </a:r>
            <a:r>
              <a:rPr lang="en-US" dirty="0" smtClean="0"/>
              <a:t>the city</a:t>
            </a:r>
          </a:p>
          <a:p>
            <a:pPr lvl="1"/>
            <a:r>
              <a:rPr lang="en-US" dirty="0" smtClean="0"/>
              <a:t>So cities wanted to appoint church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29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Martin Luther </a:t>
            </a:r>
            <a:r>
              <a:rPr lang="en-US" dirty="0" smtClean="0"/>
              <a:t>(1483-1546)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Born in Saxony (Germany)</a:t>
            </a:r>
          </a:p>
          <a:p>
            <a:r>
              <a:rPr lang="en-US" b="1" dirty="0" smtClean="0"/>
              <a:t>Studied under Northern Humanists</a:t>
            </a:r>
          </a:p>
          <a:p>
            <a:r>
              <a:rPr lang="en-US" dirty="0" smtClean="0"/>
              <a:t>Was going to be lawyer and perhaps public office until</a:t>
            </a:r>
          </a:p>
          <a:p>
            <a:r>
              <a:rPr lang="en-US" dirty="0" smtClean="0"/>
              <a:t>He survived a lightening storm</a:t>
            </a:r>
          </a:p>
          <a:p>
            <a:r>
              <a:rPr lang="en-US" b="1" dirty="0" smtClean="0"/>
              <a:t>Ordained an Augustinian priest in 1507</a:t>
            </a:r>
          </a:p>
          <a:p>
            <a:r>
              <a:rPr lang="en-US" dirty="0" smtClean="0"/>
              <a:t>Professor at the University of Wittenberg</a:t>
            </a:r>
            <a:endParaRPr lang="en-US" dirty="0"/>
          </a:p>
        </p:txBody>
      </p:sp>
      <p:pic>
        <p:nvPicPr>
          <p:cNvPr id="2050" name="Picture 2" descr="http://faculty.cua.edu/pennington/churchhistory220/Lecture14/MartinLutherCranach2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8622" y="2428664"/>
            <a:ext cx="2587975" cy="37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07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with traditional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Luther came to believe “faith alone, grace alone, scripture alone”</a:t>
            </a:r>
          </a:p>
          <a:p>
            <a:r>
              <a:rPr lang="en-US" dirty="0" smtClean="0"/>
              <a:t>Salvation comes only through faith and God’s grace</a:t>
            </a:r>
          </a:p>
          <a:p>
            <a:r>
              <a:rPr lang="en-US" dirty="0" smtClean="0"/>
              <a:t>This contradicts the Church’s idea that God is revealed in church traditions and salvation by good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624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978793" cy="1303867"/>
          </a:xfrm>
        </p:spPr>
        <p:txBody>
          <a:bodyPr/>
          <a:lstStyle/>
          <a:p>
            <a:r>
              <a:rPr lang="en-US" b="1" dirty="0" smtClean="0"/>
              <a:t>Sale of Indulgences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67378"/>
            <a:ext cx="9601196" cy="33415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Pope Leo X needed to finance buildings in Rome</a:t>
            </a:r>
          </a:p>
          <a:p>
            <a:r>
              <a:rPr lang="en-US" dirty="0" smtClean="0"/>
              <a:t>Issued the Saint Peter’s Indulgence</a:t>
            </a:r>
          </a:p>
          <a:p>
            <a:r>
              <a:rPr lang="en-US" b="1" dirty="0" smtClean="0"/>
              <a:t>Indulgence– a document issued by the church lessening penance or time in purgatory or forgiving all sins---for a fee</a:t>
            </a:r>
          </a:p>
          <a:p>
            <a:r>
              <a:rPr lang="en-US" dirty="0" smtClean="0"/>
              <a:t>Archbishop Albert of Mainz in Wittenberg gladly enforced indulgence</a:t>
            </a:r>
          </a:p>
          <a:p>
            <a:r>
              <a:rPr lang="en-US" dirty="0" smtClean="0"/>
              <a:t>Johann Tetzel was the most </a:t>
            </a:r>
            <a:r>
              <a:rPr lang="en-US" dirty="0" smtClean="0"/>
              <a:t>notorious, </a:t>
            </a:r>
            <a:r>
              <a:rPr lang="en-US" dirty="0" smtClean="0"/>
              <a:t>collected and of course was in Wittenberg</a:t>
            </a:r>
          </a:p>
          <a:p>
            <a:r>
              <a:rPr lang="en-US" dirty="0" smtClean="0"/>
              <a:t>“As soon as coin in coffer rings, the soul from purgatory springs”</a:t>
            </a:r>
            <a:endParaRPr lang="en-US" dirty="0"/>
          </a:p>
        </p:txBody>
      </p:sp>
      <p:pic>
        <p:nvPicPr>
          <p:cNvPr id="1026" name="Picture 2" descr="http://4.bp.blogspot.com/-KRv1-51jfNw/TwkaX1Y9CQI/AAAAAAAADTo/5EEaJTfLbxo/s1600/indu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7484" y="564972"/>
            <a:ext cx="3044836" cy="323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74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329191" cy="1303867"/>
          </a:xfrm>
        </p:spPr>
        <p:txBody>
          <a:bodyPr/>
          <a:lstStyle/>
          <a:p>
            <a:r>
              <a:rPr lang="en-US" b="1" dirty="0" smtClean="0"/>
              <a:t>95 Theses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1517 Luther sends Archbishop Albert a letter with 95 theses on the Powers of indulgences</a:t>
            </a:r>
          </a:p>
          <a:p>
            <a:r>
              <a:rPr lang="en-US" b="1" dirty="0" smtClean="0"/>
              <a:t>He said indulgences undermined the sacrament of penance, competed with preaching the Gospel, and </a:t>
            </a:r>
            <a:r>
              <a:rPr lang="en-US" b="1" dirty="0" smtClean="0"/>
              <a:t>downplayed </a:t>
            </a:r>
            <a:r>
              <a:rPr lang="en-US" b="1" dirty="0" smtClean="0"/>
              <a:t>charity</a:t>
            </a:r>
          </a:p>
          <a:p>
            <a:r>
              <a:rPr lang="en-US" dirty="0" smtClean="0"/>
              <a:t>People no longer needed the church, just the paper indulgence</a:t>
            </a:r>
          </a:p>
          <a:p>
            <a:r>
              <a:rPr lang="en-US" dirty="0" smtClean="0"/>
              <a:t>Rumors say he nailed the 95 theses to the church door at Wittenberg castle</a:t>
            </a:r>
          </a:p>
          <a:p>
            <a:r>
              <a:rPr lang="en-US" dirty="0" smtClean="0"/>
              <a:t>Either way they were printed and circulated</a:t>
            </a:r>
            <a:endParaRPr lang="en-US" dirty="0"/>
          </a:p>
        </p:txBody>
      </p:sp>
      <p:pic>
        <p:nvPicPr>
          <p:cNvPr id="3074" name="Picture 2" descr="http://christianfaithinamerica.com/wp-content/uploads/2010/11/95-Theses-672x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211" y="124530"/>
            <a:ext cx="4353230" cy="24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88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vs. The Church…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of his ideas came out when he debated with church representative, Johann </a:t>
            </a:r>
            <a:r>
              <a:rPr lang="en-US" dirty="0"/>
              <a:t>E</a:t>
            </a:r>
            <a:r>
              <a:rPr lang="en-US" dirty="0" smtClean="0"/>
              <a:t>ck in 1519</a:t>
            </a:r>
          </a:p>
          <a:p>
            <a:pPr lvl="1"/>
            <a:r>
              <a:rPr lang="en-US" dirty="0" smtClean="0"/>
              <a:t>Pope and church councils were not infallible</a:t>
            </a:r>
          </a:p>
          <a:p>
            <a:pPr lvl="1"/>
            <a:r>
              <a:rPr lang="en-US" dirty="0" smtClean="0"/>
              <a:t>Secular leaders should reform the church</a:t>
            </a:r>
          </a:p>
          <a:p>
            <a:pPr lvl="1"/>
            <a:r>
              <a:rPr lang="en-US" dirty="0" smtClean="0"/>
              <a:t>Requiring celibacy was futile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Luther’s ideas spread through the printing press essays and books were widely published in the vernacular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608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Diet at Worms 1521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Papacy sent Luther a letter condemning his ideas, demanded that his books be burned and giving him 2 months to recant</a:t>
            </a:r>
            <a:r>
              <a:rPr lang="en-US" b="1" dirty="0" smtClean="0"/>
              <a:t> or be </a:t>
            </a:r>
            <a:r>
              <a:rPr lang="en-US" b="1" dirty="0" smtClean="0"/>
              <a:t>excommunicated</a:t>
            </a:r>
          </a:p>
          <a:p>
            <a:r>
              <a:rPr lang="en-US" b="1" dirty="0" smtClean="0"/>
              <a:t>Charles V holds his first diet (people were on the verge of revolt)</a:t>
            </a:r>
          </a:p>
          <a:p>
            <a:r>
              <a:rPr lang="en-US" b="1" dirty="0" smtClean="0"/>
              <a:t>Diet –assembly of nobility, clergy, and cities of the Holy Roman Empire</a:t>
            </a:r>
          </a:p>
          <a:p>
            <a:r>
              <a:rPr lang="en-US" dirty="0" smtClean="0"/>
              <a:t>Luther refused to recant</a:t>
            </a:r>
          </a:p>
          <a:p>
            <a:r>
              <a:rPr lang="en-US" dirty="0" smtClean="0"/>
              <a:t>Made him and his works, and teachings more popular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344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1426</TotalTime>
  <Words>1276</Words>
  <Application>Microsoft Macintosh PowerPoint</Application>
  <PresentationFormat>Custom</PresentationFormat>
  <Paragraphs>135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Protestant Reformation and Religious Wars</vt:lpstr>
      <vt:lpstr>Obj. What were the central ideas of the reformers, and why were they appealing to different social groups?</vt:lpstr>
      <vt:lpstr>Anticlericalism</vt:lpstr>
      <vt:lpstr>Martin Luther (1483-1546)</vt:lpstr>
      <vt:lpstr>Parting with traditional doctrine</vt:lpstr>
      <vt:lpstr>Sale of Indulgences</vt:lpstr>
      <vt:lpstr>95 Theses</vt:lpstr>
      <vt:lpstr>Martin vs. The Church…</vt:lpstr>
      <vt:lpstr>Diet at Worms 1521</vt:lpstr>
      <vt:lpstr>Ulrich Zwingli</vt:lpstr>
      <vt:lpstr>Protestants and their beliefs</vt:lpstr>
      <vt:lpstr>Protestant disagreements</vt:lpstr>
      <vt:lpstr>Pic of churches</vt:lpstr>
      <vt:lpstr>Why was Protestantism so appealing?</vt:lpstr>
      <vt:lpstr>Politicking for Protestantism…</vt:lpstr>
      <vt:lpstr>Reaction</vt:lpstr>
      <vt:lpstr>German Peasant Revolt 1525</vt:lpstr>
      <vt:lpstr>Reformation has its limits…</vt:lpstr>
      <vt:lpstr>Effects of revolt</vt:lpstr>
      <vt:lpstr>What about women?</vt:lpstr>
    </vt:vector>
  </TitlesOfParts>
  <Company>North East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 and Religious Wars</dc:title>
  <dc:creator>Castellanos, Caroline</dc:creator>
  <cp:lastModifiedBy>Jack</cp:lastModifiedBy>
  <cp:revision>44</cp:revision>
  <dcterms:created xsi:type="dcterms:W3CDTF">2016-03-12T18:33:28Z</dcterms:created>
  <dcterms:modified xsi:type="dcterms:W3CDTF">2016-03-12T19:10:59Z</dcterms:modified>
</cp:coreProperties>
</file>