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3"/>
    <p:restoredTop sz="94729"/>
  </p:normalViewPr>
  <p:slideViewPr>
    <p:cSldViewPr snapToGrid="0" snapToObjects="1">
      <p:cViewPr varScale="1">
        <p:scale>
          <a:sx n="59" d="100"/>
          <a:sy n="59" d="100"/>
        </p:scale>
        <p:origin x="192" y="1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7/6/18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7/6/18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7/6/18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7/6/18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7/6/18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7/6/18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7/6/18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7/6/18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7/6/18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7/6/18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7/6/18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7/6/18</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5E4F-92C2-B444-AA28-BCBC1089EC36}"/>
              </a:ext>
            </a:extLst>
          </p:cNvPr>
          <p:cNvSpPr>
            <a:spLocks noGrp="1"/>
          </p:cNvSpPr>
          <p:nvPr>
            <p:ph type="ctrTitle"/>
          </p:nvPr>
        </p:nvSpPr>
        <p:spPr/>
        <p:txBody>
          <a:bodyPr>
            <a:noAutofit/>
          </a:bodyPr>
          <a:lstStyle/>
          <a:p>
            <a:r>
              <a:rPr lang="en-US" sz="8000" b="1" dirty="0">
                <a:latin typeface="Caslon Antique" panose="02000503000000000000" pitchFamily="2" charset="77"/>
              </a:rPr>
              <a:t>Prelude to Colonization</a:t>
            </a:r>
          </a:p>
        </p:txBody>
      </p:sp>
      <p:sp>
        <p:nvSpPr>
          <p:cNvPr id="3" name="Subtitle 2">
            <a:extLst>
              <a:ext uri="{FF2B5EF4-FFF2-40B4-BE49-F238E27FC236}">
                <a16:creationId xmlns:a16="http://schemas.microsoft.com/office/drawing/2014/main" id="{B3C53301-AF43-364A-B2D1-54C021DFF8FC}"/>
              </a:ext>
            </a:extLst>
          </p:cNvPr>
          <p:cNvSpPr>
            <a:spLocks noGrp="1"/>
          </p:cNvSpPr>
          <p:nvPr>
            <p:ph type="subTitle" idx="1"/>
          </p:nvPr>
        </p:nvSpPr>
        <p:spPr/>
        <p:txBody>
          <a:bodyPr>
            <a:normAutofit/>
          </a:bodyPr>
          <a:lstStyle/>
          <a:p>
            <a:r>
              <a:rPr lang="en-US" sz="2800" dirty="0">
                <a:solidFill>
                  <a:srgbClr val="FF0000"/>
                </a:solidFill>
              </a:rPr>
              <a:t>England in America…</a:t>
            </a:r>
          </a:p>
        </p:txBody>
      </p:sp>
      <p:pic>
        <p:nvPicPr>
          <p:cNvPr id="4" name="Picture 3">
            <a:extLst>
              <a:ext uri="{FF2B5EF4-FFF2-40B4-BE49-F238E27FC236}">
                <a16:creationId xmlns:a16="http://schemas.microsoft.com/office/drawing/2014/main" id="{AFA3B6E3-9BC4-2946-96FC-9367BDC6A7C1}"/>
              </a:ext>
            </a:extLst>
          </p:cNvPr>
          <p:cNvPicPr>
            <a:picLocks noChangeAspect="1"/>
          </p:cNvPicPr>
          <p:nvPr/>
        </p:nvPicPr>
        <p:blipFill>
          <a:blip r:embed="rId2"/>
          <a:stretch>
            <a:fillRect/>
          </a:stretch>
        </p:blipFill>
        <p:spPr>
          <a:xfrm>
            <a:off x="8969830" y="175082"/>
            <a:ext cx="3222170" cy="6507831"/>
          </a:xfrm>
          <a:prstGeom prst="rect">
            <a:avLst/>
          </a:prstGeom>
        </p:spPr>
      </p:pic>
    </p:spTree>
    <p:extLst>
      <p:ext uri="{BB962C8B-B14F-4D97-AF65-F5344CB8AC3E}">
        <p14:creationId xmlns:p14="http://schemas.microsoft.com/office/powerpoint/2010/main" val="3960821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69A34-8713-184D-A510-AFF6DADA2BE6}"/>
              </a:ext>
            </a:extLst>
          </p:cNvPr>
          <p:cNvSpPr>
            <a:spLocks noGrp="1"/>
          </p:cNvSpPr>
          <p:nvPr>
            <p:ph type="title"/>
          </p:nvPr>
        </p:nvSpPr>
        <p:spPr>
          <a:xfrm>
            <a:off x="2611808" y="89599"/>
            <a:ext cx="7958331" cy="694171"/>
          </a:xfrm>
        </p:spPr>
        <p:txBody>
          <a:bodyPr>
            <a:normAutofit/>
          </a:bodyPr>
          <a:lstStyle/>
          <a:p>
            <a:pPr algn="ctr"/>
            <a:r>
              <a:rPr lang="en-US" b="1" dirty="0">
                <a:solidFill>
                  <a:srgbClr val="FFFF00"/>
                </a:solidFill>
              </a:rPr>
              <a:t>England’s Motives: Political…</a:t>
            </a:r>
            <a:endParaRPr lang="en-US" dirty="0"/>
          </a:p>
        </p:txBody>
      </p:sp>
      <p:sp>
        <p:nvSpPr>
          <p:cNvPr id="4" name="TextBox 3">
            <a:extLst>
              <a:ext uri="{FF2B5EF4-FFF2-40B4-BE49-F238E27FC236}">
                <a16:creationId xmlns:a16="http://schemas.microsoft.com/office/drawing/2014/main" id="{E7CA4488-1C8E-9548-93CD-B995FB6ED84E}"/>
              </a:ext>
            </a:extLst>
          </p:cNvPr>
          <p:cNvSpPr txBox="1"/>
          <p:nvPr/>
        </p:nvSpPr>
        <p:spPr>
          <a:xfrm>
            <a:off x="2895600" y="783770"/>
            <a:ext cx="8142514" cy="5632311"/>
          </a:xfrm>
          <a:prstGeom prst="rect">
            <a:avLst/>
          </a:prstGeom>
          <a:noFill/>
        </p:spPr>
        <p:txBody>
          <a:bodyPr wrap="square" rtlCol="0">
            <a:spAutoFit/>
          </a:bodyPr>
          <a:lstStyle/>
          <a:p>
            <a:r>
              <a:rPr lang="en-US" sz="2400" b="1" dirty="0"/>
              <a:t>More Unrest in England…</a:t>
            </a:r>
          </a:p>
          <a:p>
            <a:r>
              <a:rPr lang="en-US" sz="2400" dirty="0"/>
              <a:t>	• After King Charles II died, the </a:t>
            </a:r>
            <a:r>
              <a:rPr lang="en-US" sz="2400" dirty="0">
                <a:solidFill>
                  <a:srgbClr val="FF0000"/>
                </a:solidFill>
              </a:rPr>
              <a:t>Duke of Monmouth</a:t>
            </a:r>
            <a:r>
              <a:rPr lang="en-US" sz="2400" dirty="0"/>
              <a:t> tried to seize the throne from Charles’ brother, </a:t>
            </a:r>
            <a:r>
              <a:rPr lang="en-US" sz="2400" dirty="0">
                <a:solidFill>
                  <a:srgbClr val="FF0000"/>
                </a:solidFill>
              </a:rPr>
              <a:t>James, Duke of York.  </a:t>
            </a:r>
            <a:r>
              <a:rPr lang="en-US" sz="2400" dirty="0"/>
              <a:t>Hundreds of Monmouth’s supporters were deported to America as a result.</a:t>
            </a:r>
          </a:p>
          <a:p>
            <a:r>
              <a:rPr lang="en-US" sz="2400" dirty="0"/>
              <a:t>	• King James I was only on the throne 3 years when his autocratic tendencies and Catholic faith caused another upheaval. James left England and was replaced </a:t>
            </a:r>
            <a:r>
              <a:rPr lang="en-US" sz="2400" dirty="0">
                <a:solidFill>
                  <a:srgbClr val="FF0000"/>
                </a:solidFill>
              </a:rPr>
              <a:t>by William of Orange and hi wife, Mary. </a:t>
            </a:r>
            <a:r>
              <a:rPr lang="en-US" sz="2400" dirty="0"/>
              <a:t>This would have tremendous consequences for English colonization.</a:t>
            </a:r>
          </a:p>
          <a:p>
            <a:r>
              <a:rPr lang="en-US" sz="2400" dirty="0"/>
              <a:t>	• More unrest occurred when </a:t>
            </a:r>
            <a:r>
              <a:rPr lang="en-US" sz="2400" dirty="0">
                <a:solidFill>
                  <a:srgbClr val="FF0000"/>
                </a:solidFill>
              </a:rPr>
              <a:t>George I </a:t>
            </a:r>
            <a:r>
              <a:rPr lang="en-US" sz="2400" dirty="0"/>
              <a:t>came to power and initiated the </a:t>
            </a:r>
            <a:r>
              <a:rPr lang="en-US" sz="2400" dirty="0">
                <a:solidFill>
                  <a:srgbClr val="FF0000"/>
                </a:solidFill>
              </a:rPr>
              <a:t>Hanoverian line of English monarchs</a:t>
            </a:r>
            <a:r>
              <a:rPr lang="en-US" sz="2400" dirty="0"/>
              <a:t>. Supporters of James II tried twice to reinstate the Stuart line, but failed. </a:t>
            </a:r>
            <a:r>
              <a:rPr lang="en-US" sz="2400" dirty="0">
                <a:solidFill>
                  <a:srgbClr val="FF0000"/>
                </a:solidFill>
              </a:rPr>
              <a:t>Large numbers of Scots were deported to America</a:t>
            </a:r>
            <a:r>
              <a:rPr lang="en-US" sz="2400" dirty="0"/>
              <a:t> as a result, or else left on their own.</a:t>
            </a:r>
          </a:p>
        </p:txBody>
      </p:sp>
      <p:pic>
        <p:nvPicPr>
          <p:cNvPr id="6" name="Picture 5">
            <a:extLst>
              <a:ext uri="{FF2B5EF4-FFF2-40B4-BE49-F238E27FC236}">
                <a16:creationId xmlns:a16="http://schemas.microsoft.com/office/drawing/2014/main" id="{B4431A63-FAE8-1048-9C3B-9910EC705994}"/>
              </a:ext>
            </a:extLst>
          </p:cNvPr>
          <p:cNvPicPr>
            <a:picLocks noChangeAspect="1"/>
          </p:cNvPicPr>
          <p:nvPr/>
        </p:nvPicPr>
        <p:blipFill>
          <a:blip r:embed="rId2"/>
          <a:stretch>
            <a:fillRect/>
          </a:stretch>
        </p:blipFill>
        <p:spPr>
          <a:xfrm>
            <a:off x="0" y="1017815"/>
            <a:ext cx="2794000" cy="3733800"/>
          </a:xfrm>
          <a:prstGeom prst="rect">
            <a:avLst/>
          </a:prstGeom>
        </p:spPr>
      </p:pic>
      <p:sp>
        <p:nvSpPr>
          <p:cNvPr id="7" name="TextBox 6">
            <a:extLst>
              <a:ext uri="{FF2B5EF4-FFF2-40B4-BE49-F238E27FC236}">
                <a16:creationId xmlns:a16="http://schemas.microsoft.com/office/drawing/2014/main" id="{B19D8C53-58DA-7C4A-8519-F6F8B7BB7B60}"/>
              </a:ext>
            </a:extLst>
          </p:cNvPr>
          <p:cNvSpPr txBox="1"/>
          <p:nvPr/>
        </p:nvSpPr>
        <p:spPr>
          <a:xfrm>
            <a:off x="195943" y="4963891"/>
            <a:ext cx="2415865" cy="1754326"/>
          </a:xfrm>
          <a:prstGeom prst="rect">
            <a:avLst/>
          </a:prstGeom>
          <a:noFill/>
        </p:spPr>
        <p:txBody>
          <a:bodyPr wrap="square" rtlCol="0">
            <a:spAutoFit/>
          </a:bodyPr>
          <a:lstStyle/>
          <a:p>
            <a:pPr algn="ctr"/>
            <a:r>
              <a:rPr lang="en-US" dirty="0"/>
              <a:t>Charles Edward Stuart, aka “Bonny Prince Charlie,” who tried to reclaim the English throne for the Stuarts</a:t>
            </a:r>
          </a:p>
        </p:txBody>
      </p:sp>
    </p:spTree>
    <p:extLst>
      <p:ext uri="{BB962C8B-B14F-4D97-AF65-F5344CB8AC3E}">
        <p14:creationId xmlns:p14="http://schemas.microsoft.com/office/powerpoint/2010/main" val="736049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06650-7952-E84D-806C-A43D5B4BDFF1}"/>
              </a:ext>
            </a:extLst>
          </p:cNvPr>
          <p:cNvSpPr>
            <a:spLocks noGrp="1"/>
          </p:cNvSpPr>
          <p:nvPr>
            <p:ph type="title"/>
          </p:nvPr>
        </p:nvSpPr>
        <p:spPr>
          <a:xfrm>
            <a:off x="2611808" y="46056"/>
            <a:ext cx="7958331" cy="607087"/>
          </a:xfrm>
        </p:spPr>
        <p:txBody>
          <a:bodyPr/>
          <a:lstStyle/>
          <a:p>
            <a:pPr algn="ctr"/>
            <a:r>
              <a:rPr lang="en-US" b="1" dirty="0">
                <a:solidFill>
                  <a:srgbClr val="FFFF00"/>
                </a:solidFill>
              </a:rPr>
              <a:t>England’s Motives: Political…</a:t>
            </a:r>
            <a:endParaRPr lang="en-US" dirty="0"/>
          </a:p>
        </p:txBody>
      </p:sp>
      <p:sp>
        <p:nvSpPr>
          <p:cNvPr id="5" name="TextBox 4">
            <a:extLst>
              <a:ext uri="{FF2B5EF4-FFF2-40B4-BE49-F238E27FC236}">
                <a16:creationId xmlns:a16="http://schemas.microsoft.com/office/drawing/2014/main" id="{2EE00AF1-FBF8-8342-B584-FEF149694790}"/>
              </a:ext>
            </a:extLst>
          </p:cNvPr>
          <p:cNvSpPr txBox="1"/>
          <p:nvPr/>
        </p:nvSpPr>
        <p:spPr>
          <a:xfrm>
            <a:off x="2830286" y="914400"/>
            <a:ext cx="8251371" cy="6001643"/>
          </a:xfrm>
          <a:prstGeom prst="rect">
            <a:avLst/>
          </a:prstGeom>
          <a:noFill/>
        </p:spPr>
        <p:txBody>
          <a:bodyPr wrap="square" rtlCol="0">
            <a:spAutoFit/>
          </a:bodyPr>
          <a:lstStyle/>
          <a:p>
            <a:r>
              <a:rPr lang="en-US" sz="2400" dirty="0"/>
              <a:t>• In 16</a:t>
            </a:r>
            <a:r>
              <a:rPr lang="en-US" sz="2400" baseline="30000" dirty="0"/>
              <a:t>th</a:t>
            </a:r>
            <a:r>
              <a:rPr lang="en-US" sz="2400" dirty="0"/>
              <a:t> century England, because of many factors, there were a large number of what some called “sturdy beggars,” </a:t>
            </a:r>
            <a:r>
              <a:rPr lang="en-US" sz="2400" dirty="0">
                <a:solidFill>
                  <a:srgbClr val="FF0000"/>
                </a:solidFill>
              </a:rPr>
              <a:t>people who were unemployed or underemployed</a:t>
            </a:r>
            <a:r>
              <a:rPr lang="en-US" sz="2400" dirty="0"/>
              <a:t>, and who posed </a:t>
            </a:r>
            <a:r>
              <a:rPr lang="en-US" sz="2400" dirty="0">
                <a:solidFill>
                  <a:srgbClr val="FF0000"/>
                </a:solidFill>
              </a:rPr>
              <a:t>a threat to the establishment </a:t>
            </a:r>
            <a:r>
              <a:rPr lang="en-US" sz="2400" dirty="0"/>
              <a:t>if they chose to rebel against their lot in life. For the government, sending them off to overseas colonies removed that threat.</a:t>
            </a:r>
          </a:p>
          <a:p>
            <a:r>
              <a:rPr lang="en-US" sz="2400" dirty="0"/>
              <a:t>	- The government reasoned that having them an ocean 	  away would diminish their influence</a:t>
            </a:r>
          </a:p>
          <a:p>
            <a:r>
              <a:rPr lang="en-US" sz="2400" dirty="0"/>
              <a:t>• England suffered from a </a:t>
            </a:r>
            <a:r>
              <a:rPr lang="en-US" sz="2400" dirty="0">
                <a:solidFill>
                  <a:srgbClr val="FF0000"/>
                </a:solidFill>
              </a:rPr>
              <a:t>trade imbalance </a:t>
            </a:r>
            <a:r>
              <a:rPr lang="en-US" sz="2400" dirty="0"/>
              <a:t>where </a:t>
            </a:r>
            <a:r>
              <a:rPr lang="en-US" sz="2400" dirty="0">
                <a:solidFill>
                  <a:srgbClr val="FF0000"/>
                </a:solidFill>
              </a:rPr>
              <a:t>what they     made off of wool exports did not equal what they paid out for imported items</a:t>
            </a:r>
            <a:r>
              <a:rPr lang="en-US" sz="2400" dirty="0"/>
              <a:t> like silks, wines, spices, and timber</a:t>
            </a:r>
          </a:p>
          <a:p>
            <a:r>
              <a:rPr lang="en-US" sz="2400" dirty="0"/>
              <a:t>• England embraced </a:t>
            </a:r>
            <a:r>
              <a:rPr lang="en-US" sz="2400" dirty="0">
                <a:solidFill>
                  <a:srgbClr val="FF0000"/>
                </a:solidFill>
              </a:rPr>
              <a:t>mercantilism as a means of correcting that trade imbalance</a:t>
            </a:r>
            <a:r>
              <a:rPr lang="en-US" sz="2400" dirty="0"/>
              <a:t>. </a:t>
            </a:r>
          </a:p>
          <a:p>
            <a:r>
              <a:rPr lang="en-US" sz="2400" dirty="0"/>
              <a:t>	- Overseas colonies would provide the material wealth 	  to make England rich, and at the same time provide a 	  place to get rid of those who did not fit in</a:t>
            </a:r>
          </a:p>
        </p:txBody>
      </p:sp>
      <p:pic>
        <p:nvPicPr>
          <p:cNvPr id="7" name="Picture 6">
            <a:extLst>
              <a:ext uri="{FF2B5EF4-FFF2-40B4-BE49-F238E27FC236}">
                <a16:creationId xmlns:a16="http://schemas.microsoft.com/office/drawing/2014/main" id="{91BBD21D-196B-0443-8776-EADCFED38297}"/>
              </a:ext>
            </a:extLst>
          </p:cNvPr>
          <p:cNvPicPr>
            <a:picLocks noChangeAspect="1"/>
          </p:cNvPicPr>
          <p:nvPr/>
        </p:nvPicPr>
        <p:blipFill>
          <a:blip r:embed="rId2"/>
          <a:stretch>
            <a:fillRect/>
          </a:stretch>
        </p:blipFill>
        <p:spPr>
          <a:xfrm>
            <a:off x="71146" y="2569030"/>
            <a:ext cx="2646224" cy="1807028"/>
          </a:xfrm>
          <a:prstGeom prst="rect">
            <a:avLst/>
          </a:prstGeom>
        </p:spPr>
      </p:pic>
      <p:sp>
        <p:nvSpPr>
          <p:cNvPr id="8" name="TextBox 7">
            <a:extLst>
              <a:ext uri="{FF2B5EF4-FFF2-40B4-BE49-F238E27FC236}">
                <a16:creationId xmlns:a16="http://schemas.microsoft.com/office/drawing/2014/main" id="{4FF7F8E3-4A31-5E4D-9A2A-2F7CD8E3AE7B}"/>
              </a:ext>
            </a:extLst>
          </p:cNvPr>
          <p:cNvSpPr txBox="1"/>
          <p:nvPr/>
        </p:nvSpPr>
        <p:spPr>
          <a:xfrm>
            <a:off x="152400" y="4702629"/>
            <a:ext cx="2459408" cy="2031325"/>
          </a:xfrm>
          <a:prstGeom prst="rect">
            <a:avLst/>
          </a:prstGeom>
          <a:noFill/>
        </p:spPr>
        <p:txBody>
          <a:bodyPr wrap="square" rtlCol="0">
            <a:spAutoFit/>
          </a:bodyPr>
          <a:lstStyle/>
          <a:p>
            <a:pPr algn="ctr"/>
            <a:r>
              <a:rPr lang="en-US" b="1" dirty="0"/>
              <a:t>England’s main export in the 1600s was wool products, but the market for wool soured and the English economy suffered as a result.</a:t>
            </a:r>
          </a:p>
        </p:txBody>
      </p:sp>
    </p:spTree>
    <p:extLst>
      <p:ext uri="{BB962C8B-B14F-4D97-AF65-F5344CB8AC3E}">
        <p14:creationId xmlns:p14="http://schemas.microsoft.com/office/powerpoint/2010/main" val="3846934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5E5F-54EF-2746-AD7C-E8D9DAABEA20}"/>
              </a:ext>
            </a:extLst>
          </p:cNvPr>
          <p:cNvSpPr>
            <a:spLocks noGrp="1"/>
          </p:cNvSpPr>
          <p:nvPr>
            <p:ph type="title"/>
          </p:nvPr>
        </p:nvSpPr>
        <p:spPr>
          <a:xfrm>
            <a:off x="2611808" y="24286"/>
            <a:ext cx="7958331" cy="694172"/>
          </a:xfrm>
        </p:spPr>
        <p:txBody>
          <a:bodyPr/>
          <a:lstStyle/>
          <a:p>
            <a:pPr algn="ctr"/>
            <a:r>
              <a:rPr lang="en-US" b="1" dirty="0">
                <a:solidFill>
                  <a:srgbClr val="FFFF00"/>
                </a:solidFill>
              </a:rPr>
              <a:t>England’s Great Migration…</a:t>
            </a:r>
            <a:endParaRPr lang="en-US" dirty="0"/>
          </a:p>
        </p:txBody>
      </p:sp>
      <p:sp>
        <p:nvSpPr>
          <p:cNvPr id="4" name="TextBox 3">
            <a:extLst>
              <a:ext uri="{FF2B5EF4-FFF2-40B4-BE49-F238E27FC236}">
                <a16:creationId xmlns:a16="http://schemas.microsoft.com/office/drawing/2014/main" id="{A1821BC1-901B-8B49-BD8F-8020BBC4DF71}"/>
              </a:ext>
            </a:extLst>
          </p:cNvPr>
          <p:cNvSpPr txBox="1"/>
          <p:nvPr/>
        </p:nvSpPr>
        <p:spPr>
          <a:xfrm>
            <a:off x="6096000" y="718458"/>
            <a:ext cx="4920343" cy="6001643"/>
          </a:xfrm>
          <a:prstGeom prst="rect">
            <a:avLst/>
          </a:prstGeom>
          <a:noFill/>
        </p:spPr>
        <p:txBody>
          <a:bodyPr wrap="square" rtlCol="0">
            <a:spAutoFit/>
          </a:bodyPr>
          <a:lstStyle/>
          <a:p>
            <a:r>
              <a:rPr lang="en-US" sz="2400" b="1" dirty="0"/>
              <a:t>• Because of all of these </a:t>
            </a:r>
            <a:r>
              <a:rPr lang="en-US" sz="2400" b="1" dirty="0">
                <a:solidFill>
                  <a:srgbClr val="FF0000"/>
                </a:solidFill>
              </a:rPr>
              <a:t>“push factors,” </a:t>
            </a:r>
            <a:r>
              <a:rPr lang="en-US" sz="2400" b="1" dirty="0"/>
              <a:t>(the political, economic, and religious reasons an Englishman might choose to come to the colonies), and the fact that authorities in England were okay with them leaving, </a:t>
            </a:r>
            <a:r>
              <a:rPr lang="en-US" sz="2400" b="1" dirty="0">
                <a:solidFill>
                  <a:srgbClr val="FF0000"/>
                </a:solidFill>
              </a:rPr>
              <a:t>by 1660 roughly 250,000 Englishmen had left for America and the English colonies of the West Indies</a:t>
            </a:r>
            <a:r>
              <a:rPr lang="en-US" sz="2400" b="1" dirty="0"/>
              <a:t>.</a:t>
            </a:r>
          </a:p>
          <a:p>
            <a:r>
              <a:rPr lang="en-US" sz="2400" b="1" dirty="0"/>
              <a:t>	- </a:t>
            </a:r>
            <a:r>
              <a:rPr lang="en-US" sz="2400" b="1" dirty="0">
                <a:solidFill>
                  <a:srgbClr val="FF0000"/>
                </a:solidFill>
              </a:rPr>
              <a:t>50,000</a:t>
            </a:r>
            <a:r>
              <a:rPr lang="en-US" sz="2400" b="1" dirty="0"/>
              <a:t> went to Virginia and 	               Maryland</a:t>
            </a:r>
          </a:p>
          <a:p>
            <a:r>
              <a:rPr lang="en-US" sz="2400" b="1" dirty="0"/>
              <a:t>	- </a:t>
            </a:r>
            <a:r>
              <a:rPr lang="en-US" sz="2400" b="1" dirty="0">
                <a:solidFill>
                  <a:srgbClr val="FF0000"/>
                </a:solidFill>
              </a:rPr>
              <a:t>20,000</a:t>
            </a:r>
            <a:r>
              <a:rPr lang="en-US" sz="2400" b="1" dirty="0"/>
              <a:t> went to New England</a:t>
            </a:r>
          </a:p>
          <a:p>
            <a:r>
              <a:rPr lang="en-US" sz="2400" b="1" dirty="0"/>
              <a:t>	- </a:t>
            </a:r>
            <a:r>
              <a:rPr lang="en-US" sz="2400" b="1" dirty="0">
                <a:solidFill>
                  <a:srgbClr val="FF0000"/>
                </a:solidFill>
              </a:rPr>
              <a:t>110,000</a:t>
            </a:r>
            <a:r>
              <a:rPr lang="en-US" sz="2400" b="1" dirty="0"/>
              <a:t> went to the West   	 			      Indies</a:t>
            </a:r>
          </a:p>
        </p:txBody>
      </p:sp>
      <p:pic>
        <p:nvPicPr>
          <p:cNvPr id="6" name="Picture 5">
            <a:extLst>
              <a:ext uri="{FF2B5EF4-FFF2-40B4-BE49-F238E27FC236}">
                <a16:creationId xmlns:a16="http://schemas.microsoft.com/office/drawing/2014/main" id="{00E909BA-7490-854F-BFF7-85DA4F624EE0}"/>
              </a:ext>
            </a:extLst>
          </p:cNvPr>
          <p:cNvPicPr>
            <a:picLocks noChangeAspect="1"/>
          </p:cNvPicPr>
          <p:nvPr/>
        </p:nvPicPr>
        <p:blipFill>
          <a:blip r:embed="rId2"/>
          <a:stretch>
            <a:fillRect/>
          </a:stretch>
        </p:blipFill>
        <p:spPr>
          <a:xfrm>
            <a:off x="212271" y="1066801"/>
            <a:ext cx="5674504" cy="4702628"/>
          </a:xfrm>
          <a:prstGeom prst="rect">
            <a:avLst/>
          </a:prstGeom>
        </p:spPr>
      </p:pic>
    </p:spTree>
    <p:extLst>
      <p:ext uri="{BB962C8B-B14F-4D97-AF65-F5344CB8AC3E}">
        <p14:creationId xmlns:p14="http://schemas.microsoft.com/office/powerpoint/2010/main" val="2864306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9971C-FEF2-3C42-BF03-143E314DCCC8}"/>
              </a:ext>
            </a:extLst>
          </p:cNvPr>
          <p:cNvSpPr>
            <a:spLocks noGrp="1"/>
          </p:cNvSpPr>
          <p:nvPr>
            <p:ph type="title"/>
          </p:nvPr>
        </p:nvSpPr>
        <p:spPr>
          <a:xfrm>
            <a:off x="2611808" y="24285"/>
            <a:ext cx="7958331" cy="650629"/>
          </a:xfrm>
        </p:spPr>
        <p:txBody>
          <a:bodyPr/>
          <a:lstStyle/>
          <a:p>
            <a:pPr algn="ctr"/>
            <a:r>
              <a:rPr lang="en-US" b="1" dirty="0">
                <a:solidFill>
                  <a:srgbClr val="FFFF00"/>
                </a:solidFill>
              </a:rPr>
              <a:t>Queen Elizabeth’s Sea Dogs…</a:t>
            </a:r>
            <a:endParaRPr lang="en-US" dirty="0"/>
          </a:p>
        </p:txBody>
      </p:sp>
      <p:sp>
        <p:nvSpPr>
          <p:cNvPr id="4" name="TextBox 3">
            <a:extLst>
              <a:ext uri="{FF2B5EF4-FFF2-40B4-BE49-F238E27FC236}">
                <a16:creationId xmlns:a16="http://schemas.microsoft.com/office/drawing/2014/main" id="{2216A478-5611-BE48-BB64-7F64BA990887}"/>
              </a:ext>
            </a:extLst>
          </p:cNvPr>
          <p:cNvSpPr txBox="1"/>
          <p:nvPr/>
        </p:nvSpPr>
        <p:spPr>
          <a:xfrm>
            <a:off x="2852057" y="674914"/>
            <a:ext cx="8055429" cy="6186309"/>
          </a:xfrm>
          <a:prstGeom prst="rect">
            <a:avLst/>
          </a:prstGeom>
          <a:noFill/>
        </p:spPr>
        <p:txBody>
          <a:bodyPr wrap="square" rtlCol="0">
            <a:spAutoFit/>
          </a:bodyPr>
          <a:lstStyle/>
          <a:p>
            <a:r>
              <a:rPr lang="en-US" sz="2800" b="1" dirty="0"/>
              <a:t>England could not compete with Spain in the New World  because she was pretty much broke (remember that trade imbalance?). But there was more than one way to collect New World riches:</a:t>
            </a:r>
          </a:p>
          <a:p>
            <a:r>
              <a:rPr lang="en-US" sz="2400" dirty="0"/>
              <a:t>	</a:t>
            </a:r>
            <a:r>
              <a:rPr lang="en-US" sz="2600" dirty="0"/>
              <a:t>• After </a:t>
            </a:r>
            <a:r>
              <a:rPr lang="en-US" sz="2600" dirty="0">
                <a:solidFill>
                  <a:srgbClr val="FF0000"/>
                </a:solidFill>
              </a:rPr>
              <a:t>1560</a:t>
            </a:r>
            <a:r>
              <a:rPr lang="en-US" sz="2600" dirty="0"/>
              <a:t>, Elizabeth’s government allowed 	 	 	  English “</a:t>
            </a:r>
            <a:r>
              <a:rPr lang="en-US" sz="2600" dirty="0">
                <a:solidFill>
                  <a:srgbClr val="FF0000"/>
                </a:solidFill>
              </a:rPr>
              <a:t>privateers</a:t>
            </a:r>
            <a:r>
              <a:rPr lang="en-US" sz="2600" dirty="0"/>
              <a:t>” like </a:t>
            </a:r>
            <a:r>
              <a:rPr lang="en-US" sz="2600" dirty="0">
                <a:solidFill>
                  <a:srgbClr val="FF0000"/>
                </a:solidFill>
              </a:rPr>
              <a:t>John Hawkins, Francis 	 	  Drake, and Richard Grenville</a:t>
            </a:r>
            <a:r>
              <a:rPr lang="en-US" sz="2600" dirty="0"/>
              <a:t> to plunder 60k 	 	 	  pounds worth of loot from Spanish treasure ships 	  and towns in the New World. These men were 		  England’s </a:t>
            </a:r>
            <a:r>
              <a:rPr lang="en-US" sz="2600" dirty="0">
                <a:solidFill>
                  <a:srgbClr val="FF0000"/>
                </a:solidFill>
              </a:rPr>
              <a:t>“Sea Dogs.”</a:t>
            </a:r>
          </a:p>
          <a:p>
            <a:r>
              <a:rPr lang="en-US" sz="2600" dirty="0">
                <a:solidFill>
                  <a:srgbClr val="FF0000"/>
                </a:solidFill>
              </a:rPr>
              <a:t>	</a:t>
            </a:r>
            <a:r>
              <a:rPr lang="en-US" sz="2600" dirty="0"/>
              <a:t>- But for England’s challenge to Spain to succeed, 	  they had to have American colonies of their own. </a:t>
            </a:r>
          </a:p>
          <a:p>
            <a:endParaRPr lang="en-US" sz="2400" dirty="0"/>
          </a:p>
          <a:p>
            <a:r>
              <a:rPr lang="en-US" sz="2400" dirty="0"/>
              <a:t> </a:t>
            </a:r>
          </a:p>
        </p:txBody>
      </p:sp>
      <p:pic>
        <p:nvPicPr>
          <p:cNvPr id="6" name="Picture 5">
            <a:extLst>
              <a:ext uri="{FF2B5EF4-FFF2-40B4-BE49-F238E27FC236}">
                <a16:creationId xmlns:a16="http://schemas.microsoft.com/office/drawing/2014/main" id="{C7DFE197-BBC5-1743-8A5C-D33F43CA81B7}"/>
              </a:ext>
            </a:extLst>
          </p:cNvPr>
          <p:cNvPicPr>
            <a:picLocks noChangeAspect="1"/>
          </p:cNvPicPr>
          <p:nvPr/>
        </p:nvPicPr>
        <p:blipFill>
          <a:blip r:embed="rId2"/>
          <a:stretch>
            <a:fillRect/>
          </a:stretch>
        </p:blipFill>
        <p:spPr>
          <a:xfrm>
            <a:off x="110087" y="1884839"/>
            <a:ext cx="2621846" cy="2621846"/>
          </a:xfrm>
          <a:prstGeom prst="rect">
            <a:avLst/>
          </a:prstGeom>
        </p:spPr>
      </p:pic>
      <p:sp>
        <p:nvSpPr>
          <p:cNvPr id="7" name="TextBox 6">
            <a:extLst>
              <a:ext uri="{FF2B5EF4-FFF2-40B4-BE49-F238E27FC236}">
                <a16:creationId xmlns:a16="http://schemas.microsoft.com/office/drawing/2014/main" id="{EBAD1DF1-A572-B047-9F68-103042AE3BA8}"/>
              </a:ext>
            </a:extLst>
          </p:cNvPr>
          <p:cNvSpPr txBox="1"/>
          <p:nvPr/>
        </p:nvSpPr>
        <p:spPr>
          <a:xfrm>
            <a:off x="152400" y="4789714"/>
            <a:ext cx="2459408" cy="369332"/>
          </a:xfrm>
          <a:prstGeom prst="rect">
            <a:avLst/>
          </a:prstGeom>
          <a:noFill/>
        </p:spPr>
        <p:txBody>
          <a:bodyPr wrap="square" rtlCol="0">
            <a:spAutoFit/>
          </a:bodyPr>
          <a:lstStyle/>
          <a:p>
            <a:pPr algn="ctr"/>
            <a:r>
              <a:rPr lang="en-US" b="1" i="1" dirty="0"/>
              <a:t>Sir Francis Drake</a:t>
            </a:r>
          </a:p>
        </p:txBody>
      </p:sp>
    </p:spTree>
    <p:extLst>
      <p:ext uri="{BB962C8B-B14F-4D97-AF65-F5344CB8AC3E}">
        <p14:creationId xmlns:p14="http://schemas.microsoft.com/office/powerpoint/2010/main" val="1980596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45703-2064-3943-A992-901DDA80C75D}"/>
              </a:ext>
            </a:extLst>
          </p:cNvPr>
          <p:cNvSpPr>
            <a:spLocks noGrp="1"/>
          </p:cNvSpPr>
          <p:nvPr>
            <p:ph type="title"/>
          </p:nvPr>
        </p:nvSpPr>
        <p:spPr>
          <a:xfrm>
            <a:off x="2611808" y="0"/>
            <a:ext cx="7958331" cy="566057"/>
          </a:xfrm>
        </p:spPr>
        <p:txBody>
          <a:bodyPr>
            <a:normAutofit fontScale="90000"/>
          </a:bodyPr>
          <a:lstStyle/>
          <a:p>
            <a:pPr algn="ctr"/>
            <a:r>
              <a:rPr lang="en-US" b="1" dirty="0">
                <a:solidFill>
                  <a:srgbClr val="FFFF00"/>
                </a:solidFill>
              </a:rPr>
              <a:t>Richard Hakluyt Advocates Colonization…</a:t>
            </a:r>
            <a:endParaRPr lang="en-US" dirty="0"/>
          </a:p>
        </p:txBody>
      </p:sp>
      <p:sp>
        <p:nvSpPr>
          <p:cNvPr id="4" name="TextBox 3">
            <a:extLst>
              <a:ext uri="{FF2B5EF4-FFF2-40B4-BE49-F238E27FC236}">
                <a16:creationId xmlns:a16="http://schemas.microsoft.com/office/drawing/2014/main" id="{1A5C9F0C-8F9D-C342-984A-898F564210F8}"/>
              </a:ext>
            </a:extLst>
          </p:cNvPr>
          <p:cNvSpPr txBox="1"/>
          <p:nvPr/>
        </p:nvSpPr>
        <p:spPr>
          <a:xfrm>
            <a:off x="5072743" y="914400"/>
            <a:ext cx="5921828" cy="4401205"/>
          </a:xfrm>
          <a:prstGeom prst="rect">
            <a:avLst/>
          </a:prstGeom>
          <a:noFill/>
        </p:spPr>
        <p:txBody>
          <a:bodyPr wrap="square" rtlCol="0">
            <a:spAutoFit/>
          </a:bodyPr>
          <a:lstStyle/>
          <a:p>
            <a:r>
              <a:rPr lang="en-US" sz="2800" b="1" dirty="0"/>
              <a:t>In England, </a:t>
            </a:r>
            <a:r>
              <a:rPr lang="en-US" sz="2800" b="1" dirty="0">
                <a:solidFill>
                  <a:srgbClr val="FF0000"/>
                </a:solidFill>
              </a:rPr>
              <a:t>Richard Hakluyt </a:t>
            </a:r>
            <a:r>
              <a:rPr lang="en-US" sz="2800" b="1" dirty="0"/>
              <a:t>the Younger became a big proponent of England establishing colonies in North America. </a:t>
            </a:r>
            <a:r>
              <a:rPr lang="en-US" sz="2800" b="1" dirty="0">
                <a:solidFill>
                  <a:srgbClr val="FF0000"/>
                </a:solidFill>
              </a:rPr>
              <a:t>Based on John Cabot’s earlier explorations</a:t>
            </a:r>
            <a:r>
              <a:rPr lang="en-US" sz="2800" b="1" dirty="0"/>
              <a:t>, he claimed England had a right to do so. He also recognized the value of colonies to relieve many of the problems the country was experiencing.</a:t>
            </a:r>
          </a:p>
        </p:txBody>
      </p:sp>
      <p:sp>
        <p:nvSpPr>
          <p:cNvPr id="5" name="TextBox 4">
            <a:extLst>
              <a:ext uri="{FF2B5EF4-FFF2-40B4-BE49-F238E27FC236}">
                <a16:creationId xmlns:a16="http://schemas.microsoft.com/office/drawing/2014/main" id="{FD1FE67D-8946-8048-9DC7-5FBE5DAA8E3C}"/>
              </a:ext>
            </a:extLst>
          </p:cNvPr>
          <p:cNvSpPr txBox="1"/>
          <p:nvPr/>
        </p:nvSpPr>
        <p:spPr>
          <a:xfrm>
            <a:off x="4904920" y="5315605"/>
            <a:ext cx="6546852" cy="1631216"/>
          </a:xfrm>
          <a:prstGeom prst="rect">
            <a:avLst/>
          </a:prstGeom>
          <a:noFill/>
        </p:spPr>
        <p:txBody>
          <a:bodyPr wrap="square" rtlCol="0">
            <a:spAutoFit/>
          </a:bodyPr>
          <a:lstStyle/>
          <a:p>
            <a:r>
              <a:rPr lang="en-US" sz="2400" i="1" dirty="0"/>
              <a:t>England must, Hakluyt said, “…settle those lands which of equity and right appertain to us.”  </a:t>
            </a:r>
            <a:r>
              <a:rPr lang="en-US" sz="2400" i="1" dirty="0">
                <a:solidFill>
                  <a:srgbClr val="FF0000"/>
                </a:solidFill>
              </a:rPr>
              <a:t>Sir Humphrey Gilbert </a:t>
            </a:r>
            <a:r>
              <a:rPr lang="en-US" sz="2400" i="1" dirty="0"/>
              <a:t>accepted the challenge</a:t>
            </a:r>
            <a:r>
              <a:rPr lang="en-US" sz="2800" i="1" dirty="0"/>
              <a:t>.</a:t>
            </a:r>
          </a:p>
        </p:txBody>
      </p:sp>
      <p:pic>
        <p:nvPicPr>
          <p:cNvPr id="7" name="Picture 6">
            <a:extLst>
              <a:ext uri="{FF2B5EF4-FFF2-40B4-BE49-F238E27FC236}">
                <a16:creationId xmlns:a16="http://schemas.microsoft.com/office/drawing/2014/main" id="{A16CBA56-9B17-2543-B425-34A2E346FAE4}"/>
              </a:ext>
            </a:extLst>
          </p:cNvPr>
          <p:cNvPicPr>
            <a:picLocks noChangeAspect="1"/>
          </p:cNvPicPr>
          <p:nvPr/>
        </p:nvPicPr>
        <p:blipFill>
          <a:blip r:embed="rId2"/>
          <a:stretch>
            <a:fillRect/>
          </a:stretch>
        </p:blipFill>
        <p:spPr>
          <a:xfrm>
            <a:off x="318696" y="566057"/>
            <a:ext cx="4586224" cy="5638800"/>
          </a:xfrm>
          <a:prstGeom prst="rect">
            <a:avLst/>
          </a:prstGeom>
        </p:spPr>
      </p:pic>
      <p:sp>
        <p:nvSpPr>
          <p:cNvPr id="8" name="TextBox 7">
            <a:extLst>
              <a:ext uri="{FF2B5EF4-FFF2-40B4-BE49-F238E27FC236}">
                <a16:creationId xmlns:a16="http://schemas.microsoft.com/office/drawing/2014/main" id="{48B92515-DF22-A545-907F-BB0353EF3B12}"/>
              </a:ext>
            </a:extLst>
          </p:cNvPr>
          <p:cNvSpPr txBox="1"/>
          <p:nvPr/>
        </p:nvSpPr>
        <p:spPr>
          <a:xfrm>
            <a:off x="849086" y="6357257"/>
            <a:ext cx="3548743" cy="369332"/>
          </a:xfrm>
          <a:prstGeom prst="rect">
            <a:avLst/>
          </a:prstGeom>
          <a:noFill/>
        </p:spPr>
        <p:txBody>
          <a:bodyPr wrap="square" rtlCol="0">
            <a:spAutoFit/>
          </a:bodyPr>
          <a:lstStyle/>
          <a:p>
            <a:pPr algn="ctr"/>
            <a:r>
              <a:rPr lang="en-US" b="1" dirty="0"/>
              <a:t>Richard Hakluyt</a:t>
            </a:r>
          </a:p>
        </p:txBody>
      </p:sp>
    </p:spTree>
    <p:extLst>
      <p:ext uri="{BB962C8B-B14F-4D97-AF65-F5344CB8AC3E}">
        <p14:creationId xmlns:p14="http://schemas.microsoft.com/office/powerpoint/2010/main" val="3014911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6E31A-AD2B-C344-9F01-8B1FA7B9578D}"/>
              </a:ext>
            </a:extLst>
          </p:cNvPr>
          <p:cNvSpPr>
            <a:spLocks noGrp="1"/>
          </p:cNvSpPr>
          <p:nvPr>
            <p:ph type="title"/>
          </p:nvPr>
        </p:nvSpPr>
        <p:spPr>
          <a:xfrm>
            <a:off x="2611808" y="46056"/>
            <a:ext cx="7958331" cy="1077229"/>
          </a:xfrm>
        </p:spPr>
        <p:txBody>
          <a:bodyPr/>
          <a:lstStyle/>
          <a:p>
            <a:pPr algn="ctr"/>
            <a:r>
              <a:rPr lang="en-US" b="1" dirty="0">
                <a:solidFill>
                  <a:srgbClr val="FFFF00"/>
                </a:solidFill>
              </a:rPr>
              <a:t>Gilbert’s Expeditions…</a:t>
            </a:r>
            <a:endParaRPr lang="en-US" dirty="0"/>
          </a:p>
        </p:txBody>
      </p:sp>
      <p:sp>
        <p:nvSpPr>
          <p:cNvPr id="4" name="TextBox 3">
            <a:extLst>
              <a:ext uri="{FF2B5EF4-FFF2-40B4-BE49-F238E27FC236}">
                <a16:creationId xmlns:a16="http://schemas.microsoft.com/office/drawing/2014/main" id="{BA91A0FF-3CE8-D34A-A55A-A8AFB4B73181}"/>
              </a:ext>
            </a:extLst>
          </p:cNvPr>
          <p:cNvSpPr txBox="1"/>
          <p:nvPr/>
        </p:nvSpPr>
        <p:spPr>
          <a:xfrm>
            <a:off x="2786743" y="740229"/>
            <a:ext cx="8316686" cy="2246769"/>
          </a:xfrm>
          <a:prstGeom prst="rect">
            <a:avLst/>
          </a:prstGeom>
          <a:noFill/>
        </p:spPr>
        <p:txBody>
          <a:bodyPr wrap="square" rtlCol="0">
            <a:spAutoFit/>
          </a:bodyPr>
          <a:lstStyle/>
          <a:p>
            <a:r>
              <a:rPr lang="en-US" sz="2800" b="1" dirty="0"/>
              <a:t>In </a:t>
            </a:r>
            <a:r>
              <a:rPr lang="en-US" sz="2800" b="1" dirty="0">
                <a:solidFill>
                  <a:srgbClr val="FF0000"/>
                </a:solidFill>
              </a:rPr>
              <a:t>1578</a:t>
            </a:r>
            <a:r>
              <a:rPr lang="en-US" sz="2800" b="1" dirty="0"/>
              <a:t>, Queen Elizabeth granted to Sir Humphrey Gilbert a commission that allowed him six years to explore North America. Gilbert was to find a suitable place for settlement, and if possible, a </a:t>
            </a:r>
            <a:r>
              <a:rPr lang="en-US" sz="2800" b="1" dirty="0">
                <a:solidFill>
                  <a:srgbClr val="FF0000"/>
                </a:solidFill>
              </a:rPr>
              <a:t>Northwest Passage</a:t>
            </a:r>
            <a:r>
              <a:rPr lang="en-US" sz="2800" b="1" dirty="0"/>
              <a:t> to the Orient.</a:t>
            </a:r>
          </a:p>
        </p:txBody>
      </p:sp>
      <p:sp>
        <p:nvSpPr>
          <p:cNvPr id="5" name="TextBox 4">
            <a:extLst>
              <a:ext uri="{FF2B5EF4-FFF2-40B4-BE49-F238E27FC236}">
                <a16:creationId xmlns:a16="http://schemas.microsoft.com/office/drawing/2014/main" id="{DA4270CA-F45C-2B4F-A734-3D47BDFEAFBA}"/>
              </a:ext>
            </a:extLst>
          </p:cNvPr>
          <p:cNvSpPr txBox="1"/>
          <p:nvPr/>
        </p:nvSpPr>
        <p:spPr>
          <a:xfrm>
            <a:off x="283029" y="2986998"/>
            <a:ext cx="3200400" cy="3785652"/>
          </a:xfrm>
          <a:prstGeom prst="rect">
            <a:avLst/>
          </a:prstGeom>
          <a:noFill/>
        </p:spPr>
        <p:txBody>
          <a:bodyPr wrap="square" rtlCol="0">
            <a:spAutoFit/>
          </a:bodyPr>
          <a:lstStyle/>
          <a:p>
            <a:r>
              <a:rPr lang="en-US" sz="2400" dirty="0"/>
              <a:t>• Gilbert set sail that same year with 400 men but had to turn back because of unfavorable weather.</a:t>
            </a:r>
          </a:p>
          <a:p>
            <a:r>
              <a:rPr lang="en-US" sz="2400" dirty="0"/>
              <a:t>• Six years in </a:t>
            </a:r>
            <a:r>
              <a:rPr lang="en-US" sz="2400" dirty="0">
                <a:solidFill>
                  <a:srgbClr val="FF0000"/>
                </a:solidFill>
              </a:rPr>
              <a:t>1583</a:t>
            </a:r>
            <a:r>
              <a:rPr lang="en-US" sz="2400" dirty="0"/>
              <a:t> later he tried again, and this time discovered </a:t>
            </a:r>
            <a:r>
              <a:rPr lang="en-US" sz="2400" dirty="0">
                <a:solidFill>
                  <a:srgbClr val="FF0000"/>
                </a:solidFill>
              </a:rPr>
              <a:t>Newfoundland</a:t>
            </a:r>
            <a:r>
              <a:rPr lang="en-US" sz="2400" dirty="0"/>
              <a:t>. </a:t>
            </a:r>
          </a:p>
        </p:txBody>
      </p:sp>
      <p:pic>
        <p:nvPicPr>
          <p:cNvPr id="7" name="Picture 6">
            <a:extLst>
              <a:ext uri="{FF2B5EF4-FFF2-40B4-BE49-F238E27FC236}">
                <a16:creationId xmlns:a16="http://schemas.microsoft.com/office/drawing/2014/main" id="{FF98D832-436E-624A-81C5-2DA2BFA7E39A}"/>
              </a:ext>
            </a:extLst>
          </p:cNvPr>
          <p:cNvPicPr>
            <a:picLocks noChangeAspect="1"/>
          </p:cNvPicPr>
          <p:nvPr/>
        </p:nvPicPr>
        <p:blipFill>
          <a:blip r:embed="rId2"/>
          <a:stretch>
            <a:fillRect/>
          </a:stretch>
        </p:blipFill>
        <p:spPr>
          <a:xfrm>
            <a:off x="3657601" y="3101832"/>
            <a:ext cx="4211864" cy="3555983"/>
          </a:xfrm>
          <a:prstGeom prst="rect">
            <a:avLst/>
          </a:prstGeom>
        </p:spPr>
      </p:pic>
      <p:sp>
        <p:nvSpPr>
          <p:cNvPr id="8" name="TextBox 7">
            <a:extLst>
              <a:ext uri="{FF2B5EF4-FFF2-40B4-BE49-F238E27FC236}">
                <a16:creationId xmlns:a16="http://schemas.microsoft.com/office/drawing/2014/main" id="{BC30789E-5459-3C49-95C4-AA3881713DE4}"/>
              </a:ext>
            </a:extLst>
          </p:cNvPr>
          <p:cNvSpPr txBox="1"/>
          <p:nvPr/>
        </p:nvSpPr>
        <p:spPr>
          <a:xfrm>
            <a:off x="8175282" y="3101832"/>
            <a:ext cx="2873829" cy="3416320"/>
          </a:xfrm>
          <a:prstGeom prst="rect">
            <a:avLst/>
          </a:prstGeom>
          <a:noFill/>
        </p:spPr>
        <p:txBody>
          <a:bodyPr wrap="square" rtlCol="0">
            <a:spAutoFit/>
          </a:bodyPr>
          <a:lstStyle/>
          <a:p>
            <a:r>
              <a:rPr lang="en-US" sz="2400" dirty="0"/>
              <a:t>• Gilbert claimed Newfoundland for England and set sail for home. Unfortunately, </a:t>
            </a:r>
            <a:r>
              <a:rPr lang="en-US" sz="2400" dirty="0">
                <a:solidFill>
                  <a:srgbClr val="FF0000"/>
                </a:solidFill>
              </a:rPr>
              <a:t>Gilbert and his ship was lost at sea </a:t>
            </a:r>
            <a:r>
              <a:rPr lang="en-US" sz="2400" dirty="0"/>
              <a:t>and he never made it back to England.</a:t>
            </a:r>
          </a:p>
        </p:txBody>
      </p:sp>
    </p:spTree>
    <p:extLst>
      <p:ext uri="{BB962C8B-B14F-4D97-AF65-F5344CB8AC3E}">
        <p14:creationId xmlns:p14="http://schemas.microsoft.com/office/powerpoint/2010/main" val="889065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9A6E6-44D1-214F-8509-6E9B529D8513}"/>
              </a:ext>
            </a:extLst>
          </p:cNvPr>
          <p:cNvSpPr>
            <a:spLocks noGrp="1"/>
          </p:cNvSpPr>
          <p:nvPr>
            <p:ph type="title"/>
          </p:nvPr>
        </p:nvSpPr>
        <p:spPr>
          <a:xfrm>
            <a:off x="1284514" y="89600"/>
            <a:ext cx="9285625" cy="628858"/>
          </a:xfrm>
        </p:spPr>
        <p:txBody>
          <a:bodyPr/>
          <a:lstStyle/>
          <a:p>
            <a:pPr algn="ctr"/>
            <a:r>
              <a:rPr lang="en-US" b="1" dirty="0">
                <a:solidFill>
                  <a:srgbClr val="FFFF00"/>
                </a:solidFill>
              </a:rPr>
              <a:t>Raleigh Takes Over Where Gilbert Left Off…</a:t>
            </a:r>
            <a:endParaRPr lang="en-US" dirty="0"/>
          </a:p>
        </p:txBody>
      </p:sp>
      <p:sp>
        <p:nvSpPr>
          <p:cNvPr id="4" name="TextBox 3">
            <a:extLst>
              <a:ext uri="{FF2B5EF4-FFF2-40B4-BE49-F238E27FC236}">
                <a16:creationId xmlns:a16="http://schemas.microsoft.com/office/drawing/2014/main" id="{DCCC7E2D-F7AE-CF4E-B136-D7818C4ACFD1}"/>
              </a:ext>
            </a:extLst>
          </p:cNvPr>
          <p:cNvSpPr txBox="1"/>
          <p:nvPr/>
        </p:nvSpPr>
        <p:spPr>
          <a:xfrm>
            <a:off x="2786743" y="718458"/>
            <a:ext cx="8338457" cy="5632311"/>
          </a:xfrm>
          <a:prstGeom prst="rect">
            <a:avLst/>
          </a:prstGeom>
          <a:noFill/>
        </p:spPr>
        <p:txBody>
          <a:bodyPr wrap="square" rtlCol="0">
            <a:spAutoFit/>
          </a:bodyPr>
          <a:lstStyle/>
          <a:p>
            <a:r>
              <a:rPr lang="en-US" sz="2400" b="1" dirty="0"/>
              <a:t>After Gilbert’s death, his half-brother, </a:t>
            </a:r>
            <a:r>
              <a:rPr lang="en-US" sz="2400" b="1" dirty="0">
                <a:solidFill>
                  <a:srgbClr val="FF0000"/>
                </a:solidFill>
              </a:rPr>
              <a:t>Sir Walter Raleigh</a:t>
            </a:r>
            <a:r>
              <a:rPr lang="en-US" sz="2400" b="1" dirty="0"/>
              <a:t>, took over his commission. Raleigh, like Gilbert, was a </a:t>
            </a:r>
            <a:r>
              <a:rPr lang="en-US" sz="2400" b="1" dirty="0">
                <a:solidFill>
                  <a:srgbClr val="FF0000"/>
                </a:solidFill>
              </a:rPr>
              <a:t>favorite of Queen Elizabeth</a:t>
            </a:r>
            <a:r>
              <a:rPr lang="en-US" sz="2400" b="1" dirty="0"/>
              <a:t>. The queen allowed him to mount his own expeditions to North America, but only on the condition that he himself </a:t>
            </a:r>
            <a:r>
              <a:rPr lang="en-US" sz="2400" b="1" dirty="0">
                <a:solidFill>
                  <a:srgbClr val="FF0000"/>
                </a:solidFill>
              </a:rPr>
              <a:t>remain in England</a:t>
            </a:r>
            <a:r>
              <a:rPr lang="en-US" sz="2400" b="1" dirty="0"/>
              <a:t>. Elizabeth could not bear to lose Raleigh the same way she had lost Gilbert.</a:t>
            </a:r>
          </a:p>
          <a:p>
            <a:r>
              <a:rPr lang="en-US" sz="2400" b="1" dirty="0"/>
              <a:t>	</a:t>
            </a:r>
            <a:r>
              <a:rPr lang="en-US" sz="2400" dirty="0"/>
              <a:t>• </a:t>
            </a:r>
            <a:r>
              <a:rPr lang="en-US" sz="2400" dirty="0">
                <a:solidFill>
                  <a:srgbClr val="FF0000"/>
                </a:solidFill>
              </a:rPr>
              <a:t>Queen Elizabeth granted Raleigh a charter in 1584</a:t>
            </a:r>
            <a:r>
              <a:rPr lang="en-US" sz="2400" dirty="0"/>
              <a:t> that was essentially the same as Gilbert’s. Raleigh sent two experienced sea captains, </a:t>
            </a:r>
            <a:r>
              <a:rPr lang="en-US" sz="2400" dirty="0">
                <a:solidFill>
                  <a:srgbClr val="FF0000"/>
                </a:solidFill>
              </a:rPr>
              <a:t>Philip </a:t>
            </a:r>
            <a:r>
              <a:rPr lang="en-US" sz="2400" dirty="0" err="1">
                <a:solidFill>
                  <a:srgbClr val="FF0000"/>
                </a:solidFill>
              </a:rPr>
              <a:t>Amadas</a:t>
            </a:r>
            <a:r>
              <a:rPr lang="en-US" sz="2400" dirty="0"/>
              <a:t> and </a:t>
            </a:r>
            <a:r>
              <a:rPr lang="en-US" sz="2400" dirty="0">
                <a:solidFill>
                  <a:srgbClr val="FF0000"/>
                </a:solidFill>
              </a:rPr>
              <a:t>Arthur </a:t>
            </a:r>
            <a:r>
              <a:rPr lang="en-US" sz="2400" dirty="0" err="1">
                <a:solidFill>
                  <a:srgbClr val="FF0000"/>
                </a:solidFill>
              </a:rPr>
              <a:t>Barlowe</a:t>
            </a:r>
            <a:r>
              <a:rPr lang="en-US" sz="2400" dirty="0"/>
              <a:t>, to explore and find a place for settlement.</a:t>
            </a:r>
          </a:p>
          <a:p>
            <a:r>
              <a:rPr lang="en-US" sz="2400" dirty="0"/>
              <a:t>	• After landing and interacting with the Native Americans they found there, </a:t>
            </a:r>
            <a:r>
              <a:rPr lang="en-US" sz="2400" dirty="0" err="1"/>
              <a:t>Amadas</a:t>
            </a:r>
            <a:r>
              <a:rPr lang="en-US" sz="2400" dirty="0"/>
              <a:t> and </a:t>
            </a:r>
            <a:r>
              <a:rPr lang="en-US" sz="2400" dirty="0" err="1"/>
              <a:t>Barlowe</a:t>
            </a:r>
            <a:r>
              <a:rPr lang="en-US" sz="2400" dirty="0"/>
              <a:t> returned to England and recommended </a:t>
            </a:r>
            <a:r>
              <a:rPr lang="en-US" sz="2400" dirty="0">
                <a:solidFill>
                  <a:srgbClr val="FF0000"/>
                </a:solidFill>
              </a:rPr>
              <a:t>Roanoke Island</a:t>
            </a:r>
            <a:r>
              <a:rPr lang="en-US" sz="2400" dirty="0"/>
              <a:t> as the place to plant the first English settlement in North America.</a:t>
            </a:r>
          </a:p>
        </p:txBody>
      </p:sp>
      <p:pic>
        <p:nvPicPr>
          <p:cNvPr id="6" name="Picture 5">
            <a:extLst>
              <a:ext uri="{FF2B5EF4-FFF2-40B4-BE49-F238E27FC236}">
                <a16:creationId xmlns:a16="http://schemas.microsoft.com/office/drawing/2014/main" id="{E06EE165-2771-4745-9085-74C75EC3A885}"/>
              </a:ext>
            </a:extLst>
          </p:cNvPr>
          <p:cNvPicPr>
            <a:picLocks noChangeAspect="1"/>
          </p:cNvPicPr>
          <p:nvPr/>
        </p:nvPicPr>
        <p:blipFill>
          <a:blip r:embed="rId2"/>
          <a:stretch>
            <a:fillRect/>
          </a:stretch>
        </p:blipFill>
        <p:spPr>
          <a:xfrm>
            <a:off x="174170" y="1043214"/>
            <a:ext cx="2545443" cy="3536589"/>
          </a:xfrm>
          <a:prstGeom prst="rect">
            <a:avLst/>
          </a:prstGeom>
        </p:spPr>
      </p:pic>
      <p:sp>
        <p:nvSpPr>
          <p:cNvPr id="7" name="TextBox 6">
            <a:extLst>
              <a:ext uri="{FF2B5EF4-FFF2-40B4-BE49-F238E27FC236}">
                <a16:creationId xmlns:a16="http://schemas.microsoft.com/office/drawing/2014/main" id="{708F7097-592F-A640-9047-3B935BB7FA43}"/>
              </a:ext>
            </a:extLst>
          </p:cNvPr>
          <p:cNvSpPr txBox="1"/>
          <p:nvPr/>
        </p:nvSpPr>
        <p:spPr>
          <a:xfrm>
            <a:off x="195943" y="4833256"/>
            <a:ext cx="2523670" cy="400110"/>
          </a:xfrm>
          <a:prstGeom prst="rect">
            <a:avLst/>
          </a:prstGeom>
          <a:noFill/>
        </p:spPr>
        <p:txBody>
          <a:bodyPr wrap="square" rtlCol="0">
            <a:spAutoFit/>
          </a:bodyPr>
          <a:lstStyle/>
          <a:p>
            <a:r>
              <a:rPr lang="en-US" sz="2000" b="1" dirty="0"/>
              <a:t>Sir Walter Raleigh</a:t>
            </a:r>
          </a:p>
        </p:txBody>
      </p:sp>
    </p:spTree>
    <p:extLst>
      <p:ext uri="{BB962C8B-B14F-4D97-AF65-F5344CB8AC3E}">
        <p14:creationId xmlns:p14="http://schemas.microsoft.com/office/powerpoint/2010/main" val="3282552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A3748-92FC-E044-87C8-B611ADD40B75}"/>
              </a:ext>
            </a:extLst>
          </p:cNvPr>
          <p:cNvSpPr>
            <a:spLocks noGrp="1"/>
          </p:cNvSpPr>
          <p:nvPr>
            <p:ph type="title"/>
          </p:nvPr>
        </p:nvSpPr>
        <p:spPr>
          <a:xfrm>
            <a:off x="1262744" y="0"/>
            <a:ext cx="9307396" cy="1077229"/>
          </a:xfrm>
        </p:spPr>
        <p:txBody>
          <a:bodyPr/>
          <a:lstStyle/>
          <a:p>
            <a:pPr algn="ctr"/>
            <a:r>
              <a:rPr lang="en-US" b="1" dirty="0">
                <a:solidFill>
                  <a:srgbClr val="FFFF00"/>
                </a:solidFill>
              </a:rPr>
              <a:t>England is late to the colonizing party…</a:t>
            </a:r>
          </a:p>
        </p:txBody>
      </p:sp>
      <p:sp>
        <p:nvSpPr>
          <p:cNvPr id="6" name="TextBox 5">
            <a:extLst>
              <a:ext uri="{FF2B5EF4-FFF2-40B4-BE49-F238E27FC236}">
                <a16:creationId xmlns:a16="http://schemas.microsoft.com/office/drawing/2014/main" id="{07EB8B46-48A3-C345-BCD7-75C42731F908}"/>
              </a:ext>
            </a:extLst>
          </p:cNvPr>
          <p:cNvSpPr txBox="1"/>
          <p:nvPr/>
        </p:nvSpPr>
        <p:spPr>
          <a:xfrm>
            <a:off x="2786743" y="570814"/>
            <a:ext cx="8621485" cy="6063198"/>
          </a:xfrm>
          <a:prstGeom prst="rect">
            <a:avLst/>
          </a:prstGeom>
          <a:noFill/>
        </p:spPr>
        <p:txBody>
          <a:bodyPr wrap="square" rtlCol="0">
            <a:spAutoFit/>
          </a:bodyPr>
          <a:lstStyle/>
          <a:p>
            <a:r>
              <a:rPr lang="en-US" sz="2800" dirty="0"/>
              <a:t>• </a:t>
            </a:r>
            <a:r>
              <a:rPr lang="en-US" sz="2800" b="1" dirty="0"/>
              <a:t>Though </a:t>
            </a:r>
            <a:r>
              <a:rPr lang="en-US" sz="2800" b="1" dirty="0">
                <a:solidFill>
                  <a:srgbClr val="FF0000"/>
                </a:solidFill>
              </a:rPr>
              <a:t>John Cabot </a:t>
            </a:r>
            <a:r>
              <a:rPr lang="en-US" sz="2800" b="1" dirty="0"/>
              <a:t>made preliminary explorations of North America in </a:t>
            </a:r>
            <a:r>
              <a:rPr lang="en-US" sz="2800" b="1" dirty="0">
                <a:solidFill>
                  <a:srgbClr val="FF0000"/>
                </a:solidFill>
              </a:rPr>
              <a:t>1497</a:t>
            </a:r>
            <a:r>
              <a:rPr lang="en-US" sz="2800" b="1" dirty="0"/>
              <a:t>, England was far behind Spain and Portugal when it came to colonizing the New World.</a:t>
            </a:r>
          </a:p>
          <a:p>
            <a:r>
              <a:rPr lang="en-US" sz="2800" dirty="0"/>
              <a:t>	- Neither King </a:t>
            </a:r>
            <a:r>
              <a:rPr lang="en-US" sz="2800" dirty="0">
                <a:solidFill>
                  <a:srgbClr val="FF0000"/>
                </a:solidFill>
              </a:rPr>
              <a:t>Henry VII </a:t>
            </a:r>
            <a:r>
              <a:rPr lang="en-US" sz="2800" dirty="0"/>
              <a:t>nor his successor, </a:t>
            </a:r>
            <a:r>
              <a:rPr lang="en-US" sz="2800" dirty="0">
                <a:solidFill>
                  <a:srgbClr val="FF0000"/>
                </a:solidFill>
              </a:rPr>
              <a:t>Henry 	  VIII</a:t>
            </a:r>
            <a:r>
              <a:rPr lang="en-US" sz="2800" dirty="0"/>
              <a:t>, was inclined to do anything with the 	  	 	 	  information Cabot brought back</a:t>
            </a:r>
          </a:p>
          <a:p>
            <a:r>
              <a:rPr lang="en-US" sz="2800" dirty="0"/>
              <a:t>		• England was still trying to recuperate from the 		  </a:t>
            </a:r>
            <a:r>
              <a:rPr lang="en-US" sz="2800" dirty="0">
                <a:solidFill>
                  <a:srgbClr val="FF0000"/>
                </a:solidFill>
              </a:rPr>
              <a:t>War of the Roses </a:t>
            </a:r>
            <a:r>
              <a:rPr lang="en-US" sz="2800" dirty="0"/>
              <a:t>and Henry VIII’s split from 			  the </a:t>
            </a:r>
            <a:r>
              <a:rPr lang="en-US" sz="2800" dirty="0">
                <a:solidFill>
                  <a:srgbClr val="FF0000"/>
                </a:solidFill>
              </a:rPr>
              <a:t>Catholic Church</a:t>
            </a:r>
          </a:p>
          <a:p>
            <a:r>
              <a:rPr lang="en-US" sz="2800" dirty="0"/>
              <a:t>	- But by the time Elizabeth II was on the throne, 		  she was ready to start securing New World 		 	  riches for England too</a:t>
            </a:r>
          </a:p>
          <a:p>
            <a:endParaRPr lang="en-US" sz="2400" dirty="0"/>
          </a:p>
        </p:txBody>
      </p:sp>
      <p:pic>
        <p:nvPicPr>
          <p:cNvPr id="8" name="Picture 7">
            <a:extLst>
              <a:ext uri="{FF2B5EF4-FFF2-40B4-BE49-F238E27FC236}">
                <a16:creationId xmlns:a16="http://schemas.microsoft.com/office/drawing/2014/main" id="{E44FF88A-F60E-F940-B4AA-B162AACB8382}"/>
              </a:ext>
            </a:extLst>
          </p:cNvPr>
          <p:cNvPicPr>
            <a:picLocks noChangeAspect="1"/>
          </p:cNvPicPr>
          <p:nvPr/>
        </p:nvPicPr>
        <p:blipFill>
          <a:blip r:embed="rId2"/>
          <a:stretch>
            <a:fillRect/>
          </a:stretch>
        </p:blipFill>
        <p:spPr>
          <a:xfrm>
            <a:off x="0" y="2421100"/>
            <a:ext cx="3083934" cy="3836234"/>
          </a:xfrm>
          <a:prstGeom prst="rect">
            <a:avLst/>
          </a:prstGeom>
        </p:spPr>
      </p:pic>
    </p:spTree>
    <p:extLst>
      <p:ext uri="{BB962C8B-B14F-4D97-AF65-F5344CB8AC3E}">
        <p14:creationId xmlns:p14="http://schemas.microsoft.com/office/powerpoint/2010/main" val="1295199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3D617-91C1-C54C-940E-0CCC8C41D251}"/>
              </a:ext>
            </a:extLst>
          </p:cNvPr>
          <p:cNvSpPr>
            <a:spLocks noGrp="1"/>
          </p:cNvSpPr>
          <p:nvPr>
            <p:ph type="title"/>
          </p:nvPr>
        </p:nvSpPr>
        <p:spPr>
          <a:xfrm>
            <a:off x="2132837" y="24285"/>
            <a:ext cx="7958331" cy="672401"/>
          </a:xfrm>
        </p:spPr>
        <p:txBody>
          <a:bodyPr/>
          <a:lstStyle/>
          <a:p>
            <a:pPr algn="ctr"/>
            <a:r>
              <a:rPr lang="en-US" b="1" dirty="0">
                <a:solidFill>
                  <a:srgbClr val="FFFF00"/>
                </a:solidFill>
              </a:rPr>
              <a:t>England’s Motives: Economic…</a:t>
            </a:r>
          </a:p>
        </p:txBody>
      </p:sp>
      <p:sp>
        <p:nvSpPr>
          <p:cNvPr id="4" name="TextBox 3">
            <a:extLst>
              <a:ext uri="{FF2B5EF4-FFF2-40B4-BE49-F238E27FC236}">
                <a16:creationId xmlns:a16="http://schemas.microsoft.com/office/drawing/2014/main" id="{C98450C5-B46C-8844-9786-720FF8D1BB68}"/>
              </a:ext>
            </a:extLst>
          </p:cNvPr>
          <p:cNvSpPr txBox="1"/>
          <p:nvPr/>
        </p:nvSpPr>
        <p:spPr>
          <a:xfrm>
            <a:off x="2764971" y="696686"/>
            <a:ext cx="8229600" cy="5816977"/>
          </a:xfrm>
          <a:prstGeom prst="rect">
            <a:avLst/>
          </a:prstGeom>
          <a:noFill/>
        </p:spPr>
        <p:txBody>
          <a:bodyPr wrap="square" rtlCol="0">
            <a:spAutoFit/>
          </a:bodyPr>
          <a:lstStyle/>
          <a:p>
            <a:r>
              <a:rPr lang="en-US" sz="2800" b="1" dirty="0"/>
              <a:t>• The </a:t>
            </a:r>
            <a:r>
              <a:rPr lang="en-US" sz="2800" b="1" dirty="0">
                <a:solidFill>
                  <a:srgbClr val="FF0000"/>
                </a:solidFill>
              </a:rPr>
              <a:t>Enclosure Movement </a:t>
            </a:r>
            <a:r>
              <a:rPr lang="en-US" sz="2800" b="1" dirty="0"/>
              <a:t>spurred by the woolens boom displaced England’s tenant farmers</a:t>
            </a:r>
          </a:p>
          <a:p>
            <a:r>
              <a:rPr lang="en-US" sz="2400" b="1" dirty="0"/>
              <a:t>	</a:t>
            </a:r>
            <a:r>
              <a:rPr lang="en-US" sz="2400" dirty="0"/>
              <a:t>- England’s working class was suddenly only able to 	 	   find jobs as </a:t>
            </a:r>
            <a:r>
              <a:rPr lang="en-US" sz="2400" dirty="0">
                <a:solidFill>
                  <a:srgbClr val="FF0000"/>
                </a:solidFill>
              </a:rPr>
              <a:t>seasonal workers </a:t>
            </a:r>
            <a:r>
              <a:rPr lang="en-US" sz="2400" dirty="0"/>
              <a:t>or were </a:t>
            </a:r>
            <a:r>
              <a:rPr lang="en-US" sz="2400" dirty="0">
                <a:solidFill>
                  <a:srgbClr val="FF0000"/>
                </a:solidFill>
              </a:rPr>
              <a:t>unemployed</a:t>
            </a:r>
            <a:r>
              <a:rPr lang="en-US" sz="2400" dirty="0"/>
              <a:t>. </a:t>
            </a:r>
          </a:p>
          <a:p>
            <a:r>
              <a:rPr lang="en-US" sz="2400" dirty="0"/>
              <a:t>	- Small landowners were also adversely affected.</a:t>
            </a:r>
          </a:p>
          <a:p>
            <a:r>
              <a:rPr lang="en-US" sz="2400" dirty="0"/>
              <a:t>		• The </a:t>
            </a:r>
            <a:r>
              <a:rPr lang="en-US" sz="2400" dirty="0">
                <a:solidFill>
                  <a:srgbClr val="FF0000"/>
                </a:solidFill>
              </a:rPr>
              <a:t>inflation</a:t>
            </a:r>
            <a:r>
              <a:rPr lang="en-US" sz="2400" dirty="0"/>
              <a:t> caused by Spain &amp; Portugal flooding 		   Europe with </a:t>
            </a:r>
            <a:r>
              <a:rPr lang="en-US" sz="2400" dirty="0">
                <a:solidFill>
                  <a:srgbClr val="FF0000"/>
                </a:solidFill>
              </a:rPr>
              <a:t>New World gold and silver </a:t>
            </a:r>
            <a:r>
              <a:rPr lang="en-US" sz="2400" dirty="0"/>
              <a:t>was a 			   severe economic blow. They also started to think 		   of heading to the colonies</a:t>
            </a:r>
          </a:p>
          <a:p>
            <a:r>
              <a:rPr lang="en-US" sz="2400" dirty="0"/>
              <a:t>	- </a:t>
            </a:r>
            <a:r>
              <a:rPr lang="en-US" sz="2400" dirty="0">
                <a:solidFill>
                  <a:srgbClr val="FF0000"/>
                </a:solidFill>
              </a:rPr>
              <a:t>Primogeniture</a:t>
            </a:r>
            <a:r>
              <a:rPr lang="en-US" sz="2400" dirty="0"/>
              <a:t> was another source of settlers as 	 	 	  younger sons of the wealthy opted to travel overseas 	  to make their fortunes</a:t>
            </a:r>
          </a:p>
          <a:p>
            <a:r>
              <a:rPr lang="en-US" sz="2400" dirty="0"/>
              <a:t>	- </a:t>
            </a:r>
            <a:r>
              <a:rPr lang="en-US" sz="2400" dirty="0">
                <a:solidFill>
                  <a:srgbClr val="FF0000"/>
                </a:solidFill>
              </a:rPr>
              <a:t>Joint stock companies </a:t>
            </a:r>
            <a:r>
              <a:rPr lang="en-US" sz="2400" dirty="0"/>
              <a:t>provided a workable economic 	   model for funding colonial ventures</a:t>
            </a:r>
          </a:p>
        </p:txBody>
      </p:sp>
      <p:pic>
        <p:nvPicPr>
          <p:cNvPr id="6" name="Picture 5">
            <a:extLst>
              <a:ext uri="{FF2B5EF4-FFF2-40B4-BE49-F238E27FC236}">
                <a16:creationId xmlns:a16="http://schemas.microsoft.com/office/drawing/2014/main" id="{6C95043B-AE23-2F46-8615-9AB099D5FCC8}"/>
              </a:ext>
            </a:extLst>
          </p:cNvPr>
          <p:cNvPicPr>
            <a:picLocks noChangeAspect="1"/>
          </p:cNvPicPr>
          <p:nvPr/>
        </p:nvPicPr>
        <p:blipFill>
          <a:blip r:embed="rId2"/>
          <a:stretch>
            <a:fillRect/>
          </a:stretch>
        </p:blipFill>
        <p:spPr>
          <a:xfrm>
            <a:off x="0" y="2525674"/>
            <a:ext cx="3175000" cy="2159000"/>
          </a:xfrm>
          <a:prstGeom prst="rect">
            <a:avLst/>
          </a:prstGeom>
        </p:spPr>
      </p:pic>
    </p:spTree>
    <p:extLst>
      <p:ext uri="{BB962C8B-B14F-4D97-AF65-F5344CB8AC3E}">
        <p14:creationId xmlns:p14="http://schemas.microsoft.com/office/powerpoint/2010/main" val="1908286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F3CB-BDE6-8348-ADE4-2ED73B8E5A88}"/>
              </a:ext>
            </a:extLst>
          </p:cNvPr>
          <p:cNvSpPr>
            <a:spLocks noGrp="1"/>
          </p:cNvSpPr>
          <p:nvPr>
            <p:ph type="title"/>
          </p:nvPr>
        </p:nvSpPr>
        <p:spPr>
          <a:xfrm>
            <a:off x="1894115" y="46057"/>
            <a:ext cx="8480082" cy="563544"/>
          </a:xfrm>
        </p:spPr>
        <p:txBody>
          <a:bodyPr/>
          <a:lstStyle/>
          <a:p>
            <a:pPr algn="ctr"/>
            <a:r>
              <a:rPr lang="en-US" b="1" dirty="0">
                <a:solidFill>
                  <a:srgbClr val="FFFF00"/>
                </a:solidFill>
              </a:rPr>
              <a:t>England’s Motives: Religious…</a:t>
            </a:r>
            <a:endParaRPr lang="en-US" dirty="0"/>
          </a:p>
        </p:txBody>
      </p:sp>
      <p:sp>
        <p:nvSpPr>
          <p:cNvPr id="4" name="TextBox 3">
            <a:extLst>
              <a:ext uri="{FF2B5EF4-FFF2-40B4-BE49-F238E27FC236}">
                <a16:creationId xmlns:a16="http://schemas.microsoft.com/office/drawing/2014/main" id="{2C7C7FDE-DCA0-C54A-9531-0C54CC04546C}"/>
              </a:ext>
            </a:extLst>
          </p:cNvPr>
          <p:cNvSpPr txBox="1"/>
          <p:nvPr/>
        </p:nvSpPr>
        <p:spPr>
          <a:xfrm>
            <a:off x="2677886" y="805543"/>
            <a:ext cx="8512628" cy="5816977"/>
          </a:xfrm>
          <a:prstGeom prst="rect">
            <a:avLst/>
          </a:prstGeom>
          <a:noFill/>
        </p:spPr>
        <p:txBody>
          <a:bodyPr wrap="square" rtlCol="0">
            <a:spAutoFit/>
          </a:bodyPr>
          <a:lstStyle/>
          <a:p>
            <a:r>
              <a:rPr lang="en-US" sz="2800" b="1" dirty="0">
                <a:solidFill>
                  <a:srgbClr val="FF0000"/>
                </a:solidFill>
              </a:rPr>
              <a:t>• Henry VIII’s decision to break England from the Catholic Church set off years of turmoil</a:t>
            </a:r>
          </a:p>
          <a:p>
            <a:r>
              <a:rPr lang="en-US" sz="2800" b="1" dirty="0"/>
              <a:t>		</a:t>
            </a:r>
            <a:r>
              <a:rPr lang="en-US" sz="2400" dirty="0"/>
              <a:t>- After Henry VIII’s death, the </a:t>
            </a:r>
            <a:r>
              <a:rPr lang="en-US" sz="2400" dirty="0">
                <a:solidFill>
                  <a:srgbClr val="FF0000"/>
                </a:solidFill>
              </a:rPr>
              <a:t>Anglican Church </a:t>
            </a:r>
            <a:r>
              <a:rPr lang="en-US" sz="2400" dirty="0"/>
              <a:t>he 				  created moved further and further away from the 				  doctrines and ceremonies of the Catholic Church and 		  closer to the Protestant idea of religion</a:t>
            </a:r>
          </a:p>
          <a:p>
            <a:r>
              <a:rPr lang="en-US" sz="2400" dirty="0"/>
              <a:t>		- </a:t>
            </a:r>
            <a:r>
              <a:rPr lang="en-US" sz="2400" dirty="0">
                <a:solidFill>
                  <a:srgbClr val="FF0000"/>
                </a:solidFill>
              </a:rPr>
              <a:t>Queen Mary</a:t>
            </a:r>
            <a:r>
              <a:rPr lang="en-US" sz="2400" dirty="0"/>
              <a:t>, Henry’s daughter and a staunch 				  Catholic, </a:t>
            </a:r>
            <a:r>
              <a:rPr lang="en-US" sz="2400" dirty="0">
                <a:solidFill>
                  <a:srgbClr val="FF0000"/>
                </a:solidFill>
              </a:rPr>
              <a:t>reinstated Catholicism </a:t>
            </a:r>
            <a:r>
              <a:rPr lang="en-US" sz="2400" dirty="0"/>
              <a:t>as the state religion. 		  The queen was nicknamed “</a:t>
            </a:r>
            <a:r>
              <a:rPr lang="en-US" sz="2400" dirty="0">
                <a:solidFill>
                  <a:srgbClr val="FF0000"/>
                </a:solidFill>
              </a:rPr>
              <a:t>Bloody Mary” </a:t>
            </a:r>
            <a:r>
              <a:rPr lang="en-US" sz="2400" dirty="0"/>
              <a:t>because of 		  the </a:t>
            </a:r>
            <a:r>
              <a:rPr lang="en-US" sz="2400" dirty="0">
                <a:solidFill>
                  <a:srgbClr val="FF0000"/>
                </a:solidFill>
              </a:rPr>
              <a:t>reprisals</a:t>
            </a:r>
            <a:r>
              <a:rPr lang="en-US" sz="2400" dirty="0"/>
              <a:t> she mounted against Protestants in 				  England who refused to convert to Catholicism</a:t>
            </a:r>
          </a:p>
          <a:p>
            <a:r>
              <a:rPr lang="en-US" sz="2400" dirty="0"/>
              <a:t>		- Mary only ruled for five years. When she died, 				  her </a:t>
            </a:r>
            <a:r>
              <a:rPr lang="en-US" sz="2400" dirty="0">
                <a:solidFill>
                  <a:srgbClr val="FF0000"/>
                </a:solidFill>
              </a:rPr>
              <a:t>half-sister Elizabeth </a:t>
            </a:r>
            <a:r>
              <a:rPr lang="en-US" sz="2400" dirty="0"/>
              <a:t>took the throne and reversed 		  Mary’s policies on religion to favor </a:t>
            </a:r>
            <a:r>
              <a:rPr lang="en-US" sz="2400" dirty="0">
                <a:solidFill>
                  <a:srgbClr val="FF0000"/>
                </a:solidFill>
              </a:rPr>
              <a:t>Protestantism</a:t>
            </a:r>
            <a:r>
              <a:rPr lang="en-US" sz="2400" dirty="0"/>
              <a:t> 				  again.</a:t>
            </a:r>
          </a:p>
        </p:txBody>
      </p:sp>
      <p:pic>
        <p:nvPicPr>
          <p:cNvPr id="6" name="Picture 5">
            <a:extLst>
              <a:ext uri="{FF2B5EF4-FFF2-40B4-BE49-F238E27FC236}">
                <a16:creationId xmlns:a16="http://schemas.microsoft.com/office/drawing/2014/main" id="{23D941D3-0097-8640-838F-F5CFDE6FDE25}"/>
              </a:ext>
            </a:extLst>
          </p:cNvPr>
          <p:cNvPicPr>
            <a:picLocks noChangeAspect="1"/>
          </p:cNvPicPr>
          <p:nvPr/>
        </p:nvPicPr>
        <p:blipFill>
          <a:blip r:embed="rId2"/>
          <a:stretch>
            <a:fillRect/>
          </a:stretch>
        </p:blipFill>
        <p:spPr>
          <a:xfrm>
            <a:off x="1" y="2756478"/>
            <a:ext cx="3592286" cy="2155372"/>
          </a:xfrm>
          <a:prstGeom prst="rect">
            <a:avLst/>
          </a:prstGeom>
        </p:spPr>
      </p:pic>
    </p:spTree>
    <p:extLst>
      <p:ext uri="{BB962C8B-B14F-4D97-AF65-F5344CB8AC3E}">
        <p14:creationId xmlns:p14="http://schemas.microsoft.com/office/powerpoint/2010/main" val="612850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0B7C4-B092-2E42-813C-18188935862F}"/>
              </a:ext>
            </a:extLst>
          </p:cNvPr>
          <p:cNvSpPr>
            <a:spLocks noGrp="1"/>
          </p:cNvSpPr>
          <p:nvPr>
            <p:ph type="title"/>
          </p:nvPr>
        </p:nvSpPr>
        <p:spPr>
          <a:xfrm>
            <a:off x="2198151" y="24285"/>
            <a:ext cx="7958331" cy="650629"/>
          </a:xfrm>
        </p:spPr>
        <p:txBody>
          <a:bodyPr/>
          <a:lstStyle/>
          <a:p>
            <a:pPr algn="ctr"/>
            <a:r>
              <a:rPr lang="en-US" b="1" dirty="0">
                <a:solidFill>
                  <a:srgbClr val="FFFF00"/>
                </a:solidFill>
              </a:rPr>
              <a:t>England’s Motives: Religious…</a:t>
            </a:r>
            <a:endParaRPr lang="en-US" dirty="0"/>
          </a:p>
        </p:txBody>
      </p:sp>
      <p:pic>
        <p:nvPicPr>
          <p:cNvPr id="8" name="Picture 7">
            <a:extLst>
              <a:ext uri="{FF2B5EF4-FFF2-40B4-BE49-F238E27FC236}">
                <a16:creationId xmlns:a16="http://schemas.microsoft.com/office/drawing/2014/main" id="{030FB633-31A6-F749-835F-0E5EB11D4C43}"/>
              </a:ext>
            </a:extLst>
          </p:cNvPr>
          <p:cNvPicPr>
            <a:picLocks noChangeAspect="1"/>
          </p:cNvPicPr>
          <p:nvPr/>
        </p:nvPicPr>
        <p:blipFill>
          <a:blip r:embed="rId2"/>
          <a:stretch>
            <a:fillRect/>
          </a:stretch>
        </p:blipFill>
        <p:spPr>
          <a:xfrm>
            <a:off x="5112657" y="674914"/>
            <a:ext cx="7079343" cy="5309507"/>
          </a:xfrm>
          <a:prstGeom prst="rect">
            <a:avLst/>
          </a:prstGeom>
        </p:spPr>
      </p:pic>
      <p:sp>
        <p:nvSpPr>
          <p:cNvPr id="9" name="TextBox 8">
            <a:extLst>
              <a:ext uri="{FF2B5EF4-FFF2-40B4-BE49-F238E27FC236}">
                <a16:creationId xmlns:a16="http://schemas.microsoft.com/office/drawing/2014/main" id="{D0E01B36-E806-B84F-A082-5CF9B41EA3A2}"/>
              </a:ext>
            </a:extLst>
          </p:cNvPr>
          <p:cNvSpPr txBox="1"/>
          <p:nvPr/>
        </p:nvSpPr>
        <p:spPr>
          <a:xfrm>
            <a:off x="1207008" y="1153885"/>
            <a:ext cx="3905649" cy="5262979"/>
          </a:xfrm>
          <a:prstGeom prst="rect">
            <a:avLst/>
          </a:prstGeom>
          <a:noFill/>
        </p:spPr>
        <p:txBody>
          <a:bodyPr wrap="square" rtlCol="0">
            <a:spAutoFit/>
          </a:bodyPr>
          <a:lstStyle/>
          <a:p>
            <a:r>
              <a:rPr lang="en-US" sz="2400" dirty="0"/>
              <a:t>• Just as </a:t>
            </a:r>
            <a:r>
              <a:rPr lang="en-US" sz="2400" dirty="0">
                <a:solidFill>
                  <a:srgbClr val="FF0000"/>
                </a:solidFill>
              </a:rPr>
              <a:t>Mary had persecuted Protestants</a:t>
            </a:r>
            <a:r>
              <a:rPr lang="en-US" sz="2400" dirty="0"/>
              <a:t>, </a:t>
            </a:r>
            <a:r>
              <a:rPr lang="en-US" sz="2400" dirty="0">
                <a:solidFill>
                  <a:srgbClr val="FF0000"/>
                </a:solidFill>
              </a:rPr>
              <a:t>Elizabeth</a:t>
            </a:r>
            <a:r>
              <a:rPr lang="en-US" sz="2400" dirty="0"/>
              <a:t> returned the favor by </a:t>
            </a:r>
            <a:r>
              <a:rPr lang="en-US" sz="2400" dirty="0">
                <a:solidFill>
                  <a:srgbClr val="FF0000"/>
                </a:solidFill>
              </a:rPr>
              <a:t>persecuting Catholics. </a:t>
            </a:r>
          </a:p>
          <a:p>
            <a:r>
              <a:rPr lang="en-US" sz="2400" dirty="0"/>
              <a:t>• Many Catholics had </a:t>
            </a:r>
            <a:r>
              <a:rPr lang="en-US" sz="2400" dirty="0">
                <a:solidFill>
                  <a:srgbClr val="FF0000"/>
                </a:solidFill>
              </a:rPr>
              <a:t>“priest holes</a:t>
            </a:r>
            <a:r>
              <a:rPr lang="en-US" sz="2400" dirty="0"/>
              <a:t>” in their homes to hide clergy from the authorities</a:t>
            </a:r>
          </a:p>
          <a:p>
            <a:r>
              <a:rPr lang="en-US" sz="2400" dirty="0"/>
              <a:t>• The persecution prompted many Catholics to consider moving to the Americas for </a:t>
            </a:r>
            <a:r>
              <a:rPr lang="en-US" sz="2400" dirty="0">
                <a:solidFill>
                  <a:srgbClr val="FF0000"/>
                </a:solidFill>
              </a:rPr>
              <a:t>religious freedom</a:t>
            </a:r>
          </a:p>
        </p:txBody>
      </p:sp>
    </p:spTree>
    <p:extLst>
      <p:ext uri="{BB962C8B-B14F-4D97-AF65-F5344CB8AC3E}">
        <p14:creationId xmlns:p14="http://schemas.microsoft.com/office/powerpoint/2010/main" val="366802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45594-31D4-4343-90D2-11EDFD99A319}"/>
              </a:ext>
            </a:extLst>
          </p:cNvPr>
          <p:cNvSpPr>
            <a:spLocks noGrp="1"/>
          </p:cNvSpPr>
          <p:nvPr>
            <p:ph type="title"/>
          </p:nvPr>
        </p:nvSpPr>
        <p:spPr>
          <a:xfrm>
            <a:off x="2176379" y="24286"/>
            <a:ext cx="7958331" cy="607086"/>
          </a:xfrm>
        </p:spPr>
        <p:txBody>
          <a:bodyPr/>
          <a:lstStyle/>
          <a:p>
            <a:pPr algn="ctr"/>
            <a:r>
              <a:rPr lang="en-US" b="1" dirty="0">
                <a:solidFill>
                  <a:srgbClr val="FFFF00"/>
                </a:solidFill>
              </a:rPr>
              <a:t>England’s Motives: Religious…</a:t>
            </a:r>
            <a:endParaRPr lang="en-US" dirty="0"/>
          </a:p>
        </p:txBody>
      </p:sp>
      <p:sp>
        <p:nvSpPr>
          <p:cNvPr id="4" name="TextBox 3">
            <a:extLst>
              <a:ext uri="{FF2B5EF4-FFF2-40B4-BE49-F238E27FC236}">
                <a16:creationId xmlns:a16="http://schemas.microsoft.com/office/drawing/2014/main" id="{039E6B56-B609-974C-A785-4F08B09F1989}"/>
              </a:ext>
            </a:extLst>
          </p:cNvPr>
          <p:cNvSpPr txBox="1"/>
          <p:nvPr/>
        </p:nvSpPr>
        <p:spPr>
          <a:xfrm>
            <a:off x="2764971" y="631372"/>
            <a:ext cx="8469086" cy="5262979"/>
          </a:xfrm>
          <a:prstGeom prst="rect">
            <a:avLst/>
          </a:prstGeom>
          <a:noFill/>
        </p:spPr>
        <p:txBody>
          <a:bodyPr wrap="square" rtlCol="0">
            <a:spAutoFit/>
          </a:bodyPr>
          <a:lstStyle/>
          <a:p>
            <a:r>
              <a:rPr lang="en-US" sz="2400" b="1" dirty="0"/>
              <a:t>• Meanwhile, </a:t>
            </a:r>
            <a:r>
              <a:rPr lang="en-US" sz="2400" b="1" dirty="0">
                <a:solidFill>
                  <a:srgbClr val="FF0000"/>
                </a:solidFill>
              </a:rPr>
              <a:t>Puritans objected to both the Catholic Church and the Anglican Church</a:t>
            </a:r>
            <a:r>
              <a:rPr lang="en-US" sz="2400" b="1" dirty="0"/>
              <a:t> that so closely mimicked it </a:t>
            </a:r>
          </a:p>
          <a:p>
            <a:r>
              <a:rPr lang="en-US" sz="2400" b="1" dirty="0"/>
              <a:t>	</a:t>
            </a:r>
            <a:r>
              <a:rPr lang="en-US" sz="2400" dirty="0"/>
              <a:t>- Church officials in </a:t>
            </a:r>
            <a:r>
              <a:rPr lang="en-US" sz="2400" dirty="0">
                <a:solidFill>
                  <a:srgbClr val="FF0000"/>
                </a:solidFill>
              </a:rPr>
              <a:t>England saw the Puritans as a threat </a:t>
            </a:r>
            <a:r>
              <a:rPr lang="en-US" sz="2400" dirty="0"/>
              <a:t>	 	   to the Catholic and Anglican churches too</a:t>
            </a:r>
          </a:p>
          <a:p>
            <a:r>
              <a:rPr lang="en-US" sz="2400" dirty="0"/>
              <a:t>		• For instance, the Puritans demanded that all 					  archbishops be done away with and replaced with 			  synods that would decide church policies</a:t>
            </a:r>
          </a:p>
          <a:p>
            <a:r>
              <a:rPr lang="en-US" sz="2400" dirty="0"/>
              <a:t>				- And once </a:t>
            </a:r>
            <a:r>
              <a:rPr lang="en-US" sz="2400" dirty="0">
                <a:solidFill>
                  <a:srgbClr val="FF0000"/>
                </a:solidFill>
              </a:rPr>
              <a:t>King James I</a:t>
            </a:r>
            <a:r>
              <a:rPr lang="en-US" sz="2400" dirty="0"/>
              <a:t> took the throne, he 					  saw the </a:t>
            </a:r>
            <a:r>
              <a:rPr lang="en-US" sz="2400" dirty="0">
                <a:solidFill>
                  <a:srgbClr val="FF0000"/>
                </a:solidFill>
              </a:rPr>
              <a:t>Puritans as a threat to his authority </a:t>
            </a:r>
            <a:r>
              <a:rPr lang="en-US" sz="2400" dirty="0"/>
              <a:t>as 				  well</a:t>
            </a:r>
          </a:p>
          <a:p>
            <a:r>
              <a:rPr lang="en-US" sz="2400" dirty="0"/>
              <a:t>				• As a result, Puritans also began looking to the 				  </a:t>
            </a:r>
            <a:r>
              <a:rPr lang="en-US" sz="2400" dirty="0">
                <a:solidFill>
                  <a:srgbClr val="FF0000"/>
                </a:solidFill>
              </a:rPr>
              <a:t>New World as a solution to an inhospitable 					  England</a:t>
            </a:r>
          </a:p>
        </p:txBody>
      </p:sp>
      <p:pic>
        <p:nvPicPr>
          <p:cNvPr id="6" name="Picture 5">
            <a:extLst>
              <a:ext uri="{FF2B5EF4-FFF2-40B4-BE49-F238E27FC236}">
                <a16:creationId xmlns:a16="http://schemas.microsoft.com/office/drawing/2014/main" id="{C02EA8E8-A626-0843-9217-41C1794605D0}"/>
              </a:ext>
            </a:extLst>
          </p:cNvPr>
          <p:cNvPicPr>
            <a:picLocks noChangeAspect="1"/>
          </p:cNvPicPr>
          <p:nvPr/>
        </p:nvPicPr>
        <p:blipFill>
          <a:blip r:embed="rId2"/>
          <a:stretch>
            <a:fillRect/>
          </a:stretch>
        </p:blipFill>
        <p:spPr>
          <a:xfrm>
            <a:off x="114662" y="327829"/>
            <a:ext cx="2487134" cy="3438434"/>
          </a:xfrm>
          <a:prstGeom prst="rect">
            <a:avLst/>
          </a:prstGeom>
        </p:spPr>
      </p:pic>
      <p:pic>
        <p:nvPicPr>
          <p:cNvPr id="8" name="Picture 7">
            <a:extLst>
              <a:ext uri="{FF2B5EF4-FFF2-40B4-BE49-F238E27FC236}">
                <a16:creationId xmlns:a16="http://schemas.microsoft.com/office/drawing/2014/main" id="{3D286DE3-5357-5D4C-93DB-DA4A9054DD71}"/>
              </a:ext>
            </a:extLst>
          </p:cNvPr>
          <p:cNvPicPr>
            <a:picLocks noChangeAspect="1"/>
          </p:cNvPicPr>
          <p:nvPr/>
        </p:nvPicPr>
        <p:blipFill>
          <a:blip r:embed="rId3"/>
          <a:stretch>
            <a:fillRect/>
          </a:stretch>
        </p:blipFill>
        <p:spPr>
          <a:xfrm>
            <a:off x="81895" y="3999421"/>
            <a:ext cx="4452257" cy="2502016"/>
          </a:xfrm>
          <a:prstGeom prst="rect">
            <a:avLst/>
          </a:prstGeom>
        </p:spPr>
      </p:pic>
    </p:spTree>
    <p:extLst>
      <p:ext uri="{BB962C8B-B14F-4D97-AF65-F5344CB8AC3E}">
        <p14:creationId xmlns:p14="http://schemas.microsoft.com/office/powerpoint/2010/main" val="409657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8534C-5973-CB4E-90B0-858ED594B746}"/>
              </a:ext>
            </a:extLst>
          </p:cNvPr>
          <p:cNvSpPr>
            <a:spLocks noGrp="1"/>
          </p:cNvSpPr>
          <p:nvPr>
            <p:ph type="title"/>
          </p:nvPr>
        </p:nvSpPr>
        <p:spPr>
          <a:xfrm>
            <a:off x="2428928" y="39961"/>
            <a:ext cx="7958331" cy="618408"/>
          </a:xfrm>
        </p:spPr>
        <p:txBody>
          <a:bodyPr/>
          <a:lstStyle/>
          <a:p>
            <a:pPr algn="ctr"/>
            <a:r>
              <a:rPr lang="en-US" b="1" dirty="0">
                <a:solidFill>
                  <a:srgbClr val="FFFF00"/>
                </a:solidFill>
              </a:rPr>
              <a:t>England’s Motives: Religious…</a:t>
            </a:r>
            <a:endParaRPr lang="en-US" dirty="0"/>
          </a:p>
        </p:txBody>
      </p:sp>
      <p:sp>
        <p:nvSpPr>
          <p:cNvPr id="4" name="TextBox 3">
            <a:extLst>
              <a:ext uri="{FF2B5EF4-FFF2-40B4-BE49-F238E27FC236}">
                <a16:creationId xmlns:a16="http://schemas.microsoft.com/office/drawing/2014/main" id="{A527251F-632C-FA49-B07D-D0BEC4F9F549}"/>
              </a:ext>
            </a:extLst>
          </p:cNvPr>
          <p:cNvSpPr txBox="1"/>
          <p:nvPr/>
        </p:nvSpPr>
        <p:spPr>
          <a:xfrm>
            <a:off x="2764971" y="658369"/>
            <a:ext cx="8447315" cy="6001643"/>
          </a:xfrm>
          <a:prstGeom prst="rect">
            <a:avLst/>
          </a:prstGeom>
          <a:noFill/>
        </p:spPr>
        <p:txBody>
          <a:bodyPr wrap="square" rtlCol="0">
            <a:spAutoFit/>
          </a:bodyPr>
          <a:lstStyle/>
          <a:p>
            <a:r>
              <a:rPr lang="en-US" sz="2400" dirty="0"/>
              <a:t>• </a:t>
            </a:r>
            <a:r>
              <a:rPr lang="en-US" sz="2400" dirty="0">
                <a:solidFill>
                  <a:srgbClr val="FF0000"/>
                </a:solidFill>
              </a:rPr>
              <a:t>Separatists</a:t>
            </a:r>
            <a:r>
              <a:rPr lang="en-US" sz="2400" dirty="0"/>
              <a:t> and </a:t>
            </a:r>
            <a:r>
              <a:rPr lang="en-US" sz="2400" dirty="0">
                <a:solidFill>
                  <a:srgbClr val="FF0000"/>
                </a:solidFill>
              </a:rPr>
              <a:t>Quakers</a:t>
            </a:r>
            <a:r>
              <a:rPr lang="en-US" sz="2400" dirty="0"/>
              <a:t> were also religious groups who looked to the New World or the religious freedom they lacked in England</a:t>
            </a:r>
          </a:p>
          <a:p>
            <a:r>
              <a:rPr lang="en-US" sz="2400" dirty="0"/>
              <a:t>	- </a:t>
            </a:r>
            <a:r>
              <a:rPr lang="en-US" sz="2400" dirty="0">
                <a:solidFill>
                  <a:srgbClr val="FF0000"/>
                </a:solidFill>
              </a:rPr>
              <a:t>Separatists</a:t>
            </a:r>
            <a:r>
              <a:rPr lang="en-US" sz="2400" dirty="0"/>
              <a:t> believed there was no way to “purify” the 	  	  Anglican church, so </a:t>
            </a:r>
            <a:r>
              <a:rPr lang="en-US" sz="2400" dirty="0">
                <a:solidFill>
                  <a:srgbClr val="FF0000"/>
                </a:solidFill>
              </a:rPr>
              <a:t>the only option for them was to 	 	 	  leave</a:t>
            </a:r>
          </a:p>
          <a:p>
            <a:r>
              <a:rPr lang="en-US" sz="2400" dirty="0"/>
              <a:t>	- The </a:t>
            </a:r>
            <a:r>
              <a:rPr lang="en-US" sz="2400" dirty="0">
                <a:solidFill>
                  <a:srgbClr val="FF0000"/>
                </a:solidFill>
              </a:rPr>
              <a:t>Society of Friends</a:t>
            </a:r>
            <a:r>
              <a:rPr lang="en-US" sz="2400" dirty="0"/>
              <a:t>, more commonly known as 	 	 	  Quakers, believed </a:t>
            </a:r>
            <a:r>
              <a:rPr lang="en-US" sz="2400" dirty="0">
                <a:solidFill>
                  <a:srgbClr val="FF0000"/>
                </a:solidFill>
              </a:rPr>
              <a:t>religion was a matter of individual 	 	 	  conscience</a:t>
            </a:r>
          </a:p>
          <a:p>
            <a:r>
              <a:rPr lang="en-US" sz="2400" dirty="0"/>
              <a:t>		• For Quakers churches, doctrine, and ritual were all 			  obstacles to true faith.</a:t>
            </a:r>
          </a:p>
          <a:p>
            <a:r>
              <a:rPr lang="en-US" sz="2400" dirty="0"/>
              <a:t>		• Because Quakers abhorred violence they refused to 			  serve in the military or even pay taxes that might 				  support an army. They also refused to pay taxes, or 			  to take their hats off to show respect to church or 				  civilian authorities</a:t>
            </a:r>
          </a:p>
        </p:txBody>
      </p:sp>
      <p:pic>
        <p:nvPicPr>
          <p:cNvPr id="6" name="Picture 5">
            <a:extLst>
              <a:ext uri="{FF2B5EF4-FFF2-40B4-BE49-F238E27FC236}">
                <a16:creationId xmlns:a16="http://schemas.microsoft.com/office/drawing/2014/main" id="{1DA8B10A-16D3-1649-AC71-A31606DF4DB1}"/>
              </a:ext>
            </a:extLst>
          </p:cNvPr>
          <p:cNvPicPr>
            <a:picLocks noChangeAspect="1"/>
          </p:cNvPicPr>
          <p:nvPr/>
        </p:nvPicPr>
        <p:blipFill>
          <a:blip r:embed="rId2"/>
          <a:stretch>
            <a:fillRect/>
          </a:stretch>
        </p:blipFill>
        <p:spPr>
          <a:xfrm>
            <a:off x="92734" y="1071335"/>
            <a:ext cx="2518878" cy="3740151"/>
          </a:xfrm>
          <a:prstGeom prst="rect">
            <a:avLst/>
          </a:prstGeom>
        </p:spPr>
      </p:pic>
      <p:sp>
        <p:nvSpPr>
          <p:cNvPr id="7" name="TextBox 6">
            <a:extLst>
              <a:ext uri="{FF2B5EF4-FFF2-40B4-BE49-F238E27FC236}">
                <a16:creationId xmlns:a16="http://schemas.microsoft.com/office/drawing/2014/main" id="{6E4254C6-5F07-4D4D-B4DD-A5FA565DE800}"/>
              </a:ext>
            </a:extLst>
          </p:cNvPr>
          <p:cNvSpPr txBox="1"/>
          <p:nvPr/>
        </p:nvSpPr>
        <p:spPr>
          <a:xfrm>
            <a:off x="174171" y="5072743"/>
            <a:ext cx="2590800" cy="646331"/>
          </a:xfrm>
          <a:prstGeom prst="rect">
            <a:avLst/>
          </a:prstGeom>
          <a:noFill/>
        </p:spPr>
        <p:txBody>
          <a:bodyPr wrap="square" rtlCol="0">
            <a:spAutoFit/>
          </a:bodyPr>
          <a:lstStyle/>
          <a:p>
            <a:pPr algn="ctr"/>
            <a:r>
              <a:rPr lang="en-US" b="1" i="1" dirty="0">
                <a:solidFill>
                  <a:srgbClr val="FF0000"/>
                </a:solidFill>
              </a:rPr>
              <a:t>George Fox, founder of the Quakers</a:t>
            </a:r>
          </a:p>
        </p:txBody>
      </p:sp>
    </p:spTree>
    <p:extLst>
      <p:ext uri="{BB962C8B-B14F-4D97-AF65-F5344CB8AC3E}">
        <p14:creationId xmlns:p14="http://schemas.microsoft.com/office/powerpoint/2010/main" val="3242556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9B745-ABF7-894D-A3B8-49D1121A744F}"/>
              </a:ext>
            </a:extLst>
          </p:cNvPr>
          <p:cNvSpPr>
            <a:spLocks noGrp="1"/>
          </p:cNvSpPr>
          <p:nvPr>
            <p:ph type="title"/>
          </p:nvPr>
        </p:nvSpPr>
        <p:spPr>
          <a:xfrm>
            <a:off x="2307008" y="67828"/>
            <a:ext cx="7958331" cy="650630"/>
          </a:xfrm>
        </p:spPr>
        <p:txBody>
          <a:bodyPr/>
          <a:lstStyle/>
          <a:p>
            <a:pPr algn="ctr"/>
            <a:r>
              <a:rPr lang="en-US" b="1" dirty="0">
                <a:solidFill>
                  <a:srgbClr val="FFFF00"/>
                </a:solidFill>
              </a:rPr>
              <a:t>Quaker Militancy…</a:t>
            </a:r>
            <a:endParaRPr lang="en-US" dirty="0"/>
          </a:p>
        </p:txBody>
      </p:sp>
      <p:sp>
        <p:nvSpPr>
          <p:cNvPr id="4" name="TextBox 3">
            <a:extLst>
              <a:ext uri="{FF2B5EF4-FFF2-40B4-BE49-F238E27FC236}">
                <a16:creationId xmlns:a16="http://schemas.microsoft.com/office/drawing/2014/main" id="{CFF62A44-8327-7746-B0EC-4212C78DF2A8}"/>
              </a:ext>
            </a:extLst>
          </p:cNvPr>
          <p:cNvSpPr txBox="1"/>
          <p:nvPr/>
        </p:nvSpPr>
        <p:spPr>
          <a:xfrm>
            <a:off x="2307008" y="239487"/>
            <a:ext cx="8997479" cy="2092881"/>
          </a:xfrm>
          <a:prstGeom prst="rect">
            <a:avLst/>
          </a:prstGeom>
          <a:noFill/>
        </p:spPr>
        <p:txBody>
          <a:bodyPr wrap="square" rtlCol="0">
            <a:spAutoFit/>
          </a:bodyPr>
          <a:lstStyle/>
          <a:p>
            <a:endParaRPr lang="en-US" sz="2800" dirty="0"/>
          </a:p>
          <a:p>
            <a:pPr algn="ctr"/>
            <a:r>
              <a:rPr lang="en-US" sz="2800" dirty="0"/>
              <a:t>• Quakers of the 17</a:t>
            </a:r>
            <a:r>
              <a:rPr lang="en-US" sz="2800" baseline="30000" dirty="0"/>
              <a:t>th</a:t>
            </a:r>
            <a:r>
              <a:rPr lang="en-US" sz="2800" dirty="0"/>
              <a:t> c. were known to interrupt church services, assault clergymen, or run through the streets completely nude in a defiance of ordinances!</a:t>
            </a:r>
          </a:p>
          <a:p>
            <a:endParaRPr lang="en-US" dirty="0"/>
          </a:p>
        </p:txBody>
      </p:sp>
      <p:pic>
        <p:nvPicPr>
          <p:cNvPr id="6" name="Picture 5">
            <a:extLst>
              <a:ext uri="{FF2B5EF4-FFF2-40B4-BE49-F238E27FC236}">
                <a16:creationId xmlns:a16="http://schemas.microsoft.com/office/drawing/2014/main" id="{5D2DD7FC-0486-E44C-A405-496726B3C435}"/>
              </a:ext>
            </a:extLst>
          </p:cNvPr>
          <p:cNvPicPr>
            <a:picLocks noChangeAspect="1"/>
          </p:cNvPicPr>
          <p:nvPr/>
        </p:nvPicPr>
        <p:blipFill>
          <a:blip r:embed="rId2"/>
          <a:stretch>
            <a:fillRect/>
          </a:stretch>
        </p:blipFill>
        <p:spPr>
          <a:xfrm>
            <a:off x="3729135" y="2067604"/>
            <a:ext cx="5915608" cy="4529137"/>
          </a:xfrm>
          <a:prstGeom prst="rect">
            <a:avLst/>
          </a:prstGeom>
        </p:spPr>
      </p:pic>
      <p:sp>
        <p:nvSpPr>
          <p:cNvPr id="7" name="TextBox 6">
            <a:extLst>
              <a:ext uri="{FF2B5EF4-FFF2-40B4-BE49-F238E27FC236}">
                <a16:creationId xmlns:a16="http://schemas.microsoft.com/office/drawing/2014/main" id="{5286D9DE-1917-BD43-974A-3DD9DD3F2C5B}"/>
              </a:ext>
            </a:extLst>
          </p:cNvPr>
          <p:cNvSpPr txBox="1"/>
          <p:nvPr/>
        </p:nvSpPr>
        <p:spPr>
          <a:xfrm>
            <a:off x="1109579" y="2762511"/>
            <a:ext cx="2394857" cy="3139321"/>
          </a:xfrm>
          <a:prstGeom prst="rect">
            <a:avLst/>
          </a:prstGeom>
          <a:noFill/>
        </p:spPr>
        <p:txBody>
          <a:bodyPr wrap="square" rtlCol="0">
            <a:spAutoFit/>
          </a:bodyPr>
          <a:lstStyle/>
          <a:p>
            <a:r>
              <a:rPr lang="en-US" b="1" dirty="0"/>
              <a:t>To the government, Quakers were the ultimate threat to their rule. They imprisoned thousands of them and deported hundreds more. No wonder the Quakers decided to start anew in America!</a:t>
            </a:r>
          </a:p>
        </p:txBody>
      </p:sp>
    </p:spTree>
    <p:extLst>
      <p:ext uri="{BB962C8B-B14F-4D97-AF65-F5344CB8AC3E}">
        <p14:creationId xmlns:p14="http://schemas.microsoft.com/office/powerpoint/2010/main" val="4226090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21683-948B-6B4E-88DE-D5AB73DA3C98}"/>
              </a:ext>
            </a:extLst>
          </p:cNvPr>
          <p:cNvSpPr>
            <a:spLocks noGrp="1"/>
          </p:cNvSpPr>
          <p:nvPr>
            <p:ph type="title"/>
          </p:nvPr>
        </p:nvSpPr>
        <p:spPr>
          <a:xfrm>
            <a:off x="2611808" y="46056"/>
            <a:ext cx="7958331" cy="607087"/>
          </a:xfrm>
        </p:spPr>
        <p:txBody>
          <a:bodyPr/>
          <a:lstStyle/>
          <a:p>
            <a:pPr algn="ctr"/>
            <a:r>
              <a:rPr lang="en-US" b="1" dirty="0">
                <a:solidFill>
                  <a:srgbClr val="FFFF00"/>
                </a:solidFill>
              </a:rPr>
              <a:t>England’s Motives: Political…</a:t>
            </a:r>
            <a:endParaRPr lang="en-US" dirty="0"/>
          </a:p>
        </p:txBody>
      </p:sp>
      <p:sp>
        <p:nvSpPr>
          <p:cNvPr id="4" name="TextBox 3">
            <a:extLst>
              <a:ext uri="{FF2B5EF4-FFF2-40B4-BE49-F238E27FC236}">
                <a16:creationId xmlns:a16="http://schemas.microsoft.com/office/drawing/2014/main" id="{492D5D9A-1EF9-0148-858A-56DA2EECA385}"/>
              </a:ext>
            </a:extLst>
          </p:cNvPr>
          <p:cNvSpPr txBox="1"/>
          <p:nvPr/>
        </p:nvSpPr>
        <p:spPr>
          <a:xfrm>
            <a:off x="2611809" y="653143"/>
            <a:ext cx="8752878" cy="2677656"/>
          </a:xfrm>
          <a:prstGeom prst="rect">
            <a:avLst/>
          </a:prstGeom>
          <a:noFill/>
        </p:spPr>
        <p:txBody>
          <a:bodyPr wrap="square" rtlCol="0">
            <a:spAutoFit/>
          </a:bodyPr>
          <a:lstStyle/>
          <a:p>
            <a:r>
              <a:rPr lang="en-US" sz="2800" dirty="0"/>
              <a:t>• With the </a:t>
            </a:r>
            <a:r>
              <a:rPr lang="en-US" sz="2800" dirty="0">
                <a:solidFill>
                  <a:srgbClr val="FF0000"/>
                </a:solidFill>
              </a:rPr>
              <a:t>Puritan revolt against King Charles I </a:t>
            </a:r>
            <a:r>
              <a:rPr lang="en-US" sz="2800" dirty="0"/>
              <a:t>that turned into the </a:t>
            </a:r>
            <a:r>
              <a:rPr lang="en-US" sz="2800" dirty="0">
                <a:solidFill>
                  <a:srgbClr val="FF0000"/>
                </a:solidFill>
              </a:rPr>
              <a:t>English Civil War</a:t>
            </a:r>
            <a:r>
              <a:rPr lang="en-US" sz="2800" dirty="0"/>
              <a:t>, many royalists found it a good idea to be somewhere else. America and the colonies of the West Indies fit the bill. After the</a:t>
            </a:r>
            <a:r>
              <a:rPr lang="en-US" sz="2800" dirty="0">
                <a:solidFill>
                  <a:srgbClr val="FF0000"/>
                </a:solidFill>
              </a:rPr>
              <a:t> royal line was restored in 1660</a:t>
            </a:r>
            <a:r>
              <a:rPr lang="en-US" sz="2800" dirty="0"/>
              <a:t>, many </a:t>
            </a:r>
            <a:r>
              <a:rPr lang="en-US" sz="2800" dirty="0">
                <a:solidFill>
                  <a:srgbClr val="FF0000"/>
                </a:solidFill>
              </a:rPr>
              <a:t>Puritans found themselves exiled </a:t>
            </a:r>
            <a:r>
              <a:rPr lang="en-US" sz="2800" dirty="0"/>
              <a:t>to the New World too.</a:t>
            </a:r>
          </a:p>
        </p:txBody>
      </p:sp>
      <p:pic>
        <p:nvPicPr>
          <p:cNvPr id="6" name="Picture 5">
            <a:extLst>
              <a:ext uri="{FF2B5EF4-FFF2-40B4-BE49-F238E27FC236}">
                <a16:creationId xmlns:a16="http://schemas.microsoft.com/office/drawing/2014/main" id="{17996B59-2E63-974D-AAC2-9137D5502F8A}"/>
              </a:ext>
            </a:extLst>
          </p:cNvPr>
          <p:cNvPicPr>
            <a:picLocks noChangeAspect="1"/>
          </p:cNvPicPr>
          <p:nvPr/>
        </p:nvPicPr>
        <p:blipFill>
          <a:blip r:embed="rId2"/>
          <a:stretch>
            <a:fillRect/>
          </a:stretch>
        </p:blipFill>
        <p:spPr>
          <a:xfrm>
            <a:off x="-1" y="653142"/>
            <a:ext cx="2611807" cy="3282997"/>
          </a:xfrm>
          <a:prstGeom prst="rect">
            <a:avLst/>
          </a:prstGeom>
        </p:spPr>
      </p:pic>
      <p:pic>
        <p:nvPicPr>
          <p:cNvPr id="8" name="Picture 7">
            <a:extLst>
              <a:ext uri="{FF2B5EF4-FFF2-40B4-BE49-F238E27FC236}">
                <a16:creationId xmlns:a16="http://schemas.microsoft.com/office/drawing/2014/main" id="{F1AF64DE-8E8F-0643-80C4-6ED8DBC77562}"/>
              </a:ext>
            </a:extLst>
          </p:cNvPr>
          <p:cNvPicPr>
            <a:picLocks noChangeAspect="1"/>
          </p:cNvPicPr>
          <p:nvPr/>
        </p:nvPicPr>
        <p:blipFill>
          <a:blip r:embed="rId3"/>
          <a:stretch>
            <a:fillRect/>
          </a:stretch>
        </p:blipFill>
        <p:spPr>
          <a:xfrm>
            <a:off x="2893531" y="3369852"/>
            <a:ext cx="9130647" cy="2965634"/>
          </a:xfrm>
          <a:prstGeom prst="rect">
            <a:avLst/>
          </a:prstGeom>
        </p:spPr>
      </p:pic>
      <p:sp>
        <p:nvSpPr>
          <p:cNvPr id="9" name="TextBox 8">
            <a:extLst>
              <a:ext uri="{FF2B5EF4-FFF2-40B4-BE49-F238E27FC236}">
                <a16:creationId xmlns:a16="http://schemas.microsoft.com/office/drawing/2014/main" id="{070359DD-3274-B141-B4FD-A727EA43E0C9}"/>
              </a:ext>
            </a:extLst>
          </p:cNvPr>
          <p:cNvSpPr txBox="1"/>
          <p:nvPr/>
        </p:nvSpPr>
        <p:spPr>
          <a:xfrm>
            <a:off x="304800" y="4093029"/>
            <a:ext cx="2307006" cy="2031325"/>
          </a:xfrm>
          <a:prstGeom prst="rect">
            <a:avLst/>
          </a:prstGeom>
          <a:noFill/>
        </p:spPr>
        <p:txBody>
          <a:bodyPr wrap="square" rtlCol="0">
            <a:spAutoFit/>
          </a:bodyPr>
          <a:lstStyle/>
          <a:p>
            <a:pPr algn="ctr"/>
            <a:r>
              <a:rPr lang="en-US" b="1" dirty="0">
                <a:solidFill>
                  <a:srgbClr val="FF0000"/>
                </a:solidFill>
              </a:rPr>
              <a:t>Oliver Cromwell</a:t>
            </a:r>
            <a:r>
              <a:rPr lang="en-US" b="1" dirty="0"/>
              <a:t>, who led the Puritans and Parliamentarians against King Charles I in the English Civil War</a:t>
            </a:r>
          </a:p>
        </p:txBody>
      </p:sp>
      <p:sp>
        <p:nvSpPr>
          <p:cNvPr id="10" name="TextBox 9">
            <a:extLst>
              <a:ext uri="{FF2B5EF4-FFF2-40B4-BE49-F238E27FC236}">
                <a16:creationId xmlns:a16="http://schemas.microsoft.com/office/drawing/2014/main" id="{7B4F36E7-28B5-C24D-8D94-7BFF57F6E0C5}"/>
              </a:ext>
            </a:extLst>
          </p:cNvPr>
          <p:cNvSpPr txBox="1"/>
          <p:nvPr/>
        </p:nvSpPr>
        <p:spPr>
          <a:xfrm>
            <a:off x="3048000" y="6335486"/>
            <a:ext cx="8316687" cy="369332"/>
          </a:xfrm>
          <a:prstGeom prst="rect">
            <a:avLst/>
          </a:prstGeom>
          <a:noFill/>
        </p:spPr>
        <p:txBody>
          <a:bodyPr wrap="square" rtlCol="0">
            <a:spAutoFit/>
          </a:bodyPr>
          <a:lstStyle/>
          <a:p>
            <a:pPr algn="ctr"/>
            <a:r>
              <a:rPr lang="en-US" b="1" i="1" dirty="0"/>
              <a:t>The coronation procession of King Charles II in 1660</a:t>
            </a:r>
          </a:p>
        </p:txBody>
      </p:sp>
    </p:spTree>
    <p:extLst>
      <p:ext uri="{BB962C8B-B14F-4D97-AF65-F5344CB8AC3E}">
        <p14:creationId xmlns:p14="http://schemas.microsoft.com/office/powerpoint/2010/main" val="39259988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Madison</Template>
  <TotalTime>273</TotalTime>
  <Words>786</Words>
  <Application>Microsoft Macintosh PowerPoint</Application>
  <PresentationFormat>Widescreen</PresentationFormat>
  <Paragraphs>83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Caslon Antique</vt:lpstr>
      <vt:lpstr>MS Shell Dlg 2</vt:lpstr>
      <vt:lpstr>Wingdings</vt:lpstr>
      <vt:lpstr>Wingdings 3</vt:lpstr>
      <vt:lpstr>Madison</vt:lpstr>
      <vt:lpstr>Prelude to Colonization</vt:lpstr>
      <vt:lpstr>England is late to the colonizing party…</vt:lpstr>
      <vt:lpstr>England’s Motives: Economic…</vt:lpstr>
      <vt:lpstr>England’s Motives: Religious…</vt:lpstr>
      <vt:lpstr>England’s Motives: Religious…</vt:lpstr>
      <vt:lpstr>England’s Motives: Religious…</vt:lpstr>
      <vt:lpstr>England’s Motives: Religious…</vt:lpstr>
      <vt:lpstr>Quaker Militancy…</vt:lpstr>
      <vt:lpstr>England’s Motives: Political…</vt:lpstr>
      <vt:lpstr>England’s Motives: Political…</vt:lpstr>
      <vt:lpstr>England’s Motives: Political…</vt:lpstr>
      <vt:lpstr>England’s Great Migration…</vt:lpstr>
      <vt:lpstr>Queen Elizabeth’s Sea Dogs…</vt:lpstr>
      <vt:lpstr>Richard Hakluyt Advocates Colonization…</vt:lpstr>
      <vt:lpstr>Gilbert’s Expeditions…</vt:lpstr>
      <vt:lpstr>Raleigh Takes Over Where Gilbert Left Off…</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dramtreebooks@ec.rr.com</dc:creator>
  <cp:lastModifiedBy>dramtreebooks@ec.rr.com</cp:lastModifiedBy>
  <cp:revision>51</cp:revision>
  <dcterms:created xsi:type="dcterms:W3CDTF">2018-07-05T14:19:28Z</dcterms:created>
  <dcterms:modified xsi:type="dcterms:W3CDTF">2018-07-06T21:05:43Z</dcterms:modified>
</cp:coreProperties>
</file>