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404" r:id="rId3"/>
    <p:sldId id="376" r:id="rId4"/>
    <p:sldId id="385" r:id="rId5"/>
    <p:sldId id="377" r:id="rId6"/>
    <p:sldId id="378" r:id="rId7"/>
    <p:sldId id="379" r:id="rId8"/>
    <p:sldId id="380" r:id="rId9"/>
    <p:sldId id="287" r:id="rId10"/>
    <p:sldId id="381" r:id="rId11"/>
    <p:sldId id="382" r:id="rId12"/>
    <p:sldId id="405" r:id="rId13"/>
    <p:sldId id="383" r:id="rId14"/>
    <p:sldId id="384" r:id="rId15"/>
    <p:sldId id="386" r:id="rId16"/>
    <p:sldId id="387" r:id="rId17"/>
    <p:sldId id="388" r:id="rId18"/>
    <p:sldId id="389" r:id="rId19"/>
    <p:sldId id="390" r:id="rId20"/>
    <p:sldId id="363" r:id="rId21"/>
    <p:sldId id="391" r:id="rId22"/>
    <p:sldId id="392" r:id="rId23"/>
    <p:sldId id="393" r:id="rId24"/>
    <p:sldId id="394" r:id="rId25"/>
    <p:sldId id="395" r:id="rId26"/>
    <p:sldId id="397" r:id="rId27"/>
    <p:sldId id="401" r:id="rId28"/>
    <p:sldId id="396" r:id="rId29"/>
    <p:sldId id="398" r:id="rId30"/>
    <p:sldId id="399" r:id="rId31"/>
    <p:sldId id="400" r:id="rId32"/>
    <p:sldId id="402" r:id="rId33"/>
    <p:sldId id="33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4"/>
    <p:restoredTop sz="94729"/>
  </p:normalViewPr>
  <p:slideViewPr>
    <p:cSldViewPr snapToGrid="0" snapToObjects="1">
      <p:cViewPr varScale="1">
        <p:scale>
          <a:sx n="59" d="100"/>
          <a:sy n="59" d="100"/>
        </p:scale>
        <p:origin x="19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8/13/18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8/13/18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8/13/18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8/13/18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591D-9AFD-9946-A7D4-DE47B3A7B197}"/>
              </a:ext>
            </a:extLst>
          </p:cNvPr>
          <p:cNvSpPr>
            <a:spLocks noGrp="1"/>
          </p:cNvSpPr>
          <p:nvPr>
            <p:ph type="ctrTitle"/>
          </p:nvPr>
        </p:nvSpPr>
        <p:spPr/>
        <p:txBody>
          <a:bodyPr/>
          <a:lstStyle/>
          <a:p>
            <a:r>
              <a:rPr lang="en-US" dirty="0"/>
              <a:t>England in America…</a:t>
            </a:r>
          </a:p>
        </p:txBody>
      </p:sp>
      <p:sp>
        <p:nvSpPr>
          <p:cNvPr id="3" name="Subtitle 2">
            <a:extLst>
              <a:ext uri="{FF2B5EF4-FFF2-40B4-BE49-F238E27FC236}">
                <a16:creationId xmlns:a16="http://schemas.microsoft.com/office/drawing/2014/main" id="{4E401DBC-937B-3A4E-94A0-16542A7D13E0}"/>
              </a:ext>
            </a:extLst>
          </p:cNvPr>
          <p:cNvSpPr>
            <a:spLocks noGrp="1"/>
          </p:cNvSpPr>
          <p:nvPr>
            <p:ph type="subTitle" idx="1"/>
          </p:nvPr>
        </p:nvSpPr>
        <p:spPr/>
        <p:txBody>
          <a:bodyPr/>
          <a:lstStyle/>
          <a:p>
            <a:r>
              <a:rPr lang="en-US" dirty="0"/>
              <a:t>The Northern and middle colonies</a:t>
            </a:r>
          </a:p>
        </p:txBody>
      </p:sp>
    </p:spTree>
    <p:extLst>
      <p:ext uri="{BB962C8B-B14F-4D97-AF65-F5344CB8AC3E}">
        <p14:creationId xmlns:p14="http://schemas.microsoft.com/office/powerpoint/2010/main" val="264365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91AAE-1D95-DE4B-8B0C-F84E3C8CA916}"/>
              </a:ext>
            </a:extLst>
          </p:cNvPr>
          <p:cNvSpPr>
            <a:spLocks noGrp="1"/>
          </p:cNvSpPr>
          <p:nvPr>
            <p:ph type="title"/>
          </p:nvPr>
        </p:nvSpPr>
        <p:spPr>
          <a:xfrm>
            <a:off x="458542" y="0"/>
            <a:ext cx="9404723" cy="820615"/>
          </a:xfrm>
        </p:spPr>
        <p:txBody>
          <a:bodyPr/>
          <a:lstStyle/>
          <a:p>
            <a:r>
              <a:rPr lang="en-US" dirty="0"/>
              <a:t>Samoset and Squanto…</a:t>
            </a:r>
          </a:p>
        </p:txBody>
      </p:sp>
      <p:pic>
        <p:nvPicPr>
          <p:cNvPr id="5" name="Picture 4">
            <a:extLst>
              <a:ext uri="{FF2B5EF4-FFF2-40B4-BE49-F238E27FC236}">
                <a16:creationId xmlns:a16="http://schemas.microsoft.com/office/drawing/2014/main" id="{B3899075-D84A-C84C-8456-4DF3694493C1}"/>
              </a:ext>
            </a:extLst>
          </p:cNvPr>
          <p:cNvPicPr>
            <a:picLocks noChangeAspect="1"/>
          </p:cNvPicPr>
          <p:nvPr/>
        </p:nvPicPr>
        <p:blipFill>
          <a:blip r:embed="rId2"/>
          <a:stretch>
            <a:fillRect/>
          </a:stretch>
        </p:blipFill>
        <p:spPr>
          <a:xfrm>
            <a:off x="199909" y="1078522"/>
            <a:ext cx="4960994" cy="4923693"/>
          </a:xfrm>
          <a:prstGeom prst="rect">
            <a:avLst/>
          </a:prstGeom>
        </p:spPr>
      </p:pic>
      <p:sp>
        <p:nvSpPr>
          <p:cNvPr id="6" name="TextBox 5">
            <a:extLst>
              <a:ext uri="{FF2B5EF4-FFF2-40B4-BE49-F238E27FC236}">
                <a16:creationId xmlns:a16="http://schemas.microsoft.com/office/drawing/2014/main" id="{1417F598-CF96-984C-9BE4-3A847321A2E5}"/>
              </a:ext>
            </a:extLst>
          </p:cNvPr>
          <p:cNvSpPr txBox="1"/>
          <p:nvPr/>
        </p:nvSpPr>
        <p:spPr>
          <a:xfrm>
            <a:off x="5369169" y="1085011"/>
            <a:ext cx="6658708" cy="5632311"/>
          </a:xfrm>
          <a:prstGeom prst="rect">
            <a:avLst/>
          </a:prstGeom>
          <a:noFill/>
        </p:spPr>
        <p:txBody>
          <a:bodyPr wrap="square" rtlCol="0">
            <a:spAutoFit/>
          </a:bodyPr>
          <a:lstStyle/>
          <a:p>
            <a:r>
              <a:rPr lang="en-US" sz="2400" b="1" dirty="0"/>
              <a:t>• The Pilgrims first made contact with local Indians when </a:t>
            </a:r>
            <a:r>
              <a:rPr lang="en-US" sz="2400" b="1" dirty="0">
                <a:solidFill>
                  <a:srgbClr val="FFC000"/>
                </a:solidFill>
              </a:rPr>
              <a:t>Samoset</a:t>
            </a:r>
            <a:r>
              <a:rPr lang="en-US" sz="2400" b="1" dirty="0"/>
              <a:t> wandered into Plymouth asking for </a:t>
            </a:r>
            <a:r>
              <a:rPr lang="en-US" sz="2400" b="1" dirty="0">
                <a:solidFill>
                  <a:srgbClr val="FFC000"/>
                </a:solidFill>
              </a:rPr>
              <a:t>beer</a:t>
            </a:r>
            <a:r>
              <a:rPr lang="en-US" sz="2400" b="1" dirty="0"/>
              <a:t>. He later brought his friend </a:t>
            </a:r>
            <a:r>
              <a:rPr lang="en-US" sz="2400" b="1" dirty="0">
                <a:solidFill>
                  <a:srgbClr val="FFC000"/>
                </a:solidFill>
              </a:rPr>
              <a:t>Squanto</a:t>
            </a:r>
            <a:r>
              <a:rPr lang="en-US" sz="2400" b="1" dirty="0"/>
              <a:t> to meet the newcomers.</a:t>
            </a:r>
          </a:p>
          <a:p>
            <a:r>
              <a:rPr lang="en-US" sz="2400" b="1" dirty="0"/>
              <a:t>• Squanto stayed with the colonists until he </a:t>
            </a:r>
            <a:r>
              <a:rPr lang="en-US" sz="2400" b="1" dirty="0">
                <a:solidFill>
                  <a:srgbClr val="FFC000"/>
                </a:solidFill>
              </a:rPr>
              <a:t>died in 1622</a:t>
            </a:r>
            <a:r>
              <a:rPr lang="en-US" sz="2400" b="1" dirty="0"/>
              <a:t>, teaching them skills like </a:t>
            </a:r>
            <a:r>
              <a:rPr lang="en-US" sz="2400" b="1" dirty="0">
                <a:solidFill>
                  <a:srgbClr val="FFC000"/>
                </a:solidFill>
              </a:rPr>
              <a:t>fishing</a:t>
            </a:r>
            <a:r>
              <a:rPr lang="en-US" sz="2400" b="1" dirty="0"/>
              <a:t> and how to raise </a:t>
            </a:r>
            <a:r>
              <a:rPr lang="en-US" sz="2400" b="1" dirty="0">
                <a:solidFill>
                  <a:srgbClr val="FFC000"/>
                </a:solidFill>
              </a:rPr>
              <a:t>corn</a:t>
            </a:r>
            <a:r>
              <a:rPr lang="en-US" sz="2400" b="1" dirty="0"/>
              <a:t>.</a:t>
            </a:r>
          </a:p>
          <a:p>
            <a:r>
              <a:rPr lang="en-US" sz="2400" b="1" dirty="0"/>
              <a:t>• Squanto also acted as </a:t>
            </a:r>
            <a:r>
              <a:rPr lang="en-US" sz="2400" b="1" dirty="0">
                <a:solidFill>
                  <a:srgbClr val="FFC000"/>
                </a:solidFill>
              </a:rPr>
              <a:t>emissary to Chief Massasoit</a:t>
            </a:r>
            <a:r>
              <a:rPr lang="en-US" sz="2400" b="1" dirty="0"/>
              <a:t> of the Wampanoag Confederacy, who signed a defensive and offensive </a:t>
            </a:r>
            <a:r>
              <a:rPr lang="en-US" sz="2400" b="1" dirty="0">
                <a:solidFill>
                  <a:srgbClr val="FFC000"/>
                </a:solidFill>
              </a:rPr>
              <a:t>treaty with the Pilgrims </a:t>
            </a:r>
            <a:r>
              <a:rPr lang="en-US" sz="2400" b="1" dirty="0"/>
              <a:t>that lasted until King Philip’s War broke out in 1675.</a:t>
            </a:r>
          </a:p>
          <a:p>
            <a:r>
              <a:rPr lang="en-US" sz="2400" b="1" dirty="0"/>
              <a:t>• Relations were not always smooth</a:t>
            </a:r>
            <a:r>
              <a:rPr lang="en-US" sz="2400" b="1" dirty="0">
                <a:solidFill>
                  <a:srgbClr val="FFC000"/>
                </a:solidFill>
              </a:rPr>
              <a:t>. Miles Standish</a:t>
            </a:r>
            <a:r>
              <a:rPr lang="en-US" sz="2400" b="1" dirty="0"/>
              <a:t> raided neighboring tribes so often that John Robinson called him out on it.</a:t>
            </a:r>
          </a:p>
        </p:txBody>
      </p:sp>
    </p:spTree>
    <p:extLst>
      <p:ext uri="{BB962C8B-B14F-4D97-AF65-F5344CB8AC3E}">
        <p14:creationId xmlns:p14="http://schemas.microsoft.com/office/powerpoint/2010/main" val="3332862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0AAF6-FED0-DC46-A102-07AF1E0ACEBA}"/>
              </a:ext>
            </a:extLst>
          </p:cNvPr>
          <p:cNvSpPr>
            <a:spLocks noGrp="1"/>
          </p:cNvSpPr>
          <p:nvPr>
            <p:ph type="title"/>
          </p:nvPr>
        </p:nvSpPr>
        <p:spPr>
          <a:xfrm>
            <a:off x="411650" y="0"/>
            <a:ext cx="9404723" cy="743036"/>
          </a:xfrm>
        </p:spPr>
        <p:txBody>
          <a:bodyPr/>
          <a:lstStyle/>
          <a:p>
            <a:r>
              <a:rPr lang="en-US" dirty="0"/>
              <a:t>The First Thanksgiving…</a:t>
            </a:r>
          </a:p>
        </p:txBody>
      </p:sp>
      <p:pic>
        <p:nvPicPr>
          <p:cNvPr id="5" name="Picture 4">
            <a:extLst>
              <a:ext uri="{FF2B5EF4-FFF2-40B4-BE49-F238E27FC236}">
                <a16:creationId xmlns:a16="http://schemas.microsoft.com/office/drawing/2014/main" id="{75CF84FB-609A-ED45-858C-18FB48D6BCA7}"/>
              </a:ext>
            </a:extLst>
          </p:cNvPr>
          <p:cNvPicPr>
            <a:picLocks noChangeAspect="1"/>
          </p:cNvPicPr>
          <p:nvPr/>
        </p:nvPicPr>
        <p:blipFill>
          <a:blip r:embed="rId2"/>
          <a:stretch>
            <a:fillRect/>
          </a:stretch>
        </p:blipFill>
        <p:spPr>
          <a:xfrm>
            <a:off x="238369" y="1144520"/>
            <a:ext cx="8178800" cy="5187081"/>
          </a:xfrm>
          <a:prstGeom prst="rect">
            <a:avLst/>
          </a:prstGeom>
        </p:spPr>
      </p:pic>
      <p:sp>
        <p:nvSpPr>
          <p:cNvPr id="6" name="TextBox 5">
            <a:extLst>
              <a:ext uri="{FF2B5EF4-FFF2-40B4-BE49-F238E27FC236}">
                <a16:creationId xmlns:a16="http://schemas.microsoft.com/office/drawing/2014/main" id="{F5C7AF4E-AE64-3A48-8C80-4819DB8D200C}"/>
              </a:ext>
            </a:extLst>
          </p:cNvPr>
          <p:cNvSpPr txBox="1"/>
          <p:nvPr/>
        </p:nvSpPr>
        <p:spPr>
          <a:xfrm>
            <a:off x="8721969" y="1336431"/>
            <a:ext cx="3212123" cy="5262979"/>
          </a:xfrm>
          <a:prstGeom prst="rect">
            <a:avLst/>
          </a:prstGeom>
          <a:noFill/>
        </p:spPr>
        <p:txBody>
          <a:bodyPr wrap="square" rtlCol="0">
            <a:spAutoFit/>
          </a:bodyPr>
          <a:lstStyle/>
          <a:p>
            <a:r>
              <a:rPr lang="en-US" sz="2400" b="1" dirty="0"/>
              <a:t>• Thanks to Squanto and his friends, the Pilgrims’ first harvest was so bountiful that they invited Massasoit and 90 of his warriors to join them in a feast of thanks.</a:t>
            </a:r>
          </a:p>
          <a:p>
            <a:r>
              <a:rPr lang="en-US" sz="2400" b="1" dirty="0"/>
              <a:t>• Those settlers were soon joined by 35 more, once again making food scarce.</a:t>
            </a:r>
          </a:p>
        </p:txBody>
      </p:sp>
    </p:spTree>
    <p:extLst>
      <p:ext uri="{BB962C8B-B14F-4D97-AF65-F5344CB8AC3E}">
        <p14:creationId xmlns:p14="http://schemas.microsoft.com/office/powerpoint/2010/main" val="53266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BF97CB-C88E-4742-954F-2B6734657B4D}"/>
              </a:ext>
            </a:extLst>
          </p:cNvPr>
          <p:cNvPicPr>
            <a:picLocks noChangeAspect="1"/>
          </p:cNvPicPr>
          <p:nvPr/>
        </p:nvPicPr>
        <p:blipFill>
          <a:blip r:embed="rId2"/>
          <a:stretch>
            <a:fillRect/>
          </a:stretch>
        </p:blipFill>
        <p:spPr>
          <a:xfrm>
            <a:off x="198664" y="188685"/>
            <a:ext cx="11993335" cy="6362283"/>
          </a:xfrm>
          <a:prstGeom prst="rect">
            <a:avLst/>
          </a:prstGeom>
        </p:spPr>
      </p:pic>
    </p:spTree>
    <p:extLst>
      <p:ext uri="{BB962C8B-B14F-4D97-AF65-F5344CB8AC3E}">
        <p14:creationId xmlns:p14="http://schemas.microsoft.com/office/powerpoint/2010/main" val="6483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A31-99E3-4D47-8442-B64C53B2180B}"/>
              </a:ext>
            </a:extLst>
          </p:cNvPr>
          <p:cNvSpPr>
            <a:spLocks noGrp="1"/>
          </p:cNvSpPr>
          <p:nvPr>
            <p:ph type="title"/>
          </p:nvPr>
        </p:nvSpPr>
        <p:spPr>
          <a:xfrm>
            <a:off x="458542" y="77580"/>
            <a:ext cx="9404723" cy="907158"/>
          </a:xfrm>
        </p:spPr>
        <p:txBody>
          <a:bodyPr/>
          <a:lstStyle/>
          <a:p>
            <a:r>
              <a:rPr lang="en-US" dirty="0"/>
              <a:t>The colonists become owners…</a:t>
            </a:r>
          </a:p>
        </p:txBody>
      </p:sp>
      <p:pic>
        <p:nvPicPr>
          <p:cNvPr id="5" name="Picture 4">
            <a:extLst>
              <a:ext uri="{FF2B5EF4-FFF2-40B4-BE49-F238E27FC236}">
                <a16:creationId xmlns:a16="http://schemas.microsoft.com/office/drawing/2014/main" id="{B8B3DA22-4A5D-2641-974B-BD9E65D3342A}"/>
              </a:ext>
            </a:extLst>
          </p:cNvPr>
          <p:cNvPicPr>
            <a:picLocks noChangeAspect="1"/>
          </p:cNvPicPr>
          <p:nvPr/>
        </p:nvPicPr>
        <p:blipFill>
          <a:blip r:embed="rId2"/>
          <a:stretch>
            <a:fillRect/>
          </a:stretch>
        </p:blipFill>
        <p:spPr>
          <a:xfrm>
            <a:off x="458542" y="984737"/>
            <a:ext cx="6752494" cy="3376247"/>
          </a:xfrm>
          <a:prstGeom prst="rect">
            <a:avLst/>
          </a:prstGeom>
        </p:spPr>
      </p:pic>
      <p:sp>
        <p:nvSpPr>
          <p:cNvPr id="6" name="TextBox 5">
            <a:extLst>
              <a:ext uri="{FF2B5EF4-FFF2-40B4-BE49-F238E27FC236}">
                <a16:creationId xmlns:a16="http://schemas.microsoft.com/office/drawing/2014/main" id="{A3049408-74B6-BD49-821B-905E752092D2}"/>
              </a:ext>
            </a:extLst>
          </p:cNvPr>
          <p:cNvSpPr txBox="1"/>
          <p:nvPr/>
        </p:nvSpPr>
        <p:spPr>
          <a:xfrm>
            <a:off x="458542" y="4642338"/>
            <a:ext cx="6752494" cy="1569660"/>
          </a:xfrm>
          <a:prstGeom prst="rect">
            <a:avLst/>
          </a:prstGeom>
          <a:noFill/>
        </p:spPr>
        <p:txBody>
          <a:bodyPr wrap="square" rtlCol="0">
            <a:spAutoFit/>
          </a:bodyPr>
          <a:lstStyle/>
          <a:p>
            <a:r>
              <a:rPr lang="en-US" sz="2400" b="1" dirty="0"/>
              <a:t>• It soon became apparent that the colony at </a:t>
            </a:r>
            <a:r>
              <a:rPr lang="en-US" sz="2400" b="1" dirty="0">
                <a:solidFill>
                  <a:srgbClr val="FFC000"/>
                </a:solidFill>
              </a:rPr>
              <a:t>Plymouth was never going to produce a profit</a:t>
            </a:r>
            <a:r>
              <a:rPr lang="en-US" sz="2400" b="1" dirty="0"/>
              <a:t> for the joint stock company that had invested in it.</a:t>
            </a:r>
          </a:p>
        </p:txBody>
      </p:sp>
      <p:sp>
        <p:nvSpPr>
          <p:cNvPr id="7" name="TextBox 6">
            <a:extLst>
              <a:ext uri="{FF2B5EF4-FFF2-40B4-BE49-F238E27FC236}">
                <a16:creationId xmlns:a16="http://schemas.microsoft.com/office/drawing/2014/main" id="{80DCA104-F6A7-C540-8818-66AFFBDB05FA}"/>
              </a:ext>
            </a:extLst>
          </p:cNvPr>
          <p:cNvSpPr txBox="1"/>
          <p:nvPr/>
        </p:nvSpPr>
        <p:spPr>
          <a:xfrm>
            <a:off x="7408985" y="1312985"/>
            <a:ext cx="4548553" cy="5262979"/>
          </a:xfrm>
          <a:prstGeom prst="rect">
            <a:avLst/>
          </a:prstGeom>
          <a:noFill/>
        </p:spPr>
        <p:txBody>
          <a:bodyPr wrap="square" rtlCol="0">
            <a:spAutoFit/>
          </a:bodyPr>
          <a:lstStyle/>
          <a:p>
            <a:r>
              <a:rPr lang="en-US" sz="2400" b="1" dirty="0"/>
              <a:t>• To ease the food shortage, </a:t>
            </a:r>
            <a:r>
              <a:rPr lang="en-US" sz="2400" b="1" dirty="0">
                <a:solidFill>
                  <a:srgbClr val="FFC000"/>
                </a:solidFill>
              </a:rPr>
              <a:t>Gov. William Bradford on his own initiative began dividing Plymouth land among the settlers</a:t>
            </a:r>
            <a:r>
              <a:rPr lang="en-US" sz="2400" b="1" dirty="0"/>
              <a:t>.</a:t>
            </a:r>
          </a:p>
          <a:p>
            <a:r>
              <a:rPr lang="en-US" sz="2400" b="1" dirty="0"/>
              <a:t>• When the </a:t>
            </a:r>
            <a:r>
              <a:rPr lang="en-US" sz="2400" b="1" dirty="0">
                <a:solidFill>
                  <a:srgbClr val="FFC000"/>
                </a:solidFill>
              </a:rPr>
              <a:t>Plymouth Company</a:t>
            </a:r>
            <a:r>
              <a:rPr lang="en-US" sz="2400" b="1" dirty="0"/>
              <a:t> realized there was not going to be a profit in the near future, they </a:t>
            </a:r>
            <a:r>
              <a:rPr lang="en-US" sz="2400" b="1" dirty="0">
                <a:solidFill>
                  <a:srgbClr val="FFC000"/>
                </a:solidFill>
              </a:rPr>
              <a:t>agreed to sell the venture to the Pilgrims for the sum of £2,400</a:t>
            </a:r>
            <a:r>
              <a:rPr lang="en-US" sz="2400" b="1" dirty="0"/>
              <a:t>.</a:t>
            </a:r>
          </a:p>
          <a:p>
            <a:r>
              <a:rPr lang="en-US" sz="2400" b="1" dirty="0"/>
              <a:t>• It took the Pilgrims seventeen years to pay off that purchase price.</a:t>
            </a:r>
          </a:p>
        </p:txBody>
      </p:sp>
    </p:spTree>
    <p:extLst>
      <p:ext uri="{BB962C8B-B14F-4D97-AF65-F5344CB8AC3E}">
        <p14:creationId xmlns:p14="http://schemas.microsoft.com/office/powerpoint/2010/main" val="53927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1B2CB00-F73E-FF4C-88A9-C724A1131E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827" y="623604"/>
            <a:ext cx="6150429" cy="565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B1B992E-AC88-A541-9046-DD9E6941AA1D}"/>
              </a:ext>
            </a:extLst>
          </p:cNvPr>
          <p:cNvSpPr txBox="1"/>
          <p:nvPr/>
        </p:nvSpPr>
        <p:spPr>
          <a:xfrm>
            <a:off x="6357256" y="1197428"/>
            <a:ext cx="5834744" cy="5693866"/>
          </a:xfrm>
          <a:prstGeom prst="rect">
            <a:avLst/>
          </a:prstGeom>
          <a:noFill/>
        </p:spPr>
        <p:txBody>
          <a:bodyPr wrap="square" rtlCol="0">
            <a:spAutoFit/>
          </a:bodyPr>
          <a:lstStyle/>
          <a:p>
            <a:r>
              <a:rPr lang="en-US" sz="2800" b="1" dirty="0"/>
              <a:t>From Plymouth, other colonies emerged.</a:t>
            </a:r>
          </a:p>
          <a:p>
            <a:r>
              <a:rPr lang="en-US" sz="2800" b="1" dirty="0"/>
              <a:t>	</a:t>
            </a:r>
            <a:r>
              <a:rPr lang="en-US" sz="2000" b="1" dirty="0"/>
              <a:t>-  The Plymouth Plantations became the </a:t>
            </a:r>
            <a:r>
              <a:rPr lang="en-US" sz="2000" b="1" dirty="0">
                <a:solidFill>
                  <a:srgbClr val="FFC000"/>
                </a:solidFill>
              </a:rPr>
              <a:t>Massachusetts Bay Colony </a:t>
            </a:r>
            <a:r>
              <a:rPr lang="en-US" sz="2000" b="1" dirty="0"/>
              <a:t>in </a:t>
            </a:r>
            <a:r>
              <a:rPr lang="en-US" sz="2000" b="1" dirty="0">
                <a:solidFill>
                  <a:srgbClr val="FFC000"/>
                </a:solidFill>
              </a:rPr>
              <a:t>1623</a:t>
            </a:r>
            <a:r>
              <a:rPr lang="en-US" sz="2000" b="1" dirty="0"/>
              <a:t>.</a:t>
            </a:r>
          </a:p>
          <a:p>
            <a:r>
              <a:rPr lang="en-US" sz="2000" b="1" dirty="0"/>
              <a:t>	- </a:t>
            </a:r>
            <a:r>
              <a:rPr lang="en-US" sz="2000" b="1" dirty="0">
                <a:solidFill>
                  <a:srgbClr val="FFC000"/>
                </a:solidFill>
              </a:rPr>
              <a:t>Roger Williams </a:t>
            </a:r>
            <a:r>
              <a:rPr lang="en-US" sz="2000" b="1" dirty="0"/>
              <a:t>traveled south and established the </a:t>
            </a:r>
            <a:r>
              <a:rPr lang="en-US" sz="2000" b="1" dirty="0">
                <a:solidFill>
                  <a:srgbClr val="FFC000"/>
                </a:solidFill>
              </a:rPr>
              <a:t>Providence Plantations </a:t>
            </a:r>
            <a:r>
              <a:rPr lang="en-US" sz="2000" b="1" dirty="0"/>
              <a:t>after being expelled by the Puritans  in </a:t>
            </a:r>
            <a:r>
              <a:rPr lang="en-US" sz="2000" b="1" dirty="0">
                <a:solidFill>
                  <a:srgbClr val="FFC000"/>
                </a:solidFill>
              </a:rPr>
              <a:t>1636</a:t>
            </a:r>
            <a:r>
              <a:rPr lang="en-US" sz="2000" b="1" dirty="0"/>
              <a:t>. This would eventually develop into </a:t>
            </a:r>
            <a:r>
              <a:rPr lang="en-US" sz="2000" b="1" dirty="0">
                <a:solidFill>
                  <a:srgbClr val="FFC000"/>
                </a:solidFill>
              </a:rPr>
              <a:t>Rhode Island</a:t>
            </a:r>
            <a:r>
              <a:rPr lang="en-US" sz="2000" b="1" dirty="0"/>
              <a:t>.</a:t>
            </a:r>
          </a:p>
          <a:p>
            <a:r>
              <a:rPr lang="en-US" sz="2000" b="1" dirty="0"/>
              <a:t>	- </a:t>
            </a:r>
            <a:r>
              <a:rPr lang="en-US" sz="2000" b="1" dirty="0">
                <a:solidFill>
                  <a:srgbClr val="FFC000"/>
                </a:solidFill>
              </a:rPr>
              <a:t>Connecticut</a:t>
            </a:r>
            <a:r>
              <a:rPr lang="en-US" sz="2000" b="1" dirty="0"/>
              <a:t> first settled by Dutch, Plymouth farmers, and English Puritans between </a:t>
            </a:r>
            <a:r>
              <a:rPr lang="en-US" sz="2000" b="1" dirty="0">
                <a:solidFill>
                  <a:srgbClr val="FFC000"/>
                </a:solidFill>
              </a:rPr>
              <a:t>1633-1662</a:t>
            </a:r>
            <a:r>
              <a:rPr lang="en-US" sz="2000" b="1" dirty="0"/>
              <a:t>.</a:t>
            </a:r>
          </a:p>
          <a:p>
            <a:r>
              <a:rPr lang="en-US" sz="2000" b="1" dirty="0"/>
              <a:t>	- </a:t>
            </a:r>
            <a:r>
              <a:rPr lang="en-US" sz="2000" b="1" dirty="0">
                <a:solidFill>
                  <a:srgbClr val="FFC000"/>
                </a:solidFill>
              </a:rPr>
              <a:t>Maine</a:t>
            </a:r>
            <a:r>
              <a:rPr lang="en-US" sz="2000" b="1" dirty="0"/>
              <a:t> and </a:t>
            </a:r>
            <a:r>
              <a:rPr lang="en-US" sz="2000" b="1" dirty="0">
                <a:solidFill>
                  <a:srgbClr val="FFC000"/>
                </a:solidFill>
              </a:rPr>
              <a:t>New Hampshire</a:t>
            </a:r>
            <a:r>
              <a:rPr lang="en-US" sz="2000" b="1" dirty="0"/>
              <a:t> settled in </a:t>
            </a:r>
            <a:r>
              <a:rPr lang="en-US" sz="2000" b="1" dirty="0">
                <a:solidFill>
                  <a:srgbClr val="FFC000"/>
                </a:solidFill>
              </a:rPr>
              <a:t>1620s</a:t>
            </a:r>
          </a:p>
          <a:p>
            <a:r>
              <a:rPr lang="en-US" sz="2000" b="1" dirty="0"/>
              <a:t>	- </a:t>
            </a:r>
            <a:r>
              <a:rPr lang="en-US" sz="2000" b="1" dirty="0">
                <a:solidFill>
                  <a:srgbClr val="FFC000"/>
                </a:solidFill>
              </a:rPr>
              <a:t>New Jersey</a:t>
            </a:r>
            <a:r>
              <a:rPr lang="en-US" sz="2000" b="1" dirty="0"/>
              <a:t> was formed as a proprietary colony in </a:t>
            </a:r>
            <a:r>
              <a:rPr lang="en-US" sz="2000" b="1" dirty="0">
                <a:solidFill>
                  <a:srgbClr val="FFC000"/>
                </a:solidFill>
              </a:rPr>
              <a:t>1664</a:t>
            </a:r>
            <a:r>
              <a:rPr lang="en-US" sz="2000" b="1" dirty="0"/>
              <a:t>, while </a:t>
            </a:r>
            <a:r>
              <a:rPr lang="en-US" sz="2000" b="1" dirty="0">
                <a:solidFill>
                  <a:srgbClr val="FFC000"/>
                </a:solidFill>
              </a:rPr>
              <a:t>Pennsylvania</a:t>
            </a:r>
            <a:r>
              <a:rPr lang="en-US" sz="2000" b="1" dirty="0"/>
              <a:t> was formed by </a:t>
            </a:r>
            <a:r>
              <a:rPr lang="en-US" sz="2000" b="1" dirty="0">
                <a:solidFill>
                  <a:srgbClr val="FFC000"/>
                </a:solidFill>
              </a:rPr>
              <a:t>Quakers</a:t>
            </a:r>
            <a:r>
              <a:rPr lang="en-US" sz="2000" b="1" dirty="0"/>
              <a:t> in </a:t>
            </a:r>
            <a:r>
              <a:rPr lang="en-US" sz="2000" b="1" dirty="0">
                <a:solidFill>
                  <a:srgbClr val="FFC000"/>
                </a:solidFill>
              </a:rPr>
              <a:t>1681</a:t>
            </a:r>
            <a:r>
              <a:rPr lang="en-US" sz="2000" b="1" dirty="0"/>
              <a:t>. </a:t>
            </a:r>
            <a:r>
              <a:rPr lang="en-US" sz="2000" b="1" dirty="0">
                <a:solidFill>
                  <a:srgbClr val="FFC000"/>
                </a:solidFill>
              </a:rPr>
              <a:t>Delaware</a:t>
            </a:r>
            <a:r>
              <a:rPr lang="en-US" sz="2000" b="1" dirty="0"/>
              <a:t> was a latecomer, forming in </a:t>
            </a:r>
            <a:r>
              <a:rPr lang="en-US" sz="2000" b="1" dirty="0">
                <a:solidFill>
                  <a:srgbClr val="FFC000"/>
                </a:solidFill>
              </a:rPr>
              <a:t>1701-1704</a:t>
            </a:r>
            <a:r>
              <a:rPr lang="en-US" sz="2000" b="1" dirty="0"/>
              <a:t>.</a:t>
            </a:r>
          </a:p>
        </p:txBody>
      </p:sp>
    </p:spTree>
    <p:extLst>
      <p:ext uri="{BB962C8B-B14F-4D97-AF65-F5344CB8AC3E}">
        <p14:creationId xmlns:p14="http://schemas.microsoft.com/office/powerpoint/2010/main" val="1172882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89F68-7E40-D84F-8A95-BA9639A84C87}"/>
              </a:ext>
            </a:extLst>
          </p:cNvPr>
          <p:cNvSpPr>
            <a:spLocks noGrp="1"/>
          </p:cNvSpPr>
          <p:nvPr>
            <p:ph type="title"/>
          </p:nvPr>
        </p:nvSpPr>
        <p:spPr>
          <a:xfrm>
            <a:off x="492730" y="0"/>
            <a:ext cx="9404723" cy="918882"/>
          </a:xfrm>
        </p:spPr>
        <p:txBody>
          <a:bodyPr/>
          <a:lstStyle/>
          <a:p>
            <a:r>
              <a:rPr lang="en-US" dirty="0"/>
              <a:t>Massachusetts Bay Colony…</a:t>
            </a:r>
          </a:p>
        </p:txBody>
      </p:sp>
      <p:pic>
        <p:nvPicPr>
          <p:cNvPr id="5" name="Picture 4">
            <a:extLst>
              <a:ext uri="{FF2B5EF4-FFF2-40B4-BE49-F238E27FC236}">
                <a16:creationId xmlns:a16="http://schemas.microsoft.com/office/drawing/2014/main" id="{999BF78F-FE70-5148-B661-258D9E77DCBE}"/>
              </a:ext>
            </a:extLst>
          </p:cNvPr>
          <p:cNvPicPr>
            <a:picLocks noChangeAspect="1"/>
          </p:cNvPicPr>
          <p:nvPr/>
        </p:nvPicPr>
        <p:blipFill>
          <a:blip r:embed="rId2"/>
          <a:stretch>
            <a:fillRect/>
          </a:stretch>
        </p:blipFill>
        <p:spPr>
          <a:xfrm>
            <a:off x="238474" y="766482"/>
            <a:ext cx="7354945" cy="5939118"/>
          </a:xfrm>
          <a:prstGeom prst="rect">
            <a:avLst/>
          </a:prstGeom>
        </p:spPr>
      </p:pic>
      <p:sp>
        <p:nvSpPr>
          <p:cNvPr id="6" name="TextBox 5">
            <a:extLst>
              <a:ext uri="{FF2B5EF4-FFF2-40B4-BE49-F238E27FC236}">
                <a16:creationId xmlns:a16="http://schemas.microsoft.com/office/drawing/2014/main" id="{7561CF62-977A-CE47-947E-1EA1F791FBD7}"/>
              </a:ext>
            </a:extLst>
          </p:cNvPr>
          <p:cNvSpPr txBox="1"/>
          <p:nvPr/>
        </p:nvSpPr>
        <p:spPr>
          <a:xfrm>
            <a:off x="7750629" y="1306286"/>
            <a:ext cx="4223657" cy="5262979"/>
          </a:xfrm>
          <a:prstGeom prst="rect">
            <a:avLst/>
          </a:prstGeom>
          <a:noFill/>
        </p:spPr>
        <p:txBody>
          <a:bodyPr wrap="square" rtlCol="0">
            <a:spAutoFit/>
          </a:bodyPr>
          <a:lstStyle/>
          <a:p>
            <a:r>
              <a:rPr lang="en-US" sz="2800" b="1" dirty="0"/>
              <a:t>• Formed in </a:t>
            </a:r>
            <a:r>
              <a:rPr lang="en-US" sz="2800" b="1" dirty="0">
                <a:solidFill>
                  <a:srgbClr val="FFC000"/>
                </a:solidFill>
              </a:rPr>
              <a:t>1629</a:t>
            </a:r>
            <a:r>
              <a:rPr lang="en-US" sz="2800" b="1" dirty="0"/>
              <a:t>, and initiates the </a:t>
            </a:r>
            <a:r>
              <a:rPr lang="en-US" sz="2800" b="1" dirty="0">
                <a:solidFill>
                  <a:srgbClr val="FFC000"/>
                </a:solidFill>
              </a:rPr>
              <a:t>Great Puritan Migration</a:t>
            </a:r>
            <a:r>
              <a:rPr lang="en-US" sz="2800" b="1" dirty="0"/>
              <a:t> to the New World of the </a:t>
            </a:r>
            <a:r>
              <a:rPr lang="en-US" sz="2800" b="1" dirty="0">
                <a:solidFill>
                  <a:srgbClr val="FFC000"/>
                </a:solidFill>
              </a:rPr>
              <a:t>1630s</a:t>
            </a:r>
            <a:r>
              <a:rPr lang="en-US" sz="2800" b="1" dirty="0"/>
              <a:t>.</a:t>
            </a:r>
          </a:p>
          <a:p>
            <a:r>
              <a:rPr lang="en-US" sz="2800" b="1" dirty="0"/>
              <a:t>• </a:t>
            </a:r>
            <a:r>
              <a:rPr lang="en-US" sz="2800" b="1" dirty="0">
                <a:solidFill>
                  <a:srgbClr val="FFC000"/>
                </a:solidFill>
              </a:rPr>
              <a:t>John Winthrop </a:t>
            </a:r>
            <a:r>
              <a:rPr lang="en-US" sz="2800" b="1" dirty="0"/>
              <a:t>and other investors bought out the Massachusetts Bay Company, making them the owners of the colony, and the colony </a:t>
            </a:r>
            <a:r>
              <a:rPr lang="en-US" sz="2800" b="1" dirty="0">
                <a:solidFill>
                  <a:srgbClr val="FFC000"/>
                </a:solidFill>
              </a:rPr>
              <a:t>self-governing</a:t>
            </a:r>
            <a:r>
              <a:rPr lang="en-US" sz="2800" b="1" dirty="0"/>
              <a:t>.</a:t>
            </a:r>
          </a:p>
        </p:txBody>
      </p:sp>
    </p:spTree>
    <p:extLst>
      <p:ext uri="{BB962C8B-B14F-4D97-AF65-F5344CB8AC3E}">
        <p14:creationId xmlns:p14="http://schemas.microsoft.com/office/powerpoint/2010/main" val="227081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3174B-46F2-7C44-BEE5-C7ACFD6A3163}"/>
              </a:ext>
            </a:extLst>
          </p:cNvPr>
          <p:cNvSpPr>
            <a:spLocks noGrp="1"/>
          </p:cNvSpPr>
          <p:nvPr>
            <p:ph type="title"/>
          </p:nvPr>
        </p:nvSpPr>
        <p:spPr>
          <a:xfrm>
            <a:off x="450168" y="39061"/>
            <a:ext cx="9404723" cy="831796"/>
          </a:xfrm>
        </p:spPr>
        <p:txBody>
          <a:bodyPr/>
          <a:lstStyle/>
          <a:p>
            <a:r>
              <a:rPr lang="en-US" dirty="0"/>
              <a:t>England at arms length…</a:t>
            </a:r>
          </a:p>
        </p:txBody>
      </p:sp>
      <p:sp>
        <p:nvSpPr>
          <p:cNvPr id="4" name="TextBox 3">
            <a:extLst>
              <a:ext uri="{FF2B5EF4-FFF2-40B4-BE49-F238E27FC236}">
                <a16:creationId xmlns:a16="http://schemas.microsoft.com/office/drawing/2014/main" id="{1C5CE0A5-A57C-9A47-8DDA-F12B4A5A89F9}"/>
              </a:ext>
            </a:extLst>
          </p:cNvPr>
          <p:cNvSpPr txBox="1"/>
          <p:nvPr/>
        </p:nvSpPr>
        <p:spPr>
          <a:xfrm>
            <a:off x="188911" y="870857"/>
            <a:ext cx="5678408" cy="6001643"/>
          </a:xfrm>
          <a:prstGeom prst="rect">
            <a:avLst/>
          </a:prstGeom>
          <a:noFill/>
        </p:spPr>
        <p:txBody>
          <a:bodyPr wrap="square" rtlCol="0">
            <a:spAutoFit/>
          </a:bodyPr>
          <a:lstStyle/>
          <a:p>
            <a:r>
              <a:rPr lang="en-US" sz="2400" b="1" dirty="0"/>
              <a:t>• The Massachusetts Bay Colony tried to </a:t>
            </a:r>
            <a:r>
              <a:rPr lang="en-US" sz="2400" b="1" dirty="0">
                <a:solidFill>
                  <a:srgbClr val="FFC000"/>
                </a:solidFill>
              </a:rPr>
              <a:t>distance themselves from England</a:t>
            </a:r>
            <a:r>
              <a:rPr lang="en-US" sz="2400" b="1" dirty="0"/>
              <a:t>.</a:t>
            </a:r>
          </a:p>
          <a:p>
            <a:r>
              <a:rPr lang="en-US" sz="2400" b="1" dirty="0"/>
              <a:t>	- Winthrop and others were worried King Charles I would try to </a:t>
            </a:r>
            <a:r>
              <a:rPr lang="en-US" sz="2400" b="1" dirty="0">
                <a:solidFill>
                  <a:srgbClr val="FFC000"/>
                </a:solidFill>
              </a:rPr>
              <a:t>nullify their charter</a:t>
            </a:r>
            <a:r>
              <a:rPr lang="en-US" sz="2400" b="1" dirty="0"/>
              <a:t>.</a:t>
            </a:r>
          </a:p>
          <a:p>
            <a:r>
              <a:rPr lang="en-US" sz="2400" b="1" dirty="0"/>
              <a:t>	- The Puritans are able to stall any potential takeover by the king, mostly because King Charles I loses his head when he’s</a:t>
            </a:r>
            <a:r>
              <a:rPr lang="en-US" sz="2400" b="1" dirty="0">
                <a:solidFill>
                  <a:srgbClr val="FFC000"/>
                </a:solidFill>
              </a:rPr>
              <a:t> executed by Oliver Cromwell</a:t>
            </a:r>
            <a:r>
              <a:rPr lang="en-US" sz="2400" b="1" dirty="0"/>
              <a:t> after losing the </a:t>
            </a:r>
            <a:r>
              <a:rPr lang="en-US" sz="2400" b="1" dirty="0">
                <a:solidFill>
                  <a:srgbClr val="FFC000"/>
                </a:solidFill>
              </a:rPr>
              <a:t>English Civil War.</a:t>
            </a:r>
          </a:p>
          <a:p>
            <a:r>
              <a:rPr lang="en-US" sz="2400" b="1" dirty="0"/>
              <a:t>• It isn’t until </a:t>
            </a:r>
            <a:r>
              <a:rPr lang="en-US" sz="2400" b="1" dirty="0">
                <a:solidFill>
                  <a:srgbClr val="FFC000"/>
                </a:solidFill>
              </a:rPr>
              <a:t>King Charles II </a:t>
            </a:r>
            <a:r>
              <a:rPr lang="en-US" sz="2400" b="1" dirty="0"/>
              <a:t>takes the throne after Cromwell’s Interregnum that Massachusetts becomes a </a:t>
            </a:r>
            <a:r>
              <a:rPr lang="en-US" sz="2400" b="1" dirty="0">
                <a:solidFill>
                  <a:srgbClr val="FFC000"/>
                </a:solidFill>
              </a:rPr>
              <a:t>royal colony</a:t>
            </a:r>
            <a:r>
              <a:rPr lang="en-US" sz="2400" b="1" dirty="0"/>
              <a:t> in </a:t>
            </a:r>
            <a:r>
              <a:rPr lang="en-US" sz="2400" b="1" dirty="0">
                <a:solidFill>
                  <a:srgbClr val="FFC000"/>
                </a:solidFill>
              </a:rPr>
              <a:t>1684</a:t>
            </a:r>
            <a:r>
              <a:rPr lang="en-US" sz="2400" b="1" dirty="0"/>
              <a:t>.</a:t>
            </a:r>
          </a:p>
        </p:txBody>
      </p:sp>
      <p:pic>
        <p:nvPicPr>
          <p:cNvPr id="6" name="Picture 5">
            <a:extLst>
              <a:ext uri="{FF2B5EF4-FFF2-40B4-BE49-F238E27FC236}">
                <a16:creationId xmlns:a16="http://schemas.microsoft.com/office/drawing/2014/main" id="{0405037E-A141-7C48-A2B6-9BB853E513EC}"/>
              </a:ext>
            </a:extLst>
          </p:cNvPr>
          <p:cNvPicPr>
            <a:picLocks noChangeAspect="1"/>
          </p:cNvPicPr>
          <p:nvPr/>
        </p:nvPicPr>
        <p:blipFill>
          <a:blip r:embed="rId2"/>
          <a:stretch>
            <a:fillRect/>
          </a:stretch>
        </p:blipFill>
        <p:spPr>
          <a:xfrm>
            <a:off x="5867319" y="1499375"/>
            <a:ext cx="6122845" cy="4005943"/>
          </a:xfrm>
          <a:prstGeom prst="rect">
            <a:avLst/>
          </a:prstGeom>
        </p:spPr>
      </p:pic>
    </p:spTree>
    <p:extLst>
      <p:ext uri="{BB962C8B-B14F-4D97-AF65-F5344CB8AC3E}">
        <p14:creationId xmlns:p14="http://schemas.microsoft.com/office/powerpoint/2010/main" val="1831285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0AA6-57AB-0240-9468-9B40420ED17B}"/>
              </a:ext>
            </a:extLst>
          </p:cNvPr>
          <p:cNvSpPr>
            <a:spLocks noGrp="1"/>
          </p:cNvSpPr>
          <p:nvPr>
            <p:ph type="title"/>
          </p:nvPr>
        </p:nvSpPr>
        <p:spPr>
          <a:xfrm>
            <a:off x="275997" y="0"/>
            <a:ext cx="9404723" cy="1400530"/>
          </a:xfrm>
        </p:spPr>
        <p:txBody>
          <a:bodyPr/>
          <a:lstStyle/>
          <a:p>
            <a:r>
              <a:rPr lang="en-US" dirty="0"/>
              <a:t>The “City upon a hill”…</a:t>
            </a:r>
          </a:p>
        </p:txBody>
      </p:sp>
      <p:pic>
        <p:nvPicPr>
          <p:cNvPr id="4" name="Picture 2" descr="http://upload.wikimedia.org/wikipedia/commons/thumb/a/a2/JohnWinthropColorPortrait.jpg/220px-JohnWinthropColorPortrait.jpg">
            <a:extLst>
              <a:ext uri="{FF2B5EF4-FFF2-40B4-BE49-F238E27FC236}">
                <a16:creationId xmlns:a16="http://schemas.microsoft.com/office/drawing/2014/main" id="{90646C99-BA46-864E-AA77-CC68A8BDA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97" y="903514"/>
            <a:ext cx="4275138"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EB1417B-FE80-B949-A25E-FCA40C565025}"/>
              </a:ext>
            </a:extLst>
          </p:cNvPr>
          <p:cNvSpPr txBox="1"/>
          <p:nvPr/>
        </p:nvSpPr>
        <p:spPr>
          <a:xfrm>
            <a:off x="4551135" y="1182815"/>
            <a:ext cx="7227208" cy="1446550"/>
          </a:xfrm>
          <a:prstGeom prst="rect">
            <a:avLst/>
          </a:prstGeom>
          <a:noFill/>
        </p:spPr>
        <p:txBody>
          <a:bodyPr wrap="square" rtlCol="0">
            <a:spAutoFit/>
          </a:bodyPr>
          <a:lstStyle/>
          <a:p>
            <a:pPr algn="r"/>
            <a:r>
              <a:rPr lang="en-US" altLang="en-US" sz="2400" b="1" dirty="0">
                <a:solidFill>
                  <a:srgbClr val="FFC000"/>
                </a:solidFill>
                <a:cs typeface="Times New Roman" panose="02020603050405020304" pitchFamily="18" charset="0"/>
              </a:rPr>
              <a:t>“For we must consider that we shall be as a city upon a hill. The eyes of all people are  upon.” </a:t>
            </a:r>
            <a:br>
              <a:rPr lang="en-US" altLang="en-US" sz="2400" b="1" dirty="0">
                <a:solidFill>
                  <a:srgbClr val="FFC000"/>
                </a:solidFill>
                <a:cs typeface="Times New Roman" panose="02020603050405020304" pitchFamily="18" charset="0"/>
              </a:rPr>
            </a:br>
            <a:r>
              <a:rPr lang="en-US" altLang="en-US" sz="2000" b="1" i="1" dirty="0">
                <a:cs typeface="Times New Roman" panose="02020603050405020304" pitchFamily="18" charset="0"/>
              </a:rPr>
              <a:t>Governor John Winthrop of Massachusetts Bay Colony, 1630</a:t>
            </a:r>
            <a:endParaRPr lang="en-US" sz="2000" i="1" dirty="0"/>
          </a:p>
        </p:txBody>
      </p:sp>
      <p:sp>
        <p:nvSpPr>
          <p:cNvPr id="6" name="TextBox 5">
            <a:extLst>
              <a:ext uri="{FF2B5EF4-FFF2-40B4-BE49-F238E27FC236}">
                <a16:creationId xmlns:a16="http://schemas.microsoft.com/office/drawing/2014/main" id="{5100FA7F-6ADB-0247-BA78-EFE9D3DA1F8A}"/>
              </a:ext>
            </a:extLst>
          </p:cNvPr>
          <p:cNvSpPr txBox="1"/>
          <p:nvPr/>
        </p:nvSpPr>
        <p:spPr>
          <a:xfrm>
            <a:off x="4746171" y="2629365"/>
            <a:ext cx="7228115" cy="3046988"/>
          </a:xfrm>
          <a:prstGeom prst="rect">
            <a:avLst/>
          </a:prstGeom>
          <a:noFill/>
        </p:spPr>
        <p:txBody>
          <a:bodyPr wrap="square" rtlCol="0">
            <a:spAutoFit/>
          </a:bodyPr>
          <a:lstStyle/>
          <a:p>
            <a:r>
              <a:rPr lang="en-US" sz="2400" b="1" dirty="0"/>
              <a:t>Winthrop believed </a:t>
            </a:r>
            <a:r>
              <a:rPr lang="en-US" sz="2400" b="1" dirty="0">
                <a:solidFill>
                  <a:srgbClr val="FFC000"/>
                </a:solidFill>
              </a:rPr>
              <a:t>God had chosen the Puritans to go to America </a:t>
            </a:r>
            <a:r>
              <a:rPr lang="en-US" sz="2400" b="1" dirty="0"/>
              <a:t>and establish a </a:t>
            </a:r>
            <a:r>
              <a:rPr lang="en-US" sz="2400" b="1" dirty="0">
                <a:solidFill>
                  <a:srgbClr val="FFC000"/>
                </a:solidFill>
              </a:rPr>
              <a:t>“city upon a hill,”</a:t>
            </a:r>
            <a:r>
              <a:rPr lang="en-US" sz="2400" b="1" dirty="0"/>
              <a:t> a holy commonwealth that would draw the eyes of all Europe as an example of what a Godly city should be.</a:t>
            </a:r>
          </a:p>
          <a:p>
            <a:r>
              <a:rPr lang="en-US" sz="2400" b="1" dirty="0"/>
              <a:t>• Before the end of </a:t>
            </a:r>
            <a:r>
              <a:rPr lang="en-US" sz="2400" b="1" dirty="0">
                <a:solidFill>
                  <a:srgbClr val="FFC000"/>
                </a:solidFill>
              </a:rPr>
              <a:t>1630</a:t>
            </a:r>
            <a:r>
              <a:rPr lang="en-US" sz="2400" b="1" dirty="0"/>
              <a:t>, </a:t>
            </a:r>
            <a:r>
              <a:rPr lang="en-US" sz="2400" b="1" dirty="0">
                <a:solidFill>
                  <a:srgbClr val="FFC000"/>
                </a:solidFill>
              </a:rPr>
              <a:t>2000 Puritan families left England for America</a:t>
            </a:r>
            <a:r>
              <a:rPr lang="en-US" sz="2400" b="1" dirty="0"/>
              <a:t>. Their number would grow to 16,000 just a few years later.</a:t>
            </a:r>
          </a:p>
        </p:txBody>
      </p:sp>
    </p:spTree>
    <p:extLst>
      <p:ext uri="{BB962C8B-B14F-4D97-AF65-F5344CB8AC3E}">
        <p14:creationId xmlns:p14="http://schemas.microsoft.com/office/powerpoint/2010/main" val="3284620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0193-84FC-E947-802B-99ABF060F171}"/>
              </a:ext>
            </a:extLst>
          </p:cNvPr>
          <p:cNvSpPr>
            <a:spLocks noGrp="1"/>
          </p:cNvSpPr>
          <p:nvPr>
            <p:ph type="title"/>
          </p:nvPr>
        </p:nvSpPr>
        <p:spPr>
          <a:xfrm>
            <a:off x="341311" y="0"/>
            <a:ext cx="9404723" cy="762000"/>
          </a:xfrm>
        </p:spPr>
        <p:txBody>
          <a:bodyPr/>
          <a:lstStyle/>
          <a:p>
            <a:r>
              <a:rPr lang="en-US" dirty="0"/>
              <a:t>No rules but Winthrop’s…</a:t>
            </a:r>
          </a:p>
        </p:txBody>
      </p:sp>
      <p:sp>
        <p:nvSpPr>
          <p:cNvPr id="4" name="TextBox 3">
            <a:extLst>
              <a:ext uri="{FF2B5EF4-FFF2-40B4-BE49-F238E27FC236}">
                <a16:creationId xmlns:a16="http://schemas.microsoft.com/office/drawing/2014/main" id="{33ABB508-F4FC-0243-9334-1E098C28CF8E}"/>
              </a:ext>
            </a:extLst>
          </p:cNvPr>
          <p:cNvSpPr txBox="1"/>
          <p:nvPr/>
        </p:nvSpPr>
        <p:spPr>
          <a:xfrm>
            <a:off x="341311" y="1045029"/>
            <a:ext cx="11480575" cy="5262979"/>
          </a:xfrm>
          <a:prstGeom prst="rect">
            <a:avLst/>
          </a:prstGeom>
          <a:noFill/>
        </p:spPr>
        <p:txBody>
          <a:bodyPr wrap="square" rtlCol="0">
            <a:spAutoFit/>
          </a:bodyPr>
          <a:lstStyle/>
          <a:p>
            <a:r>
              <a:rPr lang="en-US" sz="2800" b="1" dirty="0"/>
              <a:t>• For the </a:t>
            </a:r>
            <a:r>
              <a:rPr lang="en-US" sz="2800" b="1" dirty="0">
                <a:solidFill>
                  <a:srgbClr val="FFC000"/>
                </a:solidFill>
              </a:rPr>
              <a:t>first ten years </a:t>
            </a:r>
            <a:r>
              <a:rPr lang="en-US" sz="2800" b="1" dirty="0"/>
              <a:t>of its existence, the Massachusetts Bay Colony had </a:t>
            </a:r>
            <a:r>
              <a:rPr lang="en-US" sz="2800" b="1" dirty="0">
                <a:solidFill>
                  <a:srgbClr val="FFC000"/>
                </a:solidFill>
              </a:rPr>
              <a:t>no legal code</a:t>
            </a:r>
            <a:r>
              <a:rPr lang="en-US" sz="2800" b="1" dirty="0"/>
              <a:t>. Winthrop believed the assistants who acted as judges should have </a:t>
            </a:r>
            <a:r>
              <a:rPr lang="en-US" sz="2800" b="1" dirty="0">
                <a:solidFill>
                  <a:srgbClr val="FFC000"/>
                </a:solidFill>
              </a:rPr>
              <a:t>great leeway in their decisions.</a:t>
            </a:r>
          </a:p>
          <a:p>
            <a:endParaRPr lang="en-US" sz="2800" b="1" dirty="0">
              <a:solidFill>
                <a:srgbClr val="FFC000"/>
              </a:solidFill>
            </a:endParaRPr>
          </a:p>
          <a:p>
            <a:r>
              <a:rPr lang="en-US" sz="2800" b="1" dirty="0"/>
              <a:t>• He also was scared that if Massachusetts law </a:t>
            </a:r>
            <a:r>
              <a:rPr lang="en-US" sz="2800" b="1" dirty="0">
                <a:solidFill>
                  <a:srgbClr val="FFC000"/>
                </a:solidFill>
              </a:rPr>
              <a:t>deviated too much</a:t>
            </a:r>
            <a:r>
              <a:rPr lang="en-US" sz="2800" b="1" dirty="0"/>
              <a:t> from English law, the colony’s </a:t>
            </a:r>
            <a:r>
              <a:rPr lang="en-US" sz="2800" b="1" dirty="0">
                <a:solidFill>
                  <a:srgbClr val="FFC000"/>
                </a:solidFill>
              </a:rPr>
              <a:t>charter might be in jeopardy. </a:t>
            </a:r>
          </a:p>
          <a:p>
            <a:endParaRPr lang="en-US" sz="2800" b="1" dirty="0">
              <a:solidFill>
                <a:srgbClr val="FFC000"/>
              </a:solidFill>
            </a:endParaRPr>
          </a:p>
          <a:p>
            <a:r>
              <a:rPr lang="en-US" sz="2800" b="1" dirty="0"/>
              <a:t>• But Winthrop eventually came to realize the </a:t>
            </a:r>
            <a:r>
              <a:rPr lang="en-US" sz="2800" b="1" dirty="0">
                <a:solidFill>
                  <a:srgbClr val="FFC000"/>
                </a:solidFill>
              </a:rPr>
              <a:t>danger of no written legal code</a:t>
            </a:r>
            <a:r>
              <a:rPr lang="en-US" sz="2800" b="1" dirty="0"/>
              <a:t>, and in </a:t>
            </a:r>
            <a:r>
              <a:rPr lang="en-US" sz="2800" b="1" dirty="0">
                <a:solidFill>
                  <a:srgbClr val="FFC000"/>
                </a:solidFill>
              </a:rPr>
              <a:t>1641</a:t>
            </a:r>
            <a:r>
              <a:rPr lang="en-US" sz="2800" b="1" dirty="0"/>
              <a:t> Nathaniel Ward prepared the </a:t>
            </a:r>
            <a:r>
              <a:rPr lang="en-US" sz="2800" b="1" dirty="0">
                <a:solidFill>
                  <a:srgbClr val="FFC000"/>
                </a:solidFill>
              </a:rPr>
              <a:t>Body of Liberties </a:t>
            </a:r>
            <a:r>
              <a:rPr lang="en-US" sz="2800" b="1" dirty="0"/>
              <a:t>based on English common law.</a:t>
            </a:r>
          </a:p>
          <a:p>
            <a:r>
              <a:rPr lang="en-US" sz="2800" b="1" dirty="0"/>
              <a:t>	- A more complete set of laws, the </a:t>
            </a:r>
            <a:r>
              <a:rPr lang="en-US" sz="2800" b="1" dirty="0">
                <a:solidFill>
                  <a:srgbClr val="FFC000"/>
                </a:solidFill>
              </a:rPr>
              <a:t>Laws and Liberties of 	 	 	   Massachusetts</a:t>
            </a:r>
            <a:r>
              <a:rPr lang="en-US" sz="2800" b="1" dirty="0"/>
              <a:t>, was produced in </a:t>
            </a:r>
            <a:r>
              <a:rPr lang="en-US" sz="2800" b="1" dirty="0">
                <a:solidFill>
                  <a:srgbClr val="FFC000"/>
                </a:solidFill>
              </a:rPr>
              <a:t>1648</a:t>
            </a:r>
            <a:r>
              <a:rPr lang="en-US" sz="2800" b="1" dirty="0"/>
              <a:t>.</a:t>
            </a:r>
          </a:p>
        </p:txBody>
      </p:sp>
    </p:spTree>
    <p:extLst>
      <p:ext uri="{BB962C8B-B14F-4D97-AF65-F5344CB8AC3E}">
        <p14:creationId xmlns:p14="http://schemas.microsoft.com/office/powerpoint/2010/main" val="1492956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0FA15-1F40-0442-BAA6-BD58D9701E97}"/>
              </a:ext>
            </a:extLst>
          </p:cNvPr>
          <p:cNvSpPr>
            <a:spLocks noGrp="1"/>
          </p:cNvSpPr>
          <p:nvPr>
            <p:ph type="title"/>
          </p:nvPr>
        </p:nvSpPr>
        <p:spPr>
          <a:xfrm>
            <a:off x="363083" y="0"/>
            <a:ext cx="9404723" cy="1400530"/>
          </a:xfrm>
        </p:spPr>
        <p:txBody>
          <a:bodyPr/>
          <a:lstStyle/>
          <a:p>
            <a:r>
              <a:rPr lang="en-US" sz="3600" dirty="0"/>
              <a:t>What Massachusetts Bay Colony was NOT…</a:t>
            </a:r>
          </a:p>
        </p:txBody>
      </p:sp>
      <p:sp>
        <p:nvSpPr>
          <p:cNvPr id="4" name="TextBox 3">
            <a:extLst>
              <a:ext uri="{FF2B5EF4-FFF2-40B4-BE49-F238E27FC236}">
                <a16:creationId xmlns:a16="http://schemas.microsoft.com/office/drawing/2014/main" id="{EB606038-0535-DE48-B570-EC1DDE633342}"/>
              </a:ext>
            </a:extLst>
          </p:cNvPr>
          <p:cNvSpPr txBox="1"/>
          <p:nvPr/>
        </p:nvSpPr>
        <p:spPr>
          <a:xfrm>
            <a:off x="174170" y="1161045"/>
            <a:ext cx="11865429" cy="5755422"/>
          </a:xfrm>
          <a:prstGeom prst="rect">
            <a:avLst/>
          </a:prstGeom>
          <a:noFill/>
        </p:spPr>
        <p:txBody>
          <a:bodyPr wrap="square" rtlCol="0">
            <a:spAutoFit/>
          </a:bodyPr>
          <a:lstStyle/>
          <a:p>
            <a:r>
              <a:rPr lang="en-US" sz="2300" b="1" dirty="0">
                <a:solidFill>
                  <a:srgbClr val="FFC000"/>
                </a:solidFill>
              </a:rPr>
              <a:t>• IT WAS NOT A THEOCRACY</a:t>
            </a:r>
            <a:r>
              <a:rPr lang="en-US" sz="2300" b="1" dirty="0"/>
              <a:t>: State and church were specifically separate, though the clergy often were sought for advice. The colony supported the church, and attending church was compulsory. In return, churches preached support of the civil government.</a:t>
            </a:r>
          </a:p>
          <a:p>
            <a:r>
              <a:rPr lang="en-US" sz="2300" b="1" dirty="0">
                <a:solidFill>
                  <a:srgbClr val="FFC000"/>
                </a:solidFill>
              </a:rPr>
              <a:t>• IT WAS NOT A DEMOCRACY:  </a:t>
            </a:r>
            <a:r>
              <a:rPr lang="en-US" sz="2300" b="1" dirty="0"/>
              <a:t>The Puritans did not think democracy was a fit government for either church or a commonwealth. John Cotton, for instance, said </a:t>
            </a:r>
            <a:r>
              <a:rPr lang="en-US" sz="2300" b="1" dirty="0">
                <a:solidFill>
                  <a:srgbClr val="FFC000"/>
                </a:solidFill>
              </a:rPr>
              <a:t>“If the people governors, who shall be governed?”</a:t>
            </a:r>
          </a:p>
          <a:p>
            <a:r>
              <a:rPr lang="en-US" sz="2300" b="1" dirty="0"/>
              <a:t>	- The Puritan view was that the church members, as the least depraved 	 	  	  among them, should select leaders from a select group of men who could 	  	  be counted on to carry  out God’s will.</a:t>
            </a:r>
          </a:p>
          <a:p>
            <a:r>
              <a:rPr lang="en-US" sz="2300" b="1" dirty="0"/>
              <a:t>	- Winthrop called this a </a:t>
            </a:r>
            <a:r>
              <a:rPr lang="en-US" sz="2300" b="1" dirty="0">
                <a:solidFill>
                  <a:srgbClr val="FFC000"/>
                </a:solidFill>
              </a:rPr>
              <a:t>“mixed democracy.” </a:t>
            </a:r>
            <a:r>
              <a:rPr lang="en-US" sz="2300" b="1" dirty="0"/>
              <a:t>Cotton called it a </a:t>
            </a:r>
            <a:r>
              <a:rPr lang="en-US" sz="2300" b="1" dirty="0">
                <a:solidFill>
                  <a:srgbClr val="FFC000"/>
                </a:solidFill>
              </a:rPr>
              <a:t>“mixed 		 	   	   aristocracy.”</a:t>
            </a:r>
          </a:p>
          <a:p>
            <a:r>
              <a:rPr lang="en-US" sz="2300" b="1" dirty="0">
                <a:solidFill>
                  <a:srgbClr val="FFC000"/>
                </a:solidFill>
              </a:rPr>
              <a:t>		•Cotton’s description may be most accurate: the same men were elected 	 	to leadership roles over and over, while only a quarter of the men in the 			colony were admitted to church membership (hence on 25% had a vote on 		who ran things).</a:t>
            </a:r>
          </a:p>
        </p:txBody>
      </p:sp>
    </p:spTree>
    <p:extLst>
      <p:ext uri="{BB962C8B-B14F-4D97-AF65-F5344CB8AC3E}">
        <p14:creationId xmlns:p14="http://schemas.microsoft.com/office/powerpoint/2010/main" val="1717772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2824-5BA3-8E46-B364-25CE457C919E}"/>
              </a:ext>
            </a:extLst>
          </p:cNvPr>
          <p:cNvSpPr>
            <a:spLocks noGrp="1"/>
          </p:cNvSpPr>
          <p:nvPr>
            <p:ph type="title"/>
          </p:nvPr>
        </p:nvSpPr>
        <p:spPr>
          <a:xfrm>
            <a:off x="188912" y="0"/>
            <a:ext cx="4513718" cy="1400530"/>
          </a:xfrm>
        </p:spPr>
        <p:txBody>
          <a:bodyPr/>
          <a:lstStyle/>
          <a:p>
            <a:r>
              <a:rPr lang="en-US" dirty="0"/>
              <a:t>Colonization in the North vs the South…</a:t>
            </a:r>
          </a:p>
        </p:txBody>
      </p:sp>
      <p:pic>
        <p:nvPicPr>
          <p:cNvPr id="5" name="Content Placeholder 4">
            <a:extLst>
              <a:ext uri="{FF2B5EF4-FFF2-40B4-BE49-F238E27FC236}">
                <a16:creationId xmlns:a16="http://schemas.microsoft.com/office/drawing/2014/main" id="{48A48FB5-DF1E-0C44-AC89-A2A4C79E0C5E}"/>
              </a:ext>
            </a:extLst>
          </p:cNvPr>
          <p:cNvPicPr>
            <a:picLocks noGrp="1" noChangeAspect="1"/>
          </p:cNvPicPr>
          <p:nvPr>
            <p:ph idx="1"/>
          </p:nvPr>
        </p:nvPicPr>
        <p:blipFill>
          <a:blip r:embed="rId2"/>
          <a:stretch>
            <a:fillRect/>
          </a:stretch>
        </p:blipFill>
        <p:spPr>
          <a:xfrm>
            <a:off x="6400800" y="0"/>
            <a:ext cx="5355771" cy="6790353"/>
          </a:xfrm>
        </p:spPr>
      </p:pic>
      <p:sp>
        <p:nvSpPr>
          <p:cNvPr id="6" name="TextBox 5">
            <a:extLst>
              <a:ext uri="{FF2B5EF4-FFF2-40B4-BE49-F238E27FC236}">
                <a16:creationId xmlns:a16="http://schemas.microsoft.com/office/drawing/2014/main" id="{D6372603-5100-274B-8985-644BD7D806F6}"/>
              </a:ext>
            </a:extLst>
          </p:cNvPr>
          <p:cNvSpPr txBox="1"/>
          <p:nvPr/>
        </p:nvSpPr>
        <p:spPr>
          <a:xfrm>
            <a:off x="391886" y="2373086"/>
            <a:ext cx="5682343" cy="3785652"/>
          </a:xfrm>
          <a:prstGeom prst="rect">
            <a:avLst/>
          </a:prstGeom>
          <a:noFill/>
        </p:spPr>
        <p:txBody>
          <a:bodyPr wrap="square" rtlCol="0">
            <a:spAutoFit/>
          </a:bodyPr>
          <a:lstStyle/>
          <a:p>
            <a:r>
              <a:rPr lang="en-US" sz="2400" b="1" dirty="0"/>
              <a:t>The fertile soil of the South allowed settlers in places like Jamestown and Maryland to range up and down the Chesapeake, establishing large plantations based purely on agriculture. In the North, the rocky New England soil and organized habits of the Puritans who lived there forced colonists into a much more regimented style of land allotment. </a:t>
            </a:r>
          </a:p>
        </p:txBody>
      </p:sp>
    </p:spTree>
    <p:extLst>
      <p:ext uri="{BB962C8B-B14F-4D97-AF65-F5344CB8AC3E}">
        <p14:creationId xmlns:p14="http://schemas.microsoft.com/office/powerpoint/2010/main" val="3785359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images.fineartamerica.com/images-medium-large/roger-williams-ca-1603-1683-everett.jpg">
            <a:extLst>
              <a:ext uri="{FF2B5EF4-FFF2-40B4-BE49-F238E27FC236}">
                <a16:creationId xmlns:a16="http://schemas.microsoft.com/office/drawing/2014/main" id="{5F8EBBBF-EA6A-3E4F-A318-564BDA74C7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172" y="1447800"/>
            <a:ext cx="3705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itle 2">
            <a:extLst>
              <a:ext uri="{FF2B5EF4-FFF2-40B4-BE49-F238E27FC236}">
                <a16:creationId xmlns:a16="http://schemas.microsoft.com/office/drawing/2014/main" id="{E79FA4D3-D92C-8D49-ACE6-73C3147423C6}"/>
              </a:ext>
            </a:extLst>
          </p:cNvPr>
          <p:cNvSpPr>
            <a:spLocks noGrp="1"/>
          </p:cNvSpPr>
          <p:nvPr>
            <p:ph type="title"/>
          </p:nvPr>
        </p:nvSpPr>
        <p:spPr>
          <a:xfrm>
            <a:off x="261257" y="2960914"/>
            <a:ext cx="7228114" cy="3897086"/>
          </a:xfrm>
        </p:spPr>
        <p:txBody>
          <a:bodyPr/>
          <a:lstStyle/>
          <a:p>
            <a:r>
              <a:rPr lang="en-US" altLang="en-US" sz="2400" b="1" dirty="0">
                <a:solidFill>
                  <a:schemeClr val="tx1"/>
                </a:solidFill>
                <a:latin typeface="+mn-lt"/>
                <a:cs typeface="Times New Roman" panose="02020603050405020304" pitchFamily="18" charset="0"/>
              </a:rPr>
              <a:t>The Puritan Church expelled </a:t>
            </a:r>
            <a:r>
              <a:rPr lang="en-US" altLang="en-US" sz="2400" b="1" dirty="0">
                <a:solidFill>
                  <a:srgbClr val="FFC000"/>
                </a:solidFill>
                <a:latin typeface="+mn-lt"/>
                <a:cs typeface="Times New Roman" panose="02020603050405020304" pitchFamily="18" charset="0"/>
              </a:rPr>
              <a:t>Roger Williams</a:t>
            </a:r>
            <a:r>
              <a:rPr lang="en-US" altLang="en-US" sz="2400" b="1" dirty="0">
                <a:solidFill>
                  <a:schemeClr val="tx1"/>
                </a:solidFill>
                <a:latin typeface="+mn-lt"/>
                <a:cs typeface="Times New Roman" panose="02020603050405020304" pitchFamily="18" charset="0"/>
              </a:rPr>
              <a:t>, whom it considered a zealot for </a:t>
            </a:r>
            <a:r>
              <a:rPr lang="en-US" altLang="en-US" sz="2400" b="1" dirty="0">
                <a:solidFill>
                  <a:srgbClr val="FFC000"/>
                </a:solidFill>
                <a:latin typeface="+mn-lt"/>
                <a:cs typeface="Times New Roman" panose="02020603050405020304" pitchFamily="18" charset="0"/>
              </a:rPr>
              <a:t>supporting separation of church and state</a:t>
            </a:r>
            <a:r>
              <a:rPr lang="en-US" altLang="en-US" sz="2400" b="1" dirty="0">
                <a:solidFill>
                  <a:schemeClr val="tx1"/>
                </a:solidFill>
                <a:latin typeface="+mn-lt"/>
                <a:cs typeface="Times New Roman" panose="02020603050405020304" pitchFamily="18" charset="0"/>
              </a:rPr>
              <a:t>. Williams sought refuge with Narragansett Indians south of Massachusetts, and soon </a:t>
            </a:r>
            <a:r>
              <a:rPr lang="en-US" altLang="en-US" sz="2400" b="1" dirty="0">
                <a:solidFill>
                  <a:srgbClr val="FFC000"/>
                </a:solidFill>
                <a:latin typeface="+mn-lt"/>
                <a:cs typeface="Times New Roman" panose="02020603050405020304" pitchFamily="18" charset="0"/>
              </a:rPr>
              <a:t>established the town of Providence</a:t>
            </a:r>
            <a:r>
              <a:rPr lang="en-US" altLang="en-US" sz="2400" b="1" dirty="0">
                <a:solidFill>
                  <a:schemeClr val="tx1"/>
                </a:solidFill>
                <a:latin typeface="+mn-lt"/>
                <a:cs typeface="Times New Roman" panose="02020603050405020304" pitchFamily="18" charset="0"/>
              </a:rPr>
              <a:t>, the first settlement in what would become </a:t>
            </a:r>
            <a:r>
              <a:rPr lang="en-US" altLang="en-US" sz="2400" b="1" dirty="0">
                <a:solidFill>
                  <a:srgbClr val="FFC000"/>
                </a:solidFill>
                <a:latin typeface="+mn-lt"/>
                <a:cs typeface="Times New Roman" panose="02020603050405020304" pitchFamily="18" charset="0"/>
              </a:rPr>
              <a:t>Rhode Island</a:t>
            </a:r>
            <a:r>
              <a:rPr lang="en-US" altLang="en-US" sz="2400" b="1" dirty="0">
                <a:solidFill>
                  <a:schemeClr val="tx1"/>
                </a:solidFill>
                <a:latin typeface="+mn-lt"/>
                <a:cs typeface="Times New Roman" panose="02020603050405020304" pitchFamily="18" charset="0"/>
              </a:rPr>
              <a:t>. Williams welcomed people of all faiths to the colony. </a:t>
            </a:r>
            <a:r>
              <a:rPr lang="en-US" altLang="en-US" sz="2400" b="1" dirty="0">
                <a:solidFill>
                  <a:srgbClr val="FFC000"/>
                </a:solidFill>
                <a:latin typeface="+mn-lt"/>
                <a:cs typeface="Times New Roman" panose="02020603050405020304" pitchFamily="18" charset="0"/>
              </a:rPr>
              <a:t>In 1652</a:t>
            </a:r>
            <a:r>
              <a:rPr lang="en-US" altLang="en-US" sz="2400" b="1" dirty="0">
                <a:solidFill>
                  <a:schemeClr val="tx1"/>
                </a:solidFill>
                <a:latin typeface="+mn-lt"/>
                <a:cs typeface="Times New Roman" panose="02020603050405020304" pitchFamily="18" charset="0"/>
              </a:rPr>
              <a:t>, Rhode Island passed the </a:t>
            </a:r>
            <a:r>
              <a:rPr lang="en-US" altLang="en-US" sz="2400" b="1" dirty="0">
                <a:solidFill>
                  <a:srgbClr val="FFC000"/>
                </a:solidFill>
                <a:latin typeface="+mn-lt"/>
                <a:cs typeface="Times New Roman" panose="02020603050405020304" pitchFamily="18" charset="0"/>
              </a:rPr>
              <a:t>first law in North America outlawing slavery</a:t>
            </a:r>
            <a:r>
              <a:rPr lang="en-US" altLang="en-US" sz="2400" b="1" dirty="0">
                <a:solidFill>
                  <a:schemeClr val="tx1"/>
                </a:solidFill>
                <a:latin typeface="+mn-lt"/>
                <a:cs typeface="Times New Roman" panose="02020603050405020304" pitchFamily="18" charset="0"/>
              </a:rPr>
              <a:t>.</a:t>
            </a:r>
          </a:p>
        </p:txBody>
      </p:sp>
      <p:sp>
        <p:nvSpPr>
          <p:cNvPr id="2" name="TextBox 1">
            <a:extLst>
              <a:ext uri="{FF2B5EF4-FFF2-40B4-BE49-F238E27FC236}">
                <a16:creationId xmlns:a16="http://schemas.microsoft.com/office/drawing/2014/main" id="{B06B414C-47C6-A740-B21C-522F4BA7069E}"/>
              </a:ext>
            </a:extLst>
          </p:cNvPr>
          <p:cNvSpPr txBox="1"/>
          <p:nvPr/>
        </p:nvSpPr>
        <p:spPr>
          <a:xfrm>
            <a:off x="261257" y="174171"/>
            <a:ext cx="9884229" cy="646331"/>
          </a:xfrm>
          <a:prstGeom prst="rect">
            <a:avLst/>
          </a:prstGeom>
          <a:noFill/>
        </p:spPr>
        <p:txBody>
          <a:bodyPr wrap="square" rtlCol="0">
            <a:spAutoFit/>
          </a:bodyPr>
          <a:lstStyle/>
          <a:p>
            <a:r>
              <a:rPr lang="en-US" sz="3600" dirty="0"/>
              <a:t>Roger Williams wears out his welcome…</a:t>
            </a:r>
          </a:p>
        </p:txBody>
      </p:sp>
      <p:sp>
        <p:nvSpPr>
          <p:cNvPr id="3" name="TextBox 2">
            <a:extLst>
              <a:ext uri="{FF2B5EF4-FFF2-40B4-BE49-F238E27FC236}">
                <a16:creationId xmlns:a16="http://schemas.microsoft.com/office/drawing/2014/main" id="{BFEA1F90-046E-5A40-AC33-04433FA25AB5}"/>
              </a:ext>
            </a:extLst>
          </p:cNvPr>
          <p:cNvSpPr txBox="1"/>
          <p:nvPr/>
        </p:nvSpPr>
        <p:spPr>
          <a:xfrm>
            <a:off x="261257" y="820502"/>
            <a:ext cx="7271657" cy="1938992"/>
          </a:xfrm>
          <a:prstGeom prst="rect">
            <a:avLst/>
          </a:prstGeom>
          <a:noFill/>
        </p:spPr>
        <p:txBody>
          <a:bodyPr wrap="square" rtlCol="0">
            <a:spAutoFit/>
          </a:bodyPr>
          <a:lstStyle/>
          <a:p>
            <a:r>
              <a:rPr lang="en-US" sz="2400" b="1" i="1" dirty="0">
                <a:solidFill>
                  <a:srgbClr val="FFC000"/>
                </a:solidFill>
              </a:rPr>
              <a:t>“ A false religion out of the church will not hurt the church, no more than weekends in a wilderness hurt the enclosed garden…and a false religion – will not hurt the civil state in case the worshipper break no civil law.”</a:t>
            </a:r>
          </a:p>
        </p:txBody>
      </p:sp>
    </p:spTree>
    <p:extLst>
      <p:ext uri="{BB962C8B-B14F-4D97-AF65-F5344CB8AC3E}">
        <p14:creationId xmlns:p14="http://schemas.microsoft.com/office/powerpoint/2010/main" val="354703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D303-7024-9942-967F-C16916E77162}"/>
              </a:ext>
            </a:extLst>
          </p:cNvPr>
          <p:cNvSpPr>
            <a:spLocks noGrp="1"/>
          </p:cNvSpPr>
          <p:nvPr>
            <p:ph type="title"/>
          </p:nvPr>
        </p:nvSpPr>
        <p:spPr>
          <a:xfrm>
            <a:off x="232454" y="0"/>
            <a:ext cx="10021889" cy="870857"/>
          </a:xfrm>
        </p:spPr>
        <p:txBody>
          <a:bodyPr/>
          <a:lstStyle/>
          <a:p>
            <a:r>
              <a:rPr lang="en-US" dirty="0"/>
              <a:t>Williams is joined by Ann Hutchinson…</a:t>
            </a:r>
          </a:p>
        </p:txBody>
      </p:sp>
      <p:pic>
        <p:nvPicPr>
          <p:cNvPr id="3" name="Picture 2" descr="http://cdn.history.com/sites/2/2014/02/annehutchinson_jpg-AB.jpeg">
            <a:extLst>
              <a:ext uri="{FF2B5EF4-FFF2-40B4-BE49-F238E27FC236}">
                <a16:creationId xmlns:a16="http://schemas.microsoft.com/office/drawing/2014/main" id="{5098BD1B-D408-B84E-9567-1A8EE9898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54" y="1034142"/>
            <a:ext cx="6850484" cy="5127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C825B4C-74FE-D848-9F33-61FC42CED6B6}"/>
              </a:ext>
            </a:extLst>
          </p:cNvPr>
          <p:cNvSpPr txBox="1"/>
          <p:nvPr/>
        </p:nvSpPr>
        <p:spPr>
          <a:xfrm>
            <a:off x="7271658" y="1164134"/>
            <a:ext cx="4572000" cy="5693866"/>
          </a:xfrm>
          <a:prstGeom prst="rect">
            <a:avLst/>
          </a:prstGeom>
          <a:noFill/>
        </p:spPr>
        <p:txBody>
          <a:bodyPr wrap="square" rtlCol="0">
            <a:spAutoFit/>
          </a:bodyPr>
          <a:lstStyle/>
          <a:p>
            <a:r>
              <a:rPr lang="en-US" altLang="en-US" sz="2800" b="1" dirty="0">
                <a:cs typeface="Times New Roman" panose="02020603050405020304" pitchFamily="18" charset="0"/>
              </a:rPr>
              <a:t>Williams’ female counterpart was </a:t>
            </a:r>
            <a:r>
              <a:rPr lang="en-US" altLang="en-US" sz="2800" b="1" dirty="0">
                <a:solidFill>
                  <a:srgbClr val="FFC000"/>
                </a:solidFill>
                <a:cs typeface="Times New Roman" panose="02020603050405020304" pitchFamily="18" charset="0"/>
              </a:rPr>
              <a:t>Anne Hutchinson</a:t>
            </a:r>
            <a:r>
              <a:rPr lang="en-US" altLang="en-US" sz="2800" b="1" dirty="0">
                <a:cs typeface="Times New Roman" panose="02020603050405020304" pitchFamily="18" charset="0"/>
              </a:rPr>
              <a:t>, an intelligent, strong-willed woman, and theologian. Her </a:t>
            </a:r>
            <a:r>
              <a:rPr lang="en-US" altLang="en-US" sz="2800" b="1" dirty="0">
                <a:solidFill>
                  <a:srgbClr val="FFC000"/>
                </a:solidFill>
                <a:cs typeface="Times New Roman" panose="02020603050405020304" pitchFamily="18" charset="0"/>
              </a:rPr>
              <a:t>outspokenness on matters of faith </a:t>
            </a:r>
            <a:r>
              <a:rPr lang="en-US" altLang="en-US" sz="2800" b="1" dirty="0">
                <a:cs typeface="Times New Roman" panose="02020603050405020304" pitchFamily="18" charset="0"/>
              </a:rPr>
              <a:t>in the male dominated Puritan community got her </a:t>
            </a:r>
            <a:r>
              <a:rPr lang="en-US" altLang="en-US" sz="2800" b="1" dirty="0">
                <a:solidFill>
                  <a:srgbClr val="FFC000"/>
                </a:solidFill>
                <a:cs typeface="Times New Roman" panose="02020603050405020304" pitchFamily="18" charset="0"/>
              </a:rPr>
              <a:t>banished from Massachusetts</a:t>
            </a:r>
            <a:r>
              <a:rPr lang="en-US" altLang="en-US" sz="2800" b="1" dirty="0">
                <a:cs typeface="Times New Roman" panose="02020603050405020304" pitchFamily="18" charset="0"/>
              </a:rPr>
              <a:t>, and she, too, settled in Rhode Island.</a:t>
            </a:r>
            <a:endParaRPr lang="en-US" sz="2800" dirty="0"/>
          </a:p>
        </p:txBody>
      </p:sp>
    </p:spTree>
    <p:extLst>
      <p:ext uri="{BB962C8B-B14F-4D97-AF65-F5344CB8AC3E}">
        <p14:creationId xmlns:p14="http://schemas.microsoft.com/office/powerpoint/2010/main" val="1629263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C7FF4-75F5-9C46-96D0-395D2C860204}"/>
              </a:ext>
            </a:extLst>
          </p:cNvPr>
          <p:cNvSpPr>
            <a:spLocks noGrp="1"/>
          </p:cNvSpPr>
          <p:nvPr>
            <p:ph type="title"/>
          </p:nvPr>
        </p:nvSpPr>
        <p:spPr>
          <a:xfrm>
            <a:off x="450168" y="0"/>
            <a:ext cx="9404723" cy="762000"/>
          </a:xfrm>
        </p:spPr>
        <p:txBody>
          <a:bodyPr/>
          <a:lstStyle/>
          <a:p>
            <a:r>
              <a:rPr lang="en-US" dirty="0"/>
              <a:t>Connecticut…</a:t>
            </a:r>
          </a:p>
        </p:txBody>
      </p:sp>
      <p:sp>
        <p:nvSpPr>
          <p:cNvPr id="3" name="TextBox 2">
            <a:extLst>
              <a:ext uri="{FF2B5EF4-FFF2-40B4-BE49-F238E27FC236}">
                <a16:creationId xmlns:a16="http://schemas.microsoft.com/office/drawing/2014/main" id="{2447E39E-B4A5-2645-901F-EF1EF46ACD82}"/>
              </a:ext>
            </a:extLst>
          </p:cNvPr>
          <p:cNvSpPr txBox="1"/>
          <p:nvPr/>
        </p:nvSpPr>
        <p:spPr>
          <a:xfrm>
            <a:off x="254225" y="762000"/>
            <a:ext cx="7605261" cy="6001643"/>
          </a:xfrm>
          <a:prstGeom prst="rect">
            <a:avLst/>
          </a:prstGeom>
          <a:noFill/>
        </p:spPr>
        <p:txBody>
          <a:bodyPr wrap="square" rtlCol="0">
            <a:spAutoFit/>
          </a:bodyPr>
          <a:lstStyle/>
          <a:p>
            <a:r>
              <a:rPr lang="en-US" sz="2400" b="1" dirty="0"/>
              <a:t>• By </a:t>
            </a:r>
            <a:r>
              <a:rPr lang="en-US" sz="2400" b="1" dirty="0">
                <a:solidFill>
                  <a:srgbClr val="FFC000"/>
                </a:solidFill>
              </a:rPr>
              <a:t>1633</a:t>
            </a:r>
            <a:r>
              <a:rPr lang="en-US" sz="2400" b="1" dirty="0"/>
              <a:t>, </a:t>
            </a:r>
            <a:r>
              <a:rPr lang="en-US" sz="2400" b="1" dirty="0">
                <a:solidFill>
                  <a:srgbClr val="FFC000"/>
                </a:solidFill>
              </a:rPr>
              <a:t>Dutch and Plymouth farmers </a:t>
            </a:r>
            <a:r>
              <a:rPr lang="en-US" sz="2400" b="1" dirty="0"/>
              <a:t>had spread to settle along the Connecticut River Valley. The towns of </a:t>
            </a:r>
            <a:r>
              <a:rPr lang="en-US" sz="2400" b="1" dirty="0" err="1">
                <a:solidFill>
                  <a:srgbClr val="FFC000"/>
                </a:solidFill>
              </a:rPr>
              <a:t>Sayebrook</a:t>
            </a:r>
            <a:r>
              <a:rPr lang="en-US" sz="2400" b="1" dirty="0"/>
              <a:t> and </a:t>
            </a:r>
            <a:r>
              <a:rPr lang="en-US" sz="2400" b="1" dirty="0">
                <a:solidFill>
                  <a:srgbClr val="FFC000"/>
                </a:solidFill>
              </a:rPr>
              <a:t>Hartford</a:t>
            </a:r>
            <a:r>
              <a:rPr lang="en-US" sz="2400" b="1" dirty="0"/>
              <a:t> are established as a </a:t>
            </a:r>
            <a:r>
              <a:rPr lang="en-US" sz="2400" b="1" dirty="0" err="1"/>
              <a:t>resut</a:t>
            </a:r>
            <a:r>
              <a:rPr lang="en-US" sz="2400" b="1" dirty="0"/>
              <a:t>.</a:t>
            </a:r>
          </a:p>
          <a:p>
            <a:r>
              <a:rPr lang="en-US" sz="2400" b="1" dirty="0"/>
              <a:t>• </a:t>
            </a:r>
            <a:r>
              <a:rPr lang="en-US" sz="2400" b="1" dirty="0">
                <a:solidFill>
                  <a:srgbClr val="FFC000"/>
                </a:solidFill>
              </a:rPr>
              <a:t>Connecticut starts as a Puritan colony</a:t>
            </a:r>
            <a:r>
              <a:rPr lang="en-US" sz="2400" b="1" dirty="0"/>
              <a:t>, but the Restoration sees King Charles II grant a charter that allows for </a:t>
            </a:r>
            <a:r>
              <a:rPr lang="en-US" sz="2400" b="1" dirty="0">
                <a:solidFill>
                  <a:srgbClr val="FFC000"/>
                </a:solidFill>
              </a:rPr>
              <a:t>self-governing</a:t>
            </a:r>
            <a:r>
              <a:rPr lang="en-US" sz="2400" b="1" dirty="0"/>
              <a:t>.</a:t>
            </a:r>
          </a:p>
          <a:p>
            <a:r>
              <a:rPr lang="en-US" sz="2400" b="1" dirty="0"/>
              <a:t>• </a:t>
            </a:r>
            <a:r>
              <a:rPr lang="en-US" sz="2400" b="1" dirty="0">
                <a:solidFill>
                  <a:srgbClr val="FFC000"/>
                </a:solidFill>
              </a:rPr>
              <a:t>New Haven </a:t>
            </a:r>
            <a:r>
              <a:rPr lang="en-US" sz="2400" b="1" dirty="0"/>
              <a:t>is established as a Puritan colony in </a:t>
            </a:r>
            <a:r>
              <a:rPr lang="en-US" sz="2400" b="1" dirty="0">
                <a:solidFill>
                  <a:srgbClr val="FFC000"/>
                </a:solidFill>
              </a:rPr>
              <a:t>1638</a:t>
            </a:r>
            <a:r>
              <a:rPr lang="en-US" sz="2400" b="1" dirty="0"/>
              <a:t> as a refuge for Puritans fleeing Massachusetts during the </a:t>
            </a:r>
            <a:r>
              <a:rPr lang="en-US" sz="2400" b="1" dirty="0">
                <a:solidFill>
                  <a:srgbClr val="FFC000"/>
                </a:solidFill>
              </a:rPr>
              <a:t>Antinomian controversy </a:t>
            </a:r>
            <a:r>
              <a:rPr lang="en-US" sz="2400" b="1" dirty="0"/>
              <a:t>(a religious </a:t>
            </a:r>
            <a:r>
              <a:rPr lang="en-US" sz="2400" b="1" dirty="0" err="1"/>
              <a:t>conlict</a:t>
            </a:r>
            <a:r>
              <a:rPr lang="en-US" sz="2400" b="1" dirty="0"/>
              <a:t>).</a:t>
            </a:r>
          </a:p>
          <a:p>
            <a:r>
              <a:rPr lang="en-US" sz="2400" b="1" dirty="0"/>
              <a:t>	- The </a:t>
            </a:r>
            <a:r>
              <a:rPr lang="en-US" sz="2400" b="1" dirty="0">
                <a:solidFill>
                  <a:srgbClr val="FFC000"/>
                </a:solidFill>
              </a:rPr>
              <a:t>Fundamental Articles</a:t>
            </a:r>
            <a:r>
              <a:rPr lang="en-US" sz="2400" b="1" dirty="0"/>
              <a:t> of </a:t>
            </a:r>
            <a:r>
              <a:rPr lang="en-US" sz="2400" b="1" dirty="0">
                <a:solidFill>
                  <a:srgbClr val="FFC000"/>
                </a:solidFill>
              </a:rPr>
              <a:t>1639</a:t>
            </a:r>
            <a:r>
              <a:rPr lang="en-US" sz="2400" b="1" dirty="0"/>
              <a:t> made New Haven a true </a:t>
            </a:r>
            <a:r>
              <a:rPr lang="en-US" sz="2400" b="1" dirty="0">
                <a:solidFill>
                  <a:srgbClr val="FFC000"/>
                </a:solidFill>
              </a:rPr>
              <a:t>religious colony</a:t>
            </a:r>
            <a:r>
              <a:rPr lang="en-US" sz="2400" b="1" dirty="0"/>
              <a:t>.</a:t>
            </a:r>
          </a:p>
          <a:p>
            <a:r>
              <a:rPr lang="en-US" sz="2400" b="1" dirty="0"/>
              <a:t>• By 1662, New Haven had joined other towns led by </a:t>
            </a:r>
            <a:r>
              <a:rPr lang="en-US" sz="2400" b="1" dirty="0">
                <a:solidFill>
                  <a:srgbClr val="FFC000"/>
                </a:solidFill>
              </a:rPr>
              <a:t>Rev. John Davenport</a:t>
            </a:r>
            <a:r>
              <a:rPr lang="en-US" sz="2400" b="1" dirty="0"/>
              <a:t>. and </a:t>
            </a:r>
            <a:r>
              <a:rPr lang="en-US" sz="2400" b="1" dirty="0" err="1">
                <a:solidFill>
                  <a:srgbClr val="FFC000"/>
                </a:solidFill>
              </a:rPr>
              <a:t>Theophilus</a:t>
            </a:r>
            <a:r>
              <a:rPr lang="en-US" sz="2400" b="1" dirty="0">
                <a:solidFill>
                  <a:srgbClr val="FFC000"/>
                </a:solidFill>
              </a:rPr>
              <a:t> Eaton </a:t>
            </a:r>
            <a:r>
              <a:rPr lang="en-US" sz="2400" b="1" dirty="0"/>
              <a:t>under the </a:t>
            </a:r>
            <a:r>
              <a:rPr lang="en-US" sz="2400" b="1" dirty="0">
                <a:solidFill>
                  <a:srgbClr val="FFC000"/>
                </a:solidFill>
              </a:rPr>
              <a:t>Connecticut Charter</a:t>
            </a:r>
            <a:r>
              <a:rPr lang="en-US" sz="2400" b="1" dirty="0"/>
              <a:t>.</a:t>
            </a:r>
          </a:p>
        </p:txBody>
      </p:sp>
      <p:sp>
        <p:nvSpPr>
          <p:cNvPr id="6" name="TextBox 5">
            <a:extLst>
              <a:ext uri="{FF2B5EF4-FFF2-40B4-BE49-F238E27FC236}">
                <a16:creationId xmlns:a16="http://schemas.microsoft.com/office/drawing/2014/main" id="{23125CDB-76AD-9D41-9BD4-26FBF0BE9E74}"/>
              </a:ext>
            </a:extLst>
          </p:cNvPr>
          <p:cNvSpPr txBox="1"/>
          <p:nvPr/>
        </p:nvSpPr>
        <p:spPr>
          <a:xfrm>
            <a:off x="8077200" y="6204857"/>
            <a:ext cx="3657600" cy="369332"/>
          </a:xfrm>
          <a:prstGeom prst="rect">
            <a:avLst/>
          </a:prstGeom>
          <a:noFill/>
        </p:spPr>
        <p:txBody>
          <a:bodyPr wrap="square" rtlCol="0">
            <a:spAutoFit/>
          </a:bodyPr>
          <a:lstStyle/>
          <a:p>
            <a:pPr algn="ctr"/>
            <a:r>
              <a:rPr lang="en-US" b="1" i="1" dirty="0"/>
              <a:t>Rev. John Davenport</a:t>
            </a:r>
          </a:p>
        </p:txBody>
      </p:sp>
      <p:pic>
        <p:nvPicPr>
          <p:cNvPr id="8" name="Picture 7">
            <a:extLst>
              <a:ext uri="{FF2B5EF4-FFF2-40B4-BE49-F238E27FC236}">
                <a16:creationId xmlns:a16="http://schemas.microsoft.com/office/drawing/2014/main" id="{3DE155D1-69B7-654D-A90B-1EAC18B2941E}"/>
              </a:ext>
            </a:extLst>
          </p:cNvPr>
          <p:cNvPicPr>
            <a:picLocks noChangeAspect="1"/>
          </p:cNvPicPr>
          <p:nvPr/>
        </p:nvPicPr>
        <p:blipFill>
          <a:blip r:embed="rId2"/>
          <a:stretch>
            <a:fillRect/>
          </a:stretch>
        </p:blipFill>
        <p:spPr>
          <a:xfrm>
            <a:off x="8077200" y="1404188"/>
            <a:ext cx="3657600" cy="4669277"/>
          </a:xfrm>
          <a:prstGeom prst="rect">
            <a:avLst/>
          </a:prstGeom>
        </p:spPr>
      </p:pic>
    </p:spTree>
    <p:extLst>
      <p:ext uri="{BB962C8B-B14F-4D97-AF65-F5344CB8AC3E}">
        <p14:creationId xmlns:p14="http://schemas.microsoft.com/office/powerpoint/2010/main" val="409742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2D3E-06D0-CC4B-A9DA-2EF88690D841}"/>
              </a:ext>
            </a:extLst>
          </p:cNvPr>
          <p:cNvSpPr>
            <a:spLocks noGrp="1"/>
          </p:cNvSpPr>
          <p:nvPr>
            <p:ph type="title"/>
          </p:nvPr>
        </p:nvSpPr>
        <p:spPr>
          <a:xfrm>
            <a:off x="602568" y="0"/>
            <a:ext cx="9404723" cy="805543"/>
          </a:xfrm>
        </p:spPr>
        <p:txBody>
          <a:bodyPr/>
          <a:lstStyle/>
          <a:p>
            <a:r>
              <a:rPr lang="en-US" dirty="0"/>
              <a:t>The Antinomian Controversy…</a:t>
            </a:r>
          </a:p>
        </p:txBody>
      </p:sp>
      <p:sp>
        <p:nvSpPr>
          <p:cNvPr id="3" name="TextBox 2">
            <a:extLst>
              <a:ext uri="{FF2B5EF4-FFF2-40B4-BE49-F238E27FC236}">
                <a16:creationId xmlns:a16="http://schemas.microsoft.com/office/drawing/2014/main" id="{5F06D4A4-D356-964E-9E22-00AB5DE43177}"/>
              </a:ext>
            </a:extLst>
          </p:cNvPr>
          <p:cNvSpPr txBox="1"/>
          <p:nvPr/>
        </p:nvSpPr>
        <p:spPr>
          <a:xfrm>
            <a:off x="326572" y="805543"/>
            <a:ext cx="8077200" cy="5632311"/>
          </a:xfrm>
          <a:prstGeom prst="rect">
            <a:avLst/>
          </a:prstGeom>
          <a:noFill/>
        </p:spPr>
        <p:txBody>
          <a:bodyPr wrap="square" rtlCol="0">
            <a:spAutoFit/>
          </a:bodyPr>
          <a:lstStyle/>
          <a:p>
            <a:r>
              <a:rPr lang="en-US" sz="2400" b="1" dirty="0"/>
              <a:t>• The </a:t>
            </a:r>
            <a:r>
              <a:rPr lang="en-US" sz="2400" b="1" dirty="0">
                <a:solidFill>
                  <a:srgbClr val="FFC000"/>
                </a:solidFill>
              </a:rPr>
              <a:t>Antinomian Controversy </a:t>
            </a:r>
            <a:r>
              <a:rPr lang="en-US" sz="2400" b="1" dirty="0"/>
              <a:t>indirectly led to the formation of both Rhode Island and Connecticut by forcing dissenters to flee Massachusetts.</a:t>
            </a:r>
          </a:p>
          <a:p>
            <a:r>
              <a:rPr lang="en-US" sz="2400" b="1" dirty="0"/>
              <a:t>• </a:t>
            </a:r>
            <a:r>
              <a:rPr lang="en-US" sz="2400" b="1" dirty="0">
                <a:solidFill>
                  <a:srgbClr val="FFC000"/>
                </a:solidFill>
              </a:rPr>
              <a:t>Anne Hutchinson </a:t>
            </a:r>
            <a:r>
              <a:rPr lang="en-US" sz="2400" b="1" dirty="0"/>
              <a:t>held regular meetings in her home to discuss the sermons delivered each Sunday. She insisted some clergymen, like </a:t>
            </a:r>
            <a:r>
              <a:rPr lang="en-US" sz="2400" b="1" dirty="0">
                <a:solidFill>
                  <a:srgbClr val="FFC000"/>
                </a:solidFill>
              </a:rPr>
              <a:t>John Cotton</a:t>
            </a:r>
            <a:r>
              <a:rPr lang="en-US" sz="2400" b="1" dirty="0"/>
              <a:t>, had more insight than others.</a:t>
            </a:r>
          </a:p>
          <a:p>
            <a:r>
              <a:rPr lang="en-US" sz="2400" b="1" dirty="0"/>
              <a:t>• Hutchinson and her friends believed in a </a:t>
            </a:r>
            <a:r>
              <a:rPr lang="en-US" sz="2400" b="1" dirty="0">
                <a:solidFill>
                  <a:srgbClr val="FFC000"/>
                </a:solidFill>
              </a:rPr>
              <a:t>covenant of grace</a:t>
            </a:r>
            <a:r>
              <a:rPr lang="en-US" sz="2400" b="1" dirty="0"/>
              <a:t> (you knew you were saved by a an inner light, or the feeling that the Holy Spirit had blessed them). The official Puritan church believed in a </a:t>
            </a:r>
            <a:r>
              <a:rPr lang="en-US" sz="2400" b="1" dirty="0">
                <a:solidFill>
                  <a:srgbClr val="FFC000"/>
                </a:solidFill>
              </a:rPr>
              <a:t>covenant of good works </a:t>
            </a:r>
            <a:r>
              <a:rPr lang="en-US" sz="2400" b="1" dirty="0"/>
              <a:t>(a person’s good conduct was necessary for, and a sign of, their salvation). </a:t>
            </a:r>
            <a:r>
              <a:rPr lang="en-US" sz="2400" b="1" dirty="0">
                <a:solidFill>
                  <a:srgbClr val="FFC000"/>
                </a:solidFill>
              </a:rPr>
              <a:t>This put Hutchinson and her friends at odds with John Winthrop and the Puritan church.</a:t>
            </a:r>
          </a:p>
        </p:txBody>
      </p:sp>
      <p:pic>
        <p:nvPicPr>
          <p:cNvPr id="5" name="Picture 4">
            <a:extLst>
              <a:ext uri="{FF2B5EF4-FFF2-40B4-BE49-F238E27FC236}">
                <a16:creationId xmlns:a16="http://schemas.microsoft.com/office/drawing/2014/main" id="{AA93DF8D-9459-A840-908E-5135BC330094}"/>
              </a:ext>
            </a:extLst>
          </p:cNvPr>
          <p:cNvPicPr>
            <a:picLocks noChangeAspect="1"/>
          </p:cNvPicPr>
          <p:nvPr/>
        </p:nvPicPr>
        <p:blipFill>
          <a:blip r:embed="rId2"/>
          <a:stretch>
            <a:fillRect/>
          </a:stretch>
        </p:blipFill>
        <p:spPr>
          <a:xfrm>
            <a:off x="8403772" y="1306285"/>
            <a:ext cx="3653421" cy="3004458"/>
          </a:xfrm>
          <a:prstGeom prst="rect">
            <a:avLst/>
          </a:prstGeom>
        </p:spPr>
      </p:pic>
      <p:sp>
        <p:nvSpPr>
          <p:cNvPr id="6" name="TextBox 5">
            <a:extLst>
              <a:ext uri="{FF2B5EF4-FFF2-40B4-BE49-F238E27FC236}">
                <a16:creationId xmlns:a16="http://schemas.microsoft.com/office/drawing/2014/main" id="{4451B1EC-4DD2-F349-8BBC-67F4D11B7929}"/>
              </a:ext>
            </a:extLst>
          </p:cNvPr>
          <p:cNvSpPr txBox="1"/>
          <p:nvPr/>
        </p:nvSpPr>
        <p:spPr>
          <a:xfrm>
            <a:off x="8665029" y="4637314"/>
            <a:ext cx="3287485" cy="1631216"/>
          </a:xfrm>
          <a:prstGeom prst="rect">
            <a:avLst/>
          </a:prstGeom>
          <a:noFill/>
        </p:spPr>
        <p:txBody>
          <a:bodyPr wrap="square" rtlCol="0">
            <a:spAutoFit/>
          </a:bodyPr>
          <a:lstStyle/>
          <a:p>
            <a:pPr algn="ctr"/>
            <a:r>
              <a:rPr lang="en-US" sz="2000" b="1" i="1" dirty="0"/>
              <a:t> Hutchinson was put on trial for “having troubled the peace of the commonwealth” in Massachusetts.</a:t>
            </a:r>
          </a:p>
        </p:txBody>
      </p:sp>
    </p:spTree>
    <p:extLst>
      <p:ext uri="{BB962C8B-B14F-4D97-AF65-F5344CB8AC3E}">
        <p14:creationId xmlns:p14="http://schemas.microsoft.com/office/powerpoint/2010/main" val="165634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D9F1-4C2C-9A46-838A-080584D0898C}"/>
              </a:ext>
            </a:extLst>
          </p:cNvPr>
          <p:cNvSpPr>
            <a:spLocks noGrp="1"/>
          </p:cNvSpPr>
          <p:nvPr>
            <p:ph type="title"/>
          </p:nvPr>
        </p:nvSpPr>
        <p:spPr>
          <a:xfrm>
            <a:off x="537254" y="0"/>
            <a:ext cx="9404723" cy="740229"/>
          </a:xfrm>
        </p:spPr>
        <p:txBody>
          <a:bodyPr/>
          <a:lstStyle/>
          <a:p>
            <a:r>
              <a:rPr lang="en-US" dirty="0"/>
              <a:t>Maine and New Hampshire…</a:t>
            </a:r>
          </a:p>
        </p:txBody>
      </p:sp>
      <p:sp>
        <p:nvSpPr>
          <p:cNvPr id="3" name="TextBox 2">
            <a:extLst>
              <a:ext uri="{FF2B5EF4-FFF2-40B4-BE49-F238E27FC236}">
                <a16:creationId xmlns:a16="http://schemas.microsoft.com/office/drawing/2014/main" id="{04380859-3A94-A945-A1C4-AEB52CAC22D7}"/>
              </a:ext>
            </a:extLst>
          </p:cNvPr>
          <p:cNvSpPr txBox="1"/>
          <p:nvPr/>
        </p:nvSpPr>
        <p:spPr>
          <a:xfrm>
            <a:off x="261258" y="740229"/>
            <a:ext cx="7142742" cy="6001643"/>
          </a:xfrm>
          <a:prstGeom prst="rect">
            <a:avLst/>
          </a:prstGeom>
          <a:noFill/>
        </p:spPr>
        <p:txBody>
          <a:bodyPr wrap="square" rtlCol="0">
            <a:spAutoFit/>
          </a:bodyPr>
          <a:lstStyle/>
          <a:p>
            <a:r>
              <a:rPr lang="en-US" sz="2400" b="1" dirty="0"/>
              <a:t>• </a:t>
            </a:r>
            <a:r>
              <a:rPr lang="en-US" sz="2400" b="1" dirty="0">
                <a:solidFill>
                  <a:srgbClr val="FFC000"/>
                </a:solidFill>
              </a:rPr>
              <a:t>Maine and NH </a:t>
            </a:r>
            <a:r>
              <a:rPr lang="en-US" sz="2400" b="1" dirty="0"/>
              <a:t>were originally </a:t>
            </a:r>
            <a:r>
              <a:rPr lang="en-US" sz="2400" b="1" dirty="0">
                <a:solidFill>
                  <a:srgbClr val="FFC000"/>
                </a:solidFill>
              </a:rPr>
              <a:t>proprietary holdings </a:t>
            </a:r>
            <a:r>
              <a:rPr lang="en-US" sz="2400" b="1" dirty="0"/>
              <a:t>of </a:t>
            </a:r>
            <a:r>
              <a:rPr lang="en-US" sz="2400" b="1" dirty="0">
                <a:solidFill>
                  <a:srgbClr val="FFC000"/>
                </a:solidFill>
              </a:rPr>
              <a:t>John Mason </a:t>
            </a:r>
            <a:r>
              <a:rPr lang="en-US" sz="2400" b="1" dirty="0"/>
              <a:t>and </a:t>
            </a:r>
            <a:r>
              <a:rPr lang="en-US" sz="2400" b="1" dirty="0">
                <a:solidFill>
                  <a:srgbClr val="FFC000"/>
                </a:solidFill>
              </a:rPr>
              <a:t>Sir Francis Gorges</a:t>
            </a:r>
          </a:p>
          <a:p>
            <a:r>
              <a:rPr lang="en-US" sz="2400" b="1" dirty="0"/>
              <a:t>	- </a:t>
            </a:r>
            <a:r>
              <a:rPr lang="en-US" sz="2400" b="1" dirty="0">
                <a:solidFill>
                  <a:srgbClr val="FFC000"/>
                </a:solidFill>
              </a:rPr>
              <a:t>Maine</a:t>
            </a:r>
            <a:r>
              <a:rPr lang="en-US" sz="2400" b="1" dirty="0"/>
              <a:t> was probably </a:t>
            </a:r>
            <a:r>
              <a:rPr lang="en-US" sz="2400" b="1" dirty="0">
                <a:solidFill>
                  <a:srgbClr val="FFC000"/>
                </a:solidFill>
              </a:rPr>
              <a:t>settled in the 1620s</a:t>
            </a:r>
          </a:p>
          <a:p>
            <a:r>
              <a:rPr lang="en-US" sz="2400" b="1" dirty="0"/>
              <a:t>	- </a:t>
            </a:r>
            <a:r>
              <a:rPr lang="en-US" sz="2400" b="1" dirty="0">
                <a:solidFill>
                  <a:srgbClr val="FFC000"/>
                </a:solidFill>
              </a:rPr>
              <a:t>New Hampshire </a:t>
            </a:r>
            <a:r>
              <a:rPr lang="en-US" sz="2400" b="1" dirty="0"/>
              <a:t>was settled by </a:t>
            </a:r>
            <a:r>
              <a:rPr lang="en-US" sz="2400" b="1" dirty="0">
                <a:solidFill>
                  <a:srgbClr val="FFC000"/>
                </a:solidFill>
              </a:rPr>
              <a:t>1629</a:t>
            </a:r>
          </a:p>
          <a:p>
            <a:r>
              <a:rPr lang="en-US" sz="2400" b="1" dirty="0"/>
              <a:t>• Both were proprietary </a:t>
            </a:r>
            <a:r>
              <a:rPr lang="en-US" sz="2400" b="1" dirty="0">
                <a:solidFill>
                  <a:srgbClr val="FFC000"/>
                </a:solidFill>
              </a:rPr>
              <a:t>colonies intended to make money, but they failed to do that</a:t>
            </a:r>
            <a:r>
              <a:rPr lang="en-US" sz="2400" b="1" dirty="0"/>
              <a:t>.</a:t>
            </a:r>
          </a:p>
          <a:p>
            <a:r>
              <a:rPr lang="en-US" sz="2400" b="1" dirty="0"/>
              <a:t>	- The region had a </a:t>
            </a:r>
            <a:r>
              <a:rPr lang="en-US" sz="2400" b="1" dirty="0">
                <a:solidFill>
                  <a:srgbClr val="FFC000"/>
                </a:solidFill>
              </a:rPr>
              <a:t>poor climate</a:t>
            </a:r>
          </a:p>
          <a:p>
            <a:r>
              <a:rPr lang="en-US" sz="2400" b="1" dirty="0"/>
              <a:t>	- There were </a:t>
            </a:r>
            <a:r>
              <a:rPr lang="en-US" sz="2400" b="1" dirty="0">
                <a:solidFill>
                  <a:srgbClr val="FFC000"/>
                </a:solidFill>
              </a:rPr>
              <a:t>competing claims</a:t>
            </a:r>
            <a:r>
              <a:rPr lang="en-US" sz="2400" b="1" dirty="0"/>
              <a:t> to the 	 	  	   territory from the </a:t>
            </a:r>
            <a:r>
              <a:rPr lang="en-US" sz="2400" b="1" dirty="0">
                <a:solidFill>
                  <a:srgbClr val="FFC000"/>
                </a:solidFill>
              </a:rPr>
              <a:t>French</a:t>
            </a:r>
          </a:p>
          <a:p>
            <a:r>
              <a:rPr lang="en-US" sz="2400" b="1" dirty="0"/>
              <a:t>	- The proprietors ignored Maine and NH, so 	  </a:t>
            </a:r>
            <a:r>
              <a:rPr lang="en-US" sz="2400" b="1" dirty="0">
                <a:solidFill>
                  <a:srgbClr val="FFC000"/>
                </a:solidFill>
              </a:rPr>
              <a:t>Massachusetts steps in to establish a 	 	  	  government there</a:t>
            </a:r>
            <a:r>
              <a:rPr lang="en-US" sz="2400" b="1" dirty="0"/>
              <a:t>.</a:t>
            </a:r>
          </a:p>
          <a:p>
            <a:r>
              <a:rPr lang="en-US" sz="2400" b="1" dirty="0"/>
              <a:t>• After Mason and Gorges die, their </a:t>
            </a:r>
            <a:r>
              <a:rPr lang="en-US" sz="2400" b="1" dirty="0">
                <a:solidFill>
                  <a:srgbClr val="FFC000"/>
                </a:solidFill>
              </a:rPr>
              <a:t>heirs sue Massachusetts</a:t>
            </a:r>
            <a:r>
              <a:rPr lang="en-US" sz="2400" b="1" dirty="0"/>
              <a:t> to get control. </a:t>
            </a:r>
            <a:r>
              <a:rPr lang="en-US" sz="2400" b="1" dirty="0">
                <a:solidFill>
                  <a:srgbClr val="FFC000"/>
                </a:solidFill>
              </a:rPr>
              <a:t>They win</a:t>
            </a:r>
            <a:r>
              <a:rPr lang="en-US" sz="2400" b="1" dirty="0"/>
              <a:t>.</a:t>
            </a:r>
          </a:p>
          <a:p>
            <a:r>
              <a:rPr lang="en-US" sz="2400" b="1" dirty="0"/>
              <a:t>	- They sell </a:t>
            </a:r>
            <a:r>
              <a:rPr lang="en-US" sz="2400" b="1" dirty="0">
                <a:solidFill>
                  <a:srgbClr val="FFC000"/>
                </a:solidFill>
              </a:rPr>
              <a:t>Maine to Massachusetts in 1679</a:t>
            </a:r>
          </a:p>
          <a:p>
            <a:r>
              <a:rPr lang="en-US" sz="2400" b="1" dirty="0"/>
              <a:t>	- </a:t>
            </a:r>
            <a:r>
              <a:rPr lang="en-US" sz="2400" b="1" dirty="0">
                <a:solidFill>
                  <a:srgbClr val="FFC000"/>
                </a:solidFill>
              </a:rPr>
              <a:t>NH bought by the Crown in 1679</a:t>
            </a:r>
          </a:p>
        </p:txBody>
      </p:sp>
      <p:pic>
        <p:nvPicPr>
          <p:cNvPr id="5" name="Picture 4">
            <a:extLst>
              <a:ext uri="{FF2B5EF4-FFF2-40B4-BE49-F238E27FC236}">
                <a16:creationId xmlns:a16="http://schemas.microsoft.com/office/drawing/2014/main" id="{9C789C2E-5808-E249-A716-24F6EC19B3F2}"/>
              </a:ext>
            </a:extLst>
          </p:cNvPr>
          <p:cNvPicPr>
            <a:picLocks noChangeAspect="1"/>
          </p:cNvPicPr>
          <p:nvPr/>
        </p:nvPicPr>
        <p:blipFill>
          <a:blip r:embed="rId2"/>
          <a:stretch>
            <a:fillRect/>
          </a:stretch>
        </p:blipFill>
        <p:spPr>
          <a:xfrm>
            <a:off x="7404000" y="1328057"/>
            <a:ext cx="4787999" cy="4987499"/>
          </a:xfrm>
          <a:prstGeom prst="rect">
            <a:avLst/>
          </a:prstGeom>
        </p:spPr>
      </p:pic>
    </p:spTree>
    <p:extLst>
      <p:ext uri="{BB962C8B-B14F-4D97-AF65-F5344CB8AC3E}">
        <p14:creationId xmlns:p14="http://schemas.microsoft.com/office/powerpoint/2010/main" val="1536124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0A41-98CD-024F-8DE8-86A2137C4067}"/>
              </a:ext>
            </a:extLst>
          </p:cNvPr>
          <p:cNvSpPr>
            <a:spLocks noGrp="1"/>
          </p:cNvSpPr>
          <p:nvPr>
            <p:ph type="title"/>
          </p:nvPr>
        </p:nvSpPr>
        <p:spPr>
          <a:xfrm>
            <a:off x="493711" y="-77197"/>
            <a:ext cx="9404723" cy="870857"/>
          </a:xfrm>
        </p:spPr>
        <p:txBody>
          <a:bodyPr/>
          <a:lstStyle/>
          <a:p>
            <a:r>
              <a:rPr lang="en-US" dirty="0"/>
              <a:t>New Jersey…</a:t>
            </a:r>
          </a:p>
        </p:txBody>
      </p:sp>
      <p:sp>
        <p:nvSpPr>
          <p:cNvPr id="3" name="TextBox 2">
            <a:extLst>
              <a:ext uri="{FF2B5EF4-FFF2-40B4-BE49-F238E27FC236}">
                <a16:creationId xmlns:a16="http://schemas.microsoft.com/office/drawing/2014/main" id="{B0ED0E7E-5D85-5A47-9369-1F36C8E052D6}"/>
              </a:ext>
            </a:extLst>
          </p:cNvPr>
          <p:cNvSpPr txBox="1"/>
          <p:nvPr/>
        </p:nvSpPr>
        <p:spPr>
          <a:xfrm>
            <a:off x="261257" y="562228"/>
            <a:ext cx="8482492" cy="6001643"/>
          </a:xfrm>
          <a:prstGeom prst="rect">
            <a:avLst/>
          </a:prstGeom>
          <a:noFill/>
        </p:spPr>
        <p:txBody>
          <a:bodyPr wrap="square" rtlCol="0">
            <a:spAutoFit/>
          </a:bodyPr>
          <a:lstStyle/>
          <a:p>
            <a:r>
              <a:rPr lang="en-US" sz="2400" b="1" dirty="0"/>
              <a:t>• Founded as a </a:t>
            </a:r>
            <a:r>
              <a:rPr lang="en-US" sz="2400" b="1" dirty="0">
                <a:solidFill>
                  <a:srgbClr val="FFC000"/>
                </a:solidFill>
              </a:rPr>
              <a:t>proprietary colony </a:t>
            </a:r>
            <a:r>
              <a:rPr lang="en-US" sz="2400" b="1" dirty="0"/>
              <a:t>by a royal charter granted to </a:t>
            </a:r>
            <a:r>
              <a:rPr lang="en-US" sz="2400" b="1" dirty="0">
                <a:solidFill>
                  <a:srgbClr val="FFC000"/>
                </a:solidFill>
              </a:rPr>
              <a:t>John, Lord Berkeley and Sir George Carteret </a:t>
            </a:r>
            <a:r>
              <a:rPr lang="en-US" sz="2400" b="1" dirty="0"/>
              <a:t>(both were also Lords Proprietors of Carolina) in </a:t>
            </a:r>
            <a:r>
              <a:rPr lang="en-US" sz="2400" b="1" dirty="0">
                <a:solidFill>
                  <a:srgbClr val="FFC000"/>
                </a:solidFill>
              </a:rPr>
              <a:t>1664</a:t>
            </a:r>
            <a:r>
              <a:rPr lang="en-US" sz="2400" b="1" dirty="0"/>
              <a:t>.</a:t>
            </a:r>
          </a:p>
          <a:p>
            <a:r>
              <a:rPr lang="en-US" sz="2400" b="1" dirty="0"/>
              <a:t>• To increase settlement, the proprietors issued the </a:t>
            </a:r>
            <a:r>
              <a:rPr lang="en-US" sz="2400" b="1" dirty="0">
                <a:solidFill>
                  <a:srgbClr val="FFC000"/>
                </a:solidFill>
              </a:rPr>
              <a:t>Concessions and Agreement</a:t>
            </a:r>
            <a:r>
              <a:rPr lang="en-US" sz="2400" b="1" dirty="0"/>
              <a:t> that promised a </a:t>
            </a:r>
            <a:r>
              <a:rPr lang="en-US" sz="2400" b="1" dirty="0">
                <a:solidFill>
                  <a:srgbClr val="FFC000"/>
                </a:solidFill>
              </a:rPr>
              <a:t>representative assembly, religious freedom, and land grants free of taxes until 1670</a:t>
            </a:r>
            <a:r>
              <a:rPr lang="en-US" sz="2400" b="1" dirty="0"/>
              <a:t>.</a:t>
            </a:r>
          </a:p>
          <a:p>
            <a:r>
              <a:rPr lang="en-US" sz="2400" b="1" dirty="0"/>
              <a:t>• </a:t>
            </a:r>
            <a:r>
              <a:rPr lang="en-US" sz="2400" b="1" dirty="0">
                <a:solidFill>
                  <a:srgbClr val="FFC000"/>
                </a:solidFill>
              </a:rPr>
              <a:t>East Jersey </a:t>
            </a:r>
            <a:r>
              <a:rPr lang="en-US" sz="2400" b="1" dirty="0"/>
              <a:t>settled by </a:t>
            </a:r>
            <a:r>
              <a:rPr lang="en-US" sz="2400" b="1" dirty="0">
                <a:solidFill>
                  <a:srgbClr val="FFC000"/>
                </a:solidFill>
              </a:rPr>
              <a:t>Quakers</a:t>
            </a:r>
            <a:r>
              <a:rPr lang="en-US" sz="2400" b="1" dirty="0"/>
              <a:t>, </a:t>
            </a:r>
            <a:r>
              <a:rPr lang="en-US" sz="2400" b="1" dirty="0">
                <a:solidFill>
                  <a:srgbClr val="FFC000"/>
                </a:solidFill>
              </a:rPr>
              <a:t>West Jersey </a:t>
            </a:r>
            <a:r>
              <a:rPr lang="en-US" sz="2400" b="1" dirty="0"/>
              <a:t>by </a:t>
            </a:r>
            <a:r>
              <a:rPr lang="en-US" sz="2400" b="1" dirty="0">
                <a:solidFill>
                  <a:srgbClr val="FFC000"/>
                </a:solidFill>
              </a:rPr>
              <a:t>Puritans</a:t>
            </a:r>
          </a:p>
          <a:p>
            <a:r>
              <a:rPr lang="en-US" sz="2400" b="1" dirty="0"/>
              <a:t>• </a:t>
            </a:r>
            <a:r>
              <a:rPr lang="en-US" sz="2400" b="1" dirty="0">
                <a:solidFill>
                  <a:srgbClr val="FFC000"/>
                </a:solidFill>
              </a:rPr>
              <a:t>Issues over taxes caused Carteret and Berkeley to sell their claims</a:t>
            </a:r>
            <a:r>
              <a:rPr lang="en-US" sz="2400" b="1" dirty="0"/>
              <a:t>. Berkeley sold his to </a:t>
            </a:r>
            <a:r>
              <a:rPr lang="en-US" sz="2400" b="1" dirty="0">
                <a:solidFill>
                  <a:srgbClr val="FFC000"/>
                </a:solidFill>
              </a:rPr>
              <a:t>Quakers in 1674</a:t>
            </a:r>
            <a:r>
              <a:rPr lang="en-US" sz="2400" b="1" dirty="0"/>
              <a:t>, while Carteret sold his to group of 23 other Quakers led by </a:t>
            </a:r>
            <a:r>
              <a:rPr lang="en-US" sz="2400" b="1" dirty="0">
                <a:solidFill>
                  <a:srgbClr val="FFC000"/>
                </a:solidFill>
              </a:rPr>
              <a:t>William Penn</a:t>
            </a:r>
            <a:r>
              <a:rPr lang="en-US" sz="2400" b="1" dirty="0"/>
              <a:t>.</a:t>
            </a:r>
          </a:p>
          <a:p>
            <a:r>
              <a:rPr lang="en-US" sz="2400" b="1" dirty="0"/>
              <a:t>• By </a:t>
            </a:r>
            <a:r>
              <a:rPr lang="en-US" sz="2400" b="1" dirty="0">
                <a:solidFill>
                  <a:srgbClr val="FFC000"/>
                </a:solidFill>
              </a:rPr>
              <a:t>1702</a:t>
            </a:r>
            <a:r>
              <a:rPr lang="en-US" sz="2400" b="1" dirty="0"/>
              <a:t>, both East and West </a:t>
            </a:r>
            <a:r>
              <a:rPr lang="en-US" sz="2400" b="1" dirty="0">
                <a:solidFill>
                  <a:srgbClr val="FFC000"/>
                </a:solidFill>
              </a:rPr>
              <a:t>Jersey came under the authority of the king </a:t>
            </a:r>
            <a:r>
              <a:rPr lang="en-US" sz="2400" b="1" dirty="0"/>
              <a:t>when the proprietors relinquished their control after pressure from the English government.</a:t>
            </a:r>
          </a:p>
        </p:txBody>
      </p:sp>
      <p:pic>
        <p:nvPicPr>
          <p:cNvPr id="5" name="Picture 4">
            <a:extLst>
              <a:ext uri="{FF2B5EF4-FFF2-40B4-BE49-F238E27FC236}">
                <a16:creationId xmlns:a16="http://schemas.microsoft.com/office/drawing/2014/main" id="{1CEE36D9-0DEA-1144-B925-E1BD1B556BD8}"/>
              </a:ext>
            </a:extLst>
          </p:cNvPr>
          <p:cNvPicPr>
            <a:picLocks noChangeAspect="1"/>
          </p:cNvPicPr>
          <p:nvPr/>
        </p:nvPicPr>
        <p:blipFill>
          <a:blip r:embed="rId2"/>
          <a:stretch>
            <a:fillRect/>
          </a:stretch>
        </p:blipFill>
        <p:spPr>
          <a:xfrm>
            <a:off x="8743749" y="1205752"/>
            <a:ext cx="3238402" cy="5238591"/>
          </a:xfrm>
          <a:prstGeom prst="rect">
            <a:avLst/>
          </a:prstGeom>
        </p:spPr>
      </p:pic>
    </p:spTree>
    <p:extLst>
      <p:ext uri="{BB962C8B-B14F-4D97-AF65-F5344CB8AC3E}">
        <p14:creationId xmlns:p14="http://schemas.microsoft.com/office/powerpoint/2010/main" val="393088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FC30-5B01-3B4D-8B6D-CF22320940E8}"/>
              </a:ext>
            </a:extLst>
          </p:cNvPr>
          <p:cNvSpPr>
            <a:spLocks noGrp="1"/>
          </p:cNvSpPr>
          <p:nvPr>
            <p:ph type="title"/>
          </p:nvPr>
        </p:nvSpPr>
        <p:spPr>
          <a:xfrm>
            <a:off x="363082" y="39061"/>
            <a:ext cx="9404723" cy="788253"/>
          </a:xfrm>
        </p:spPr>
        <p:txBody>
          <a:bodyPr/>
          <a:lstStyle/>
          <a:p>
            <a:r>
              <a:rPr lang="en-US" dirty="0"/>
              <a:t>Pennsylvania…</a:t>
            </a:r>
          </a:p>
        </p:txBody>
      </p:sp>
      <p:sp>
        <p:nvSpPr>
          <p:cNvPr id="3" name="TextBox 2">
            <a:extLst>
              <a:ext uri="{FF2B5EF4-FFF2-40B4-BE49-F238E27FC236}">
                <a16:creationId xmlns:a16="http://schemas.microsoft.com/office/drawing/2014/main" id="{8D874B1F-604F-8A41-A77D-ED95EEC3C14D}"/>
              </a:ext>
            </a:extLst>
          </p:cNvPr>
          <p:cNvSpPr txBox="1"/>
          <p:nvPr/>
        </p:nvSpPr>
        <p:spPr>
          <a:xfrm>
            <a:off x="144832" y="827314"/>
            <a:ext cx="8302481" cy="5632311"/>
          </a:xfrm>
          <a:prstGeom prst="rect">
            <a:avLst/>
          </a:prstGeom>
          <a:noFill/>
        </p:spPr>
        <p:txBody>
          <a:bodyPr wrap="square" rtlCol="0">
            <a:spAutoFit/>
          </a:bodyPr>
          <a:lstStyle/>
          <a:p>
            <a:r>
              <a:rPr lang="en-US" sz="2000" b="1" dirty="0"/>
              <a:t>• Rioting over quitrents and ownership issues in New Jersey led William Penn to consider forming a Quaker sanctuary elsewhere.</a:t>
            </a:r>
          </a:p>
          <a:p>
            <a:r>
              <a:rPr lang="en-US" sz="2000" b="1" dirty="0"/>
              <a:t>• To pay off a debt to the Penn family, </a:t>
            </a:r>
            <a:r>
              <a:rPr lang="en-US" sz="2000" b="1" dirty="0">
                <a:solidFill>
                  <a:srgbClr val="FFC000"/>
                </a:solidFill>
              </a:rPr>
              <a:t>King Charles II grants William a charter</a:t>
            </a:r>
            <a:r>
              <a:rPr lang="en-US" sz="2000" b="1" dirty="0"/>
              <a:t> for a colony in </a:t>
            </a:r>
            <a:r>
              <a:rPr lang="en-US" sz="2000" b="1" dirty="0">
                <a:solidFill>
                  <a:srgbClr val="FFC000"/>
                </a:solidFill>
              </a:rPr>
              <a:t>1681</a:t>
            </a:r>
          </a:p>
          <a:p>
            <a:r>
              <a:rPr lang="en-US" sz="2000" b="1" dirty="0"/>
              <a:t>	- </a:t>
            </a:r>
            <a:r>
              <a:rPr lang="en-US" sz="2000" b="1" dirty="0">
                <a:solidFill>
                  <a:srgbClr val="FFC000"/>
                </a:solidFill>
              </a:rPr>
              <a:t>Heavy Restrictions</a:t>
            </a:r>
            <a:r>
              <a:rPr lang="en-US" sz="2000" b="1" dirty="0"/>
              <a:t>: all laws need royal approval • all decisions are subject to royal appeal • the colony had to keep an agent in England at all times</a:t>
            </a:r>
          </a:p>
          <a:p>
            <a:r>
              <a:rPr lang="en-US" sz="2000" b="1" dirty="0"/>
              <a:t>• Colony settled by 1681, Penn arrives in 1682</a:t>
            </a:r>
          </a:p>
          <a:p>
            <a:r>
              <a:rPr lang="en-US" sz="2000" b="1" dirty="0"/>
              <a:t>	- Pennsylvania has </a:t>
            </a:r>
            <a:r>
              <a:rPr lang="en-US" sz="2000" b="1" dirty="0">
                <a:solidFill>
                  <a:srgbClr val="FFC000"/>
                </a:solidFill>
              </a:rPr>
              <a:t>no Indian trouble early on </a:t>
            </a:r>
            <a:r>
              <a:rPr lang="en-US" sz="2000" b="1" dirty="0"/>
              <a:t>because Penn insists they be treated fairly</a:t>
            </a:r>
          </a:p>
          <a:p>
            <a:r>
              <a:rPr lang="en-US" sz="2000" b="1" dirty="0"/>
              <a:t>• Penn’s </a:t>
            </a:r>
            <a:r>
              <a:rPr lang="en-US" sz="2000" b="1" dirty="0">
                <a:solidFill>
                  <a:srgbClr val="FFC000"/>
                </a:solidFill>
              </a:rPr>
              <a:t>First Frame</a:t>
            </a:r>
            <a:r>
              <a:rPr lang="en-US" sz="2000" b="1" dirty="0"/>
              <a:t> blueprint for government guarantees:</a:t>
            </a:r>
          </a:p>
          <a:p>
            <a:r>
              <a:rPr lang="en-US" sz="2000" b="1" dirty="0"/>
              <a:t>	- </a:t>
            </a:r>
            <a:r>
              <a:rPr lang="en-US" sz="2000" b="1" dirty="0">
                <a:solidFill>
                  <a:srgbClr val="FFC000"/>
                </a:solidFill>
              </a:rPr>
              <a:t>Religious toleration </a:t>
            </a:r>
            <a:r>
              <a:rPr lang="en-US" sz="2000" b="1" dirty="0"/>
              <a:t>as long as the Trinity is recognized and 	  non-Quakers behave themselves</a:t>
            </a:r>
          </a:p>
          <a:p>
            <a:r>
              <a:rPr lang="en-US" sz="2000" b="1" dirty="0"/>
              <a:t>• </a:t>
            </a:r>
            <a:r>
              <a:rPr lang="en-US" sz="2000" b="1" dirty="0">
                <a:solidFill>
                  <a:srgbClr val="FFC000"/>
                </a:solidFill>
              </a:rPr>
              <a:t>1701: Charter of Privileges replaces First Frame</a:t>
            </a:r>
          </a:p>
          <a:p>
            <a:r>
              <a:rPr lang="en-US" sz="2000" b="1" dirty="0"/>
              <a:t>	- It was </a:t>
            </a:r>
            <a:r>
              <a:rPr lang="en-US" sz="2000" b="1" dirty="0">
                <a:solidFill>
                  <a:srgbClr val="FFC000"/>
                </a:solidFill>
              </a:rPr>
              <a:t>amendable</a:t>
            </a:r>
            <a:r>
              <a:rPr lang="en-US" sz="2000" b="1" dirty="0"/>
              <a:t> – something unique in the colonies</a:t>
            </a:r>
          </a:p>
          <a:p>
            <a:r>
              <a:rPr lang="en-US" sz="2000" b="1" dirty="0"/>
              <a:t>	- </a:t>
            </a:r>
            <a:r>
              <a:rPr lang="en-US" sz="2000" b="1" dirty="0">
                <a:solidFill>
                  <a:srgbClr val="FFC000"/>
                </a:solidFill>
              </a:rPr>
              <a:t>Liberty of conscience </a:t>
            </a:r>
            <a:r>
              <a:rPr lang="en-US" sz="2000" b="1" dirty="0"/>
              <a:t>was protected absolutely: no man 	 	  could be forced to act against his conscience</a:t>
            </a:r>
          </a:p>
          <a:p>
            <a:r>
              <a:rPr lang="en-US" sz="2000" b="1" dirty="0"/>
              <a:t>• Good land/location made it </a:t>
            </a:r>
            <a:r>
              <a:rPr lang="en-US" sz="2000" b="1" dirty="0">
                <a:solidFill>
                  <a:srgbClr val="FFC000"/>
                </a:solidFill>
              </a:rPr>
              <a:t>one of the most popular colonies</a:t>
            </a:r>
          </a:p>
        </p:txBody>
      </p:sp>
      <p:pic>
        <p:nvPicPr>
          <p:cNvPr id="5" name="Picture 4">
            <a:extLst>
              <a:ext uri="{FF2B5EF4-FFF2-40B4-BE49-F238E27FC236}">
                <a16:creationId xmlns:a16="http://schemas.microsoft.com/office/drawing/2014/main" id="{B7712CBD-A40A-0449-97DC-3B538E9556F7}"/>
              </a:ext>
            </a:extLst>
          </p:cNvPr>
          <p:cNvPicPr>
            <a:picLocks noChangeAspect="1"/>
          </p:cNvPicPr>
          <p:nvPr/>
        </p:nvPicPr>
        <p:blipFill>
          <a:blip r:embed="rId2"/>
          <a:stretch>
            <a:fillRect/>
          </a:stretch>
        </p:blipFill>
        <p:spPr>
          <a:xfrm>
            <a:off x="8658570" y="1262742"/>
            <a:ext cx="3533430" cy="4392385"/>
          </a:xfrm>
          <a:prstGeom prst="rect">
            <a:avLst/>
          </a:prstGeom>
        </p:spPr>
      </p:pic>
      <p:sp>
        <p:nvSpPr>
          <p:cNvPr id="6" name="TextBox 5">
            <a:extLst>
              <a:ext uri="{FF2B5EF4-FFF2-40B4-BE49-F238E27FC236}">
                <a16:creationId xmlns:a16="http://schemas.microsoft.com/office/drawing/2014/main" id="{2C7F0752-FD26-E748-9B55-59B91129CB6F}"/>
              </a:ext>
            </a:extLst>
          </p:cNvPr>
          <p:cNvSpPr txBox="1"/>
          <p:nvPr/>
        </p:nvSpPr>
        <p:spPr>
          <a:xfrm>
            <a:off x="8948057" y="5878286"/>
            <a:ext cx="3069772" cy="369332"/>
          </a:xfrm>
          <a:prstGeom prst="rect">
            <a:avLst/>
          </a:prstGeom>
          <a:noFill/>
        </p:spPr>
        <p:txBody>
          <a:bodyPr wrap="square" rtlCol="0">
            <a:spAutoFit/>
          </a:bodyPr>
          <a:lstStyle/>
          <a:p>
            <a:pPr algn="ctr"/>
            <a:r>
              <a:rPr lang="en-US" b="1" i="1" dirty="0"/>
              <a:t>William Penn</a:t>
            </a:r>
          </a:p>
        </p:txBody>
      </p:sp>
    </p:spTree>
    <p:extLst>
      <p:ext uri="{BB962C8B-B14F-4D97-AF65-F5344CB8AC3E}">
        <p14:creationId xmlns:p14="http://schemas.microsoft.com/office/powerpoint/2010/main" val="1259354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DEF2046C-AF34-E745-95D8-11B779C07D2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281" y="206829"/>
            <a:ext cx="5670776" cy="640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BDD4406-14FC-764E-A814-C9F12E25402B}"/>
              </a:ext>
            </a:extLst>
          </p:cNvPr>
          <p:cNvSpPr txBox="1"/>
          <p:nvPr/>
        </p:nvSpPr>
        <p:spPr>
          <a:xfrm>
            <a:off x="6270171" y="1284514"/>
            <a:ext cx="5421086" cy="646331"/>
          </a:xfrm>
          <a:prstGeom prst="rect">
            <a:avLst/>
          </a:prstGeom>
          <a:noFill/>
        </p:spPr>
        <p:txBody>
          <a:bodyPr wrap="square" rtlCol="0">
            <a:spAutoFit/>
          </a:bodyPr>
          <a:lstStyle/>
          <a:p>
            <a:r>
              <a:rPr lang="en-US" sz="3600" dirty="0"/>
              <a:t>The Middle Colonies…</a:t>
            </a:r>
          </a:p>
        </p:txBody>
      </p:sp>
      <p:sp>
        <p:nvSpPr>
          <p:cNvPr id="5" name="TextBox 4">
            <a:extLst>
              <a:ext uri="{FF2B5EF4-FFF2-40B4-BE49-F238E27FC236}">
                <a16:creationId xmlns:a16="http://schemas.microsoft.com/office/drawing/2014/main" id="{2616FB53-4C9E-294C-AC62-6506676EEF55}"/>
              </a:ext>
            </a:extLst>
          </p:cNvPr>
          <p:cNvSpPr txBox="1"/>
          <p:nvPr/>
        </p:nvSpPr>
        <p:spPr>
          <a:xfrm>
            <a:off x="6270171" y="2416629"/>
            <a:ext cx="5508172" cy="1815882"/>
          </a:xfrm>
          <a:prstGeom prst="rect">
            <a:avLst/>
          </a:prstGeom>
          <a:noFill/>
        </p:spPr>
        <p:txBody>
          <a:bodyPr wrap="square" rtlCol="0">
            <a:spAutoFit/>
          </a:bodyPr>
          <a:lstStyle/>
          <a:p>
            <a:r>
              <a:rPr lang="en-US" altLang="en-US" sz="2800" b="1" dirty="0">
                <a:cs typeface="Times New Roman" panose="02020603050405020304" pitchFamily="18" charset="0"/>
              </a:rPr>
              <a:t>Expansion of the Mid-Atlantic colonies</a:t>
            </a:r>
            <a:br>
              <a:rPr lang="en-US" altLang="en-US" sz="2800" b="1" dirty="0">
                <a:cs typeface="Times New Roman" panose="02020603050405020304" pitchFamily="18" charset="0"/>
              </a:rPr>
            </a:br>
            <a:r>
              <a:rPr lang="en-US" altLang="en-US" sz="2800" b="1" dirty="0">
                <a:cs typeface="Times New Roman" panose="02020603050405020304" pitchFamily="18" charset="0"/>
              </a:rPr>
              <a:t>New Jersey (1676)</a:t>
            </a:r>
            <a:br>
              <a:rPr lang="en-US" altLang="en-US" sz="2800" b="1" dirty="0">
                <a:cs typeface="Times New Roman" panose="02020603050405020304" pitchFamily="18" charset="0"/>
              </a:rPr>
            </a:br>
            <a:r>
              <a:rPr lang="en-US" altLang="en-US" sz="2800" b="1" dirty="0">
                <a:cs typeface="Times New Roman" panose="02020603050405020304" pitchFamily="18" charset="0"/>
              </a:rPr>
              <a:t>Delaware (1682)</a:t>
            </a:r>
            <a:endParaRPr lang="en-US" sz="2800" dirty="0"/>
          </a:p>
        </p:txBody>
      </p:sp>
    </p:spTree>
    <p:extLst>
      <p:ext uri="{BB962C8B-B14F-4D97-AF65-F5344CB8AC3E}">
        <p14:creationId xmlns:p14="http://schemas.microsoft.com/office/powerpoint/2010/main" val="215462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605F-1397-C24B-85FF-22BFA1A310C4}"/>
              </a:ext>
            </a:extLst>
          </p:cNvPr>
          <p:cNvSpPr>
            <a:spLocks noGrp="1"/>
          </p:cNvSpPr>
          <p:nvPr>
            <p:ph type="title"/>
          </p:nvPr>
        </p:nvSpPr>
        <p:spPr>
          <a:xfrm>
            <a:off x="450168" y="17289"/>
            <a:ext cx="9404723" cy="744711"/>
          </a:xfrm>
        </p:spPr>
        <p:txBody>
          <a:bodyPr/>
          <a:lstStyle/>
          <a:p>
            <a:r>
              <a:rPr lang="en-US" dirty="0"/>
              <a:t>Delaware…</a:t>
            </a:r>
          </a:p>
        </p:txBody>
      </p:sp>
      <p:pic>
        <p:nvPicPr>
          <p:cNvPr id="4" name="Picture 3">
            <a:extLst>
              <a:ext uri="{FF2B5EF4-FFF2-40B4-BE49-F238E27FC236}">
                <a16:creationId xmlns:a16="http://schemas.microsoft.com/office/drawing/2014/main" id="{A1FC6B41-AFE2-FF44-97A7-DFC225597F36}"/>
              </a:ext>
            </a:extLst>
          </p:cNvPr>
          <p:cNvPicPr>
            <a:picLocks noChangeAspect="1"/>
          </p:cNvPicPr>
          <p:nvPr/>
        </p:nvPicPr>
        <p:blipFill>
          <a:blip r:embed="rId2"/>
          <a:stretch>
            <a:fillRect/>
          </a:stretch>
        </p:blipFill>
        <p:spPr>
          <a:xfrm>
            <a:off x="275995" y="762000"/>
            <a:ext cx="6033005" cy="5421086"/>
          </a:xfrm>
          <a:prstGeom prst="rect">
            <a:avLst/>
          </a:prstGeom>
        </p:spPr>
      </p:pic>
      <p:sp>
        <p:nvSpPr>
          <p:cNvPr id="5" name="TextBox 4">
            <a:extLst>
              <a:ext uri="{FF2B5EF4-FFF2-40B4-BE49-F238E27FC236}">
                <a16:creationId xmlns:a16="http://schemas.microsoft.com/office/drawing/2014/main" id="{9D0B8AC5-BD4F-E943-AB4F-3A2C74C171A3}"/>
              </a:ext>
            </a:extLst>
          </p:cNvPr>
          <p:cNvSpPr txBox="1"/>
          <p:nvPr/>
        </p:nvSpPr>
        <p:spPr>
          <a:xfrm>
            <a:off x="6526714" y="1785257"/>
            <a:ext cx="5665286" cy="3785652"/>
          </a:xfrm>
          <a:prstGeom prst="rect">
            <a:avLst/>
          </a:prstGeom>
          <a:noFill/>
        </p:spPr>
        <p:txBody>
          <a:bodyPr wrap="square" rtlCol="0">
            <a:spAutoFit/>
          </a:bodyPr>
          <a:lstStyle/>
          <a:p>
            <a:r>
              <a:rPr lang="en-US" sz="2400" b="1" dirty="0"/>
              <a:t>• </a:t>
            </a:r>
            <a:r>
              <a:rPr lang="en-US" sz="2400" b="1" dirty="0">
                <a:solidFill>
                  <a:srgbClr val="FFC000"/>
                </a:solidFill>
              </a:rPr>
              <a:t>Originally the three lower counties of Pennsylvania</a:t>
            </a:r>
          </a:p>
          <a:p>
            <a:r>
              <a:rPr lang="en-US" sz="2400" b="1" dirty="0"/>
              <a:t>• Residents were unsatisfied being part of Pennsylvania and wanted a colony of their own</a:t>
            </a:r>
          </a:p>
          <a:p>
            <a:r>
              <a:rPr lang="en-US" sz="2400" b="1" dirty="0"/>
              <a:t>	- Sometime between </a:t>
            </a:r>
            <a:r>
              <a:rPr lang="en-US" sz="2400" b="1" dirty="0">
                <a:solidFill>
                  <a:srgbClr val="FFC000"/>
                </a:solidFill>
              </a:rPr>
              <a:t>1701-1704</a:t>
            </a:r>
            <a:r>
              <a:rPr lang="en-US" sz="2400" b="1" dirty="0"/>
              <a:t> 	   they got it.</a:t>
            </a:r>
          </a:p>
          <a:p>
            <a:r>
              <a:rPr lang="en-US" sz="2400" b="1" dirty="0"/>
              <a:t>• Delaware was a </a:t>
            </a:r>
            <a:r>
              <a:rPr lang="en-US" sz="2400" b="1" dirty="0">
                <a:solidFill>
                  <a:srgbClr val="FFC000"/>
                </a:solidFill>
              </a:rPr>
              <a:t>proprietary colony owned by the Penn family </a:t>
            </a:r>
            <a:r>
              <a:rPr lang="en-US" sz="2400" b="1" dirty="0"/>
              <a:t>until the Revolutionary War</a:t>
            </a:r>
          </a:p>
        </p:txBody>
      </p:sp>
    </p:spTree>
    <p:extLst>
      <p:ext uri="{BB962C8B-B14F-4D97-AF65-F5344CB8AC3E}">
        <p14:creationId xmlns:p14="http://schemas.microsoft.com/office/powerpoint/2010/main" val="706804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BABFE-49A6-D046-BD95-72EAB096ECD1}"/>
              </a:ext>
            </a:extLst>
          </p:cNvPr>
          <p:cNvSpPr>
            <a:spLocks noGrp="1"/>
          </p:cNvSpPr>
          <p:nvPr>
            <p:ph type="title"/>
          </p:nvPr>
        </p:nvSpPr>
        <p:spPr>
          <a:xfrm>
            <a:off x="580796" y="0"/>
            <a:ext cx="9404723" cy="762000"/>
          </a:xfrm>
        </p:spPr>
        <p:txBody>
          <a:bodyPr/>
          <a:lstStyle/>
          <a:p>
            <a:r>
              <a:rPr lang="en-US" dirty="0"/>
              <a:t>Maryland…</a:t>
            </a:r>
          </a:p>
        </p:txBody>
      </p:sp>
      <p:pic>
        <p:nvPicPr>
          <p:cNvPr id="3" name="Picture 2" descr="http://maryourmother.net/Landing.jpeg">
            <a:extLst>
              <a:ext uri="{FF2B5EF4-FFF2-40B4-BE49-F238E27FC236}">
                <a16:creationId xmlns:a16="http://schemas.microsoft.com/office/drawing/2014/main" id="{8F2DD7B9-BEAC-DC41-944A-584FE71C8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957943"/>
            <a:ext cx="72580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306596CE-8937-D943-BD35-DEF0D2765078}"/>
              </a:ext>
            </a:extLst>
          </p:cNvPr>
          <p:cNvSpPr/>
          <p:nvPr/>
        </p:nvSpPr>
        <p:spPr>
          <a:xfrm>
            <a:off x="7685315" y="1427984"/>
            <a:ext cx="4267200" cy="3046988"/>
          </a:xfrm>
          <a:prstGeom prst="rect">
            <a:avLst/>
          </a:prstGeom>
        </p:spPr>
        <p:txBody>
          <a:bodyPr wrap="square">
            <a:spAutoFit/>
          </a:bodyPr>
          <a:lstStyle/>
          <a:p>
            <a:r>
              <a:rPr lang="en-US" altLang="en-US" sz="2400" b="1" dirty="0">
                <a:cs typeface="Times New Roman" panose="02020603050405020304" pitchFamily="18" charset="0"/>
              </a:rPr>
              <a:t>In </a:t>
            </a:r>
            <a:r>
              <a:rPr lang="en-US" altLang="en-US" sz="2400" b="1" dirty="0">
                <a:solidFill>
                  <a:srgbClr val="FFC000"/>
                </a:solidFill>
                <a:cs typeface="Times New Roman" panose="02020603050405020304" pitchFamily="18" charset="0"/>
              </a:rPr>
              <a:t>1632, King Charles I </a:t>
            </a:r>
            <a:r>
              <a:rPr lang="en-US" altLang="en-US" sz="2400" b="1" dirty="0">
                <a:cs typeface="Times New Roman" panose="02020603050405020304" pitchFamily="18" charset="0"/>
              </a:rPr>
              <a:t>granted </a:t>
            </a:r>
            <a:r>
              <a:rPr lang="en-US" altLang="en-US" sz="2400" b="1" dirty="0">
                <a:solidFill>
                  <a:srgbClr val="FFC000"/>
                </a:solidFill>
                <a:cs typeface="Times New Roman" panose="02020603050405020304" pitchFamily="18" charset="0"/>
              </a:rPr>
              <a:t>Lord Baltimore, George Calvert</a:t>
            </a:r>
            <a:r>
              <a:rPr lang="en-US" altLang="en-US" sz="2400" b="1" dirty="0">
                <a:cs typeface="Times New Roman" panose="02020603050405020304" pitchFamily="18" charset="0"/>
              </a:rPr>
              <a:t>,  the </a:t>
            </a:r>
            <a:r>
              <a:rPr lang="en-US" altLang="en-US" sz="2400" b="1" dirty="0">
                <a:solidFill>
                  <a:srgbClr val="FFC000"/>
                </a:solidFill>
                <a:cs typeface="Times New Roman" panose="02020603050405020304" pitchFamily="18" charset="0"/>
              </a:rPr>
              <a:t>first proprietary colony</a:t>
            </a:r>
            <a:r>
              <a:rPr lang="en-US" altLang="en-US" sz="2400" b="1" dirty="0">
                <a:cs typeface="Times New Roman" panose="02020603050405020304" pitchFamily="18" charset="0"/>
              </a:rPr>
              <a:t>, named Maryland after Queen Henrietta Maria. </a:t>
            </a:r>
            <a:r>
              <a:rPr lang="en-US" altLang="en-US" sz="2400" b="1" dirty="0" err="1">
                <a:cs typeface="Times New Roman" panose="02020603050405020304" pitchFamily="18" charset="0"/>
              </a:rPr>
              <a:t>Cecilius</a:t>
            </a:r>
            <a:r>
              <a:rPr lang="en-US" altLang="en-US" sz="2400" b="1" dirty="0">
                <a:cs typeface="Times New Roman" panose="02020603050405020304" pitchFamily="18" charset="0"/>
              </a:rPr>
              <a:t> Calvert settled the colony in </a:t>
            </a:r>
            <a:r>
              <a:rPr lang="en-US" altLang="en-US" sz="2400" b="1" dirty="0">
                <a:solidFill>
                  <a:srgbClr val="FFC000"/>
                </a:solidFill>
                <a:cs typeface="Times New Roman" panose="02020603050405020304" pitchFamily="18" charset="0"/>
              </a:rPr>
              <a:t>1634</a:t>
            </a:r>
            <a:r>
              <a:rPr lang="en-US" altLang="en-US" sz="2400" b="1" dirty="0">
                <a:cs typeface="Times New Roman" panose="02020603050405020304" pitchFamily="18" charset="0"/>
              </a:rPr>
              <a:t>.</a:t>
            </a:r>
            <a:endParaRPr lang="en-US" sz="2400" dirty="0"/>
          </a:p>
        </p:txBody>
      </p:sp>
    </p:spTree>
    <p:extLst>
      <p:ext uri="{BB962C8B-B14F-4D97-AF65-F5344CB8AC3E}">
        <p14:creationId xmlns:p14="http://schemas.microsoft.com/office/powerpoint/2010/main" val="225987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2">
            <a:extLst>
              <a:ext uri="{FF2B5EF4-FFF2-40B4-BE49-F238E27FC236}">
                <a16:creationId xmlns:a16="http://schemas.microsoft.com/office/drawing/2014/main" id="{1C39169C-5B08-A54C-A0B0-EE32539183AE}"/>
              </a:ext>
            </a:extLst>
          </p:cNvPr>
          <p:cNvSpPr>
            <a:spLocks noGrp="1"/>
          </p:cNvSpPr>
          <p:nvPr>
            <p:ph type="ctrTitle"/>
          </p:nvPr>
        </p:nvSpPr>
        <p:spPr>
          <a:xfrm>
            <a:off x="348343" y="0"/>
            <a:ext cx="9884228" cy="740229"/>
          </a:xfrm>
        </p:spPr>
        <p:txBody>
          <a:bodyPr/>
          <a:lstStyle/>
          <a:p>
            <a:r>
              <a:rPr lang="en-US" altLang="en-US" sz="4400" b="1" dirty="0">
                <a:solidFill>
                  <a:srgbClr val="FFC000"/>
                </a:solidFill>
                <a:latin typeface="Times New Roman" panose="02020603050405020304" pitchFamily="18" charset="0"/>
                <a:cs typeface="Times New Roman" panose="02020603050405020304" pitchFamily="18" charset="0"/>
              </a:rPr>
              <a:t>Pattern of Settlement in New England</a:t>
            </a:r>
          </a:p>
        </p:txBody>
      </p:sp>
      <p:sp>
        <p:nvSpPr>
          <p:cNvPr id="75779" name="Subtitle 3">
            <a:extLst>
              <a:ext uri="{FF2B5EF4-FFF2-40B4-BE49-F238E27FC236}">
                <a16:creationId xmlns:a16="http://schemas.microsoft.com/office/drawing/2014/main" id="{1FD62AAD-0848-EA41-8B87-54416BB5A5BF}"/>
              </a:ext>
            </a:extLst>
          </p:cNvPr>
          <p:cNvSpPr>
            <a:spLocks noGrp="1"/>
          </p:cNvSpPr>
          <p:nvPr>
            <p:ph type="subTitle" idx="1"/>
          </p:nvPr>
        </p:nvSpPr>
        <p:spPr>
          <a:xfrm>
            <a:off x="620486" y="925740"/>
            <a:ext cx="9339942" cy="1752600"/>
          </a:xfrm>
        </p:spPr>
        <p:txBody>
          <a:bodyPr>
            <a:noAutofit/>
          </a:bodyPr>
          <a:lstStyle/>
          <a:p>
            <a:pPr marL="514350" indent="-514350">
              <a:buFontTx/>
              <a:buAutoNum type="arabicPeriod"/>
            </a:pPr>
            <a:r>
              <a:rPr lang="en-US" altLang="en-US" sz="3200" b="1" dirty="0">
                <a:solidFill>
                  <a:srgbClr val="FFC000"/>
                </a:solidFill>
                <a:latin typeface="Times New Roman" panose="02020603050405020304" pitchFamily="18" charset="0"/>
                <a:cs typeface="Times New Roman" panose="02020603050405020304" pitchFamily="18" charset="0"/>
              </a:rPr>
              <a:t>Puritan settlers were mostly married couples and from the start immigrated as families (“little commonwealth”) to America</a:t>
            </a:r>
          </a:p>
          <a:p>
            <a:pPr marL="514350" indent="-514350">
              <a:buFontTx/>
              <a:buAutoNum type="arabicPeriod"/>
            </a:pPr>
            <a:r>
              <a:rPr lang="en-US" altLang="en-US" sz="3200" b="1" dirty="0">
                <a:solidFill>
                  <a:srgbClr val="FFC000"/>
                </a:solidFill>
                <a:latin typeface="Times New Roman" panose="02020603050405020304" pitchFamily="18" charset="0"/>
                <a:cs typeface="Times New Roman" panose="02020603050405020304" pitchFamily="18" charset="0"/>
              </a:rPr>
              <a:t>Comprised middle class settlers</a:t>
            </a:r>
          </a:p>
          <a:p>
            <a:pPr marL="514350" indent="-514350">
              <a:buFontTx/>
              <a:buAutoNum type="arabicPeriod"/>
            </a:pPr>
            <a:r>
              <a:rPr lang="en-US" altLang="en-US" sz="3200" b="1" dirty="0">
                <a:solidFill>
                  <a:srgbClr val="FFC000"/>
                </a:solidFill>
                <a:latin typeface="Times New Roman" panose="02020603050405020304" pitchFamily="18" charset="0"/>
                <a:cs typeface="Times New Roman" panose="02020603050405020304" pitchFamily="18" charset="0"/>
              </a:rPr>
              <a:t>Clustered in villages and towns for security reasons and religious solidarity</a:t>
            </a:r>
          </a:p>
          <a:p>
            <a:pPr marL="514350" indent="-514350">
              <a:buFontTx/>
              <a:buAutoNum type="arabicPeriod"/>
            </a:pPr>
            <a:r>
              <a:rPr lang="en-US" altLang="en-US" sz="3200" b="1" dirty="0">
                <a:solidFill>
                  <a:srgbClr val="FFC000"/>
                </a:solidFill>
                <a:latin typeface="Times New Roman" panose="02020603050405020304" pitchFamily="18" charset="0"/>
                <a:cs typeface="Times New Roman" panose="02020603050405020304" pitchFamily="18" charset="0"/>
              </a:rPr>
              <a:t>Engaged in fish, fur, and lumber industries</a:t>
            </a:r>
          </a:p>
        </p:txBody>
      </p:sp>
    </p:spTree>
    <p:extLst>
      <p:ext uri="{BB962C8B-B14F-4D97-AF65-F5344CB8AC3E}">
        <p14:creationId xmlns:p14="http://schemas.microsoft.com/office/powerpoint/2010/main" val="15421853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85FBA-ADC1-664F-83E0-F847A4160A52}"/>
              </a:ext>
            </a:extLst>
          </p:cNvPr>
          <p:cNvSpPr>
            <a:spLocks noGrp="1"/>
          </p:cNvSpPr>
          <p:nvPr>
            <p:ph type="title"/>
          </p:nvPr>
        </p:nvSpPr>
        <p:spPr>
          <a:xfrm>
            <a:off x="319540" y="17289"/>
            <a:ext cx="9404723" cy="766482"/>
          </a:xfrm>
        </p:spPr>
        <p:txBody>
          <a:bodyPr/>
          <a:lstStyle/>
          <a:p>
            <a:r>
              <a:rPr lang="en-US" dirty="0"/>
              <a:t>Maryland…</a:t>
            </a:r>
          </a:p>
        </p:txBody>
      </p:sp>
      <p:sp>
        <p:nvSpPr>
          <p:cNvPr id="3" name="TextBox 2">
            <a:extLst>
              <a:ext uri="{FF2B5EF4-FFF2-40B4-BE49-F238E27FC236}">
                <a16:creationId xmlns:a16="http://schemas.microsoft.com/office/drawing/2014/main" id="{F8186C98-B4CB-4548-9733-7D0DBB445579}"/>
              </a:ext>
            </a:extLst>
          </p:cNvPr>
          <p:cNvSpPr txBox="1"/>
          <p:nvPr/>
        </p:nvSpPr>
        <p:spPr>
          <a:xfrm>
            <a:off x="4397829" y="1393371"/>
            <a:ext cx="7576457" cy="5262979"/>
          </a:xfrm>
          <a:prstGeom prst="rect">
            <a:avLst/>
          </a:prstGeom>
          <a:noFill/>
        </p:spPr>
        <p:txBody>
          <a:bodyPr wrap="square" rtlCol="0">
            <a:spAutoFit/>
          </a:bodyPr>
          <a:lstStyle/>
          <a:p>
            <a:r>
              <a:rPr lang="en-US" sz="2400" b="1" dirty="0"/>
              <a:t>• Calvert’s </a:t>
            </a:r>
            <a:r>
              <a:rPr lang="en-US" sz="2400" b="1" dirty="0">
                <a:solidFill>
                  <a:srgbClr val="FFC000"/>
                </a:solidFill>
              </a:rPr>
              <a:t>Maryland colony succeeded </a:t>
            </a:r>
            <a:r>
              <a:rPr lang="en-US" sz="2400" b="1" dirty="0"/>
              <a:t>where others had failed in part </a:t>
            </a:r>
            <a:r>
              <a:rPr lang="en-US" sz="2400" b="1" dirty="0">
                <a:solidFill>
                  <a:srgbClr val="FFC000"/>
                </a:solidFill>
              </a:rPr>
              <a:t>because Virginia was there to give it support</a:t>
            </a:r>
            <a:r>
              <a:rPr lang="en-US" sz="2400" b="1" dirty="0"/>
              <a:t>.</a:t>
            </a:r>
          </a:p>
          <a:p>
            <a:r>
              <a:rPr lang="en-US" sz="2400" b="1" dirty="0"/>
              <a:t>• Calvert’s conversion to Catholicism in the 1620s made him begin searching for </a:t>
            </a:r>
            <a:r>
              <a:rPr lang="en-US" sz="2400" b="1" dirty="0">
                <a:solidFill>
                  <a:srgbClr val="FFC000"/>
                </a:solidFill>
              </a:rPr>
              <a:t>a place </a:t>
            </a:r>
            <a:r>
              <a:rPr lang="en-US" sz="2400" b="1" dirty="0"/>
              <a:t>to colonize </a:t>
            </a:r>
            <a:r>
              <a:rPr lang="en-US" sz="2400" b="1" dirty="0">
                <a:solidFill>
                  <a:srgbClr val="FFC000"/>
                </a:solidFill>
              </a:rPr>
              <a:t>where Catholics would be welcome</a:t>
            </a:r>
          </a:p>
          <a:p>
            <a:r>
              <a:rPr lang="en-US" sz="2400" b="1" dirty="0"/>
              <a:t>• Calvert’s </a:t>
            </a:r>
            <a:r>
              <a:rPr lang="en-US" sz="2400" b="1" dirty="0">
                <a:solidFill>
                  <a:srgbClr val="FFC000"/>
                </a:solidFill>
              </a:rPr>
              <a:t>charter was essentially feudal</a:t>
            </a:r>
            <a:r>
              <a:rPr lang="en-US" sz="2400" b="1" dirty="0"/>
              <a:t>, and he called all the shots in Maryland</a:t>
            </a:r>
          </a:p>
          <a:p>
            <a:r>
              <a:rPr lang="en-US" sz="2400" b="1" dirty="0"/>
              <a:t>• The first Lord Baltimore died as his charter was being drafted, so his son Cecil oversaw the settlement of the colony.</a:t>
            </a:r>
          </a:p>
          <a:p>
            <a:r>
              <a:rPr lang="en-US" sz="2400" b="1" dirty="0"/>
              <a:t>• About </a:t>
            </a:r>
            <a:r>
              <a:rPr lang="en-US" sz="2400" b="1" dirty="0">
                <a:solidFill>
                  <a:srgbClr val="FFC000"/>
                </a:solidFill>
              </a:rPr>
              <a:t>200 mostly Protestant settlers landed at Saint Mary’s </a:t>
            </a:r>
            <a:r>
              <a:rPr lang="en-US" sz="2400" b="1" dirty="0"/>
              <a:t> near the mouth of the Potomac River in </a:t>
            </a:r>
            <a:r>
              <a:rPr lang="en-US" sz="2400" b="1" dirty="0">
                <a:solidFill>
                  <a:srgbClr val="FFC000"/>
                </a:solidFill>
              </a:rPr>
              <a:t>1634</a:t>
            </a:r>
            <a:r>
              <a:rPr lang="en-US" sz="2400" b="1" dirty="0"/>
              <a:t>.</a:t>
            </a:r>
          </a:p>
        </p:txBody>
      </p:sp>
      <p:pic>
        <p:nvPicPr>
          <p:cNvPr id="5" name="Picture 4">
            <a:extLst>
              <a:ext uri="{FF2B5EF4-FFF2-40B4-BE49-F238E27FC236}">
                <a16:creationId xmlns:a16="http://schemas.microsoft.com/office/drawing/2014/main" id="{48CB6EEE-C18A-2F4F-8340-C4F57B48BA2F}"/>
              </a:ext>
            </a:extLst>
          </p:cNvPr>
          <p:cNvPicPr>
            <a:picLocks noChangeAspect="1"/>
          </p:cNvPicPr>
          <p:nvPr/>
        </p:nvPicPr>
        <p:blipFill>
          <a:blip r:embed="rId2"/>
          <a:stretch>
            <a:fillRect/>
          </a:stretch>
        </p:blipFill>
        <p:spPr>
          <a:xfrm>
            <a:off x="319540" y="1352728"/>
            <a:ext cx="3882346" cy="4552933"/>
          </a:xfrm>
          <a:prstGeom prst="rect">
            <a:avLst/>
          </a:prstGeom>
        </p:spPr>
      </p:pic>
    </p:spTree>
    <p:extLst>
      <p:ext uri="{BB962C8B-B14F-4D97-AF65-F5344CB8AC3E}">
        <p14:creationId xmlns:p14="http://schemas.microsoft.com/office/powerpoint/2010/main" val="283362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E159-090B-F34B-AF6E-AE90DF94D39B}"/>
              </a:ext>
            </a:extLst>
          </p:cNvPr>
          <p:cNvSpPr>
            <a:spLocks noGrp="1"/>
          </p:cNvSpPr>
          <p:nvPr>
            <p:ph type="title"/>
          </p:nvPr>
        </p:nvSpPr>
        <p:spPr>
          <a:xfrm>
            <a:off x="428396" y="-43543"/>
            <a:ext cx="9404723" cy="805543"/>
          </a:xfrm>
        </p:spPr>
        <p:txBody>
          <a:bodyPr/>
          <a:lstStyle/>
          <a:p>
            <a:r>
              <a:rPr lang="en-US" dirty="0"/>
              <a:t>Attracting settlers…</a:t>
            </a:r>
          </a:p>
        </p:txBody>
      </p:sp>
      <p:pic>
        <p:nvPicPr>
          <p:cNvPr id="4" name="Picture 3">
            <a:extLst>
              <a:ext uri="{FF2B5EF4-FFF2-40B4-BE49-F238E27FC236}">
                <a16:creationId xmlns:a16="http://schemas.microsoft.com/office/drawing/2014/main" id="{FA15BF29-B2E5-4141-BBB2-8EB941EE90DC}"/>
              </a:ext>
            </a:extLst>
          </p:cNvPr>
          <p:cNvPicPr>
            <a:picLocks noChangeAspect="1"/>
          </p:cNvPicPr>
          <p:nvPr/>
        </p:nvPicPr>
        <p:blipFill>
          <a:blip r:embed="rId2"/>
          <a:stretch>
            <a:fillRect/>
          </a:stretch>
        </p:blipFill>
        <p:spPr>
          <a:xfrm>
            <a:off x="6512411" y="1295399"/>
            <a:ext cx="5503604" cy="4931229"/>
          </a:xfrm>
          <a:prstGeom prst="rect">
            <a:avLst/>
          </a:prstGeom>
        </p:spPr>
      </p:pic>
      <p:sp>
        <p:nvSpPr>
          <p:cNvPr id="5" name="TextBox 4">
            <a:extLst>
              <a:ext uri="{FF2B5EF4-FFF2-40B4-BE49-F238E27FC236}">
                <a16:creationId xmlns:a16="http://schemas.microsoft.com/office/drawing/2014/main" id="{9CC2FA5C-2CA5-2640-B9EC-01F070471354}"/>
              </a:ext>
            </a:extLst>
          </p:cNvPr>
          <p:cNvSpPr txBox="1"/>
          <p:nvPr/>
        </p:nvSpPr>
        <p:spPr>
          <a:xfrm>
            <a:off x="195943" y="805543"/>
            <a:ext cx="5987143" cy="5801588"/>
          </a:xfrm>
          <a:prstGeom prst="rect">
            <a:avLst/>
          </a:prstGeom>
          <a:noFill/>
        </p:spPr>
        <p:txBody>
          <a:bodyPr wrap="square" rtlCol="0">
            <a:spAutoFit/>
          </a:bodyPr>
          <a:lstStyle/>
          <a:p>
            <a:r>
              <a:rPr lang="en-US" sz="2400" b="1" dirty="0"/>
              <a:t>• </a:t>
            </a:r>
            <a:r>
              <a:rPr lang="en-US" sz="2400" b="1" dirty="0">
                <a:solidFill>
                  <a:srgbClr val="FFC000"/>
                </a:solidFill>
              </a:rPr>
              <a:t>Generous land grants were not enough</a:t>
            </a:r>
            <a:r>
              <a:rPr lang="en-US" sz="2400" b="1" dirty="0"/>
              <a:t> to attract settlers to Maryland. </a:t>
            </a:r>
          </a:p>
          <a:p>
            <a:r>
              <a:rPr lang="en-US" sz="2400" b="1" dirty="0"/>
              <a:t>	</a:t>
            </a:r>
            <a:r>
              <a:rPr lang="en-US" sz="2300" b="1" dirty="0"/>
              <a:t>- Potential </a:t>
            </a:r>
            <a:r>
              <a:rPr lang="en-US" sz="2300" b="1" dirty="0">
                <a:solidFill>
                  <a:srgbClr val="FFC000"/>
                </a:solidFill>
              </a:rPr>
              <a:t>settlers wanted a say in 	   	   their government </a:t>
            </a:r>
            <a:r>
              <a:rPr lang="en-US" sz="2300" b="1" dirty="0"/>
              <a:t>and the laws it 	   	   made like settlers in Virginia 	 	 	   enjoyed.</a:t>
            </a:r>
          </a:p>
          <a:p>
            <a:r>
              <a:rPr lang="en-US" sz="2300" b="1" dirty="0"/>
              <a:t>	- </a:t>
            </a:r>
            <a:r>
              <a:rPr lang="en-US" sz="2300" b="1" dirty="0">
                <a:solidFill>
                  <a:srgbClr val="FFC000"/>
                </a:solidFill>
              </a:rPr>
              <a:t>Lord Baltimore</a:t>
            </a:r>
            <a:r>
              <a:rPr lang="en-US" sz="2300" b="1" dirty="0"/>
              <a:t> resisted it for a 	 	   	   number of years, but he 	 	 	 	   </a:t>
            </a:r>
            <a:r>
              <a:rPr lang="en-US" sz="2300" b="1" dirty="0">
                <a:solidFill>
                  <a:srgbClr val="FFC000"/>
                </a:solidFill>
              </a:rPr>
              <a:t>eventual gave in</a:t>
            </a:r>
            <a:r>
              <a:rPr lang="en-US" sz="2300" b="1" dirty="0"/>
              <a:t> to their 	 	 	 	   demands</a:t>
            </a:r>
          </a:p>
          <a:p>
            <a:r>
              <a:rPr lang="en-US" sz="2300" b="1" dirty="0"/>
              <a:t>		• </a:t>
            </a:r>
            <a:r>
              <a:rPr lang="en-US" sz="2300" b="1" dirty="0">
                <a:solidFill>
                  <a:srgbClr val="FFC000"/>
                </a:solidFill>
              </a:rPr>
              <a:t>Baltimore allowed the 					   colonial legislature to initiate 		   	   laws</a:t>
            </a:r>
            <a:r>
              <a:rPr lang="en-US" sz="2300" b="1" dirty="0"/>
              <a:t>, but kept the right to 				   veto any law at any time, 			   	   even if it had already been 			   approved by the governor. </a:t>
            </a:r>
          </a:p>
        </p:txBody>
      </p:sp>
    </p:spTree>
    <p:extLst>
      <p:ext uri="{BB962C8B-B14F-4D97-AF65-F5344CB8AC3E}">
        <p14:creationId xmlns:p14="http://schemas.microsoft.com/office/powerpoint/2010/main" val="283679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CDB5F-5C79-A041-BC9F-493BEC5E5AEB}"/>
              </a:ext>
            </a:extLst>
          </p:cNvPr>
          <p:cNvSpPr>
            <a:spLocks noGrp="1"/>
          </p:cNvSpPr>
          <p:nvPr>
            <p:ph type="title"/>
          </p:nvPr>
        </p:nvSpPr>
        <p:spPr>
          <a:xfrm>
            <a:off x="493711" y="0"/>
            <a:ext cx="9404723" cy="783771"/>
          </a:xfrm>
        </p:spPr>
        <p:txBody>
          <a:bodyPr/>
          <a:lstStyle/>
          <a:p>
            <a:r>
              <a:rPr lang="en-US" dirty="0"/>
              <a:t>Religious frictions…</a:t>
            </a:r>
          </a:p>
        </p:txBody>
      </p:sp>
      <p:sp>
        <p:nvSpPr>
          <p:cNvPr id="3" name="TextBox 2">
            <a:extLst>
              <a:ext uri="{FF2B5EF4-FFF2-40B4-BE49-F238E27FC236}">
                <a16:creationId xmlns:a16="http://schemas.microsoft.com/office/drawing/2014/main" id="{CEDD25F9-23B3-E148-961A-204B105C7200}"/>
              </a:ext>
            </a:extLst>
          </p:cNvPr>
          <p:cNvSpPr txBox="1"/>
          <p:nvPr/>
        </p:nvSpPr>
        <p:spPr>
          <a:xfrm>
            <a:off x="261257" y="783771"/>
            <a:ext cx="10058400" cy="830997"/>
          </a:xfrm>
          <a:prstGeom prst="rect">
            <a:avLst/>
          </a:prstGeom>
          <a:noFill/>
        </p:spPr>
        <p:txBody>
          <a:bodyPr wrap="square" rtlCol="0">
            <a:spAutoFit/>
          </a:bodyPr>
          <a:lstStyle/>
          <a:p>
            <a:r>
              <a:rPr lang="en-US" sz="2400" b="1" dirty="0"/>
              <a:t>• Though Baltimore planned Maryland as a refuge for Catholics, </a:t>
            </a:r>
            <a:r>
              <a:rPr lang="en-US" sz="2400" b="1" dirty="0">
                <a:solidFill>
                  <a:srgbClr val="FFC000"/>
                </a:solidFill>
              </a:rPr>
              <a:t>most settlers were Protestants</a:t>
            </a:r>
            <a:r>
              <a:rPr lang="en-US" sz="2400" b="1" dirty="0"/>
              <a:t>.</a:t>
            </a:r>
          </a:p>
        </p:txBody>
      </p:sp>
      <p:sp>
        <p:nvSpPr>
          <p:cNvPr id="4" name="TextBox 3">
            <a:extLst>
              <a:ext uri="{FF2B5EF4-FFF2-40B4-BE49-F238E27FC236}">
                <a16:creationId xmlns:a16="http://schemas.microsoft.com/office/drawing/2014/main" id="{3ADDE038-4F42-954F-B195-170353A1F41F}"/>
              </a:ext>
            </a:extLst>
          </p:cNvPr>
          <p:cNvSpPr txBox="1"/>
          <p:nvPr/>
        </p:nvSpPr>
        <p:spPr>
          <a:xfrm>
            <a:off x="261257" y="1614768"/>
            <a:ext cx="11625942" cy="5632311"/>
          </a:xfrm>
          <a:prstGeom prst="rect">
            <a:avLst/>
          </a:prstGeom>
          <a:noFill/>
        </p:spPr>
        <p:txBody>
          <a:bodyPr wrap="square" rtlCol="0">
            <a:spAutoFit/>
          </a:bodyPr>
          <a:lstStyle/>
          <a:p>
            <a:r>
              <a:rPr lang="en-US" sz="2400" b="1" dirty="0"/>
              <a:t>• </a:t>
            </a:r>
            <a:r>
              <a:rPr lang="en-US" sz="2400" b="1" dirty="0">
                <a:solidFill>
                  <a:srgbClr val="FFC000"/>
                </a:solidFill>
              </a:rPr>
              <a:t>Lord Baltimore was under constant pressure to protect Maryland Catholics from their Protestant neighbors</a:t>
            </a:r>
            <a:r>
              <a:rPr lang="en-US" sz="2400" b="1" dirty="0"/>
              <a:t>. </a:t>
            </a:r>
          </a:p>
          <a:p>
            <a:r>
              <a:rPr lang="en-US" sz="2400" b="1" dirty="0"/>
              <a:t>	- It became even harder to do once Puritans came to power in England 	 	   after the English Civil War</a:t>
            </a:r>
          </a:p>
          <a:p>
            <a:r>
              <a:rPr lang="en-US" sz="2400" b="1" dirty="0"/>
              <a:t>		• Governor </a:t>
            </a:r>
            <a:r>
              <a:rPr lang="en-US" sz="2400" b="1" dirty="0">
                <a:solidFill>
                  <a:srgbClr val="FFC000"/>
                </a:solidFill>
              </a:rPr>
              <a:t>Calvert</a:t>
            </a:r>
            <a:r>
              <a:rPr lang="en-US" sz="2400" b="1" dirty="0"/>
              <a:t> was even </a:t>
            </a:r>
            <a:r>
              <a:rPr lang="en-US" sz="2400" b="1" dirty="0">
                <a:solidFill>
                  <a:srgbClr val="FFC000"/>
                </a:solidFill>
              </a:rPr>
              <a:t>forced into exile </a:t>
            </a:r>
            <a:r>
              <a:rPr lang="en-US" sz="2400" b="1" dirty="0"/>
              <a:t>in Virginia between 				   1645-1647. But then Baltimore named a Protestant governor, and 				   proposed an act to protect Catholic Marylanders.</a:t>
            </a:r>
          </a:p>
          <a:p>
            <a:r>
              <a:rPr lang="en-US" sz="2400" b="1" dirty="0"/>
              <a:t>	- In </a:t>
            </a:r>
            <a:r>
              <a:rPr lang="en-US" sz="2400" b="1" dirty="0">
                <a:solidFill>
                  <a:srgbClr val="FFC000"/>
                </a:solidFill>
              </a:rPr>
              <a:t>1649</a:t>
            </a:r>
            <a:r>
              <a:rPr lang="en-US" sz="2400" b="1" dirty="0"/>
              <a:t>, the legislature passed the </a:t>
            </a:r>
            <a:r>
              <a:rPr lang="en-US" sz="2400" b="1" dirty="0">
                <a:solidFill>
                  <a:srgbClr val="FFC000"/>
                </a:solidFill>
              </a:rPr>
              <a:t>Toleration Act</a:t>
            </a:r>
            <a:r>
              <a:rPr lang="en-US" sz="2400" b="1" dirty="0"/>
              <a:t>, that declared in part:</a:t>
            </a:r>
          </a:p>
          <a:p>
            <a:endParaRPr lang="en-US" sz="2400" b="1" dirty="0"/>
          </a:p>
          <a:p>
            <a:r>
              <a:rPr lang="en-US" sz="2400" b="1" i="1" dirty="0">
                <a:solidFill>
                  <a:srgbClr val="FFC000"/>
                </a:solidFill>
              </a:rPr>
              <a:t>“…no persons…professing to believe in Jesus Christ shall from henceforth be any ways troubled, molested, or discountenanced for or in respect to his or her religion…”</a:t>
            </a:r>
          </a:p>
          <a:p>
            <a:endParaRPr lang="en-US" sz="2400" b="1" dirty="0"/>
          </a:p>
          <a:p>
            <a:r>
              <a:rPr lang="en-US" sz="2400" b="1" dirty="0"/>
              <a:t>• It did little to heal hard feelings between Protestants and Catholics </a:t>
            </a:r>
          </a:p>
          <a:p>
            <a:endParaRPr lang="en-US" sz="2400" b="1" dirty="0"/>
          </a:p>
        </p:txBody>
      </p:sp>
    </p:spTree>
    <p:extLst>
      <p:ext uri="{BB962C8B-B14F-4D97-AF65-F5344CB8AC3E}">
        <p14:creationId xmlns:p14="http://schemas.microsoft.com/office/powerpoint/2010/main" val="1766391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62BB8907-C1FA-0C4B-804D-6BF1E3ABA0A1}"/>
              </a:ext>
            </a:extLst>
          </p:cNvPr>
          <p:cNvSpPr>
            <a:spLocks noGrp="1"/>
          </p:cNvSpPr>
          <p:nvPr>
            <p:ph type="title"/>
          </p:nvPr>
        </p:nvSpPr>
        <p:spPr>
          <a:xfrm>
            <a:off x="653143" y="566057"/>
            <a:ext cx="9198428" cy="1295400"/>
          </a:xfrm>
        </p:spPr>
        <p:txBody>
          <a:bodyPr/>
          <a:lstStyle/>
          <a:p>
            <a:r>
              <a:rPr lang="en-US" altLang="en-US" sz="3200" b="1" dirty="0">
                <a:solidFill>
                  <a:srgbClr val="FFC000"/>
                </a:solidFill>
                <a:latin typeface="+mn-lt"/>
                <a:cs typeface="Times New Roman" panose="02020603050405020304" pitchFamily="18" charset="0"/>
              </a:rPr>
              <a:t>Settlers in English America, regardless of their religious affiliation or class standing, viewed the colonies as a land of opportunity, new beginnings, and hope. Although they intended to transplant, and perhaps improve upon, Old World society and culture, conditions inevitably led to the creation of unique and distinctive social and political institutions. Whether they knew it or not, they were slowly but surely becoming Americans. Those bonds would prove </a:t>
            </a:r>
            <a:br>
              <a:rPr lang="en-US" altLang="en-US" sz="3200" b="1" dirty="0">
                <a:solidFill>
                  <a:srgbClr val="FFC000"/>
                </a:solidFill>
                <a:latin typeface="+mn-lt"/>
                <a:cs typeface="Times New Roman" panose="02020603050405020304" pitchFamily="18" charset="0"/>
              </a:rPr>
            </a:br>
            <a:r>
              <a:rPr lang="en-US" altLang="en-US" sz="3200" b="1" dirty="0">
                <a:solidFill>
                  <a:srgbClr val="FFC000"/>
                </a:solidFill>
                <a:latin typeface="+mn-lt"/>
                <a:cs typeface="Times New Roman" panose="02020603050405020304" pitchFamily="18" charset="0"/>
              </a:rPr>
              <a:t>fateful in the coming years.</a:t>
            </a:r>
          </a:p>
        </p:txBody>
      </p:sp>
    </p:spTree>
    <p:extLst>
      <p:ext uri="{BB962C8B-B14F-4D97-AF65-F5344CB8AC3E}">
        <p14:creationId xmlns:p14="http://schemas.microsoft.com/office/powerpoint/2010/main" val="347180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336A-A86F-BC40-A22C-7EE96B445058}"/>
              </a:ext>
            </a:extLst>
          </p:cNvPr>
          <p:cNvSpPr>
            <a:spLocks noGrp="1"/>
          </p:cNvSpPr>
          <p:nvPr>
            <p:ph type="title"/>
          </p:nvPr>
        </p:nvSpPr>
        <p:spPr>
          <a:xfrm>
            <a:off x="645130" y="0"/>
            <a:ext cx="9404723" cy="914400"/>
          </a:xfrm>
        </p:spPr>
        <p:txBody>
          <a:bodyPr/>
          <a:lstStyle/>
          <a:p>
            <a:r>
              <a:rPr lang="en-US" dirty="0"/>
              <a:t>Sagadahoc…</a:t>
            </a:r>
          </a:p>
        </p:txBody>
      </p:sp>
      <p:pic>
        <p:nvPicPr>
          <p:cNvPr id="5" name="Picture 4">
            <a:extLst>
              <a:ext uri="{FF2B5EF4-FFF2-40B4-BE49-F238E27FC236}">
                <a16:creationId xmlns:a16="http://schemas.microsoft.com/office/drawing/2014/main" id="{3DC1233B-C4C8-1D4D-8B82-4A14BA350654}"/>
              </a:ext>
            </a:extLst>
          </p:cNvPr>
          <p:cNvPicPr>
            <a:picLocks noChangeAspect="1"/>
          </p:cNvPicPr>
          <p:nvPr/>
        </p:nvPicPr>
        <p:blipFill>
          <a:blip r:embed="rId2"/>
          <a:stretch>
            <a:fillRect/>
          </a:stretch>
        </p:blipFill>
        <p:spPr>
          <a:xfrm>
            <a:off x="289379" y="914400"/>
            <a:ext cx="6388100" cy="5575300"/>
          </a:xfrm>
          <a:prstGeom prst="rect">
            <a:avLst/>
          </a:prstGeom>
        </p:spPr>
      </p:pic>
      <p:sp>
        <p:nvSpPr>
          <p:cNvPr id="6" name="TextBox 5">
            <a:extLst>
              <a:ext uri="{FF2B5EF4-FFF2-40B4-BE49-F238E27FC236}">
                <a16:creationId xmlns:a16="http://schemas.microsoft.com/office/drawing/2014/main" id="{928FA4FD-B5FD-8C48-96F9-F20FE6F279EE}"/>
              </a:ext>
            </a:extLst>
          </p:cNvPr>
          <p:cNvSpPr txBox="1"/>
          <p:nvPr/>
        </p:nvSpPr>
        <p:spPr>
          <a:xfrm>
            <a:off x="7033230" y="1066800"/>
            <a:ext cx="4963886" cy="5632311"/>
          </a:xfrm>
          <a:prstGeom prst="rect">
            <a:avLst/>
          </a:prstGeom>
          <a:noFill/>
        </p:spPr>
        <p:txBody>
          <a:bodyPr wrap="square" rtlCol="0">
            <a:spAutoFit/>
          </a:bodyPr>
          <a:lstStyle/>
          <a:p>
            <a:r>
              <a:rPr lang="en-US" sz="2400" b="1" dirty="0"/>
              <a:t>• After Roanoke and Jamestown, the next English attempt at settlement came in </a:t>
            </a:r>
            <a:r>
              <a:rPr lang="en-US" sz="2400" b="1" dirty="0">
                <a:solidFill>
                  <a:srgbClr val="FFC000"/>
                </a:solidFill>
              </a:rPr>
              <a:t>1609</a:t>
            </a:r>
            <a:r>
              <a:rPr lang="en-US" sz="2400" b="1" dirty="0"/>
              <a:t> in </a:t>
            </a:r>
            <a:r>
              <a:rPr lang="en-US" sz="2400" b="1" dirty="0">
                <a:solidFill>
                  <a:srgbClr val="FFC000"/>
                </a:solidFill>
              </a:rPr>
              <a:t>Maine</a:t>
            </a:r>
            <a:r>
              <a:rPr lang="en-US" sz="2400" b="1" dirty="0"/>
              <a:t>, at a place called </a:t>
            </a:r>
            <a:r>
              <a:rPr lang="en-US" sz="2400" b="1" dirty="0">
                <a:solidFill>
                  <a:srgbClr val="FFC000"/>
                </a:solidFill>
              </a:rPr>
              <a:t>Sagadahoc</a:t>
            </a:r>
            <a:r>
              <a:rPr lang="en-US" sz="2400" b="1" dirty="0"/>
              <a:t> by the natives.</a:t>
            </a:r>
          </a:p>
          <a:p>
            <a:r>
              <a:rPr lang="en-US" sz="2400" b="1" dirty="0"/>
              <a:t>• It failed mainly because of </a:t>
            </a:r>
            <a:r>
              <a:rPr lang="en-US" sz="2400" b="1" dirty="0">
                <a:solidFill>
                  <a:srgbClr val="FFC000"/>
                </a:solidFill>
              </a:rPr>
              <a:t>internal tensions over leadership </a:t>
            </a:r>
            <a:r>
              <a:rPr lang="en-US" sz="2400" b="1" dirty="0"/>
              <a:t>and </a:t>
            </a:r>
            <a:r>
              <a:rPr lang="en-US" sz="2400" b="1" dirty="0">
                <a:solidFill>
                  <a:srgbClr val="FFC000"/>
                </a:solidFill>
              </a:rPr>
              <a:t>external tensions with local Indians.</a:t>
            </a:r>
          </a:p>
          <a:p>
            <a:r>
              <a:rPr lang="en-US" sz="2400" b="1" dirty="0"/>
              <a:t>• William Strachey also claimed </a:t>
            </a:r>
            <a:r>
              <a:rPr lang="en-US" sz="2400" b="1" dirty="0">
                <a:solidFill>
                  <a:srgbClr val="FFC000"/>
                </a:solidFill>
              </a:rPr>
              <a:t>bad weather </a:t>
            </a:r>
            <a:r>
              <a:rPr lang="en-US" sz="2400" b="1" dirty="0"/>
              <a:t>also played a role in the settlement’s failure.</a:t>
            </a:r>
          </a:p>
          <a:p>
            <a:r>
              <a:rPr lang="en-US" sz="2400" b="1" dirty="0"/>
              <a:t>• Most historians point to its </a:t>
            </a:r>
            <a:r>
              <a:rPr lang="en-US" sz="2400" b="1" dirty="0">
                <a:solidFill>
                  <a:srgbClr val="FFC000"/>
                </a:solidFill>
              </a:rPr>
              <a:t>isolation as a major factor </a:t>
            </a:r>
            <a:r>
              <a:rPr lang="en-US" sz="2400" b="1" dirty="0"/>
              <a:t>in Sagadahoc’s failure.</a:t>
            </a:r>
          </a:p>
        </p:txBody>
      </p:sp>
    </p:spTree>
    <p:extLst>
      <p:ext uri="{BB962C8B-B14F-4D97-AF65-F5344CB8AC3E}">
        <p14:creationId xmlns:p14="http://schemas.microsoft.com/office/powerpoint/2010/main" val="272083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2A60-8DC9-AC48-AF04-925D1C1D1180}"/>
              </a:ext>
            </a:extLst>
          </p:cNvPr>
          <p:cNvSpPr>
            <a:spLocks noGrp="1"/>
          </p:cNvSpPr>
          <p:nvPr>
            <p:ph type="title"/>
          </p:nvPr>
        </p:nvSpPr>
        <p:spPr>
          <a:xfrm>
            <a:off x="645130" y="0"/>
            <a:ext cx="9404723" cy="849086"/>
          </a:xfrm>
        </p:spPr>
        <p:txBody>
          <a:bodyPr/>
          <a:lstStyle/>
          <a:p>
            <a:r>
              <a:rPr lang="en-US" sz="5400" dirty="0"/>
              <a:t>The Pilgrims…</a:t>
            </a:r>
          </a:p>
        </p:txBody>
      </p:sp>
      <p:pic>
        <p:nvPicPr>
          <p:cNvPr id="5" name="Picture 4">
            <a:extLst>
              <a:ext uri="{FF2B5EF4-FFF2-40B4-BE49-F238E27FC236}">
                <a16:creationId xmlns:a16="http://schemas.microsoft.com/office/drawing/2014/main" id="{94D5AE06-0D51-BC43-BBA1-75E10CBE84A1}"/>
              </a:ext>
            </a:extLst>
          </p:cNvPr>
          <p:cNvPicPr>
            <a:picLocks noChangeAspect="1"/>
          </p:cNvPicPr>
          <p:nvPr/>
        </p:nvPicPr>
        <p:blipFill>
          <a:blip r:embed="rId2"/>
          <a:stretch>
            <a:fillRect/>
          </a:stretch>
        </p:blipFill>
        <p:spPr>
          <a:xfrm>
            <a:off x="360926" y="1501580"/>
            <a:ext cx="6165056" cy="3919506"/>
          </a:xfrm>
          <a:prstGeom prst="rect">
            <a:avLst/>
          </a:prstGeom>
        </p:spPr>
      </p:pic>
      <p:sp>
        <p:nvSpPr>
          <p:cNvPr id="6" name="TextBox 5">
            <a:extLst>
              <a:ext uri="{FF2B5EF4-FFF2-40B4-BE49-F238E27FC236}">
                <a16:creationId xmlns:a16="http://schemas.microsoft.com/office/drawing/2014/main" id="{583B3462-5E4D-F241-B24A-2F95C7135EA3}"/>
              </a:ext>
            </a:extLst>
          </p:cNvPr>
          <p:cNvSpPr txBox="1"/>
          <p:nvPr/>
        </p:nvSpPr>
        <p:spPr>
          <a:xfrm>
            <a:off x="6930096" y="1243243"/>
            <a:ext cx="5121995" cy="5324535"/>
          </a:xfrm>
          <a:prstGeom prst="rect">
            <a:avLst/>
          </a:prstGeom>
          <a:noFill/>
        </p:spPr>
        <p:txBody>
          <a:bodyPr wrap="square" rtlCol="0">
            <a:spAutoFit/>
          </a:bodyPr>
          <a:lstStyle/>
          <a:p>
            <a:r>
              <a:rPr lang="en-US" sz="2000" b="1" dirty="0"/>
              <a:t>• </a:t>
            </a:r>
            <a:r>
              <a:rPr lang="en-US" sz="2000" b="1" dirty="0">
                <a:solidFill>
                  <a:srgbClr val="FFC000"/>
                </a:solidFill>
              </a:rPr>
              <a:t>Persecution in England </a:t>
            </a:r>
            <a:r>
              <a:rPr lang="en-US" sz="2000" b="1" dirty="0"/>
              <a:t>caused </a:t>
            </a:r>
            <a:r>
              <a:rPr lang="en-US" sz="2000" b="1" dirty="0">
                <a:solidFill>
                  <a:srgbClr val="FFC000"/>
                </a:solidFill>
              </a:rPr>
              <a:t>Separatists</a:t>
            </a:r>
            <a:r>
              <a:rPr lang="en-US" sz="2000" b="1" dirty="0"/>
              <a:t> who came to be called </a:t>
            </a:r>
            <a:r>
              <a:rPr lang="en-US" sz="2000" b="1" dirty="0">
                <a:solidFill>
                  <a:srgbClr val="FFC000"/>
                </a:solidFill>
              </a:rPr>
              <a:t>Pilgrims</a:t>
            </a:r>
            <a:r>
              <a:rPr lang="en-US" sz="2000" b="1" dirty="0"/>
              <a:t> to move to Holland.</a:t>
            </a:r>
          </a:p>
          <a:p>
            <a:r>
              <a:rPr lang="en-US" sz="2000" b="1" dirty="0"/>
              <a:t>	- But the Pilgrims, led by </a:t>
            </a:r>
            <a:r>
              <a:rPr lang="en-US" sz="2000" b="1" dirty="0">
                <a:solidFill>
                  <a:srgbClr val="FFC000"/>
                </a:solidFill>
              </a:rPr>
              <a:t>William 	 	   Bradford </a:t>
            </a:r>
            <a:r>
              <a:rPr lang="en-US" sz="2000" b="1" dirty="0"/>
              <a:t>and their minister, </a:t>
            </a:r>
            <a:r>
              <a:rPr lang="en-US" sz="2000" b="1" dirty="0">
                <a:solidFill>
                  <a:srgbClr val="FFC000"/>
                </a:solidFill>
              </a:rPr>
              <a:t>John 	   Robinson</a:t>
            </a:r>
            <a:r>
              <a:rPr lang="en-US" sz="2000" b="1" dirty="0"/>
              <a:t>, had a hard time  	 	 	   assimilating.</a:t>
            </a:r>
          </a:p>
          <a:p>
            <a:r>
              <a:rPr lang="en-US" sz="2000" b="1" dirty="0"/>
              <a:t>• In </a:t>
            </a:r>
            <a:r>
              <a:rPr lang="en-US" sz="2000" b="1" dirty="0">
                <a:solidFill>
                  <a:srgbClr val="FFC000"/>
                </a:solidFill>
              </a:rPr>
              <a:t>1621</a:t>
            </a:r>
            <a:r>
              <a:rPr lang="en-US" sz="2000" b="1" dirty="0"/>
              <a:t>, the </a:t>
            </a:r>
            <a:r>
              <a:rPr lang="en-US" sz="2000" b="1" dirty="0">
                <a:solidFill>
                  <a:srgbClr val="FFC000"/>
                </a:solidFill>
              </a:rPr>
              <a:t>London Company </a:t>
            </a:r>
            <a:r>
              <a:rPr lang="en-US" sz="2000" b="1" dirty="0"/>
              <a:t>granted the Pilgrims permission to settle on their territory in North America.</a:t>
            </a:r>
          </a:p>
          <a:p>
            <a:r>
              <a:rPr lang="en-US" sz="2000" b="1" dirty="0"/>
              <a:t>• A </a:t>
            </a:r>
            <a:r>
              <a:rPr lang="en-US" sz="2000" b="1" dirty="0">
                <a:solidFill>
                  <a:srgbClr val="FFC000"/>
                </a:solidFill>
              </a:rPr>
              <a:t>joint stock company </a:t>
            </a:r>
            <a:r>
              <a:rPr lang="en-US" sz="2000" b="1" dirty="0"/>
              <a:t>was formed to raise funds, with each settler granted one share of the company in return for seven years labor. At the end of that period, all lands and profits would be split between the settlers and the company.</a:t>
            </a:r>
          </a:p>
        </p:txBody>
      </p:sp>
      <p:sp>
        <p:nvSpPr>
          <p:cNvPr id="7" name="TextBox 6">
            <a:extLst>
              <a:ext uri="{FF2B5EF4-FFF2-40B4-BE49-F238E27FC236}">
                <a16:creationId xmlns:a16="http://schemas.microsoft.com/office/drawing/2014/main" id="{3E7893F9-4713-6044-8D0C-7B996BD46703}"/>
              </a:ext>
            </a:extLst>
          </p:cNvPr>
          <p:cNvSpPr txBox="1"/>
          <p:nvPr/>
        </p:nvSpPr>
        <p:spPr>
          <a:xfrm>
            <a:off x="360926" y="5591331"/>
            <a:ext cx="6165056" cy="646331"/>
          </a:xfrm>
          <a:prstGeom prst="rect">
            <a:avLst/>
          </a:prstGeom>
          <a:noFill/>
        </p:spPr>
        <p:txBody>
          <a:bodyPr wrap="square" rtlCol="0">
            <a:spAutoFit/>
          </a:bodyPr>
          <a:lstStyle/>
          <a:p>
            <a:r>
              <a:rPr lang="en-US" b="1" i="1" dirty="0"/>
              <a:t>Pilgrims shove off from Delft Haven in 1620 to board ship for America.</a:t>
            </a:r>
          </a:p>
        </p:txBody>
      </p:sp>
    </p:spTree>
    <p:extLst>
      <p:ext uri="{BB962C8B-B14F-4D97-AF65-F5344CB8AC3E}">
        <p14:creationId xmlns:p14="http://schemas.microsoft.com/office/powerpoint/2010/main" val="349151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C2EB-A41B-4241-867F-F0EC611096EB}"/>
              </a:ext>
            </a:extLst>
          </p:cNvPr>
          <p:cNvSpPr>
            <a:spLocks noGrp="1"/>
          </p:cNvSpPr>
          <p:nvPr>
            <p:ph type="title"/>
          </p:nvPr>
        </p:nvSpPr>
        <p:spPr>
          <a:xfrm>
            <a:off x="435096" y="-22874"/>
            <a:ext cx="9404723" cy="813947"/>
          </a:xfrm>
        </p:spPr>
        <p:txBody>
          <a:bodyPr/>
          <a:lstStyle/>
          <a:p>
            <a:r>
              <a:rPr lang="en-US" sz="5400" dirty="0"/>
              <a:t>The Mayflower…</a:t>
            </a:r>
          </a:p>
        </p:txBody>
      </p:sp>
      <p:pic>
        <p:nvPicPr>
          <p:cNvPr id="5" name="Picture 4">
            <a:extLst>
              <a:ext uri="{FF2B5EF4-FFF2-40B4-BE49-F238E27FC236}">
                <a16:creationId xmlns:a16="http://schemas.microsoft.com/office/drawing/2014/main" id="{900A7F49-DF2B-AE49-8112-D88188912681}"/>
              </a:ext>
            </a:extLst>
          </p:cNvPr>
          <p:cNvPicPr>
            <a:picLocks noChangeAspect="1"/>
          </p:cNvPicPr>
          <p:nvPr/>
        </p:nvPicPr>
        <p:blipFill>
          <a:blip r:embed="rId2"/>
          <a:stretch>
            <a:fillRect/>
          </a:stretch>
        </p:blipFill>
        <p:spPr>
          <a:xfrm>
            <a:off x="6222452" y="1219199"/>
            <a:ext cx="5969548" cy="4947139"/>
          </a:xfrm>
          <a:prstGeom prst="rect">
            <a:avLst/>
          </a:prstGeom>
        </p:spPr>
      </p:pic>
      <p:sp>
        <p:nvSpPr>
          <p:cNvPr id="6" name="TextBox 5">
            <a:extLst>
              <a:ext uri="{FF2B5EF4-FFF2-40B4-BE49-F238E27FC236}">
                <a16:creationId xmlns:a16="http://schemas.microsoft.com/office/drawing/2014/main" id="{7E24FAA5-AA73-DA4E-9AD4-8E77FEA6900C}"/>
              </a:ext>
            </a:extLst>
          </p:cNvPr>
          <p:cNvSpPr txBox="1"/>
          <p:nvPr/>
        </p:nvSpPr>
        <p:spPr>
          <a:xfrm>
            <a:off x="234462" y="856357"/>
            <a:ext cx="5987990" cy="6001643"/>
          </a:xfrm>
          <a:prstGeom prst="rect">
            <a:avLst/>
          </a:prstGeom>
          <a:noFill/>
        </p:spPr>
        <p:txBody>
          <a:bodyPr wrap="square" rtlCol="0">
            <a:spAutoFit/>
          </a:bodyPr>
          <a:lstStyle/>
          <a:p>
            <a:r>
              <a:rPr lang="en-US" sz="2400" b="1" dirty="0"/>
              <a:t>• In </a:t>
            </a:r>
            <a:r>
              <a:rPr lang="en-US" sz="2400" b="1" dirty="0">
                <a:solidFill>
                  <a:srgbClr val="FFC000"/>
                </a:solidFill>
              </a:rPr>
              <a:t>September 1620</a:t>
            </a:r>
            <a:r>
              <a:rPr lang="en-US" sz="2400" b="1" dirty="0"/>
              <a:t>, 35 Pilgrims and 67 other English men, women, and children boarded the ship </a:t>
            </a:r>
            <a:r>
              <a:rPr lang="en-US" sz="2400" b="1" i="1" dirty="0">
                <a:solidFill>
                  <a:srgbClr val="FFC000"/>
                </a:solidFill>
              </a:rPr>
              <a:t>Mayflower</a:t>
            </a:r>
            <a:r>
              <a:rPr lang="en-US" sz="2400" b="1" i="1" dirty="0"/>
              <a:t> </a:t>
            </a:r>
            <a:r>
              <a:rPr lang="en-US" sz="2400" b="1" dirty="0"/>
              <a:t>and set sail for America. The voyage lasted for two months.</a:t>
            </a:r>
          </a:p>
          <a:p>
            <a:r>
              <a:rPr lang="en-US" sz="2400" b="1" dirty="0"/>
              <a:t>• Whether because of being blown off course, or because Johns Smith’s stories of abundant New England furs and timber, or because they sought a place where they would be free to worship as they pleased, </a:t>
            </a:r>
            <a:r>
              <a:rPr lang="en-US" sz="2400" b="1" dirty="0">
                <a:solidFill>
                  <a:srgbClr val="FFC000"/>
                </a:solidFill>
              </a:rPr>
              <a:t>the Pilgrims landed on Cape Cod</a:t>
            </a:r>
            <a:r>
              <a:rPr lang="en-US" sz="2400" b="1" dirty="0"/>
              <a:t> instead of Virginia..</a:t>
            </a:r>
          </a:p>
          <a:p>
            <a:r>
              <a:rPr lang="en-US" sz="2400" b="1" dirty="0"/>
              <a:t>• That created a problem: how, and by whom, would they be governed? The answer: </a:t>
            </a:r>
            <a:r>
              <a:rPr lang="en-US" sz="2400" b="1" dirty="0">
                <a:solidFill>
                  <a:srgbClr val="FFC000"/>
                </a:solidFill>
              </a:rPr>
              <a:t>the Mayflower Compact</a:t>
            </a:r>
            <a:r>
              <a:rPr lang="en-US" sz="2400" b="1" dirty="0"/>
              <a:t>.</a:t>
            </a:r>
          </a:p>
        </p:txBody>
      </p:sp>
      <p:sp>
        <p:nvSpPr>
          <p:cNvPr id="7" name="TextBox 6">
            <a:extLst>
              <a:ext uri="{FF2B5EF4-FFF2-40B4-BE49-F238E27FC236}">
                <a16:creationId xmlns:a16="http://schemas.microsoft.com/office/drawing/2014/main" id="{26C82629-FC45-D040-8AC5-BD12559EC4AF}"/>
              </a:ext>
            </a:extLst>
          </p:cNvPr>
          <p:cNvSpPr txBox="1"/>
          <p:nvPr/>
        </p:nvSpPr>
        <p:spPr>
          <a:xfrm>
            <a:off x="6222452" y="6424246"/>
            <a:ext cx="5781979" cy="369332"/>
          </a:xfrm>
          <a:prstGeom prst="rect">
            <a:avLst/>
          </a:prstGeom>
          <a:noFill/>
        </p:spPr>
        <p:txBody>
          <a:bodyPr wrap="square" rtlCol="0">
            <a:spAutoFit/>
          </a:bodyPr>
          <a:lstStyle/>
          <a:p>
            <a:pPr algn="ctr"/>
            <a:r>
              <a:rPr lang="en-US" b="1" i="1" dirty="0"/>
              <a:t>Pilgrims boarding the </a:t>
            </a:r>
            <a:r>
              <a:rPr lang="en-US" b="1" dirty="0"/>
              <a:t>Mayflower</a:t>
            </a:r>
          </a:p>
        </p:txBody>
      </p:sp>
    </p:spTree>
    <p:extLst>
      <p:ext uri="{BB962C8B-B14F-4D97-AF65-F5344CB8AC3E}">
        <p14:creationId xmlns:p14="http://schemas.microsoft.com/office/powerpoint/2010/main" val="388777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5C09E-4B4A-A94C-8339-E4215CE87711}"/>
              </a:ext>
            </a:extLst>
          </p:cNvPr>
          <p:cNvSpPr>
            <a:spLocks noGrp="1"/>
          </p:cNvSpPr>
          <p:nvPr>
            <p:ph type="title"/>
          </p:nvPr>
        </p:nvSpPr>
        <p:spPr>
          <a:xfrm>
            <a:off x="645130" y="0"/>
            <a:ext cx="9404723" cy="813374"/>
          </a:xfrm>
        </p:spPr>
        <p:txBody>
          <a:bodyPr/>
          <a:lstStyle/>
          <a:p>
            <a:r>
              <a:rPr lang="en-US" dirty="0"/>
              <a:t>The Mayflower Compact…</a:t>
            </a:r>
          </a:p>
        </p:txBody>
      </p:sp>
      <p:pic>
        <p:nvPicPr>
          <p:cNvPr id="5" name="Picture 4">
            <a:extLst>
              <a:ext uri="{FF2B5EF4-FFF2-40B4-BE49-F238E27FC236}">
                <a16:creationId xmlns:a16="http://schemas.microsoft.com/office/drawing/2014/main" id="{05D23A9B-CF5F-774C-9D8F-3EBDA0C15793}"/>
              </a:ext>
            </a:extLst>
          </p:cNvPr>
          <p:cNvPicPr>
            <a:picLocks noChangeAspect="1"/>
          </p:cNvPicPr>
          <p:nvPr/>
        </p:nvPicPr>
        <p:blipFill>
          <a:blip r:embed="rId2"/>
          <a:stretch>
            <a:fillRect/>
          </a:stretch>
        </p:blipFill>
        <p:spPr>
          <a:xfrm>
            <a:off x="254977" y="813374"/>
            <a:ext cx="7013331" cy="4937385"/>
          </a:xfrm>
          <a:prstGeom prst="rect">
            <a:avLst/>
          </a:prstGeom>
        </p:spPr>
      </p:pic>
      <p:sp>
        <p:nvSpPr>
          <p:cNvPr id="6" name="TextBox 5">
            <a:extLst>
              <a:ext uri="{FF2B5EF4-FFF2-40B4-BE49-F238E27FC236}">
                <a16:creationId xmlns:a16="http://schemas.microsoft.com/office/drawing/2014/main" id="{0FE08719-BD06-BB4C-B181-2FE46BD6D565}"/>
              </a:ext>
            </a:extLst>
          </p:cNvPr>
          <p:cNvSpPr txBox="1"/>
          <p:nvPr/>
        </p:nvSpPr>
        <p:spPr>
          <a:xfrm>
            <a:off x="7455877" y="1225689"/>
            <a:ext cx="4454769" cy="5632311"/>
          </a:xfrm>
          <a:prstGeom prst="rect">
            <a:avLst/>
          </a:prstGeom>
          <a:noFill/>
        </p:spPr>
        <p:txBody>
          <a:bodyPr wrap="square" rtlCol="0">
            <a:spAutoFit/>
          </a:bodyPr>
          <a:lstStyle/>
          <a:p>
            <a:r>
              <a:rPr lang="en-US" sz="2400" b="1" dirty="0"/>
              <a:t>• To solve the governance issue, </a:t>
            </a:r>
            <a:r>
              <a:rPr lang="en-US" sz="2400" b="1" dirty="0">
                <a:solidFill>
                  <a:srgbClr val="FFC000"/>
                </a:solidFill>
              </a:rPr>
              <a:t>forty-one Pilgrim adult males </a:t>
            </a:r>
            <a:r>
              <a:rPr lang="en-US" sz="2400" b="1" dirty="0"/>
              <a:t>of the Mayflower  agreed to </a:t>
            </a:r>
            <a:r>
              <a:rPr lang="en-US" sz="2400" b="1" i="1" dirty="0"/>
              <a:t>“…enact, constitute, and frame such just and equal Laws, Ordinances, Acts, Constitutions, and Offices, from time to time, as shall be thought most meet and convenient for the general Good of the Colony, unto which we promise all due Submission and Obedience.”</a:t>
            </a:r>
          </a:p>
        </p:txBody>
      </p:sp>
      <p:sp>
        <p:nvSpPr>
          <p:cNvPr id="7" name="TextBox 6">
            <a:extLst>
              <a:ext uri="{FF2B5EF4-FFF2-40B4-BE49-F238E27FC236}">
                <a16:creationId xmlns:a16="http://schemas.microsoft.com/office/drawing/2014/main" id="{3C76909C-DD52-AA4E-9F24-AC31E4C6C108}"/>
              </a:ext>
            </a:extLst>
          </p:cNvPr>
          <p:cNvSpPr txBox="1"/>
          <p:nvPr/>
        </p:nvSpPr>
        <p:spPr>
          <a:xfrm>
            <a:off x="515815" y="5931877"/>
            <a:ext cx="6541477" cy="707886"/>
          </a:xfrm>
          <a:prstGeom prst="rect">
            <a:avLst/>
          </a:prstGeom>
          <a:noFill/>
        </p:spPr>
        <p:txBody>
          <a:bodyPr wrap="square" rtlCol="0">
            <a:spAutoFit/>
          </a:bodyPr>
          <a:lstStyle/>
          <a:p>
            <a:pPr algn="ctr"/>
            <a:r>
              <a:rPr lang="en-US" sz="2000" b="1" i="1" dirty="0"/>
              <a:t>Pilgrims signing the Mayflower Compact aboard ship</a:t>
            </a:r>
            <a:r>
              <a:rPr lang="en-US" i="1" dirty="0"/>
              <a:t>.</a:t>
            </a:r>
          </a:p>
        </p:txBody>
      </p:sp>
    </p:spTree>
    <p:extLst>
      <p:ext uri="{BB962C8B-B14F-4D97-AF65-F5344CB8AC3E}">
        <p14:creationId xmlns:p14="http://schemas.microsoft.com/office/powerpoint/2010/main" val="26037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C134E-DE01-F248-9EB4-B8DE6311FA73}"/>
              </a:ext>
            </a:extLst>
          </p:cNvPr>
          <p:cNvSpPr>
            <a:spLocks noGrp="1"/>
          </p:cNvSpPr>
          <p:nvPr>
            <p:ph type="title"/>
          </p:nvPr>
        </p:nvSpPr>
        <p:spPr>
          <a:xfrm>
            <a:off x="645130" y="0"/>
            <a:ext cx="9404723" cy="883713"/>
          </a:xfrm>
        </p:spPr>
        <p:txBody>
          <a:bodyPr/>
          <a:lstStyle/>
          <a:p>
            <a:r>
              <a:rPr lang="en-US" dirty="0"/>
              <a:t>The Plymouth Colony…</a:t>
            </a:r>
          </a:p>
        </p:txBody>
      </p:sp>
      <p:pic>
        <p:nvPicPr>
          <p:cNvPr id="5" name="Picture 4">
            <a:extLst>
              <a:ext uri="{FF2B5EF4-FFF2-40B4-BE49-F238E27FC236}">
                <a16:creationId xmlns:a16="http://schemas.microsoft.com/office/drawing/2014/main" id="{6EACA976-F112-BD4A-82EA-9DFD0439E939}"/>
              </a:ext>
            </a:extLst>
          </p:cNvPr>
          <p:cNvPicPr>
            <a:picLocks noChangeAspect="1"/>
          </p:cNvPicPr>
          <p:nvPr/>
        </p:nvPicPr>
        <p:blipFill>
          <a:blip r:embed="rId2"/>
          <a:stretch>
            <a:fillRect/>
          </a:stretch>
        </p:blipFill>
        <p:spPr>
          <a:xfrm>
            <a:off x="6178062" y="1594338"/>
            <a:ext cx="6013937" cy="4009291"/>
          </a:xfrm>
          <a:prstGeom prst="rect">
            <a:avLst/>
          </a:prstGeom>
        </p:spPr>
      </p:pic>
      <p:sp>
        <p:nvSpPr>
          <p:cNvPr id="6" name="TextBox 5">
            <a:extLst>
              <a:ext uri="{FF2B5EF4-FFF2-40B4-BE49-F238E27FC236}">
                <a16:creationId xmlns:a16="http://schemas.microsoft.com/office/drawing/2014/main" id="{6507A7E5-C1B5-9E46-A71D-99A3ED718D13}"/>
              </a:ext>
            </a:extLst>
          </p:cNvPr>
          <p:cNvSpPr txBox="1"/>
          <p:nvPr/>
        </p:nvSpPr>
        <p:spPr>
          <a:xfrm>
            <a:off x="236229" y="883713"/>
            <a:ext cx="5720860" cy="5863144"/>
          </a:xfrm>
          <a:prstGeom prst="rect">
            <a:avLst/>
          </a:prstGeom>
          <a:noFill/>
        </p:spPr>
        <p:txBody>
          <a:bodyPr wrap="square" rtlCol="0">
            <a:spAutoFit/>
          </a:bodyPr>
          <a:lstStyle/>
          <a:p>
            <a:r>
              <a:rPr lang="en-US" sz="2500" b="1" dirty="0"/>
              <a:t>• After exploring the region, the Pilgrims settled on </a:t>
            </a:r>
            <a:r>
              <a:rPr lang="en-US" sz="2500" b="1" dirty="0">
                <a:solidFill>
                  <a:srgbClr val="FFC000"/>
                </a:solidFill>
              </a:rPr>
              <a:t>Plymouth</a:t>
            </a:r>
            <a:r>
              <a:rPr lang="en-US" sz="2500" b="1" dirty="0"/>
              <a:t> as a site for their settlement, and began building on </a:t>
            </a:r>
            <a:r>
              <a:rPr lang="en-US" sz="2500" b="1" dirty="0">
                <a:solidFill>
                  <a:srgbClr val="FFC000"/>
                </a:solidFill>
              </a:rPr>
              <a:t>Christmas Day 1621</a:t>
            </a:r>
            <a:r>
              <a:rPr lang="en-US" sz="2500" b="1" dirty="0"/>
              <a:t>.</a:t>
            </a:r>
          </a:p>
          <a:p>
            <a:r>
              <a:rPr lang="en-US" sz="2500" b="1" dirty="0"/>
              <a:t>• The first winter at Plymouth was hard, </a:t>
            </a:r>
            <a:r>
              <a:rPr lang="en-US" sz="2500" b="1" dirty="0">
                <a:solidFill>
                  <a:srgbClr val="FFC000"/>
                </a:solidFill>
              </a:rPr>
              <a:t>Half the settlers died</a:t>
            </a:r>
            <a:r>
              <a:rPr lang="en-US" sz="2500" b="1" dirty="0"/>
              <a:t>, and more likely would have if the local </a:t>
            </a:r>
            <a:r>
              <a:rPr lang="en-US" sz="2500" b="1" dirty="0">
                <a:solidFill>
                  <a:srgbClr val="FFC000"/>
                </a:solidFill>
              </a:rPr>
              <a:t>Indians</a:t>
            </a:r>
            <a:r>
              <a:rPr lang="en-US" sz="2500" b="1" dirty="0"/>
              <a:t> had not been </a:t>
            </a:r>
            <a:r>
              <a:rPr lang="en-US" sz="2500" b="1" dirty="0">
                <a:solidFill>
                  <a:srgbClr val="FFC000"/>
                </a:solidFill>
              </a:rPr>
              <a:t>generous with their food</a:t>
            </a:r>
            <a:r>
              <a:rPr lang="en-US" sz="2500" b="1" dirty="0"/>
              <a:t> and support of the newcomers.</a:t>
            </a:r>
          </a:p>
          <a:p>
            <a:r>
              <a:rPr lang="en-US" sz="2500" b="1" dirty="0"/>
              <a:t>	- This was all the more 	 	 	 	 	  remarkable, because the local 	  </a:t>
            </a:r>
            <a:r>
              <a:rPr lang="en-US" sz="2500" b="1" dirty="0">
                <a:solidFill>
                  <a:srgbClr val="FFC000"/>
                </a:solidFill>
              </a:rPr>
              <a:t>Indians had been decimated </a:t>
            </a:r>
            <a:r>
              <a:rPr lang="en-US" sz="2500" b="1" dirty="0"/>
              <a:t>	 	  by what King James I called 	 	  “the wonderful plague.”</a:t>
            </a:r>
          </a:p>
        </p:txBody>
      </p:sp>
      <p:sp>
        <p:nvSpPr>
          <p:cNvPr id="7" name="TextBox 6">
            <a:extLst>
              <a:ext uri="{FF2B5EF4-FFF2-40B4-BE49-F238E27FC236}">
                <a16:creationId xmlns:a16="http://schemas.microsoft.com/office/drawing/2014/main" id="{B4FE14B7-72E9-654B-B754-CFE195C3A9D9}"/>
              </a:ext>
            </a:extLst>
          </p:cNvPr>
          <p:cNvSpPr txBox="1"/>
          <p:nvPr/>
        </p:nvSpPr>
        <p:spPr>
          <a:xfrm>
            <a:off x="6377354" y="5814646"/>
            <a:ext cx="5509846" cy="461665"/>
          </a:xfrm>
          <a:prstGeom prst="rect">
            <a:avLst/>
          </a:prstGeom>
          <a:noFill/>
        </p:spPr>
        <p:txBody>
          <a:bodyPr wrap="square" rtlCol="0">
            <a:spAutoFit/>
          </a:bodyPr>
          <a:lstStyle/>
          <a:p>
            <a:pPr algn="ctr"/>
            <a:r>
              <a:rPr lang="en-US" sz="2400" b="1" i="1" dirty="0"/>
              <a:t>Plymouth colony in Massachusetts</a:t>
            </a:r>
          </a:p>
        </p:txBody>
      </p:sp>
    </p:spTree>
    <p:extLst>
      <p:ext uri="{BB962C8B-B14F-4D97-AF65-F5344CB8AC3E}">
        <p14:creationId xmlns:p14="http://schemas.microsoft.com/office/powerpoint/2010/main" val="4061033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Pilgrims at Plymouth rock">
            <a:extLst>
              <a:ext uri="{FF2B5EF4-FFF2-40B4-BE49-F238E27FC236}">
                <a16:creationId xmlns:a16="http://schemas.microsoft.com/office/drawing/2014/main" id="{A0070B06-6A1C-EC47-A55D-D84D02398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925514"/>
            <a:ext cx="586740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5" descr="Bradford, William">
            <a:extLst>
              <a:ext uri="{FF2B5EF4-FFF2-40B4-BE49-F238E27FC236}">
                <a16:creationId xmlns:a16="http://schemas.microsoft.com/office/drawing/2014/main" id="{E1C21B93-9A90-184E-AC42-A4B463C6A0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3733801"/>
            <a:ext cx="1905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6" descr="Standish, Miles">
            <a:extLst>
              <a:ext uri="{FF2B5EF4-FFF2-40B4-BE49-F238E27FC236}">
                <a16:creationId xmlns:a16="http://schemas.microsoft.com/office/drawing/2014/main" id="{710D8221-271B-F149-9C74-47C7800AE4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39" y="3962400"/>
            <a:ext cx="23653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7" descr="Plymouth rock">
            <a:extLst>
              <a:ext uri="{FF2B5EF4-FFF2-40B4-BE49-F238E27FC236}">
                <a16:creationId xmlns:a16="http://schemas.microsoft.com/office/drawing/2014/main" id="{45851299-932C-DC4B-9CE3-10C20BD763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4713" y="4845050"/>
            <a:ext cx="3175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Title 1">
            <a:extLst>
              <a:ext uri="{FF2B5EF4-FFF2-40B4-BE49-F238E27FC236}">
                <a16:creationId xmlns:a16="http://schemas.microsoft.com/office/drawing/2014/main" id="{7F532A66-25C0-704D-8462-C97CAD3E2554}"/>
              </a:ext>
            </a:extLst>
          </p:cNvPr>
          <p:cNvSpPr>
            <a:spLocks noGrp="1"/>
          </p:cNvSpPr>
          <p:nvPr>
            <p:ph type="title"/>
          </p:nvPr>
        </p:nvSpPr>
        <p:spPr>
          <a:xfrm>
            <a:off x="413657" y="0"/>
            <a:ext cx="10254343" cy="650875"/>
          </a:xfrm>
        </p:spPr>
        <p:txBody>
          <a:bodyPr/>
          <a:lstStyle/>
          <a:p>
            <a:r>
              <a:rPr lang="en-US" altLang="en-US" sz="2400" b="1" dirty="0">
                <a:solidFill>
                  <a:schemeClr val="tx1"/>
                </a:solidFill>
                <a:latin typeface="+mn-lt"/>
                <a:cs typeface="Times New Roman" panose="02020603050405020304" pitchFamily="18" charset="0"/>
              </a:rPr>
              <a:t>The Pilgrims, led by </a:t>
            </a:r>
            <a:r>
              <a:rPr lang="en-US" altLang="en-US" sz="2400" b="1" dirty="0">
                <a:solidFill>
                  <a:srgbClr val="FFC000"/>
                </a:solidFill>
                <a:latin typeface="+mn-lt"/>
                <a:cs typeface="Times New Roman" panose="02020603050405020304" pitchFamily="18" charset="0"/>
              </a:rPr>
              <a:t>Captain Miles Standish </a:t>
            </a:r>
            <a:r>
              <a:rPr lang="en-US" altLang="en-US" sz="2400" b="1" dirty="0">
                <a:solidFill>
                  <a:schemeClr val="tx1"/>
                </a:solidFill>
                <a:latin typeface="+mn-lt"/>
                <a:cs typeface="Times New Roman" panose="02020603050405020304" pitchFamily="18" charset="0"/>
              </a:rPr>
              <a:t>(left) and </a:t>
            </a:r>
            <a:r>
              <a:rPr lang="en-US" altLang="en-US" sz="2400" b="1" dirty="0">
                <a:solidFill>
                  <a:srgbClr val="FFC000"/>
                </a:solidFill>
                <a:latin typeface="+mn-lt"/>
                <a:cs typeface="Times New Roman" panose="02020603050405020304" pitchFamily="18" charset="0"/>
              </a:rPr>
              <a:t>Governor William Bradford</a:t>
            </a:r>
            <a:r>
              <a:rPr lang="en-US" altLang="en-US" sz="2400" b="1" dirty="0">
                <a:solidFill>
                  <a:schemeClr val="tx1"/>
                </a:solidFill>
                <a:latin typeface="+mn-lt"/>
                <a:cs typeface="Times New Roman" panose="02020603050405020304" pitchFamily="18" charset="0"/>
              </a:rPr>
              <a:t>, landed at Plymouth in late </a:t>
            </a:r>
            <a:r>
              <a:rPr lang="en-US" altLang="en-US" sz="2400" b="1" dirty="0">
                <a:solidFill>
                  <a:srgbClr val="FFC000"/>
                </a:solidFill>
                <a:latin typeface="+mn-lt"/>
                <a:cs typeface="Times New Roman" panose="02020603050405020304" pitchFamily="18" charset="0"/>
              </a:rPr>
              <a:t>December 1620</a:t>
            </a:r>
            <a:r>
              <a:rPr lang="en-US" altLang="en-US" sz="2400" b="1" dirty="0">
                <a:solidFill>
                  <a:schemeClr val="tx1"/>
                </a:solidFill>
                <a:latin typeface="+mn-lt"/>
                <a:cs typeface="Times New Roman" panose="02020603050405020304" pitchFamily="18" charset="0"/>
              </a:rPr>
              <a:t>.</a:t>
            </a:r>
          </a:p>
        </p:txBody>
      </p:sp>
    </p:spTree>
    <p:extLst>
      <p:ext uri="{BB962C8B-B14F-4D97-AF65-F5344CB8AC3E}">
        <p14:creationId xmlns:p14="http://schemas.microsoft.com/office/powerpoint/2010/main" val="4169855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595</TotalTime>
  <Words>1437</Words>
  <Application>Microsoft Macintosh PowerPoint</Application>
  <PresentationFormat>Widescreen</PresentationFormat>
  <Paragraphs>156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Century Gothic</vt:lpstr>
      <vt:lpstr>Times New Roman</vt:lpstr>
      <vt:lpstr>Wingdings 3</vt:lpstr>
      <vt:lpstr>Ion</vt:lpstr>
      <vt:lpstr>England in America…</vt:lpstr>
      <vt:lpstr>Colonization in the North vs the South…</vt:lpstr>
      <vt:lpstr>Pattern of Settlement in New England</vt:lpstr>
      <vt:lpstr>Sagadahoc…</vt:lpstr>
      <vt:lpstr>The Pilgrims…</vt:lpstr>
      <vt:lpstr>The Mayflower…</vt:lpstr>
      <vt:lpstr>The Mayflower Compact…</vt:lpstr>
      <vt:lpstr>The Plymouth Colony…</vt:lpstr>
      <vt:lpstr>The Pilgrims, led by Captain Miles Standish (left) and Governor William Bradford, landed at Plymouth in late December 1620.</vt:lpstr>
      <vt:lpstr>Samoset and Squanto…</vt:lpstr>
      <vt:lpstr>The First Thanksgiving…</vt:lpstr>
      <vt:lpstr>PowerPoint Presentation</vt:lpstr>
      <vt:lpstr>The colonists become owners…</vt:lpstr>
      <vt:lpstr>PowerPoint Presentation</vt:lpstr>
      <vt:lpstr>Massachusetts Bay Colony…</vt:lpstr>
      <vt:lpstr>England at arms length…</vt:lpstr>
      <vt:lpstr>The “City upon a hill”…</vt:lpstr>
      <vt:lpstr>No rules but Winthrop’s…</vt:lpstr>
      <vt:lpstr>What Massachusetts Bay Colony was NOT…</vt:lpstr>
      <vt:lpstr>The Puritan Church expelled Roger Williams, whom it considered a zealot for supporting separation of church and state. Williams sought refuge with Narragansett Indians south of Massachusetts, and soon established the town of Providence, the first settlement in what would become Rhode Island. Williams welcomed people of all faiths to the colony. In 1652, Rhode Island passed the first law in North America outlawing slavery.</vt:lpstr>
      <vt:lpstr>Williams is joined by Ann Hutchinson…</vt:lpstr>
      <vt:lpstr>Connecticut…</vt:lpstr>
      <vt:lpstr>The Antinomian Controversy…</vt:lpstr>
      <vt:lpstr>Maine and New Hampshire…</vt:lpstr>
      <vt:lpstr>New Jersey…</vt:lpstr>
      <vt:lpstr>Pennsylvania…</vt:lpstr>
      <vt:lpstr>PowerPoint Presentation</vt:lpstr>
      <vt:lpstr>Delaware…</vt:lpstr>
      <vt:lpstr>Maryland…</vt:lpstr>
      <vt:lpstr>Maryland…</vt:lpstr>
      <vt:lpstr>Attracting settlers…</vt:lpstr>
      <vt:lpstr>Religious frictions…</vt:lpstr>
      <vt:lpstr>Settlers in English America, regardless of their religious affiliation or class standing, viewed the colonies as a land of opportunity, new beginnings, and hope. Although they intended to transplant, and perhaps improve upon, Old World society and culture, conditions inevitably led to the creation of unique and distinctive social and political institutions. Whether they knew it or not, they were slowly but surely becoming Americans. Those bonds would prove  fateful in the coming years.</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in America…</dc:title>
  <dc:creator>dramtreebooks@ec.rr.com</dc:creator>
  <cp:lastModifiedBy>dramtreebooks@ec.rr.com</cp:lastModifiedBy>
  <cp:revision>79</cp:revision>
  <dcterms:created xsi:type="dcterms:W3CDTF">2018-07-09T13:04:02Z</dcterms:created>
  <dcterms:modified xsi:type="dcterms:W3CDTF">2018-08-13T14:44:49Z</dcterms:modified>
</cp:coreProperties>
</file>