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4" r:id="rId24"/>
    <p:sldId id="285" r:id="rId25"/>
    <p:sldId id="286" r:id="rId26"/>
    <p:sldId id="277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12" y="-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16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964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596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924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71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553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606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561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14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821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918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35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10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325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94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40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11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2A8F21-28F7-4A48-9FB9-486BA699162A}" type="datetimeFigureOut">
              <a:rPr lang="en-US" smtClean="0"/>
              <a:pPr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CD2BD-5962-4FD6-A7BD-2A4CEAD67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95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Religious Wars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more Secularization of power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8087" y="1597472"/>
            <a:ext cx="595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Down Anything in RED for your notes!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808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fast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English converted easily, others did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Pilgrimage of Grace was the largest rebellion</a:t>
            </a:r>
          </a:p>
          <a:p>
            <a:pPr lvl="1"/>
            <a:r>
              <a:rPr lang="en-US" dirty="0" smtClean="0"/>
              <a:t>Leaders were executed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Ireland parliament was ordered to create Protestant Church of Ireland</a:t>
            </a:r>
          </a:p>
          <a:p>
            <a:pPr lvl="1"/>
            <a:r>
              <a:rPr lang="en-US" dirty="0" smtClean="0"/>
              <a:t>Catholic peasants fought back and were crushed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778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86933"/>
            <a:ext cx="9601196" cy="45889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 Edward VI The Book of Common Prayer was established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Mary Tudor brought back Catholicism (many Protestants executed)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Elizabeth I was Protestant </a:t>
            </a:r>
            <a:r>
              <a:rPr lang="en-US" dirty="0" smtClean="0"/>
              <a:t>(middle ground)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Queen supreme over church</a:t>
            </a:r>
          </a:p>
          <a:p>
            <a:pPr lvl="1"/>
            <a:r>
              <a:rPr lang="en-US" dirty="0" smtClean="0"/>
              <a:t>Required citizens to attend services</a:t>
            </a:r>
          </a:p>
          <a:p>
            <a:pPr lvl="1"/>
            <a:r>
              <a:rPr lang="en-US" dirty="0" smtClean="0"/>
              <a:t>Service in English</a:t>
            </a:r>
          </a:p>
          <a:p>
            <a:pPr lvl="1"/>
            <a:r>
              <a:rPr lang="en-US" dirty="0" smtClean="0"/>
              <a:t>No monasteries</a:t>
            </a:r>
          </a:p>
          <a:p>
            <a:pPr lvl="1"/>
            <a:r>
              <a:rPr lang="en-US" dirty="0" smtClean="0"/>
              <a:t>Clergy can marry</a:t>
            </a:r>
          </a:p>
          <a:p>
            <a:pPr lvl="1"/>
            <a:r>
              <a:rPr lang="en-US" dirty="0" smtClean="0"/>
              <a:t>But church remained hierarchal with archbishops, bishops</a:t>
            </a:r>
          </a:p>
          <a:p>
            <a:pPr lvl="1"/>
            <a:r>
              <a:rPr lang="en-US" dirty="0" smtClean="0"/>
              <a:t>Services were elaborate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344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Palace intrigue…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 Tudor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atholic) married Phillip II 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atholic) of Spain</a:t>
            </a:r>
            <a:r>
              <a:rPr lang="en-US" dirty="0" smtClean="0"/>
              <a:t>, died</a:t>
            </a:r>
          </a:p>
          <a:p>
            <a:r>
              <a:rPr lang="en-US" dirty="0" smtClean="0"/>
              <a:t>Next in line for throne was </a:t>
            </a:r>
            <a:r>
              <a:rPr lang="en-US" dirty="0" smtClean="0">
                <a:solidFill>
                  <a:srgbClr val="FF0000"/>
                </a:solidFill>
              </a:rPr>
              <a:t>Mary Queen of Scots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atholic)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Elizabeth I had her imprisoned and then executed for plotting against her</a:t>
            </a:r>
          </a:p>
          <a:p>
            <a:r>
              <a:rPr lang="en-US" dirty="0" smtClean="0"/>
              <a:t>Pope urged Philip to retaliate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372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798731" cy="1303867"/>
          </a:xfrm>
        </p:spPr>
        <p:txBody>
          <a:bodyPr/>
          <a:lstStyle/>
          <a:p>
            <a:r>
              <a:rPr lang="en-US" dirty="0" smtClean="0"/>
              <a:t>Spanish Armada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 sent </a:t>
            </a:r>
            <a:r>
              <a:rPr lang="en-US" dirty="0" smtClean="0">
                <a:solidFill>
                  <a:srgbClr val="FF0000"/>
                </a:solidFill>
              </a:rPr>
              <a:t>Spanish Armada </a:t>
            </a:r>
            <a:r>
              <a:rPr lang="en-US" dirty="0" smtClean="0"/>
              <a:t>to attack England</a:t>
            </a:r>
          </a:p>
          <a:p>
            <a:r>
              <a:rPr lang="en-US" dirty="0" smtClean="0"/>
              <a:t>Best Navy of 130 ships</a:t>
            </a:r>
          </a:p>
          <a:p>
            <a:r>
              <a:rPr lang="en-US" dirty="0" smtClean="0"/>
              <a:t>Meets the English fleet with smaller, faster, ships better firing power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Combo of storms and bad food/water and poor munitions defeated the Spanish</a:t>
            </a:r>
          </a:p>
          <a:p>
            <a:r>
              <a:rPr lang="en-US" dirty="0" smtClean="0"/>
              <a:t>Now England has the most powerful Navy</a:t>
            </a:r>
          </a:p>
          <a:p>
            <a:endParaRPr lang="en-US" dirty="0"/>
          </a:p>
        </p:txBody>
      </p:sp>
      <p:pic>
        <p:nvPicPr>
          <p:cNvPr id="4098" name="Picture 2" descr="http://cdn-0.britishbattles.com/spanish-war/armada/battles-takes-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73077" y="0"/>
            <a:ext cx="4273084" cy="332588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247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8312"/>
            <a:ext cx="9601196" cy="1004710"/>
          </a:xfrm>
        </p:spPr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76" y="1816293"/>
            <a:ext cx="9601196" cy="4580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Calvin, born in France converts to Protestantism</a:t>
            </a:r>
          </a:p>
          <a:p>
            <a:r>
              <a:rPr lang="en-US" dirty="0" smtClean="0"/>
              <a:t>Was asked to help reform Geneva, Switzerland in 1541</a:t>
            </a:r>
          </a:p>
          <a:p>
            <a:r>
              <a:rPr lang="en-US" dirty="0" smtClean="0"/>
              <a:t>Goal was to establish a well-disciplined Christian society with church and state acting together</a:t>
            </a:r>
          </a:p>
          <a:p>
            <a:r>
              <a:rPr lang="en-US" dirty="0" smtClean="0"/>
              <a:t>Calvin’s ideas were written in </a:t>
            </a:r>
            <a:r>
              <a:rPr lang="en-US" i="1" dirty="0" smtClean="0"/>
              <a:t>The Institutes of the Christian Religion</a:t>
            </a:r>
          </a:p>
          <a:p>
            <a:r>
              <a:rPr lang="en-US" dirty="0" smtClean="0"/>
              <a:t>Main belief—Predestination!!!!</a:t>
            </a:r>
          </a:p>
          <a:p>
            <a:pPr lvl="1"/>
            <a:r>
              <a:rPr lang="en-US" dirty="0" smtClean="0"/>
              <a:t>God has already decided who will go to Heaven and Hell</a:t>
            </a:r>
          </a:p>
          <a:p>
            <a:pPr lvl="1"/>
            <a:r>
              <a:rPr lang="en-US" dirty="0" smtClean="0"/>
              <a:t>No freewill, that would detract from God’s sovereignty</a:t>
            </a:r>
          </a:p>
          <a:p>
            <a:pPr lvl="1"/>
            <a:r>
              <a:rPr lang="en-US" dirty="0" smtClean="0"/>
              <a:t>Cant change fate but hard work, thrift, moral conduct could show signs of the elect</a:t>
            </a:r>
          </a:p>
          <a:p>
            <a:endParaRPr lang="en-US" i="1" dirty="0"/>
          </a:p>
        </p:txBody>
      </p:sp>
      <p:pic>
        <p:nvPicPr>
          <p:cNvPr id="5122" name="Picture 2" descr="http://a2.files.biography.com/image/upload/c_fit,cs_srgb,dpr_1.0,h_1200,q_80,w_1200/MTE5NTU2MzE2MTcyNDg2MT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308468" y="0"/>
            <a:ext cx="2883531" cy="288353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008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65" y="793279"/>
            <a:ext cx="10185397" cy="35898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Consistory—group of laymen and pastors who investigated and disciplined deviations from proper doctrine and conduct</a:t>
            </a:r>
          </a:p>
          <a:p>
            <a:r>
              <a:rPr lang="en-US" dirty="0" smtClean="0"/>
              <a:t>Serious crimes and heresy were handled with civil trials but torture could be used</a:t>
            </a:r>
          </a:p>
          <a:p>
            <a:pPr lvl="1"/>
            <a:r>
              <a:rPr lang="en-US" dirty="0" smtClean="0"/>
              <a:t>76  banished, 58 executed</a:t>
            </a:r>
          </a:p>
          <a:p>
            <a:pPr lvl="1"/>
            <a:r>
              <a:rPr lang="en-US" dirty="0" smtClean="0"/>
              <a:t>Geneva became the model of a Christian community, many refugees and reformers</a:t>
            </a:r>
          </a:p>
          <a:p>
            <a:pPr lvl="1"/>
            <a:r>
              <a:rPr lang="en-US" dirty="0" smtClean="0"/>
              <a:t>Calvinism became very popular In Europe (Puritans too)</a:t>
            </a:r>
          </a:p>
          <a:p>
            <a:pPr lvl="1"/>
            <a:r>
              <a:rPr lang="en-US" dirty="0" smtClean="0"/>
              <a:t>John Knox instituted Presbyterian church in Scotland which was </a:t>
            </a:r>
            <a:r>
              <a:rPr lang="en-US" dirty="0" smtClean="0"/>
              <a:t>Calvinist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127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in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Czech Bohemians were Catholic</a:t>
            </a:r>
          </a:p>
          <a:p>
            <a:r>
              <a:rPr lang="en-US" dirty="0" smtClean="0"/>
              <a:t>German nobles were Lutheran</a:t>
            </a:r>
          </a:p>
          <a:p>
            <a:r>
              <a:rPr lang="en-US" dirty="0" smtClean="0"/>
              <a:t>Habsburgs were Catholic, but remember Peace of Augsburg</a:t>
            </a:r>
          </a:p>
          <a:p>
            <a:r>
              <a:rPr lang="en-US" dirty="0" smtClean="0"/>
              <a:t>Leads to 30years in 17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  <a:p>
            <a:r>
              <a:rPr lang="en-US" dirty="0" smtClean="0"/>
              <a:t>Poland-Lithuania</a:t>
            </a:r>
          </a:p>
          <a:p>
            <a:pPr lvl="1"/>
            <a:r>
              <a:rPr lang="en-US" dirty="0" smtClean="0"/>
              <a:t>Polish nobles liked Calvinism (hated Germans, thus Lutheranism)</a:t>
            </a:r>
          </a:p>
          <a:p>
            <a:pPr lvl="1"/>
            <a:r>
              <a:rPr lang="en-US" dirty="0" smtClean="0"/>
              <a:t>King Sigismund I was Lutheran</a:t>
            </a:r>
          </a:p>
          <a:p>
            <a:pPr lvl="1"/>
            <a:r>
              <a:rPr lang="en-US" dirty="0" smtClean="0"/>
              <a:t>Catholic Reformation won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042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Hungary—students and King Louis II wanted Lutheranism</a:t>
            </a:r>
          </a:p>
          <a:p>
            <a:pPr lvl="1"/>
            <a:r>
              <a:rPr lang="en-US" dirty="0" smtClean="0"/>
              <a:t>But Catholic nobles ordered confiscation and death to Lutherans</a:t>
            </a:r>
          </a:p>
          <a:p>
            <a:pPr lvl="1"/>
            <a:r>
              <a:rPr lang="en-US" dirty="0" smtClean="0"/>
              <a:t>But Suleiman the Magnificent/ Ottomans attacked killed the king and took over Hungary</a:t>
            </a:r>
          </a:p>
          <a:p>
            <a:pPr lvl="1"/>
            <a:r>
              <a:rPr lang="en-US" dirty="0" smtClean="0"/>
              <a:t>Turks didn’t care about which Christian religion, taxed Christians</a:t>
            </a:r>
          </a:p>
          <a:p>
            <a:pPr lvl="1"/>
            <a:r>
              <a:rPr lang="en-US" dirty="0" smtClean="0"/>
              <a:t>Hungary became mostly Protestant</a:t>
            </a:r>
          </a:p>
          <a:p>
            <a:pPr lvl="1"/>
            <a:r>
              <a:rPr lang="en-US" dirty="0" smtClean="0"/>
              <a:t>Turkish withdrawal in 1699, led to Habsburg Catholic restoration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698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494" y="628594"/>
            <a:ext cx="9601196" cy="13038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Catholic Counter-Reformation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45" y="2020077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goals—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internal reform of the Catholic Church and oppose Protestants intellectually, politically, militarily, and institutionally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Gain followers and power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Pope Paul III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Created Holy Office</a:t>
            </a:r>
            <a:r>
              <a:rPr lang="en-US" dirty="0" smtClean="0"/>
              <a:t>– agency to combat internal doctrinal heresy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Index of Prohibited Books </a:t>
            </a:r>
            <a:r>
              <a:rPr lang="en-US" dirty="0" smtClean="0"/>
              <a:t>(Christian humanists such as Erasmus)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Inquisition</a:t>
            </a:r>
            <a:r>
              <a:rPr lang="en-US" dirty="0" smtClean="0"/>
              <a:t> could arrest, imprison and execute heretics</a:t>
            </a:r>
          </a:p>
        </p:txBody>
      </p:sp>
      <p:pic>
        <p:nvPicPr>
          <p:cNvPr id="6148" name="Picture 4" descr="https://upload.wikimedia.org/wikipedia/commons/e/eb/Titian_-_Pope_Paul_III_-_WGA22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25780" y="2963479"/>
            <a:ext cx="3066220" cy="389452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43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Council of Trent  1545-1563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reform church and reconcile with Protestants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Reconciliation hard</a:t>
            </a:r>
          </a:p>
          <a:p>
            <a:pPr lvl="1"/>
            <a:r>
              <a:rPr lang="en-US" dirty="0" smtClean="0"/>
              <a:t>1. Protestants insisted on authority of scripture only</a:t>
            </a:r>
          </a:p>
          <a:p>
            <a:pPr lvl="1"/>
            <a:r>
              <a:rPr lang="en-US" dirty="0" smtClean="0"/>
              <a:t>Charles V didn’t want to alienate Lutheran nobles</a:t>
            </a:r>
          </a:p>
          <a:p>
            <a:pPr lvl="1"/>
            <a:r>
              <a:rPr lang="en-US" dirty="0" smtClean="0"/>
              <a:t>France wanted Catholics and Lutherans alienated to keeps HRE decentralized and weak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33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89" y="2556932"/>
            <a:ext cx="10871200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Germany was a loose confederation of states</a:t>
            </a:r>
          </a:p>
          <a:p>
            <a:r>
              <a:rPr lang="en-US" dirty="0" smtClean="0"/>
              <a:t>Connected culturally via language and traditions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Basically the ruler chose the religion, best interest was what the majority preferred.</a:t>
            </a:r>
          </a:p>
          <a:p>
            <a:r>
              <a:rPr lang="en-US" dirty="0" smtClean="0"/>
              <a:t>No one  believed in religious freedom or honoring multiple religions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German rulers chose Protestantism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believed 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Could confiscate church farmlands and property, increase their wealth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Gain power and perhaps independence from HRE (Holy Roman Empire)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Germany (c. 1500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82662" y="-1"/>
            <a:ext cx="4209338" cy="346568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3551" y="1152275"/>
            <a:ext cx="6729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Where the wars started: Germany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2762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Gave equal authority to Scriptures and church traditions</a:t>
            </a:r>
          </a:p>
          <a:p>
            <a:r>
              <a:rPr lang="en-US" dirty="0" smtClean="0"/>
              <a:t>7 Sacraments and transubstantiation</a:t>
            </a:r>
          </a:p>
          <a:p>
            <a:r>
              <a:rPr lang="en-US" dirty="0" smtClean="0"/>
              <a:t>Bishops had to reside in diocese, no absenteeism, no simony—selling church offices, no indulgences</a:t>
            </a:r>
          </a:p>
          <a:p>
            <a:r>
              <a:rPr lang="en-US" dirty="0" smtClean="0"/>
              <a:t>Every diocese had to have a seminary for education</a:t>
            </a:r>
          </a:p>
          <a:p>
            <a:r>
              <a:rPr lang="en-US" dirty="0" smtClean="0"/>
              <a:t>Effect on people—marriage had to be </a:t>
            </a:r>
            <a:r>
              <a:rPr lang="en-US" dirty="0" err="1" smtClean="0"/>
              <a:t>infront</a:t>
            </a:r>
            <a:r>
              <a:rPr lang="en-US" dirty="0" smtClean="0"/>
              <a:t> of a priest and witness, so no private, secret weddings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366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98" y="615500"/>
            <a:ext cx="9601196" cy="1303867"/>
          </a:xfrm>
        </p:spPr>
        <p:txBody>
          <a:bodyPr/>
          <a:lstStyle/>
          <a:p>
            <a:r>
              <a:rPr lang="en-US" dirty="0" smtClean="0"/>
              <a:t>New and Reformed Religious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St. Teresa of Avila reformed the Carmelite nuns</a:t>
            </a:r>
          </a:p>
          <a:p>
            <a:r>
              <a:rPr lang="en-US" dirty="0" smtClean="0"/>
              <a:t>Ursuline order of nuns focused on educating women</a:t>
            </a:r>
          </a:p>
          <a:p>
            <a:r>
              <a:rPr lang="en-US" dirty="0" smtClean="0"/>
              <a:t>Jesuits (Society of Jesus) founded by Ignatius Loyola</a:t>
            </a:r>
          </a:p>
          <a:p>
            <a:pPr lvl="1"/>
            <a:r>
              <a:rPr lang="en-US" dirty="0" smtClean="0"/>
              <a:t>Main mission was to attract new members</a:t>
            </a:r>
          </a:p>
          <a:p>
            <a:pPr lvl="1"/>
            <a:r>
              <a:rPr lang="en-US" dirty="0" smtClean="0"/>
              <a:t>Missionaries who converted people in Americas, India, Japan and Congo</a:t>
            </a:r>
          </a:p>
          <a:p>
            <a:pPr lvl="1"/>
            <a:r>
              <a:rPr lang="en-US" dirty="0" smtClean="0"/>
              <a:t>Lots of schools too</a:t>
            </a:r>
            <a:endParaRPr lang="en-US" dirty="0"/>
          </a:p>
        </p:txBody>
      </p:sp>
      <p:pic>
        <p:nvPicPr>
          <p:cNvPr id="7170" name="Picture 2" descr="http://www.luckypalm.com/wp-content/uploads/2009/12/St_Tere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369870" y="1411112"/>
            <a:ext cx="2822130" cy="36011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223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Portuguese---</a:t>
            </a:r>
            <a:r>
              <a:rPr lang="en-US" dirty="0" err="1" smtClean="0"/>
              <a:t>Baroca</a:t>
            </a:r>
            <a:r>
              <a:rPr lang="en-US" dirty="0" smtClean="0"/>
              <a:t>--- “irregular shaped pearl” meaning strange, irregular and extravagant</a:t>
            </a:r>
          </a:p>
          <a:p>
            <a:r>
              <a:rPr lang="en-US" dirty="0" smtClean="0"/>
              <a:t>Catholic Church used Baroque style in churches as part of the reformation and to separate from plain Protestant churches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2577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Ecstasy of St. Teresa by Bernini</a:t>
            </a:r>
            <a:endParaRPr lang="en-US" dirty="0"/>
          </a:p>
        </p:txBody>
      </p:sp>
      <p:pic>
        <p:nvPicPr>
          <p:cNvPr id="8194" name="Picture 2" descr="http://www.learner.org/courses/globalart/assets/non_flash_386/work_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952" y="2009775"/>
            <a:ext cx="3676650" cy="48482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263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Peter’s Basilica</a:t>
            </a:r>
            <a:endParaRPr lang="en-US" dirty="0"/>
          </a:p>
        </p:txBody>
      </p:sp>
      <p:pic>
        <p:nvPicPr>
          <p:cNvPr id="9218" name="Picture 2" descr="http://www.essential-humanities.net/img/art/arch4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8862" y="2142356"/>
            <a:ext cx="7838343" cy="4202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150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nstructional1.calstatela.edu/bevans/Art454L-58-Tlaxcala/F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36147" y="304800"/>
            <a:ext cx="5224953" cy="628791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439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75734"/>
            <a:ext cx="9601196" cy="801510"/>
          </a:xfrm>
        </p:spPr>
        <p:txBody>
          <a:bodyPr/>
          <a:lstStyle/>
          <a:p>
            <a:r>
              <a:rPr lang="en-US" dirty="0" smtClean="0"/>
              <a:t>French Religious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77245"/>
            <a:ext cx="9601196" cy="44986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Treaty of </a:t>
            </a:r>
            <a:r>
              <a:rPr lang="en-US" dirty="0" err="1" smtClean="0"/>
              <a:t>Cateau-Cambresis</a:t>
            </a:r>
            <a:r>
              <a:rPr lang="en-US" dirty="0" smtClean="0"/>
              <a:t> ended Habsburg-Valois war</a:t>
            </a:r>
          </a:p>
          <a:p>
            <a:r>
              <a:rPr lang="en-US" dirty="0" smtClean="0"/>
              <a:t>France was broke from Habsburg-Valois wars.</a:t>
            </a:r>
          </a:p>
          <a:p>
            <a:r>
              <a:rPr lang="en-US" dirty="0" smtClean="0"/>
              <a:t>King Francis I sold public offices</a:t>
            </a:r>
          </a:p>
          <a:p>
            <a:r>
              <a:rPr lang="en-US" dirty="0" smtClean="0"/>
              <a:t>Concordat of Bologna– treaty with church that said King could appoint French church offices (and thus get money from those offices)</a:t>
            </a:r>
          </a:p>
          <a:p>
            <a:r>
              <a:rPr lang="en-US" dirty="0" smtClean="0"/>
              <a:t>But Many French nobles were attracted to Calvinism</a:t>
            </a:r>
          </a:p>
          <a:p>
            <a:r>
              <a:rPr lang="en-US" dirty="0" smtClean="0"/>
              <a:t>Huguenots---French Calvinists</a:t>
            </a:r>
          </a:p>
          <a:p>
            <a:r>
              <a:rPr lang="en-US" dirty="0" smtClean="0"/>
              <a:t>Many nobles adopted Calvinism to defy weak Catholic Kings</a:t>
            </a:r>
          </a:p>
          <a:p>
            <a:r>
              <a:rPr lang="en-US" dirty="0" smtClean="0"/>
              <a:t>So </a:t>
            </a:r>
            <a:r>
              <a:rPr lang="en-US" dirty="0"/>
              <a:t>C</a:t>
            </a:r>
            <a:r>
              <a:rPr lang="en-US" dirty="0" smtClean="0"/>
              <a:t>atholics and Huguenots fought with mob tactics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799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Saint Bartholomew’s Day massacre 8/24/1572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Catholics attacked Huguenots at the wedding of Margaret Valois and Henry Navarre (future King)</a:t>
            </a:r>
          </a:p>
          <a:p>
            <a:r>
              <a:rPr lang="en-US" dirty="0" smtClean="0"/>
              <a:t>City goers massacred and even in the countryside</a:t>
            </a:r>
          </a:p>
          <a:p>
            <a:r>
              <a:rPr lang="en-US" dirty="0" smtClean="0"/>
              <a:t>Over 20,000 killed</a:t>
            </a:r>
          </a:p>
          <a:p>
            <a:r>
              <a:rPr lang="en-US" dirty="0" smtClean="0"/>
              <a:t>Led to a 15 year civil war</a:t>
            </a:r>
            <a:endParaRPr lang="en-US" dirty="0"/>
          </a:p>
        </p:txBody>
      </p:sp>
      <p:pic>
        <p:nvPicPr>
          <p:cNvPr id="11266" name="Picture 2" descr="http://histclo.com/imagef/date/2009/05/barth0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2222" y="3825578"/>
            <a:ext cx="5012267" cy="30324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342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2556932"/>
            <a:ext cx="9047809" cy="3318936"/>
          </a:xfrm>
        </p:spPr>
        <p:txBody>
          <a:bodyPr/>
          <a:lstStyle/>
          <a:p>
            <a:r>
              <a:rPr lang="en-US" dirty="0" err="1" smtClean="0"/>
              <a:t>Politique</a:t>
            </a:r>
            <a:r>
              <a:rPr lang="en-US" dirty="0" smtClean="0"/>
              <a:t>—catholic and Protestant moderates who held that only a strong monarchy could save the country from collapse </a:t>
            </a:r>
          </a:p>
          <a:p>
            <a:r>
              <a:rPr lang="en-US" dirty="0" smtClean="0"/>
              <a:t>Henry III was assassinated and mom—Catherine de Medici died</a:t>
            </a:r>
          </a:p>
          <a:p>
            <a:r>
              <a:rPr lang="en-US" dirty="0" smtClean="0"/>
              <a:t>Henry Navarre became King Henry IV of France</a:t>
            </a:r>
          </a:p>
          <a:p>
            <a:r>
              <a:rPr lang="en-US" dirty="0" smtClean="0"/>
              <a:t>He converted to Catholicism and issued the Edict of Nantes</a:t>
            </a:r>
          </a:p>
          <a:p>
            <a:pPr lvl="1"/>
            <a:r>
              <a:rPr lang="en-US" dirty="0" smtClean="0"/>
              <a:t>Granted liberty of conscience and public worship to Calvinists</a:t>
            </a:r>
            <a:endParaRPr lang="en-US" dirty="0"/>
          </a:p>
        </p:txBody>
      </p:sp>
      <p:pic>
        <p:nvPicPr>
          <p:cNvPr id="12290" name="Picture 2" descr="https://upload.wikimedia.org/wikipedia/commons/d/da/King_Henry_IV_of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336427" y="3469919"/>
            <a:ext cx="2855574" cy="338808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5144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4756"/>
            <a:ext cx="9601196" cy="959555"/>
          </a:xfrm>
        </p:spPr>
        <p:txBody>
          <a:bodyPr>
            <a:normAutofit/>
          </a:bodyPr>
          <a:lstStyle/>
          <a:p>
            <a:r>
              <a:rPr lang="en-US" dirty="0" smtClean="0"/>
              <a:t>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85" y="1509559"/>
            <a:ext cx="9982197" cy="42615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Catholic Charles V many Lutherans challenged Catholicism</a:t>
            </a:r>
          </a:p>
          <a:p>
            <a:r>
              <a:rPr lang="en-US" dirty="0" smtClean="0"/>
              <a:t>Under Philip II, Calvinism took hold</a:t>
            </a:r>
          </a:p>
          <a:p>
            <a:r>
              <a:rPr lang="en-US" dirty="0" smtClean="0"/>
              <a:t>Spanish tried to suppress Calvinism and raised taxes in 1560s</a:t>
            </a:r>
          </a:p>
          <a:p>
            <a:r>
              <a:rPr lang="en-US" dirty="0" smtClean="0"/>
              <a:t>So riots broke out</a:t>
            </a:r>
          </a:p>
          <a:p>
            <a:r>
              <a:rPr lang="en-US" dirty="0" smtClean="0"/>
              <a:t>Spanish sent Duke of Alva to quell the riots</a:t>
            </a:r>
          </a:p>
          <a:p>
            <a:pPr lvl="1"/>
            <a:r>
              <a:rPr lang="en-US" dirty="0" smtClean="0"/>
              <a:t>Council of Blood, 1500 executed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Prot</a:t>
            </a:r>
            <a:r>
              <a:rPr lang="en-US" dirty="0" smtClean="0"/>
              <a:t>, Northern provinces broke away under the Union of </a:t>
            </a:r>
            <a:r>
              <a:rPr lang="en-US" dirty="0" err="1" smtClean="0"/>
              <a:t>Utrech</a:t>
            </a:r>
            <a:r>
              <a:rPr lang="en-US" dirty="0" smtClean="0"/>
              <a:t> in 1581</a:t>
            </a:r>
          </a:p>
          <a:p>
            <a:pPr lvl="1"/>
            <a:r>
              <a:rPr lang="en-US" dirty="0" smtClean="0"/>
              <a:t>Fought until 1609 when Spain finally recognized their independence and became the United Provinces of Netherlands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70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Switzerland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Charles V defended Catholicism so religious wars broke out</a:t>
            </a:r>
          </a:p>
          <a:p>
            <a:r>
              <a:rPr lang="en-US" dirty="0" smtClean="0"/>
              <a:t>Switzerland had 13 cantons, some Catholic, some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1520s both sides go to war</a:t>
            </a:r>
          </a:p>
          <a:p>
            <a:r>
              <a:rPr lang="en-US" dirty="0" smtClean="0"/>
              <a:t>Zwingli dies on battlefield in 1531 and they stop fighting</a:t>
            </a:r>
          </a:p>
          <a:p>
            <a:r>
              <a:rPr lang="en-US" dirty="0" smtClean="0"/>
              <a:t>Treaty</a:t>
            </a:r>
          </a:p>
          <a:p>
            <a:pPr lvl="1"/>
            <a:r>
              <a:rPr lang="en-US" dirty="0" smtClean="0"/>
              <a:t>Each canton determines its own religion</a:t>
            </a:r>
          </a:p>
          <a:p>
            <a:pPr lvl="1"/>
            <a:r>
              <a:rPr lang="en-US" dirty="0" smtClean="0"/>
              <a:t>Each side has to give up its foreign alliance (beginning of Switzerland’s neutrality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2199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 Hunts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75556"/>
            <a:ext cx="9601196" cy="39003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Witches were controlled by devil or demons</a:t>
            </a:r>
          </a:p>
          <a:p>
            <a:r>
              <a:rPr lang="en-US" dirty="0" smtClean="0"/>
              <a:t>Thought to fly by night to </a:t>
            </a:r>
            <a:r>
              <a:rPr lang="en-US" dirty="0" err="1" smtClean="0"/>
              <a:t>sabbats</a:t>
            </a:r>
            <a:r>
              <a:rPr lang="en-US" dirty="0" smtClean="0"/>
              <a:t>, steal communion and unbaptized babies</a:t>
            </a:r>
          </a:p>
          <a:p>
            <a:r>
              <a:rPr lang="en-US" dirty="0" smtClean="0"/>
              <a:t>So they are enemies of god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-17thC 100,000-200,000 were tried for witchcraft, 40-60,000 executed</a:t>
            </a:r>
          </a:p>
          <a:p>
            <a:r>
              <a:rPr lang="en-US" dirty="0" smtClean="0"/>
              <a:t>75-85% were women, women were weak—so would give in to the Devil</a:t>
            </a:r>
          </a:p>
          <a:p>
            <a:r>
              <a:rPr lang="en-US" dirty="0" smtClean="0"/>
              <a:t>Change in legal procedures made witch hunts easy</a:t>
            </a:r>
          </a:p>
          <a:p>
            <a:r>
              <a:rPr lang="en-US" dirty="0" smtClean="0"/>
              <a:t>Old way—accusatorial, faced accuser and if guilt not found, accuser was punished</a:t>
            </a:r>
          </a:p>
          <a:p>
            <a:r>
              <a:rPr lang="en-US" dirty="0" smtClean="0"/>
              <a:t>New Way—inquisitorial procedure---authorities performed an inquisition often with torture.  So could accuse someone without penalty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264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Witches often accused of spoiling food, making children ill, killing animals or a hailstorm.</a:t>
            </a:r>
          </a:p>
          <a:p>
            <a:r>
              <a:rPr lang="en-US" dirty="0" smtClean="0"/>
              <a:t>Often tensions within families or neighbors</a:t>
            </a:r>
          </a:p>
          <a:p>
            <a:r>
              <a:rPr lang="en-US" dirty="0" smtClean="0"/>
              <a:t>HRE, Switzerland and France had the most witch troubles</a:t>
            </a:r>
          </a:p>
          <a:p>
            <a:r>
              <a:rPr lang="en-US" dirty="0" smtClean="0"/>
              <a:t>We suspect these were due to jealousy, weak political power and religious tensions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56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Holy Roman Emperor defends the Faith…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Charles V calls the Imperial Diet at Augsburg in 1530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Lutherans present the Augsburg Confession (statement of beliefs)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Charles refuses and orders everyone to return to Catholic and give up any confiscated land</a:t>
            </a:r>
          </a:p>
          <a:p>
            <a:r>
              <a:rPr lang="en-US" dirty="0" smtClean="0"/>
              <a:t>Can’t send troops because they are fighting Habsburg-Valois Wars and Ottomans in Hungary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Needs to curb German princes and local rulers, so Charles V is fighting for religion and to maintain his empire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55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11" y="767645"/>
            <a:ext cx="10871200" cy="55089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Charles V finally sent in troops in 1546 and was successful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scared France and the Pope, who didn’t want Charles V to get too powerful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Pope withdrew his troops and Catholic King of France sent money and troops to Lutheran princes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1555 Peace of Augsburg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Officially recognized Lutheranism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Ruler of the land determines the religion  (gives states more power)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Still no religious freedom </a:t>
            </a:r>
            <a:r>
              <a:rPr lang="en-US" dirty="0" smtClean="0"/>
              <a:t>(Catholic or Lutheran and every citizen must join the state church)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Charles V abdicates thrown because he couldn’t unite empire under a single church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Philip his son gets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pain and Netherlands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Ferdinand his brother got rest of empire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North was very Lutheran, South mostly Catholic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73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Scandinavia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Christian III of Denmark- Norway accepts Lutheranism</a:t>
            </a:r>
          </a:p>
          <a:p>
            <a:r>
              <a:rPr lang="en-US" dirty="0" smtClean="0"/>
              <a:t>Easy transition in Denmark</a:t>
            </a:r>
          </a:p>
          <a:p>
            <a:r>
              <a:rPr lang="en-US" dirty="0" smtClean="0"/>
              <a:t>Norway and Iceland people refused and it was forced on them</a:t>
            </a:r>
          </a:p>
          <a:p>
            <a:r>
              <a:rPr lang="en-US" dirty="0" smtClean="0"/>
              <a:t>Sweden—King </a:t>
            </a:r>
            <a:r>
              <a:rPr lang="en-US" dirty="0" err="1" smtClean="0"/>
              <a:t>Gustavus</a:t>
            </a:r>
            <a:r>
              <a:rPr lang="en-US" dirty="0" smtClean="0"/>
              <a:t> Vasa takes over the church and its income and eventually accept Lutheranism</a:t>
            </a:r>
            <a:endParaRPr lang="en-US" dirty="0"/>
          </a:p>
        </p:txBody>
      </p:sp>
      <p:pic>
        <p:nvPicPr>
          <p:cNvPr id="2050" name="Picture 2" descr="https://upload.wikimedia.org/wikipedia/commons/thumb/b/b8/Christian_III_of_Denmark.jpg/220px-Christian_III_of_De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7364" cy="26641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n-pictures.com/genealogy/descent/photos/Gustav.I.Vasa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79469" y="4222044"/>
            <a:ext cx="1941090" cy="26359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50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England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46400"/>
            <a:ext cx="9601196" cy="35785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Henry VIII wants an annulment from Catherine of Aragon </a:t>
            </a:r>
            <a:r>
              <a:rPr lang="en-US" dirty="0" smtClean="0"/>
              <a:t>because she didn’t give him a son (Just a daughter, Mary Tudor)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Pope Clement stalled </a:t>
            </a:r>
            <a:r>
              <a:rPr lang="en-US" dirty="0" smtClean="0"/>
              <a:t>because HRE army was in Rome and divorce would dishonor Charles V’s aunt Catherine and cousin 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Henry VIII uses parliament to make the King head of the church in England</a:t>
            </a:r>
          </a:p>
          <a:p>
            <a:r>
              <a:rPr lang="en-US" dirty="0" smtClean="0"/>
              <a:t>Opponents such as Sir Thomas More were killed</a:t>
            </a:r>
          </a:p>
          <a:p>
            <a:r>
              <a:rPr lang="en-US" dirty="0" smtClean="0"/>
              <a:t>Had 6 wives altogether </a:t>
            </a:r>
            <a:endParaRPr lang="en-US" dirty="0"/>
          </a:p>
        </p:txBody>
      </p:sp>
      <p:pic>
        <p:nvPicPr>
          <p:cNvPr id="3076" name="Picture 4" descr="http://www.luminarium.org/renlit/henry8roya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" y="-41898"/>
            <a:ext cx="2361661" cy="298829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444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Church of England or Anglican Church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Kept Catholic practices such as</a:t>
            </a:r>
          </a:p>
          <a:p>
            <a:pPr lvl="1"/>
            <a:r>
              <a:rPr lang="en-US" dirty="0" smtClean="0"/>
              <a:t>Confession, clerical celibacy, and transubstantiation</a:t>
            </a:r>
          </a:p>
          <a:p>
            <a:pPr lvl="1"/>
            <a:r>
              <a:rPr lang="en-US" dirty="0" smtClean="0"/>
              <a:t>Dissolved the monasteries and took their land to enrich the treasury</a:t>
            </a:r>
          </a:p>
          <a:p>
            <a:pPr lvl="1"/>
            <a:r>
              <a:rPr lang="en-US" dirty="0" smtClean="0"/>
              <a:t>Middle and upper classes bought that land and become tied to the monarchy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71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Leads to the beginnings of modern bureaucracy…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departments and jobs were created to manage the confiscated 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Surplus funds balanced deficit areas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Better efficiency and economy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Growth of modern centralized bureaucratic state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3762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1758</TotalTime>
  <Words>1671</Words>
  <Application>Microsoft Macintosh PowerPoint</Application>
  <PresentationFormat>Custom</PresentationFormat>
  <Paragraphs>193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Organic</vt:lpstr>
      <vt:lpstr>Religious Wars </vt:lpstr>
      <vt:lpstr>Slide 2</vt:lpstr>
      <vt:lpstr>Switzerland</vt:lpstr>
      <vt:lpstr>Holy Roman Emperor defends the Faith…</vt:lpstr>
      <vt:lpstr>Slide 5</vt:lpstr>
      <vt:lpstr>Scandinavia</vt:lpstr>
      <vt:lpstr>England</vt:lpstr>
      <vt:lpstr>Church of England or Anglican Church</vt:lpstr>
      <vt:lpstr>Leads to the beginnings of modern bureaucracy…</vt:lpstr>
      <vt:lpstr>Not so fast …</vt:lpstr>
      <vt:lpstr>Slide 11</vt:lpstr>
      <vt:lpstr>Palace intrigue…</vt:lpstr>
      <vt:lpstr>Spanish Armada</vt:lpstr>
      <vt:lpstr>Calvinism</vt:lpstr>
      <vt:lpstr>Slide 15</vt:lpstr>
      <vt:lpstr>Reformation in Eastern Europe</vt:lpstr>
      <vt:lpstr>Continued</vt:lpstr>
      <vt:lpstr>Catholic Counter-Reformation</vt:lpstr>
      <vt:lpstr>Council of Trent  1545-1563</vt:lpstr>
      <vt:lpstr>Council of Trent</vt:lpstr>
      <vt:lpstr>New and Reformed Religious</vt:lpstr>
      <vt:lpstr>Baroque Art </vt:lpstr>
      <vt:lpstr>Ecstasy of St. Teresa by Bernini</vt:lpstr>
      <vt:lpstr>St. Peter’s Basilica</vt:lpstr>
      <vt:lpstr>Slide 25</vt:lpstr>
      <vt:lpstr>French Religious wars</vt:lpstr>
      <vt:lpstr>Saint Bartholomew’s Day massacre 8/24/1572</vt:lpstr>
      <vt:lpstr>Politiques</vt:lpstr>
      <vt:lpstr>Netherlands</vt:lpstr>
      <vt:lpstr>Witch Hunts</vt:lpstr>
      <vt:lpstr>Slide 31</vt:lpstr>
    </vt:vector>
  </TitlesOfParts>
  <Company>North East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Wars</dc:title>
  <dc:creator>Castellanos, Caroline</dc:creator>
  <cp:lastModifiedBy>Jack</cp:lastModifiedBy>
  <cp:revision>51</cp:revision>
  <dcterms:created xsi:type="dcterms:W3CDTF">2017-04-02T12:24:21Z</dcterms:created>
  <dcterms:modified xsi:type="dcterms:W3CDTF">2017-04-02T12:27:22Z</dcterms:modified>
</cp:coreProperties>
</file>