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57" r:id="rId4"/>
    <p:sldId id="271" r:id="rId5"/>
    <p:sldId id="270" r:id="rId6"/>
    <p:sldId id="272" r:id="rId7"/>
    <p:sldId id="259" r:id="rId8"/>
    <p:sldId id="273" r:id="rId9"/>
    <p:sldId id="260" r:id="rId10"/>
    <p:sldId id="261" r:id="rId11"/>
    <p:sldId id="262" r:id="rId12"/>
    <p:sldId id="275" r:id="rId13"/>
    <p:sldId id="263" r:id="rId14"/>
    <p:sldId id="264" r:id="rId15"/>
    <p:sldId id="276" r:id="rId16"/>
    <p:sldId id="274" r:id="rId17"/>
    <p:sldId id="258" r:id="rId18"/>
    <p:sldId id="279" r:id="rId19"/>
    <p:sldId id="265" r:id="rId20"/>
    <p:sldId id="266" r:id="rId21"/>
    <p:sldId id="267" r:id="rId22"/>
    <p:sldId id="268" r:id="rId23"/>
    <p:sldId id="277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056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04" y="-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29A5-A146-4872-9283-D716E4FB244F}" type="datetimeFigureOut">
              <a:rPr lang="en-US" smtClean="0"/>
              <a:pPr/>
              <a:t>3/19/17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C9C5-D8D1-4321-99FC-2C4CFED6D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9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Magnificent</a:t>
            </a:r>
            <a:r>
              <a:rPr lang="en-US" baseline="0" dirty="0" smtClean="0"/>
              <a:t> to European for territory &amp; extravagance/opulence, Lawgiver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Muslims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C9C5-D8D1-4321-99FC-2C4CFED6DA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343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http://markhumphrys.com/Bitmaps/ottoman.jpg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EC755-F15B-4746-8CAB-7624A2055179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554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ethnic homogeneity of Turkey vs rest of Middle East</a:t>
            </a:r>
          </a:p>
          <a:p>
            <a:r>
              <a:rPr lang="en-US" dirty="0" smtClean="0"/>
              <a:t>Dark red </a:t>
            </a:r>
            <a:r>
              <a:rPr lang="en-US" dirty="0" smtClean="0">
                <a:sym typeface="Wingdings" panose="05000000000000000000" pitchFamily="2" charset="2"/>
              </a:rPr>
              <a:t> Kurds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Purple  Jews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Yellow   Arabs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Orange   Persians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AC9C5-D8D1-4321-99FC-2C4CFED6DA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332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b/ba/Battle_of_Preveza_(1538).jpg" TargetMode="Externa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0/00/Timur_reconstruction0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Zonaro_GatesofConst.jpg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Ottomans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1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rgrayhistory.wikispaces.com/file/view/Islam_-_Ottoman_Empire.jpg/244002437/896x583/Islam_-_Ottoman_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388" y="-35667"/>
            <a:ext cx="8734611" cy="6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149" y="1316924"/>
            <a:ext cx="2751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/>
              <a:t>Ottomans control parts of three continents by 1566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295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 &amp;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1428750"/>
            <a:ext cx="5928360" cy="524637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Suleiman the Magnificent, the Lawgiver (1494-1566)</a:t>
            </a:r>
          </a:p>
          <a:p>
            <a:pPr lvl="1"/>
            <a:r>
              <a:rPr lang="en-US" sz="3000" dirty="0" smtClean="0"/>
              <a:t>War &amp; conquest</a:t>
            </a:r>
          </a:p>
          <a:p>
            <a:pPr lvl="1"/>
            <a:r>
              <a:rPr lang="en-US" sz="3000" dirty="0" smtClean="0"/>
              <a:t>Code of law</a:t>
            </a:r>
          </a:p>
          <a:p>
            <a:pPr lvl="1"/>
            <a:r>
              <a:rPr lang="en-US" sz="3000" dirty="0" smtClean="0"/>
              <a:t>Cultural Explosion </a:t>
            </a:r>
            <a:r>
              <a:rPr lang="en-US" sz="3000" dirty="0" smtClean="0">
                <a:sym typeface="Wingdings" panose="05000000000000000000" pitchFamily="2" charset="2"/>
              </a:rPr>
              <a:t> literary, artistic, &amp; scientific achievements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Building   palaces, mosques, libraries, hospitals, roads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Title Caliph – role in Muslim world</a:t>
            </a:r>
            <a:endParaRPr lang="en-US" sz="3000" dirty="0"/>
          </a:p>
        </p:txBody>
      </p:sp>
      <p:pic>
        <p:nvPicPr>
          <p:cNvPr id="4" name="Content Placeholder 3" descr="10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8763000" y="0"/>
            <a:ext cx="3429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8260" y="205740"/>
            <a:ext cx="203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Drina River modern Bosnia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3.bp.blogspot.com/_4bpiEZbPxmI/TN7O6U41uXI/AAAAAAAAA8A/--dOHyaslXk/s1600/4142775873_1c5acfccc3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260" y="2372797"/>
            <a:ext cx="3174682" cy="448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57743" y="4944547"/>
            <a:ext cx="230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Portrait in tiara commissioned in 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62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7266" y="152400"/>
            <a:ext cx="10665134" cy="1219200"/>
          </a:xfrm>
        </p:spPr>
        <p:txBody>
          <a:bodyPr/>
          <a:lstStyle/>
          <a:p>
            <a:r>
              <a:rPr lang="en-US" b="1" dirty="0"/>
              <a:t>Suleiman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226" y="1676400"/>
            <a:ext cx="10712173" cy="4800600"/>
          </a:xfrm>
        </p:spPr>
        <p:txBody>
          <a:bodyPr/>
          <a:lstStyle/>
          <a:p>
            <a:r>
              <a:rPr lang="en-US" sz="4000" b="1" dirty="0"/>
              <a:t>Known as the Lawgiver</a:t>
            </a:r>
          </a:p>
          <a:p>
            <a:r>
              <a:rPr lang="en-US" sz="4000" b="1" dirty="0"/>
              <a:t>Ottoman Empire reaches height</a:t>
            </a:r>
          </a:p>
          <a:p>
            <a:r>
              <a:rPr lang="en-US" sz="4000" b="1" dirty="0"/>
              <a:t>Government Bureaucracy </a:t>
            </a:r>
          </a:p>
          <a:p>
            <a:r>
              <a:rPr lang="en-US" sz="4000" b="1" u="sng" dirty="0"/>
              <a:t>Balanced Islamic law with tolerance of religion </a:t>
            </a:r>
            <a:r>
              <a:rPr lang="en-US" sz="4000" b="1" u="sng" dirty="0" smtClean="0"/>
              <a:t>(Islam </a:t>
            </a:r>
            <a:r>
              <a:rPr lang="en-US" sz="4000" b="1" u="sng" dirty="0"/>
              <a:t>is religion of </a:t>
            </a:r>
            <a:r>
              <a:rPr lang="en-US" sz="4000" b="1" u="sng" dirty="0" smtClean="0"/>
              <a:t>Ottomans) 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Suleymaniye</a:t>
            </a:r>
            <a:r>
              <a:rPr lang="en-US" dirty="0" smtClean="0"/>
              <a:t> Mosque</a:t>
            </a:r>
            <a:endParaRPr lang="en-US" dirty="0"/>
          </a:p>
        </p:txBody>
      </p:sp>
      <p:pic>
        <p:nvPicPr>
          <p:cNvPr id="6146" name="Picture 2" descr="http://www.wired2theworld.com/wp-content/uploads/2012/07/suleymaniyeDista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219324"/>
            <a:ext cx="66675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stanbulite.com/wp-content/themes/istanbulite/timthumb.php?src=http://www.istanbulite.com/wp-content/uploads/2014/08/shutterstock_75262999_small.jpg&amp;w=780&amp;h=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3260"/>
            <a:ext cx="5452109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330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1428750"/>
            <a:ext cx="7383780" cy="3581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Diverse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Religious tolerance – non-Muslim tax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Centralized bureaucracy - Gov’t officials Ottoman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Infrastructure – roads &amp; bridges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Devshirme</a:t>
            </a:r>
            <a:r>
              <a:rPr lang="en-US" sz="3000" dirty="0" smtClean="0"/>
              <a:t> – captured Christian youth, converted</a:t>
            </a:r>
          </a:p>
          <a:p>
            <a:pPr lvl="1"/>
            <a:r>
              <a:rPr lang="en-US" sz="3000" dirty="0" smtClean="0"/>
              <a:t>Top 10% - Civil Service training</a:t>
            </a:r>
          </a:p>
          <a:p>
            <a:pPr lvl="1"/>
            <a:r>
              <a:rPr lang="en-US" sz="3000" dirty="0" smtClean="0"/>
              <a:t>Rest – Janissaries – elite military unit</a:t>
            </a:r>
            <a:endParaRPr lang="en-US" sz="3000" dirty="0"/>
          </a:p>
        </p:txBody>
      </p:sp>
      <p:pic>
        <p:nvPicPr>
          <p:cNvPr id="8194" name="Picture 2" descr="http://my.telegraph.co.uk/metinyilmaz/files/2015/11/dev%C5%9Firme-sist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346" y="38100"/>
            <a:ext cx="4528653" cy="30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8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 flipH="1">
            <a:off x="7213600" y="3962400"/>
            <a:ext cx="8128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28942" y="152400"/>
            <a:ext cx="10758257" cy="762000"/>
          </a:xfrm>
        </p:spPr>
        <p:txBody>
          <a:bodyPr/>
          <a:lstStyle/>
          <a:p>
            <a:r>
              <a:rPr lang="en-US" b="1" dirty="0">
                <a:solidFill>
                  <a:srgbClr val="4CC44C"/>
                </a:solidFill>
                <a:latin typeface="Calligrapher" pitchFamily="2" charset="-52"/>
              </a:rPr>
              <a:t>The Ottoman Bureaucracy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572000" y="1143000"/>
            <a:ext cx="30480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>
                <a:latin typeface="Calligrapher" pitchFamily="2" charset="-52"/>
              </a:rPr>
              <a:t>SULTAN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876800" y="2362200"/>
            <a:ext cx="2438400" cy="609600"/>
          </a:xfrm>
          <a:prstGeom prst="rect">
            <a:avLst/>
          </a:prstGeom>
          <a:solidFill>
            <a:srgbClr val="7CD4A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CD4A8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latin typeface="Calligrapher" pitchFamily="2" charset="-52"/>
              </a:rPr>
              <a:t>Divans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1625600" y="3200400"/>
            <a:ext cx="3352800" cy="914400"/>
          </a:xfrm>
          <a:prstGeom prst="ellipse">
            <a:avLst/>
          </a:prstGeom>
          <a:solidFill>
            <a:srgbClr val="FFB19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B19F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b="1">
                <a:latin typeface="Calligrapher" pitchFamily="2" charset="-52"/>
              </a:rPr>
              <a:t>Social / Military</a:t>
            </a:r>
            <a:br>
              <a:rPr lang="en-US" sz="1600" b="1">
                <a:latin typeface="Calligrapher" pitchFamily="2" charset="-52"/>
              </a:rPr>
            </a:br>
            <a:r>
              <a:rPr lang="en-US" sz="1600" b="1">
                <a:latin typeface="Calligrapher" pitchFamily="2" charset="-52"/>
              </a:rPr>
              <a:t>Divans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7315200" y="3200400"/>
            <a:ext cx="3352800" cy="914400"/>
          </a:xfrm>
          <a:prstGeom prst="ellipse">
            <a:avLst/>
          </a:prstGeom>
          <a:solidFill>
            <a:srgbClr val="FFB19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B19F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 b="1">
                <a:latin typeface="Calligrapher" pitchFamily="2" charset="-52"/>
              </a:rPr>
              <a:t>Heads of </a:t>
            </a:r>
            <a:br>
              <a:rPr lang="en-US" sz="1600" b="1">
                <a:latin typeface="Calligrapher" pitchFamily="2" charset="-52"/>
              </a:rPr>
            </a:br>
            <a:r>
              <a:rPr lang="en-US" sz="1600" b="1">
                <a:latin typeface="Calligrapher" pitchFamily="2" charset="-52"/>
              </a:rPr>
              <a:t>Individual</a:t>
            </a:r>
            <a:br>
              <a:rPr lang="en-US" sz="1600" b="1">
                <a:latin typeface="Calligrapher" pitchFamily="2" charset="-52"/>
              </a:rPr>
            </a:br>
            <a:r>
              <a:rPr lang="en-US" sz="1600" b="1">
                <a:latin typeface="Calligrapher" pitchFamily="2" charset="-52"/>
              </a:rPr>
              <a:t>Religious </a:t>
            </a:r>
            <a:r>
              <a:rPr lang="en-US" sz="1600" b="1">
                <a:solidFill>
                  <a:srgbClr val="FF3300"/>
                </a:solidFill>
                <a:latin typeface="Calligrapher" pitchFamily="2" charset="-52"/>
              </a:rPr>
              <a:t>Millets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625600" y="4572000"/>
            <a:ext cx="3251200" cy="609600"/>
          </a:xfrm>
          <a:prstGeom prst="rect">
            <a:avLst/>
          </a:prstGeom>
          <a:solidFill>
            <a:srgbClr val="FFE0D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0D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latin typeface="Calligrapher" pitchFamily="2" charset="-52"/>
              </a:rPr>
              <a:t>Local Administrators</a:t>
            </a:r>
            <a:br>
              <a:rPr lang="en-US" b="1">
                <a:latin typeface="Calligrapher" pitchFamily="2" charset="-52"/>
              </a:rPr>
            </a:br>
            <a:r>
              <a:rPr lang="en-US" b="1">
                <a:latin typeface="Calligrapher" pitchFamily="2" charset="-52"/>
              </a:rPr>
              <a:t>&amp; Military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625600" y="5638800"/>
            <a:ext cx="3251200" cy="609600"/>
          </a:xfrm>
          <a:prstGeom prst="rect">
            <a:avLst/>
          </a:prstGeom>
          <a:solidFill>
            <a:srgbClr val="FFE0D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0D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latin typeface="Calligrapher" pitchFamily="2" charset="-52"/>
              </a:rPr>
              <a:t>Landowners / </a:t>
            </a:r>
            <a:br>
              <a:rPr lang="en-US" b="1">
                <a:latin typeface="Calligrapher" pitchFamily="2" charset="-52"/>
              </a:rPr>
            </a:br>
            <a:r>
              <a:rPr lang="en-US" b="1">
                <a:latin typeface="Calligrapher" pitchFamily="2" charset="-52"/>
              </a:rPr>
              <a:t>Tax Collectors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299200" y="4419600"/>
            <a:ext cx="1930400" cy="609600"/>
          </a:xfrm>
          <a:prstGeom prst="rect">
            <a:avLst/>
          </a:prstGeom>
          <a:solidFill>
            <a:srgbClr val="FFE0D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0D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latin typeface="Calligrapher" pitchFamily="2" charset="-52"/>
              </a:rPr>
              <a:t>Muslims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9753600" y="4419600"/>
            <a:ext cx="1930400" cy="609600"/>
          </a:xfrm>
          <a:prstGeom prst="rect">
            <a:avLst/>
          </a:prstGeom>
          <a:solidFill>
            <a:srgbClr val="FFE0D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0D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latin typeface="Calligrapher" pitchFamily="2" charset="-52"/>
              </a:rPr>
              <a:t>Jews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8026400" y="5410200"/>
            <a:ext cx="1930400" cy="609600"/>
          </a:xfrm>
          <a:prstGeom prst="rect">
            <a:avLst/>
          </a:prstGeom>
          <a:solidFill>
            <a:srgbClr val="FFE0D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0D9">
                <a:gamma/>
                <a:shade val="60000"/>
                <a:invGamma/>
                <a:alpha val="74998"/>
              </a:srgbClr>
            </a:prst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latin typeface="Calligrapher" pitchFamily="2" charset="-52"/>
              </a:rPr>
              <a:t>Christians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6096000" y="198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>
            <a:off x="3352800" y="2590800"/>
            <a:ext cx="1524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7315200" y="2590800"/>
            <a:ext cx="15240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3251200" y="4114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251200" y="5181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0261600" y="3962400"/>
            <a:ext cx="60960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9042400" y="4114800"/>
            <a:ext cx="0" cy="1295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8" grpId="0" animBg="1"/>
      <p:bldP spid="44049" grpId="0" animBg="1"/>
      <p:bldP spid="44050" grpId="0" animBg="1"/>
      <p:bldP spid="440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Ottoman Empire had one of the greatest navies in the world</a:t>
            </a:r>
          </a:p>
        </p:txBody>
      </p:sp>
      <p:pic>
        <p:nvPicPr>
          <p:cNvPr id="35845" name="Picture 5" descr="File:Battle of Preveza (1538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1"/>
            <a:ext cx="101600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" y="91441"/>
            <a:ext cx="9601200" cy="1485900"/>
          </a:xfrm>
        </p:spPr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140" y="1577341"/>
            <a:ext cx="9601200" cy="3581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Weak Leadership</a:t>
            </a:r>
          </a:p>
          <a:p>
            <a:pPr lvl="1"/>
            <a:r>
              <a:rPr lang="en-US" sz="3000" dirty="0" smtClean="0"/>
              <a:t>Ex </a:t>
            </a:r>
            <a:r>
              <a:rPr lang="en-US" sz="3000" dirty="0" err="1" smtClean="0"/>
              <a:t>Selim</a:t>
            </a:r>
            <a:r>
              <a:rPr lang="en-US" sz="3000" dirty="0" smtClean="0"/>
              <a:t> II the Sloth</a:t>
            </a:r>
          </a:p>
          <a:p>
            <a:r>
              <a:rPr lang="en-US" sz="3000" dirty="0" smtClean="0"/>
              <a:t>Gov’t corruption</a:t>
            </a:r>
          </a:p>
          <a:p>
            <a:r>
              <a:rPr lang="en-US" sz="3000" dirty="0" smtClean="0"/>
              <a:t>Janissary power &amp; revolts</a:t>
            </a:r>
          </a:p>
          <a:p>
            <a:r>
              <a:rPr lang="en-US" sz="3000" dirty="0" smtClean="0"/>
              <a:t>Heavy taxes</a:t>
            </a:r>
          </a:p>
          <a:p>
            <a:r>
              <a:rPr lang="en-US" sz="3000" dirty="0" smtClean="0"/>
              <a:t>Peasant revolts</a:t>
            </a:r>
          </a:p>
          <a:p>
            <a:r>
              <a:rPr lang="en-US" sz="3000" dirty="0" smtClean="0"/>
              <a:t>Decline in Intellectualism</a:t>
            </a:r>
          </a:p>
        </p:txBody>
      </p:sp>
      <p:pic>
        <p:nvPicPr>
          <p:cNvPr id="1026" name="Picture 2" descr="http://images.classwell.com/mcd_xhtml_ebooks/2005_world_history/images/mcd_mwh2005_0618377115_p353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604" y="1"/>
            <a:ext cx="504039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58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b="1"/>
              <a:t>Decline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5105400"/>
          </a:xfrm>
        </p:spPr>
        <p:txBody>
          <a:bodyPr/>
          <a:lstStyle/>
          <a:p>
            <a:r>
              <a:rPr lang="en-US" sz="4400" b="1"/>
              <a:t>Sultan’s kill ablest sons</a:t>
            </a:r>
          </a:p>
          <a:p>
            <a:r>
              <a:rPr lang="en-US" sz="4400" b="1"/>
              <a:t>Corruption of government</a:t>
            </a:r>
          </a:p>
          <a:p>
            <a:r>
              <a:rPr lang="en-US" sz="4400" b="1"/>
              <a:t>Finally dissolved and Turkey created after World War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1" y="399781"/>
            <a:ext cx="4421262" cy="677825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Age of Exploration</a:t>
            </a:r>
            <a:endParaRPr lang="en-US" sz="3000" dirty="0"/>
          </a:p>
          <a:p>
            <a:pPr lvl="1"/>
            <a:r>
              <a:rPr lang="en-US" sz="3000" dirty="0"/>
              <a:t>Inflation from imported </a:t>
            </a:r>
            <a:r>
              <a:rPr lang="en-US" sz="3000" dirty="0" smtClean="0"/>
              <a:t>silver (Americas)</a:t>
            </a:r>
            <a:endParaRPr lang="en-US" sz="3000" dirty="0"/>
          </a:p>
          <a:p>
            <a:pPr lvl="1"/>
            <a:r>
              <a:rPr lang="en-US" sz="3000" dirty="0"/>
              <a:t>Changing trade routes bypass taxes</a:t>
            </a:r>
          </a:p>
          <a:p>
            <a:r>
              <a:rPr lang="en-US" sz="3000" dirty="0" smtClean="0"/>
              <a:t>Growing </a:t>
            </a:r>
            <a:r>
              <a:rPr lang="en-US" sz="3000" dirty="0"/>
              <a:t>nationalist </a:t>
            </a:r>
            <a:r>
              <a:rPr lang="en-US" sz="3000" dirty="0" smtClean="0"/>
              <a:t>movement</a:t>
            </a:r>
            <a:endParaRPr lang="en-US" sz="3000" dirty="0"/>
          </a:p>
          <a:p>
            <a:pPr lvl="1"/>
            <a:r>
              <a:rPr lang="en-US" sz="3000" dirty="0"/>
              <a:t>Desire for a country based on common history, language, religion &amp; culture</a:t>
            </a:r>
          </a:p>
          <a:p>
            <a:endParaRPr lang="en-US" dirty="0"/>
          </a:p>
        </p:txBody>
      </p:sp>
      <p:pic>
        <p:nvPicPr>
          <p:cNvPr id="5" name="Picture 2" descr="http://faculty.umf.maine.edu/~walters/web%20103/Euro%20ocean%20trade%20route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568" y="1049309"/>
            <a:ext cx="7063432" cy="464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84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effectLst/>
              </a:rPr>
              <a:t>1. Original location of the Ottoman Empire </a:t>
            </a:r>
            <a:r>
              <a:rPr lang="en-US" sz="4000">
                <a:effectLst/>
              </a:rPr>
              <a:t/>
            </a:r>
            <a:br>
              <a:rPr lang="en-US" sz="4000">
                <a:effectLst/>
              </a:rPr>
            </a:br>
            <a:endParaRPr lang="en-US" sz="4000">
              <a:effectLst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00200"/>
            <a:ext cx="11176000" cy="5029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>
                <a:effectLst/>
              </a:rPr>
              <a:t>• Asia Minor (Turkey)</a:t>
            </a:r>
          </a:p>
          <a:p>
            <a:pPr>
              <a:buFont typeface="Wingdings" charset="2"/>
              <a:buNone/>
            </a:pPr>
            <a:endParaRPr lang="en-US" sz="3600" b="1">
              <a:effectLst/>
            </a:endParaRPr>
          </a:p>
          <a:p>
            <a:endParaRPr lang="en-US" sz="3600" b="1"/>
          </a:p>
        </p:txBody>
      </p:sp>
      <p:pic>
        <p:nvPicPr>
          <p:cNvPr id="18437" name="Picture 5" descr="ttw-citiesof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95601"/>
            <a:ext cx="105664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makinghistoryfun.files.wordpress.com/2010/01/wwi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040" y="1"/>
            <a:ext cx="4013835" cy="33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9601200" cy="1485900"/>
          </a:xfrm>
        </p:spPr>
        <p:txBody>
          <a:bodyPr/>
          <a:lstStyle/>
          <a:p>
            <a:r>
              <a:rPr lang="en-US" dirty="0" smtClean="0"/>
              <a:t>1922 Formal End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428750"/>
            <a:ext cx="5875020" cy="542925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Allied with losing side in World War I</a:t>
            </a:r>
          </a:p>
          <a:p>
            <a:r>
              <a:rPr lang="en-US" sz="3000" dirty="0" smtClean="0"/>
              <a:t>Empire broken up</a:t>
            </a:r>
          </a:p>
          <a:p>
            <a:r>
              <a:rPr lang="en-US" sz="3000" dirty="0" smtClean="0"/>
              <a:t>Nation-state of Turkey</a:t>
            </a:r>
          </a:p>
          <a:p>
            <a:pPr lvl="1"/>
            <a:r>
              <a:rPr lang="en-US" sz="3000" dirty="0" smtClean="0"/>
              <a:t>Many ethnic Turks had wanted independence!</a:t>
            </a:r>
          </a:p>
          <a:p>
            <a:pPr lvl="2"/>
            <a:r>
              <a:rPr lang="en-US" sz="3000" dirty="0" smtClean="0"/>
              <a:t>Kemal Ataturk led independence </a:t>
            </a:r>
            <a:r>
              <a:rPr lang="en-US" sz="3000" dirty="0" err="1" smtClean="0"/>
              <a:t>mov’t</a:t>
            </a:r>
            <a:endParaRPr lang="en-US" sz="3000" dirty="0" smtClean="0"/>
          </a:p>
          <a:p>
            <a:pPr lvl="1"/>
            <a:r>
              <a:rPr lang="en-US" sz="3000" dirty="0" smtClean="0"/>
              <a:t>Nationalism</a:t>
            </a:r>
          </a:p>
          <a:p>
            <a:pPr lvl="1"/>
            <a:r>
              <a:rPr lang="en-US" sz="3000" dirty="0" smtClean="0"/>
              <a:t>Secularism – non-religious gov’t</a:t>
            </a:r>
            <a:endParaRPr lang="en-US" sz="3000" dirty="0"/>
          </a:p>
          <a:p>
            <a:pPr lvl="2"/>
            <a:endParaRPr lang="en-US" dirty="0"/>
          </a:p>
        </p:txBody>
      </p:sp>
      <p:pic>
        <p:nvPicPr>
          <p:cNvPr id="9218" name="Picture 2" descr="http://cdn2.spiegel.de/images/image-651551-thumbflex-mbzh-6515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66892"/>
            <a:ext cx="6019800" cy="35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5751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markhumphrys.com/Bitmaps/ott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9000"/>
            <a:ext cx="9148763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Candara" panose="020E0502030303020204" pitchFamily="34" charset="0"/>
              </a:rPr>
              <a:t>Departure of Mehmed VI, last Sultan of the Ottoman Empire, 1922.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230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04508"/>
            <a:ext cx="5257800" cy="1485900"/>
          </a:xfrm>
        </p:spPr>
        <p:txBody>
          <a:bodyPr/>
          <a:lstStyle/>
          <a:p>
            <a:r>
              <a:rPr lang="en-US" dirty="0" smtClean="0"/>
              <a:t>Why are Ottomans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Size of Empire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Location: Crossroads</a:t>
            </a:r>
          </a:p>
          <a:p>
            <a:pPr lvl="1"/>
            <a:r>
              <a:rPr lang="en-US" sz="3000" dirty="0" smtClean="0"/>
              <a:t>Trade, exchange, &amp; $$</a:t>
            </a:r>
          </a:p>
          <a:p>
            <a:pPr lvl="1"/>
            <a:r>
              <a:rPr lang="en-US" sz="3000" dirty="0" smtClean="0"/>
              <a:t>Both Europe &amp; 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Modern nation of Turkey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Secular democracy in Middle East today</a:t>
            </a:r>
            <a:endParaRPr lang="en-US" sz="3000" dirty="0"/>
          </a:p>
        </p:txBody>
      </p:sp>
      <p:pic>
        <p:nvPicPr>
          <p:cNvPr id="13318" name="Picture 6" descr="http://www.jewishvirtuallibrary.org/jsource/images/maps/mapMEeth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445" y="8916"/>
            <a:ext cx="5710555" cy="45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99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Trade </a:t>
            </a:r>
            <a:br>
              <a:rPr lang="en-US" sz="4000" u="sng"/>
            </a:br>
            <a:r>
              <a:rPr lang="en-US" sz="4000"/>
              <a:t>Coffee and Ceramics</a:t>
            </a:r>
            <a:endParaRPr lang="en-US" sz="4000" u="sng"/>
          </a:p>
        </p:txBody>
      </p:sp>
      <p:pic>
        <p:nvPicPr>
          <p:cNvPr id="22533" name="Picture 5" descr="Photograph:Persian lustreware jug from Rayy, Iran, c. 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1" y="2209800"/>
            <a:ext cx="4813300" cy="4438650"/>
          </a:xfrm>
          <a:prstGeom prst="rect">
            <a:avLst/>
          </a:prstGeom>
          <a:noFill/>
        </p:spPr>
      </p:pic>
      <p:pic>
        <p:nvPicPr>
          <p:cNvPr id="22535" name="Picture 7" descr="h2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2209800"/>
            <a:ext cx="63500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4306" y="0"/>
            <a:ext cx="10618094" cy="1066800"/>
          </a:xfrm>
        </p:spPr>
        <p:txBody>
          <a:bodyPr/>
          <a:lstStyle/>
          <a:p>
            <a:r>
              <a:rPr lang="en-US" dirty="0"/>
              <a:t>Suleiman spreads the Arts</a:t>
            </a:r>
          </a:p>
        </p:txBody>
      </p:sp>
      <p:pic>
        <p:nvPicPr>
          <p:cNvPr id="36869" name="Picture 5" descr="The Triumph of Fame, from a set of The Triumphs of Petrarch [Flemish (probably Brussels)] (1998.20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588000" cy="5029200"/>
          </a:xfrm>
          <a:prstGeom prst="rect">
            <a:avLst/>
          </a:prstGeom>
          <a:noFill/>
        </p:spPr>
      </p:pic>
      <p:pic>
        <p:nvPicPr>
          <p:cNvPr id="36871" name="Picture 7" descr="hb_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60198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0972800" cy="1371600"/>
          </a:xfrm>
        </p:spPr>
        <p:txBody>
          <a:bodyPr/>
          <a:lstStyle/>
          <a:p>
            <a:r>
              <a:rPr lang="en-US" dirty="0"/>
              <a:t>Understandings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972800" cy="5257800"/>
          </a:xfrm>
        </p:spPr>
        <p:txBody>
          <a:bodyPr/>
          <a:lstStyle/>
          <a:p>
            <a:endParaRPr lang="en-US" sz="2800" dirty="0">
              <a:effectLst/>
            </a:endParaRPr>
          </a:p>
          <a:p>
            <a:r>
              <a:rPr lang="en-US" sz="3600" b="1" dirty="0">
                <a:effectLst/>
              </a:rPr>
              <a:t>The Ottoman Empire emerged as a political and economic power following the conquest of Constantinople. </a:t>
            </a:r>
          </a:p>
          <a:p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The Ottomans brought much of Muslim territory in Southwest Asia and North Africa under their rule. 	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580" y="228600"/>
            <a:ext cx="10288819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400" dirty="0" smtClean="0"/>
              <a:t> 1 - What </a:t>
            </a:r>
            <a:r>
              <a:rPr lang="en-US" sz="3400" dirty="0"/>
              <a:t>was the original location of the Ottoman Empire?</a:t>
            </a:r>
          </a:p>
          <a:p>
            <a:pPr>
              <a:lnSpc>
                <a:spcPct val="90000"/>
              </a:lnSpc>
            </a:pPr>
            <a:endParaRPr lang="en-US" sz="3400" dirty="0" smtClean="0"/>
          </a:p>
          <a:p>
            <a:pPr>
              <a:lnSpc>
                <a:spcPct val="90000"/>
              </a:lnSpc>
              <a:buNone/>
            </a:pPr>
            <a:r>
              <a:rPr lang="en-US" sz="3400" dirty="0" smtClean="0"/>
              <a:t>  2 - </a:t>
            </a:r>
            <a:r>
              <a:rPr lang="en-US" sz="3400" dirty="0"/>
              <a:t>Name the three continents the empire spanned over at its greatest height?</a:t>
            </a:r>
          </a:p>
          <a:p>
            <a:pPr>
              <a:lnSpc>
                <a:spcPct val="90000"/>
              </a:lnSpc>
            </a:pPr>
            <a:endParaRPr lang="en-US" sz="3400" dirty="0" smtClean="0"/>
          </a:p>
          <a:p>
            <a:pPr>
              <a:lnSpc>
                <a:spcPct val="90000"/>
              </a:lnSpc>
              <a:buNone/>
            </a:pPr>
            <a:r>
              <a:rPr lang="en-US" sz="3400" dirty="0" smtClean="0"/>
              <a:t>  3 - </a:t>
            </a:r>
            <a:r>
              <a:rPr lang="en-US" sz="3400" dirty="0"/>
              <a:t>What city did the Ottoman Empire conquer that made it be realized as a major power?</a:t>
            </a:r>
          </a:p>
          <a:p>
            <a:pPr>
              <a:lnSpc>
                <a:spcPct val="90000"/>
              </a:lnSpc>
            </a:pPr>
            <a:endParaRPr lang="en-US" sz="3400" dirty="0" smtClean="0"/>
          </a:p>
          <a:p>
            <a:pPr>
              <a:lnSpc>
                <a:spcPct val="90000"/>
              </a:lnSpc>
              <a:buNone/>
            </a:pPr>
            <a:r>
              <a:rPr lang="en-US" sz="3400" dirty="0" smtClean="0"/>
              <a:t>  4 - </a:t>
            </a:r>
            <a:r>
              <a:rPr lang="en-US" sz="3400" dirty="0"/>
              <a:t>Which Ottoman ruler was the empire named after?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904" y="304800"/>
            <a:ext cx="10500496" cy="632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700" dirty="0" smtClean="0"/>
              <a:t>  5 - </a:t>
            </a:r>
            <a:r>
              <a:rPr lang="en-US" sz="3700" dirty="0"/>
              <a:t>What Ottoman ruler was known as the Lawgiver?</a:t>
            </a:r>
          </a:p>
          <a:p>
            <a:pPr>
              <a:lnSpc>
                <a:spcPct val="90000"/>
              </a:lnSpc>
            </a:pPr>
            <a:endParaRPr lang="en-US" sz="3700" dirty="0" smtClean="0"/>
          </a:p>
          <a:p>
            <a:pPr>
              <a:lnSpc>
                <a:spcPct val="90000"/>
              </a:lnSpc>
              <a:buNone/>
            </a:pPr>
            <a:r>
              <a:rPr lang="en-US" sz="3700" dirty="0" smtClean="0"/>
              <a:t>   6 - </a:t>
            </a:r>
            <a:r>
              <a:rPr lang="en-US" sz="3700" dirty="0"/>
              <a:t>Name the two most important trading resources that came from the Ottoman Empire</a:t>
            </a:r>
          </a:p>
          <a:p>
            <a:pPr>
              <a:lnSpc>
                <a:spcPct val="90000"/>
              </a:lnSpc>
            </a:pPr>
            <a:endParaRPr lang="en-US" sz="3700" dirty="0" smtClean="0"/>
          </a:p>
          <a:p>
            <a:pPr>
              <a:lnSpc>
                <a:spcPct val="90000"/>
              </a:lnSpc>
              <a:buNone/>
            </a:pPr>
            <a:r>
              <a:rPr lang="en-US" sz="3700" dirty="0" smtClean="0"/>
              <a:t>   7 - </a:t>
            </a:r>
            <a:r>
              <a:rPr lang="en-US" sz="3700" dirty="0"/>
              <a:t>What religion unified the Ottoman Empire?</a:t>
            </a:r>
            <a:endParaRPr lang="en-US" sz="3700" dirty="0" smtClean="0"/>
          </a:p>
          <a:p>
            <a:pPr>
              <a:lnSpc>
                <a:spcPct val="90000"/>
              </a:lnSpc>
              <a:buNone/>
            </a:pPr>
            <a:endParaRPr lang="en-US" sz="3700" dirty="0" smtClean="0"/>
          </a:p>
          <a:p>
            <a:pPr>
              <a:lnSpc>
                <a:spcPct val="90000"/>
              </a:lnSpc>
              <a:buNone/>
            </a:pPr>
            <a:r>
              <a:rPr lang="en-US" sz="3700" smtClean="0"/>
              <a:t>   8 - </a:t>
            </a:r>
            <a:r>
              <a:rPr lang="en-US" sz="3700" dirty="0"/>
              <a:t>What was the capital Constantinople renamed after it was captured?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537210"/>
            <a:ext cx="9601200" cy="1485900"/>
          </a:xfrm>
        </p:spPr>
        <p:txBody>
          <a:bodyPr/>
          <a:lstStyle/>
          <a:p>
            <a:r>
              <a:rPr lang="en-US" dirty="0" smtClean="0"/>
              <a:t>Who are the </a:t>
            </a:r>
            <a:br>
              <a:rPr lang="en-US" dirty="0" smtClean="0"/>
            </a:br>
            <a:r>
              <a:rPr lang="en-US" dirty="0" smtClean="0"/>
              <a:t>Ottomans?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286000"/>
            <a:ext cx="3703320" cy="3581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Named after “Osman” an </a:t>
            </a:r>
            <a:r>
              <a:rPr lang="en-US" sz="3000" smtClean="0"/>
              <a:t>early Turkish leader</a:t>
            </a:r>
            <a:endParaRPr lang="en-US" sz="3000" dirty="0" smtClean="0"/>
          </a:p>
          <a:p>
            <a:r>
              <a:rPr lang="en-US" sz="3000" dirty="0" smtClean="0"/>
              <a:t>Conquest in Anatolia</a:t>
            </a:r>
          </a:p>
          <a:p>
            <a:r>
              <a:rPr lang="en-US" sz="3000" dirty="0" smtClean="0"/>
              <a:t>Border b/w Islam &amp; Byzantium</a:t>
            </a:r>
            <a:endParaRPr lang="en-US" sz="3000" dirty="0"/>
          </a:p>
        </p:txBody>
      </p:sp>
      <p:pic>
        <p:nvPicPr>
          <p:cNvPr id="5" name="Picture 2" descr="http://www.clas.ufl.edu/users/oren/Ottoman%20Empire,%20pea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360" y="0"/>
            <a:ext cx="740664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7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384" y="228600"/>
            <a:ext cx="10524016" cy="914400"/>
          </a:xfrm>
        </p:spPr>
        <p:txBody>
          <a:bodyPr/>
          <a:lstStyle/>
          <a:p>
            <a:r>
              <a:rPr lang="en-US" b="1" dirty="0" smtClean="0"/>
              <a:t>Leaders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824" y="1295400"/>
            <a:ext cx="1059457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u="sng" dirty="0" err="1"/>
              <a:t>Osman</a:t>
            </a:r>
            <a:r>
              <a:rPr lang="en-US" sz="3600" b="1" u="sng" dirty="0"/>
              <a:t>-founder of the Ottoman Empire (followers of </a:t>
            </a:r>
            <a:r>
              <a:rPr lang="en-US" sz="3600" b="1" u="sng" dirty="0" err="1"/>
              <a:t>Osman</a:t>
            </a:r>
            <a:r>
              <a:rPr lang="en-US" sz="3600" b="1" u="sng" dirty="0"/>
              <a:t> were called Ottomans)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Creates Empire from 1300-1326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Strong use of Gunpowder for </a:t>
            </a:r>
            <a:r>
              <a:rPr lang="en-US" sz="3600" b="1" dirty="0" smtClean="0"/>
              <a:t>success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At first ottomans acted kindly towards people they conquered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942" y="228600"/>
            <a:ext cx="11063058" cy="66294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3600" b="1" u="sng" dirty="0" smtClean="0">
                <a:effectLst/>
              </a:rPr>
              <a:t>Expansion </a:t>
            </a:r>
            <a:r>
              <a:rPr lang="en-US" sz="3600" b="1" u="sng" dirty="0">
                <a:effectLst/>
              </a:rPr>
              <a:t>and extent of the Ottoman Empire </a:t>
            </a:r>
            <a:endParaRPr lang="en-US" sz="3600" u="sng" dirty="0">
              <a:effectLst/>
            </a:endParaRPr>
          </a:p>
          <a:p>
            <a:endParaRPr lang="en-US" sz="3600" u="sng" dirty="0">
              <a:effectLst/>
            </a:endParaRPr>
          </a:p>
          <a:p>
            <a:r>
              <a:rPr lang="en-US" sz="3600" dirty="0">
                <a:effectLst/>
              </a:rPr>
              <a:t>• </a:t>
            </a:r>
            <a:r>
              <a:rPr lang="en-US" sz="3600" b="1" dirty="0">
                <a:effectLst/>
              </a:rPr>
              <a:t>Southwest Asia </a:t>
            </a:r>
          </a:p>
          <a:p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• Southeastern Europe, Balkan Peninsula </a:t>
            </a:r>
          </a:p>
          <a:p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• North Africa</a:t>
            </a:r>
            <a:r>
              <a:rPr lang="en-US" sz="3600" dirty="0">
                <a:effectLst/>
              </a:rPr>
              <a:t> </a:t>
            </a:r>
            <a:endParaRPr lang="en-US" sz="3600" dirty="0" smtClean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&amp;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39" y="1629995"/>
            <a:ext cx="7031285" cy="2602975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Timur</a:t>
            </a:r>
            <a:r>
              <a:rPr lang="en-US" sz="3000" dirty="0" smtClean="0"/>
              <a:t> the Lame (</a:t>
            </a:r>
            <a:r>
              <a:rPr lang="en-US" sz="3000" dirty="0" err="1" smtClean="0"/>
              <a:t>Tamerlame</a:t>
            </a:r>
            <a:r>
              <a:rPr lang="en-US" sz="3000" dirty="0" smtClean="0"/>
              <a:t>/Tamerlane)</a:t>
            </a:r>
          </a:p>
          <a:p>
            <a:pPr lvl="1"/>
            <a:r>
              <a:rPr lang="en-US" sz="3000" dirty="0" smtClean="0"/>
              <a:t>Claimed to be a descendant of Genghis Khan</a:t>
            </a:r>
          </a:p>
          <a:p>
            <a:pPr lvl="1"/>
            <a:r>
              <a:rPr lang="en-US" sz="3000" dirty="0" smtClean="0"/>
              <a:t>Burned Baghdad to the ground</a:t>
            </a:r>
          </a:p>
          <a:p>
            <a:pPr lvl="2"/>
            <a:endParaRPr lang="en-US" dirty="0"/>
          </a:p>
        </p:txBody>
      </p:sp>
      <p:pic>
        <p:nvPicPr>
          <p:cNvPr id="7" name="Picture 5" descr="File:Timur reconstruction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1024503"/>
            <a:ext cx="4638675" cy="5172075"/>
          </a:xfrm>
          <a:prstGeom prst="rect">
            <a:avLst/>
          </a:prstGeom>
          <a:noFill/>
        </p:spPr>
      </p:pic>
      <p:pic>
        <p:nvPicPr>
          <p:cNvPr id="8" name="Picture 4" descr="map-Mongol Empire-13c&amp;14c"/>
          <p:cNvPicPr>
            <a:picLocks noChangeAspect="1" noChangeArrowheads="1"/>
          </p:cNvPicPr>
          <p:nvPr/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 bwMode="auto">
          <a:xfrm>
            <a:off x="1477824" y="3963649"/>
            <a:ext cx="5107679" cy="2894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997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&amp;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29995"/>
            <a:ext cx="6937206" cy="522800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Sultan Mehmet II (1451-1481)</a:t>
            </a:r>
          </a:p>
          <a:p>
            <a:pPr lvl="1"/>
            <a:r>
              <a:rPr lang="en-US" sz="3000" dirty="0" smtClean="0"/>
              <a:t>Control all of Anatolia</a:t>
            </a:r>
          </a:p>
          <a:p>
            <a:pPr lvl="1"/>
            <a:r>
              <a:rPr lang="en-US" sz="3000" dirty="0" smtClean="0"/>
              <a:t>Defeat Byzantine </a:t>
            </a:r>
            <a:r>
              <a:rPr lang="en-US" sz="3000" dirty="0" smtClean="0"/>
              <a:t>Empire </a:t>
            </a:r>
            <a:r>
              <a:rPr lang="en-US" sz="3000" dirty="0" err="1" smtClean="0"/>
              <a:t>w</a:t>
            </a:r>
            <a:r>
              <a:rPr lang="en-US" sz="3000" dirty="0" smtClean="0"/>
              <a:t>/cannons that fired 1200lb. boulders</a:t>
            </a:r>
          </a:p>
          <a:p>
            <a:pPr lvl="2"/>
            <a:r>
              <a:rPr lang="en-US" sz="3000" dirty="0" smtClean="0"/>
              <a:t>Rename Constantinople </a:t>
            </a:r>
            <a:r>
              <a:rPr lang="en-US" sz="3000" dirty="0" err="1" smtClean="0">
                <a:sym typeface="Wingdings" panose="05000000000000000000" pitchFamily="2" charset="2"/>
              </a:rPr>
              <a:t></a:t>
            </a:r>
            <a:r>
              <a:rPr lang="en-US" sz="3000" dirty="0" smtClean="0"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sym typeface="Wingdings" panose="05000000000000000000" pitchFamily="2" charset="2"/>
              </a:rPr>
              <a:t>Istanbul &amp; opens it to all peoples</a:t>
            </a:r>
          </a:p>
          <a:p>
            <a:pPr lvl="2"/>
            <a:r>
              <a:rPr lang="en-US" sz="3000" dirty="0" smtClean="0">
                <a:sym typeface="Wingdings" panose="05000000000000000000" pitchFamily="2" charset="2"/>
              </a:rPr>
              <a:t>Mosques, markets, etc.</a:t>
            </a:r>
          </a:p>
          <a:p>
            <a:pPr lvl="2"/>
            <a:r>
              <a:rPr lang="en-US" sz="3000" dirty="0" smtClean="0">
                <a:sym typeface="Wingdings" panose="05000000000000000000" pitchFamily="2" charset="2"/>
              </a:rPr>
              <a:t>Encouraged migration to city</a:t>
            </a:r>
          </a:p>
          <a:p>
            <a:pPr lvl="4"/>
            <a:r>
              <a:rPr lang="en-US" sz="2800" dirty="0" smtClean="0">
                <a:sym typeface="Wingdings" panose="05000000000000000000" pitchFamily="2" charset="2"/>
              </a:rPr>
              <a:t>Even Jews mistreated in Europe</a:t>
            </a:r>
          </a:p>
          <a:p>
            <a:pPr lvl="2"/>
            <a:endParaRPr lang="en-US" dirty="0"/>
          </a:p>
        </p:txBody>
      </p:sp>
      <p:pic>
        <p:nvPicPr>
          <p:cNvPr id="3074" name="Picture 2" descr="https://upload.wikimedia.org/wikipedia/commons/thumb/f/fa/Model_Topkapi_Istanbul_%283%29.JPG/1024px-Model_Topkapi_Istanbul_%283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2180" y="1"/>
            <a:ext cx="38198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phesusforyou.com/wp-content/uploads/2015/04/topkapi-sarayi-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582" y="3680460"/>
            <a:ext cx="4778417" cy="317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2180" y="2514600"/>
            <a:ext cx="200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Topkapi</a:t>
            </a:r>
            <a:r>
              <a:rPr lang="en-US" dirty="0" smtClean="0">
                <a:solidFill>
                  <a:schemeClr val="bg1"/>
                </a:solidFill>
              </a:rPr>
              <a:t> palace complex, 1465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997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9601200" cy="795740"/>
          </a:xfrm>
        </p:spPr>
        <p:txBody>
          <a:bodyPr/>
          <a:lstStyle/>
          <a:p>
            <a:r>
              <a:rPr lang="en-US" sz="4000" dirty="0"/>
              <a:t>MEHMET II entering Constantinople </a:t>
            </a:r>
          </a:p>
        </p:txBody>
      </p:sp>
      <p:pic>
        <p:nvPicPr>
          <p:cNvPr id="14341" name="Picture 5" descr="Mehmed II enters Constantinople by Fausto Zonaro">
            <a:hlinkClick r:id="rId2" tooltip="Mehmed II enters Constantinople by Fausto Zonaro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734" y="788424"/>
            <a:ext cx="8124124" cy="609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45720"/>
            <a:ext cx="9601200" cy="1485900"/>
          </a:xfrm>
        </p:spPr>
        <p:txBody>
          <a:bodyPr/>
          <a:lstStyle/>
          <a:p>
            <a:r>
              <a:rPr lang="en-US" dirty="0" smtClean="0"/>
              <a:t>Sultan’s bedchamber</a:t>
            </a:r>
            <a:endParaRPr lang="en-US" dirty="0"/>
          </a:p>
        </p:txBody>
      </p:sp>
      <p:pic>
        <p:nvPicPr>
          <p:cNvPr id="4" name="Picture 2" descr="http://www.thresholds.net/photo101/Topkapi%20Palace%20Har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450" y="662940"/>
            <a:ext cx="9226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8670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86</TotalTime>
  <Words>724</Words>
  <Application>Microsoft Macintosh PowerPoint</Application>
  <PresentationFormat>Custom</PresentationFormat>
  <Paragraphs>133</Paragraphs>
  <Slides>27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Crop</vt:lpstr>
      <vt:lpstr> The Ottomans</vt:lpstr>
      <vt:lpstr>1. Original location of the Ottoman Empire  </vt:lpstr>
      <vt:lpstr>Who are the  Ottomans?</vt:lpstr>
      <vt:lpstr>Leaders</vt:lpstr>
      <vt:lpstr>Slide 5</vt:lpstr>
      <vt:lpstr>Leaders &amp; Expansion</vt:lpstr>
      <vt:lpstr>Leaders &amp; Expansion</vt:lpstr>
      <vt:lpstr>MEHMET II entering Constantinople </vt:lpstr>
      <vt:lpstr>Sultan’s bedchamber</vt:lpstr>
      <vt:lpstr>Slide 10</vt:lpstr>
      <vt:lpstr>Leaders &amp; Expansion</vt:lpstr>
      <vt:lpstr>Suleiman</vt:lpstr>
      <vt:lpstr>Suleymaniye Mosque</vt:lpstr>
      <vt:lpstr>Ottoman Rule</vt:lpstr>
      <vt:lpstr>The Ottoman Bureaucracy</vt:lpstr>
      <vt:lpstr>Ottoman Empire had one of the greatest navies in the world</vt:lpstr>
      <vt:lpstr>Decline</vt:lpstr>
      <vt:lpstr>Decline</vt:lpstr>
      <vt:lpstr>Slide 19</vt:lpstr>
      <vt:lpstr>1922 Formal End of Empire</vt:lpstr>
      <vt:lpstr>Departure of Mehmed VI, last Sultan of the Ottoman Empire, 1922.</vt:lpstr>
      <vt:lpstr>Why are Ottomans important?</vt:lpstr>
      <vt:lpstr>Trade  Coffee and Ceramics</vt:lpstr>
      <vt:lpstr>Suleiman spreads the Arts</vt:lpstr>
      <vt:lpstr>Understandings 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5.4 The Ottomans</dc:title>
  <dc:creator>Whitney Clay Coonradt</dc:creator>
  <cp:lastModifiedBy>Jack</cp:lastModifiedBy>
  <cp:revision>13</cp:revision>
  <dcterms:created xsi:type="dcterms:W3CDTF">2017-03-19T14:53:53Z</dcterms:created>
  <dcterms:modified xsi:type="dcterms:W3CDTF">2017-03-19T15:19:46Z</dcterms:modified>
</cp:coreProperties>
</file>