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media/audio1.bin" ContentType="audio/unknown"/>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960" r:id="rId1"/>
  </p:sldMasterIdLst>
  <p:notesMasterIdLst>
    <p:notesMasterId r:id="rId33"/>
  </p:notesMasterIdLst>
  <p:sldIdLst>
    <p:sldId id="256" r:id="rId2"/>
    <p:sldId id="257" r:id="rId3"/>
    <p:sldId id="280" r:id="rId4"/>
    <p:sldId id="281" r:id="rId5"/>
    <p:sldId id="282" r:id="rId6"/>
    <p:sldId id="258" r:id="rId7"/>
    <p:sldId id="259" r:id="rId8"/>
    <p:sldId id="283" r:id="rId9"/>
    <p:sldId id="284" r:id="rId10"/>
    <p:sldId id="270" r:id="rId11"/>
    <p:sldId id="285" r:id="rId12"/>
    <p:sldId id="271" r:id="rId13"/>
    <p:sldId id="286" r:id="rId14"/>
    <p:sldId id="287" r:id="rId15"/>
    <p:sldId id="272" r:id="rId16"/>
    <p:sldId id="260" r:id="rId17"/>
    <p:sldId id="273" r:id="rId18"/>
    <p:sldId id="274" r:id="rId19"/>
    <p:sldId id="275" r:id="rId20"/>
    <p:sldId id="261" r:id="rId21"/>
    <p:sldId id="276" r:id="rId22"/>
    <p:sldId id="263" r:id="rId23"/>
    <p:sldId id="264" r:id="rId24"/>
    <p:sldId id="277" r:id="rId25"/>
    <p:sldId id="262" r:id="rId26"/>
    <p:sldId id="265" r:id="rId27"/>
    <p:sldId id="266" r:id="rId28"/>
    <p:sldId id="267" r:id="rId29"/>
    <p:sldId id="269" r:id="rId30"/>
    <p:sldId id="268" r:id="rId31"/>
    <p:sldId id="27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04" d="100"/>
          <a:sy n="104" d="100"/>
        </p:scale>
        <p:origin x="-912" y="-5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1EB317-89CD-42BE-88F8-9A235F082A57}" type="datetimeFigureOut">
              <a:rPr lang="en-US" smtClean="0"/>
              <a:pPr/>
              <a:t>2/17/16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E003AA-2BE0-413C-85BC-260B7A26BBB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3138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B2329A3-2C2E-BE4A-B3E9-B701DFE31B2C}" type="slidenum">
              <a:rPr lang="en-US"/>
              <a:pPr/>
              <a:t>3</a:t>
            </a:fld>
            <a:endParaRPr lang="en-US"/>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latin typeface="Arial" pitchFamily="-10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Madrassa – religious school</a:t>
            </a:r>
            <a:endParaRPr lang="en-US" dirty="0"/>
          </a:p>
        </p:txBody>
      </p:sp>
      <p:sp>
        <p:nvSpPr>
          <p:cNvPr id="4" name="Slide Number Placeholder 3"/>
          <p:cNvSpPr>
            <a:spLocks noGrp="1"/>
          </p:cNvSpPr>
          <p:nvPr>
            <p:ph type="sldNum" sz="quarter" idx="10"/>
          </p:nvPr>
        </p:nvSpPr>
        <p:spPr/>
        <p:txBody>
          <a:bodyPr/>
          <a:lstStyle/>
          <a:p>
            <a:fld id="{15E003AA-2BE0-413C-85BC-260B7A26BBBA}" type="slidenum">
              <a:rPr lang="en-US" smtClean="0"/>
              <a:pPr/>
              <a:t>26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33210740"/>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 Islam gave women lots of rights – property, jobs, divorce</a:t>
            </a:r>
            <a:endParaRPr lang="en-US" dirty="0"/>
          </a:p>
        </p:txBody>
      </p:sp>
      <p:sp>
        <p:nvSpPr>
          <p:cNvPr id="4" name="Slide Number Placeholder 3"/>
          <p:cNvSpPr>
            <a:spLocks noGrp="1"/>
          </p:cNvSpPr>
          <p:nvPr>
            <p:ph type="sldNum" sz="quarter" idx="10"/>
          </p:nvPr>
        </p:nvSpPr>
        <p:spPr/>
        <p:txBody>
          <a:bodyPr/>
          <a:lstStyle/>
          <a:p>
            <a:fld id="{15E003AA-2BE0-413C-85BC-260B7A26BBBA}" type="slidenum">
              <a:rPr lang="en-US" smtClean="0"/>
              <a:pPr/>
              <a:t>30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6478198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5E2C774-9F5B-2844-9CDA-C5D134EB4FD5}" type="slidenum">
              <a:rPr lang="en-US"/>
              <a:pPr/>
              <a:t>4</a:t>
            </a:fld>
            <a:endParaRPr lang="en-US"/>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latin typeface="Arial" pitchFamily="-106"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BBA4B84-678C-1C43-94E3-CDDAF2FF577C}" type="slidenum">
              <a:rPr lang="en-US"/>
              <a:pPr/>
              <a:t>5</a:t>
            </a:fld>
            <a:endParaRPr lang="en-US"/>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solidFill>
                <a:srgbClr val="0000FF"/>
              </a:solidFill>
              <a:latin typeface="Arial" pitchFamily="-106"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Rectangle 2"/>
          <p:cNvSpPr>
            <a:spLocks noChangeArrowheads="1" noTextEdit="1"/>
          </p:cNvSpPr>
          <p:nvPr>
            <p:ph type="sldImg"/>
          </p:nvPr>
        </p:nvSpPr>
        <p:spPr>
          <a:xfrm>
            <a:off x="1150938" y="692150"/>
            <a:ext cx="4556125" cy="3416300"/>
          </a:xfrm>
          <a:ln/>
        </p:spPr>
      </p:sp>
      <p:sp>
        <p:nvSpPr>
          <p:cNvPr id="169987" name="Rectangle 3"/>
          <p:cNvSpPr>
            <a:spLocks noGrp="1" noChangeArrowheads="1"/>
          </p:cNvSpPr>
          <p:nvPr>
            <p:ph type="body" idx="1"/>
          </p:nvPr>
        </p:nvSpPr>
        <p:spPr>
          <a:noFill/>
          <a:ln w="9525"/>
        </p:spPr>
        <p:txBody>
          <a:bodyPr/>
          <a:lstStyle/>
          <a:p>
            <a:endParaRPr lang="en-US">
              <a:ea typeface="ヒラギノ角ゴ Pro W3" pitchFamily="-10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ChangeArrowheads="1" noTextEdit="1"/>
          </p:cNvSpPr>
          <p:nvPr>
            <p:ph type="sldImg"/>
          </p:nvPr>
        </p:nvSpPr>
        <p:spPr>
          <a:xfrm>
            <a:off x="1150938" y="692150"/>
            <a:ext cx="4556125" cy="3416300"/>
          </a:xfrm>
          <a:ln/>
        </p:spPr>
      </p:sp>
      <p:sp>
        <p:nvSpPr>
          <p:cNvPr id="172035" name="Rectangle 3"/>
          <p:cNvSpPr>
            <a:spLocks noGrp="1" noChangeArrowheads="1"/>
          </p:cNvSpPr>
          <p:nvPr>
            <p:ph type="body" idx="1"/>
          </p:nvPr>
        </p:nvSpPr>
        <p:spPr>
          <a:noFill/>
          <a:ln w="9525"/>
        </p:spPr>
        <p:txBody>
          <a:bodyPr/>
          <a:lstStyle/>
          <a:p>
            <a:endParaRPr lang="en-US">
              <a:ea typeface="ヒラギノ角ゴ Pro W3" pitchFamily="-10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Rectangle 2"/>
          <p:cNvSpPr>
            <a:spLocks noChangeArrowheads="1" noTextEdit="1"/>
          </p:cNvSpPr>
          <p:nvPr>
            <p:ph type="sldImg"/>
          </p:nvPr>
        </p:nvSpPr>
        <p:spPr>
          <a:xfrm>
            <a:off x="1150938" y="692150"/>
            <a:ext cx="4556125" cy="3416300"/>
          </a:xfrm>
          <a:solidFill>
            <a:srgbClr val="FFFFFF"/>
          </a:solidFill>
          <a:ln/>
        </p:spPr>
      </p:sp>
      <p:sp>
        <p:nvSpPr>
          <p:cNvPr id="173059" name="Rectangle 3"/>
          <p:cNvSpPr>
            <a:spLocks noChangeArrowheads="1"/>
          </p:cNvSpPr>
          <p:nvPr>
            <p:ph type="body" idx="1"/>
          </p:nvPr>
        </p:nvSpPr>
        <p:spPr>
          <a:solidFill>
            <a:srgbClr val="FFFFFF"/>
          </a:solidFill>
          <a:ln>
            <a:solidFill>
              <a:srgbClr val="000000"/>
            </a:solidFill>
          </a:ln>
        </p:spPr>
        <p:txBody>
          <a:bodyPr/>
          <a:lstStyle/>
          <a:p>
            <a:endParaRPr lang="en-US">
              <a:ea typeface="ヒラギノ角ゴ Pro W3" pitchFamily="-10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6C8DB-D01D-5A4E-A362-470AB9F5A453}" type="slidenum">
              <a:rPr lang="en-US"/>
              <a:pPr/>
              <a:t>21</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err="1" smtClean="0"/>
              <a:t>umayyad</a:t>
            </a:r>
            <a:r>
              <a:rPr lang="en-US" dirty="0" smtClean="0"/>
              <a:t>, Arab Muslims had all top positions in gov’t etc.</a:t>
            </a:r>
            <a:endParaRPr lang="en-US" dirty="0"/>
          </a:p>
        </p:txBody>
      </p:sp>
      <p:sp>
        <p:nvSpPr>
          <p:cNvPr id="4" name="Slide Number Placeholder 3"/>
          <p:cNvSpPr>
            <a:spLocks noGrp="1"/>
          </p:cNvSpPr>
          <p:nvPr>
            <p:ph type="sldNum" sz="quarter" idx="10"/>
          </p:nvPr>
        </p:nvSpPr>
        <p:spPr/>
        <p:txBody>
          <a:bodyPr/>
          <a:lstStyle/>
          <a:p>
            <a:fld id="{15E003AA-2BE0-413C-85BC-260B7A26BBBA}" type="slidenum">
              <a:rPr lang="en-US" smtClean="0"/>
              <a:pPr/>
              <a:t>22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4929125"/>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8169F-0C76-0147-917D-131005DDA5C7}" type="slidenum">
              <a:rPr lang="en-US"/>
              <a:pPr/>
              <a:t>24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pPr/>
              <a:t>Wednesday, February 17, 2016</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pPr/>
              <a:t>Wednesday, February 17,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pPr/>
              <a:t>Wednesday, February 17,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473E009F-9B30-954A-9E18-367B8A8338CD}" type="slidenum">
              <a:rPr lang="en-US"/>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82000" cy="4648199"/>
          </a:xfrm>
        </p:spPr>
        <p:txBody>
          <a:bodyPr>
            <a:normAutofit/>
          </a:bodyPr>
          <a:lstStyle>
            <a:lvl1pPr>
              <a:defRPr sz="3000"/>
            </a:lvl1pPr>
            <a:lvl2pPr>
              <a:defRPr sz="3000"/>
            </a:lvl2pPr>
            <a:lvl3pPr>
              <a:defRPr sz="3000"/>
            </a:lvl3pPr>
            <a:lvl4pPr>
              <a:defRPr sz="3000"/>
            </a:lvl4pPr>
            <a:lvl5pPr>
              <a:defRPr sz="3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a:xfrm>
            <a:off x="762000" y="5638800"/>
            <a:ext cx="7543800" cy="914400"/>
          </a:xfrm>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pPr/>
              <a:t>Wednesday, February 17, 2016</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pPr/>
              <a:t>Wednesday, February 17, 2016</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pPr/>
              <a:t>Wednesday, February 17, 2016</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pPr/>
              <a:t>Wednesday, February 17, 2016</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pPr/>
              <a:t>Wednesday, February 17, 2016</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pPr/>
              <a:t>Wednesday, February 17, 2016</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pPr/>
              <a:t>Wednesday, February 17, 2016</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pPr/>
              <a:t>Wednesday, February 17, 2016</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hf hdr="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audio" Target="../media/audio1.bin"/></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0"/>
            <a:ext cx="8763000" cy="1752600"/>
          </a:xfrm>
        </p:spPr>
        <p:txBody>
          <a:bodyPr/>
          <a:lstStyle/>
          <a:p>
            <a:r>
              <a:rPr lang="en-US" dirty="0" smtClean="0"/>
              <a:t>Unit 4.1 Islamic Empires</a:t>
            </a:r>
            <a:endParaRPr lang="en-US" dirty="0"/>
          </a:p>
        </p:txBody>
      </p:sp>
      <p:sp>
        <p:nvSpPr>
          <p:cNvPr id="4" name="Date Placeholder 3"/>
          <p:cNvSpPr>
            <a:spLocks noGrp="1"/>
          </p:cNvSpPr>
          <p:nvPr>
            <p:ph type="dt" sz="half" idx="10"/>
          </p:nvPr>
        </p:nvSpPr>
        <p:spPr/>
        <p:txBody>
          <a:bodyPr/>
          <a:lstStyle/>
          <a:p>
            <a:fld id="{2069C06D-4ED8-42C6-905D-CA84CA1B6CBF}" type="datetime2">
              <a:rPr lang="en-US" smtClean="0"/>
              <a:pPr/>
              <a:t>Wednesday, February 17, 2016</a:t>
            </a:fld>
            <a:endParaRPr lang="en-US" dirty="0"/>
          </a:p>
        </p:txBody>
      </p:sp>
      <p:sp>
        <p:nvSpPr>
          <p:cNvPr id="5" name="Slide Number Placeholder 4"/>
          <p:cNvSpPr>
            <a:spLocks noGrp="1"/>
          </p:cNvSpPr>
          <p:nvPr>
            <p:ph type="sldNum" sz="quarter" idx="11"/>
          </p:nvPr>
        </p:nvSpPr>
        <p:spPr/>
        <p:txBody>
          <a:bodyPr/>
          <a:lstStyle/>
          <a:p>
            <a:fld id="{1789C0F2-17E0-497A-9BBE-0C73201AAFE3}" type="slidenum">
              <a:rPr lang="en-US" smtClean="0"/>
              <a:pPr/>
              <a:t>1</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53397273"/>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52400" y="0"/>
            <a:ext cx="8991600" cy="685800"/>
          </a:xfrm>
        </p:spPr>
        <p:txBody>
          <a:bodyPr/>
          <a:lstStyle/>
          <a:p>
            <a:r>
              <a:rPr lang="en-US" sz="3200"/>
              <a:t>Muslim Expansion – Early Conquests</a:t>
            </a:r>
          </a:p>
        </p:txBody>
      </p:sp>
      <p:sp>
        <p:nvSpPr>
          <p:cNvPr id="109571" name="Rectangle 3"/>
          <p:cNvSpPr>
            <a:spLocks noGrp="1" noChangeArrowheads="1"/>
          </p:cNvSpPr>
          <p:nvPr>
            <p:ph type="body" idx="1"/>
          </p:nvPr>
        </p:nvSpPr>
        <p:spPr/>
        <p:txBody>
          <a:bodyPr/>
          <a:lstStyle/>
          <a:p>
            <a:r>
              <a:rPr lang="en-US" dirty="0"/>
              <a:t> Leaders of the dominant Muslim group, the Sunnis, selected Abu </a:t>
            </a:r>
            <a:r>
              <a:rPr lang="en-US" dirty="0" err="1"/>
              <a:t>Bakr</a:t>
            </a:r>
            <a:r>
              <a:rPr lang="en-US" dirty="0"/>
              <a:t> as their leader.  He was given the title of </a:t>
            </a:r>
            <a:r>
              <a:rPr lang="en-US" u="sng" dirty="0"/>
              <a:t>caliph</a:t>
            </a:r>
            <a:r>
              <a:rPr lang="en-US" dirty="0"/>
              <a:t>, or successor.  He set out to regain control of the Arabian peninsula.</a:t>
            </a:r>
            <a:endParaRPr lang="en-US" u="sng" dirty="0"/>
          </a:p>
          <a:p>
            <a:endParaRPr lang="en-US" u="sng" dirty="0"/>
          </a:p>
        </p:txBody>
      </p:sp>
      <p:pic>
        <p:nvPicPr>
          <p:cNvPr id="109575" name="Picture 7" descr="Al_Razi"/>
          <p:cNvPicPr>
            <a:picLocks noChangeAspect="1" noChangeArrowheads="1"/>
          </p:cNvPicPr>
          <p:nvPr/>
        </p:nvPicPr>
        <p:blipFill>
          <a:blip r:embed="rId2"/>
          <a:srcRect/>
          <a:stretch>
            <a:fillRect/>
          </a:stretch>
        </p:blipFill>
        <p:spPr bwMode="auto">
          <a:xfrm>
            <a:off x="6553200" y="3733800"/>
            <a:ext cx="2024063" cy="2590800"/>
          </a:xfrm>
          <a:prstGeom prst="rect">
            <a:avLst/>
          </a:prstGeom>
          <a:noFill/>
        </p:spPr>
      </p:pic>
      <p:pic>
        <p:nvPicPr>
          <p:cNvPr id="109578" name="Picture 10" descr="ArabianPeninsulaTopoLabels"/>
          <p:cNvPicPr>
            <a:picLocks noChangeAspect="1" noChangeArrowheads="1"/>
          </p:cNvPicPr>
          <p:nvPr/>
        </p:nvPicPr>
        <p:blipFill>
          <a:blip r:embed="rId3"/>
          <a:srcRect/>
          <a:stretch>
            <a:fillRect/>
          </a:stretch>
        </p:blipFill>
        <p:spPr bwMode="auto">
          <a:xfrm>
            <a:off x="1295400" y="3429000"/>
            <a:ext cx="4086225" cy="2924175"/>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a:lstStyle/>
          <a:p>
            <a:r>
              <a:rPr lang="en-US">
                <a:ea typeface="ヒラギノ角ゴ Pro W3" pitchFamily="-106" charset="-128"/>
              </a:rPr>
              <a:t>Abu Bakr 632-634 [1st] </a:t>
            </a:r>
          </a:p>
        </p:txBody>
      </p:sp>
      <p:sp>
        <p:nvSpPr>
          <p:cNvPr id="41987" name="Rectangle 3"/>
          <p:cNvSpPr>
            <a:spLocks noGrp="1" noChangeArrowheads="1"/>
          </p:cNvSpPr>
          <p:nvPr>
            <p:ph type="body" idx="1"/>
          </p:nvPr>
        </p:nvSpPr>
        <p:spPr>
          <a:noFill/>
        </p:spPr>
        <p:txBody>
          <a:bodyPr/>
          <a:lstStyle/>
          <a:p>
            <a:r>
              <a:rPr lang="en-US">
                <a:latin typeface="Copperplate Gothic Light" charset="0"/>
                <a:ea typeface="ヒラギノ角ゴ Pro W3" pitchFamily="-106" charset="-128"/>
              </a:rPr>
              <a:t>not particularly popular with the Muslim community</a:t>
            </a:r>
          </a:p>
          <a:p>
            <a:r>
              <a:rPr lang="en-US">
                <a:latin typeface="Copperplate Gothic Light" charset="0"/>
                <a:ea typeface="ヒラギノ角ゴ Pro W3" pitchFamily="-106" charset="-128"/>
              </a:rPr>
              <a:t>allowed raid, then invasions of Byzantine and Persian territory</a:t>
            </a:r>
          </a:p>
          <a:p>
            <a:r>
              <a:rPr lang="en-US">
                <a:latin typeface="Copperplate Gothic Light" charset="0"/>
                <a:ea typeface="ヒラギノ角ゴ Pro W3" pitchFamily="-106" charset="-128"/>
              </a:rPr>
              <a:t>subjugated any dissident elements or tribes</a:t>
            </a:r>
          </a:p>
          <a:p>
            <a:r>
              <a:rPr lang="en-US">
                <a:latin typeface="Copperplate Gothic Light" charset="0"/>
                <a:ea typeface="ヒラギノ角ゴ Pro W3" pitchFamily="-106" charset="-128"/>
              </a:rPr>
              <a:t>disposed of any “new prophets”</a:t>
            </a:r>
            <a:endParaRPr lang="en-US">
              <a:ea typeface="ヒラギノ角ゴ Pro W3" pitchFamily="-106" charset="-128"/>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52400" y="0"/>
            <a:ext cx="8991600" cy="685800"/>
          </a:xfrm>
        </p:spPr>
        <p:txBody>
          <a:bodyPr/>
          <a:lstStyle/>
          <a:p>
            <a:r>
              <a:rPr lang="en-US" sz="3200"/>
              <a:t>Muslim Expansion – Building an Empire</a:t>
            </a:r>
          </a:p>
        </p:txBody>
      </p:sp>
      <p:sp>
        <p:nvSpPr>
          <p:cNvPr id="110595" name="Rectangle 3"/>
          <p:cNvSpPr>
            <a:spLocks noGrp="1" noChangeArrowheads="1"/>
          </p:cNvSpPr>
          <p:nvPr>
            <p:ph type="body" idx="1"/>
          </p:nvPr>
        </p:nvSpPr>
        <p:spPr>
          <a:xfrm>
            <a:off x="228600" y="762000"/>
            <a:ext cx="5334000" cy="5867400"/>
          </a:xfrm>
        </p:spPr>
        <p:txBody>
          <a:bodyPr/>
          <a:lstStyle/>
          <a:p>
            <a:r>
              <a:rPr lang="en-US"/>
              <a:t>The next caliph, Umar ibn al-Khattab, used military force to spread Islam through Mesopotamia, Palestine, Syria, and on to Persia, and  Egypt.</a:t>
            </a:r>
          </a:p>
          <a:p>
            <a:r>
              <a:rPr lang="en-US"/>
              <a:t>Over the next 100 years, Arab armies later moved into Afghanistan, India, North Africa, and Spain</a:t>
            </a:r>
          </a:p>
        </p:txBody>
      </p:sp>
      <p:pic>
        <p:nvPicPr>
          <p:cNvPr id="110601" name="Picture 9" descr="mongol2"/>
          <p:cNvPicPr>
            <a:picLocks noChangeAspect="1" noChangeArrowheads="1"/>
          </p:cNvPicPr>
          <p:nvPr/>
        </p:nvPicPr>
        <p:blipFill>
          <a:blip r:embed="rId2"/>
          <a:srcRect/>
          <a:stretch>
            <a:fillRect/>
          </a:stretch>
        </p:blipFill>
        <p:spPr bwMode="auto">
          <a:xfrm>
            <a:off x="5638800" y="609600"/>
            <a:ext cx="3505200" cy="3008313"/>
          </a:xfrm>
          <a:prstGeom prst="rect">
            <a:avLst/>
          </a:prstGeom>
          <a:noFill/>
        </p:spPr>
      </p:pic>
      <p:pic>
        <p:nvPicPr>
          <p:cNvPr id="110603" name="Picture 11" descr="c02i08"/>
          <p:cNvPicPr>
            <a:picLocks noChangeAspect="1" noChangeArrowheads="1"/>
          </p:cNvPicPr>
          <p:nvPr/>
        </p:nvPicPr>
        <p:blipFill>
          <a:blip r:embed="rId3"/>
          <a:srcRect/>
          <a:stretch>
            <a:fillRect/>
          </a:stretch>
        </p:blipFill>
        <p:spPr bwMode="auto">
          <a:xfrm>
            <a:off x="5638800" y="3781425"/>
            <a:ext cx="3505200" cy="30765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fade">
                                      <p:cBhvr>
                                        <p:cTn id="7" dur="2000"/>
                                        <p:tgtEl>
                                          <p:spTgt spid="1105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0595">
                                            <p:txEl>
                                              <p:pRg st="0" end="0"/>
                                            </p:txEl>
                                          </p:spTgt>
                                        </p:tgtEl>
                                        <p:attrNameLst>
                                          <p:attrName>style.visibility</p:attrName>
                                        </p:attrNameLst>
                                      </p:cBhvr>
                                      <p:to>
                                        <p:strVal val="visible"/>
                                      </p:to>
                                    </p:set>
                                    <p:animEffect transition="in" filter="fade">
                                      <p:cBhvr>
                                        <p:cTn id="12" dur="2000"/>
                                        <p:tgtEl>
                                          <p:spTgt spid="1105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0595">
                                            <p:txEl>
                                              <p:pRg st="1" end="1"/>
                                            </p:txEl>
                                          </p:spTgt>
                                        </p:tgtEl>
                                        <p:attrNameLst>
                                          <p:attrName>style.visibility</p:attrName>
                                        </p:attrNameLst>
                                      </p:cBhvr>
                                      <p:to>
                                        <p:strVal val="visible"/>
                                      </p:to>
                                    </p:set>
                                    <p:animEffect transition="in" filter="fade">
                                      <p:cBhvr>
                                        <p:cTn id="17" dur="2000"/>
                                        <p:tgtEl>
                                          <p:spTgt spid="1105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5"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p:spPr>
        <p:txBody>
          <a:bodyPr/>
          <a:lstStyle/>
          <a:p>
            <a:r>
              <a:rPr lang="en-US">
                <a:ea typeface="ヒラギノ角ゴ Pro W3" pitchFamily="-106" charset="-128"/>
              </a:rPr>
              <a:t>Uthman 644-656 [3rd]</a:t>
            </a:r>
          </a:p>
        </p:txBody>
      </p:sp>
      <p:sp>
        <p:nvSpPr>
          <p:cNvPr id="44035" name="Rectangle 3"/>
          <p:cNvSpPr>
            <a:spLocks noGrp="1" noChangeArrowheads="1"/>
          </p:cNvSpPr>
          <p:nvPr>
            <p:ph type="body" idx="1"/>
          </p:nvPr>
        </p:nvSpPr>
        <p:spPr>
          <a:noFill/>
        </p:spPr>
        <p:txBody>
          <a:bodyPr/>
          <a:lstStyle/>
          <a:p>
            <a:r>
              <a:rPr lang="en-US" sz="2400">
                <a:latin typeface="Copperplate Gothic Light" charset="0"/>
                <a:ea typeface="ヒラギノ角ゴ Pro W3" pitchFamily="-106" charset="-128"/>
              </a:rPr>
              <a:t>murdered: warfare broke out</a:t>
            </a:r>
          </a:p>
          <a:p>
            <a:r>
              <a:rPr lang="en-US" sz="2400">
                <a:latin typeface="Copperplate Gothic Light" charset="0"/>
                <a:ea typeface="ヒラギノ角ゴ Pro W3" pitchFamily="-106" charset="-128"/>
              </a:rPr>
              <a:t>Ali: cousin and son-in-law of Mohammed</a:t>
            </a:r>
          </a:p>
          <a:p>
            <a:r>
              <a:rPr lang="en-US" sz="2400">
                <a:latin typeface="Copperplate Gothic Light" charset="0"/>
                <a:ea typeface="ヒラギノ角ゴ Pro W3" pitchFamily="-106" charset="-128"/>
              </a:rPr>
              <a:t>originally passed over as too young</a:t>
            </a:r>
          </a:p>
          <a:p>
            <a:r>
              <a:rPr lang="en-US" sz="2400">
                <a:latin typeface="Copperplate Gothic Light" charset="0"/>
                <a:ea typeface="ヒラギノ角ゴ Pro W3" pitchFamily="-106" charset="-128"/>
              </a:rPr>
              <a:t>contested the succession</a:t>
            </a:r>
          </a:p>
          <a:p>
            <a:r>
              <a:rPr lang="en-US" sz="2400">
                <a:latin typeface="Copperplate Gothic Light" charset="0"/>
                <a:ea typeface="ヒラギノ角ゴ Pro W3" pitchFamily="-106" charset="-128"/>
              </a:rPr>
              <a:t>Uthman supported by the Umayyad clan</a:t>
            </a:r>
          </a:p>
          <a:p>
            <a:pPr lvl="1"/>
            <a:r>
              <a:rPr lang="en-US" sz="2400">
                <a:latin typeface="Copperplate Gothic Light" charset="0"/>
                <a:ea typeface="ヒラギノ角ゴ Pro W3" pitchFamily="-106" charset="-128"/>
              </a:rPr>
              <a:t>early enemies of Mohammed</a:t>
            </a:r>
          </a:p>
          <a:p>
            <a:pPr lvl="1"/>
            <a:r>
              <a:rPr lang="en-US" sz="2400">
                <a:latin typeface="Copperplate Gothic Light" charset="0"/>
                <a:ea typeface="ヒラギノ角ゴ Pro W3" pitchFamily="-106" charset="-128"/>
              </a:rPr>
              <a:t>refused to accept Ali’s claims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ea typeface="ヒラギノ角ゴ Pro W3" pitchFamily="-106" charset="-128"/>
              </a:rPr>
              <a:t>Ali 656-661 [4th]</a:t>
            </a:r>
          </a:p>
        </p:txBody>
      </p:sp>
      <p:sp>
        <p:nvSpPr>
          <p:cNvPr id="201731" name="Rectangle 3"/>
          <p:cNvSpPr>
            <a:spLocks noGrp="1" noChangeArrowheads="1"/>
          </p:cNvSpPr>
          <p:nvPr>
            <p:ph type="body" idx="1"/>
          </p:nvPr>
        </p:nvSpPr>
        <p:spPr/>
        <p:txBody>
          <a:bodyPr/>
          <a:lstStyle/>
          <a:p>
            <a:r>
              <a:rPr lang="en-US" sz="2400">
                <a:latin typeface="Copperplate Gothic Light" charset="0"/>
                <a:ea typeface="Times New Roman" pitchFamily="-106" charset="0"/>
                <a:cs typeface="Times New Roman" pitchFamily="-106" charset="0"/>
              </a:rPr>
              <a:t>Disagreements over selection of caliphs </a:t>
            </a:r>
          </a:p>
          <a:p>
            <a:r>
              <a:rPr lang="en-US" sz="2400">
                <a:latin typeface="Copperplate Gothic Light" charset="0"/>
                <a:ea typeface="Times New Roman" pitchFamily="-106" charset="0"/>
                <a:cs typeface="Times New Roman" pitchFamily="-106" charset="0"/>
              </a:rPr>
              <a:t>Ali passed over for Abu Bakr [1st]</a:t>
            </a:r>
          </a:p>
          <a:p>
            <a:r>
              <a:rPr lang="en-US" sz="2400">
                <a:latin typeface="Copperplate Gothic Light" charset="0"/>
                <a:ea typeface="Times New Roman" pitchFamily="-106" charset="0"/>
                <a:cs typeface="Times New Roman" pitchFamily="-106" charset="0"/>
              </a:rPr>
              <a:t>Ali would eventually serve as caliph from 656-661 CE, then he is assassinated along with most of his followers</a:t>
            </a:r>
          </a:p>
          <a:p>
            <a:r>
              <a:rPr lang="en-US" sz="2400">
                <a:latin typeface="Copperplate Gothic Light" charset="0"/>
                <a:ea typeface="Times New Roman" pitchFamily="-106" charset="0"/>
                <a:cs typeface="Times New Roman" pitchFamily="-106" charset="0"/>
              </a:rPr>
              <a:t>Schism </a:t>
            </a:r>
          </a:p>
          <a:p>
            <a:r>
              <a:rPr lang="en-US" sz="2400">
                <a:latin typeface="Copperplate Gothic Light" charset="0"/>
                <a:ea typeface="Times New Roman" pitchFamily="-106" charset="0"/>
                <a:cs typeface="Times New Roman" pitchFamily="-106" charset="0"/>
              </a:rPr>
              <a:t>Remaining followers organize separate party called “Shia”</a:t>
            </a:r>
          </a:p>
          <a:p>
            <a:pPr lvl="1"/>
            <a:r>
              <a:rPr lang="en-US" sz="2400">
                <a:latin typeface="Copperplate Gothic Light" charset="0"/>
                <a:ea typeface="Times New Roman" pitchFamily="-106" charset="0"/>
                <a:cs typeface="Times New Roman" pitchFamily="-106" charset="0"/>
              </a:rPr>
              <a:t>Traditionalists: Sunni</a:t>
            </a:r>
            <a:endParaRPr lang="en-US" sz="2400">
              <a:ea typeface="Times New Roman" pitchFamily="-106" charset="0"/>
              <a:cs typeface="Times New Roman" pitchFamily="-10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anim calcmode="lin" valueType="num">
                                      <p:cBhvr additive="base">
                                        <p:cTn id="7" dur="500" fill="hold"/>
                                        <p:tgtEl>
                                          <p:spTgt spid="2017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173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1731">
                                            <p:txEl>
                                              <p:pRg st="1" end="1"/>
                                            </p:txEl>
                                          </p:spTgt>
                                        </p:tgtEl>
                                        <p:attrNameLst>
                                          <p:attrName>style.visibility</p:attrName>
                                        </p:attrNameLst>
                                      </p:cBhvr>
                                      <p:to>
                                        <p:strVal val="visible"/>
                                      </p:to>
                                    </p:set>
                                    <p:anim calcmode="lin" valueType="num">
                                      <p:cBhvr additive="base">
                                        <p:cTn id="13" dur="500" fill="hold"/>
                                        <p:tgtEl>
                                          <p:spTgt spid="2017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173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1731">
                                            <p:txEl>
                                              <p:pRg st="2" end="2"/>
                                            </p:txEl>
                                          </p:spTgt>
                                        </p:tgtEl>
                                        <p:attrNameLst>
                                          <p:attrName>style.visibility</p:attrName>
                                        </p:attrNameLst>
                                      </p:cBhvr>
                                      <p:to>
                                        <p:strVal val="visible"/>
                                      </p:to>
                                    </p:set>
                                    <p:anim calcmode="lin" valueType="num">
                                      <p:cBhvr additive="base">
                                        <p:cTn id="19" dur="500" fill="hold"/>
                                        <p:tgtEl>
                                          <p:spTgt spid="2017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173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1731">
                                            <p:txEl>
                                              <p:pRg st="3" end="3"/>
                                            </p:txEl>
                                          </p:spTgt>
                                        </p:tgtEl>
                                        <p:attrNameLst>
                                          <p:attrName>style.visibility</p:attrName>
                                        </p:attrNameLst>
                                      </p:cBhvr>
                                      <p:to>
                                        <p:strVal val="visible"/>
                                      </p:to>
                                    </p:set>
                                    <p:anim calcmode="lin" valueType="num">
                                      <p:cBhvr additive="base">
                                        <p:cTn id="25" dur="500" fill="hold"/>
                                        <p:tgtEl>
                                          <p:spTgt spid="2017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173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1731">
                                            <p:txEl>
                                              <p:pRg st="4" end="4"/>
                                            </p:txEl>
                                          </p:spTgt>
                                        </p:tgtEl>
                                        <p:attrNameLst>
                                          <p:attrName>style.visibility</p:attrName>
                                        </p:attrNameLst>
                                      </p:cBhvr>
                                      <p:to>
                                        <p:strVal val="visible"/>
                                      </p:to>
                                    </p:set>
                                    <p:anim calcmode="lin" valueType="num">
                                      <p:cBhvr additive="base">
                                        <p:cTn id="31" dur="500" fill="hold"/>
                                        <p:tgtEl>
                                          <p:spTgt spid="2017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173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par>
                                <p:cTn id="33" presetID="2" presetClass="entr" presetSubtype="8" fill="hold" grpId="0" nodeType="withEffect">
                                  <p:stCondLst>
                                    <p:cond delay="0"/>
                                  </p:stCondLst>
                                  <p:childTnLst>
                                    <p:set>
                                      <p:cBhvr>
                                        <p:cTn id="34" dur="1" fill="hold">
                                          <p:stCondLst>
                                            <p:cond delay="0"/>
                                          </p:stCondLst>
                                        </p:cTn>
                                        <p:tgtEl>
                                          <p:spTgt spid="201731">
                                            <p:txEl>
                                              <p:pRg st="5" end="5"/>
                                            </p:txEl>
                                          </p:spTgt>
                                        </p:tgtEl>
                                        <p:attrNameLst>
                                          <p:attrName>style.visibility</p:attrName>
                                        </p:attrNameLst>
                                      </p:cBhvr>
                                      <p:to>
                                        <p:strVal val="visible"/>
                                      </p:to>
                                    </p:set>
                                    <p:anim calcmode="lin" valueType="num">
                                      <p:cBhvr additive="base">
                                        <p:cTn id="35" dur="500" fill="hold"/>
                                        <p:tgtEl>
                                          <p:spTgt spid="201731">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0173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autoUpdateAnimBg="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52400" y="0"/>
            <a:ext cx="8991600" cy="533400"/>
          </a:xfrm>
        </p:spPr>
        <p:txBody>
          <a:bodyPr/>
          <a:lstStyle/>
          <a:p>
            <a:r>
              <a:rPr lang="en-US" sz="2800" dirty="0"/>
              <a:t>Muslim Expansion – Reasons for Success</a:t>
            </a:r>
          </a:p>
        </p:txBody>
      </p:sp>
      <p:sp>
        <p:nvSpPr>
          <p:cNvPr id="111619" name="Rectangle 3"/>
          <p:cNvSpPr>
            <a:spLocks noGrp="1" noChangeArrowheads="1"/>
          </p:cNvSpPr>
          <p:nvPr>
            <p:ph type="body" idx="1"/>
          </p:nvPr>
        </p:nvSpPr>
        <p:spPr>
          <a:xfrm>
            <a:off x="228600" y="762000"/>
            <a:ext cx="4419600" cy="5867400"/>
          </a:xfrm>
        </p:spPr>
        <p:txBody>
          <a:bodyPr>
            <a:normAutofit fontScale="92500"/>
          </a:bodyPr>
          <a:lstStyle/>
          <a:p>
            <a:r>
              <a:rPr lang="en-US" dirty="0"/>
              <a:t>The decline of the Byzantine and Persian empires</a:t>
            </a:r>
          </a:p>
          <a:p>
            <a:r>
              <a:rPr lang="en-US" dirty="0"/>
              <a:t>Skill of Arab armies: Muslims were expert horsemen</a:t>
            </a:r>
          </a:p>
          <a:p>
            <a:r>
              <a:rPr lang="en-US" dirty="0"/>
              <a:t>Religious conviction: Arab warriors fought the </a:t>
            </a:r>
            <a:r>
              <a:rPr lang="en-US" u="sng" dirty="0"/>
              <a:t>Jihad</a:t>
            </a:r>
            <a:r>
              <a:rPr lang="en-US" dirty="0"/>
              <a:t>, or inner struggle.  The fight was internal (to be good, loving Muslims), and External, to wage war to spread the Islamic faith</a:t>
            </a:r>
            <a:endParaRPr lang="en-US" u="sng" dirty="0"/>
          </a:p>
        </p:txBody>
      </p:sp>
      <p:pic>
        <p:nvPicPr>
          <p:cNvPr id="111620" name="Picture 4"/>
          <p:cNvPicPr>
            <a:picLocks noChangeAspect="1" noChangeArrowheads="1"/>
          </p:cNvPicPr>
          <p:nvPr/>
        </p:nvPicPr>
        <p:blipFill>
          <a:blip r:embed="rId2"/>
          <a:srcRect/>
          <a:stretch>
            <a:fillRect/>
          </a:stretch>
        </p:blipFill>
        <p:spPr bwMode="auto">
          <a:xfrm>
            <a:off x="4724400" y="533400"/>
            <a:ext cx="4419600" cy="2849563"/>
          </a:xfrm>
          <a:prstGeom prst="rect">
            <a:avLst/>
          </a:prstGeom>
          <a:noFill/>
          <a:ln w="9525">
            <a:noFill/>
            <a:miter lim="800000"/>
            <a:headEnd/>
            <a:tailEnd/>
          </a:ln>
          <a:effectLst/>
        </p:spPr>
      </p:pic>
      <p:pic>
        <p:nvPicPr>
          <p:cNvPr id="111622" name="Picture 6" descr="mongols13"/>
          <p:cNvPicPr>
            <a:picLocks noChangeAspect="1" noChangeArrowheads="1"/>
          </p:cNvPicPr>
          <p:nvPr/>
        </p:nvPicPr>
        <p:blipFill>
          <a:blip r:embed="rId3"/>
          <a:srcRect/>
          <a:stretch>
            <a:fillRect/>
          </a:stretch>
        </p:blipFill>
        <p:spPr bwMode="auto">
          <a:xfrm>
            <a:off x="5562600" y="4513263"/>
            <a:ext cx="3581400" cy="2344737"/>
          </a:xfrm>
          <a:prstGeom prst="rect">
            <a:avLst/>
          </a:prstGeom>
          <a:noFill/>
        </p:spPr>
      </p:pic>
      <p:pic>
        <p:nvPicPr>
          <p:cNvPr id="111624" name="Picture 8" descr="mongol5"/>
          <p:cNvPicPr>
            <a:picLocks noChangeAspect="1" noChangeArrowheads="1"/>
          </p:cNvPicPr>
          <p:nvPr/>
        </p:nvPicPr>
        <p:blipFill>
          <a:blip r:embed="rId4"/>
          <a:srcRect/>
          <a:stretch>
            <a:fillRect/>
          </a:stretch>
        </p:blipFill>
        <p:spPr bwMode="auto">
          <a:xfrm>
            <a:off x="5715000" y="2819400"/>
            <a:ext cx="3219450" cy="20859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fade">
                                      <p:cBhvr>
                                        <p:cTn id="7" dur="2000"/>
                                        <p:tgtEl>
                                          <p:spTgt spid="1116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1619">
                                            <p:txEl>
                                              <p:pRg st="0" end="0"/>
                                            </p:txEl>
                                          </p:spTgt>
                                        </p:tgtEl>
                                        <p:attrNameLst>
                                          <p:attrName>style.visibility</p:attrName>
                                        </p:attrNameLst>
                                      </p:cBhvr>
                                      <p:to>
                                        <p:strVal val="visible"/>
                                      </p:to>
                                    </p:set>
                                    <p:animEffect transition="in" filter="fade">
                                      <p:cBhvr>
                                        <p:cTn id="12" dur="2000"/>
                                        <p:tgtEl>
                                          <p:spTgt spid="1116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1619">
                                            <p:txEl>
                                              <p:pRg st="1" end="1"/>
                                            </p:txEl>
                                          </p:spTgt>
                                        </p:tgtEl>
                                        <p:attrNameLst>
                                          <p:attrName>style.visibility</p:attrName>
                                        </p:attrNameLst>
                                      </p:cBhvr>
                                      <p:to>
                                        <p:strVal val="visible"/>
                                      </p:to>
                                    </p:set>
                                    <p:animEffect transition="in" filter="fade">
                                      <p:cBhvr>
                                        <p:cTn id="17" dur="2000"/>
                                        <p:tgtEl>
                                          <p:spTgt spid="1116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1619">
                                            <p:txEl>
                                              <p:pRg st="2" end="2"/>
                                            </p:txEl>
                                          </p:spTgt>
                                        </p:tgtEl>
                                        <p:attrNameLst>
                                          <p:attrName>style.visibility</p:attrName>
                                        </p:attrNameLst>
                                      </p:cBhvr>
                                      <p:to>
                                        <p:strVal val="visible"/>
                                      </p:to>
                                    </p:set>
                                    <p:animEffect transition="in" filter="fade">
                                      <p:cBhvr>
                                        <p:cTn id="22" dur="2000"/>
                                        <p:tgtEl>
                                          <p:spTgt spid="1116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P spid="111619"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0"/>
            <a:ext cx="4419600" cy="2743200"/>
          </a:xfrm>
        </p:spPr>
        <p:txBody>
          <a:bodyPr>
            <a:normAutofit lnSpcReduction="10000"/>
          </a:bodyPr>
          <a:lstStyle/>
          <a:p>
            <a:r>
              <a:rPr lang="en-US" dirty="0" smtClean="0"/>
              <a:t>Generally tolerant</a:t>
            </a:r>
          </a:p>
          <a:p>
            <a:pPr lvl="1"/>
            <a:r>
              <a:rPr lang="en-US" b="1" dirty="0" smtClean="0"/>
              <a:t>“People of the Book” </a:t>
            </a:r>
            <a:r>
              <a:rPr lang="en-US" dirty="0" smtClean="0"/>
              <a:t>allowed to practice own religion (Judaism &amp; Christianity)</a:t>
            </a:r>
          </a:p>
          <a:p>
            <a:pPr lvl="1"/>
            <a:r>
              <a:rPr lang="en-US" dirty="0" smtClean="0"/>
              <a:t>Pay a non-Muslim tax</a:t>
            </a:r>
            <a:endParaRPr lang="en-US" dirty="0"/>
          </a:p>
        </p:txBody>
      </p:sp>
      <p:sp>
        <p:nvSpPr>
          <p:cNvPr id="3" name="Title 2"/>
          <p:cNvSpPr>
            <a:spLocks noGrp="1"/>
          </p:cNvSpPr>
          <p:nvPr>
            <p:ph type="title"/>
          </p:nvPr>
        </p:nvSpPr>
        <p:spPr>
          <a:xfrm>
            <a:off x="609600" y="152400"/>
            <a:ext cx="7543800" cy="914400"/>
          </a:xfrm>
        </p:spPr>
        <p:txBody>
          <a:bodyPr/>
          <a:lstStyle/>
          <a:p>
            <a:r>
              <a:rPr lang="en-US" dirty="0" smtClean="0"/>
              <a:t>Islamic Rule</a:t>
            </a:r>
            <a:endParaRPr lang="en-US" dirty="0"/>
          </a:p>
        </p:txBody>
      </p:sp>
      <p:pic>
        <p:nvPicPr>
          <p:cNvPr id="3074" name="Picture 2" descr="http://www.fogweaver.com/baseimages/book.pn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95800" y="1219200"/>
            <a:ext cx="4414537" cy="4414537"/>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75048864"/>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52400" y="0"/>
            <a:ext cx="8991600" cy="685800"/>
          </a:xfrm>
        </p:spPr>
        <p:txBody>
          <a:bodyPr/>
          <a:lstStyle/>
          <a:p>
            <a:r>
              <a:rPr lang="en-US" sz="3000"/>
              <a:t>Muslim Expansion – Religious Tolerance</a:t>
            </a:r>
          </a:p>
        </p:txBody>
      </p:sp>
      <p:sp>
        <p:nvSpPr>
          <p:cNvPr id="112643" name="Rectangle 3"/>
          <p:cNvSpPr>
            <a:spLocks noGrp="1" noChangeArrowheads="1"/>
          </p:cNvSpPr>
          <p:nvPr>
            <p:ph type="body" idx="1"/>
          </p:nvPr>
        </p:nvSpPr>
        <p:spPr>
          <a:xfrm>
            <a:off x="228600" y="762000"/>
            <a:ext cx="5410200" cy="5867400"/>
          </a:xfrm>
        </p:spPr>
        <p:txBody>
          <a:bodyPr/>
          <a:lstStyle/>
          <a:p>
            <a:pPr>
              <a:lnSpc>
                <a:spcPct val="90000"/>
              </a:lnSpc>
            </a:pPr>
            <a:r>
              <a:rPr lang="en-US" sz="2200" dirty="0"/>
              <a:t>Muslims were generally tolerant of other religions in the empire.  They allowed people to practice their own customs and beliefs.</a:t>
            </a:r>
          </a:p>
          <a:p>
            <a:pPr>
              <a:lnSpc>
                <a:spcPct val="90000"/>
              </a:lnSpc>
            </a:pPr>
            <a:r>
              <a:rPr lang="en-US" sz="2200" dirty="0"/>
              <a:t>Muslims regarded both the Torah and the Bible as sacred books.</a:t>
            </a:r>
          </a:p>
          <a:p>
            <a:pPr>
              <a:lnSpc>
                <a:spcPct val="90000"/>
              </a:lnSpc>
            </a:pPr>
            <a:r>
              <a:rPr lang="en-US" sz="2200" dirty="0"/>
              <a:t>Though Christians and Jews did not have the same legal status as Muslims, and they had to pay the </a:t>
            </a:r>
            <a:r>
              <a:rPr lang="en-US" sz="2200" b="1" u="sng" dirty="0" err="1"/>
              <a:t>Jizya</a:t>
            </a:r>
            <a:r>
              <a:rPr lang="en-US" sz="2200" dirty="0"/>
              <a:t>, a special tax, they were still allowed to practice their own faiths and follow their own laws.</a:t>
            </a:r>
          </a:p>
          <a:p>
            <a:pPr>
              <a:lnSpc>
                <a:spcPct val="90000"/>
              </a:lnSpc>
            </a:pPr>
            <a:r>
              <a:rPr lang="en-US" sz="2200" dirty="0"/>
              <a:t>Islam was an appealing religion.  It emphasized equality, not social classes.  A good Muslim just had to follow the </a:t>
            </a:r>
            <a:r>
              <a:rPr lang="en-US" sz="2200" u="sng" dirty="0"/>
              <a:t>Five Pillars</a:t>
            </a:r>
            <a:r>
              <a:rPr lang="en-US" sz="2200" dirty="0"/>
              <a:t>.  So, many people converted to Islam.</a:t>
            </a:r>
          </a:p>
        </p:txBody>
      </p:sp>
      <p:pic>
        <p:nvPicPr>
          <p:cNvPr id="112645" name="Picture 5" descr="religious%20symbols"/>
          <p:cNvPicPr>
            <a:picLocks noChangeAspect="1" noChangeArrowheads="1"/>
          </p:cNvPicPr>
          <p:nvPr/>
        </p:nvPicPr>
        <p:blipFill>
          <a:blip r:embed="rId2"/>
          <a:srcRect/>
          <a:stretch>
            <a:fillRect/>
          </a:stretch>
        </p:blipFill>
        <p:spPr bwMode="auto">
          <a:xfrm>
            <a:off x="5638800" y="762000"/>
            <a:ext cx="3505200" cy="2735263"/>
          </a:xfrm>
          <a:prstGeom prst="rect">
            <a:avLst/>
          </a:prstGeom>
          <a:noFill/>
        </p:spPr>
      </p:pic>
      <p:pic>
        <p:nvPicPr>
          <p:cNvPr id="112647" name="Picture 7" descr="islam"/>
          <p:cNvPicPr>
            <a:picLocks noChangeAspect="1" noChangeArrowheads="1"/>
          </p:cNvPicPr>
          <p:nvPr/>
        </p:nvPicPr>
        <p:blipFill>
          <a:blip r:embed="rId3"/>
          <a:srcRect/>
          <a:stretch>
            <a:fillRect/>
          </a:stretch>
        </p:blipFill>
        <p:spPr bwMode="auto">
          <a:xfrm>
            <a:off x="5638800" y="3810000"/>
            <a:ext cx="3505200" cy="26289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42"/>
                                        </p:tgtEl>
                                        <p:attrNameLst>
                                          <p:attrName>style.visibility</p:attrName>
                                        </p:attrNameLst>
                                      </p:cBhvr>
                                      <p:to>
                                        <p:strVal val="visible"/>
                                      </p:to>
                                    </p:set>
                                    <p:animEffect transition="in" filter="fade">
                                      <p:cBhvr>
                                        <p:cTn id="7" dur="2000"/>
                                        <p:tgtEl>
                                          <p:spTgt spid="1126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43">
                                            <p:txEl>
                                              <p:pRg st="0" end="0"/>
                                            </p:txEl>
                                          </p:spTgt>
                                        </p:tgtEl>
                                        <p:attrNameLst>
                                          <p:attrName>style.visibility</p:attrName>
                                        </p:attrNameLst>
                                      </p:cBhvr>
                                      <p:to>
                                        <p:strVal val="visible"/>
                                      </p:to>
                                    </p:set>
                                    <p:animEffect transition="in" filter="fade">
                                      <p:cBhvr>
                                        <p:cTn id="12" dur="2000"/>
                                        <p:tgtEl>
                                          <p:spTgt spid="1126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43">
                                            <p:txEl>
                                              <p:pRg st="1" end="1"/>
                                            </p:txEl>
                                          </p:spTgt>
                                        </p:tgtEl>
                                        <p:attrNameLst>
                                          <p:attrName>style.visibility</p:attrName>
                                        </p:attrNameLst>
                                      </p:cBhvr>
                                      <p:to>
                                        <p:strVal val="visible"/>
                                      </p:to>
                                    </p:set>
                                    <p:animEffect transition="in" filter="fade">
                                      <p:cBhvr>
                                        <p:cTn id="17" dur="2000"/>
                                        <p:tgtEl>
                                          <p:spTgt spid="1126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43">
                                            <p:txEl>
                                              <p:pRg st="2" end="2"/>
                                            </p:txEl>
                                          </p:spTgt>
                                        </p:tgtEl>
                                        <p:attrNameLst>
                                          <p:attrName>style.visibility</p:attrName>
                                        </p:attrNameLst>
                                      </p:cBhvr>
                                      <p:to>
                                        <p:strVal val="visible"/>
                                      </p:to>
                                    </p:set>
                                    <p:animEffect transition="in" filter="fade">
                                      <p:cBhvr>
                                        <p:cTn id="22" dur="2000"/>
                                        <p:tgtEl>
                                          <p:spTgt spid="1126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43">
                                            <p:txEl>
                                              <p:pRg st="3" end="3"/>
                                            </p:txEl>
                                          </p:spTgt>
                                        </p:tgtEl>
                                        <p:attrNameLst>
                                          <p:attrName>style.visibility</p:attrName>
                                        </p:attrNameLst>
                                      </p:cBhvr>
                                      <p:to>
                                        <p:strVal val="visible"/>
                                      </p:to>
                                    </p:set>
                                    <p:animEffect transition="in" filter="fade">
                                      <p:cBhvr>
                                        <p:cTn id="27" dur="2000"/>
                                        <p:tgtEl>
                                          <p:spTgt spid="1126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P spid="11264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52400" y="0"/>
            <a:ext cx="8991600" cy="533400"/>
          </a:xfrm>
        </p:spPr>
        <p:txBody>
          <a:bodyPr/>
          <a:lstStyle/>
          <a:p>
            <a:r>
              <a:rPr lang="en-US" sz="2800" dirty="0"/>
              <a:t>Muslim Expansion – Conquests of Non-Arabs</a:t>
            </a:r>
          </a:p>
        </p:txBody>
      </p:sp>
      <p:sp>
        <p:nvSpPr>
          <p:cNvPr id="113667" name="Rectangle 3"/>
          <p:cNvSpPr>
            <a:spLocks noGrp="1" noChangeArrowheads="1"/>
          </p:cNvSpPr>
          <p:nvPr>
            <p:ph type="body" idx="1"/>
          </p:nvPr>
        </p:nvSpPr>
        <p:spPr>
          <a:xfrm>
            <a:off x="228600" y="762000"/>
            <a:ext cx="4648200" cy="5867400"/>
          </a:xfrm>
        </p:spPr>
        <p:txBody>
          <a:bodyPr>
            <a:normAutofit lnSpcReduction="10000"/>
          </a:bodyPr>
          <a:lstStyle/>
          <a:p>
            <a:pPr>
              <a:lnSpc>
                <a:spcPct val="90000"/>
              </a:lnSpc>
            </a:pPr>
            <a:r>
              <a:rPr lang="en-US" dirty="0"/>
              <a:t>The Turks and the Mongols converted to Islam</a:t>
            </a:r>
          </a:p>
          <a:p>
            <a:pPr>
              <a:lnSpc>
                <a:spcPct val="90000"/>
              </a:lnSpc>
            </a:pPr>
            <a:r>
              <a:rPr lang="en-US" dirty="0"/>
              <a:t>The </a:t>
            </a:r>
            <a:r>
              <a:rPr lang="en-US" b="1" dirty="0" err="1"/>
              <a:t>Seljuks</a:t>
            </a:r>
            <a:r>
              <a:rPr lang="en-US" dirty="0"/>
              <a:t>, Muslim Turks, spread Islam into Central Asia</a:t>
            </a:r>
          </a:p>
          <a:p>
            <a:pPr>
              <a:lnSpc>
                <a:spcPct val="90000"/>
              </a:lnSpc>
            </a:pPr>
            <a:r>
              <a:rPr lang="en-US" dirty="0"/>
              <a:t>The </a:t>
            </a:r>
            <a:r>
              <a:rPr lang="en-US" b="1" dirty="0"/>
              <a:t>Ottomans</a:t>
            </a:r>
            <a:r>
              <a:rPr lang="en-US" dirty="0"/>
              <a:t> created a large Muslim empire in the 1400s</a:t>
            </a:r>
          </a:p>
          <a:p>
            <a:pPr>
              <a:lnSpc>
                <a:spcPct val="90000"/>
              </a:lnSpc>
            </a:pPr>
            <a:r>
              <a:rPr lang="en-US" dirty="0"/>
              <a:t>The </a:t>
            </a:r>
            <a:r>
              <a:rPr lang="en-US" b="1" dirty="0"/>
              <a:t>Mongols</a:t>
            </a:r>
            <a:r>
              <a:rPr lang="en-US" dirty="0"/>
              <a:t> adopted Islam as they swept across Asia, and took the faith into Central Asia and India.</a:t>
            </a:r>
          </a:p>
        </p:txBody>
      </p:sp>
      <p:pic>
        <p:nvPicPr>
          <p:cNvPr id="113669" name="Picture 5" descr="mongol9"/>
          <p:cNvPicPr>
            <a:picLocks noChangeAspect="1" noChangeArrowheads="1"/>
          </p:cNvPicPr>
          <p:nvPr/>
        </p:nvPicPr>
        <p:blipFill>
          <a:blip r:embed="rId2"/>
          <a:srcRect/>
          <a:stretch>
            <a:fillRect/>
          </a:stretch>
        </p:blipFill>
        <p:spPr bwMode="auto">
          <a:xfrm>
            <a:off x="4876800" y="3863975"/>
            <a:ext cx="4267200" cy="2994025"/>
          </a:xfrm>
          <a:prstGeom prst="rect">
            <a:avLst/>
          </a:prstGeom>
          <a:noFill/>
        </p:spPr>
      </p:pic>
      <p:pic>
        <p:nvPicPr>
          <p:cNvPr id="113671" name="Picture 7" descr="Ottomans"/>
          <p:cNvPicPr>
            <a:picLocks noChangeAspect="1" noChangeArrowheads="1"/>
          </p:cNvPicPr>
          <p:nvPr/>
        </p:nvPicPr>
        <p:blipFill>
          <a:blip r:embed="rId3"/>
          <a:srcRect/>
          <a:stretch>
            <a:fillRect/>
          </a:stretch>
        </p:blipFill>
        <p:spPr bwMode="auto">
          <a:xfrm>
            <a:off x="6551613" y="609600"/>
            <a:ext cx="2592387" cy="3124200"/>
          </a:xfrm>
          <a:prstGeom prst="rect">
            <a:avLst/>
          </a:prstGeom>
          <a:noFill/>
        </p:spPr>
      </p:pic>
      <p:pic>
        <p:nvPicPr>
          <p:cNvPr id="113674" name="Picture 10" descr="ottomans"/>
          <p:cNvPicPr>
            <a:picLocks noChangeAspect="1" noChangeArrowheads="1"/>
          </p:cNvPicPr>
          <p:nvPr/>
        </p:nvPicPr>
        <p:blipFill>
          <a:blip r:embed="rId4"/>
          <a:srcRect/>
          <a:stretch>
            <a:fillRect/>
          </a:stretch>
        </p:blipFill>
        <p:spPr bwMode="auto">
          <a:xfrm>
            <a:off x="5867400" y="533400"/>
            <a:ext cx="3276600" cy="3205163"/>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52400" y="0"/>
            <a:ext cx="8991600" cy="685800"/>
          </a:xfrm>
        </p:spPr>
        <p:txBody>
          <a:bodyPr/>
          <a:lstStyle/>
          <a:p>
            <a:r>
              <a:rPr lang="en-US" sz="2700"/>
              <a:t>Muslim Expansion – Merchants &amp; Missionaries</a:t>
            </a:r>
          </a:p>
        </p:txBody>
      </p:sp>
      <p:sp>
        <p:nvSpPr>
          <p:cNvPr id="114691" name="Rectangle 3"/>
          <p:cNvSpPr>
            <a:spLocks noGrp="1" noChangeArrowheads="1"/>
          </p:cNvSpPr>
          <p:nvPr>
            <p:ph type="body" idx="1"/>
          </p:nvPr>
        </p:nvSpPr>
        <p:spPr>
          <a:xfrm>
            <a:off x="228600" y="762000"/>
            <a:ext cx="4267200" cy="5867400"/>
          </a:xfrm>
        </p:spPr>
        <p:txBody>
          <a:bodyPr/>
          <a:lstStyle/>
          <a:p>
            <a:pPr>
              <a:lnSpc>
                <a:spcPct val="90000"/>
              </a:lnSpc>
            </a:pPr>
            <a:r>
              <a:rPr lang="en-US" sz="2400" dirty="0"/>
              <a:t>As Muslim merchants traveled to new lands for trade, they took Islam with them.  Missionaries oftentimes went with them to spread the words of Allah.</a:t>
            </a:r>
          </a:p>
          <a:p>
            <a:pPr>
              <a:lnSpc>
                <a:spcPct val="90000"/>
              </a:lnSpc>
            </a:pPr>
            <a:r>
              <a:rPr lang="en-US" sz="2400" dirty="0"/>
              <a:t>Muslim merchants traveled to India, Malaysia, and Indonesia by ship.  They traveled by camel caravans across North Africa and beyond the Sahara.  They converted many Africans and Southeast Asians to Islam.</a:t>
            </a:r>
          </a:p>
        </p:txBody>
      </p:sp>
      <p:pic>
        <p:nvPicPr>
          <p:cNvPr id="114693" name="Picture 5" descr="4487PB%20-%20Camel%20Caravan%20-%20PSA%20Gold%20Best%20of%20Show1a"/>
          <p:cNvPicPr>
            <a:picLocks noChangeAspect="1" noChangeArrowheads="1"/>
          </p:cNvPicPr>
          <p:nvPr/>
        </p:nvPicPr>
        <p:blipFill>
          <a:blip r:embed="rId2"/>
          <a:srcRect/>
          <a:stretch>
            <a:fillRect/>
          </a:stretch>
        </p:blipFill>
        <p:spPr bwMode="auto">
          <a:xfrm>
            <a:off x="4648200" y="3967163"/>
            <a:ext cx="4343400" cy="2890837"/>
          </a:xfrm>
          <a:prstGeom prst="rect">
            <a:avLst/>
          </a:prstGeom>
          <a:noFill/>
        </p:spPr>
      </p:pic>
      <p:pic>
        <p:nvPicPr>
          <p:cNvPr id="114695" name="Picture 7" descr="0315MC10"/>
          <p:cNvPicPr>
            <a:picLocks noChangeAspect="1" noChangeArrowheads="1"/>
          </p:cNvPicPr>
          <p:nvPr/>
        </p:nvPicPr>
        <p:blipFill>
          <a:blip r:embed="rId3"/>
          <a:srcRect/>
          <a:stretch>
            <a:fillRect/>
          </a:stretch>
        </p:blipFill>
        <p:spPr bwMode="auto">
          <a:xfrm>
            <a:off x="4648200" y="609600"/>
            <a:ext cx="4495800" cy="33718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fade">
                                      <p:cBhvr>
                                        <p:cTn id="7" dur="2000"/>
                                        <p:tgtEl>
                                          <p:spTgt spid="1146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4691">
                                            <p:txEl>
                                              <p:pRg st="0" end="0"/>
                                            </p:txEl>
                                          </p:spTgt>
                                        </p:tgtEl>
                                        <p:attrNameLst>
                                          <p:attrName>style.visibility</p:attrName>
                                        </p:attrNameLst>
                                      </p:cBhvr>
                                      <p:to>
                                        <p:strVal val="visible"/>
                                      </p:to>
                                    </p:set>
                                    <p:animEffect transition="in" filter="fade">
                                      <p:cBhvr>
                                        <p:cTn id="12" dur="2000"/>
                                        <p:tgtEl>
                                          <p:spTgt spid="1146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4691">
                                            <p:txEl>
                                              <p:pRg st="1" end="1"/>
                                            </p:txEl>
                                          </p:spTgt>
                                        </p:tgtEl>
                                        <p:attrNameLst>
                                          <p:attrName>style.visibility</p:attrName>
                                        </p:attrNameLst>
                                      </p:cBhvr>
                                      <p:to>
                                        <p:strVal val="visible"/>
                                      </p:to>
                                    </p:set>
                                    <p:animEffect transition="in" filter="fade">
                                      <p:cBhvr>
                                        <p:cTn id="17" dur="2000"/>
                                        <p:tgtEl>
                                          <p:spTgt spid="1146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P spid="114691"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78" y="304800"/>
            <a:ext cx="3880022" cy="4648199"/>
          </a:xfrm>
        </p:spPr>
        <p:txBody>
          <a:bodyPr/>
          <a:lstStyle/>
          <a:p>
            <a:r>
              <a:rPr lang="en-US" dirty="0" smtClean="0"/>
              <a:t>Islam arose in Arabia…</a:t>
            </a:r>
          </a:p>
          <a:p>
            <a:pPr lvl="1"/>
            <a:r>
              <a:rPr lang="en-US" b="1" dirty="0" smtClean="0"/>
              <a:t>Tribal, Arab, nomads</a:t>
            </a:r>
          </a:p>
          <a:p>
            <a:pPr lvl="1"/>
            <a:r>
              <a:rPr lang="en-US" dirty="0" smtClean="0"/>
              <a:t>Trade routes through Mecca</a:t>
            </a:r>
          </a:p>
          <a:p>
            <a:pPr lvl="1"/>
            <a:r>
              <a:rPr lang="en-US" dirty="0" smtClean="0"/>
              <a:t>Many Bedouins (desert nomads) convert</a:t>
            </a:r>
            <a:endParaRPr lang="en-US" dirty="0"/>
          </a:p>
        </p:txBody>
      </p:sp>
      <p:sp>
        <p:nvSpPr>
          <p:cNvPr id="4" name="Date Placeholder 3"/>
          <p:cNvSpPr>
            <a:spLocks noGrp="1"/>
          </p:cNvSpPr>
          <p:nvPr>
            <p:ph type="dt" sz="half" idx="4294967295"/>
          </p:nvPr>
        </p:nvSpPr>
        <p:spPr>
          <a:xfrm>
            <a:off x="6172200" y="6154738"/>
            <a:ext cx="2133600" cy="365125"/>
          </a:xfrm>
        </p:spPr>
        <p:txBody>
          <a:bodyPr/>
          <a:lstStyle/>
          <a:p>
            <a:fld id="{14CB1CAA-32CD-4B55-B92A-B8F0843CACF4}" type="datetime2">
              <a:rPr lang="en-US" smtClean="0"/>
              <a:pPr/>
              <a:t>Wednesday, February 17, 2016</a:t>
            </a:fld>
            <a:endParaRPr lang="en-US" dirty="0"/>
          </a:p>
        </p:txBody>
      </p:sp>
      <p:sp>
        <p:nvSpPr>
          <p:cNvPr id="5" name="Slide Number Placeholder 4"/>
          <p:cNvSpPr>
            <a:spLocks noGrp="1"/>
          </p:cNvSpPr>
          <p:nvPr>
            <p:ph type="sldNum" sz="quarter" idx="4294967295"/>
          </p:nvPr>
        </p:nvSpPr>
        <p:spPr>
          <a:xfrm>
            <a:off x="822960" y="5842000"/>
            <a:ext cx="2133600" cy="304800"/>
          </a:xfrm>
        </p:spPr>
        <p:txBody>
          <a:bodyPr/>
          <a:lstStyle/>
          <a:p>
            <a:fld id="{1789C0F2-17E0-497A-9BBE-0C73201AAFE3}" type="slidenum">
              <a:rPr lang="en-US" smtClean="0"/>
              <a:pPr/>
              <a:t>2</a:t>
            </a:fld>
            <a:endParaRPr lang="en-US" dirty="0"/>
          </a:p>
        </p:txBody>
      </p:sp>
      <p:pic>
        <p:nvPicPr>
          <p:cNvPr id="1026" name="Picture 2" descr="http://images.travelpod.com/tripwow/photos2/ta-0121-6b92-af76/bedouins-cairo-egypt+1152_13008467995-tpfil02aw-13783.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57600" y="0"/>
            <a:ext cx="5486400" cy="41148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84474810"/>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981200"/>
            <a:ext cx="8382000" cy="4648199"/>
          </a:xfrm>
        </p:spPr>
        <p:txBody>
          <a:bodyPr/>
          <a:lstStyle/>
          <a:p>
            <a:r>
              <a:rPr lang="en-US" dirty="0" smtClean="0"/>
              <a:t>Arab &amp; Berber </a:t>
            </a:r>
            <a:r>
              <a:rPr lang="en-US" b="1" dirty="0" smtClean="0"/>
              <a:t>(N. African Pastoralists)</a:t>
            </a:r>
          </a:p>
          <a:p>
            <a:r>
              <a:rPr lang="en-US" dirty="0" smtClean="0"/>
              <a:t>732 Battle of Tours </a:t>
            </a:r>
            <a:r>
              <a:rPr lang="en-US" b="1" dirty="0" smtClean="0"/>
              <a:t>defeat halts advance into Europe</a:t>
            </a:r>
          </a:p>
          <a:p>
            <a:r>
              <a:rPr lang="en-US" dirty="0" smtClean="0"/>
              <a:t>Capital – </a:t>
            </a:r>
            <a:r>
              <a:rPr lang="en-US" b="1" dirty="0" smtClean="0"/>
              <a:t>Damascus</a:t>
            </a:r>
          </a:p>
          <a:p>
            <a:r>
              <a:rPr lang="en-US" dirty="0" smtClean="0"/>
              <a:t>Spread the religion!</a:t>
            </a:r>
            <a:endParaRPr lang="en-US" dirty="0"/>
          </a:p>
        </p:txBody>
      </p:sp>
      <p:sp>
        <p:nvSpPr>
          <p:cNvPr id="3" name="Title 2"/>
          <p:cNvSpPr>
            <a:spLocks noGrp="1"/>
          </p:cNvSpPr>
          <p:nvPr>
            <p:ph type="title"/>
          </p:nvPr>
        </p:nvSpPr>
        <p:spPr>
          <a:xfrm>
            <a:off x="0" y="5638800"/>
            <a:ext cx="9144000" cy="914400"/>
          </a:xfrm>
        </p:spPr>
        <p:txBody>
          <a:bodyPr/>
          <a:lstStyle/>
          <a:p>
            <a:r>
              <a:rPr lang="en-US" dirty="0" smtClean="0"/>
              <a:t>Umayyad Caliphate (661-750)</a:t>
            </a:r>
            <a:endParaRPr lang="en-US" dirty="0"/>
          </a:p>
        </p:txBody>
      </p:sp>
      <p:pic>
        <p:nvPicPr>
          <p:cNvPr id="4098" name="Picture 2" descr="https://upload.wikimedia.org/wikipedia/commons/5/5b/Umayyad750ADloc.pn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7038"/>
            <a:ext cx="4505325" cy="2743959"/>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102" name="Picture 6" descr="http://www.paradoxplace.com/Photo%20Pages/Spain/Andalucia/Cordoba/Images/800/Old-Arches-May06-DC6274sAR800.jp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34000" y="-17037"/>
            <a:ext cx="3809999" cy="2938462"/>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TextBox 3"/>
          <p:cNvSpPr txBox="1"/>
          <p:nvPr/>
        </p:nvSpPr>
        <p:spPr>
          <a:xfrm>
            <a:off x="7010400" y="2895600"/>
            <a:ext cx="1905001" cy="646331"/>
          </a:xfrm>
          <a:prstGeom prst="rect">
            <a:avLst/>
          </a:prstGeom>
          <a:noFill/>
        </p:spPr>
        <p:txBody>
          <a:bodyPr wrap="square" rtlCol="0">
            <a:spAutoFit/>
          </a:bodyPr>
          <a:lstStyle/>
          <a:p>
            <a:r>
              <a:rPr lang="en-US" dirty="0" smtClean="0"/>
              <a:t>Cordoba Mosque</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0998851"/>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57200" y="0"/>
            <a:ext cx="8229600" cy="914400"/>
          </a:xfrm>
        </p:spPr>
        <p:txBody>
          <a:bodyPr/>
          <a:lstStyle/>
          <a:p>
            <a:r>
              <a:rPr lang="en-US" b="1"/>
              <a:t>Umayyad Empire</a:t>
            </a:r>
          </a:p>
        </p:txBody>
      </p:sp>
      <p:sp>
        <p:nvSpPr>
          <p:cNvPr id="2053" name="Rectangle 5"/>
          <p:cNvSpPr>
            <a:spLocks noGrp="1" noChangeArrowheads="1"/>
          </p:cNvSpPr>
          <p:nvPr>
            <p:ph type="body" idx="1"/>
          </p:nvPr>
        </p:nvSpPr>
        <p:spPr>
          <a:xfrm>
            <a:off x="0" y="914400"/>
            <a:ext cx="9144000" cy="5943600"/>
          </a:xfrm>
        </p:spPr>
        <p:txBody>
          <a:bodyPr/>
          <a:lstStyle/>
          <a:p>
            <a:pPr>
              <a:lnSpc>
                <a:spcPct val="80000"/>
              </a:lnSpc>
            </a:pPr>
            <a:r>
              <a:rPr lang="en-US" sz="2400"/>
              <a:t>Main Caliphs:  Muayiwa and Abd al Malik</a:t>
            </a:r>
          </a:p>
          <a:p>
            <a:pPr>
              <a:lnSpc>
                <a:spcPct val="80000"/>
              </a:lnSpc>
            </a:pPr>
            <a:r>
              <a:rPr lang="en-US" sz="2400"/>
              <a:t>When in power:   661 – 750</a:t>
            </a:r>
          </a:p>
          <a:p>
            <a:pPr>
              <a:lnSpc>
                <a:spcPct val="80000"/>
              </a:lnSpc>
            </a:pPr>
            <a:r>
              <a:rPr lang="en-US" sz="2400"/>
              <a:t>Capital: Damascus</a:t>
            </a:r>
          </a:p>
          <a:p>
            <a:pPr>
              <a:lnSpc>
                <a:spcPct val="80000"/>
              </a:lnSpc>
            </a:pPr>
            <a:r>
              <a:rPr lang="en-US" sz="2400"/>
              <a:t>Contibutions to Islam:</a:t>
            </a:r>
          </a:p>
          <a:p>
            <a:pPr>
              <a:lnSpc>
                <a:spcPct val="80000"/>
              </a:lnSpc>
            </a:pPr>
            <a:r>
              <a:rPr lang="en-US" sz="2400"/>
              <a:t>1.  caliphate are handed to son</a:t>
            </a:r>
          </a:p>
          <a:p>
            <a:pPr>
              <a:lnSpc>
                <a:spcPct val="80000"/>
              </a:lnSpc>
            </a:pPr>
            <a:r>
              <a:rPr lang="en-US" sz="2400"/>
              <a:t>2.  conquered North Africa + Spain</a:t>
            </a:r>
          </a:p>
          <a:p>
            <a:pPr>
              <a:lnSpc>
                <a:spcPct val="80000"/>
              </a:lnSpc>
            </a:pPr>
            <a:r>
              <a:rPr lang="en-US" sz="2400"/>
              <a:t>3.  Battle of Tours (732): Europe stays Catholic not Muslim because Francs defeat Umayyad</a:t>
            </a:r>
          </a:p>
          <a:p>
            <a:pPr>
              <a:lnSpc>
                <a:spcPct val="80000"/>
              </a:lnSpc>
            </a:pPr>
            <a:r>
              <a:rPr lang="en-US" sz="2400"/>
              <a:t>4.  mixed with Jews and Christians</a:t>
            </a:r>
          </a:p>
          <a:p>
            <a:pPr>
              <a:lnSpc>
                <a:spcPct val="80000"/>
              </a:lnSpc>
            </a:pPr>
            <a:r>
              <a:rPr lang="en-US" sz="2400"/>
              <a:t>5.  provinces ruled by emirs (governors)</a:t>
            </a:r>
          </a:p>
          <a:p>
            <a:pPr>
              <a:lnSpc>
                <a:spcPct val="80000"/>
              </a:lnSpc>
            </a:pPr>
            <a:r>
              <a:rPr lang="en-US" sz="2400"/>
              <a:t>6.  used bureaucracy</a:t>
            </a:r>
          </a:p>
          <a:p>
            <a:pPr>
              <a:lnSpc>
                <a:spcPct val="80000"/>
              </a:lnSpc>
            </a:pPr>
            <a:r>
              <a:rPr lang="en-US" sz="2400"/>
              <a:t>7.  made Arabic the official language</a:t>
            </a:r>
          </a:p>
          <a:p>
            <a:pPr>
              <a:lnSpc>
                <a:spcPct val="80000"/>
              </a:lnSpc>
            </a:pPr>
            <a:r>
              <a:rPr lang="en-US" sz="2400"/>
              <a:t>8.  made coins to have the same money</a:t>
            </a:r>
          </a:p>
          <a:p>
            <a:pPr>
              <a:lnSpc>
                <a:spcPct val="80000"/>
              </a:lnSpc>
            </a:pPr>
            <a:r>
              <a:rPr lang="en-US" sz="2400"/>
              <a:t>9.  made many mosques in new places</a:t>
            </a:r>
          </a:p>
          <a:p>
            <a:pPr>
              <a:lnSpc>
                <a:spcPct val="80000"/>
              </a:lnSpc>
            </a:pPr>
            <a:r>
              <a:rPr lang="en-US" sz="2400"/>
              <a:t>Defeated:  too many workers and not enough taxes so ……</a:t>
            </a:r>
          </a:p>
          <a:p>
            <a:pPr>
              <a:lnSpc>
                <a:spcPct val="80000"/>
              </a:lnSpc>
              <a:buFontTx/>
              <a:buNone/>
            </a:pPr>
            <a:r>
              <a:rPr lang="en-US" sz="2400"/>
              <a:t>	… a secret society formed to overthrow the Umayyad.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blinds(horizontal)">
                                      <p:cBhvr>
                                        <p:cTn id="7" dur="500"/>
                                        <p:tgtEl>
                                          <p:spTgt spid="20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3">
                                            <p:txEl>
                                              <p:pRg st="1" end="1"/>
                                            </p:txEl>
                                          </p:spTgt>
                                        </p:tgtEl>
                                        <p:attrNameLst>
                                          <p:attrName>style.visibility</p:attrName>
                                        </p:attrNameLst>
                                      </p:cBhvr>
                                      <p:to>
                                        <p:strVal val="visible"/>
                                      </p:to>
                                    </p:set>
                                    <p:animEffect transition="in" filter="box(in)">
                                      <p:cBhvr>
                                        <p:cTn id="12" dur="500"/>
                                        <p:tgtEl>
                                          <p:spTgt spid="20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3">
                                            <p:txEl>
                                              <p:pRg st="2" end="2"/>
                                            </p:txEl>
                                          </p:spTgt>
                                        </p:tgtEl>
                                        <p:attrNameLst>
                                          <p:attrName>style.visibility</p:attrName>
                                        </p:attrNameLst>
                                      </p:cBhvr>
                                      <p:to>
                                        <p:strVal val="visible"/>
                                      </p:to>
                                    </p:set>
                                    <p:animEffect transition="in" filter="checkerboard(across)">
                                      <p:cBhvr>
                                        <p:cTn id="17" dur="500"/>
                                        <p:tgtEl>
                                          <p:spTgt spid="20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053">
                                            <p:txEl>
                                              <p:pRg st="3" end="3"/>
                                            </p:txEl>
                                          </p:spTgt>
                                        </p:tgtEl>
                                        <p:attrNameLst>
                                          <p:attrName>style.visibility</p:attrName>
                                        </p:attrNameLst>
                                      </p:cBhvr>
                                      <p:to>
                                        <p:strVal val="visible"/>
                                      </p:to>
                                    </p:set>
                                    <p:animEffect transition="in" filter="diamond(in)">
                                      <p:cBhvr>
                                        <p:cTn id="22" dur="2000"/>
                                        <p:tgtEl>
                                          <p:spTgt spid="205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053">
                                            <p:txEl>
                                              <p:pRg st="4" end="4"/>
                                            </p:txEl>
                                          </p:spTgt>
                                        </p:tgtEl>
                                        <p:attrNameLst>
                                          <p:attrName>style.visibility</p:attrName>
                                        </p:attrNameLst>
                                      </p:cBhvr>
                                      <p:to>
                                        <p:strVal val="visible"/>
                                      </p:to>
                                    </p:set>
                                    <p:animEffect transition="in" filter="diamond(in)">
                                      <p:cBhvr>
                                        <p:cTn id="27" dur="2000"/>
                                        <p:tgtEl>
                                          <p:spTgt spid="205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53">
                                            <p:txEl>
                                              <p:pRg st="5" end="5"/>
                                            </p:txEl>
                                          </p:spTgt>
                                        </p:tgtEl>
                                        <p:attrNameLst>
                                          <p:attrName>style.visibility</p:attrName>
                                        </p:attrNameLst>
                                      </p:cBhvr>
                                      <p:to>
                                        <p:strVal val="visible"/>
                                      </p:to>
                                    </p:set>
                                    <p:anim calcmode="lin" valueType="num">
                                      <p:cBhvr additive="base">
                                        <p:cTn id="32" dur="500" fill="hold"/>
                                        <p:tgtEl>
                                          <p:spTgt spid="205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05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053">
                                            <p:txEl>
                                              <p:pRg st="6" end="6"/>
                                            </p:txEl>
                                          </p:spTgt>
                                        </p:tgtEl>
                                        <p:attrNameLst>
                                          <p:attrName>style.visibility</p:attrName>
                                        </p:attrNameLst>
                                      </p:cBhvr>
                                      <p:to>
                                        <p:strVal val="visible"/>
                                      </p:to>
                                    </p:set>
                                    <p:animEffect transition="in" filter="blinds(horizontal)">
                                      <p:cBhvr>
                                        <p:cTn id="38" dur="500"/>
                                        <p:tgtEl>
                                          <p:spTgt spid="205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2053">
                                            <p:txEl>
                                              <p:pRg st="7" end="7"/>
                                            </p:txEl>
                                          </p:spTgt>
                                        </p:tgtEl>
                                        <p:attrNameLst>
                                          <p:attrName>style.visibility</p:attrName>
                                        </p:attrNameLst>
                                      </p:cBhvr>
                                      <p:to>
                                        <p:strVal val="visible"/>
                                      </p:to>
                                    </p:set>
                                    <p:animEffect transition="in" filter="checkerboard(across)">
                                      <p:cBhvr>
                                        <p:cTn id="43" dur="500"/>
                                        <p:tgtEl>
                                          <p:spTgt spid="205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nodeType="clickEffect">
                                  <p:stCondLst>
                                    <p:cond delay="0"/>
                                  </p:stCondLst>
                                  <p:childTnLst>
                                    <p:set>
                                      <p:cBhvr>
                                        <p:cTn id="47" dur="1" fill="hold">
                                          <p:stCondLst>
                                            <p:cond delay="0"/>
                                          </p:stCondLst>
                                        </p:cTn>
                                        <p:tgtEl>
                                          <p:spTgt spid="2053">
                                            <p:txEl>
                                              <p:pRg st="8" end="8"/>
                                            </p:txEl>
                                          </p:spTgt>
                                        </p:tgtEl>
                                        <p:attrNameLst>
                                          <p:attrName>style.visibility</p:attrName>
                                        </p:attrNameLst>
                                      </p:cBhvr>
                                      <p:to>
                                        <p:strVal val="visible"/>
                                      </p:to>
                                    </p:set>
                                    <p:animEffect transition="in" filter="diamond(in)">
                                      <p:cBhvr>
                                        <p:cTn id="48" dur="2000"/>
                                        <p:tgtEl>
                                          <p:spTgt spid="205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2053">
                                            <p:txEl>
                                              <p:pRg st="9" end="9"/>
                                            </p:txEl>
                                          </p:spTgt>
                                        </p:tgtEl>
                                        <p:attrNameLst>
                                          <p:attrName>style.visibility</p:attrName>
                                        </p:attrNameLst>
                                      </p:cBhvr>
                                      <p:to>
                                        <p:strVal val="visible"/>
                                      </p:to>
                                    </p:set>
                                    <p:animEffect transition="in" filter="box(in)">
                                      <p:cBhvr>
                                        <p:cTn id="53" dur="500"/>
                                        <p:tgtEl>
                                          <p:spTgt spid="2053">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053">
                                            <p:txEl>
                                              <p:pRg st="10" end="10"/>
                                            </p:txEl>
                                          </p:spTgt>
                                        </p:tgtEl>
                                        <p:attrNameLst>
                                          <p:attrName>style.visibility</p:attrName>
                                        </p:attrNameLst>
                                      </p:cBhvr>
                                      <p:to>
                                        <p:strVal val="visible"/>
                                      </p:to>
                                    </p:set>
                                    <p:anim calcmode="lin" valueType="num">
                                      <p:cBhvr additive="base">
                                        <p:cTn id="58" dur="500" fill="hold"/>
                                        <p:tgtEl>
                                          <p:spTgt spid="2053">
                                            <p:txEl>
                                              <p:pRg st="10" end="1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05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nodeType="clickEffect">
                                  <p:stCondLst>
                                    <p:cond delay="0"/>
                                  </p:stCondLst>
                                  <p:childTnLst>
                                    <p:set>
                                      <p:cBhvr>
                                        <p:cTn id="63" dur="1" fill="hold">
                                          <p:stCondLst>
                                            <p:cond delay="0"/>
                                          </p:stCondLst>
                                        </p:cTn>
                                        <p:tgtEl>
                                          <p:spTgt spid="2053">
                                            <p:txEl>
                                              <p:pRg st="11" end="11"/>
                                            </p:txEl>
                                          </p:spTgt>
                                        </p:tgtEl>
                                        <p:attrNameLst>
                                          <p:attrName>style.visibility</p:attrName>
                                        </p:attrNameLst>
                                      </p:cBhvr>
                                      <p:to>
                                        <p:strVal val="visible"/>
                                      </p:to>
                                    </p:set>
                                    <p:animEffect transition="in" filter="box(in)">
                                      <p:cBhvr>
                                        <p:cTn id="64" dur="500"/>
                                        <p:tgtEl>
                                          <p:spTgt spid="2053">
                                            <p:txEl>
                                              <p:pRg st="11" end="1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053">
                                            <p:txEl>
                                              <p:pRg st="12" end="12"/>
                                            </p:txEl>
                                          </p:spTgt>
                                        </p:tgtEl>
                                        <p:attrNameLst>
                                          <p:attrName>style.visibility</p:attrName>
                                        </p:attrNameLst>
                                      </p:cBhvr>
                                      <p:to>
                                        <p:strVal val="visible"/>
                                      </p:to>
                                    </p:set>
                                    <p:animEffect transition="in" filter="blinds(horizontal)">
                                      <p:cBhvr>
                                        <p:cTn id="69" dur="500"/>
                                        <p:tgtEl>
                                          <p:spTgt spid="2053">
                                            <p:txEl>
                                              <p:pRg st="12" end="1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2053">
                                            <p:txEl>
                                              <p:pRg st="13" end="13"/>
                                            </p:txEl>
                                          </p:spTgt>
                                        </p:tgtEl>
                                        <p:attrNameLst>
                                          <p:attrName>style.visibility</p:attrName>
                                        </p:attrNameLst>
                                      </p:cBhvr>
                                      <p:to>
                                        <p:strVal val="visible"/>
                                      </p:to>
                                    </p:set>
                                    <p:anim calcmode="lin" valueType="num">
                                      <p:cBhvr additive="base">
                                        <p:cTn id="74" dur="500" fill="hold"/>
                                        <p:tgtEl>
                                          <p:spTgt spid="2053">
                                            <p:txEl>
                                              <p:pRg st="13" end="1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205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nodeType="clickEffect">
                                  <p:stCondLst>
                                    <p:cond delay="0"/>
                                  </p:stCondLst>
                                  <p:childTnLst>
                                    <p:set>
                                      <p:cBhvr>
                                        <p:cTn id="79" dur="1" fill="hold">
                                          <p:stCondLst>
                                            <p:cond delay="0"/>
                                          </p:stCondLst>
                                        </p:cTn>
                                        <p:tgtEl>
                                          <p:spTgt spid="2053">
                                            <p:txEl>
                                              <p:pRg st="14" end="14"/>
                                            </p:txEl>
                                          </p:spTgt>
                                        </p:tgtEl>
                                        <p:attrNameLst>
                                          <p:attrName>style.visibility</p:attrName>
                                        </p:attrNameLst>
                                      </p:cBhvr>
                                      <p:to>
                                        <p:strVal val="visible"/>
                                      </p:to>
                                    </p:set>
                                    <p:animEffect transition="in" filter="box(in)">
                                      <p:cBhvr>
                                        <p:cTn id="80" dur="500"/>
                                        <p:tgtEl>
                                          <p:spTgt spid="205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5900"/>
            <a:ext cx="4343400" cy="4648199"/>
          </a:xfrm>
        </p:spPr>
        <p:txBody>
          <a:bodyPr/>
          <a:lstStyle/>
          <a:p>
            <a:r>
              <a:rPr lang="en-US" dirty="0" smtClean="0"/>
              <a:t>Empire too big to manage</a:t>
            </a:r>
          </a:p>
          <a:p>
            <a:r>
              <a:rPr lang="en-US" dirty="0" smtClean="0"/>
              <a:t>Economy in trouble !</a:t>
            </a:r>
          </a:p>
          <a:p>
            <a:r>
              <a:rPr lang="en-US" dirty="0" smtClean="0"/>
              <a:t>Resentment b/w Arab &amp; non-Arab Muslims</a:t>
            </a:r>
            <a:endParaRPr lang="en-US" dirty="0"/>
          </a:p>
        </p:txBody>
      </p:sp>
      <p:sp>
        <p:nvSpPr>
          <p:cNvPr id="3" name="Title 2"/>
          <p:cNvSpPr>
            <a:spLocks noGrp="1"/>
          </p:cNvSpPr>
          <p:nvPr>
            <p:ph type="title"/>
          </p:nvPr>
        </p:nvSpPr>
        <p:spPr/>
        <p:txBody>
          <a:bodyPr/>
          <a:lstStyle/>
          <a:p>
            <a:r>
              <a:rPr lang="en-US" dirty="0" smtClean="0"/>
              <a:t>Umayyad Problems</a:t>
            </a:r>
            <a:endParaRPr lang="en-US" dirty="0"/>
          </a:p>
        </p:txBody>
      </p:sp>
      <p:pic>
        <p:nvPicPr>
          <p:cNvPr id="4" name="Picture 2" descr="http://www.jerusalem.com/_media/userfiles/2/424/451.jp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139056" y="32951"/>
            <a:ext cx="4986409" cy="377704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5" name="TextBox 4"/>
          <p:cNvSpPr txBox="1"/>
          <p:nvPr/>
        </p:nvSpPr>
        <p:spPr>
          <a:xfrm>
            <a:off x="4343400" y="4267200"/>
            <a:ext cx="4572000" cy="923330"/>
          </a:xfrm>
          <a:prstGeom prst="rect">
            <a:avLst/>
          </a:prstGeom>
          <a:noFill/>
        </p:spPr>
        <p:txBody>
          <a:bodyPr wrap="square" rtlCol="0">
            <a:spAutoFit/>
          </a:bodyPr>
          <a:lstStyle/>
          <a:p>
            <a:r>
              <a:rPr lang="en-US" dirty="0" smtClean="0"/>
              <a:t>691 constructed shrine on Temple Mount in Jerusalem around “Foundation Stone” that once housed the Ark of the Covenant</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06645838"/>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82000" cy="4648199"/>
          </a:xfrm>
        </p:spPr>
        <p:txBody>
          <a:bodyPr/>
          <a:lstStyle/>
          <a:p>
            <a:r>
              <a:rPr lang="en-US" dirty="0" smtClean="0"/>
              <a:t>Founded by Abu al-Abbas</a:t>
            </a:r>
          </a:p>
          <a:p>
            <a:r>
              <a:rPr lang="en-US" dirty="0" smtClean="0"/>
              <a:t>Capital – Baghdad</a:t>
            </a:r>
          </a:p>
          <a:p>
            <a:r>
              <a:rPr lang="en-US" dirty="0" smtClean="0"/>
              <a:t>More Persian influence (not just Arab)</a:t>
            </a:r>
          </a:p>
          <a:p>
            <a:r>
              <a:rPr lang="en-US" dirty="0" smtClean="0"/>
              <a:t>Very Diverse &amp; Bureaucratic (less family &amp; nobility influence)</a:t>
            </a:r>
          </a:p>
          <a:p>
            <a:r>
              <a:rPr lang="en-US" dirty="0" smtClean="0"/>
              <a:t>Art &amp; Culture</a:t>
            </a:r>
          </a:p>
          <a:p>
            <a:pPr lvl="1"/>
            <a:r>
              <a:rPr lang="en-US" dirty="0" smtClean="0"/>
              <a:t>Translate &amp; Preserve Greek works</a:t>
            </a:r>
          </a:p>
          <a:p>
            <a:r>
              <a:rPr lang="en-US" dirty="0" smtClean="0"/>
              <a:t>Trade crossroads</a:t>
            </a:r>
            <a:endParaRPr lang="en-US" dirty="0"/>
          </a:p>
        </p:txBody>
      </p:sp>
      <p:sp>
        <p:nvSpPr>
          <p:cNvPr id="3" name="Title 2"/>
          <p:cNvSpPr>
            <a:spLocks noGrp="1"/>
          </p:cNvSpPr>
          <p:nvPr>
            <p:ph type="title"/>
          </p:nvPr>
        </p:nvSpPr>
        <p:spPr>
          <a:xfrm>
            <a:off x="228600" y="152400"/>
            <a:ext cx="8534400" cy="914400"/>
          </a:xfrm>
        </p:spPr>
        <p:txBody>
          <a:bodyPr/>
          <a:lstStyle/>
          <a:p>
            <a:r>
              <a:rPr lang="en-US" dirty="0" smtClean="0"/>
              <a:t>Abbasid Caliphate (750-1258) </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91026198"/>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685800"/>
          </a:xfrm>
        </p:spPr>
        <p:txBody>
          <a:bodyPr/>
          <a:lstStyle/>
          <a:p>
            <a:r>
              <a:rPr lang="en-US" sz="4000" b="1"/>
              <a:t>Abbasid</a:t>
            </a:r>
            <a:endParaRPr lang="en-US" sz="4000"/>
          </a:p>
        </p:txBody>
      </p:sp>
      <p:sp>
        <p:nvSpPr>
          <p:cNvPr id="4099" name="Rectangle 3"/>
          <p:cNvSpPr>
            <a:spLocks noGrp="1" noChangeArrowheads="1"/>
          </p:cNvSpPr>
          <p:nvPr>
            <p:ph type="body" idx="1"/>
          </p:nvPr>
        </p:nvSpPr>
        <p:spPr>
          <a:xfrm>
            <a:off x="0" y="685800"/>
            <a:ext cx="9144000" cy="6172200"/>
          </a:xfrm>
        </p:spPr>
        <p:txBody>
          <a:bodyPr/>
          <a:lstStyle/>
          <a:p>
            <a:pPr>
              <a:lnSpc>
                <a:spcPct val="80000"/>
              </a:lnSpc>
              <a:buFontTx/>
              <a:buNone/>
            </a:pPr>
            <a:r>
              <a:rPr lang="en-US" sz="2000"/>
              <a:t>Main Caliph:  Abu Jafar al Mansur</a:t>
            </a:r>
          </a:p>
          <a:p>
            <a:pPr>
              <a:lnSpc>
                <a:spcPct val="80000"/>
              </a:lnSpc>
              <a:buFontTx/>
              <a:buNone/>
            </a:pPr>
            <a:r>
              <a:rPr lang="en-US" sz="2000"/>
              <a:t>When in power:  750 -1258</a:t>
            </a:r>
          </a:p>
          <a:p>
            <a:pPr>
              <a:lnSpc>
                <a:spcPct val="80000"/>
              </a:lnSpc>
              <a:buFontTx/>
              <a:buNone/>
            </a:pPr>
            <a:r>
              <a:rPr lang="en-US" sz="2000"/>
              <a:t>Capital:  Baghdad</a:t>
            </a:r>
          </a:p>
          <a:p>
            <a:pPr>
              <a:lnSpc>
                <a:spcPct val="80000"/>
              </a:lnSpc>
              <a:buFontTx/>
              <a:buNone/>
            </a:pPr>
            <a:endParaRPr lang="en-US" sz="2000"/>
          </a:p>
          <a:p>
            <a:pPr>
              <a:lnSpc>
                <a:spcPct val="80000"/>
              </a:lnSpc>
              <a:buFontTx/>
              <a:buNone/>
            </a:pPr>
            <a:r>
              <a:rPr lang="en-US" sz="2000"/>
              <a:t>Contributions to Islam:</a:t>
            </a:r>
          </a:p>
          <a:p>
            <a:pPr>
              <a:lnSpc>
                <a:spcPct val="80000"/>
              </a:lnSpc>
              <a:buFontTx/>
              <a:buNone/>
            </a:pPr>
            <a:r>
              <a:rPr lang="en-US" sz="2000"/>
              <a:t>1.  Trade was strong:  the two rivers (Tigris and Euphrates) made a great place to trade with east and west.  </a:t>
            </a:r>
          </a:p>
          <a:p>
            <a:pPr>
              <a:lnSpc>
                <a:spcPct val="80000"/>
              </a:lnSpc>
              <a:buFontTx/>
              <a:buNone/>
            </a:pPr>
            <a:r>
              <a:rPr lang="en-US" sz="2000"/>
              <a:t>2.  More control over food production with so much water</a:t>
            </a:r>
          </a:p>
          <a:p>
            <a:pPr>
              <a:lnSpc>
                <a:spcPct val="80000"/>
              </a:lnSpc>
              <a:buFontTx/>
              <a:buNone/>
            </a:pPr>
            <a:r>
              <a:rPr lang="en-US" sz="2000"/>
              <a:t>3.  Started a banking system and people could borrow money</a:t>
            </a:r>
          </a:p>
          <a:p>
            <a:pPr>
              <a:lnSpc>
                <a:spcPct val="80000"/>
              </a:lnSpc>
              <a:buFontTx/>
              <a:buNone/>
            </a:pPr>
            <a:r>
              <a:rPr lang="en-US" sz="2000"/>
              <a:t>4.  Horse racing and polo were popular</a:t>
            </a:r>
          </a:p>
          <a:p>
            <a:pPr>
              <a:lnSpc>
                <a:spcPct val="80000"/>
              </a:lnSpc>
              <a:buFontTx/>
              <a:buNone/>
            </a:pPr>
            <a:r>
              <a:rPr lang="en-US" sz="2000"/>
              <a:t>5.  Games like chess and backgammon were invented.</a:t>
            </a:r>
          </a:p>
          <a:p>
            <a:pPr>
              <a:lnSpc>
                <a:spcPct val="80000"/>
              </a:lnSpc>
              <a:buFontTx/>
              <a:buNone/>
            </a:pPr>
            <a:r>
              <a:rPr lang="en-US" sz="2000"/>
              <a:t>6.   All mosques and books were decorated with Arabic words and patterns in calligraphy</a:t>
            </a:r>
          </a:p>
          <a:p>
            <a:pPr>
              <a:lnSpc>
                <a:spcPct val="80000"/>
              </a:lnSpc>
              <a:buFontTx/>
              <a:buNone/>
            </a:pPr>
            <a:r>
              <a:rPr lang="en-US" sz="2000"/>
              <a:t>7.  They created Algebra (al jabr = the adding of one thing to another)</a:t>
            </a:r>
          </a:p>
          <a:p>
            <a:pPr>
              <a:lnSpc>
                <a:spcPct val="80000"/>
              </a:lnSpc>
              <a:buFontTx/>
              <a:buNone/>
            </a:pPr>
            <a:r>
              <a:rPr lang="en-US" sz="2000"/>
              <a:t>8.   Some doctors performed surgery</a:t>
            </a:r>
          </a:p>
          <a:p>
            <a:pPr>
              <a:lnSpc>
                <a:spcPct val="80000"/>
              </a:lnSpc>
              <a:buFontTx/>
              <a:buNone/>
            </a:pPr>
            <a:endParaRPr lang="en-US" sz="2000"/>
          </a:p>
          <a:p>
            <a:pPr>
              <a:lnSpc>
                <a:spcPct val="80000"/>
              </a:lnSpc>
              <a:buFontTx/>
              <a:buNone/>
            </a:pPr>
            <a:r>
              <a:rPr lang="en-US" sz="2000"/>
              <a:t>Defeated:  the huge Empire made enemies because of the rich lifestyle</a:t>
            </a:r>
          </a:p>
          <a:p>
            <a:pPr>
              <a:lnSpc>
                <a:spcPct val="80000"/>
              </a:lnSpc>
            </a:pPr>
            <a:r>
              <a:rPr lang="en-US" sz="2000"/>
              <a:t>Africa was taken by those who wanted to live simply, like Muhammad</a:t>
            </a:r>
          </a:p>
          <a:p>
            <a:pPr>
              <a:lnSpc>
                <a:spcPct val="80000"/>
              </a:lnSpc>
            </a:pPr>
            <a:r>
              <a:rPr lang="en-US" sz="2000"/>
              <a:t>Baghdad was taken by nomads called Turks, but they let the Muslims stay</a:t>
            </a:r>
          </a:p>
          <a:p>
            <a:pPr>
              <a:lnSpc>
                <a:spcPct val="80000"/>
              </a:lnSpc>
            </a:pPr>
            <a:r>
              <a:rPr lang="en-US" sz="2000"/>
              <a:t>The Empire fell the Mongols killed all the Abbasid leaders</a:t>
            </a:r>
          </a:p>
          <a:p>
            <a:pPr>
              <a:lnSpc>
                <a:spcPct val="80000"/>
              </a:lnSpc>
            </a:pP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checkerboard(across)">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animEffect transition="in" filter="diamond(in)">
                                      <p:cBhvr>
                                        <p:cTn id="23" dur="2000"/>
                                        <p:tgtEl>
                                          <p:spTgt spid="409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4099">
                                            <p:txEl>
                                              <p:pRg st="5" end="5"/>
                                            </p:txEl>
                                          </p:spTgt>
                                        </p:tgtEl>
                                        <p:attrNameLst>
                                          <p:attrName>style.visibility</p:attrName>
                                        </p:attrNameLst>
                                      </p:cBhvr>
                                      <p:to>
                                        <p:strVal val="visible"/>
                                      </p:to>
                                    </p:set>
                                    <p:animEffect transition="in" filter="diamond(in)">
                                      <p:cBhvr>
                                        <p:cTn id="28" dur="2000"/>
                                        <p:tgtEl>
                                          <p:spTgt spid="409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099">
                                            <p:txEl>
                                              <p:pRg st="6" end="6"/>
                                            </p:txEl>
                                          </p:spTgt>
                                        </p:tgtEl>
                                        <p:attrNameLst>
                                          <p:attrName>style.visibility</p:attrName>
                                        </p:attrNameLst>
                                      </p:cBhvr>
                                      <p:to>
                                        <p:strVal val="visible"/>
                                      </p:to>
                                    </p:set>
                                    <p:anim calcmode="lin" valueType="num">
                                      <p:cBhvr additive="base">
                                        <p:cTn id="33"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4099">
                                            <p:txEl>
                                              <p:pRg st="7" end="7"/>
                                            </p:txEl>
                                          </p:spTgt>
                                        </p:tgtEl>
                                        <p:attrNameLst>
                                          <p:attrName>style.visibility</p:attrName>
                                        </p:attrNameLst>
                                      </p:cBhvr>
                                      <p:to>
                                        <p:strVal val="visible"/>
                                      </p:to>
                                    </p:set>
                                    <p:animEffect transition="in" filter="box(in)">
                                      <p:cBhvr>
                                        <p:cTn id="39" dur="500"/>
                                        <p:tgtEl>
                                          <p:spTgt spid="4099">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nodeType="clickEffect">
                                  <p:stCondLst>
                                    <p:cond delay="0"/>
                                  </p:stCondLst>
                                  <p:childTnLst>
                                    <p:set>
                                      <p:cBhvr>
                                        <p:cTn id="43" dur="1" fill="hold">
                                          <p:stCondLst>
                                            <p:cond delay="0"/>
                                          </p:stCondLst>
                                        </p:cTn>
                                        <p:tgtEl>
                                          <p:spTgt spid="4099">
                                            <p:txEl>
                                              <p:pRg st="8" end="8"/>
                                            </p:txEl>
                                          </p:spTgt>
                                        </p:tgtEl>
                                        <p:attrNameLst>
                                          <p:attrName>style.visibility</p:attrName>
                                        </p:attrNameLst>
                                      </p:cBhvr>
                                      <p:to>
                                        <p:strVal val="visible"/>
                                      </p:to>
                                    </p:set>
                                    <p:animEffect transition="in" filter="diamond(in)">
                                      <p:cBhvr>
                                        <p:cTn id="44" dur="2000"/>
                                        <p:tgtEl>
                                          <p:spTgt spid="4099">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4099">
                                            <p:txEl>
                                              <p:pRg st="9" end="9"/>
                                            </p:txEl>
                                          </p:spTgt>
                                        </p:tgtEl>
                                        <p:attrNameLst>
                                          <p:attrName>style.visibility</p:attrName>
                                        </p:attrNameLst>
                                      </p:cBhvr>
                                      <p:to>
                                        <p:strVal val="visible"/>
                                      </p:to>
                                    </p:set>
                                    <p:animEffect transition="in" filter="checkerboard(across)">
                                      <p:cBhvr>
                                        <p:cTn id="49" dur="500"/>
                                        <p:tgtEl>
                                          <p:spTgt spid="4099">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nodeType="clickEffect">
                                  <p:stCondLst>
                                    <p:cond delay="0"/>
                                  </p:stCondLst>
                                  <p:childTnLst>
                                    <p:set>
                                      <p:cBhvr>
                                        <p:cTn id="53" dur="1" fill="hold">
                                          <p:stCondLst>
                                            <p:cond delay="0"/>
                                          </p:stCondLst>
                                        </p:cTn>
                                        <p:tgtEl>
                                          <p:spTgt spid="4099">
                                            <p:txEl>
                                              <p:pRg st="10" end="10"/>
                                            </p:txEl>
                                          </p:spTgt>
                                        </p:tgtEl>
                                        <p:attrNameLst>
                                          <p:attrName>style.visibility</p:attrName>
                                        </p:attrNameLst>
                                      </p:cBhvr>
                                      <p:to>
                                        <p:strVal val="visible"/>
                                      </p:to>
                                    </p:set>
                                    <p:animEffect transition="in" filter="diamond(in)">
                                      <p:cBhvr>
                                        <p:cTn id="54" dur="2000"/>
                                        <p:tgtEl>
                                          <p:spTgt spid="4099">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099">
                                            <p:txEl>
                                              <p:pRg st="11" end="11"/>
                                            </p:txEl>
                                          </p:spTgt>
                                        </p:tgtEl>
                                        <p:attrNameLst>
                                          <p:attrName>style.visibility</p:attrName>
                                        </p:attrNameLst>
                                      </p:cBhvr>
                                      <p:to>
                                        <p:strVal val="visible"/>
                                      </p:to>
                                    </p:set>
                                    <p:anim calcmode="lin" valueType="num">
                                      <p:cBhvr additive="base">
                                        <p:cTn id="59" dur="500" fill="hold"/>
                                        <p:tgtEl>
                                          <p:spTgt spid="4099">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09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099">
                                            <p:txEl>
                                              <p:pRg st="12" end="12"/>
                                            </p:txEl>
                                          </p:spTgt>
                                        </p:tgtEl>
                                        <p:attrNameLst>
                                          <p:attrName>style.visibility</p:attrName>
                                        </p:attrNameLst>
                                      </p:cBhvr>
                                      <p:to>
                                        <p:strVal val="visible"/>
                                      </p:to>
                                    </p:set>
                                    <p:anim calcmode="lin" valueType="num">
                                      <p:cBhvr additive="base">
                                        <p:cTn id="65" dur="500" fill="hold"/>
                                        <p:tgtEl>
                                          <p:spTgt spid="4099">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09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nodeType="clickEffect">
                                  <p:stCondLst>
                                    <p:cond delay="0"/>
                                  </p:stCondLst>
                                  <p:childTnLst>
                                    <p:set>
                                      <p:cBhvr>
                                        <p:cTn id="70" dur="1" fill="hold">
                                          <p:stCondLst>
                                            <p:cond delay="0"/>
                                          </p:stCondLst>
                                        </p:cTn>
                                        <p:tgtEl>
                                          <p:spTgt spid="4099">
                                            <p:txEl>
                                              <p:pRg st="14" end="14"/>
                                            </p:txEl>
                                          </p:spTgt>
                                        </p:tgtEl>
                                        <p:attrNameLst>
                                          <p:attrName>style.visibility</p:attrName>
                                        </p:attrNameLst>
                                      </p:cBhvr>
                                      <p:to>
                                        <p:strVal val="visible"/>
                                      </p:to>
                                    </p:set>
                                    <p:animEffect transition="in" filter="checkerboard(across)">
                                      <p:cBhvr>
                                        <p:cTn id="71" dur="500"/>
                                        <p:tgtEl>
                                          <p:spTgt spid="4099">
                                            <p:txEl>
                                              <p:pRg st="14" end="1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nodeType="clickEffect">
                                  <p:stCondLst>
                                    <p:cond delay="0"/>
                                  </p:stCondLst>
                                  <p:childTnLst>
                                    <p:set>
                                      <p:cBhvr>
                                        <p:cTn id="75" dur="1" fill="hold">
                                          <p:stCondLst>
                                            <p:cond delay="0"/>
                                          </p:stCondLst>
                                        </p:cTn>
                                        <p:tgtEl>
                                          <p:spTgt spid="4099">
                                            <p:txEl>
                                              <p:pRg st="15" end="15"/>
                                            </p:txEl>
                                          </p:spTgt>
                                        </p:tgtEl>
                                        <p:attrNameLst>
                                          <p:attrName>style.visibility</p:attrName>
                                        </p:attrNameLst>
                                      </p:cBhvr>
                                      <p:to>
                                        <p:strVal val="visible"/>
                                      </p:to>
                                    </p:set>
                                    <p:animEffect transition="in" filter="checkerboard(across)">
                                      <p:cBhvr>
                                        <p:cTn id="76" dur="500"/>
                                        <p:tgtEl>
                                          <p:spTgt spid="4099">
                                            <p:txEl>
                                              <p:pRg st="15" end="1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 presetClass="entr" presetSubtype="10" fill="hold" nodeType="clickEffect">
                                  <p:stCondLst>
                                    <p:cond delay="0"/>
                                  </p:stCondLst>
                                  <p:childTnLst>
                                    <p:set>
                                      <p:cBhvr>
                                        <p:cTn id="80" dur="1" fill="hold">
                                          <p:stCondLst>
                                            <p:cond delay="0"/>
                                          </p:stCondLst>
                                        </p:cTn>
                                        <p:tgtEl>
                                          <p:spTgt spid="4099">
                                            <p:txEl>
                                              <p:pRg st="16" end="16"/>
                                            </p:txEl>
                                          </p:spTgt>
                                        </p:tgtEl>
                                        <p:attrNameLst>
                                          <p:attrName>style.visibility</p:attrName>
                                        </p:attrNameLst>
                                      </p:cBhvr>
                                      <p:to>
                                        <p:strVal val="visible"/>
                                      </p:to>
                                    </p:set>
                                    <p:animEffect transition="in" filter="checkerboard(across)">
                                      <p:cBhvr>
                                        <p:cTn id="81" dur="500"/>
                                        <p:tgtEl>
                                          <p:spTgt spid="4099">
                                            <p:txEl>
                                              <p:pRg st="16" end="16"/>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8" presetClass="entr" presetSubtype="16" fill="hold" nodeType="clickEffect">
                                  <p:stCondLst>
                                    <p:cond delay="0"/>
                                  </p:stCondLst>
                                  <p:childTnLst>
                                    <p:set>
                                      <p:cBhvr>
                                        <p:cTn id="85" dur="1" fill="hold">
                                          <p:stCondLst>
                                            <p:cond delay="0"/>
                                          </p:stCondLst>
                                        </p:cTn>
                                        <p:tgtEl>
                                          <p:spTgt spid="4099">
                                            <p:txEl>
                                              <p:pRg st="17" end="17"/>
                                            </p:txEl>
                                          </p:spTgt>
                                        </p:tgtEl>
                                        <p:attrNameLst>
                                          <p:attrName>style.visibility</p:attrName>
                                        </p:attrNameLst>
                                      </p:cBhvr>
                                      <p:to>
                                        <p:strVal val="visible"/>
                                      </p:to>
                                    </p:set>
                                    <p:animEffect transition="in" filter="diamond(in)">
                                      <p:cBhvr>
                                        <p:cTn id="86" dur="2000"/>
                                        <p:tgtEl>
                                          <p:spTgt spid="4099">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descr="http://www.zonu.com/images/0X0/2010-01-01-11553/The-Abbasid-Caliphate-7501258.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990600"/>
            <a:ext cx="9239250" cy="5191126"/>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64980290"/>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04800"/>
            <a:ext cx="3907824" cy="5334000"/>
          </a:xfrm>
        </p:spPr>
        <p:txBody>
          <a:bodyPr/>
          <a:lstStyle/>
          <a:p>
            <a:r>
              <a:rPr lang="en-US" dirty="0" smtClean="0"/>
              <a:t>Bureaucratic &amp; financial corruption</a:t>
            </a:r>
          </a:p>
          <a:p>
            <a:r>
              <a:rPr lang="en-US" dirty="0" smtClean="0"/>
              <a:t>Powerful factions</a:t>
            </a:r>
          </a:p>
          <a:p>
            <a:r>
              <a:rPr lang="en-US" dirty="0" smtClean="0"/>
              <a:t>Provinces break off &amp; independent</a:t>
            </a:r>
          </a:p>
          <a:p>
            <a:pPr lvl="1"/>
            <a:r>
              <a:rPr lang="en-US" dirty="0" smtClean="0"/>
              <a:t>Cordoba, Morocco, Egypt</a:t>
            </a:r>
          </a:p>
          <a:p>
            <a:r>
              <a:rPr lang="en-US" dirty="0" smtClean="0"/>
              <a:t>Weakens as other powers grow!</a:t>
            </a:r>
          </a:p>
        </p:txBody>
      </p:sp>
      <p:sp>
        <p:nvSpPr>
          <p:cNvPr id="3" name="Title 2"/>
          <p:cNvSpPr>
            <a:spLocks noGrp="1"/>
          </p:cNvSpPr>
          <p:nvPr>
            <p:ph type="title"/>
          </p:nvPr>
        </p:nvSpPr>
        <p:spPr/>
        <p:txBody>
          <a:bodyPr/>
          <a:lstStyle/>
          <a:p>
            <a:r>
              <a:rPr lang="en-US" dirty="0" smtClean="0"/>
              <a:t>Abbasid Problems</a:t>
            </a:r>
            <a:endParaRPr lang="en-US" dirty="0"/>
          </a:p>
        </p:txBody>
      </p:sp>
      <p:pic>
        <p:nvPicPr>
          <p:cNvPr id="7170" name="Picture 2" descr="Wide mustansiriya madrasaen i bagdad  irak. hmh"/>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07824" y="0"/>
            <a:ext cx="5219700" cy="3448051"/>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TextBox 3"/>
          <p:cNvSpPr txBox="1"/>
          <p:nvPr/>
        </p:nvSpPr>
        <p:spPr>
          <a:xfrm>
            <a:off x="5105400" y="3448051"/>
            <a:ext cx="3810000" cy="369332"/>
          </a:xfrm>
          <a:prstGeom prst="rect">
            <a:avLst/>
          </a:prstGeom>
          <a:noFill/>
        </p:spPr>
        <p:txBody>
          <a:bodyPr wrap="square" rtlCol="0">
            <a:spAutoFit/>
          </a:bodyPr>
          <a:lstStyle/>
          <a:p>
            <a:r>
              <a:rPr lang="en-US" dirty="0" smtClean="0"/>
              <a:t>Madrassa in Baghdad</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25071884"/>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382000" cy="3809999"/>
          </a:xfrm>
        </p:spPr>
        <p:txBody>
          <a:bodyPr/>
          <a:lstStyle/>
          <a:p>
            <a:r>
              <a:rPr lang="en-US" dirty="0" smtClean="0"/>
              <a:t>Fatimid Dynasty – Muslim Rule in Egypt</a:t>
            </a:r>
          </a:p>
          <a:p>
            <a:r>
              <a:rPr lang="en-US" dirty="0" smtClean="0"/>
              <a:t>Seljuk Turks</a:t>
            </a:r>
          </a:p>
          <a:p>
            <a:pPr lvl="1"/>
            <a:r>
              <a:rPr lang="en-US" dirty="0" smtClean="0"/>
              <a:t>Nomads</a:t>
            </a:r>
          </a:p>
          <a:p>
            <a:pPr lvl="1"/>
            <a:r>
              <a:rPr lang="en-US" dirty="0" smtClean="0"/>
              <a:t>Convert</a:t>
            </a:r>
          </a:p>
          <a:p>
            <a:pPr lvl="1"/>
            <a:r>
              <a:rPr lang="en-US" dirty="0" smtClean="0"/>
              <a:t>Ruler – Sultan </a:t>
            </a:r>
            <a:endParaRPr lang="en-US" dirty="0"/>
          </a:p>
        </p:txBody>
      </p:sp>
      <p:sp>
        <p:nvSpPr>
          <p:cNvPr id="3" name="Title 2"/>
          <p:cNvSpPr>
            <a:spLocks noGrp="1"/>
          </p:cNvSpPr>
          <p:nvPr>
            <p:ph type="title"/>
          </p:nvPr>
        </p:nvSpPr>
        <p:spPr>
          <a:xfrm>
            <a:off x="685800" y="381000"/>
            <a:ext cx="7543800" cy="914400"/>
          </a:xfrm>
        </p:spPr>
        <p:txBody>
          <a:bodyPr/>
          <a:lstStyle/>
          <a:p>
            <a:r>
              <a:rPr lang="en-US" dirty="0" smtClean="0"/>
              <a:t>Other Groups</a:t>
            </a:r>
            <a:endParaRPr lang="en-US" dirty="0"/>
          </a:p>
        </p:txBody>
      </p:sp>
      <p:pic>
        <p:nvPicPr>
          <p:cNvPr id="11266" name="Picture 2" descr="Image result for seljuk turks"/>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81400" y="2027464"/>
            <a:ext cx="5562600" cy="3973288"/>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41512560"/>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535" y="130629"/>
            <a:ext cx="3181865" cy="6346371"/>
          </a:xfrm>
        </p:spPr>
        <p:txBody>
          <a:bodyPr>
            <a:normAutofit fontScale="92500" lnSpcReduction="10000"/>
          </a:bodyPr>
          <a:lstStyle/>
          <a:p>
            <a:r>
              <a:rPr lang="en-US" dirty="0" smtClean="0"/>
              <a:t>Spread influence of Islam</a:t>
            </a:r>
          </a:p>
          <a:p>
            <a:r>
              <a:rPr lang="en-US" dirty="0" smtClean="0"/>
              <a:t>Trade &amp; wealth</a:t>
            </a:r>
          </a:p>
          <a:p>
            <a:r>
              <a:rPr lang="en-US" dirty="0" smtClean="0"/>
              <a:t>Technology &amp; Science - Astrolabe</a:t>
            </a:r>
          </a:p>
          <a:p>
            <a:r>
              <a:rPr lang="en-US" dirty="0" smtClean="0"/>
              <a:t>Cities</a:t>
            </a:r>
          </a:p>
          <a:p>
            <a:pPr lvl="1"/>
            <a:r>
              <a:rPr lang="en-US" dirty="0" smtClean="0"/>
              <a:t>Ex. Baghdad, Cairo, Cordoba</a:t>
            </a:r>
          </a:p>
          <a:p>
            <a:pPr lvl="1"/>
            <a:r>
              <a:rPr lang="en-US" dirty="0" smtClean="0"/>
              <a:t>Palaces, Mosques, schools, libraries bazaars</a:t>
            </a:r>
          </a:p>
          <a:p>
            <a:r>
              <a:rPr lang="en-US" i="1" dirty="0" smtClean="0"/>
              <a:t>Arabian Nights</a:t>
            </a:r>
          </a:p>
        </p:txBody>
      </p:sp>
      <p:sp>
        <p:nvSpPr>
          <p:cNvPr id="3" name="Title 2"/>
          <p:cNvSpPr>
            <a:spLocks noGrp="1"/>
          </p:cNvSpPr>
          <p:nvPr>
            <p:ph type="title"/>
          </p:nvPr>
        </p:nvSpPr>
        <p:spPr>
          <a:xfrm>
            <a:off x="4191000" y="5486400"/>
            <a:ext cx="7543800" cy="914400"/>
          </a:xfrm>
        </p:spPr>
        <p:txBody>
          <a:bodyPr/>
          <a:lstStyle/>
          <a:p>
            <a:r>
              <a:rPr lang="en-US" dirty="0" smtClean="0"/>
              <a:t>Society &amp; Culture</a:t>
            </a:r>
            <a:endParaRPr lang="en-US" dirty="0"/>
          </a:p>
        </p:txBody>
      </p:sp>
      <p:pic>
        <p:nvPicPr>
          <p:cNvPr id="4" name="Picture 2" descr="http://go.hrw.com/venus_images/0315MC10.gif"/>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43422" y="0"/>
            <a:ext cx="5994400" cy="4495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50118846"/>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32951" y="5929699"/>
            <a:ext cx="4775200" cy="914400"/>
          </a:xfrm>
        </p:spPr>
        <p:txBody>
          <a:bodyPr/>
          <a:lstStyle/>
          <a:p>
            <a:r>
              <a:rPr lang="en-US" dirty="0" smtClean="0"/>
              <a:t>Art &amp; Architecture – </a:t>
            </a:r>
            <a:br>
              <a:rPr lang="en-US" dirty="0" smtClean="0"/>
            </a:br>
            <a:r>
              <a:rPr lang="en-US" sz="2200" dirty="0" smtClean="0"/>
              <a:t>no representation of living things!</a:t>
            </a:r>
            <a:endParaRPr lang="en-US" sz="2200" dirty="0"/>
          </a:p>
        </p:txBody>
      </p:sp>
      <p:pic>
        <p:nvPicPr>
          <p:cNvPr id="4" name="Picture 2" descr="http://www.islamicity.com/Culture/MOSQUES/Asia/TMp81a.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3189288" cy="50768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0242" name="Picture 2" descr="https://brandonartblog.files.wordpress.com/2009/12/dome.jp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81500" y="0"/>
            <a:ext cx="4762500" cy="3571875"/>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44" name="Picture 4" descr="https://upload.wikimedia.org/wikipedia/commons/f/f3/Kaaba_mirror_edit_jj.jpg"/>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75200" y="3571875"/>
            <a:ext cx="4368800" cy="32766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2081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Beliefs/Traditions</a:t>
            </a:r>
          </a:p>
        </p:txBody>
      </p:sp>
      <p:sp>
        <p:nvSpPr>
          <p:cNvPr id="10244" name="Rectangle 4"/>
          <p:cNvSpPr>
            <a:spLocks noGrp="1" noChangeArrowheads="1"/>
          </p:cNvSpPr>
          <p:nvPr>
            <p:ph type="body" idx="1"/>
          </p:nvPr>
        </p:nvSpPr>
        <p:spPr/>
        <p:txBody>
          <a:bodyPr/>
          <a:lstStyle/>
          <a:p>
            <a:pPr eaLnBrk="1" hangingPunct="1"/>
            <a:r>
              <a:rPr lang="en-US" dirty="0"/>
              <a:t>Five Pillars of Islam</a:t>
            </a:r>
          </a:p>
          <a:p>
            <a:pPr eaLnBrk="1" hangingPunct="1"/>
            <a:r>
              <a:rPr lang="en-US" dirty="0"/>
              <a:t>These are the main religious duties of Muslims</a:t>
            </a:r>
          </a:p>
          <a:p>
            <a:pPr eaLnBrk="1" hangingPunct="1"/>
            <a:r>
              <a:rPr lang="en-US" dirty="0"/>
              <a:t>There will </a:t>
            </a:r>
            <a:r>
              <a:rPr lang="en-US" dirty="0">
                <a:solidFill>
                  <a:srgbClr val="FF0000"/>
                </a:solidFill>
              </a:rPr>
              <a:t>definitely</a:t>
            </a:r>
            <a:r>
              <a:rPr lang="en-US" dirty="0"/>
              <a:t> be a question on the</a:t>
            </a:r>
            <a:r>
              <a:rPr lang="en-US" dirty="0" smtClean="0"/>
              <a:t> Unit Test </a:t>
            </a:r>
            <a:r>
              <a:rPr lang="en-US" dirty="0"/>
              <a:t>about the 5 Pillars, so you better know them!</a:t>
            </a:r>
          </a:p>
          <a:p>
            <a:pPr eaLnBrk="1" hangingPunct="1"/>
            <a:endParaRPr lang="en-US" dirty="0"/>
          </a:p>
          <a:p>
            <a:pPr eaLnBrk="1" hangingPunct="1"/>
            <a:endParaRPr lang="en-US" dirty="0">
              <a:solidFill>
                <a:srgbClr val="0000FF"/>
              </a:solidFill>
            </a:endParaRPr>
          </a:p>
          <a:p>
            <a:pPr eaLnBrk="1" hangingPunct="1"/>
            <a:endParaRPr lang="en-US" dirty="0">
              <a:solidFill>
                <a:srgbClr val="0000FF"/>
              </a:solidFill>
            </a:endParaRPr>
          </a:p>
          <a:p>
            <a:pPr eaLnBrk="1" hangingPunct="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244">
                                            <p:txEl>
                                              <p:pRg st="1" end="1"/>
                                            </p:txEl>
                                          </p:spTgt>
                                        </p:tgtEl>
                                        <p:attrNameLst>
                                          <p:attrName>style.visibility</p:attrName>
                                        </p:attrNameLst>
                                      </p:cBhvr>
                                      <p:to>
                                        <p:strVal val="visible"/>
                                      </p:to>
                                    </p:set>
                                    <p:animEffect transition="in" filter="slide(fromBottom)">
                                      <p:cBhvr>
                                        <p:cTn id="7" dur="1000"/>
                                        <p:tgtEl>
                                          <p:spTgt spid="1024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244">
                                            <p:txEl>
                                              <p:pRg st="2" end="2"/>
                                            </p:txEl>
                                          </p:spTgt>
                                        </p:tgtEl>
                                        <p:attrNameLst>
                                          <p:attrName>style.visibility</p:attrName>
                                        </p:attrNameLst>
                                      </p:cBhvr>
                                      <p:to>
                                        <p:strVal val="visible"/>
                                      </p:to>
                                    </p:set>
                                    <p:animEffect transition="in" filter="slide(fromBottom)">
                                      <p:cBhvr>
                                        <p:cTn id="12" dur="1000"/>
                                        <p:tgtEl>
                                          <p:spTgt spid="102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09801"/>
            <a:ext cx="8382000" cy="4648199"/>
          </a:xfrm>
        </p:spPr>
        <p:txBody>
          <a:bodyPr/>
          <a:lstStyle/>
          <a:p>
            <a:r>
              <a:rPr lang="en-US" dirty="0" smtClean="0"/>
              <a:t>In Gov’t – Caliphate</a:t>
            </a:r>
          </a:p>
          <a:p>
            <a:r>
              <a:rPr lang="en-US" dirty="0" smtClean="0"/>
              <a:t>In Law – Sharia</a:t>
            </a:r>
          </a:p>
          <a:p>
            <a:r>
              <a:rPr lang="en-US" dirty="0" smtClean="0"/>
              <a:t>Society –</a:t>
            </a:r>
          </a:p>
          <a:p>
            <a:pPr lvl="1"/>
            <a:r>
              <a:rPr lang="en-US" dirty="0" smtClean="0"/>
              <a:t> over time increased patriarchy - Veil</a:t>
            </a:r>
          </a:p>
          <a:p>
            <a:pPr lvl="1"/>
            <a:r>
              <a:rPr lang="en-US" dirty="0" smtClean="0"/>
              <a:t>Non-Muslims lower class even slaves</a:t>
            </a:r>
            <a:endParaRPr lang="en-US" dirty="0"/>
          </a:p>
        </p:txBody>
      </p:sp>
      <p:sp>
        <p:nvSpPr>
          <p:cNvPr id="3" name="Title 2"/>
          <p:cNvSpPr>
            <a:spLocks noGrp="1"/>
          </p:cNvSpPr>
          <p:nvPr>
            <p:ph type="title"/>
          </p:nvPr>
        </p:nvSpPr>
        <p:spPr/>
        <p:txBody>
          <a:bodyPr/>
          <a:lstStyle/>
          <a:p>
            <a:r>
              <a:rPr lang="en-US" dirty="0" smtClean="0"/>
              <a:t>Islamic Society</a:t>
            </a:r>
            <a:endParaRPr lang="en-US" dirty="0"/>
          </a:p>
        </p:txBody>
      </p:sp>
      <p:pic>
        <p:nvPicPr>
          <p:cNvPr id="8194" name="Picture 2" descr="http://www.channel4.com/media/c4-news/images/22_niqabgraphic2.jp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2357"/>
            <a:ext cx="6324600" cy="268579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196" name="Picture 4" descr="http://lh6.ggpht.com/-2Nuw5kC-Xb4/Tq6a9shRJFI/AAAAAAAAEcY/VM4RXwU8N7E/v3%25257Camused%25257C_img%25257Cmale-dominated-culture.jpg"/>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62600" y="2033059"/>
            <a:ext cx="3581400" cy="27560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67272476"/>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The Ottoman Empire</a:t>
            </a:r>
          </a:p>
        </p:txBody>
      </p:sp>
      <p:sp>
        <p:nvSpPr>
          <p:cNvPr id="4099" name="Rectangle 3"/>
          <p:cNvSpPr>
            <a:spLocks noGrp="1" noChangeArrowheads="1"/>
          </p:cNvSpPr>
          <p:nvPr>
            <p:ph type="body" sz="half" idx="2"/>
          </p:nvPr>
        </p:nvSpPr>
        <p:spPr/>
        <p:txBody>
          <a:bodyPr/>
          <a:lstStyle/>
          <a:p>
            <a:pPr>
              <a:lnSpc>
                <a:spcPct val="90000"/>
              </a:lnSpc>
            </a:pPr>
            <a:r>
              <a:rPr lang="en-US" sz="2400"/>
              <a:t>Ottomans gain ground in Asia Minor (Anatolia) throughout the 1350’s</a:t>
            </a:r>
          </a:p>
          <a:p>
            <a:pPr>
              <a:lnSpc>
                <a:spcPct val="90000"/>
              </a:lnSpc>
            </a:pPr>
            <a:r>
              <a:rPr lang="en-US" sz="2400"/>
              <a:t>1453: Ottoman capture of Constantinople under the Ottoman sultan Mehmed II</a:t>
            </a:r>
          </a:p>
          <a:p>
            <a:pPr>
              <a:lnSpc>
                <a:spcPct val="90000"/>
              </a:lnSpc>
            </a:pPr>
            <a:r>
              <a:rPr lang="en-US" sz="2400"/>
              <a:t>Ottomans were a major power in the Arab World, the Balkans, and around the Black and Red Seas. </a:t>
            </a:r>
          </a:p>
        </p:txBody>
      </p:sp>
      <p:pic>
        <p:nvPicPr>
          <p:cNvPr id="4100" name="Picture 5" descr="mehmed_ii"/>
          <p:cNvPicPr>
            <a:picLocks noChangeAspect="1" noChangeArrowheads="1"/>
          </p:cNvPicPr>
          <p:nvPr>
            <p:ph sz="half" idx="1"/>
          </p:nvPr>
        </p:nvPicPr>
        <p:blipFill>
          <a:blip r:embed="rId2"/>
          <a:srcRect/>
          <a:stretch>
            <a:fillRect/>
          </a:stretch>
        </p:blipFill>
        <p:spPr>
          <a:xfrm>
            <a:off x="1379538" y="1752600"/>
            <a:ext cx="3184525" cy="4114800"/>
          </a:xfrm>
          <a:noFill/>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Five Pillars of Islam</a:t>
            </a:r>
          </a:p>
        </p:txBody>
      </p:sp>
      <p:sp>
        <p:nvSpPr>
          <p:cNvPr id="20483" name="Rectangle 3"/>
          <p:cNvSpPr>
            <a:spLocks noGrp="1" noChangeArrowheads="1"/>
          </p:cNvSpPr>
          <p:nvPr>
            <p:ph type="body" idx="1"/>
          </p:nvPr>
        </p:nvSpPr>
        <p:spPr/>
        <p:txBody>
          <a:bodyPr/>
          <a:lstStyle/>
          <a:p>
            <a:pPr eaLnBrk="1" hangingPunct="1"/>
            <a:r>
              <a:rPr lang="en-US" dirty="0" err="1"/>
              <a:t>Shadah</a:t>
            </a:r>
            <a:endParaRPr lang="en-US" dirty="0"/>
          </a:p>
          <a:p>
            <a:pPr eaLnBrk="1" hangingPunct="1">
              <a:buFontTx/>
              <a:buNone/>
            </a:pPr>
            <a:r>
              <a:rPr lang="en-US" dirty="0"/>
              <a:t>   belief in one god</a:t>
            </a:r>
          </a:p>
          <a:p>
            <a:pPr eaLnBrk="1" hangingPunct="1"/>
            <a:r>
              <a:rPr lang="en-US" dirty="0" err="1"/>
              <a:t>Salat</a:t>
            </a:r>
            <a:endParaRPr lang="en-US" dirty="0"/>
          </a:p>
          <a:p>
            <a:pPr eaLnBrk="1" hangingPunct="1">
              <a:buFontTx/>
              <a:buNone/>
            </a:pPr>
            <a:r>
              <a:rPr lang="en-US" dirty="0"/>
              <a:t>   prayer 5 times a day</a:t>
            </a:r>
          </a:p>
          <a:p>
            <a:pPr eaLnBrk="1" hangingPunct="1"/>
            <a:r>
              <a:rPr lang="en-US" dirty="0" err="1"/>
              <a:t>Siyam</a:t>
            </a:r>
            <a:endParaRPr lang="en-US" dirty="0"/>
          </a:p>
          <a:p>
            <a:pPr eaLnBrk="1" hangingPunct="1">
              <a:buFontTx/>
              <a:buNone/>
            </a:pPr>
            <a:r>
              <a:rPr lang="en-US" dirty="0"/>
              <a:t>	to fast from sunrise to sunset during the holy month of Ramadan</a:t>
            </a:r>
          </a:p>
          <a:p>
            <a:pPr eaLnBrk="1" hangingPunct="1"/>
            <a:endParaRPr lang="en-US" dirty="0">
              <a:solidFill>
                <a:srgbClr val="0000FF"/>
              </a:solidFill>
            </a:endParaRPr>
          </a:p>
          <a:p>
            <a:pPr eaLnBrk="1" hangingPunct="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slide(fromBottom)">
                                      <p:cBhvr>
                                        <p:cTn id="7" dur="1000"/>
                                        <p:tgtEl>
                                          <p:spTgt spid="204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0483">
                                            <p:txEl>
                                              <p:pRg st="3" end="3"/>
                                            </p:txEl>
                                          </p:spTgt>
                                        </p:tgtEl>
                                        <p:attrNameLst>
                                          <p:attrName>style.visibility</p:attrName>
                                        </p:attrNameLst>
                                      </p:cBhvr>
                                      <p:to>
                                        <p:strVal val="visible"/>
                                      </p:to>
                                    </p:set>
                                    <p:animEffect transition="in" filter="slide(fromBottom)">
                                      <p:cBhvr>
                                        <p:cTn id="12" dur="1000"/>
                                        <p:tgtEl>
                                          <p:spTgt spid="2048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animEffect transition="in" filter="slide(fromBottom)">
                                      <p:cBhvr>
                                        <p:cTn id="17" dur="5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t>Five Pillars of Islam</a:t>
            </a:r>
          </a:p>
        </p:txBody>
      </p:sp>
      <p:sp>
        <p:nvSpPr>
          <p:cNvPr id="21507" name="Rectangle 3"/>
          <p:cNvSpPr>
            <a:spLocks noGrp="1" noChangeArrowheads="1"/>
          </p:cNvSpPr>
          <p:nvPr>
            <p:ph type="body" idx="1"/>
          </p:nvPr>
        </p:nvSpPr>
        <p:spPr/>
        <p:txBody>
          <a:bodyPr/>
          <a:lstStyle/>
          <a:p>
            <a:pPr eaLnBrk="1" hangingPunct="1">
              <a:lnSpc>
                <a:spcPct val="80000"/>
              </a:lnSpc>
            </a:pPr>
            <a:r>
              <a:rPr lang="en-US" dirty="0" err="1"/>
              <a:t>Zakat</a:t>
            </a:r>
            <a:endParaRPr lang="en-US" dirty="0"/>
          </a:p>
          <a:p>
            <a:pPr eaLnBrk="1" hangingPunct="1">
              <a:lnSpc>
                <a:spcPct val="80000"/>
              </a:lnSpc>
              <a:buFontTx/>
              <a:buNone/>
            </a:pPr>
            <a:r>
              <a:rPr lang="en-US" dirty="0"/>
              <a:t> 	</a:t>
            </a:r>
            <a:r>
              <a:rPr lang="en-US" sz="3200" dirty="0"/>
              <a:t>giving to charity and the poor every year</a:t>
            </a:r>
          </a:p>
          <a:p>
            <a:pPr eaLnBrk="1" hangingPunct="1">
              <a:lnSpc>
                <a:spcPct val="80000"/>
              </a:lnSpc>
            </a:pPr>
            <a:endParaRPr lang="en-US" sz="3200" dirty="0"/>
          </a:p>
          <a:p>
            <a:pPr eaLnBrk="1" hangingPunct="1">
              <a:lnSpc>
                <a:spcPct val="80000"/>
              </a:lnSpc>
            </a:pPr>
            <a:r>
              <a:rPr lang="en-US" sz="3200" dirty="0"/>
              <a:t>Hajj</a:t>
            </a:r>
          </a:p>
          <a:p>
            <a:pPr eaLnBrk="1" hangingPunct="1">
              <a:lnSpc>
                <a:spcPct val="80000"/>
              </a:lnSpc>
              <a:buFontTx/>
              <a:buNone/>
            </a:pPr>
            <a:r>
              <a:rPr lang="en-US" sz="3200" dirty="0"/>
              <a:t>   pilgrimage to the holy city of Mecca in Saudi Arabia once in a Muslim’s life</a:t>
            </a:r>
          </a:p>
          <a:p>
            <a:pPr eaLnBrk="1" hangingPunct="1">
              <a:lnSpc>
                <a:spcPct val="80000"/>
              </a:lnSpc>
            </a:pPr>
            <a:endParaRPr lang="en-US" dirty="0">
              <a:solidFill>
                <a:srgbClr val="0000FF"/>
              </a:solidFill>
            </a:endParaRPr>
          </a:p>
          <a:p>
            <a:pPr eaLnBrk="1" hangingPunct="1">
              <a:lnSpc>
                <a:spcPct val="80000"/>
              </a:lnSpc>
            </a:pPr>
            <a:endParaRPr lang="en-US" dirty="0"/>
          </a:p>
          <a:p>
            <a:pPr eaLnBrk="1" hangingPunct="1">
              <a:lnSpc>
                <a:spcPct val="80000"/>
              </a:lnSpc>
            </a:pPr>
            <a:endParaRPr lang="en-US" sz="2000" dirty="0"/>
          </a:p>
          <a:p>
            <a:pPr eaLnBrk="1" hangingPunct="1">
              <a:lnSpc>
                <a:spcPct val="80000"/>
              </a:lnSpc>
              <a:buFontTx/>
              <a:buNone/>
            </a:pPr>
            <a:r>
              <a:rPr lang="en-US"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slide(fromBottom)">
                                      <p:cBhvr>
                                        <p:cTn id="7" dur="1000"/>
                                        <p:tgtEl>
                                          <p:spTgt spid="215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1507">
                                            <p:txEl>
                                              <p:pRg st="4" end="4"/>
                                            </p:txEl>
                                          </p:spTgt>
                                        </p:tgtEl>
                                        <p:attrNameLst>
                                          <p:attrName>style.visibility</p:attrName>
                                        </p:attrNameLst>
                                      </p:cBhvr>
                                      <p:to>
                                        <p:strVal val="visible"/>
                                      </p:to>
                                    </p:set>
                                    <p:animEffect transition="in" filter="slide(fromBottom)">
                                      <p:cBhvr>
                                        <p:cTn id="12" dur="10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82000" cy="4648199"/>
          </a:xfrm>
        </p:spPr>
        <p:txBody>
          <a:bodyPr/>
          <a:lstStyle/>
          <a:p>
            <a:r>
              <a:rPr lang="en-US" dirty="0" smtClean="0"/>
              <a:t>Succession debates (who will rule next?)</a:t>
            </a:r>
          </a:p>
          <a:p>
            <a:pPr lvl="1"/>
            <a:r>
              <a:rPr lang="en-US" b="1" u="sng" dirty="0" smtClean="0"/>
              <a:t>Caliph</a:t>
            </a:r>
            <a:r>
              <a:rPr lang="en-US" dirty="0" smtClean="0"/>
              <a:t> – political &amp; religious successor to Muhammad</a:t>
            </a:r>
          </a:p>
          <a:p>
            <a:pPr lvl="1"/>
            <a:r>
              <a:rPr lang="en-US" b="1" u="sng" dirty="0" smtClean="0"/>
              <a:t>Jihad</a:t>
            </a:r>
            <a:r>
              <a:rPr lang="en-US" dirty="0" smtClean="0"/>
              <a:t> – “Struggle” – many interpretations</a:t>
            </a:r>
          </a:p>
          <a:p>
            <a:pPr lvl="2"/>
            <a:r>
              <a:rPr lang="en-US" dirty="0" smtClean="0"/>
              <a:t>Expand through “defensive” warfare to protect Islam</a:t>
            </a:r>
            <a:endParaRPr lang="en-US" dirty="0"/>
          </a:p>
        </p:txBody>
      </p:sp>
      <p:sp>
        <p:nvSpPr>
          <p:cNvPr id="3" name="Title 2"/>
          <p:cNvSpPr>
            <a:spLocks noGrp="1"/>
          </p:cNvSpPr>
          <p:nvPr>
            <p:ph type="title"/>
          </p:nvPr>
        </p:nvSpPr>
        <p:spPr>
          <a:xfrm>
            <a:off x="381000" y="152400"/>
            <a:ext cx="7543800" cy="914400"/>
          </a:xfrm>
        </p:spPr>
        <p:txBody>
          <a:bodyPr/>
          <a:lstStyle/>
          <a:p>
            <a:r>
              <a:rPr lang="en-US" dirty="0" smtClean="0"/>
              <a:t>After Muhammad…</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52818276"/>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descr="http://iranpoliticsclub.net/maps/images/110%20Arab%20Muslim%20Caliphate%20Expansion%20&amp;%20Military%20Campaigns%20Map.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304800"/>
            <a:ext cx="9144000" cy="6071906"/>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06640134"/>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ea typeface="ヒラギノ角ゴ Pro W3" pitchFamily="-106" charset="-128"/>
              </a:rPr>
              <a:t>The Islamic Empire</a:t>
            </a:r>
          </a:p>
        </p:txBody>
      </p:sp>
      <p:sp>
        <p:nvSpPr>
          <p:cNvPr id="192515" name="Rectangle 3"/>
          <p:cNvSpPr>
            <a:spLocks noGrp="1" noChangeArrowheads="1"/>
          </p:cNvSpPr>
          <p:nvPr>
            <p:ph type="body" idx="1"/>
          </p:nvPr>
        </p:nvSpPr>
        <p:spPr/>
        <p:txBody>
          <a:bodyPr/>
          <a:lstStyle/>
          <a:p>
            <a:pPr>
              <a:lnSpc>
                <a:spcPct val="90000"/>
              </a:lnSpc>
            </a:pPr>
            <a:r>
              <a:rPr lang="en-US" sz="2500">
                <a:latin typeface="Copperplate Gothic Light" charset="0"/>
                <a:ea typeface="ヒラギノ角ゴ Pro W3" pitchFamily="-106" charset="-128"/>
              </a:rPr>
              <a:t>The Rashidun Caliphate ( </a:t>
            </a:r>
            <a:r>
              <a:rPr lang="ar-sa" sz="2500">
                <a:latin typeface="Copperplate Gothic Light" charset="0"/>
                <a:ea typeface="Arial" pitchFamily="-106" charset="0"/>
                <a:cs typeface="Arial" pitchFamily="-106" charset="0"/>
              </a:rPr>
              <a:t>الخلافة الراشدية</a:t>
            </a:r>
            <a:r>
              <a:rPr lang="en-US" sz="2500">
                <a:latin typeface="Copperplate Gothic Light" charset="0"/>
                <a:ea typeface="ヒラギノ角ゴ Pro W3" pitchFamily="-106" charset="-128"/>
              </a:rPr>
              <a:t>) or Rashidun Empire, was the first of the four Arab caliphates. </a:t>
            </a:r>
          </a:p>
          <a:p>
            <a:pPr>
              <a:lnSpc>
                <a:spcPct val="90000"/>
              </a:lnSpc>
            </a:pPr>
            <a:r>
              <a:rPr lang="en-US" sz="2500">
                <a:latin typeface="Copperplate Gothic Light" charset="0"/>
                <a:ea typeface="ヒラギノ角ゴ Pro W3" pitchFamily="-106" charset="-128"/>
              </a:rPr>
              <a:t>It was controlled by the first four successors of Muhammad, known as the "Rightly Guided" caliphs. </a:t>
            </a:r>
          </a:p>
          <a:p>
            <a:pPr>
              <a:lnSpc>
                <a:spcPct val="90000"/>
              </a:lnSpc>
            </a:pPr>
            <a:r>
              <a:rPr lang="en-US" sz="2500">
                <a:latin typeface="Copperplate Gothic Light" charset="0"/>
                <a:ea typeface="ヒラギノ角ゴ Pro W3" pitchFamily="-106" charset="-128"/>
              </a:rPr>
              <a:t>Founded after Muhammad's death in 632, the empire lasted until 'Ali's death in 661. </a:t>
            </a:r>
          </a:p>
          <a:p>
            <a:pPr>
              <a:lnSpc>
                <a:spcPct val="90000"/>
              </a:lnSpc>
            </a:pPr>
            <a:r>
              <a:rPr lang="en-US" sz="2500">
                <a:latin typeface="Copperplate Gothic Light" charset="0"/>
                <a:ea typeface="ヒラギノ角ゴ Pro W3" pitchFamily="-106" charset="-128"/>
              </a:rPr>
              <a:t>At its height, the power of the Rashidun Caliphs extended throughout North Africa, the Arabian Peninsula, and the Iranian highlands.</a:t>
            </a:r>
          </a:p>
          <a:p>
            <a:pPr>
              <a:lnSpc>
                <a:spcPct val="90000"/>
              </a:lnSpc>
            </a:pPr>
            <a:r>
              <a:rPr lang="en-US" sz="2500">
                <a:latin typeface="Copperplate Gothic Light" charset="0"/>
                <a:ea typeface="ヒラギノ角ゴ Pro W3" pitchFamily="-106" charset="-128"/>
              </a:rPr>
              <a:t>Dome of the rock Begun</a:t>
            </a:r>
            <a:endParaRPr lang="en-US" sz="2800">
              <a:ea typeface="ヒラギノ角ゴ Pro W3" pitchFamily="-106"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 calcmode="lin" valueType="num">
                                      <p:cBhvr additive="base">
                                        <p:cTn id="7" dur="500" fill="hold"/>
                                        <p:tgtEl>
                                          <p:spTgt spid="192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25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2515">
                                            <p:txEl>
                                              <p:pRg st="1" end="1"/>
                                            </p:txEl>
                                          </p:spTgt>
                                        </p:tgtEl>
                                        <p:attrNameLst>
                                          <p:attrName>style.visibility</p:attrName>
                                        </p:attrNameLst>
                                      </p:cBhvr>
                                      <p:to>
                                        <p:strVal val="visible"/>
                                      </p:to>
                                    </p:set>
                                    <p:anim calcmode="lin" valueType="num">
                                      <p:cBhvr additive="base">
                                        <p:cTn id="13" dur="500" fill="hold"/>
                                        <p:tgtEl>
                                          <p:spTgt spid="1925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25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2515">
                                            <p:txEl>
                                              <p:pRg st="2" end="2"/>
                                            </p:txEl>
                                          </p:spTgt>
                                        </p:tgtEl>
                                        <p:attrNameLst>
                                          <p:attrName>style.visibility</p:attrName>
                                        </p:attrNameLst>
                                      </p:cBhvr>
                                      <p:to>
                                        <p:strVal val="visible"/>
                                      </p:to>
                                    </p:set>
                                    <p:anim calcmode="lin" valueType="num">
                                      <p:cBhvr additive="base">
                                        <p:cTn id="19" dur="500" fill="hold"/>
                                        <p:tgtEl>
                                          <p:spTgt spid="1925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25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2515">
                                            <p:txEl>
                                              <p:pRg st="3" end="3"/>
                                            </p:txEl>
                                          </p:spTgt>
                                        </p:tgtEl>
                                        <p:attrNameLst>
                                          <p:attrName>style.visibility</p:attrName>
                                        </p:attrNameLst>
                                      </p:cBhvr>
                                      <p:to>
                                        <p:strVal val="visible"/>
                                      </p:to>
                                    </p:set>
                                    <p:anim calcmode="lin" valueType="num">
                                      <p:cBhvr additive="base">
                                        <p:cTn id="25" dur="500" fill="hold"/>
                                        <p:tgtEl>
                                          <p:spTgt spid="1925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25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2515">
                                            <p:txEl>
                                              <p:pRg st="4" end="4"/>
                                            </p:txEl>
                                          </p:spTgt>
                                        </p:tgtEl>
                                        <p:attrNameLst>
                                          <p:attrName>style.visibility</p:attrName>
                                        </p:attrNameLst>
                                      </p:cBhvr>
                                      <p:to>
                                        <p:strVal val="visible"/>
                                      </p:to>
                                    </p:set>
                                    <p:anim calcmode="lin" valueType="num">
                                      <p:cBhvr additive="base">
                                        <p:cTn id="31" dur="500" fill="hold"/>
                                        <p:tgtEl>
                                          <p:spTgt spid="1925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25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ea typeface="ヒラギノ角ゴ Pro W3" pitchFamily="-106" charset="-128"/>
              </a:rPr>
              <a:t>The Four Caliphs</a:t>
            </a:r>
          </a:p>
        </p:txBody>
      </p:sp>
      <p:sp>
        <p:nvSpPr>
          <p:cNvPr id="35843" name="Rectangle 3"/>
          <p:cNvSpPr>
            <a:spLocks noGrp="1" noChangeArrowheads="1"/>
          </p:cNvSpPr>
          <p:nvPr>
            <p:ph type="body" idx="1"/>
          </p:nvPr>
        </p:nvSpPr>
        <p:spPr/>
        <p:txBody>
          <a:bodyPr/>
          <a:lstStyle/>
          <a:p>
            <a:pPr>
              <a:buFont typeface="Monotype Sorts" charset="2"/>
              <a:buNone/>
            </a:pPr>
            <a:endParaRPr lang="en-US" sz="2900">
              <a:latin typeface="Copperplate Gothic Light" charset="0"/>
              <a:ea typeface="ヒラギノ角ゴ Pro W3" pitchFamily="-106" charset="-128"/>
            </a:endParaRPr>
          </a:p>
          <a:p>
            <a:r>
              <a:rPr lang="en-US" sz="4000">
                <a:latin typeface="Copperplate Gothic Light" charset="0"/>
                <a:ea typeface="ヒラギノ角ゴ Pro W3" pitchFamily="-106" charset="-128"/>
              </a:rPr>
              <a:t> - 632–634 	Abu Bakr</a:t>
            </a:r>
          </a:p>
          <a:p>
            <a:r>
              <a:rPr lang="en-US" sz="4000">
                <a:latin typeface="Copperplate Gothic Light" charset="0"/>
                <a:ea typeface="ヒラギノ角ゴ Pro W3" pitchFamily="-106" charset="-128"/>
              </a:rPr>
              <a:t> - 634–644 	Umar</a:t>
            </a:r>
          </a:p>
          <a:p>
            <a:r>
              <a:rPr lang="en-US" sz="4000">
                <a:latin typeface="Copperplate Gothic Light" charset="0"/>
                <a:ea typeface="ヒラギノ角ゴ Pro W3" pitchFamily="-106" charset="-128"/>
              </a:rPr>
              <a:t> - 644–656 	Uthman</a:t>
            </a:r>
          </a:p>
          <a:p>
            <a:r>
              <a:rPr lang="en-US" sz="4000">
                <a:latin typeface="Copperplate Gothic Light" charset="0"/>
                <a:ea typeface="ヒラギノ角ゴ Pro W3" pitchFamily="-106" charset="-128"/>
              </a:rPr>
              <a:t> - 656–661 	Ali</a:t>
            </a:r>
            <a:endParaRPr lang="en-US">
              <a:ea typeface="ヒラギノ角ゴ Pro W3" pitchFamily="-106" charset="-128"/>
            </a:endParaRP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139</TotalTime>
  <Words>1475</Words>
  <Application>Microsoft Macintosh PowerPoint</Application>
  <PresentationFormat>On-screen Show (4:3)</PresentationFormat>
  <Paragraphs>192</Paragraphs>
  <Slides>31</Slides>
  <Notes>11</Notes>
  <HiddenSlides>0</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Elemental</vt:lpstr>
      <vt:lpstr>Unit 4.1 Islamic Empires</vt:lpstr>
      <vt:lpstr>Slide 2</vt:lpstr>
      <vt:lpstr>Beliefs/Traditions</vt:lpstr>
      <vt:lpstr>Five Pillars of Islam</vt:lpstr>
      <vt:lpstr>Five Pillars of Islam</vt:lpstr>
      <vt:lpstr>After Muhammad…</vt:lpstr>
      <vt:lpstr>Slide 7</vt:lpstr>
      <vt:lpstr>The Islamic Empire</vt:lpstr>
      <vt:lpstr>The Four Caliphs</vt:lpstr>
      <vt:lpstr>Muslim Expansion – Early Conquests</vt:lpstr>
      <vt:lpstr>Abu Bakr 632-634 [1st] </vt:lpstr>
      <vt:lpstr>Muslim Expansion – Building an Empire</vt:lpstr>
      <vt:lpstr>Uthman 644-656 [3rd]</vt:lpstr>
      <vt:lpstr>Ali 656-661 [4th]</vt:lpstr>
      <vt:lpstr>Muslim Expansion – Reasons for Success</vt:lpstr>
      <vt:lpstr>Islamic Rule</vt:lpstr>
      <vt:lpstr>Muslim Expansion – Religious Tolerance</vt:lpstr>
      <vt:lpstr>Muslim Expansion – Conquests of Non-Arabs</vt:lpstr>
      <vt:lpstr>Muslim Expansion – Merchants &amp; Missionaries</vt:lpstr>
      <vt:lpstr>Umayyad Caliphate (661-750)</vt:lpstr>
      <vt:lpstr>Umayyad Empire</vt:lpstr>
      <vt:lpstr>Umayyad Problems</vt:lpstr>
      <vt:lpstr>Abbasid Caliphate (750-1258) </vt:lpstr>
      <vt:lpstr>Abbasid</vt:lpstr>
      <vt:lpstr>Slide 25</vt:lpstr>
      <vt:lpstr>Abbasid Problems</vt:lpstr>
      <vt:lpstr>Other Groups</vt:lpstr>
      <vt:lpstr>Society &amp; Culture</vt:lpstr>
      <vt:lpstr>Art &amp; Architecture –  no representation of living things!</vt:lpstr>
      <vt:lpstr>Islamic Society</vt:lpstr>
      <vt:lpstr>The Ottoman Empire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4.1 Islamic Empires</dc:title>
  <dc:creator>Scott Coonradt</dc:creator>
  <cp:lastModifiedBy>Jack</cp:lastModifiedBy>
  <cp:revision>33</cp:revision>
  <dcterms:created xsi:type="dcterms:W3CDTF">2016-02-17T18:28:41Z</dcterms:created>
  <dcterms:modified xsi:type="dcterms:W3CDTF">2016-02-17T18:50:19Z</dcterms:modified>
</cp:coreProperties>
</file>