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9" r:id="rId4"/>
    <p:sldId id="260" r:id="rId5"/>
    <p:sldId id="261" r:id="rId6"/>
    <p:sldId id="258" r:id="rId7"/>
    <p:sldId id="263" r:id="rId8"/>
    <p:sldId id="266" r:id="rId9"/>
    <p:sldId id="265" r:id="rId10"/>
    <p:sldId id="269" r:id="rId11"/>
    <p:sldId id="264" r:id="rId12"/>
    <p:sldId id="270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4" r:id="rId28"/>
    <p:sldId id="283" r:id="rId29"/>
    <p:sldId id="298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1ED86-DD90-D443-A777-5C22280D6529}" type="datetimeFigureOut">
              <a:rPr lang="en-US" smtClean="0"/>
              <a:pPr/>
              <a:t>9/3/17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815B6-2071-9B41-8579-68A792F0B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15B6-2071-9B41-8579-68A792F0BD6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ACDDDF-212E-4D08-B80F-F0A0E07E976F}" type="slidenum">
              <a:rPr lang="en-US" altLang="en-US" sz="1200" smtClean="0"/>
              <a:pPr eaLnBrk="1" hangingPunct="1"/>
              <a:t>26</a:t>
            </a:fld>
            <a:endParaRPr lang="en-US" alt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Noted Achievements: medicine (c-sections, inoculations); math (decimals, concept of zero and pi; astronomy (round earth – not flat, 365 day solar calendar;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4EC5-21B3-314F-8AFB-4E6F76345672}" type="datetimeFigureOut">
              <a:rPr lang="en-US" smtClean="0"/>
              <a:pPr/>
              <a:t>9/3/17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4325-8FBD-5F44-86C9-489676FCD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4EC5-21B3-314F-8AFB-4E6F76345672}" type="datetimeFigureOut">
              <a:rPr lang="en-US" smtClean="0"/>
              <a:pPr/>
              <a:t>9/3/17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4325-8FBD-5F44-86C9-489676FCD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4EC5-21B3-314F-8AFB-4E6F76345672}" type="datetimeFigureOut">
              <a:rPr lang="en-US" smtClean="0"/>
              <a:pPr/>
              <a:t>9/3/17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4325-8FBD-5F44-86C9-489676FCD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4EC5-21B3-314F-8AFB-4E6F76345672}" type="datetimeFigureOut">
              <a:rPr lang="en-US" smtClean="0"/>
              <a:pPr/>
              <a:t>9/3/17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4325-8FBD-5F44-86C9-489676FCD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4EC5-21B3-314F-8AFB-4E6F76345672}" type="datetimeFigureOut">
              <a:rPr lang="en-US" smtClean="0"/>
              <a:pPr/>
              <a:t>9/3/17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4325-8FBD-5F44-86C9-489676FCD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4EC5-21B3-314F-8AFB-4E6F76345672}" type="datetimeFigureOut">
              <a:rPr lang="en-US" smtClean="0"/>
              <a:pPr/>
              <a:t>9/3/17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4325-8FBD-5F44-86C9-489676FCD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4EC5-21B3-314F-8AFB-4E6F76345672}" type="datetimeFigureOut">
              <a:rPr lang="en-US" smtClean="0"/>
              <a:pPr/>
              <a:t>9/3/17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4325-8FBD-5F44-86C9-489676FCD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4EC5-21B3-314F-8AFB-4E6F76345672}" type="datetimeFigureOut">
              <a:rPr lang="en-US" smtClean="0"/>
              <a:pPr/>
              <a:t>9/3/17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4325-8FBD-5F44-86C9-489676FCD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4EC5-21B3-314F-8AFB-4E6F76345672}" type="datetimeFigureOut">
              <a:rPr lang="en-US" smtClean="0"/>
              <a:pPr/>
              <a:t>9/3/17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4325-8FBD-5F44-86C9-489676FCD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4EC5-21B3-314F-8AFB-4E6F76345672}" type="datetimeFigureOut">
              <a:rPr lang="en-US" smtClean="0"/>
              <a:pPr/>
              <a:t>9/3/17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4325-8FBD-5F44-86C9-489676FCD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4EC5-21B3-314F-8AFB-4E6F76345672}" type="datetimeFigureOut">
              <a:rPr lang="en-US" smtClean="0"/>
              <a:pPr/>
              <a:t>9/3/17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4325-8FBD-5F44-86C9-489676FCD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94EC5-21B3-314F-8AFB-4E6F76345672}" type="datetimeFigureOut">
              <a:rPr lang="en-US" smtClean="0"/>
              <a:pPr/>
              <a:t>9/3/17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B4325-8FBD-5F44-86C9-489676FCD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619" y="1052286"/>
            <a:ext cx="797076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latin typeface="Herculanum"/>
                <a:cs typeface="Herculanum"/>
              </a:rPr>
              <a:t>Early River Civilizations:</a:t>
            </a:r>
          </a:p>
          <a:p>
            <a:pPr algn="ctr"/>
            <a:r>
              <a:rPr lang="en-US" sz="5100" dirty="0" smtClean="0">
                <a:latin typeface="Arial Black"/>
                <a:cs typeface="Arial Black"/>
              </a:rPr>
              <a:t>The </a:t>
            </a:r>
          </a:p>
          <a:p>
            <a:pPr algn="ctr"/>
            <a:r>
              <a:rPr lang="en-US" sz="5100" dirty="0" smtClean="0">
                <a:latin typeface="Arial Black"/>
                <a:cs typeface="Arial Black"/>
              </a:rPr>
              <a:t>Indus River Valley and the </a:t>
            </a:r>
          </a:p>
          <a:p>
            <a:pPr algn="ctr"/>
            <a:r>
              <a:rPr lang="en-US" sz="5100" dirty="0" smtClean="0">
                <a:latin typeface="Arial Black"/>
                <a:cs typeface="Arial Black"/>
              </a:rPr>
              <a:t>Yellow River Valley</a:t>
            </a:r>
            <a:endParaRPr lang="en-US" sz="51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duism 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314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7832" y="1688345"/>
            <a:ext cx="29151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• No one person founded Hinduism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• Hinduism is a blending of early religions from both the Aryan races and India’s native </a:t>
            </a:r>
            <a:r>
              <a:rPr lang="en-US" b="1" dirty="0" err="1" smtClean="0">
                <a:solidFill>
                  <a:schemeClr val="bg1"/>
                </a:solidFill>
              </a:rPr>
              <a:t>Deccans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• Hinduism is a polytheistic religion, though Brahman is the all-encompassing supreme being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Vedas – India’s sacred texts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199"/>
            <a:ext cx="4572000" cy="4431665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/>
              <a:t>Series in Sanskrit </a:t>
            </a:r>
          </a:p>
          <a:p>
            <a:pPr lvl="1"/>
            <a:r>
              <a:rPr lang="en-US" sz="2800" b="1" dirty="0" err="1" smtClean="0"/>
              <a:t>Rigveda</a:t>
            </a:r>
            <a:r>
              <a:rPr lang="en-US" sz="2800" dirty="0" smtClean="0"/>
              <a:t> (</a:t>
            </a:r>
            <a:r>
              <a:rPr lang="en-US" dirty="0" smtClean="0"/>
              <a:t>an ancient Indian collection of Vedic Sanskrit hymns. It is one of the four canonical sacred texts of Hinduism known as the Vedas.</a:t>
            </a:r>
            <a:endParaRPr lang="en-US" sz="2800" dirty="0" smtClean="0"/>
          </a:p>
          <a:p>
            <a:endParaRPr lang="en-US" sz="3000" dirty="0" smtClean="0"/>
          </a:p>
          <a:p>
            <a:r>
              <a:rPr lang="en-US" sz="3000" dirty="0" smtClean="0"/>
              <a:t>• Contain hymns, rituals, ceremonies, meditation, philosophy</a:t>
            </a:r>
          </a:p>
          <a:p>
            <a:endParaRPr lang="en-US" sz="3000" dirty="0" smtClean="0"/>
          </a:p>
          <a:p>
            <a:r>
              <a:rPr lang="en-US" sz="3000" dirty="0" smtClean="0"/>
              <a:t>Core of Hinduism, &amp; elements of Buddhism &amp; Jainism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 descr="http://www.tokenrock.com/stock/veda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572000" cy="271462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185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06" y="0"/>
            <a:ext cx="8499194" cy="73594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The Vedas &amp; Hinduism…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5945"/>
            <a:ext cx="8229600" cy="4525963"/>
          </a:xfrm>
        </p:spPr>
        <p:txBody>
          <a:bodyPr>
            <a:normAutofit fontScale="70000" lnSpcReduction="20000"/>
          </a:bodyPr>
          <a:lstStyle/>
          <a:p>
            <a:endParaRPr lang="en-US" b="1" i="1" dirty="0" smtClean="0"/>
          </a:p>
          <a:p>
            <a:r>
              <a:rPr lang="en-US" b="1" i="1" dirty="0" smtClean="0"/>
              <a:t>Upanishads – </a:t>
            </a:r>
            <a:r>
              <a:rPr lang="en-US" dirty="0" smtClean="0"/>
              <a:t>A section of the Vedas that address mystical questions related to Hinduism</a:t>
            </a:r>
            <a:endParaRPr lang="en-US" b="1" i="1" dirty="0" smtClean="0"/>
          </a:p>
          <a:p>
            <a:r>
              <a:rPr lang="en-US" b="1" i="1" dirty="0" smtClean="0"/>
              <a:t>Mahabharata</a:t>
            </a:r>
            <a:r>
              <a:rPr lang="en-US" i="1" dirty="0" smtClean="0"/>
              <a:t> - </a:t>
            </a:r>
            <a:r>
              <a:rPr lang="en-US" dirty="0" smtClean="0"/>
              <a:t>A Sanskrit epic principally concerning the dynastic struggle and civil war in the kingdom of </a:t>
            </a:r>
            <a:r>
              <a:rPr lang="en-US" dirty="0" err="1" smtClean="0"/>
              <a:t>Kurukshetra</a:t>
            </a:r>
            <a:r>
              <a:rPr lang="en-US" dirty="0" smtClean="0"/>
              <a:t> about the 9th century BC, and containing the text of the </a:t>
            </a:r>
            <a:r>
              <a:rPr lang="en-US" b="1" dirty="0" smtClean="0"/>
              <a:t>Bhagavad-Gita</a:t>
            </a:r>
            <a:r>
              <a:rPr lang="en-US" dirty="0" smtClean="0"/>
              <a:t>.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• </a:t>
            </a:r>
            <a:r>
              <a:rPr lang="en-US" b="1" i="1" dirty="0" smtClean="0"/>
              <a:t>Ramayana</a:t>
            </a:r>
            <a:r>
              <a:rPr lang="en-US" i="1" dirty="0" smtClean="0"/>
              <a:t> - </a:t>
            </a:r>
            <a:r>
              <a:rPr lang="en-US" dirty="0" smtClean="0"/>
              <a:t>A Sanskrit epic that concerns the banishment of Rama from his kingdom, the abduction of his wife </a:t>
            </a:r>
            <a:r>
              <a:rPr lang="en-US" dirty="0" err="1" smtClean="0"/>
              <a:t>Sita</a:t>
            </a:r>
            <a:r>
              <a:rPr lang="en-US" dirty="0" smtClean="0"/>
              <a:t> by a demon and her rescue, and Rama's eventual restoration to the throne.</a:t>
            </a:r>
          </a:p>
          <a:p>
            <a:pPr>
              <a:buNone/>
            </a:pPr>
            <a:r>
              <a:rPr lang="en-US" dirty="0" smtClean="0"/>
              <a:t>The principles of Hinduism are found in both the Upanishads and in Indian literary works such as the Bhagavad-Gita</a:t>
            </a:r>
          </a:p>
        </p:txBody>
      </p:sp>
      <p:pic>
        <p:nvPicPr>
          <p:cNvPr id="4" name="Picture 3" descr="upanishads-top-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062" y="4626671"/>
            <a:ext cx="5267405" cy="22313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04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Hinduism…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0041"/>
            <a:ext cx="3619501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“God is one, but wise people know it by many names” </a:t>
            </a:r>
          </a:p>
          <a:p>
            <a:r>
              <a:rPr lang="en-US" dirty="0" smtClean="0"/>
              <a:t>			– Hindu proverb</a:t>
            </a:r>
          </a:p>
          <a:p>
            <a:endParaRPr lang="en-US" dirty="0" smtClean="0"/>
          </a:p>
          <a:p>
            <a:r>
              <a:rPr lang="en-US" dirty="0" smtClean="0"/>
              <a:t>• No single founder – a blend of earlier religions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• Main goal of life: achieving </a:t>
            </a:r>
            <a:r>
              <a:rPr lang="en-US" b="1" dirty="0" err="1" smtClean="0"/>
              <a:t>Moksha</a:t>
            </a:r>
            <a:endParaRPr lang="en-US" b="1" dirty="0" smtClean="0"/>
          </a:p>
          <a:p>
            <a:r>
              <a:rPr lang="en-US" dirty="0" smtClean="0"/>
              <a:t>	- to do that, one achieve 	unity with </a:t>
            </a:r>
            <a:r>
              <a:rPr lang="en-US" b="1" dirty="0" smtClean="0"/>
              <a:t>Brahman</a:t>
            </a:r>
            <a:r>
              <a:rPr lang="en-US" dirty="0" smtClean="0"/>
              <a:t>, the 	ultimate god</a:t>
            </a:r>
          </a:p>
          <a:p>
            <a:r>
              <a:rPr lang="en-US" dirty="0" smtClean="0"/>
              <a:t>	- sometimes that takes more 	than one lifetime: 	</a:t>
            </a:r>
            <a:r>
              <a:rPr lang="en-US" b="1" dirty="0" smtClean="0"/>
              <a:t>reincarnation</a:t>
            </a:r>
          </a:p>
          <a:p>
            <a:endParaRPr lang="en-US" b="1" dirty="0" smtClean="0"/>
          </a:p>
          <a:p>
            <a:r>
              <a:rPr lang="en-US" dirty="0" smtClean="0"/>
              <a:t>• </a:t>
            </a:r>
            <a:r>
              <a:rPr lang="en-US" b="1" dirty="0" smtClean="0"/>
              <a:t>Karma</a:t>
            </a:r>
            <a:r>
              <a:rPr lang="en-US" dirty="0" smtClean="0"/>
              <a:t>: what you put out into the world comes back to you</a:t>
            </a:r>
          </a:p>
          <a:p>
            <a:endParaRPr lang="en-US" dirty="0" smtClean="0"/>
          </a:p>
          <a:p>
            <a:r>
              <a:rPr lang="en-US" dirty="0" smtClean="0"/>
              <a:t>• </a:t>
            </a:r>
            <a:r>
              <a:rPr lang="en-US" b="1" dirty="0" smtClean="0"/>
              <a:t>Dharma</a:t>
            </a:r>
            <a:r>
              <a:rPr lang="en-US" dirty="0" smtClean="0"/>
              <a:t>: observing religious and moral duties to escape the cycle of rebirth.</a:t>
            </a:r>
          </a:p>
        </p:txBody>
      </p:sp>
      <p:pic>
        <p:nvPicPr>
          <p:cNvPr id="6" name="Picture 5" descr="Aadhi_shakti_world-hindui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236" y="1572903"/>
            <a:ext cx="5610764" cy="37405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37" y="0"/>
            <a:ext cx="8484763" cy="88024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Jainism…</a:t>
            </a:r>
            <a:endParaRPr lang="en-US" dirty="0"/>
          </a:p>
        </p:txBody>
      </p:sp>
      <p:pic>
        <p:nvPicPr>
          <p:cNvPr id="4" name="Picture 3" descr="Jainist mon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37" y="880248"/>
            <a:ext cx="6085728" cy="40750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7765" y="245315"/>
            <a:ext cx="2856235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Founded by </a:t>
            </a:r>
            <a:r>
              <a:rPr lang="en-US" b="1" dirty="0" err="1" smtClean="0"/>
              <a:t>Mahavira</a:t>
            </a:r>
            <a:r>
              <a:rPr lang="en-US" dirty="0" smtClean="0"/>
              <a:t> ca. 500 BCE</a:t>
            </a:r>
          </a:p>
          <a:p>
            <a:endParaRPr lang="en-US" dirty="0" smtClean="0"/>
          </a:p>
          <a:p>
            <a:r>
              <a:rPr lang="en-US" dirty="0" smtClean="0"/>
              <a:t>• Split from Hinduism because he didn’t believe only priests could perform sacred rites</a:t>
            </a:r>
          </a:p>
          <a:p>
            <a:endParaRPr lang="en-US" dirty="0" smtClean="0"/>
          </a:p>
          <a:p>
            <a:r>
              <a:rPr lang="en-US" dirty="0" smtClean="0"/>
              <a:t>• Emphasis: meditation, self-denial, and an extreme form of </a:t>
            </a:r>
            <a:r>
              <a:rPr lang="en-US" b="1" dirty="0" smtClean="0"/>
              <a:t>ahimsa</a:t>
            </a:r>
            <a:r>
              <a:rPr lang="en-US" dirty="0" smtClean="0"/>
              <a:t> (nonviolence) in which not even bugs can be harmed</a:t>
            </a:r>
          </a:p>
          <a:p>
            <a:endParaRPr lang="en-US" dirty="0" smtClean="0"/>
          </a:p>
          <a:p>
            <a:r>
              <a:rPr lang="en-US" dirty="0" smtClean="0"/>
              <a:t>• Often, Jain monks will walk along with brooms to sweep in front of their steps to make sure they don’t accidentally step on a living thing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5094" y="5368072"/>
            <a:ext cx="53539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Jainism is still practiced in India today</a:t>
            </a:r>
            <a:endParaRPr lang="en-US" sz="3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06" y="0"/>
            <a:ext cx="8499194" cy="62050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Buddhism…</a:t>
            </a:r>
            <a:endParaRPr lang="en-US" dirty="0"/>
          </a:p>
        </p:txBody>
      </p:sp>
      <p:pic>
        <p:nvPicPr>
          <p:cNvPr id="4" name="Picture 3" descr="gautama-buddha-3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0"/>
            <a:ext cx="5524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606" y="620503"/>
            <a:ext cx="3203737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Founded by </a:t>
            </a:r>
            <a:r>
              <a:rPr lang="en-US" b="1" dirty="0" smtClean="0"/>
              <a:t>Siddhartha Gautama </a:t>
            </a:r>
            <a:r>
              <a:rPr lang="en-US" dirty="0" smtClean="0"/>
              <a:t>over 2,500 years ago</a:t>
            </a:r>
          </a:p>
          <a:p>
            <a:endParaRPr lang="en-US" dirty="0" smtClean="0"/>
          </a:p>
          <a:p>
            <a:r>
              <a:rPr lang="en-US" dirty="0" smtClean="0"/>
              <a:t>• Siddhartha  was prince who was isolated by his family until adulthood, when he finally ventured outside</a:t>
            </a:r>
          </a:p>
          <a:p>
            <a:r>
              <a:rPr lang="en-US" dirty="0" smtClean="0"/>
              <a:t>	- he saw an old person, a 	sick man, and a dead 	body for the first time</a:t>
            </a:r>
          </a:p>
          <a:p>
            <a:r>
              <a:rPr lang="en-US" dirty="0" smtClean="0"/>
              <a:t>	- His sudden awareness 	of human suffering 	disturbed him, and he set 	out to discover “the 	realm of life where there 	is neither suffering nor 	death”</a:t>
            </a:r>
          </a:p>
          <a:p>
            <a:endParaRPr lang="en-US" dirty="0" smtClean="0"/>
          </a:p>
          <a:p>
            <a:r>
              <a:rPr lang="en-US" dirty="0" smtClean="0"/>
              <a:t>• Found his answers in meditation – became </a:t>
            </a:r>
            <a:r>
              <a:rPr lang="en-US" b="1" dirty="0" smtClean="0"/>
              <a:t>Buddha</a:t>
            </a:r>
            <a:r>
              <a:rPr lang="en-US" dirty="0" smtClean="0"/>
              <a:t> (“Enlightened One”)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32" y="-106711"/>
            <a:ext cx="8229600" cy="822527"/>
          </a:xfrm>
        </p:spPr>
        <p:txBody>
          <a:bodyPr/>
          <a:lstStyle/>
          <a:p>
            <a:pPr algn="l"/>
            <a:r>
              <a:rPr lang="en-US" dirty="0" smtClean="0"/>
              <a:t>The Four Noble Truths…</a:t>
            </a:r>
            <a:endParaRPr lang="en-US" dirty="0"/>
          </a:p>
        </p:txBody>
      </p:sp>
      <p:pic>
        <p:nvPicPr>
          <p:cNvPr id="4" name="Picture 3" descr="The-Four-Noble-Truth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17" y="1564042"/>
            <a:ext cx="8470332" cy="5293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317" y="715816"/>
            <a:ext cx="847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Buddha’s meditations revealed to him the four truths that are the foundation of the Buddhist faith…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32" y="0"/>
            <a:ext cx="5257574" cy="79366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Eightfold Path…</a:t>
            </a:r>
            <a:endParaRPr lang="en-US" dirty="0"/>
          </a:p>
        </p:txBody>
      </p:sp>
      <p:pic>
        <p:nvPicPr>
          <p:cNvPr id="5" name="Picture 4" descr="eightfold-p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31" y="793666"/>
            <a:ext cx="8766627" cy="5166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094" y="5996226"/>
            <a:ext cx="8081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If you could live following these tenets, you reach oneness with the Universe (Nirvana)</a:t>
            </a: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5844656" y="0"/>
            <a:ext cx="3162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How to reach </a:t>
            </a:r>
            <a:r>
              <a:rPr lang="en-US" sz="2500" b="1" dirty="0" smtClean="0"/>
              <a:t>Nirvana</a:t>
            </a:r>
            <a:endParaRPr lang="en-US" sz="25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5037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Buddhism spreads…</a:t>
            </a:r>
            <a:endParaRPr lang="en-US" dirty="0"/>
          </a:p>
        </p:txBody>
      </p:sp>
      <p:pic>
        <p:nvPicPr>
          <p:cNvPr id="4" name="Picture 3" descr="Spread of Buddhism 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750376"/>
            <a:ext cx="7112000" cy="5334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69866"/>
            <a:ext cx="1786669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• Buddhism’s popularity was spread across Asia, from Afghanistan to Japan and Java, by monks and other followers who acted as missionaries.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Alexander the Great</a:t>
            </a:r>
            <a:br>
              <a:rPr lang="en-US" b="1" dirty="0" smtClean="0"/>
            </a:br>
            <a:r>
              <a:rPr lang="en-US" dirty="0" smtClean="0"/>
              <a:t>(ca. 327/326 BCE)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Macedonian (Greek) who led conquering forces across northern India</a:t>
            </a:r>
          </a:p>
          <a:p>
            <a:r>
              <a:rPr lang="en-US" dirty="0" smtClean="0"/>
              <a:t>Ruled briefly</a:t>
            </a:r>
          </a:p>
          <a:p>
            <a:r>
              <a:rPr lang="en-US" dirty="0" smtClean="0"/>
              <a:t>Greeks expelled from most of India after Alexander’s death</a:t>
            </a:r>
          </a:p>
          <a:p>
            <a:r>
              <a:rPr lang="en-US" dirty="0" smtClean="0"/>
              <a:t>Continued contact with Alexandrian successor state, the Seleucid empire, to the west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38"/>
            <a:ext cx="8229600" cy="1143000"/>
          </a:xfrm>
        </p:spPr>
        <p:txBody>
          <a:bodyPr/>
          <a:lstStyle/>
          <a:p>
            <a:r>
              <a:rPr lang="en-US" dirty="0" smtClean="0"/>
              <a:t>Mohenjo-Daro &amp; Harappa</a:t>
            </a:r>
            <a:endParaRPr lang="en-US" dirty="0"/>
          </a:p>
        </p:txBody>
      </p:sp>
      <p:pic>
        <p:nvPicPr>
          <p:cNvPr id="4" name="Picture 3" descr="Mohenjo-Da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72" y="1417639"/>
            <a:ext cx="4673835" cy="2445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7526" y="1177738"/>
            <a:ext cx="377768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Discovered along the Indus River in the 1920s – unknown to modern man before then</a:t>
            </a:r>
          </a:p>
          <a:p>
            <a:endParaRPr lang="en-US" dirty="0" smtClean="0"/>
          </a:p>
          <a:p>
            <a:r>
              <a:rPr lang="en-US" dirty="0" smtClean="0"/>
              <a:t>• Were they shared capitals?</a:t>
            </a:r>
          </a:p>
          <a:p>
            <a:endParaRPr lang="en-US" dirty="0" smtClean="0"/>
          </a:p>
          <a:p>
            <a:r>
              <a:rPr lang="en-US" dirty="0" smtClean="0"/>
              <a:t>• Very mysterious: their writing has never been deciphered, so not much to go on other than the archaeology</a:t>
            </a:r>
          </a:p>
        </p:txBody>
      </p:sp>
      <p:pic>
        <p:nvPicPr>
          <p:cNvPr id="6" name="Picture 5" descr="Harapp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28" y="4040061"/>
            <a:ext cx="3234032" cy="2630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3568" y="4040061"/>
            <a:ext cx="43116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Precisely planned cities, organized on a grid system, indicates the presence of government and sciences</a:t>
            </a:r>
          </a:p>
          <a:p>
            <a:endParaRPr lang="en-US" dirty="0" smtClean="0"/>
          </a:p>
          <a:p>
            <a:r>
              <a:rPr lang="en-US" dirty="0" smtClean="0"/>
              <a:t>• They even had indoor plumbing!</a:t>
            </a:r>
          </a:p>
          <a:p>
            <a:endParaRPr lang="en-US" dirty="0" smtClean="0"/>
          </a:p>
          <a:p>
            <a:r>
              <a:rPr lang="en-US" dirty="0" smtClean="0"/>
              <a:t>• Both cities eventually disappear. Likely reasons: changing climate, earthquake, invasion. The land is desert now.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203700" cy="16002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Maurya</a:t>
            </a:r>
            <a:r>
              <a:rPr lang="en-US" b="1" dirty="0" smtClean="0"/>
              <a:t> Empire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(321-185 BCE)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224" y="1981200"/>
            <a:ext cx="4956776" cy="3886200"/>
          </a:xfrm>
        </p:spPr>
        <p:txBody>
          <a:bodyPr>
            <a:noAutofit/>
          </a:bodyPr>
          <a:lstStyle/>
          <a:p>
            <a:r>
              <a:rPr lang="en-US" sz="3000" b="1" u="sng" dirty="0" smtClean="0"/>
              <a:t>Chandragupta Maurya </a:t>
            </a:r>
            <a:r>
              <a:rPr lang="en-US" sz="3000" dirty="0" smtClean="0"/>
              <a:t>takes advantage of power vacuum after Alexander</a:t>
            </a:r>
          </a:p>
          <a:p>
            <a:r>
              <a:rPr lang="en-US" sz="3000" dirty="0" smtClean="0"/>
              <a:t>Very Centralized </a:t>
            </a:r>
            <a:r>
              <a:rPr lang="en-US" sz="3000" dirty="0" smtClean="0">
                <a:sym typeface="Wingdings" panose="05000000000000000000" pitchFamily="2" charset="2"/>
              </a:rPr>
              <a:t> provinces, taxes, law enforcement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2037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4533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Calibri" charset="0"/>
              </a:rPr>
              <a:t>321 B.C.</a:t>
            </a:r>
            <a:br>
              <a:rPr lang="en-US" sz="4000" dirty="0">
                <a:solidFill>
                  <a:schemeClr val="tx1"/>
                </a:solidFill>
                <a:latin typeface="Calibri" charset="0"/>
              </a:rPr>
            </a:br>
            <a:r>
              <a:rPr lang="en-US" sz="2400" b="1" u="sng" dirty="0">
                <a:solidFill>
                  <a:schemeClr val="tx1"/>
                </a:solidFill>
                <a:latin typeface="Calibri" charset="0"/>
              </a:rPr>
              <a:t>Chandragupta </a:t>
            </a:r>
            <a:r>
              <a:rPr lang="en-US" sz="2400" b="1" u="sng" dirty="0" err="1">
                <a:solidFill>
                  <a:schemeClr val="tx1"/>
                </a:solidFill>
                <a:latin typeface="Calibri" charset="0"/>
              </a:rPr>
              <a:t>Maurya</a:t>
            </a:r>
            <a:r>
              <a:rPr lang="en-US" sz="2400" b="1" u="sng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sz="2400" u="sng" dirty="0">
                <a:solidFill>
                  <a:schemeClr val="tx1"/>
                </a:solidFill>
                <a:latin typeface="Calibri" charset="0"/>
              </a:rPr>
              <a:t>claims throne; </a:t>
            </a:r>
            <a:r>
              <a:rPr lang="en-US" sz="2400" u="sng" dirty="0" err="1">
                <a:solidFill>
                  <a:schemeClr val="tx1"/>
                </a:solidFill>
                <a:latin typeface="Calibri" charset="0"/>
              </a:rPr>
              <a:t>Mauryan</a:t>
            </a:r>
            <a:r>
              <a:rPr lang="en-US" sz="2400" u="sng" dirty="0">
                <a:solidFill>
                  <a:schemeClr val="tx1"/>
                </a:solidFill>
                <a:latin typeface="Calibri" charset="0"/>
              </a:rPr>
              <a:t> Dynasty begins.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Supported his </a:t>
            </a:r>
            <a:r>
              <a:rPr lang="en-US" b="1" u="sng">
                <a:latin typeface="Calibri" charset="0"/>
              </a:rPr>
              <a:t>successful war efforts</a:t>
            </a:r>
            <a:r>
              <a:rPr lang="en-US">
                <a:latin typeface="Calibri" charset="0"/>
              </a:rPr>
              <a:t> by levying </a:t>
            </a:r>
            <a:r>
              <a:rPr lang="en-US" b="1" u="sng">
                <a:latin typeface="Calibri" charset="0"/>
              </a:rPr>
              <a:t>high taxes</a:t>
            </a:r>
            <a:r>
              <a:rPr lang="en-US">
                <a:latin typeface="Calibri" charset="0"/>
              </a:rPr>
              <a:t> on farmers</a:t>
            </a:r>
          </a:p>
          <a:p>
            <a:r>
              <a:rPr lang="en-US">
                <a:latin typeface="Calibri" charset="0"/>
              </a:rPr>
              <a:t>Taxed income from trading, mining, &amp; manufacturing</a:t>
            </a:r>
          </a:p>
        </p:txBody>
      </p:sp>
      <p:pic>
        <p:nvPicPr>
          <p:cNvPr id="38916" name="Picture 4" descr="chan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038600"/>
            <a:ext cx="2054225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87594"/>
            <a:ext cx="8229600" cy="793666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Mauryan</a:t>
            </a:r>
            <a:r>
              <a:rPr lang="en-US" b="1" dirty="0" smtClean="0"/>
              <a:t> Empire </a:t>
            </a:r>
            <a:r>
              <a:rPr lang="en-US" dirty="0" smtClean="0"/>
              <a:t>(322-185 BCE)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035" y="1160777"/>
            <a:ext cx="3698965" cy="569722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Dynasty begun by </a:t>
            </a:r>
            <a:r>
              <a:rPr lang="en-US" b="1" dirty="0" smtClean="0"/>
              <a:t>Chandragupta </a:t>
            </a:r>
            <a:r>
              <a:rPr lang="en-US" b="1" dirty="0" err="1" smtClean="0"/>
              <a:t>Maurya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Asoka</a:t>
            </a:r>
            <a:r>
              <a:rPr lang="en-US" dirty="0" smtClean="0"/>
              <a:t> (grandson), 273-232 BCE</a:t>
            </a:r>
          </a:p>
          <a:p>
            <a:pPr lvl="1"/>
            <a:r>
              <a:rPr lang="en-US" dirty="0" smtClean="0"/>
              <a:t>Ruled all of India</a:t>
            </a:r>
          </a:p>
          <a:p>
            <a:pPr lvl="1"/>
            <a:r>
              <a:rPr lang="en-US" dirty="0" smtClean="0"/>
              <a:t>Converted to Buddhism</a:t>
            </a:r>
          </a:p>
          <a:p>
            <a:pPr lvl="1"/>
            <a:r>
              <a:rPr lang="en-US" dirty="0" smtClean="0"/>
              <a:t>Religious tolerance, generosity, wisdom, and kindness</a:t>
            </a:r>
          </a:p>
          <a:p>
            <a:pPr lvl="1"/>
            <a:r>
              <a:rPr lang="en-US" dirty="0" smtClean="0"/>
              <a:t>Spread Buddhism – Burma, Ceylon, Siam, Tibet</a:t>
            </a:r>
          </a:p>
          <a:p>
            <a:pPr lvl="1"/>
            <a:r>
              <a:rPr lang="en-US" dirty="0" smtClean="0"/>
              <a:t>War and disunity after his death</a:t>
            </a:r>
            <a:endParaRPr lang="en-US" dirty="0"/>
          </a:p>
        </p:txBody>
      </p:sp>
      <p:pic>
        <p:nvPicPr>
          <p:cNvPr id="4" name="Picture 3" descr="Aso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02775"/>
            <a:ext cx="5445034" cy="4083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1987" y="5988574"/>
            <a:ext cx="26842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Asoka</a:t>
            </a:r>
            <a:endParaRPr lang="en-US" sz="35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637582"/>
            <a:ext cx="3519647" cy="3718768"/>
          </a:xfrm>
        </p:spPr>
        <p:txBody>
          <a:bodyPr>
            <a:normAutofit lnSpcReduction="10000"/>
          </a:bodyPr>
          <a:lstStyle/>
          <a:p>
            <a:r>
              <a:rPr lang="en-US" sz="2300" b="1" u="sng" dirty="0" smtClean="0">
                <a:sym typeface="Wingdings" panose="05000000000000000000" pitchFamily="2" charset="2"/>
              </a:rPr>
              <a:t>Asoka</a:t>
            </a:r>
            <a:r>
              <a:rPr lang="en-US" sz="2300" dirty="0" smtClean="0">
                <a:sym typeface="Wingdings" panose="05000000000000000000" pitchFamily="2" charset="2"/>
              </a:rPr>
              <a:t>  (grandson</a:t>
            </a:r>
            <a:r>
              <a:rPr lang="en-US" sz="2300" dirty="0">
                <a:sym typeface="Wingdings" panose="05000000000000000000" pitchFamily="2" charset="2"/>
              </a:rPr>
              <a:t>) most important </a:t>
            </a:r>
            <a:r>
              <a:rPr lang="en-US" sz="2300" dirty="0" smtClean="0">
                <a:sym typeface="Wingdings" panose="05000000000000000000" pitchFamily="2" charset="2"/>
              </a:rPr>
              <a:t>leader</a:t>
            </a:r>
          </a:p>
          <a:p>
            <a:pPr>
              <a:buNone/>
            </a:pPr>
            <a:r>
              <a:rPr lang="en-US" sz="2300" dirty="0" smtClean="0">
                <a:sym typeface="Wingdings" panose="05000000000000000000" pitchFamily="2" charset="2"/>
              </a:rPr>
              <a:t>• Converted after being horrified over 100k combat deaths</a:t>
            </a:r>
          </a:p>
          <a:p>
            <a:pPr lvl="1"/>
            <a:r>
              <a:rPr lang="en-US" sz="2300" dirty="0">
                <a:sym typeface="Wingdings" panose="05000000000000000000" pitchFamily="2" charset="2"/>
              </a:rPr>
              <a:t>Religiously tolerant &amp; diverse empire</a:t>
            </a:r>
          </a:p>
          <a:p>
            <a:pPr lvl="1"/>
            <a:r>
              <a:rPr lang="en-US" sz="2300" dirty="0">
                <a:sym typeface="Wingdings" panose="05000000000000000000" pitchFamily="2" charset="2"/>
              </a:rPr>
              <a:t>Converts to Buddhism</a:t>
            </a:r>
          </a:p>
          <a:p>
            <a:pPr lvl="1"/>
            <a:r>
              <a:rPr lang="en-US" sz="2300" dirty="0">
                <a:sym typeface="Wingdings" panose="05000000000000000000" pitchFamily="2" charset="2"/>
              </a:rPr>
              <a:t>Pillar edicts</a:t>
            </a:r>
            <a:endParaRPr lang="en-US" sz="2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194" name="Picture 2" descr="http://www.eifrf-articles.org/photo/art/grande/7367791-11344115.jpg?v=14216662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0833"/>
            <a:ext cx="1923523" cy="300811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thnicstories.files.wordpress.com/2014/05/ashoka-stamb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011" y="3113114"/>
            <a:ext cx="5369011" cy="374488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indoasia-tours.com/blog/wp-content/uploads/2014/08/ashok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847" y="300833"/>
            <a:ext cx="3581400" cy="268459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soka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8181" y="0"/>
            <a:ext cx="21463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443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6454"/>
            <a:ext cx="5224112" cy="90910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The Gupta Dynasty </a:t>
            </a:r>
            <a:br>
              <a:rPr lang="en-US" b="1" dirty="0" smtClean="0"/>
            </a:br>
            <a:r>
              <a:rPr lang="en-US" b="1" dirty="0" smtClean="0"/>
              <a:t>(320-647 CE)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216454"/>
            <a:ext cx="3048000" cy="5041346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Founded by </a:t>
            </a:r>
            <a:r>
              <a:rPr lang="en-US" sz="3000" b="1" dirty="0" smtClean="0"/>
              <a:t>Chandra Gupta </a:t>
            </a:r>
            <a:r>
              <a:rPr lang="en-US" sz="3000" dirty="0" smtClean="0"/>
              <a:t>320CE</a:t>
            </a:r>
          </a:p>
          <a:p>
            <a:r>
              <a:rPr lang="en-US" sz="3000" dirty="0" smtClean="0"/>
              <a:t>Hindu</a:t>
            </a:r>
          </a:p>
          <a:p>
            <a:r>
              <a:rPr lang="en-US" sz="3000" dirty="0" smtClean="0"/>
              <a:t>Less centralized</a:t>
            </a:r>
          </a:p>
          <a:p>
            <a:r>
              <a:rPr lang="en-US" sz="3000" dirty="0" smtClean="0"/>
              <a:t>Lots of trade &amp; $$$</a:t>
            </a:r>
          </a:p>
          <a:p>
            <a:r>
              <a:rPr lang="en-US" sz="3000" dirty="0" smtClean="0"/>
              <a:t>A time of peace and prosperity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1266" name="Picture 2" descr="http://nogalesapworldhistory.wikispaces.com/file/view/map.png/422477594/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5943600" cy="3810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112" y="5483514"/>
            <a:ext cx="77640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/>
              <a:t>India’s “Golden Age”…</a:t>
            </a:r>
            <a:endParaRPr lang="en-US" sz="5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3617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170" name="Picture 2" descr="http://mauryagupta1.weebly.com/uploads/2/2/7/2/22724506/13768622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5388" y="37070"/>
            <a:ext cx="9209388" cy="698315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9293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0"/>
            <a:ext cx="98298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276600" y="2133600"/>
            <a:ext cx="1905000" cy="914400"/>
          </a:xfrm>
          <a:prstGeom prst="rect">
            <a:avLst/>
          </a:prstGeom>
          <a:solidFill>
            <a:srgbClr val="C5A727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5A727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Medicine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429000" y="4572000"/>
            <a:ext cx="1752600" cy="806450"/>
          </a:xfrm>
          <a:prstGeom prst="rect">
            <a:avLst/>
          </a:prstGeom>
          <a:solidFill>
            <a:srgbClr val="C5A727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5A727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Mathematics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6629400" y="4343400"/>
            <a:ext cx="1676400" cy="806450"/>
          </a:xfrm>
          <a:prstGeom prst="rect">
            <a:avLst/>
          </a:prstGeom>
          <a:solidFill>
            <a:srgbClr val="C5A727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5A727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Astronomy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667000" y="1447800"/>
            <a:ext cx="2286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  <a:t>Printed</a:t>
            </a:r>
            <a:br>
              <a:rPr lang="en-US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</a:br>
            <a:r>
              <a:rPr lang="en-US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  <a:t>medicinal guides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581400" y="425450"/>
            <a:ext cx="198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  <a:t>1000 diseases</a:t>
            </a:r>
            <a:b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</a:b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  <a:t>classified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828800" y="22860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  <a:t>Plastic</a:t>
            </a:r>
            <a:b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</a:b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  <a:t>Surgery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752600" y="3473450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  <a:t>C-sections</a:t>
            </a:r>
            <a:b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</a:b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  <a:t>performed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124200" y="3138488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  <a:t>Inoculations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1752600" y="762000"/>
            <a:ext cx="205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  <a:t>500 healing</a:t>
            </a:r>
            <a:br>
              <a:rPr lang="en-US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</a:br>
            <a:r>
              <a:rPr lang="en-US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  <a:t>plants identified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981200" y="492125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  <a:t>Decimal</a:t>
            </a:r>
            <a:b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</a:b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  <a:t>System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2743200" y="591185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  <a:t>Concept</a:t>
            </a:r>
            <a:b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</a:b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  <a:t>of Zero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4419600" y="575945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  <a:t>PI = 3.1416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7239000" y="3594100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  <a:t>Solar</a:t>
            </a:r>
            <a:b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</a:b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  <a:t>Calendar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7315200" y="5499100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  <a:t>The earth</a:t>
            </a:r>
            <a:b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</a:b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New York" pitchFamily="18" charset="0"/>
              </a:rPr>
              <a:t>is round</a:t>
            </a:r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 flipV="1">
            <a:off x="3962400" y="1905000"/>
            <a:ext cx="4603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 flipH="1" flipV="1">
            <a:off x="2819400" y="1371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 flipV="1">
            <a:off x="4038600" y="102235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 flipH="1">
            <a:off x="2895600" y="2590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39624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 flipH="1">
            <a:off x="2514600" y="28194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26"/>
          <p:cNvSpPr>
            <a:spLocks noChangeShapeType="1"/>
          </p:cNvSpPr>
          <p:nvPr/>
        </p:nvSpPr>
        <p:spPr bwMode="auto">
          <a:xfrm flipH="1" flipV="1">
            <a:off x="4495800" y="2971800"/>
            <a:ext cx="6096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Line 28"/>
          <p:cNvSpPr>
            <a:spLocks noChangeShapeType="1"/>
          </p:cNvSpPr>
          <p:nvPr/>
        </p:nvSpPr>
        <p:spPr bwMode="auto">
          <a:xfrm>
            <a:off x="5867400" y="4114800"/>
            <a:ext cx="7620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Line 29"/>
          <p:cNvSpPr>
            <a:spLocks noChangeShapeType="1"/>
          </p:cNvSpPr>
          <p:nvPr/>
        </p:nvSpPr>
        <p:spPr bwMode="auto">
          <a:xfrm flipH="1">
            <a:off x="4419600" y="4114800"/>
            <a:ext cx="7620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4648200" y="3092450"/>
            <a:ext cx="1828800" cy="1371600"/>
          </a:xfrm>
          <a:prstGeom prst="diamond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Gupta</a:t>
            </a:r>
            <a:b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India</a:t>
            </a:r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 flipV="1">
            <a:off x="7620000" y="415925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>
            <a:off x="7696200" y="514985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 flipH="1">
            <a:off x="3048000" y="507365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 flipH="1">
            <a:off x="3429000" y="537845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4876800" y="537845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5334000" y="838200"/>
            <a:ext cx="3810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A58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Gupta Achievements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243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10" grpId="0" animBg="1"/>
      <p:bldP spid="47111" grpId="0" animBg="1"/>
      <p:bldP spid="47112" grpId="0"/>
      <p:bldP spid="47113" grpId="0"/>
      <p:bldP spid="47114" grpId="0"/>
      <p:bldP spid="47115" grpId="0"/>
      <p:bldP spid="47116" grpId="0"/>
      <p:bldP spid="47117" grpId="0"/>
      <p:bldP spid="47118" grpId="0"/>
      <p:bldP spid="47119" grpId="0"/>
      <p:bldP spid="47120" grpId="0"/>
      <p:bldP spid="47122" grpId="0"/>
      <p:bldP spid="47123" grpId="0"/>
      <p:bldP spid="47124" grpId="0" animBg="1"/>
      <p:bldP spid="47125" grpId="0" animBg="1"/>
      <p:bldP spid="47126" grpId="0" animBg="1"/>
      <p:bldP spid="47127" grpId="0" animBg="1"/>
      <p:bldP spid="47128" grpId="0" animBg="1"/>
      <p:bldP spid="47129" grpId="0" animBg="1"/>
      <p:bldP spid="47135" grpId="0" animBg="1"/>
      <p:bldP spid="47136" grpId="0" animBg="1"/>
      <p:bldP spid="47137" grpId="0" animBg="1"/>
      <p:bldP spid="47138" grpId="0" animBg="1"/>
      <p:bldP spid="471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cient Ch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09" y="373155"/>
            <a:ext cx="8613242" cy="5737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941" y="956235"/>
            <a:ext cx="36605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00" dirty="0" smtClean="0">
                <a:solidFill>
                  <a:schemeClr val="bg1"/>
                </a:solidFill>
                <a:latin typeface="Herculanum"/>
                <a:cs typeface="Herculanum"/>
              </a:rPr>
              <a:t>Ancient China…</a:t>
            </a:r>
            <a:endParaRPr lang="en-US" sz="5900" dirty="0">
              <a:solidFill>
                <a:schemeClr val="bg1"/>
              </a:solidFill>
              <a:latin typeface="Herculanum"/>
              <a:cs typeface="Herculan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rly+Chinese+Civiliz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acle bo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0" y="0"/>
            <a:ext cx="51308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9446"/>
            <a:ext cx="349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Oracle Bones…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8108" y="833478"/>
            <a:ext cx="3439334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Early Chinese writing system</a:t>
            </a:r>
          </a:p>
          <a:p>
            <a:endParaRPr lang="en-US" dirty="0" smtClean="0"/>
          </a:p>
          <a:p>
            <a:r>
              <a:rPr lang="en-US" dirty="0" smtClean="0"/>
              <a:t>• Used both pictographs and ideographs to express thoughts and ideas</a:t>
            </a:r>
          </a:p>
          <a:p>
            <a:endParaRPr lang="en-US" dirty="0" smtClean="0"/>
          </a:p>
          <a:p>
            <a:r>
              <a:rPr lang="en-US" dirty="0" smtClean="0"/>
              <a:t>• Earliest examples used by priests to predict the future</a:t>
            </a:r>
          </a:p>
          <a:p>
            <a:endParaRPr lang="en-US" dirty="0" smtClean="0"/>
          </a:p>
          <a:p>
            <a:r>
              <a:rPr lang="en-US" dirty="0" smtClean="0"/>
              <a:t>• Priests wrote questions for their gods on animal bones or tortoise shells like the one on the right</a:t>
            </a:r>
          </a:p>
          <a:p>
            <a:endParaRPr lang="en-US" dirty="0" smtClean="0"/>
          </a:p>
          <a:p>
            <a:r>
              <a:rPr lang="en-US" dirty="0" smtClean="0"/>
              <a:t>• The bones were then heated until they cracked. Priests would “read” the resulting fissures as answers from the ancestors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India’s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 large as Europe, minus Russia</a:t>
            </a:r>
          </a:p>
          <a:p>
            <a:r>
              <a:rPr lang="en-US" dirty="0" smtClean="0"/>
              <a:t>Population: 1.15 billion (2010 estimate)</a:t>
            </a:r>
          </a:p>
          <a:p>
            <a:pPr lvl="1"/>
            <a:r>
              <a:rPr lang="en-US" dirty="0" smtClean="0"/>
              <a:t>Second only to China</a:t>
            </a:r>
          </a:p>
          <a:p>
            <a:r>
              <a:rPr lang="en-US" dirty="0" smtClean="0"/>
              <a:t>Himalayan Mountains (northeast)</a:t>
            </a:r>
          </a:p>
          <a:p>
            <a:pPr lvl="1"/>
            <a:r>
              <a:rPr lang="en-US" dirty="0" smtClean="0"/>
              <a:t>Separate India from Tibet and western China</a:t>
            </a:r>
          </a:p>
          <a:p>
            <a:r>
              <a:rPr lang="en-US" dirty="0" smtClean="0"/>
              <a:t>Northwest</a:t>
            </a:r>
          </a:p>
          <a:p>
            <a:pPr lvl="1"/>
            <a:r>
              <a:rPr lang="en-US" dirty="0" smtClean="0"/>
              <a:t>Historic route of land invasions </a:t>
            </a:r>
          </a:p>
          <a:p>
            <a:pPr lvl="2"/>
            <a:r>
              <a:rPr lang="en-US" dirty="0" smtClean="0"/>
              <a:t>Alexander the Great, </a:t>
            </a:r>
            <a:r>
              <a:rPr lang="en-US" dirty="0" err="1" smtClean="0"/>
              <a:t>Mughals</a:t>
            </a:r>
            <a:endParaRPr lang="en-US" dirty="0" smtClean="0"/>
          </a:p>
          <a:p>
            <a:r>
              <a:rPr lang="en-US" dirty="0" smtClean="0"/>
              <a:t>Indian Ocean (route of British conquest)</a:t>
            </a:r>
          </a:p>
          <a:p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Hot (except in highlands)</a:t>
            </a:r>
          </a:p>
          <a:p>
            <a:pPr lvl="1"/>
            <a:r>
              <a:rPr lang="en-US" dirty="0" smtClean="0"/>
              <a:t>Land – very fertile to semi-desert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ng-dynasty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hou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hou Dynasty 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0429" cy="5746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46802"/>
            <a:ext cx="91704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Zhou Dynasty Boundaries</a:t>
            </a:r>
            <a:endParaRPr lang="en-US" sz="2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39245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• Overthrew the Shang ca. 1122 </a:t>
            </a:r>
            <a:r>
              <a:rPr lang="en-US" sz="1600" dirty="0" err="1" smtClean="0"/>
              <a:t>bce</a:t>
            </a:r>
            <a:endParaRPr lang="en-US" sz="1600" dirty="0" smtClean="0"/>
          </a:p>
          <a:p>
            <a:pPr algn="ctr"/>
            <a:r>
              <a:rPr lang="en-US" sz="1600" dirty="0" smtClean="0"/>
              <a:t>• Justified the rebellion with the </a:t>
            </a:r>
            <a:r>
              <a:rPr lang="en-US" sz="1600" b="1" dirty="0" smtClean="0"/>
              <a:t>Mandate of Heaven</a:t>
            </a:r>
            <a:endParaRPr lang="en-US" sz="16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date_heve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1575"/>
            <a:ext cx="9144000" cy="5686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3618" y="0"/>
            <a:ext cx="838668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Mandate of Heaven</a:t>
            </a:r>
          </a:p>
          <a:p>
            <a:pPr algn="ctr"/>
            <a:r>
              <a:rPr lang="en-US" b="1" dirty="0" smtClean="0"/>
              <a:t>Justified the overthrow of previous dynasties</a:t>
            </a:r>
            <a:endParaRPr 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58" y="0"/>
            <a:ext cx="8229600" cy="7183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Zhou Feudalism…</a:t>
            </a:r>
            <a:endParaRPr lang="en-US" dirty="0"/>
          </a:p>
        </p:txBody>
      </p:sp>
      <p:pic>
        <p:nvPicPr>
          <p:cNvPr id="4" name="Picture 3" descr="Zhou+Feudali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21" y="703604"/>
            <a:ext cx="7955537" cy="596665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hou Feudalism Ch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516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-does-ancestor-veneration-mean-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5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fuci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488" y="208782"/>
            <a:ext cx="4059554" cy="4208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651" y="208782"/>
            <a:ext cx="44182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/>
              <a:t>Confucianism…</a:t>
            </a:r>
            <a:endParaRPr lang="en-US" sz="3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1651" y="885890"/>
            <a:ext cx="4021376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Confucius was born to a noble but poor family</a:t>
            </a:r>
          </a:p>
          <a:p>
            <a:endParaRPr lang="en-US" dirty="0" smtClean="0"/>
          </a:p>
          <a:p>
            <a:r>
              <a:rPr lang="en-US" dirty="0" smtClean="0"/>
              <a:t>• Sought a position in government but could not get one</a:t>
            </a:r>
          </a:p>
          <a:p>
            <a:endParaRPr lang="en-US" dirty="0" smtClean="0"/>
          </a:p>
          <a:p>
            <a:r>
              <a:rPr lang="en-US" dirty="0" smtClean="0"/>
              <a:t>• Turned to teaching, and earned a reputation for wisdom</a:t>
            </a:r>
          </a:p>
          <a:p>
            <a:endParaRPr lang="en-US" dirty="0" smtClean="0"/>
          </a:p>
          <a:p>
            <a:r>
              <a:rPr lang="en-US" dirty="0" smtClean="0"/>
              <a:t>• His sayings were recorded by his students in what are called the </a:t>
            </a:r>
            <a:r>
              <a:rPr lang="en-US" b="1" dirty="0" smtClean="0"/>
              <a:t>Analects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that offered advice on how to live a good and honorable life.</a:t>
            </a:r>
          </a:p>
          <a:p>
            <a:endParaRPr lang="en-US" dirty="0" smtClean="0"/>
          </a:p>
          <a:p>
            <a:r>
              <a:rPr lang="en-US" dirty="0" smtClean="0"/>
              <a:t>• Confucianism doesn’t bother much with the afterlife. Instead, it focuses on a philosophy of living.</a:t>
            </a:r>
          </a:p>
          <a:p>
            <a:endParaRPr lang="en-US" dirty="0" smtClean="0"/>
          </a:p>
          <a:p>
            <a:r>
              <a:rPr lang="en-US" dirty="0" smtClean="0"/>
              <a:t>• Built around five relationships that shape behavior.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29873" y="4696581"/>
            <a:ext cx="42991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“When you know a thing, to recognize that you know it, and when you do not know a thing, to recognize that you do not know it. That is knowledge.”</a:t>
            </a:r>
          </a:p>
          <a:p>
            <a:endParaRPr lang="en-US" dirty="0" smtClean="0"/>
          </a:p>
          <a:p>
            <a:pPr algn="r"/>
            <a:r>
              <a:rPr lang="en-US" dirty="0" smtClean="0"/>
              <a:t>- Confucius, from </a:t>
            </a:r>
            <a:r>
              <a:rPr lang="en-US" i="1" dirty="0" smtClean="0"/>
              <a:t>Analects</a:t>
            </a:r>
            <a:endParaRPr lang="en-US" i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96" y="0"/>
            <a:ext cx="8229600" cy="69269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Filial Piety…</a:t>
            </a:r>
            <a:endParaRPr lang="en-US" dirty="0"/>
          </a:p>
        </p:txBody>
      </p:sp>
      <p:pic>
        <p:nvPicPr>
          <p:cNvPr id="4" name="Picture 3" descr="Filial piety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692695"/>
            <a:ext cx="6121400" cy="469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096" y="1039042"/>
            <a:ext cx="2476032" cy="466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• </a:t>
            </a:r>
            <a:r>
              <a:rPr lang="en-US" sz="2700" b="1" dirty="0" smtClean="0"/>
              <a:t>Filial Piety </a:t>
            </a:r>
            <a:r>
              <a:rPr lang="en-US" sz="2700" dirty="0" smtClean="0"/>
              <a:t>is a cornerstone of Confucianism</a:t>
            </a:r>
          </a:p>
          <a:p>
            <a:pPr algn="ctr"/>
            <a:endParaRPr lang="en-US" sz="2700" dirty="0" smtClean="0"/>
          </a:p>
          <a:p>
            <a:pPr algn="ctr"/>
            <a:r>
              <a:rPr lang="en-US" sz="2700" dirty="0" smtClean="0"/>
              <a:t>• Filial Piety is all about honoring one’s parents – both living and dead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3022600" y="5701856"/>
            <a:ext cx="59578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• Filial Piety is one of the </a:t>
            </a:r>
            <a:r>
              <a:rPr lang="en-US" sz="2300" b="1" dirty="0" smtClean="0"/>
              <a:t>five relationships </a:t>
            </a:r>
            <a:r>
              <a:rPr lang="en-US" sz="2300" dirty="0" smtClean="0"/>
              <a:t>Confucius said shapes our behavior</a:t>
            </a:r>
            <a:endParaRPr lang="en-US" sz="23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ve relationsh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Classical India: </a:t>
            </a:r>
            <a:br>
              <a:rPr lang="en-US" dirty="0" smtClean="0">
                <a:latin typeface="Arial Black"/>
                <a:cs typeface="Arial Black"/>
              </a:rPr>
            </a:br>
            <a:r>
              <a:rPr lang="en-US" dirty="0" smtClean="0">
                <a:latin typeface="Arial Black"/>
                <a:cs typeface="Arial Black"/>
              </a:rPr>
              <a:t>The Vedic 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(1500-500BCE)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https://upload.wikimedia.org/wikipedia/commons/7/76/R%C4%81ma_going_into_batt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5611"/>
            <a:ext cx="5569527" cy="395436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4438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nese character for Da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oism ten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16" y="0"/>
            <a:ext cx="8229600" cy="74400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Zhou Dynasty Highlights…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616" y="744006"/>
            <a:ext cx="7945915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• Ruled from 1122 BCE to 256 CE</a:t>
            </a:r>
          </a:p>
          <a:p>
            <a:endParaRPr lang="en-US" sz="2400" dirty="0" smtClean="0"/>
          </a:p>
          <a:p>
            <a:r>
              <a:rPr lang="en-US" sz="2400" dirty="0" smtClean="0"/>
              <a:t>• Its last 150 years was known as the “Warring States” period</a:t>
            </a:r>
          </a:p>
          <a:p>
            <a:endParaRPr lang="en-US" sz="2400" dirty="0" smtClean="0"/>
          </a:p>
          <a:p>
            <a:r>
              <a:rPr lang="en-US" sz="2400" dirty="0" smtClean="0"/>
              <a:t>• Ushered in feudalism for the first time</a:t>
            </a:r>
          </a:p>
          <a:p>
            <a:endParaRPr lang="en-US" sz="2400" dirty="0" smtClean="0"/>
          </a:p>
          <a:p>
            <a:r>
              <a:rPr lang="en-US" sz="2400" dirty="0" smtClean="0"/>
              <a:t>• Zhou dynasty created the world’s first books</a:t>
            </a:r>
          </a:p>
          <a:p>
            <a:endParaRPr lang="en-US" sz="2400" dirty="0" smtClean="0"/>
          </a:p>
          <a:p>
            <a:r>
              <a:rPr lang="en-US" sz="2400" dirty="0" smtClean="0"/>
              <a:t>• Economically, China’s fortunes grew under the Zhou through trade and new technology like iron working</a:t>
            </a:r>
          </a:p>
          <a:p>
            <a:endParaRPr lang="en-US" sz="2400" dirty="0" smtClean="0"/>
          </a:p>
          <a:p>
            <a:r>
              <a:rPr lang="en-US" sz="2400" dirty="0" smtClean="0"/>
              <a:t>• Confucianism emerges during this period to become a major belief system </a:t>
            </a:r>
          </a:p>
          <a:p>
            <a:endParaRPr lang="en-US" sz="2400" dirty="0" smtClean="0"/>
          </a:p>
          <a:p>
            <a:r>
              <a:rPr lang="en-US" sz="2400" dirty="0" smtClean="0"/>
              <a:t>• Daoism also emerges as a major belief system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Aryan Invasion </a:t>
            </a:r>
            <a:br>
              <a:rPr lang="en-US" b="1" dirty="0" smtClean="0"/>
            </a:br>
            <a:r>
              <a:rPr lang="en-US" dirty="0" smtClean="0"/>
              <a:t>(ca. 1700-1300 BCE)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Invaders came from Europe</a:t>
            </a:r>
          </a:p>
          <a:p>
            <a:pPr lvl="1"/>
            <a:r>
              <a:rPr lang="en-US" dirty="0" smtClean="0"/>
              <a:t>Traced through Indo-European language roots</a:t>
            </a:r>
          </a:p>
          <a:p>
            <a:r>
              <a:rPr lang="en-US" dirty="0" smtClean="0"/>
              <a:t>Ruled India for hundreds of years</a:t>
            </a:r>
          </a:p>
          <a:p>
            <a:r>
              <a:rPr lang="en-US" dirty="0" smtClean="0"/>
              <a:t>Set up small kingdoms ruled by rajahs</a:t>
            </a:r>
          </a:p>
          <a:p>
            <a:r>
              <a:rPr lang="en-US" dirty="0" smtClean="0"/>
              <a:t>Conquered native Dravidians</a:t>
            </a:r>
          </a:p>
          <a:p>
            <a:r>
              <a:rPr lang="en-US" dirty="0" smtClean="0"/>
              <a:t>Created modern Hinduism from Dravidian religious traditions and their own ideas</a:t>
            </a:r>
          </a:p>
          <a:p>
            <a:r>
              <a:rPr lang="en-US" dirty="0" smtClean="0"/>
              <a:t>Established India’s caste system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9164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Aryan Invasion…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51388"/>
            <a:ext cx="5051394" cy="60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4040188" cy="38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Dravidian Peoples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0" y="1676400"/>
            <a:ext cx="3200400" cy="129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Think Hunter-Gatherers &amp; early civilizations at Harappa &amp; Mohenjo-Daro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914400"/>
            <a:ext cx="4041775" cy="639762"/>
          </a:xfrm>
        </p:spPr>
        <p:txBody>
          <a:bodyPr/>
          <a:lstStyle/>
          <a:p>
            <a:r>
              <a:rPr lang="en-US" dirty="0" smtClean="0"/>
              <a:t>Aryan Migration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72000" y="1524000"/>
            <a:ext cx="2743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Pastoral (cattle)</a:t>
            </a:r>
          </a:p>
          <a:p>
            <a:r>
              <a:rPr lang="en-US" dirty="0" smtClean="0"/>
              <a:t>Warriors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3" descr="map-Indo-AryanMigrationIntoIndia-1750BCE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4375" y="2439129"/>
            <a:ext cx="5889625" cy="4449763"/>
          </a:xfrm>
          <a:prstGeom prst="rect">
            <a:avLst/>
          </a:prstGeom>
          <a:noFill/>
          <a:ln>
            <a:solidFill>
              <a:srgbClr val="CCC7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3810000"/>
            <a:ext cx="228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Vedic Society is the blend over time!</a:t>
            </a:r>
            <a:endParaRPr lang="en-US" sz="3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28600"/>
            <a:ext cx="64344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Vedic Age Migrations…</a:t>
            </a:r>
            <a:endParaRPr lang="en-US" sz="44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351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8" y="198438"/>
            <a:ext cx="2941960" cy="2163762"/>
          </a:xfrm>
        </p:spPr>
        <p:txBody>
          <a:bodyPr/>
          <a:lstStyle/>
          <a:p>
            <a:r>
              <a:rPr lang="en-US" b="1" dirty="0" smtClean="0"/>
              <a:t>Varna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(Caste)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3779108" cy="3886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Rigid Class System</a:t>
            </a:r>
          </a:p>
          <a:p>
            <a:r>
              <a:rPr lang="en-US" sz="3000" dirty="0" smtClean="0"/>
              <a:t>Move through reincarnation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 descr="http://1.bp.blogspot.com/-e896URi-WiY/UZBHglexqUI/AAAAAAAAAFE/oi0XZeAYdEA/s1600/caste_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0109" y="198437"/>
            <a:ext cx="6176243" cy="652303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45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Castes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Original castes</a:t>
            </a:r>
          </a:p>
          <a:p>
            <a:pPr lvl="1"/>
            <a:r>
              <a:rPr lang="en-US" dirty="0" smtClean="0"/>
              <a:t>Brahmin (priests)</a:t>
            </a:r>
          </a:p>
          <a:p>
            <a:pPr lvl="1"/>
            <a:r>
              <a:rPr lang="en-US" dirty="0" smtClean="0"/>
              <a:t>Warriors</a:t>
            </a:r>
          </a:p>
          <a:p>
            <a:pPr lvl="1"/>
            <a:r>
              <a:rPr lang="en-US" dirty="0" smtClean="0"/>
              <a:t>Farmers and traders</a:t>
            </a:r>
          </a:p>
          <a:p>
            <a:pPr lvl="1"/>
            <a:r>
              <a:rPr lang="en-US" dirty="0" err="1" smtClean="0"/>
              <a:t>Sudra</a:t>
            </a:r>
            <a:r>
              <a:rPr lang="en-US" dirty="0" smtClean="0"/>
              <a:t> (servants)</a:t>
            </a:r>
          </a:p>
          <a:p>
            <a:r>
              <a:rPr lang="en-US" dirty="0" smtClean="0"/>
              <a:t>Eventually divided by occupation into thousands of castes </a:t>
            </a:r>
          </a:p>
          <a:p>
            <a:pPr lvl="1"/>
            <a:r>
              <a:rPr lang="en-US" dirty="0" smtClean="0"/>
              <a:t>Lowest – the Untouchables</a:t>
            </a:r>
          </a:p>
          <a:p>
            <a:pPr lvl="2"/>
            <a:r>
              <a:rPr lang="en-US" dirty="0" smtClean="0"/>
              <a:t>Strict purification rituals if others contact them</a:t>
            </a:r>
          </a:p>
          <a:p>
            <a:pPr lvl="2"/>
            <a:r>
              <a:rPr lang="en-US" dirty="0" smtClean="0"/>
              <a:t>Today – legal protections under Indian law, but prejudice still exists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1582</Words>
  <Application>Microsoft Macintosh PowerPoint</Application>
  <PresentationFormat>On-screen Show (4:3)</PresentationFormat>
  <Paragraphs>224</Paragraphs>
  <Slides>42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Mohenjo-Daro &amp; Harappa</vt:lpstr>
      <vt:lpstr>India’s Geography</vt:lpstr>
      <vt:lpstr>Classical India:  The Vedic Age  (1500-500BCE)</vt:lpstr>
      <vt:lpstr>Aryan Invasion  (ca. 1700-1300 BCE)</vt:lpstr>
      <vt:lpstr>The Aryan Invasion…</vt:lpstr>
      <vt:lpstr>Slide 7</vt:lpstr>
      <vt:lpstr>Varna  (Caste)</vt:lpstr>
      <vt:lpstr>Castes</vt:lpstr>
      <vt:lpstr>Slide 10</vt:lpstr>
      <vt:lpstr>The Vedas – India’s sacred texts</vt:lpstr>
      <vt:lpstr>The Vedas &amp; Hinduism…</vt:lpstr>
      <vt:lpstr>Hinduism…</vt:lpstr>
      <vt:lpstr>Jainism…</vt:lpstr>
      <vt:lpstr>Buddhism…</vt:lpstr>
      <vt:lpstr>The Four Noble Truths…</vt:lpstr>
      <vt:lpstr>The Eightfold Path…</vt:lpstr>
      <vt:lpstr>Buddhism spreads…</vt:lpstr>
      <vt:lpstr>Alexander the Great (ca. 327/326 BCE)</vt:lpstr>
      <vt:lpstr>Maurya Empire  (321-185 BCE)</vt:lpstr>
      <vt:lpstr>321 B.C. Chandragupta Maurya claims throne; Mauryan Dynasty begins.</vt:lpstr>
      <vt:lpstr>Mauryan Empire (322-185 BCE)</vt:lpstr>
      <vt:lpstr>Slide 23</vt:lpstr>
      <vt:lpstr>The Gupta Dynasty  (320-647 CE)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Zhou Feudalism…</vt:lpstr>
      <vt:lpstr>Slide 35</vt:lpstr>
      <vt:lpstr>Slide 36</vt:lpstr>
      <vt:lpstr>Slide 37</vt:lpstr>
      <vt:lpstr>Filial Piety…</vt:lpstr>
      <vt:lpstr>Slide 39</vt:lpstr>
      <vt:lpstr>Slide 40</vt:lpstr>
      <vt:lpstr>Slide 41</vt:lpstr>
      <vt:lpstr>Zhou Dynasty Highlights…</vt:lpstr>
    </vt:vector>
  </TitlesOfParts>
  <Company>UNCW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</dc:creator>
  <cp:lastModifiedBy>Jack</cp:lastModifiedBy>
  <cp:revision>48</cp:revision>
  <dcterms:created xsi:type="dcterms:W3CDTF">2017-09-03T14:11:03Z</dcterms:created>
  <dcterms:modified xsi:type="dcterms:W3CDTF">2017-09-03T15:43:51Z</dcterms:modified>
</cp:coreProperties>
</file>