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</p:sldIdLst>
  <p:sldSz cx="9144000" cy="6858000"/>
  <p:notesSz cx="9144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1485900" y="314325"/>
            <a:ext cx="6257925" cy="990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202429" y="3339795"/>
            <a:ext cx="739140" cy="4521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Relationship Id="rId3" Type="http://schemas.openxmlformats.org/officeDocument/2006/relationships/image" Target="../media/image15.jp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Relationship Id="rId3" Type="http://schemas.openxmlformats.org/officeDocument/2006/relationships/image" Target="../media/image17.jp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.pn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1.png"/><Relationship Id="rId3" Type="http://schemas.openxmlformats.org/officeDocument/2006/relationships/image" Target="../media/image22.jpg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3.png"/><Relationship Id="rId3" Type="http://schemas.openxmlformats.org/officeDocument/2006/relationships/image" Target="../media/image24.jpg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5.png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6.png"/><Relationship Id="rId3" Type="http://schemas.openxmlformats.org/officeDocument/2006/relationships/image" Target="../media/image27.jpg"/></Relationships>
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8.png"/></Relationships>
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9.png"/><Relationship Id="rId3" Type="http://schemas.openxmlformats.org/officeDocument/2006/relationships/image" Target="../media/image30.jp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/Relationships>
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9.png"/><Relationship Id="rId3" Type="http://schemas.openxmlformats.org/officeDocument/2006/relationships/image" Target="../media/image31.jpg"/></Relationships>
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9.png"/><Relationship Id="rId3" Type="http://schemas.openxmlformats.org/officeDocument/2006/relationships/image" Target="../media/image32.jpg"/></Relationships>
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9.png"/><Relationship Id="rId3" Type="http://schemas.openxmlformats.org/officeDocument/2006/relationships/image" Target="../media/image33.jpg"/></Relationships>
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4.png"/></Relationships>
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5.jpg"/></Relationships>

</file>

<file path=ppt/slides/_rels/slide2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6.jpg"/></Relationships>

</file>

<file path=ppt/slides/_rels/slide2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7.png"/><Relationship Id="rId3" Type="http://schemas.openxmlformats.org/officeDocument/2006/relationships/image" Target="../media/image38.jp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png"/><Relationship Id="rId3" Type="http://schemas.openxmlformats.org/officeDocument/2006/relationships/image" Target="../media/image9.jp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pn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png"/><Relationship Id="rId3" Type="http://schemas.openxmlformats.org/officeDocument/2006/relationships/image" Target="../media/image13.jp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04950" y="2257425"/>
            <a:ext cx="6257925" cy="11715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786378" y="3339795"/>
            <a:ext cx="157099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1790-1838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85900" y="314325"/>
            <a:ext cx="6257925" cy="990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73100" y="1388110"/>
            <a:ext cx="3700779" cy="50641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424180" marR="5080" indent="-412115">
              <a:lnSpc>
                <a:spcPct val="100000"/>
              </a:lnSpc>
              <a:spcBef>
                <a:spcPts val="95"/>
              </a:spcBef>
              <a:tabLst>
                <a:tab pos="424180" algn="l"/>
              </a:tabLst>
            </a:pPr>
            <a:r>
              <a:rPr dirty="0" sz="1200" spc="30">
                <a:solidFill>
                  <a:srgbClr val="F8F8F8"/>
                </a:solidFill>
                <a:latin typeface="Wingdings 2"/>
                <a:cs typeface="Wingdings 2"/>
              </a:rPr>
              <a:t>	</a:t>
            </a:r>
            <a:r>
              <a:rPr dirty="0" sz="1900" spc="-5">
                <a:solidFill>
                  <a:srgbClr val="FFFFFF"/>
                </a:solidFill>
                <a:latin typeface="Times New Roman"/>
                <a:cs typeface="Times New Roman"/>
              </a:rPr>
              <a:t>1828 </a:t>
            </a:r>
            <a:r>
              <a:rPr dirty="0" sz="1900" spc="90">
                <a:solidFill>
                  <a:srgbClr val="FFFFFF"/>
                </a:solidFill>
                <a:latin typeface="Times New Roman"/>
                <a:cs typeface="Times New Roman"/>
              </a:rPr>
              <a:t>Gold </a:t>
            </a:r>
            <a:r>
              <a:rPr dirty="0" sz="1900" spc="80">
                <a:solidFill>
                  <a:srgbClr val="FFFFFF"/>
                </a:solidFill>
                <a:latin typeface="Times New Roman"/>
                <a:cs typeface="Times New Roman"/>
              </a:rPr>
              <a:t>Discovered </a:t>
            </a:r>
            <a:r>
              <a:rPr dirty="0" sz="1900" spc="90">
                <a:solidFill>
                  <a:srgbClr val="FFFFFF"/>
                </a:solidFill>
                <a:latin typeface="Times New Roman"/>
                <a:cs typeface="Times New Roman"/>
              </a:rPr>
              <a:t>Gold  </a:t>
            </a:r>
            <a:r>
              <a:rPr dirty="0" sz="1900" spc="125">
                <a:solidFill>
                  <a:srgbClr val="FFFFFF"/>
                </a:solidFill>
                <a:latin typeface="Times New Roman"/>
                <a:cs typeface="Times New Roman"/>
              </a:rPr>
              <a:t>was </a:t>
            </a:r>
            <a:r>
              <a:rPr dirty="0" sz="1900" spc="90">
                <a:solidFill>
                  <a:srgbClr val="FFFFFF"/>
                </a:solidFill>
                <a:latin typeface="Times New Roman"/>
                <a:cs typeface="Times New Roman"/>
              </a:rPr>
              <a:t>discovered </a:t>
            </a:r>
            <a:r>
              <a:rPr dirty="0" sz="1900" spc="85">
                <a:solidFill>
                  <a:srgbClr val="FFFFFF"/>
                </a:solidFill>
                <a:latin typeface="Times New Roman"/>
                <a:cs typeface="Times New Roman"/>
              </a:rPr>
              <a:t>in </a:t>
            </a:r>
            <a:r>
              <a:rPr dirty="0" sz="1900" spc="95">
                <a:solidFill>
                  <a:srgbClr val="FFFFFF"/>
                </a:solidFill>
                <a:latin typeface="Times New Roman"/>
                <a:cs typeface="Times New Roman"/>
              </a:rPr>
              <a:t>the  </a:t>
            </a:r>
            <a:r>
              <a:rPr dirty="0" sz="1900" spc="90">
                <a:solidFill>
                  <a:srgbClr val="FFFFFF"/>
                </a:solidFill>
                <a:latin typeface="Times New Roman"/>
                <a:cs typeface="Times New Roman"/>
              </a:rPr>
              <a:t>Cherokee </a:t>
            </a:r>
            <a:r>
              <a:rPr dirty="0" sz="1900" spc="85">
                <a:solidFill>
                  <a:srgbClr val="FFFFFF"/>
                </a:solidFill>
                <a:latin typeface="Times New Roman"/>
                <a:cs typeface="Times New Roman"/>
              </a:rPr>
              <a:t>territory </a:t>
            </a:r>
            <a:r>
              <a:rPr dirty="0" sz="1900" spc="95">
                <a:solidFill>
                  <a:srgbClr val="FFFFFF"/>
                </a:solidFill>
                <a:latin typeface="Times New Roman"/>
                <a:cs typeface="Times New Roman"/>
              </a:rPr>
              <a:t>by </a:t>
            </a:r>
            <a:r>
              <a:rPr dirty="0" sz="1900" spc="10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z="1900" spc="-2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900" spc="95">
                <a:solidFill>
                  <a:srgbClr val="FFFFFF"/>
                </a:solidFill>
                <a:latin typeface="Times New Roman"/>
                <a:cs typeface="Times New Roman"/>
              </a:rPr>
              <a:t>farmer  </a:t>
            </a:r>
            <a:r>
              <a:rPr dirty="0" sz="1900" spc="140">
                <a:solidFill>
                  <a:srgbClr val="FFFFFF"/>
                </a:solidFill>
                <a:latin typeface="Times New Roman"/>
                <a:cs typeface="Times New Roman"/>
              </a:rPr>
              <a:t>named </a:t>
            </a:r>
            <a:r>
              <a:rPr dirty="0" sz="1900" spc="60">
                <a:solidFill>
                  <a:srgbClr val="FFFFFF"/>
                </a:solidFill>
                <a:latin typeface="Times New Roman"/>
                <a:cs typeface="Times New Roman"/>
              </a:rPr>
              <a:t>Benjamin</a:t>
            </a:r>
            <a:r>
              <a:rPr dirty="0" sz="1900" spc="-1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900" spc="75">
                <a:solidFill>
                  <a:srgbClr val="FFFFFF"/>
                </a:solidFill>
                <a:latin typeface="Times New Roman"/>
                <a:cs typeface="Times New Roman"/>
              </a:rPr>
              <a:t>Parks.</a:t>
            </a:r>
            <a:endParaRPr sz="1900">
              <a:latin typeface="Times New Roman"/>
              <a:cs typeface="Times New Roman"/>
            </a:endParaRPr>
          </a:p>
          <a:p>
            <a:pPr marL="424180" marR="170815" indent="-412115">
              <a:lnSpc>
                <a:spcPct val="100000"/>
              </a:lnSpc>
              <a:spcBef>
                <a:spcPts val="459"/>
              </a:spcBef>
              <a:tabLst>
                <a:tab pos="424180" algn="l"/>
              </a:tabLst>
            </a:pPr>
            <a:r>
              <a:rPr dirty="0" sz="1200" spc="30">
                <a:solidFill>
                  <a:srgbClr val="F8F8F8"/>
                </a:solidFill>
                <a:latin typeface="Wingdings 2"/>
                <a:cs typeface="Wingdings 2"/>
              </a:rPr>
              <a:t>	</a:t>
            </a:r>
            <a:r>
              <a:rPr dirty="0" sz="1900" spc="75">
                <a:solidFill>
                  <a:srgbClr val="FFFFFF"/>
                </a:solidFill>
                <a:latin typeface="Times New Roman"/>
                <a:cs typeface="Times New Roman"/>
              </a:rPr>
              <a:t>After </a:t>
            </a:r>
            <a:r>
              <a:rPr dirty="0" sz="1900" spc="10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dirty="0" sz="1900" spc="85">
                <a:solidFill>
                  <a:srgbClr val="FFFFFF"/>
                </a:solidFill>
                <a:latin typeface="Times New Roman"/>
                <a:cs typeface="Times New Roman"/>
              </a:rPr>
              <a:t>discovery </a:t>
            </a:r>
            <a:r>
              <a:rPr dirty="0" sz="1900" spc="40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dirty="0" sz="1900" spc="100">
                <a:solidFill>
                  <a:srgbClr val="FFFFFF"/>
                </a:solidFill>
                <a:latin typeface="Times New Roman"/>
                <a:cs typeface="Times New Roman"/>
              </a:rPr>
              <a:t>gold  </a:t>
            </a:r>
            <a:r>
              <a:rPr dirty="0" sz="1900" spc="90">
                <a:solidFill>
                  <a:srgbClr val="FFFFFF"/>
                </a:solidFill>
                <a:latin typeface="Times New Roman"/>
                <a:cs typeface="Times New Roman"/>
              </a:rPr>
              <a:t>over </a:t>
            </a:r>
            <a:r>
              <a:rPr dirty="0" sz="1900" spc="-5">
                <a:solidFill>
                  <a:srgbClr val="FFFFFF"/>
                </a:solidFill>
                <a:latin typeface="Times New Roman"/>
                <a:cs typeface="Times New Roman"/>
              </a:rPr>
              <a:t>10,000 </a:t>
            </a:r>
            <a:r>
              <a:rPr dirty="0" sz="1900" spc="70">
                <a:solidFill>
                  <a:srgbClr val="FFFFFF"/>
                </a:solidFill>
                <a:latin typeface="Times New Roman"/>
                <a:cs typeface="Times New Roman"/>
              </a:rPr>
              <a:t>settlers </a:t>
            </a:r>
            <a:r>
              <a:rPr dirty="0" sz="1900" spc="130">
                <a:solidFill>
                  <a:srgbClr val="FFFFFF"/>
                </a:solidFill>
                <a:latin typeface="Times New Roman"/>
                <a:cs typeface="Times New Roman"/>
              </a:rPr>
              <a:t>rushed  </a:t>
            </a:r>
            <a:r>
              <a:rPr dirty="0" sz="1900" spc="85">
                <a:solidFill>
                  <a:srgbClr val="FFFFFF"/>
                </a:solidFill>
                <a:latin typeface="Times New Roman"/>
                <a:cs typeface="Times New Roman"/>
              </a:rPr>
              <a:t>into </a:t>
            </a:r>
            <a:r>
              <a:rPr dirty="0" sz="1900" spc="90">
                <a:solidFill>
                  <a:srgbClr val="FFFFFF"/>
                </a:solidFill>
                <a:latin typeface="Times New Roman"/>
                <a:cs typeface="Times New Roman"/>
              </a:rPr>
              <a:t>Cherokee </a:t>
            </a:r>
            <a:r>
              <a:rPr dirty="0" sz="1900" spc="120">
                <a:solidFill>
                  <a:srgbClr val="FFFFFF"/>
                </a:solidFill>
                <a:latin typeface="Times New Roman"/>
                <a:cs typeface="Times New Roman"/>
              </a:rPr>
              <a:t>land </a:t>
            </a:r>
            <a:r>
              <a:rPr dirty="0" sz="1900" spc="75">
                <a:solidFill>
                  <a:srgbClr val="FFFFFF"/>
                </a:solidFill>
                <a:latin typeface="Times New Roman"/>
                <a:cs typeface="Times New Roman"/>
              </a:rPr>
              <a:t>creating  </a:t>
            </a:r>
            <a:r>
              <a:rPr dirty="0" sz="1900" spc="135">
                <a:solidFill>
                  <a:srgbClr val="FFFFFF"/>
                </a:solidFill>
                <a:latin typeface="Times New Roman"/>
                <a:cs typeface="Times New Roman"/>
              </a:rPr>
              <a:t>new</a:t>
            </a:r>
            <a:r>
              <a:rPr dirty="0" sz="1900" spc="-3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900" spc="35">
                <a:solidFill>
                  <a:srgbClr val="FFFFFF"/>
                </a:solidFill>
                <a:latin typeface="Times New Roman"/>
                <a:cs typeface="Times New Roman"/>
              </a:rPr>
              <a:t>cities. </a:t>
            </a:r>
            <a:r>
              <a:rPr dirty="0" sz="1900" spc="105">
                <a:solidFill>
                  <a:srgbClr val="FFFFFF"/>
                </a:solidFill>
                <a:latin typeface="Times New Roman"/>
                <a:cs typeface="Times New Roman"/>
              </a:rPr>
              <a:t>One </a:t>
            </a:r>
            <a:r>
              <a:rPr dirty="0" sz="1900" spc="35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dirty="0" sz="1900" spc="105">
                <a:solidFill>
                  <a:srgbClr val="FFFFFF"/>
                </a:solidFill>
                <a:latin typeface="Times New Roman"/>
                <a:cs typeface="Times New Roman"/>
              </a:rPr>
              <a:t>which </a:t>
            </a:r>
            <a:r>
              <a:rPr dirty="0" sz="1900" spc="125">
                <a:solidFill>
                  <a:srgbClr val="FFFFFF"/>
                </a:solidFill>
                <a:latin typeface="Times New Roman"/>
                <a:cs typeface="Times New Roman"/>
              </a:rPr>
              <a:t>was  </a:t>
            </a:r>
            <a:r>
              <a:rPr dirty="0" sz="1900" spc="85">
                <a:solidFill>
                  <a:srgbClr val="FFFFFF"/>
                </a:solidFill>
                <a:latin typeface="Times New Roman"/>
                <a:cs typeface="Times New Roman"/>
              </a:rPr>
              <a:t>Dahlonega, </a:t>
            </a:r>
            <a:r>
              <a:rPr dirty="0" sz="1900" spc="105">
                <a:solidFill>
                  <a:srgbClr val="FFFFFF"/>
                </a:solidFill>
                <a:latin typeface="Times New Roman"/>
                <a:cs typeface="Times New Roman"/>
              </a:rPr>
              <a:t>which </a:t>
            </a:r>
            <a:r>
              <a:rPr dirty="0" sz="1900" spc="125">
                <a:solidFill>
                  <a:srgbClr val="FFFFFF"/>
                </a:solidFill>
                <a:latin typeface="Times New Roman"/>
                <a:cs typeface="Times New Roman"/>
              </a:rPr>
              <a:t>was</a:t>
            </a:r>
            <a:r>
              <a:rPr dirty="0" sz="1900" spc="-29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900" spc="125">
                <a:solidFill>
                  <a:srgbClr val="FFFFFF"/>
                </a:solidFill>
                <a:latin typeface="Times New Roman"/>
                <a:cs typeface="Times New Roman"/>
              </a:rPr>
              <a:t>name  </a:t>
            </a:r>
            <a:r>
              <a:rPr dirty="0" sz="1900" spc="75">
                <a:solidFill>
                  <a:srgbClr val="FFFFFF"/>
                </a:solidFill>
                <a:latin typeface="Times New Roman"/>
                <a:cs typeface="Times New Roman"/>
              </a:rPr>
              <a:t>after </a:t>
            </a:r>
            <a:r>
              <a:rPr dirty="0" sz="1900" spc="10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dirty="0" sz="1900" spc="90">
                <a:solidFill>
                  <a:srgbClr val="FFFFFF"/>
                </a:solidFill>
                <a:latin typeface="Times New Roman"/>
                <a:cs typeface="Times New Roman"/>
              </a:rPr>
              <a:t>Cherokee </a:t>
            </a:r>
            <a:r>
              <a:rPr dirty="0" sz="1900" spc="150">
                <a:solidFill>
                  <a:srgbClr val="FFFFFF"/>
                </a:solidFill>
                <a:latin typeface="Times New Roman"/>
                <a:cs typeface="Times New Roman"/>
              </a:rPr>
              <a:t>word </a:t>
            </a:r>
            <a:r>
              <a:rPr dirty="0" sz="1900" spc="65">
                <a:solidFill>
                  <a:srgbClr val="FFFFFF"/>
                </a:solidFill>
                <a:latin typeface="Times New Roman"/>
                <a:cs typeface="Times New Roman"/>
              </a:rPr>
              <a:t>for  </a:t>
            </a:r>
            <a:r>
              <a:rPr dirty="0" sz="1900" spc="75">
                <a:solidFill>
                  <a:srgbClr val="FFFFFF"/>
                </a:solidFill>
                <a:latin typeface="Times New Roman"/>
                <a:cs typeface="Times New Roman"/>
              </a:rPr>
              <a:t>Gold.</a:t>
            </a:r>
            <a:endParaRPr sz="1900">
              <a:latin typeface="Times New Roman"/>
              <a:cs typeface="Times New Roman"/>
            </a:endParaRPr>
          </a:p>
          <a:p>
            <a:pPr marL="424180" marR="73660" indent="-412115">
              <a:lnSpc>
                <a:spcPct val="100000"/>
              </a:lnSpc>
              <a:spcBef>
                <a:spcPts val="455"/>
              </a:spcBef>
              <a:tabLst>
                <a:tab pos="424180" algn="l"/>
              </a:tabLst>
            </a:pPr>
            <a:r>
              <a:rPr dirty="0" sz="1200" spc="30">
                <a:solidFill>
                  <a:srgbClr val="F8F8F8"/>
                </a:solidFill>
                <a:latin typeface="Wingdings 2"/>
                <a:cs typeface="Wingdings 2"/>
              </a:rPr>
              <a:t>	</a:t>
            </a:r>
            <a:r>
              <a:rPr dirty="0" sz="1900" spc="90">
                <a:solidFill>
                  <a:srgbClr val="FFFFFF"/>
                </a:solidFill>
                <a:latin typeface="Times New Roman"/>
                <a:cs typeface="Times New Roman"/>
              </a:rPr>
              <a:t>Along </a:t>
            </a:r>
            <a:r>
              <a:rPr dirty="0" sz="1900" spc="114">
                <a:solidFill>
                  <a:srgbClr val="FFFFFF"/>
                </a:solidFill>
                <a:latin typeface="Times New Roman"/>
                <a:cs typeface="Times New Roman"/>
              </a:rPr>
              <a:t>with </a:t>
            </a:r>
            <a:r>
              <a:rPr dirty="0" sz="1900" spc="95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dirty="0" sz="1900" spc="70">
                <a:solidFill>
                  <a:srgbClr val="FFFFFF"/>
                </a:solidFill>
                <a:latin typeface="Times New Roman"/>
                <a:cs typeface="Times New Roman"/>
              </a:rPr>
              <a:t>influx </a:t>
            </a:r>
            <a:r>
              <a:rPr dirty="0" sz="1900" spc="40">
                <a:solidFill>
                  <a:srgbClr val="FFFFFF"/>
                </a:solidFill>
                <a:latin typeface="Times New Roman"/>
                <a:cs typeface="Times New Roman"/>
              </a:rPr>
              <a:t>of  </a:t>
            </a:r>
            <a:r>
              <a:rPr dirty="0" sz="1900" spc="60">
                <a:solidFill>
                  <a:srgbClr val="FFFFFF"/>
                </a:solidFill>
                <a:latin typeface="Times New Roman"/>
                <a:cs typeface="Times New Roman"/>
              </a:rPr>
              <a:t>settlers, </a:t>
            </a:r>
            <a:r>
              <a:rPr dirty="0" sz="1900" spc="10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dirty="0" sz="1900" spc="75">
                <a:solidFill>
                  <a:srgbClr val="FFFFFF"/>
                </a:solidFill>
                <a:latin typeface="Times New Roman"/>
                <a:cs typeface="Times New Roman"/>
              </a:rPr>
              <a:t>Georgia </a:t>
            </a:r>
            <a:r>
              <a:rPr dirty="0" sz="1900" spc="80">
                <a:solidFill>
                  <a:srgbClr val="FFFFFF"/>
                </a:solidFill>
                <a:latin typeface="Times New Roman"/>
                <a:cs typeface="Times New Roman"/>
              </a:rPr>
              <a:t>state  </a:t>
            </a:r>
            <a:r>
              <a:rPr dirty="0" sz="1900" spc="110">
                <a:solidFill>
                  <a:srgbClr val="FFFFFF"/>
                </a:solidFill>
                <a:latin typeface="Times New Roman"/>
                <a:cs typeface="Times New Roman"/>
              </a:rPr>
              <a:t>government </a:t>
            </a:r>
            <a:r>
              <a:rPr dirty="0" sz="1900" spc="100">
                <a:solidFill>
                  <a:srgbClr val="FFFFFF"/>
                </a:solidFill>
                <a:latin typeface="Times New Roman"/>
                <a:cs typeface="Times New Roman"/>
              </a:rPr>
              <a:t>began </a:t>
            </a:r>
            <a:r>
              <a:rPr dirty="0" sz="1900" spc="85">
                <a:solidFill>
                  <a:srgbClr val="FFFFFF"/>
                </a:solidFill>
                <a:latin typeface="Times New Roman"/>
                <a:cs typeface="Times New Roman"/>
              </a:rPr>
              <a:t>to </a:t>
            </a:r>
            <a:r>
              <a:rPr dirty="0" sz="1900" spc="100">
                <a:solidFill>
                  <a:srgbClr val="FFFFFF"/>
                </a:solidFill>
                <a:latin typeface="Times New Roman"/>
                <a:cs typeface="Times New Roman"/>
              </a:rPr>
              <a:t>pass  </a:t>
            </a:r>
            <a:r>
              <a:rPr dirty="0" sz="1900" spc="95">
                <a:solidFill>
                  <a:srgbClr val="FFFFFF"/>
                </a:solidFill>
                <a:latin typeface="Times New Roman"/>
                <a:cs typeface="Times New Roman"/>
              </a:rPr>
              <a:t>laws </a:t>
            </a:r>
            <a:r>
              <a:rPr dirty="0" sz="1900" spc="105">
                <a:solidFill>
                  <a:srgbClr val="FFFFFF"/>
                </a:solidFill>
                <a:latin typeface="Times New Roman"/>
                <a:cs typeface="Times New Roman"/>
              </a:rPr>
              <a:t>which </a:t>
            </a:r>
            <a:r>
              <a:rPr dirty="0" sz="1900" spc="114">
                <a:solidFill>
                  <a:srgbClr val="FFFFFF"/>
                </a:solidFill>
                <a:latin typeface="Times New Roman"/>
                <a:cs typeface="Times New Roman"/>
              </a:rPr>
              <a:t>denied </a:t>
            </a:r>
            <a:r>
              <a:rPr dirty="0" sz="1900" spc="95">
                <a:solidFill>
                  <a:srgbClr val="FFFFFF"/>
                </a:solidFill>
                <a:latin typeface="Times New Roman"/>
                <a:cs typeface="Times New Roman"/>
              </a:rPr>
              <a:t>the  </a:t>
            </a:r>
            <a:r>
              <a:rPr dirty="0" sz="1900" spc="85">
                <a:solidFill>
                  <a:srgbClr val="FFFFFF"/>
                </a:solidFill>
                <a:latin typeface="Times New Roman"/>
                <a:cs typeface="Times New Roman"/>
              </a:rPr>
              <a:t>Cherokees</a:t>
            </a:r>
            <a:r>
              <a:rPr dirty="0" sz="1900" spc="-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900" spc="10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dirty="0" sz="19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900" spc="95">
                <a:solidFill>
                  <a:srgbClr val="FFFFFF"/>
                </a:solidFill>
                <a:latin typeface="Times New Roman"/>
                <a:cs typeface="Times New Roman"/>
              </a:rPr>
              <a:t>right</a:t>
            </a:r>
            <a:r>
              <a:rPr dirty="0" sz="1900" spc="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900" spc="85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dirty="0" sz="19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900" spc="90">
                <a:solidFill>
                  <a:srgbClr val="FFFFFF"/>
                </a:solidFill>
                <a:latin typeface="Times New Roman"/>
                <a:cs typeface="Times New Roman"/>
              </a:rPr>
              <a:t>stay</a:t>
            </a:r>
            <a:r>
              <a:rPr dirty="0" sz="1900" spc="-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900" spc="114">
                <a:solidFill>
                  <a:srgbClr val="FFFFFF"/>
                </a:solidFill>
                <a:latin typeface="Times New Roman"/>
                <a:cs typeface="Times New Roman"/>
              </a:rPr>
              <a:t>on  </a:t>
            </a:r>
            <a:r>
              <a:rPr dirty="0" sz="1900" spc="85">
                <a:solidFill>
                  <a:srgbClr val="FFFFFF"/>
                </a:solidFill>
                <a:latin typeface="Times New Roman"/>
                <a:cs typeface="Times New Roman"/>
              </a:rPr>
              <a:t>their</a:t>
            </a:r>
            <a:r>
              <a:rPr dirty="0" sz="19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900" spc="95">
                <a:solidFill>
                  <a:srgbClr val="FFFFFF"/>
                </a:solidFill>
                <a:latin typeface="Times New Roman"/>
                <a:cs typeface="Times New Roman"/>
              </a:rPr>
              <a:t>land.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648200" y="1523999"/>
            <a:ext cx="4495799" cy="53339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3100" y="1607566"/>
            <a:ext cx="6949440" cy="87884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424180" marR="5080" indent="-412115">
              <a:lnSpc>
                <a:spcPct val="100000"/>
              </a:lnSpc>
              <a:spcBef>
                <a:spcPts val="95"/>
              </a:spcBef>
            </a:pPr>
            <a:r>
              <a:rPr dirty="0" sz="1800" spc="20">
                <a:solidFill>
                  <a:srgbClr val="F8F8F8"/>
                </a:solidFill>
                <a:latin typeface="Wingdings 2"/>
                <a:cs typeface="Wingdings 2"/>
              </a:rPr>
              <a:t></a:t>
            </a:r>
            <a:r>
              <a:rPr dirty="0" sz="1800" spc="-1200">
                <a:solidFill>
                  <a:srgbClr val="F8F8F8"/>
                </a:solidFill>
                <a:latin typeface="Wingdings 2"/>
                <a:cs typeface="Wingdings 2"/>
              </a:rPr>
              <a:t> </a:t>
            </a:r>
            <a:r>
              <a:rPr dirty="0" spc="135"/>
              <a:t>Cherokee </a:t>
            </a:r>
            <a:r>
              <a:rPr dirty="0" spc="150"/>
              <a:t>could </a:t>
            </a:r>
            <a:r>
              <a:rPr dirty="0" spc="204"/>
              <a:t>do </a:t>
            </a:r>
            <a:r>
              <a:rPr dirty="0" spc="160"/>
              <a:t>nothing </a:t>
            </a:r>
            <a:r>
              <a:rPr dirty="0" spc="125"/>
              <a:t>to </a:t>
            </a:r>
            <a:r>
              <a:rPr dirty="0" spc="155"/>
              <a:t>keep </a:t>
            </a:r>
            <a:r>
              <a:rPr dirty="0" spc="160"/>
              <a:t>white  </a:t>
            </a:r>
            <a:r>
              <a:rPr dirty="0" spc="105"/>
              <a:t>settlers </a:t>
            </a:r>
            <a:r>
              <a:rPr dirty="0" spc="40"/>
              <a:t>off </a:t>
            </a:r>
            <a:r>
              <a:rPr dirty="0" spc="130"/>
              <a:t>their</a:t>
            </a:r>
            <a:r>
              <a:rPr dirty="0" spc="-200"/>
              <a:t> </a:t>
            </a:r>
            <a:r>
              <a:rPr dirty="0" spc="180"/>
              <a:t>land</a:t>
            </a:r>
            <a:endParaRPr sz="1800">
              <a:latin typeface="Wingdings 2"/>
              <a:cs typeface="Wingdings 2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73100" y="2546730"/>
            <a:ext cx="6561455" cy="8788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424180" marR="5080" indent="-412115">
              <a:lnSpc>
                <a:spcPct val="100000"/>
              </a:lnSpc>
              <a:spcBef>
                <a:spcPts val="95"/>
              </a:spcBef>
            </a:pPr>
            <a:r>
              <a:rPr dirty="0" sz="1800" spc="20">
                <a:solidFill>
                  <a:srgbClr val="F8F8F8"/>
                </a:solidFill>
                <a:latin typeface="Wingdings 2"/>
                <a:cs typeface="Wingdings 2"/>
              </a:rPr>
              <a:t></a:t>
            </a:r>
            <a:r>
              <a:rPr dirty="0" sz="1800" spc="-894">
                <a:solidFill>
                  <a:srgbClr val="F8F8F8"/>
                </a:solidFill>
                <a:latin typeface="Wingdings 2"/>
                <a:cs typeface="Wingdings 2"/>
              </a:rPr>
              <a:t> 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1830 </a:t>
            </a:r>
            <a:r>
              <a:rPr dirty="0" sz="2800" spc="120">
                <a:solidFill>
                  <a:srgbClr val="FFFFFF"/>
                </a:solidFill>
                <a:latin typeface="Times New Roman"/>
                <a:cs typeface="Times New Roman"/>
              </a:rPr>
              <a:t>state </a:t>
            </a:r>
            <a:r>
              <a:rPr dirty="0" sz="2800" spc="130">
                <a:solidFill>
                  <a:srgbClr val="FFFFFF"/>
                </a:solidFill>
                <a:latin typeface="Times New Roman"/>
                <a:cs typeface="Times New Roman"/>
              </a:rPr>
              <a:t>claimed </a:t>
            </a:r>
            <a:r>
              <a:rPr dirty="0" sz="2800" spc="75">
                <a:solidFill>
                  <a:srgbClr val="FFFFFF"/>
                </a:solidFill>
                <a:latin typeface="Times New Roman"/>
                <a:cs typeface="Times New Roman"/>
              </a:rPr>
              <a:t>all </a:t>
            </a:r>
            <a:r>
              <a:rPr dirty="0" sz="2800" spc="180">
                <a:solidFill>
                  <a:srgbClr val="FFFFFF"/>
                </a:solidFill>
                <a:latin typeface="Times New Roman"/>
                <a:cs typeface="Times New Roman"/>
              </a:rPr>
              <a:t>land </a:t>
            </a:r>
            <a:r>
              <a:rPr dirty="0" sz="2800" spc="135">
                <a:solidFill>
                  <a:srgbClr val="FFFFFF"/>
                </a:solidFill>
                <a:latin typeface="Times New Roman"/>
                <a:cs typeface="Times New Roman"/>
              </a:rPr>
              <a:t>occupied </a:t>
            </a:r>
            <a:r>
              <a:rPr dirty="0" sz="2800" spc="145">
                <a:solidFill>
                  <a:srgbClr val="FFFFFF"/>
                </a:solidFill>
                <a:latin typeface="Times New Roman"/>
                <a:cs typeface="Times New Roman"/>
              </a:rPr>
              <a:t>by  </a:t>
            </a:r>
            <a:r>
              <a:rPr dirty="0" sz="2800" spc="135">
                <a:solidFill>
                  <a:srgbClr val="FFFFFF"/>
                </a:solidFill>
                <a:latin typeface="Times New Roman"/>
                <a:cs typeface="Times New Roman"/>
              </a:rPr>
              <a:t>Cherokee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85800" y="3852798"/>
            <a:ext cx="2724404" cy="2197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038600" y="3276600"/>
            <a:ext cx="4800600" cy="28803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67025" y="314325"/>
            <a:ext cx="3495675" cy="990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73100" y="1558188"/>
            <a:ext cx="4384040" cy="4717415"/>
          </a:xfrm>
          <a:prstGeom prst="rect">
            <a:avLst/>
          </a:prstGeom>
        </p:spPr>
        <p:txBody>
          <a:bodyPr wrap="square" lIns="0" tIns="7048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55"/>
              </a:spcBef>
              <a:tabLst>
                <a:tab pos="424180" algn="l"/>
              </a:tabLst>
            </a:pPr>
            <a:r>
              <a:rPr dirty="0" sz="1200" spc="30">
                <a:solidFill>
                  <a:srgbClr val="F8F8F8"/>
                </a:solidFill>
                <a:latin typeface="Wingdings 2"/>
                <a:cs typeface="Wingdings 2"/>
              </a:rPr>
              <a:t>	</a:t>
            </a:r>
            <a:r>
              <a:rPr dirty="0" sz="1900" spc="90">
                <a:solidFill>
                  <a:srgbClr val="FFFFFF"/>
                </a:solidFill>
                <a:latin typeface="Times New Roman"/>
                <a:cs typeface="Times New Roman"/>
              </a:rPr>
              <a:t>Cherokee </a:t>
            </a:r>
            <a:r>
              <a:rPr dirty="0" sz="1900" spc="95">
                <a:solidFill>
                  <a:srgbClr val="FFFFFF"/>
                </a:solidFill>
                <a:latin typeface="Times New Roman"/>
                <a:cs typeface="Times New Roman"/>
              </a:rPr>
              <a:t>leader</a:t>
            </a:r>
            <a:r>
              <a:rPr dirty="0" sz="1900" spc="-9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900" spc="-5">
                <a:solidFill>
                  <a:srgbClr val="FFFFFF"/>
                </a:solidFill>
                <a:latin typeface="Times New Roman"/>
                <a:cs typeface="Times New Roman"/>
              </a:rPr>
              <a:t>1827-1866</a:t>
            </a:r>
            <a:endParaRPr sz="1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55"/>
              </a:spcBef>
              <a:tabLst>
                <a:tab pos="424180" algn="l"/>
              </a:tabLst>
            </a:pPr>
            <a:r>
              <a:rPr dirty="0" sz="1200" spc="30">
                <a:solidFill>
                  <a:srgbClr val="F8F8F8"/>
                </a:solidFill>
                <a:latin typeface="Wingdings 2"/>
                <a:cs typeface="Wingdings 2"/>
              </a:rPr>
              <a:t>	</a:t>
            </a:r>
            <a:r>
              <a:rPr dirty="0" sz="1900" spc="125">
                <a:solidFill>
                  <a:srgbClr val="FFFFFF"/>
                </a:solidFill>
                <a:latin typeface="Times New Roman"/>
                <a:cs typeface="Times New Roman"/>
              </a:rPr>
              <a:t>Opposed </a:t>
            </a:r>
            <a:r>
              <a:rPr dirty="0" sz="1900" spc="114">
                <a:solidFill>
                  <a:srgbClr val="FFFFFF"/>
                </a:solidFill>
                <a:latin typeface="Times New Roman"/>
                <a:cs typeface="Times New Roman"/>
              </a:rPr>
              <a:t>without </a:t>
            </a:r>
            <a:r>
              <a:rPr dirty="0" sz="1900" spc="60">
                <a:solidFill>
                  <a:srgbClr val="FFFFFF"/>
                </a:solidFill>
                <a:latin typeface="Times New Roman"/>
                <a:cs typeface="Times New Roman"/>
              </a:rPr>
              <a:t>success</a:t>
            </a:r>
            <a:r>
              <a:rPr dirty="0" sz="1900" spc="-25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900" spc="95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endParaRPr sz="1900">
              <a:latin typeface="Times New Roman"/>
              <a:cs typeface="Times New Roman"/>
            </a:endParaRPr>
          </a:p>
          <a:p>
            <a:pPr marL="424180">
              <a:lnSpc>
                <a:spcPct val="100000"/>
              </a:lnSpc>
              <a:spcBef>
                <a:spcPts val="5"/>
              </a:spcBef>
            </a:pPr>
            <a:r>
              <a:rPr dirty="0" sz="1900" spc="95">
                <a:solidFill>
                  <a:srgbClr val="FFFFFF"/>
                </a:solidFill>
                <a:latin typeface="Times New Roman"/>
                <a:cs typeface="Times New Roman"/>
              </a:rPr>
              <a:t>removal </a:t>
            </a:r>
            <a:r>
              <a:rPr dirty="0" sz="1900" spc="40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dirty="0" sz="1900" spc="75">
                <a:solidFill>
                  <a:srgbClr val="FFFFFF"/>
                </a:solidFill>
                <a:latin typeface="Times New Roman"/>
                <a:cs typeface="Times New Roman"/>
              </a:rPr>
              <a:t>his </a:t>
            </a:r>
            <a:r>
              <a:rPr dirty="0" sz="1900" spc="70">
                <a:solidFill>
                  <a:srgbClr val="FFFFFF"/>
                </a:solidFill>
                <a:latin typeface="Times New Roman"/>
                <a:cs typeface="Times New Roman"/>
              </a:rPr>
              <a:t>tribe </a:t>
            </a:r>
            <a:r>
              <a:rPr dirty="0" sz="1900" spc="85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dirty="0" sz="1900" spc="-28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900" spc="105">
                <a:solidFill>
                  <a:srgbClr val="FFFFFF"/>
                </a:solidFill>
                <a:latin typeface="Times New Roman"/>
                <a:cs typeface="Times New Roman"/>
              </a:rPr>
              <a:t>Oklahoma</a:t>
            </a:r>
            <a:endParaRPr sz="1900">
              <a:latin typeface="Times New Roman"/>
              <a:cs typeface="Times New Roman"/>
            </a:endParaRPr>
          </a:p>
          <a:p>
            <a:pPr marL="424180" marR="99060" indent="-412115">
              <a:lnSpc>
                <a:spcPct val="100000"/>
              </a:lnSpc>
              <a:spcBef>
                <a:spcPts val="455"/>
              </a:spcBef>
              <a:tabLst>
                <a:tab pos="424180" algn="l"/>
              </a:tabLst>
            </a:pPr>
            <a:r>
              <a:rPr dirty="0" sz="1200" spc="30">
                <a:solidFill>
                  <a:srgbClr val="F8F8F8"/>
                </a:solidFill>
                <a:latin typeface="Wingdings 2"/>
                <a:cs typeface="Wingdings 2"/>
              </a:rPr>
              <a:t>	</a:t>
            </a:r>
            <a:r>
              <a:rPr dirty="0" sz="1900" spc="114">
                <a:solidFill>
                  <a:srgbClr val="FFFFFF"/>
                </a:solidFill>
                <a:latin typeface="Times New Roman"/>
                <a:cs typeface="Times New Roman"/>
              </a:rPr>
              <a:t>Made </a:t>
            </a:r>
            <a:r>
              <a:rPr dirty="0" sz="1900" spc="135">
                <a:solidFill>
                  <a:srgbClr val="FFFFFF"/>
                </a:solidFill>
                <a:latin typeface="Times New Roman"/>
                <a:cs typeface="Times New Roman"/>
              </a:rPr>
              <a:t>many </a:t>
            </a:r>
            <a:r>
              <a:rPr dirty="0" sz="1900" spc="90">
                <a:solidFill>
                  <a:srgbClr val="FFFFFF"/>
                </a:solidFill>
                <a:latin typeface="Times New Roman"/>
                <a:cs typeface="Times New Roman"/>
              </a:rPr>
              <a:t>trips to </a:t>
            </a:r>
            <a:r>
              <a:rPr dirty="0" sz="1900" spc="100">
                <a:solidFill>
                  <a:srgbClr val="FFFFFF"/>
                </a:solidFill>
                <a:latin typeface="Times New Roman"/>
                <a:cs typeface="Times New Roman"/>
              </a:rPr>
              <a:t>Washington </a:t>
            </a:r>
            <a:r>
              <a:rPr dirty="0" sz="1900" spc="80">
                <a:solidFill>
                  <a:srgbClr val="FFFFFF"/>
                </a:solidFill>
                <a:latin typeface="Times New Roman"/>
                <a:cs typeface="Times New Roman"/>
              </a:rPr>
              <a:t>in  </a:t>
            </a:r>
            <a:r>
              <a:rPr dirty="0" sz="1900" spc="110">
                <a:solidFill>
                  <a:srgbClr val="FFFFFF"/>
                </a:solidFill>
                <a:latin typeface="Times New Roman"/>
                <a:cs typeface="Times New Roman"/>
              </a:rPr>
              <a:t>attempts </a:t>
            </a:r>
            <a:r>
              <a:rPr dirty="0" sz="1900" spc="85">
                <a:solidFill>
                  <a:srgbClr val="FFFFFF"/>
                </a:solidFill>
                <a:latin typeface="Times New Roman"/>
                <a:cs typeface="Times New Roman"/>
              </a:rPr>
              <a:t>to </a:t>
            </a:r>
            <a:r>
              <a:rPr dirty="0" sz="1900" spc="90">
                <a:solidFill>
                  <a:srgbClr val="FFFFFF"/>
                </a:solidFill>
                <a:latin typeface="Times New Roman"/>
                <a:cs typeface="Times New Roman"/>
              </a:rPr>
              <a:t>ask </a:t>
            </a:r>
            <a:r>
              <a:rPr dirty="0" sz="1900" spc="85">
                <a:solidFill>
                  <a:srgbClr val="FFFFFF"/>
                </a:solidFill>
                <a:latin typeface="Times New Roman"/>
                <a:cs typeface="Times New Roman"/>
              </a:rPr>
              <a:t>Congress to </a:t>
            </a:r>
            <a:r>
              <a:rPr dirty="0" sz="1900" spc="105">
                <a:solidFill>
                  <a:srgbClr val="FFFFFF"/>
                </a:solidFill>
                <a:latin typeface="Times New Roman"/>
                <a:cs typeface="Times New Roman"/>
              </a:rPr>
              <a:t>help  </a:t>
            </a:r>
            <a:r>
              <a:rPr dirty="0" sz="1900" spc="85">
                <a:solidFill>
                  <a:srgbClr val="FFFFFF"/>
                </a:solidFill>
                <a:latin typeface="Times New Roman"/>
                <a:cs typeface="Times New Roman"/>
              </a:rPr>
              <a:t>protect</a:t>
            </a:r>
            <a:r>
              <a:rPr dirty="0" sz="19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900" spc="10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dirty="0" sz="1900" spc="-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900" spc="90">
                <a:solidFill>
                  <a:srgbClr val="FFFFFF"/>
                </a:solidFill>
                <a:latin typeface="Times New Roman"/>
                <a:cs typeface="Times New Roman"/>
              </a:rPr>
              <a:t>Cherokee</a:t>
            </a:r>
            <a:r>
              <a:rPr dirty="0" sz="1900" spc="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900" spc="155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dirty="0" sz="19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900" spc="85">
                <a:solidFill>
                  <a:srgbClr val="FFFFFF"/>
                </a:solidFill>
                <a:latin typeface="Times New Roman"/>
                <a:cs typeface="Times New Roman"/>
              </a:rPr>
              <a:t>their</a:t>
            </a:r>
            <a:r>
              <a:rPr dirty="0" sz="1900" spc="-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900" spc="95">
                <a:solidFill>
                  <a:srgbClr val="FFFFFF"/>
                </a:solidFill>
                <a:latin typeface="Times New Roman"/>
                <a:cs typeface="Times New Roman"/>
              </a:rPr>
              <a:t>land.</a:t>
            </a:r>
            <a:endParaRPr sz="1900">
              <a:latin typeface="Times New Roman"/>
              <a:cs typeface="Times New Roman"/>
            </a:endParaRPr>
          </a:p>
          <a:p>
            <a:pPr marL="424180" marR="5080" indent="-412115">
              <a:lnSpc>
                <a:spcPct val="100000"/>
              </a:lnSpc>
              <a:spcBef>
                <a:spcPts val="455"/>
              </a:spcBef>
              <a:tabLst>
                <a:tab pos="424180" algn="l"/>
              </a:tabLst>
            </a:pPr>
            <a:r>
              <a:rPr dirty="0" sz="1200" spc="30">
                <a:solidFill>
                  <a:srgbClr val="F8F8F8"/>
                </a:solidFill>
                <a:latin typeface="Wingdings 2"/>
                <a:cs typeface="Wingdings 2"/>
              </a:rPr>
              <a:t>	</a:t>
            </a:r>
            <a:r>
              <a:rPr dirty="0" sz="1900" spc="130">
                <a:solidFill>
                  <a:srgbClr val="FFFFFF"/>
                </a:solidFill>
                <a:latin typeface="Times New Roman"/>
                <a:cs typeface="Times New Roman"/>
              </a:rPr>
              <a:t>On </a:t>
            </a:r>
            <a:r>
              <a:rPr dirty="0" sz="1900" spc="100">
                <a:solidFill>
                  <a:srgbClr val="FFFFFF"/>
                </a:solidFill>
                <a:latin typeface="Times New Roman"/>
                <a:cs typeface="Times New Roman"/>
              </a:rPr>
              <a:t>one </a:t>
            </a:r>
            <a:r>
              <a:rPr dirty="0" sz="1900" spc="40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dirty="0" sz="1900" spc="75">
                <a:solidFill>
                  <a:srgbClr val="FFFFFF"/>
                </a:solidFill>
                <a:latin typeface="Times New Roman"/>
                <a:cs typeface="Times New Roman"/>
              </a:rPr>
              <a:t>his </a:t>
            </a:r>
            <a:r>
              <a:rPr dirty="0" sz="1900" spc="90">
                <a:solidFill>
                  <a:srgbClr val="FFFFFF"/>
                </a:solidFill>
                <a:latin typeface="Times New Roman"/>
                <a:cs typeface="Times New Roman"/>
              </a:rPr>
              <a:t>trips </a:t>
            </a:r>
            <a:r>
              <a:rPr dirty="0" sz="1900" spc="105">
                <a:solidFill>
                  <a:srgbClr val="FFFFFF"/>
                </a:solidFill>
                <a:latin typeface="Times New Roman"/>
                <a:cs typeface="Times New Roman"/>
              </a:rPr>
              <a:t>he </a:t>
            </a:r>
            <a:r>
              <a:rPr dirty="0" sz="1900" spc="114">
                <a:solidFill>
                  <a:srgbClr val="FFFFFF"/>
                </a:solidFill>
                <a:latin typeface="Times New Roman"/>
                <a:cs typeface="Times New Roman"/>
              </a:rPr>
              <a:t>brought </a:t>
            </a:r>
            <a:r>
              <a:rPr dirty="0" sz="1900" spc="100">
                <a:solidFill>
                  <a:srgbClr val="FFFFFF"/>
                </a:solidFill>
                <a:latin typeface="Times New Roman"/>
                <a:cs typeface="Times New Roman"/>
              </a:rPr>
              <a:t>a  </a:t>
            </a:r>
            <a:r>
              <a:rPr dirty="0" sz="1900" spc="85">
                <a:solidFill>
                  <a:srgbClr val="FFFFFF"/>
                </a:solidFill>
                <a:latin typeface="Times New Roman"/>
                <a:cs typeface="Times New Roman"/>
              </a:rPr>
              <a:t>petition </a:t>
            </a:r>
            <a:r>
              <a:rPr dirty="0" sz="1900" spc="120">
                <a:solidFill>
                  <a:srgbClr val="FFFFFF"/>
                </a:solidFill>
                <a:latin typeface="Times New Roman"/>
                <a:cs typeface="Times New Roman"/>
              </a:rPr>
              <a:t>with </a:t>
            </a:r>
            <a:r>
              <a:rPr dirty="0" sz="1900" spc="90">
                <a:solidFill>
                  <a:srgbClr val="FFFFFF"/>
                </a:solidFill>
                <a:latin typeface="Times New Roman"/>
                <a:cs typeface="Times New Roman"/>
              </a:rPr>
              <a:t>over </a:t>
            </a:r>
            <a:r>
              <a:rPr dirty="0" sz="1900" spc="-5">
                <a:solidFill>
                  <a:srgbClr val="FFFFFF"/>
                </a:solidFill>
                <a:latin typeface="Times New Roman"/>
                <a:cs typeface="Times New Roman"/>
              </a:rPr>
              <a:t>15,000 </a:t>
            </a:r>
            <a:r>
              <a:rPr dirty="0" sz="1900" spc="95">
                <a:solidFill>
                  <a:srgbClr val="FFFFFF"/>
                </a:solidFill>
                <a:latin typeface="Times New Roman"/>
                <a:cs typeface="Times New Roman"/>
              </a:rPr>
              <a:t>signatures  </a:t>
            </a:r>
            <a:r>
              <a:rPr dirty="0" sz="1900" spc="85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dirty="0" sz="19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900" spc="95">
                <a:solidFill>
                  <a:srgbClr val="FFFFFF"/>
                </a:solidFill>
                <a:latin typeface="Times New Roman"/>
                <a:cs typeface="Times New Roman"/>
              </a:rPr>
              <a:t>protest</a:t>
            </a:r>
            <a:r>
              <a:rPr dirty="0" sz="1900" spc="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900" spc="4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dirty="0" sz="19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900" spc="10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dirty="0" sz="19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900" spc="105">
                <a:solidFill>
                  <a:srgbClr val="FFFFFF"/>
                </a:solidFill>
                <a:latin typeface="Times New Roman"/>
                <a:cs typeface="Times New Roman"/>
              </a:rPr>
              <a:t>Indian</a:t>
            </a:r>
            <a:r>
              <a:rPr dirty="0" sz="19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900" spc="80">
                <a:solidFill>
                  <a:srgbClr val="FFFFFF"/>
                </a:solidFill>
                <a:latin typeface="Times New Roman"/>
                <a:cs typeface="Times New Roman"/>
              </a:rPr>
              <a:t>Removal</a:t>
            </a:r>
            <a:r>
              <a:rPr dirty="0" sz="1900" spc="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900" spc="50">
                <a:solidFill>
                  <a:srgbClr val="FFFFFF"/>
                </a:solidFill>
                <a:latin typeface="Times New Roman"/>
                <a:cs typeface="Times New Roman"/>
              </a:rPr>
              <a:t>Act.</a:t>
            </a:r>
            <a:endParaRPr sz="1900">
              <a:latin typeface="Times New Roman"/>
              <a:cs typeface="Times New Roman"/>
            </a:endParaRPr>
          </a:p>
          <a:p>
            <a:pPr marL="424180" marR="15240" indent="-412115">
              <a:lnSpc>
                <a:spcPct val="100000"/>
              </a:lnSpc>
              <a:spcBef>
                <a:spcPts val="459"/>
              </a:spcBef>
              <a:tabLst>
                <a:tab pos="424180" algn="l"/>
              </a:tabLst>
            </a:pPr>
            <a:r>
              <a:rPr dirty="0" sz="1200" spc="30">
                <a:solidFill>
                  <a:srgbClr val="F8F8F8"/>
                </a:solidFill>
                <a:latin typeface="Wingdings 2"/>
                <a:cs typeface="Wingdings 2"/>
              </a:rPr>
              <a:t>	</a:t>
            </a:r>
            <a:r>
              <a:rPr dirty="0" sz="1900" spc="130">
                <a:solidFill>
                  <a:srgbClr val="FFFFFF"/>
                </a:solidFill>
                <a:latin typeface="Times New Roman"/>
                <a:cs typeface="Times New Roman"/>
              </a:rPr>
              <a:t>He</a:t>
            </a:r>
            <a:r>
              <a:rPr dirty="0" sz="19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900" spc="125">
                <a:solidFill>
                  <a:srgbClr val="FFFFFF"/>
                </a:solidFill>
                <a:latin typeface="Times New Roman"/>
                <a:cs typeface="Times New Roman"/>
              </a:rPr>
              <a:t>was</a:t>
            </a:r>
            <a:r>
              <a:rPr dirty="0" sz="1900" spc="-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900" spc="105">
                <a:solidFill>
                  <a:srgbClr val="FFFFFF"/>
                </a:solidFill>
                <a:latin typeface="Times New Roman"/>
                <a:cs typeface="Times New Roman"/>
              </a:rPr>
              <a:t>not</a:t>
            </a:r>
            <a:r>
              <a:rPr dirty="0" sz="19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900" spc="65">
                <a:solidFill>
                  <a:srgbClr val="FFFFFF"/>
                </a:solidFill>
                <a:latin typeface="Times New Roman"/>
                <a:cs typeface="Times New Roman"/>
              </a:rPr>
              <a:t>successful</a:t>
            </a:r>
            <a:r>
              <a:rPr dirty="0" sz="1900" spc="-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900" spc="85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dirty="0" sz="19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900" spc="95">
                <a:solidFill>
                  <a:srgbClr val="FFFFFF"/>
                </a:solidFill>
                <a:latin typeface="Times New Roman"/>
                <a:cs typeface="Times New Roman"/>
              </a:rPr>
              <a:t>keeping</a:t>
            </a:r>
            <a:r>
              <a:rPr dirty="0" sz="1900" spc="-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900" spc="75">
                <a:solidFill>
                  <a:srgbClr val="FFFFFF"/>
                </a:solidFill>
                <a:latin typeface="Times New Roman"/>
                <a:cs typeface="Times New Roman"/>
              </a:rPr>
              <a:t>his  </a:t>
            </a:r>
            <a:r>
              <a:rPr dirty="0" sz="1900" spc="90">
                <a:solidFill>
                  <a:srgbClr val="FFFFFF"/>
                </a:solidFill>
                <a:latin typeface="Times New Roman"/>
                <a:cs typeface="Times New Roman"/>
              </a:rPr>
              <a:t>Cherokee </a:t>
            </a:r>
            <a:r>
              <a:rPr dirty="0" sz="1900" spc="95">
                <a:solidFill>
                  <a:srgbClr val="FFFFFF"/>
                </a:solidFill>
                <a:latin typeface="Times New Roman"/>
                <a:cs typeface="Times New Roman"/>
              </a:rPr>
              <a:t>people </a:t>
            </a:r>
            <a:r>
              <a:rPr dirty="0" sz="1900" spc="114">
                <a:solidFill>
                  <a:srgbClr val="FFFFFF"/>
                </a:solidFill>
                <a:latin typeface="Times New Roman"/>
                <a:cs typeface="Times New Roman"/>
              </a:rPr>
              <a:t>on </a:t>
            </a:r>
            <a:r>
              <a:rPr dirty="0" sz="1900" spc="85">
                <a:solidFill>
                  <a:srgbClr val="FFFFFF"/>
                </a:solidFill>
                <a:latin typeface="Times New Roman"/>
                <a:cs typeface="Times New Roman"/>
              </a:rPr>
              <a:t>their </a:t>
            </a:r>
            <a:r>
              <a:rPr dirty="0" sz="1900" spc="120">
                <a:solidFill>
                  <a:srgbClr val="FFFFFF"/>
                </a:solidFill>
                <a:latin typeface="Times New Roman"/>
                <a:cs typeface="Times New Roman"/>
              </a:rPr>
              <a:t>land </a:t>
            </a:r>
            <a:r>
              <a:rPr dirty="0" sz="1900" spc="155">
                <a:solidFill>
                  <a:srgbClr val="FFFFFF"/>
                </a:solidFill>
                <a:latin typeface="Times New Roman"/>
                <a:cs typeface="Times New Roman"/>
              </a:rPr>
              <a:t>and  </a:t>
            </a:r>
            <a:r>
              <a:rPr dirty="0" sz="1900" spc="90">
                <a:solidFill>
                  <a:srgbClr val="FFFFFF"/>
                </a:solidFill>
                <a:latin typeface="Times New Roman"/>
                <a:cs typeface="Times New Roman"/>
              </a:rPr>
              <a:t>along</a:t>
            </a:r>
            <a:r>
              <a:rPr dirty="0" sz="19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900" spc="120">
                <a:solidFill>
                  <a:srgbClr val="FFFFFF"/>
                </a:solidFill>
                <a:latin typeface="Times New Roman"/>
                <a:cs typeface="Times New Roman"/>
              </a:rPr>
              <a:t>with</a:t>
            </a:r>
            <a:r>
              <a:rPr dirty="0" sz="19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900" spc="75">
                <a:solidFill>
                  <a:srgbClr val="FFFFFF"/>
                </a:solidFill>
                <a:latin typeface="Times New Roman"/>
                <a:cs typeface="Times New Roman"/>
              </a:rPr>
              <a:t>his</a:t>
            </a:r>
            <a:r>
              <a:rPr dirty="0" sz="19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900" spc="95">
                <a:solidFill>
                  <a:srgbClr val="FFFFFF"/>
                </a:solidFill>
                <a:latin typeface="Times New Roman"/>
                <a:cs typeface="Times New Roman"/>
              </a:rPr>
              <a:t>people</a:t>
            </a:r>
            <a:r>
              <a:rPr dirty="0" sz="19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900" spc="125">
                <a:solidFill>
                  <a:srgbClr val="FFFFFF"/>
                </a:solidFill>
                <a:latin typeface="Times New Roman"/>
                <a:cs typeface="Times New Roman"/>
              </a:rPr>
              <a:t>was</a:t>
            </a:r>
            <a:r>
              <a:rPr dirty="0" sz="1900" spc="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900" spc="75">
                <a:solidFill>
                  <a:srgbClr val="FFFFFF"/>
                </a:solidFill>
                <a:latin typeface="Times New Roman"/>
                <a:cs typeface="Times New Roman"/>
              </a:rPr>
              <a:t>forced</a:t>
            </a:r>
            <a:r>
              <a:rPr dirty="0" sz="1900" spc="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900" spc="114">
                <a:solidFill>
                  <a:srgbClr val="FFFFFF"/>
                </a:solidFill>
                <a:latin typeface="Times New Roman"/>
                <a:cs typeface="Times New Roman"/>
              </a:rPr>
              <a:t>out  </a:t>
            </a:r>
            <a:r>
              <a:rPr dirty="0" sz="1900" spc="85">
                <a:solidFill>
                  <a:srgbClr val="FFFFFF"/>
                </a:solidFill>
                <a:latin typeface="Times New Roman"/>
                <a:cs typeface="Times New Roman"/>
              </a:rPr>
              <a:t>to </a:t>
            </a:r>
            <a:r>
              <a:rPr dirty="0" sz="1900" spc="105">
                <a:solidFill>
                  <a:srgbClr val="FFFFFF"/>
                </a:solidFill>
                <a:latin typeface="Times New Roman"/>
                <a:cs typeface="Times New Roman"/>
              </a:rPr>
              <a:t>Oklahoma </a:t>
            </a:r>
            <a:r>
              <a:rPr dirty="0" sz="1900" spc="85">
                <a:solidFill>
                  <a:srgbClr val="FFFFFF"/>
                </a:solidFill>
                <a:latin typeface="Times New Roman"/>
                <a:cs typeface="Times New Roman"/>
              </a:rPr>
              <a:t>to </a:t>
            </a:r>
            <a:r>
              <a:rPr dirty="0" sz="1900" spc="110">
                <a:solidFill>
                  <a:srgbClr val="FFFFFF"/>
                </a:solidFill>
                <a:latin typeface="Times New Roman"/>
                <a:cs typeface="Times New Roman"/>
              </a:rPr>
              <a:t>designated </a:t>
            </a:r>
            <a:r>
              <a:rPr dirty="0" sz="1900" spc="105">
                <a:solidFill>
                  <a:srgbClr val="FFFFFF"/>
                </a:solidFill>
                <a:latin typeface="Times New Roman"/>
                <a:cs typeface="Times New Roman"/>
              </a:rPr>
              <a:t>Indian  </a:t>
            </a:r>
            <a:r>
              <a:rPr dirty="0" sz="1900" spc="70">
                <a:solidFill>
                  <a:srgbClr val="FFFFFF"/>
                </a:solidFill>
                <a:latin typeface="Times New Roman"/>
                <a:cs typeface="Times New Roman"/>
              </a:rPr>
              <a:t>Reservations.</a:t>
            </a:r>
            <a:endParaRPr sz="1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59"/>
              </a:spcBef>
              <a:tabLst>
                <a:tab pos="424180" algn="l"/>
              </a:tabLst>
            </a:pPr>
            <a:r>
              <a:rPr dirty="0" sz="1200" spc="30">
                <a:solidFill>
                  <a:srgbClr val="F8F8F8"/>
                </a:solidFill>
                <a:latin typeface="Wingdings 2"/>
                <a:cs typeface="Wingdings 2"/>
              </a:rPr>
              <a:t>	</a:t>
            </a:r>
            <a:r>
              <a:rPr dirty="0" sz="1900" spc="45">
                <a:solidFill>
                  <a:srgbClr val="FFFFFF"/>
                </a:solidFill>
                <a:latin typeface="Times New Roman"/>
                <a:cs typeface="Times New Roman"/>
              </a:rPr>
              <a:t>Wife </a:t>
            </a:r>
            <a:r>
              <a:rPr dirty="0" sz="1900" spc="125">
                <a:solidFill>
                  <a:srgbClr val="FFFFFF"/>
                </a:solidFill>
                <a:latin typeface="Times New Roman"/>
                <a:cs typeface="Times New Roman"/>
              </a:rPr>
              <a:t>died </a:t>
            </a:r>
            <a:r>
              <a:rPr dirty="0" sz="1900" spc="114">
                <a:solidFill>
                  <a:srgbClr val="FFFFFF"/>
                </a:solidFill>
                <a:latin typeface="Times New Roman"/>
                <a:cs typeface="Times New Roman"/>
              </a:rPr>
              <a:t>on</a:t>
            </a:r>
            <a:r>
              <a:rPr dirty="0" sz="1900" spc="-28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900" spc="60">
                <a:solidFill>
                  <a:srgbClr val="FFFFFF"/>
                </a:solidFill>
                <a:latin typeface="Times New Roman"/>
                <a:cs typeface="Times New Roman"/>
              </a:rPr>
              <a:t>“Trail </a:t>
            </a:r>
            <a:r>
              <a:rPr dirty="0" sz="1900" spc="40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dirty="0" sz="1900" spc="75">
                <a:solidFill>
                  <a:srgbClr val="FFFFFF"/>
                </a:solidFill>
                <a:latin typeface="Times New Roman"/>
                <a:cs typeface="Times New Roman"/>
              </a:rPr>
              <a:t>Tears”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334000" y="1142998"/>
            <a:ext cx="3809999" cy="57149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76250" y="314325"/>
            <a:ext cx="8277225" cy="990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73100" y="1615186"/>
            <a:ext cx="7922895" cy="447738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424180" marR="164465" indent="-412115">
              <a:lnSpc>
                <a:spcPct val="100000"/>
              </a:lnSpc>
              <a:spcBef>
                <a:spcPts val="105"/>
              </a:spcBef>
              <a:tabLst>
                <a:tab pos="424180" algn="l"/>
              </a:tabLst>
            </a:pPr>
            <a:r>
              <a:rPr dirty="0" sz="1300" spc="-5">
                <a:solidFill>
                  <a:srgbClr val="F8F8F8"/>
                </a:solidFill>
                <a:latin typeface="Wingdings 2"/>
                <a:cs typeface="Wingdings 2"/>
              </a:rPr>
              <a:t>	</a:t>
            </a:r>
            <a:r>
              <a:rPr dirty="0" sz="2000" spc="75">
                <a:solidFill>
                  <a:srgbClr val="FFFFFF"/>
                </a:solidFill>
                <a:latin typeface="Times New Roman"/>
                <a:cs typeface="Times New Roman"/>
              </a:rPr>
              <a:t>Some</a:t>
            </a:r>
            <a:r>
              <a:rPr dirty="0" sz="20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105">
                <a:solidFill>
                  <a:srgbClr val="FFFFFF"/>
                </a:solidFill>
                <a:latin typeface="Times New Roman"/>
                <a:cs typeface="Times New Roman"/>
              </a:rPr>
              <a:t>whites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150">
                <a:solidFill>
                  <a:srgbClr val="FFFFFF"/>
                </a:solidFill>
                <a:latin typeface="Times New Roman"/>
                <a:cs typeface="Times New Roman"/>
              </a:rPr>
              <a:t>wanted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9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dirty="0" sz="20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90">
                <a:solidFill>
                  <a:srgbClr val="FFFFFF"/>
                </a:solidFill>
                <a:latin typeface="Times New Roman"/>
                <a:cs typeface="Times New Roman"/>
              </a:rPr>
              <a:t>come</a:t>
            </a:r>
            <a:r>
              <a:rPr dirty="0" sz="2000" spc="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9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dirty="0" sz="20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105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dirty="0" sz="2000" spc="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120">
                <a:solidFill>
                  <a:srgbClr val="FFFFFF"/>
                </a:solidFill>
                <a:latin typeface="Times New Roman"/>
                <a:cs typeface="Times New Roman"/>
              </a:rPr>
              <a:t>aid</a:t>
            </a:r>
            <a:r>
              <a:rPr dirty="0" sz="2000" spc="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4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dirty="0" sz="2000" spc="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105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dirty="0" sz="2000" spc="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95">
                <a:solidFill>
                  <a:srgbClr val="FFFFFF"/>
                </a:solidFill>
                <a:latin typeface="Times New Roman"/>
                <a:cs typeface="Times New Roman"/>
              </a:rPr>
              <a:t>Cherokee</a:t>
            </a:r>
            <a:r>
              <a:rPr dirty="0" sz="20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65">
                <a:solidFill>
                  <a:srgbClr val="FFFFFF"/>
                </a:solidFill>
                <a:latin typeface="Times New Roman"/>
                <a:cs typeface="Times New Roman"/>
              </a:rPr>
              <a:t>tribe,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130">
                <a:solidFill>
                  <a:srgbClr val="FFFFFF"/>
                </a:solidFill>
                <a:latin typeface="Times New Roman"/>
                <a:cs typeface="Times New Roman"/>
              </a:rPr>
              <a:t>but  </a:t>
            </a:r>
            <a:r>
              <a:rPr dirty="0" sz="2000" spc="90">
                <a:solidFill>
                  <a:srgbClr val="FFFFFF"/>
                </a:solidFill>
                <a:latin typeface="Times New Roman"/>
                <a:cs typeface="Times New Roman"/>
              </a:rPr>
              <a:t>in </a:t>
            </a:r>
            <a:r>
              <a:rPr dirty="0" sz="2000" spc="140">
                <a:solidFill>
                  <a:srgbClr val="FFFFFF"/>
                </a:solidFill>
                <a:latin typeface="Times New Roman"/>
                <a:cs typeface="Times New Roman"/>
              </a:rPr>
              <a:t>an </a:t>
            </a:r>
            <a:r>
              <a:rPr dirty="0" sz="2000" spc="65">
                <a:solidFill>
                  <a:srgbClr val="FFFFFF"/>
                </a:solidFill>
                <a:latin typeface="Times New Roman"/>
                <a:cs typeface="Times New Roman"/>
              </a:rPr>
              <a:t>effort </a:t>
            </a:r>
            <a:r>
              <a:rPr dirty="0" sz="2000" spc="90">
                <a:solidFill>
                  <a:srgbClr val="FFFFFF"/>
                </a:solidFill>
                <a:latin typeface="Times New Roman"/>
                <a:cs typeface="Times New Roman"/>
              </a:rPr>
              <a:t>to </a:t>
            </a:r>
            <a:r>
              <a:rPr dirty="0" sz="2000" spc="110">
                <a:solidFill>
                  <a:srgbClr val="FFFFFF"/>
                </a:solidFill>
                <a:latin typeface="Times New Roman"/>
                <a:cs typeface="Times New Roman"/>
              </a:rPr>
              <a:t>keep </a:t>
            </a:r>
            <a:r>
              <a:rPr dirty="0" sz="2000" spc="105">
                <a:solidFill>
                  <a:srgbClr val="FFFFFF"/>
                </a:solidFill>
                <a:latin typeface="Times New Roman"/>
                <a:cs typeface="Times New Roman"/>
              </a:rPr>
              <a:t>whites from helping the Native </a:t>
            </a:r>
            <a:r>
              <a:rPr dirty="0" sz="2000" spc="110">
                <a:solidFill>
                  <a:srgbClr val="FFFFFF"/>
                </a:solidFill>
                <a:latin typeface="Times New Roman"/>
                <a:cs typeface="Times New Roman"/>
              </a:rPr>
              <a:t>Amerians  </a:t>
            </a:r>
            <a:r>
              <a:rPr dirty="0" sz="2000" spc="90">
                <a:solidFill>
                  <a:srgbClr val="FFFFFF"/>
                </a:solidFill>
                <a:latin typeface="Times New Roman"/>
                <a:cs typeface="Times New Roman"/>
              </a:rPr>
              <a:t>Georgia </a:t>
            </a:r>
            <a:r>
              <a:rPr dirty="0" sz="2000" spc="120">
                <a:solidFill>
                  <a:srgbClr val="FFFFFF"/>
                </a:solidFill>
                <a:latin typeface="Times New Roman"/>
                <a:cs typeface="Times New Roman"/>
              </a:rPr>
              <a:t>passed </a:t>
            </a:r>
            <a:r>
              <a:rPr dirty="0" sz="2000" spc="114">
                <a:solidFill>
                  <a:srgbClr val="FFFFFF"/>
                </a:solidFill>
                <a:latin typeface="Times New Roman"/>
                <a:cs typeface="Times New Roman"/>
              </a:rPr>
              <a:t>a </a:t>
            </a:r>
            <a:r>
              <a:rPr dirty="0" sz="2000" spc="120">
                <a:solidFill>
                  <a:srgbClr val="FFFFFF"/>
                </a:solidFill>
                <a:latin typeface="Times New Roman"/>
                <a:cs typeface="Times New Roman"/>
              </a:rPr>
              <a:t>law </a:t>
            </a:r>
            <a:r>
              <a:rPr dirty="0" sz="2000" spc="95">
                <a:solidFill>
                  <a:srgbClr val="FFFFFF"/>
                </a:solidFill>
                <a:latin typeface="Times New Roman"/>
                <a:cs typeface="Times New Roman"/>
              </a:rPr>
              <a:t>stating </a:t>
            </a:r>
            <a:r>
              <a:rPr dirty="0" sz="2000" spc="114">
                <a:solidFill>
                  <a:srgbClr val="FFFFFF"/>
                </a:solidFill>
                <a:latin typeface="Times New Roman"/>
                <a:cs typeface="Times New Roman"/>
              </a:rPr>
              <a:t>that </a:t>
            </a:r>
            <a:r>
              <a:rPr dirty="0" sz="2000" spc="105">
                <a:solidFill>
                  <a:srgbClr val="FFFFFF"/>
                </a:solidFill>
                <a:latin typeface="Times New Roman"/>
                <a:cs typeface="Times New Roman"/>
              </a:rPr>
              <a:t>whites could </a:t>
            </a:r>
            <a:r>
              <a:rPr dirty="0" sz="2000" spc="114">
                <a:solidFill>
                  <a:srgbClr val="FFFFFF"/>
                </a:solidFill>
                <a:latin typeface="Times New Roman"/>
                <a:cs typeface="Times New Roman"/>
              </a:rPr>
              <a:t>not </a:t>
            </a:r>
            <a:r>
              <a:rPr dirty="0" sz="2000" spc="65">
                <a:solidFill>
                  <a:srgbClr val="FFFFFF"/>
                </a:solidFill>
                <a:latin typeface="Times New Roman"/>
                <a:cs typeface="Times New Roman"/>
              </a:rPr>
              <a:t>live </a:t>
            </a:r>
            <a:r>
              <a:rPr dirty="0" sz="2000" spc="95">
                <a:solidFill>
                  <a:srgbClr val="FFFFFF"/>
                </a:solidFill>
                <a:latin typeface="Times New Roman"/>
                <a:cs typeface="Times New Roman"/>
              </a:rPr>
              <a:t>in  Cherokee</a:t>
            </a:r>
            <a:r>
              <a:rPr dirty="0" sz="20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130">
                <a:solidFill>
                  <a:srgbClr val="FFFFFF"/>
                </a:solidFill>
                <a:latin typeface="Times New Roman"/>
                <a:cs typeface="Times New Roman"/>
              </a:rPr>
              <a:t>land</a:t>
            </a:r>
            <a:r>
              <a:rPr dirty="0" sz="20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125">
                <a:solidFill>
                  <a:srgbClr val="FFFFFF"/>
                </a:solidFill>
                <a:latin typeface="Times New Roman"/>
                <a:cs typeface="Times New Roman"/>
              </a:rPr>
              <a:t>without</a:t>
            </a:r>
            <a:r>
              <a:rPr dirty="0" sz="20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110">
                <a:solidFill>
                  <a:srgbClr val="FFFFFF"/>
                </a:solidFill>
                <a:latin typeface="Times New Roman"/>
                <a:cs typeface="Times New Roman"/>
              </a:rPr>
              <a:t>swearing</a:t>
            </a:r>
            <a:r>
              <a:rPr dirty="0" sz="20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140">
                <a:solidFill>
                  <a:srgbClr val="FFFFFF"/>
                </a:solidFill>
                <a:latin typeface="Times New Roman"/>
                <a:cs typeface="Times New Roman"/>
              </a:rPr>
              <a:t>an</a:t>
            </a:r>
            <a:r>
              <a:rPr dirty="0" sz="20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114">
                <a:solidFill>
                  <a:srgbClr val="FFFFFF"/>
                </a:solidFill>
                <a:latin typeface="Times New Roman"/>
                <a:cs typeface="Times New Roman"/>
              </a:rPr>
              <a:t>oath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45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dirty="0" sz="2000" spc="-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65">
                <a:solidFill>
                  <a:srgbClr val="FFFFFF"/>
                </a:solidFill>
                <a:latin typeface="Times New Roman"/>
                <a:cs typeface="Times New Roman"/>
              </a:rPr>
              <a:t>allegiance.</a:t>
            </a:r>
            <a:endParaRPr sz="2000">
              <a:latin typeface="Times New Roman"/>
              <a:cs typeface="Times New Roman"/>
            </a:endParaRPr>
          </a:p>
          <a:p>
            <a:pPr algn="just" marL="424180" marR="79375" indent="-412115">
              <a:lnSpc>
                <a:spcPct val="100000"/>
              </a:lnSpc>
              <a:spcBef>
                <a:spcPts val="480"/>
              </a:spcBef>
            </a:pPr>
            <a:r>
              <a:rPr dirty="0" sz="1300" spc="-5">
                <a:solidFill>
                  <a:srgbClr val="F8F8F8"/>
                </a:solidFill>
                <a:latin typeface="Wingdings 2"/>
                <a:cs typeface="Wingdings 2"/>
              </a:rPr>
              <a:t> </a:t>
            </a:r>
            <a:r>
              <a:rPr dirty="0" sz="2000" spc="110">
                <a:solidFill>
                  <a:srgbClr val="FFFFFF"/>
                </a:solidFill>
                <a:latin typeface="Times New Roman"/>
                <a:cs typeface="Times New Roman"/>
              </a:rPr>
              <a:t>Reverand </a:t>
            </a:r>
            <a:r>
              <a:rPr dirty="0" sz="2000" spc="95">
                <a:solidFill>
                  <a:srgbClr val="FFFFFF"/>
                </a:solidFill>
                <a:latin typeface="Times New Roman"/>
                <a:cs typeface="Times New Roman"/>
              </a:rPr>
              <a:t>Samuel </a:t>
            </a:r>
            <a:r>
              <a:rPr dirty="0" sz="2000" spc="90">
                <a:solidFill>
                  <a:srgbClr val="FFFFFF"/>
                </a:solidFill>
                <a:latin typeface="Times New Roman"/>
                <a:cs typeface="Times New Roman"/>
              </a:rPr>
              <a:t>Worchester </a:t>
            </a:r>
            <a:r>
              <a:rPr dirty="0" sz="2000" spc="165">
                <a:solidFill>
                  <a:srgbClr val="FFFFFF"/>
                </a:solidFill>
                <a:latin typeface="Times New Roman"/>
                <a:cs typeface="Times New Roman"/>
              </a:rPr>
              <a:t>and </a:t>
            </a:r>
            <a:r>
              <a:rPr dirty="0" sz="2000" spc="85">
                <a:solidFill>
                  <a:srgbClr val="FFFFFF"/>
                </a:solidFill>
                <a:latin typeface="Times New Roman"/>
                <a:cs typeface="Times New Roman"/>
              </a:rPr>
              <a:t>several </a:t>
            </a:r>
            <a:r>
              <a:rPr dirty="0" sz="2000" spc="90">
                <a:solidFill>
                  <a:srgbClr val="FFFFFF"/>
                </a:solidFill>
                <a:latin typeface="Times New Roman"/>
                <a:cs typeface="Times New Roman"/>
              </a:rPr>
              <a:t>missionaries </a:t>
            </a:r>
            <a:r>
              <a:rPr dirty="0" sz="2000" spc="110">
                <a:solidFill>
                  <a:srgbClr val="FFFFFF"/>
                </a:solidFill>
                <a:latin typeface="Times New Roman"/>
                <a:cs typeface="Times New Roman"/>
              </a:rPr>
              <a:t>refused </a:t>
            </a:r>
            <a:r>
              <a:rPr dirty="0" sz="2000" spc="90">
                <a:solidFill>
                  <a:srgbClr val="FFFFFF"/>
                </a:solidFill>
                <a:latin typeface="Times New Roman"/>
                <a:cs typeface="Times New Roman"/>
              </a:rPr>
              <a:t>to  </a:t>
            </a:r>
            <a:r>
              <a:rPr dirty="0" sz="2000" spc="80">
                <a:solidFill>
                  <a:srgbClr val="FFFFFF"/>
                </a:solidFill>
                <a:latin typeface="Times New Roman"/>
                <a:cs typeface="Times New Roman"/>
              </a:rPr>
              <a:t>leave</a:t>
            </a:r>
            <a:r>
              <a:rPr dirty="0" sz="20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95">
                <a:solidFill>
                  <a:srgbClr val="FFFFFF"/>
                </a:solidFill>
                <a:latin typeface="Times New Roman"/>
                <a:cs typeface="Times New Roman"/>
              </a:rPr>
              <a:t>Cherokee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130">
                <a:solidFill>
                  <a:srgbClr val="FFFFFF"/>
                </a:solidFill>
                <a:latin typeface="Times New Roman"/>
                <a:cs typeface="Times New Roman"/>
              </a:rPr>
              <a:t>land</a:t>
            </a:r>
            <a:r>
              <a:rPr dirty="0" sz="2000" spc="-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80">
                <a:solidFill>
                  <a:srgbClr val="FFFFFF"/>
                </a:solidFill>
                <a:latin typeface="Times New Roman"/>
                <a:cs typeface="Times New Roman"/>
              </a:rPr>
              <a:t>after</a:t>
            </a:r>
            <a:r>
              <a:rPr dirty="0" sz="20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85">
                <a:solidFill>
                  <a:srgbClr val="FFFFFF"/>
                </a:solidFill>
                <a:latin typeface="Times New Roman"/>
                <a:cs typeface="Times New Roman"/>
              </a:rPr>
              <a:t>Georgia</a:t>
            </a:r>
            <a:r>
              <a:rPr dirty="0" sz="2000" spc="-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105">
                <a:solidFill>
                  <a:srgbClr val="FFFFFF"/>
                </a:solidFill>
                <a:latin typeface="Times New Roman"/>
                <a:cs typeface="Times New Roman"/>
              </a:rPr>
              <a:t>Governor</a:t>
            </a:r>
            <a:r>
              <a:rPr dirty="0" sz="20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85">
                <a:solidFill>
                  <a:srgbClr val="FFFFFF"/>
                </a:solidFill>
                <a:latin typeface="Times New Roman"/>
                <a:cs typeface="Times New Roman"/>
              </a:rPr>
              <a:t>George</a:t>
            </a:r>
            <a:r>
              <a:rPr dirty="0" sz="2000" spc="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90">
                <a:solidFill>
                  <a:srgbClr val="FFFFFF"/>
                </a:solidFill>
                <a:latin typeface="Times New Roman"/>
                <a:cs typeface="Times New Roman"/>
              </a:rPr>
              <a:t>Gilmar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155">
                <a:solidFill>
                  <a:srgbClr val="FFFFFF"/>
                </a:solidFill>
                <a:latin typeface="Times New Roman"/>
                <a:cs typeface="Times New Roman"/>
              </a:rPr>
              <a:t>made  </a:t>
            </a:r>
            <a:r>
              <a:rPr dirty="0" sz="2000" spc="60">
                <a:solidFill>
                  <a:srgbClr val="FFFFFF"/>
                </a:solidFill>
                <a:latin typeface="Times New Roman"/>
                <a:cs typeface="Times New Roman"/>
              </a:rPr>
              <a:t>it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55">
                <a:solidFill>
                  <a:srgbClr val="FFFFFF"/>
                </a:solidFill>
                <a:latin typeface="Times New Roman"/>
                <a:cs typeface="Times New Roman"/>
              </a:rPr>
              <a:t>illegal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70">
                <a:solidFill>
                  <a:srgbClr val="FFFFFF"/>
                </a:solidFill>
                <a:latin typeface="Times New Roman"/>
                <a:cs typeface="Times New Roman"/>
              </a:rPr>
              <a:t>for</a:t>
            </a:r>
            <a:r>
              <a:rPr dirty="0" sz="20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114">
                <a:solidFill>
                  <a:srgbClr val="FFFFFF"/>
                </a:solidFill>
                <a:latin typeface="Times New Roman"/>
                <a:cs typeface="Times New Roman"/>
              </a:rPr>
              <a:t>white</a:t>
            </a:r>
            <a:r>
              <a:rPr dirty="0" sz="2000" spc="-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70">
                <a:solidFill>
                  <a:srgbClr val="FFFFFF"/>
                </a:solidFill>
                <a:latin typeface="Times New Roman"/>
                <a:cs typeface="Times New Roman"/>
              </a:rPr>
              <a:t>citizens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9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60">
                <a:solidFill>
                  <a:srgbClr val="FFFFFF"/>
                </a:solidFill>
                <a:latin typeface="Times New Roman"/>
                <a:cs typeface="Times New Roman"/>
              </a:rPr>
              <a:t>live</a:t>
            </a:r>
            <a:r>
              <a:rPr dirty="0" sz="2000" spc="-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130">
                <a:solidFill>
                  <a:srgbClr val="FFFFFF"/>
                </a:solidFill>
                <a:latin typeface="Times New Roman"/>
                <a:cs typeface="Times New Roman"/>
              </a:rPr>
              <a:t>on</a:t>
            </a:r>
            <a:r>
              <a:rPr dirty="0" sz="20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95">
                <a:solidFill>
                  <a:srgbClr val="FFFFFF"/>
                </a:solidFill>
                <a:latin typeface="Times New Roman"/>
                <a:cs typeface="Times New Roman"/>
              </a:rPr>
              <a:t>Cherokee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100">
                <a:solidFill>
                  <a:srgbClr val="FFFFFF"/>
                </a:solidFill>
                <a:latin typeface="Times New Roman"/>
                <a:cs typeface="Times New Roman"/>
              </a:rPr>
              <a:t>land.</a:t>
            </a:r>
            <a:endParaRPr sz="2000">
              <a:latin typeface="Times New Roman"/>
              <a:cs typeface="Times New Roman"/>
            </a:endParaRPr>
          </a:p>
          <a:p>
            <a:pPr marL="424180" marR="5080" indent="-412115">
              <a:lnSpc>
                <a:spcPct val="100000"/>
              </a:lnSpc>
              <a:spcBef>
                <a:spcPts val="480"/>
              </a:spcBef>
              <a:tabLst>
                <a:tab pos="424180" algn="l"/>
              </a:tabLst>
            </a:pPr>
            <a:r>
              <a:rPr dirty="0" sz="1300" spc="-5">
                <a:solidFill>
                  <a:srgbClr val="F8F8F8"/>
                </a:solidFill>
                <a:latin typeface="Wingdings 2"/>
                <a:cs typeface="Wingdings 2"/>
              </a:rPr>
              <a:t>	</a:t>
            </a:r>
            <a:r>
              <a:rPr dirty="0" sz="2000" spc="100">
                <a:solidFill>
                  <a:srgbClr val="FFFFFF"/>
                </a:solidFill>
                <a:latin typeface="Times New Roman"/>
                <a:cs typeface="Times New Roman"/>
              </a:rPr>
              <a:t>Goveror </a:t>
            </a:r>
            <a:r>
              <a:rPr dirty="0" sz="2000" spc="90">
                <a:solidFill>
                  <a:srgbClr val="FFFFFF"/>
                </a:solidFill>
                <a:latin typeface="Times New Roman"/>
                <a:cs typeface="Times New Roman"/>
              </a:rPr>
              <a:t>Gilmar </a:t>
            </a:r>
            <a:r>
              <a:rPr dirty="0" sz="2000" spc="110">
                <a:solidFill>
                  <a:srgbClr val="FFFFFF"/>
                </a:solidFill>
                <a:latin typeface="Times New Roman"/>
                <a:cs typeface="Times New Roman"/>
              </a:rPr>
              <a:t>stated </a:t>
            </a:r>
            <a:r>
              <a:rPr dirty="0" sz="2000" spc="114">
                <a:solidFill>
                  <a:srgbClr val="FFFFFF"/>
                </a:solidFill>
                <a:latin typeface="Times New Roman"/>
                <a:cs typeface="Times New Roman"/>
              </a:rPr>
              <a:t>that </a:t>
            </a:r>
            <a:r>
              <a:rPr dirty="0" sz="2000" spc="90">
                <a:solidFill>
                  <a:srgbClr val="FFFFFF"/>
                </a:solidFill>
                <a:latin typeface="Times New Roman"/>
                <a:cs typeface="Times New Roman"/>
              </a:rPr>
              <a:t>in </a:t>
            </a:r>
            <a:r>
              <a:rPr dirty="0" sz="2000" spc="125">
                <a:solidFill>
                  <a:srgbClr val="FFFFFF"/>
                </a:solidFill>
                <a:latin typeface="Times New Roman"/>
                <a:cs typeface="Times New Roman"/>
              </a:rPr>
              <a:t>order </a:t>
            </a:r>
            <a:r>
              <a:rPr dirty="0" sz="2000" spc="70">
                <a:solidFill>
                  <a:srgbClr val="FFFFFF"/>
                </a:solidFill>
                <a:latin typeface="Times New Roman"/>
                <a:cs typeface="Times New Roman"/>
              </a:rPr>
              <a:t>for </a:t>
            </a:r>
            <a:r>
              <a:rPr dirty="0" sz="2000" spc="114">
                <a:solidFill>
                  <a:srgbClr val="FFFFFF"/>
                </a:solidFill>
                <a:latin typeface="Times New Roman"/>
                <a:cs typeface="Times New Roman"/>
              </a:rPr>
              <a:t>white </a:t>
            </a:r>
            <a:r>
              <a:rPr dirty="0" sz="2000" spc="70">
                <a:solidFill>
                  <a:srgbClr val="FFFFFF"/>
                </a:solidFill>
                <a:latin typeface="Times New Roman"/>
                <a:cs typeface="Times New Roman"/>
              </a:rPr>
              <a:t>citizens </a:t>
            </a:r>
            <a:r>
              <a:rPr dirty="0" sz="2000" spc="90">
                <a:solidFill>
                  <a:srgbClr val="FFFFFF"/>
                </a:solidFill>
                <a:latin typeface="Times New Roman"/>
                <a:cs typeface="Times New Roman"/>
              </a:rPr>
              <a:t>to </a:t>
            </a:r>
            <a:r>
              <a:rPr dirty="0" sz="2000" spc="60">
                <a:solidFill>
                  <a:srgbClr val="FFFFFF"/>
                </a:solidFill>
                <a:latin typeface="Times New Roman"/>
                <a:cs typeface="Times New Roman"/>
              </a:rPr>
              <a:t>live </a:t>
            </a:r>
            <a:r>
              <a:rPr dirty="0" sz="2000" spc="130">
                <a:solidFill>
                  <a:srgbClr val="FFFFFF"/>
                </a:solidFill>
                <a:latin typeface="Times New Roman"/>
                <a:cs typeface="Times New Roman"/>
              </a:rPr>
              <a:t>on  </a:t>
            </a:r>
            <a:r>
              <a:rPr dirty="0" sz="2000" spc="95">
                <a:solidFill>
                  <a:srgbClr val="FFFFFF"/>
                </a:solidFill>
                <a:latin typeface="Times New Roman"/>
                <a:cs typeface="Times New Roman"/>
              </a:rPr>
              <a:t>Cherokee</a:t>
            </a:r>
            <a:r>
              <a:rPr dirty="0" sz="20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130">
                <a:solidFill>
                  <a:srgbClr val="FFFFFF"/>
                </a:solidFill>
                <a:latin typeface="Times New Roman"/>
                <a:cs typeface="Times New Roman"/>
              </a:rPr>
              <a:t>land</a:t>
            </a:r>
            <a:r>
              <a:rPr dirty="0" sz="2000" spc="-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105">
                <a:solidFill>
                  <a:srgbClr val="FFFFFF"/>
                </a:solidFill>
                <a:latin typeface="Times New Roman"/>
                <a:cs typeface="Times New Roman"/>
              </a:rPr>
              <a:t>they</a:t>
            </a:r>
            <a:r>
              <a:rPr dirty="0" sz="2000" spc="-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145">
                <a:solidFill>
                  <a:srgbClr val="FFFFFF"/>
                </a:solidFill>
                <a:latin typeface="Times New Roman"/>
                <a:cs typeface="Times New Roman"/>
              </a:rPr>
              <a:t>must</a:t>
            </a:r>
            <a:r>
              <a:rPr dirty="0" sz="2000" spc="-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114">
                <a:solidFill>
                  <a:srgbClr val="FFFFFF"/>
                </a:solidFill>
                <a:latin typeface="Times New Roman"/>
                <a:cs typeface="Times New Roman"/>
              </a:rPr>
              <a:t>pledge</a:t>
            </a:r>
            <a:r>
              <a:rPr dirty="0" sz="2000" spc="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70">
                <a:solidFill>
                  <a:srgbClr val="FFFFFF"/>
                </a:solidFill>
                <a:latin typeface="Times New Roman"/>
                <a:cs typeface="Times New Roman"/>
              </a:rPr>
              <a:t>allegiance</a:t>
            </a:r>
            <a:r>
              <a:rPr dirty="0" sz="20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9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105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dirty="0" sz="2000" spc="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85">
                <a:solidFill>
                  <a:srgbClr val="FFFFFF"/>
                </a:solidFill>
                <a:latin typeface="Times New Roman"/>
                <a:cs typeface="Times New Roman"/>
              </a:rPr>
              <a:t>state</a:t>
            </a:r>
            <a:r>
              <a:rPr dirty="0" sz="2000" spc="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165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65">
                <a:solidFill>
                  <a:srgbClr val="FFFFFF"/>
                </a:solidFill>
                <a:latin typeface="Times New Roman"/>
                <a:cs typeface="Times New Roman"/>
              </a:rPr>
              <a:t>receive  </a:t>
            </a:r>
            <a:r>
              <a:rPr dirty="0" sz="2000" spc="11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z="20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114">
                <a:solidFill>
                  <a:srgbClr val="FFFFFF"/>
                </a:solidFill>
                <a:latin typeface="Times New Roman"/>
                <a:cs typeface="Times New Roman"/>
              </a:rPr>
              <a:t>permit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105">
                <a:solidFill>
                  <a:srgbClr val="FFFFFF"/>
                </a:solidFill>
                <a:latin typeface="Times New Roman"/>
                <a:cs typeface="Times New Roman"/>
              </a:rPr>
              <a:t>from</a:t>
            </a:r>
            <a:r>
              <a:rPr dirty="0" sz="20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105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95">
                <a:solidFill>
                  <a:srgbClr val="FFFFFF"/>
                </a:solidFill>
                <a:latin typeface="Times New Roman"/>
                <a:cs typeface="Times New Roman"/>
              </a:rPr>
              <a:t>Governor.</a:t>
            </a:r>
            <a:endParaRPr sz="2000">
              <a:latin typeface="Times New Roman"/>
              <a:cs typeface="Times New Roman"/>
            </a:endParaRPr>
          </a:p>
          <a:p>
            <a:pPr marL="424180" marR="382270" indent="-412115">
              <a:lnSpc>
                <a:spcPct val="100000"/>
              </a:lnSpc>
              <a:spcBef>
                <a:spcPts val="480"/>
              </a:spcBef>
              <a:tabLst>
                <a:tab pos="424180" algn="l"/>
              </a:tabLst>
            </a:pPr>
            <a:r>
              <a:rPr dirty="0" sz="1300" spc="-5">
                <a:solidFill>
                  <a:srgbClr val="F8F8F8"/>
                </a:solidFill>
                <a:latin typeface="Wingdings 2"/>
                <a:cs typeface="Wingdings 2"/>
              </a:rPr>
              <a:t>	</a:t>
            </a:r>
            <a:r>
              <a:rPr dirty="0" sz="2000" spc="70">
                <a:solidFill>
                  <a:srgbClr val="FFFFFF"/>
                </a:solidFill>
                <a:latin typeface="Times New Roman"/>
                <a:cs typeface="Times New Roman"/>
              </a:rPr>
              <a:t>For </a:t>
            </a:r>
            <a:r>
              <a:rPr dirty="0" sz="2000" spc="114">
                <a:solidFill>
                  <a:srgbClr val="FFFFFF"/>
                </a:solidFill>
                <a:latin typeface="Times New Roman"/>
                <a:cs typeface="Times New Roman"/>
              </a:rPr>
              <a:t>not pledging </a:t>
            </a:r>
            <a:r>
              <a:rPr dirty="0" sz="2000" spc="70">
                <a:solidFill>
                  <a:srgbClr val="FFFFFF"/>
                </a:solidFill>
                <a:latin typeface="Times New Roman"/>
                <a:cs typeface="Times New Roman"/>
              </a:rPr>
              <a:t>allegiance </a:t>
            </a:r>
            <a:r>
              <a:rPr dirty="0" sz="2000" spc="165">
                <a:solidFill>
                  <a:srgbClr val="FFFFFF"/>
                </a:solidFill>
                <a:latin typeface="Times New Roman"/>
                <a:cs typeface="Times New Roman"/>
              </a:rPr>
              <a:t>and </a:t>
            </a:r>
            <a:r>
              <a:rPr dirty="0" sz="2000" spc="85">
                <a:solidFill>
                  <a:srgbClr val="FFFFFF"/>
                </a:solidFill>
                <a:latin typeface="Times New Roman"/>
                <a:cs typeface="Times New Roman"/>
              </a:rPr>
              <a:t>leaving </a:t>
            </a:r>
            <a:r>
              <a:rPr dirty="0" sz="2000" spc="95">
                <a:solidFill>
                  <a:srgbClr val="FFFFFF"/>
                </a:solidFill>
                <a:latin typeface="Times New Roman"/>
                <a:cs typeface="Times New Roman"/>
              </a:rPr>
              <a:t>Cherokee </a:t>
            </a:r>
            <a:r>
              <a:rPr dirty="0" sz="2000" spc="130">
                <a:solidFill>
                  <a:srgbClr val="FFFFFF"/>
                </a:solidFill>
                <a:latin typeface="Times New Roman"/>
                <a:cs typeface="Times New Roman"/>
              </a:rPr>
              <a:t>land  </a:t>
            </a:r>
            <a:r>
              <a:rPr dirty="0" sz="2000" spc="90">
                <a:solidFill>
                  <a:srgbClr val="FFFFFF"/>
                </a:solidFill>
                <a:latin typeface="Times New Roman"/>
                <a:cs typeface="Times New Roman"/>
              </a:rPr>
              <a:t>Worchester</a:t>
            </a:r>
            <a:r>
              <a:rPr dirty="0" sz="2000" spc="-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135">
                <a:solidFill>
                  <a:srgbClr val="FFFFFF"/>
                </a:solidFill>
                <a:latin typeface="Times New Roman"/>
                <a:cs typeface="Times New Roman"/>
              </a:rPr>
              <a:t>was</a:t>
            </a:r>
            <a:r>
              <a:rPr dirty="0" sz="2000" spc="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110">
                <a:solidFill>
                  <a:srgbClr val="FFFFFF"/>
                </a:solidFill>
                <a:latin typeface="Times New Roman"/>
                <a:cs typeface="Times New Roman"/>
              </a:rPr>
              <a:t>arrested</a:t>
            </a:r>
            <a:r>
              <a:rPr dirty="0" sz="2000" spc="-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165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dirty="0" sz="2000" spc="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105">
                <a:solidFill>
                  <a:srgbClr val="FFFFFF"/>
                </a:solidFill>
                <a:latin typeface="Times New Roman"/>
                <a:cs typeface="Times New Roman"/>
              </a:rPr>
              <a:t>imprisoned.</a:t>
            </a:r>
            <a:r>
              <a:rPr dirty="0" sz="20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145">
                <a:solidFill>
                  <a:srgbClr val="FFFFFF"/>
                </a:solidFill>
                <a:latin typeface="Times New Roman"/>
                <a:cs typeface="Times New Roman"/>
              </a:rPr>
              <a:t>He</a:t>
            </a:r>
            <a:r>
              <a:rPr dirty="0" sz="2000" spc="-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65">
                <a:solidFill>
                  <a:srgbClr val="FFFFFF"/>
                </a:solidFill>
                <a:latin typeface="Times New Roman"/>
                <a:cs typeface="Times New Roman"/>
              </a:rPr>
              <a:t>filed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140">
                <a:solidFill>
                  <a:srgbClr val="FFFFFF"/>
                </a:solidFill>
                <a:latin typeface="Times New Roman"/>
                <a:cs typeface="Times New Roman"/>
              </a:rPr>
              <a:t>an</a:t>
            </a:r>
            <a:r>
              <a:rPr dirty="0" sz="2000" spc="-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120">
                <a:solidFill>
                  <a:srgbClr val="FFFFFF"/>
                </a:solidFill>
                <a:latin typeface="Times New Roman"/>
                <a:cs typeface="Times New Roman"/>
              </a:rPr>
              <a:t>appeal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90">
                <a:solidFill>
                  <a:srgbClr val="FFFFFF"/>
                </a:solidFill>
                <a:latin typeface="Times New Roman"/>
                <a:cs typeface="Times New Roman"/>
              </a:rPr>
              <a:t>to  </a:t>
            </a:r>
            <a:r>
              <a:rPr dirty="0" sz="2000" spc="105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dirty="0" sz="2000" spc="25">
                <a:solidFill>
                  <a:srgbClr val="FFFFFF"/>
                </a:solidFill>
                <a:latin typeface="Times New Roman"/>
                <a:cs typeface="Times New Roman"/>
              </a:rPr>
              <a:t>US </a:t>
            </a:r>
            <a:r>
              <a:rPr dirty="0" sz="2000" spc="114">
                <a:solidFill>
                  <a:srgbClr val="FFFFFF"/>
                </a:solidFill>
                <a:latin typeface="Times New Roman"/>
                <a:cs typeface="Times New Roman"/>
              </a:rPr>
              <a:t>Supreme </a:t>
            </a:r>
            <a:r>
              <a:rPr dirty="0" sz="2000" spc="85">
                <a:solidFill>
                  <a:srgbClr val="FFFFFF"/>
                </a:solidFill>
                <a:latin typeface="Times New Roman"/>
                <a:cs typeface="Times New Roman"/>
              </a:rPr>
              <a:t>court, </a:t>
            </a:r>
            <a:r>
              <a:rPr dirty="0" sz="2000" spc="55">
                <a:solidFill>
                  <a:srgbClr val="FFFFFF"/>
                </a:solidFill>
                <a:latin typeface="Times New Roman"/>
                <a:cs typeface="Times New Roman"/>
              </a:rPr>
              <a:t>specifically </a:t>
            </a:r>
            <a:r>
              <a:rPr dirty="0" sz="2000" spc="100">
                <a:solidFill>
                  <a:srgbClr val="FFFFFF"/>
                </a:solidFill>
                <a:latin typeface="Times New Roman"/>
                <a:cs typeface="Times New Roman"/>
              </a:rPr>
              <a:t>Judge </a:t>
            </a:r>
            <a:r>
              <a:rPr dirty="0" sz="2000" spc="75">
                <a:solidFill>
                  <a:srgbClr val="FFFFFF"/>
                </a:solidFill>
                <a:latin typeface="Times New Roman"/>
                <a:cs typeface="Times New Roman"/>
              </a:rPr>
              <a:t>John </a:t>
            </a:r>
            <a:r>
              <a:rPr dirty="0" sz="2000" spc="95">
                <a:solidFill>
                  <a:srgbClr val="FFFFFF"/>
                </a:solidFill>
                <a:latin typeface="Times New Roman"/>
                <a:cs typeface="Times New Roman"/>
              </a:rPr>
              <a:t>Marshall </a:t>
            </a:r>
            <a:r>
              <a:rPr dirty="0" sz="2000" spc="90">
                <a:solidFill>
                  <a:srgbClr val="FFFFFF"/>
                </a:solidFill>
                <a:latin typeface="Times New Roman"/>
                <a:cs typeface="Times New Roman"/>
              </a:rPr>
              <a:t>in  </a:t>
            </a:r>
            <a:r>
              <a:rPr dirty="0" sz="2000" spc="114">
                <a:solidFill>
                  <a:srgbClr val="FFFFFF"/>
                </a:solidFill>
                <a:latin typeface="Times New Roman"/>
                <a:cs typeface="Times New Roman"/>
              </a:rPr>
              <a:t>attempts</a:t>
            </a:r>
            <a:r>
              <a:rPr dirty="0" sz="20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9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90">
                <a:solidFill>
                  <a:srgbClr val="FFFFFF"/>
                </a:solidFill>
                <a:latin typeface="Times New Roman"/>
                <a:cs typeface="Times New Roman"/>
              </a:rPr>
              <a:t>get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130">
                <a:solidFill>
                  <a:srgbClr val="FFFFFF"/>
                </a:solidFill>
                <a:latin typeface="Times New Roman"/>
                <a:cs typeface="Times New Roman"/>
              </a:rPr>
              <a:t>out</a:t>
            </a:r>
            <a:r>
              <a:rPr dirty="0" sz="20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45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dirty="0" sz="2000" spc="-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90">
                <a:solidFill>
                  <a:srgbClr val="FFFFFF"/>
                </a:solidFill>
                <a:latin typeface="Times New Roman"/>
                <a:cs typeface="Times New Roman"/>
              </a:rPr>
              <a:t>prison.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33575" y="314325"/>
            <a:ext cx="5362575" cy="990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808604" y="1600200"/>
            <a:ext cx="3526917" cy="47085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47925" y="314325"/>
            <a:ext cx="4333875" cy="990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92100" y="1304289"/>
            <a:ext cx="4789170" cy="525780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424180" marR="127635" indent="-411480">
              <a:lnSpc>
                <a:spcPct val="100000"/>
              </a:lnSpc>
              <a:spcBef>
                <a:spcPts val="105"/>
              </a:spcBef>
            </a:pPr>
            <a:r>
              <a:rPr dirty="0" sz="1700" spc="-10">
                <a:solidFill>
                  <a:srgbClr val="F8F8F8"/>
                </a:solidFill>
                <a:latin typeface="Wingdings 2"/>
                <a:cs typeface="Wingdings 2"/>
              </a:rPr>
              <a:t> </a:t>
            </a:r>
            <a:r>
              <a:rPr dirty="0" sz="2600" spc="130">
                <a:solidFill>
                  <a:srgbClr val="FFFFFF"/>
                </a:solidFill>
                <a:latin typeface="Times New Roman"/>
                <a:cs typeface="Times New Roman"/>
              </a:rPr>
              <a:t>Judge </a:t>
            </a:r>
            <a:r>
              <a:rPr dirty="0" sz="2600" spc="95">
                <a:solidFill>
                  <a:srgbClr val="FFFFFF"/>
                </a:solidFill>
                <a:latin typeface="Times New Roman"/>
                <a:cs typeface="Times New Roman"/>
              </a:rPr>
              <a:t>John </a:t>
            </a:r>
            <a:r>
              <a:rPr dirty="0" sz="2600" spc="120">
                <a:solidFill>
                  <a:srgbClr val="FFFFFF"/>
                </a:solidFill>
                <a:latin typeface="Times New Roman"/>
                <a:cs typeface="Times New Roman"/>
              </a:rPr>
              <a:t>Marshall </a:t>
            </a:r>
            <a:r>
              <a:rPr dirty="0" sz="2600" spc="165">
                <a:solidFill>
                  <a:srgbClr val="FFFFFF"/>
                </a:solidFill>
                <a:latin typeface="Times New Roman"/>
                <a:cs typeface="Times New Roman"/>
              </a:rPr>
              <a:t>ruled</a:t>
            </a:r>
            <a:r>
              <a:rPr dirty="0" sz="2600" spc="-4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600" spc="120">
                <a:solidFill>
                  <a:srgbClr val="FFFFFF"/>
                </a:solidFill>
                <a:latin typeface="Times New Roman"/>
                <a:cs typeface="Times New Roman"/>
              </a:rPr>
              <a:t>in  favor </a:t>
            </a:r>
            <a:r>
              <a:rPr dirty="0" sz="2600" spc="60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dirty="0" sz="2600" spc="120">
                <a:solidFill>
                  <a:srgbClr val="FFFFFF"/>
                </a:solidFill>
                <a:latin typeface="Times New Roman"/>
                <a:cs typeface="Times New Roman"/>
              </a:rPr>
              <a:t>Worchester </a:t>
            </a:r>
            <a:r>
              <a:rPr dirty="0" sz="2600" spc="215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dirty="0" sz="2600" spc="-4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600" spc="140">
                <a:solidFill>
                  <a:srgbClr val="FFFFFF"/>
                </a:solidFill>
                <a:latin typeface="Times New Roman"/>
                <a:cs typeface="Times New Roman"/>
              </a:rPr>
              <a:t>said  </a:t>
            </a:r>
            <a:r>
              <a:rPr dirty="0" sz="2600" spc="150">
                <a:solidFill>
                  <a:srgbClr val="FFFFFF"/>
                </a:solidFill>
                <a:latin typeface="Times New Roman"/>
                <a:cs typeface="Times New Roman"/>
              </a:rPr>
              <a:t>that he </a:t>
            </a:r>
            <a:r>
              <a:rPr dirty="0" sz="2600" spc="165">
                <a:solidFill>
                  <a:srgbClr val="FFFFFF"/>
                </a:solidFill>
                <a:latin typeface="Times New Roman"/>
                <a:cs typeface="Times New Roman"/>
              </a:rPr>
              <a:t>should </a:t>
            </a:r>
            <a:r>
              <a:rPr dirty="0" sz="2600" spc="114">
                <a:solidFill>
                  <a:srgbClr val="FFFFFF"/>
                </a:solidFill>
                <a:latin typeface="Times New Roman"/>
                <a:cs typeface="Times New Roman"/>
              </a:rPr>
              <a:t>be </a:t>
            </a:r>
            <a:r>
              <a:rPr dirty="0" sz="2600" spc="120">
                <a:solidFill>
                  <a:srgbClr val="FFFFFF"/>
                </a:solidFill>
                <a:latin typeface="Times New Roman"/>
                <a:cs typeface="Times New Roman"/>
              </a:rPr>
              <a:t>released  </a:t>
            </a:r>
            <a:r>
              <a:rPr dirty="0" sz="2600" spc="140">
                <a:solidFill>
                  <a:srgbClr val="FFFFFF"/>
                </a:solidFill>
                <a:latin typeface="Times New Roman"/>
                <a:cs typeface="Times New Roman"/>
              </a:rPr>
              <a:t>from</a:t>
            </a:r>
            <a:r>
              <a:rPr dirty="0" sz="26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600" spc="120">
                <a:solidFill>
                  <a:srgbClr val="FFFFFF"/>
                </a:solidFill>
                <a:latin typeface="Times New Roman"/>
                <a:cs typeface="Times New Roman"/>
              </a:rPr>
              <a:t>prison.</a:t>
            </a:r>
            <a:endParaRPr sz="2600">
              <a:latin typeface="Times New Roman"/>
              <a:cs typeface="Times New Roman"/>
            </a:endParaRPr>
          </a:p>
          <a:p>
            <a:pPr marL="424180" marR="473075" indent="-411480">
              <a:lnSpc>
                <a:spcPct val="100000"/>
              </a:lnSpc>
              <a:spcBef>
                <a:spcPts val="625"/>
              </a:spcBef>
            </a:pPr>
            <a:r>
              <a:rPr dirty="0" sz="1700" spc="-10">
                <a:solidFill>
                  <a:srgbClr val="F8F8F8"/>
                </a:solidFill>
                <a:latin typeface="Wingdings 2"/>
                <a:cs typeface="Wingdings 2"/>
              </a:rPr>
              <a:t> </a:t>
            </a:r>
            <a:r>
              <a:rPr dirty="0" sz="2600" spc="135">
                <a:solidFill>
                  <a:srgbClr val="FFFFFF"/>
                </a:solidFill>
                <a:latin typeface="Times New Roman"/>
                <a:cs typeface="Times New Roman"/>
              </a:rPr>
              <a:t>Governor </a:t>
            </a:r>
            <a:r>
              <a:rPr dirty="0" sz="2600" spc="125">
                <a:solidFill>
                  <a:srgbClr val="FFFFFF"/>
                </a:solidFill>
                <a:latin typeface="Times New Roman"/>
                <a:cs typeface="Times New Roman"/>
              </a:rPr>
              <a:t>Gilmar </a:t>
            </a:r>
            <a:r>
              <a:rPr dirty="0" sz="2600" spc="215">
                <a:solidFill>
                  <a:srgbClr val="FFFFFF"/>
                </a:solidFill>
                <a:latin typeface="Times New Roman"/>
                <a:cs typeface="Times New Roman"/>
              </a:rPr>
              <a:t>and  </a:t>
            </a:r>
            <a:r>
              <a:rPr dirty="0" sz="2600" spc="135">
                <a:solidFill>
                  <a:srgbClr val="FFFFFF"/>
                </a:solidFill>
                <a:latin typeface="Times New Roman"/>
                <a:cs typeface="Times New Roman"/>
              </a:rPr>
              <a:t>President </a:t>
            </a:r>
            <a:r>
              <a:rPr dirty="0" sz="2600" spc="200">
                <a:solidFill>
                  <a:srgbClr val="FFFFFF"/>
                </a:solidFill>
                <a:latin typeface="Times New Roman"/>
                <a:cs typeface="Times New Roman"/>
              </a:rPr>
              <a:t>Andrew</a:t>
            </a:r>
            <a:r>
              <a:rPr dirty="0" sz="2600" spc="-2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600" spc="80">
                <a:solidFill>
                  <a:srgbClr val="FFFFFF"/>
                </a:solidFill>
                <a:latin typeface="Times New Roman"/>
                <a:cs typeface="Times New Roman"/>
              </a:rPr>
              <a:t>Jackson  </a:t>
            </a:r>
            <a:r>
              <a:rPr dirty="0" sz="2600" spc="150">
                <a:solidFill>
                  <a:srgbClr val="FFFFFF"/>
                </a:solidFill>
                <a:latin typeface="Times New Roman"/>
                <a:cs typeface="Times New Roman"/>
              </a:rPr>
              <a:t>ignored </a:t>
            </a:r>
            <a:r>
              <a:rPr dirty="0" sz="2600" spc="120">
                <a:solidFill>
                  <a:srgbClr val="FFFFFF"/>
                </a:solidFill>
                <a:latin typeface="Times New Roman"/>
                <a:cs typeface="Times New Roman"/>
              </a:rPr>
              <a:t>Marshall </a:t>
            </a:r>
            <a:r>
              <a:rPr dirty="0" sz="2600" spc="110">
                <a:solidFill>
                  <a:srgbClr val="FFFFFF"/>
                </a:solidFill>
                <a:latin typeface="Times New Roman"/>
                <a:cs typeface="Times New Roman"/>
              </a:rPr>
              <a:t>decision  </a:t>
            </a:r>
            <a:r>
              <a:rPr dirty="0" sz="2600" spc="215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dirty="0" sz="2600" spc="-4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600" spc="135">
                <a:solidFill>
                  <a:srgbClr val="FFFFFF"/>
                </a:solidFill>
                <a:latin typeface="Times New Roman"/>
                <a:cs typeface="Times New Roman"/>
              </a:rPr>
              <a:t>refused </a:t>
            </a:r>
            <a:r>
              <a:rPr dirty="0" sz="2600" spc="120">
                <a:solidFill>
                  <a:srgbClr val="FFFFFF"/>
                </a:solidFill>
                <a:latin typeface="Times New Roman"/>
                <a:cs typeface="Times New Roman"/>
              </a:rPr>
              <a:t>to </a:t>
            </a:r>
            <a:r>
              <a:rPr dirty="0" sz="2600" spc="95">
                <a:solidFill>
                  <a:srgbClr val="FFFFFF"/>
                </a:solidFill>
                <a:latin typeface="Times New Roman"/>
                <a:cs typeface="Times New Roman"/>
              </a:rPr>
              <a:t>enforce </a:t>
            </a:r>
            <a:r>
              <a:rPr dirty="0" sz="2600" spc="45">
                <a:solidFill>
                  <a:srgbClr val="FFFFFF"/>
                </a:solidFill>
                <a:latin typeface="Times New Roman"/>
                <a:cs typeface="Times New Roman"/>
              </a:rPr>
              <a:t>it.</a:t>
            </a:r>
            <a:endParaRPr sz="2600">
              <a:latin typeface="Times New Roman"/>
              <a:cs typeface="Times New Roman"/>
            </a:endParaRPr>
          </a:p>
          <a:p>
            <a:pPr marL="424180" marR="5080">
              <a:lnSpc>
                <a:spcPct val="100000"/>
              </a:lnSpc>
            </a:pPr>
            <a:r>
              <a:rPr dirty="0" sz="2600" spc="120">
                <a:solidFill>
                  <a:srgbClr val="FFFFFF"/>
                </a:solidFill>
                <a:latin typeface="Times New Roman"/>
                <a:cs typeface="Times New Roman"/>
              </a:rPr>
              <a:t>Worchester </a:t>
            </a:r>
            <a:r>
              <a:rPr dirty="0" sz="2600" spc="215">
                <a:solidFill>
                  <a:srgbClr val="FFFFFF"/>
                </a:solidFill>
                <a:latin typeface="Times New Roman"/>
                <a:cs typeface="Times New Roman"/>
              </a:rPr>
              <a:t>and </a:t>
            </a:r>
            <a:r>
              <a:rPr dirty="0" sz="2600" spc="90">
                <a:solidFill>
                  <a:srgbClr val="FFFFFF"/>
                </a:solidFill>
                <a:latin typeface="Times New Roman"/>
                <a:cs typeface="Times New Roman"/>
              </a:rPr>
              <a:t>Butler</a:t>
            </a:r>
            <a:r>
              <a:rPr dirty="0" sz="2600" spc="-4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600" spc="150">
                <a:solidFill>
                  <a:srgbClr val="FFFFFF"/>
                </a:solidFill>
                <a:latin typeface="Times New Roman"/>
                <a:cs typeface="Times New Roman"/>
              </a:rPr>
              <a:t>served  </a:t>
            </a:r>
            <a:r>
              <a:rPr dirty="0" sz="2600">
                <a:solidFill>
                  <a:srgbClr val="FFFFFF"/>
                </a:solidFill>
                <a:latin typeface="Times New Roman"/>
                <a:cs typeface="Times New Roman"/>
              </a:rPr>
              <a:t>16 </a:t>
            </a:r>
            <a:r>
              <a:rPr dirty="0" sz="2600" spc="125">
                <a:solidFill>
                  <a:srgbClr val="FFFFFF"/>
                </a:solidFill>
                <a:latin typeface="Times New Roman"/>
                <a:cs typeface="Times New Roman"/>
              </a:rPr>
              <a:t>years </a:t>
            </a:r>
            <a:r>
              <a:rPr dirty="0" sz="2600" spc="120">
                <a:solidFill>
                  <a:srgbClr val="FFFFFF"/>
                </a:solidFill>
                <a:latin typeface="Times New Roman"/>
                <a:cs typeface="Times New Roman"/>
              </a:rPr>
              <a:t>in </a:t>
            </a:r>
            <a:r>
              <a:rPr dirty="0" sz="2600" spc="140">
                <a:solidFill>
                  <a:srgbClr val="FFFFFF"/>
                </a:solidFill>
                <a:latin typeface="Times New Roman"/>
                <a:cs typeface="Times New Roman"/>
              </a:rPr>
              <a:t>prison </a:t>
            </a:r>
            <a:r>
              <a:rPr dirty="0" sz="2600" spc="130">
                <a:solidFill>
                  <a:srgbClr val="FFFFFF"/>
                </a:solidFill>
                <a:latin typeface="Times New Roman"/>
                <a:cs typeface="Times New Roman"/>
              </a:rPr>
              <a:t>until  eventually agreeing </a:t>
            </a:r>
            <a:r>
              <a:rPr dirty="0" sz="2600" spc="12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dirty="0" sz="2600" spc="-3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600" spc="150">
                <a:solidFill>
                  <a:srgbClr val="FFFFFF"/>
                </a:solidFill>
                <a:latin typeface="Times New Roman"/>
                <a:cs typeface="Times New Roman"/>
              </a:rPr>
              <a:t>pledge  </a:t>
            </a:r>
            <a:r>
              <a:rPr dirty="0" sz="2600" spc="95">
                <a:solidFill>
                  <a:srgbClr val="FFFFFF"/>
                </a:solidFill>
                <a:latin typeface="Times New Roman"/>
                <a:cs typeface="Times New Roman"/>
              </a:rPr>
              <a:t>allegiance </a:t>
            </a:r>
            <a:r>
              <a:rPr dirty="0" sz="2600" spc="120">
                <a:solidFill>
                  <a:srgbClr val="FFFFFF"/>
                </a:solidFill>
                <a:latin typeface="Times New Roman"/>
                <a:cs typeface="Times New Roman"/>
              </a:rPr>
              <a:t>to </a:t>
            </a:r>
            <a:r>
              <a:rPr dirty="0" sz="2600" spc="145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dirty="0" sz="2600" spc="114">
                <a:solidFill>
                  <a:srgbClr val="FFFFFF"/>
                </a:solidFill>
                <a:latin typeface="Times New Roman"/>
                <a:cs typeface="Times New Roman"/>
              </a:rPr>
              <a:t>state </a:t>
            </a:r>
            <a:r>
              <a:rPr dirty="0" sz="2600" spc="215">
                <a:solidFill>
                  <a:srgbClr val="FFFFFF"/>
                </a:solidFill>
                <a:latin typeface="Times New Roman"/>
                <a:cs typeface="Times New Roman"/>
              </a:rPr>
              <a:t>and  </a:t>
            </a:r>
            <a:r>
              <a:rPr dirty="0" sz="2600" spc="105">
                <a:solidFill>
                  <a:srgbClr val="FFFFFF"/>
                </a:solidFill>
                <a:latin typeface="Times New Roman"/>
                <a:cs typeface="Times New Roman"/>
              </a:rPr>
              <a:t>leave </a:t>
            </a:r>
            <a:r>
              <a:rPr dirty="0" sz="2600" spc="130">
                <a:solidFill>
                  <a:srgbClr val="FFFFFF"/>
                </a:solidFill>
                <a:latin typeface="Times New Roman"/>
                <a:cs typeface="Times New Roman"/>
              </a:rPr>
              <a:t>Cherokee</a:t>
            </a:r>
            <a:r>
              <a:rPr dirty="0" sz="2600" spc="-1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600" spc="130">
                <a:solidFill>
                  <a:srgbClr val="FFFFFF"/>
                </a:solidFill>
                <a:latin typeface="Times New Roman"/>
                <a:cs typeface="Times New Roman"/>
              </a:rPr>
              <a:t>land.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410200" y="1600199"/>
            <a:ext cx="3733799" cy="52577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52500" y="1524000"/>
            <a:ext cx="7524750" cy="1905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786378" y="3339795"/>
            <a:ext cx="157099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1829-1837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33600" y="314325"/>
            <a:ext cx="4962525" cy="990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73100" y="1609089"/>
            <a:ext cx="4328795" cy="446532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424180" marR="463550" indent="-412115">
              <a:lnSpc>
                <a:spcPct val="100000"/>
              </a:lnSpc>
              <a:spcBef>
                <a:spcPts val="105"/>
              </a:spcBef>
            </a:pPr>
            <a:r>
              <a:rPr dirty="0" sz="1700" spc="-10">
                <a:solidFill>
                  <a:srgbClr val="F8F8F8"/>
                </a:solidFill>
                <a:latin typeface="Wingdings 2"/>
                <a:cs typeface="Wingdings 2"/>
              </a:rPr>
              <a:t> </a:t>
            </a:r>
            <a:r>
              <a:rPr dirty="0" sz="2600" spc="105">
                <a:solidFill>
                  <a:srgbClr val="FFFFFF"/>
                </a:solidFill>
                <a:latin typeface="Times New Roman"/>
                <a:cs typeface="Times New Roman"/>
              </a:rPr>
              <a:t>After </a:t>
            </a:r>
            <a:r>
              <a:rPr dirty="0" sz="2600" spc="120">
                <a:solidFill>
                  <a:srgbClr val="FFFFFF"/>
                </a:solidFill>
                <a:latin typeface="Times New Roman"/>
                <a:cs typeface="Times New Roman"/>
              </a:rPr>
              <a:t>being </a:t>
            </a:r>
            <a:r>
              <a:rPr dirty="0" sz="2600" spc="105">
                <a:solidFill>
                  <a:srgbClr val="FFFFFF"/>
                </a:solidFill>
                <a:latin typeface="Times New Roman"/>
                <a:cs typeface="Times New Roman"/>
              </a:rPr>
              <a:t>elected  </a:t>
            </a:r>
            <a:r>
              <a:rPr dirty="0" sz="2600" spc="150">
                <a:solidFill>
                  <a:srgbClr val="FFFFFF"/>
                </a:solidFill>
                <a:latin typeface="Times New Roman"/>
                <a:cs typeface="Times New Roman"/>
              </a:rPr>
              <a:t>president </a:t>
            </a:r>
            <a:r>
              <a:rPr dirty="0" sz="2600" spc="60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dirty="0" sz="2600" spc="14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dirty="0" sz="2600" spc="-29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600" spc="150">
                <a:solidFill>
                  <a:srgbClr val="FFFFFF"/>
                </a:solidFill>
                <a:latin typeface="Times New Roman"/>
                <a:cs typeface="Times New Roman"/>
              </a:rPr>
              <a:t>United  </a:t>
            </a:r>
            <a:r>
              <a:rPr dirty="0" sz="2600" spc="70">
                <a:solidFill>
                  <a:srgbClr val="FFFFFF"/>
                </a:solidFill>
                <a:latin typeface="Times New Roman"/>
                <a:cs typeface="Times New Roman"/>
              </a:rPr>
              <a:t>States, </a:t>
            </a:r>
            <a:r>
              <a:rPr dirty="0" sz="2600" spc="200">
                <a:solidFill>
                  <a:srgbClr val="FFFFFF"/>
                </a:solidFill>
                <a:latin typeface="Times New Roman"/>
                <a:cs typeface="Times New Roman"/>
              </a:rPr>
              <a:t>Andrew</a:t>
            </a:r>
            <a:r>
              <a:rPr dirty="0" sz="2600" spc="-18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600" spc="80">
                <a:solidFill>
                  <a:srgbClr val="FFFFFF"/>
                </a:solidFill>
                <a:latin typeface="Times New Roman"/>
                <a:cs typeface="Times New Roman"/>
              </a:rPr>
              <a:t>Jackson  </a:t>
            </a:r>
            <a:r>
              <a:rPr dirty="0" sz="2600" spc="155">
                <a:solidFill>
                  <a:srgbClr val="FFFFFF"/>
                </a:solidFill>
                <a:latin typeface="Times New Roman"/>
                <a:cs typeface="Times New Roman"/>
              </a:rPr>
              <a:t>passed </a:t>
            </a:r>
            <a:r>
              <a:rPr dirty="0" sz="2600" spc="14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dirty="0" sz="2600" spc="150">
                <a:solidFill>
                  <a:srgbClr val="FFFFFF"/>
                </a:solidFill>
                <a:latin typeface="Times New Roman"/>
                <a:cs typeface="Times New Roman"/>
              </a:rPr>
              <a:t>Indian  </a:t>
            </a:r>
            <a:r>
              <a:rPr dirty="0" sz="2600" spc="120">
                <a:solidFill>
                  <a:srgbClr val="FFFFFF"/>
                </a:solidFill>
                <a:latin typeface="Times New Roman"/>
                <a:cs typeface="Times New Roman"/>
              </a:rPr>
              <a:t>Removal</a:t>
            </a:r>
            <a:r>
              <a:rPr dirty="0" sz="26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600" spc="65">
                <a:solidFill>
                  <a:srgbClr val="FFFFFF"/>
                </a:solidFill>
                <a:latin typeface="Times New Roman"/>
                <a:cs typeface="Times New Roman"/>
              </a:rPr>
              <a:t>Act.</a:t>
            </a:r>
            <a:endParaRPr sz="2600">
              <a:latin typeface="Times New Roman"/>
              <a:cs typeface="Times New Roman"/>
            </a:endParaRPr>
          </a:p>
          <a:p>
            <a:pPr marL="424180" marR="5080" indent="-412115">
              <a:lnSpc>
                <a:spcPct val="100000"/>
              </a:lnSpc>
              <a:spcBef>
                <a:spcPts val="625"/>
              </a:spcBef>
            </a:pPr>
            <a:r>
              <a:rPr dirty="0" sz="1700" spc="-10">
                <a:solidFill>
                  <a:srgbClr val="F8F8F8"/>
                </a:solidFill>
                <a:latin typeface="Wingdings 2"/>
                <a:cs typeface="Wingdings 2"/>
              </a:rPr>
              <a:t> </a:t>
            </a:r>
            <a:r>
              <a:rPr dirty="0" sz="2600" spc="105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dirty="0" sz="2600" spc="150">
                <a:solidFill>
                  <a:srgbClr val="FFFFFF"/>
                </a:solidFill>
                <a:latin typeface="Times New Roman"/>
                <a:cs typeface="Times New Roman"/>
              </a:rPr>
              <a:t>Indian </a:t>
            </a:r>
            <a:r>
              <a:rPr dirty="0" sz="2600" spc="120">
                <a:solidFill>
                  <a:srgbClr val="FFFFFF"/>
                </a:solidFill>
                <a:latin typeface="Times New Roman"/>
                <a:cs typeface="Times New Roman"/>
              </a:rPr>
              <a:t>Removal </a:t>
            </a:r>
            <a:r>
              <a:rPr dirty="0" sz="2600" spc="90">
                <a:solidFill>
                  <a:srgbClr val="FFFFFF"/>
                </a:solidFill>
                <a:latin typeface="Times New Roman"/>
                <a:cs typeface="Times New Roman"/>
              </a:rPr>
              <a:t>Act  </a:t>
            </a:r>
            <a:r>
              <a:rPr dirty="0" sz="2600" spc="100">
                <a:solidFill>
                  <a:srgbClr val="FFFFFF"/>
                </a:solidFill>
                <a:latin typeface="Times New Roman"/>
                <a:cs typeface="Times New Roman"/>
              </a:rPr>
              <a:t>called </a:t>
            </a:r>
            <a:r>
              <a:rPr dirty="0" sz="2600" spc="90">
                <a:solidFill>
                  <a:srgbClr val="FFFFFF"/>
                </a:solidFill>
                <a:latin typeface="Times New Roman"/>
                <a:cs typeface="Times New Roman"/>
              </a:rPr>
              <a:t>for </a:t>
            </a:r>
            <a:r>
              <a:rPr dirty="0" sz="2600" spc="70">
                <a:solidFill>
                  <a:srgbClr val="FFFFFF"/>
                </a:solidFill>
                <a:latin typeface="Times New Roman"/>
                <a:cs typeface="Times New Roman"/>
              </a:rPr>
              <a:t>all </a:t>
            </a:r>
            <a:r>
              <a:rPr dirty="0" sz="2600" spc="140">
                <a:solidFill>
                  <a:srgbClr val="FFFFFF"/>
                </a:solidFill>
                <a:latin typeface="Times New Roman"/>
                <a:cs typeface="Times New Roman"/>
              </a:rPr>
              <a:t>Native  </a:t>
            </a:r>
            <a:r>
              <a:rPr dirty="0" sz="2600" spc="125">
                <a:solidFill>
                  <a:srgbClr val="FFFFFF"/>
                </a:solidFill>
                <a:latin typeface="Times New Roman"/>
                <a:cs typeface="Times New Roman"/>
              </a:rPr>
              <a:t>Americans </a:t>
            </a:r>
            <a:r>
              <a:rPr dirty="0" sz="2600" spc="120">
                <a:solidFill>
                  <a:srgbClr val="FFFFFF"/>
                </a:solidFill>
                <a:latin typeface="Times New Roman"/>
                <a:cs typeface="Times New Roman"/>
              </a:rPr>
              <a:t>to </a:t>
            </a:r>
            <a:r>
              <a:rPr dirty="0" sz="2600" spc="110">
                <a:solidFill>
                  <a:srgbClr val="FFFFFF"/>
                </a:solidFill>
                <a:latin typeface="Times New Roman"/>
                <a:cs typeface="Times New Roman"/>
              </a:rPr>
              <a:t>be </a:t>
            </a:r>
            <a:r>
              <a:rPr dirty="0" sz="2600" spc="170">
                <a:solidFill>
                  <a:srgbClr val="FFFFFF"/>
                </a:solidFill>
                <a:latin typeface="Times New Roman"/>
                <a:cs typeface="Times New Roman"/>
              </a:rPr>
              <a:t>removed  </a:t>
            </a:r>
            <a:r>
              <a:rPr dirty="0" sz="2600" spc="140">
                <a:solidFill>
                  <a:srgbClr val="FFFFFF"/>
                </a:solidFill>
                <a:latin typeface="Times New Roman"/>
                <a:cs typeface="Times New Roman"/>
              </a:rPr>
              <a:t>from the southeastern</a:t>
            </a:r>
            <a:r>
              <a:rPr dirty="0" sz="2600" spc="-3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600" spc="170">
                <a:solidFill>
                  <a:srgbClr val="FFFFFF"/>
                </a:solidFill>
                <a:latin typeface="Times New Roman"/>
                <a:cs typeface="Times New Roman"/>
              </a:rPr>
              <a:t>part  </a:t>
            </a:r>
            <a:r>
              <a:rPr dirty="0" sz="2600" spc="60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dirty="0" sz="2600" spc="14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dirty="0" sz="2600" spc="150">
                <a:solidFill>
                  <a:srgbClr val="FFFFFF"/>
                </a:solidFill>
                <a:latin typeface="Times New Roman"/>
                <a:cs typeface="Times New Roman"/>
              </a:rPr>
              <a:t>United </a:t>
            </a:r>
            <a:r>
              <a:rPr dirty="0" sz="2600" spc="85">
                <a:solidFill>
                  <a:srgbClr val="FFFFFF"/>
                </a:solidFill>
                <a:latin typeface="Times New Roman"/>
                <a:cs typeface="Times New Roman"/>
              </a:rPr>
              <a:t>States </a:t>
            </a:r>
            <a:r>
              <a:rPr dirty="0" sz="2600" spc="215">
                <a:solidFill>
                  <a:srgbClr val="FFFFFF"/>
                </a:solidFill>
                <a:latin typeface="Times New Roman"/>
                <a:cs typeface="Times New Roman"/>
              </a:rPr>
              <a:t>and  </a:t>
            </a:r>
            <a:r>
              <a:rPr dirty="0" sz="2600" spc="130">
                <a:solidFill>
                  <a:srgbClr val="FFFFFF"/>
                </a:solidFill>
                <a:latin typeface="Times New Roman"/>
                <a:cs typeface="Times New Roman"/>
              </a:rPr>
              <a:t>sent </a:t>
            </a:r>
            <a:r>
              <a:rPr dirty="0" sz="2600" spc="170">
                <a:solidFill>
                  <a:srgbClr val="FFFFFF"/>
                </a:solidFill>
                <a:latin typeface="Times New Roman"/>
                <a:cs typeface="Times New Roman"/>
              </a:rPr>
              <a:t>out</a:t>
            </a:r>
            <a:r>
              <a:rPr dirty="0" sz="2600" spc="-1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600" spc="120">
                <a:solidFill>
                  <a:srgbClr val="FFFFFF"/>
                </a:solidFill>
                <a:latin typeface="Times New Roman"/>
                <a:cs typeface="Times New Roman"/>
              </a:rPr>
              <a:t>west.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257800" y="1447799"/>
            <a:ext cx="3886199" cy="54101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19250" y="2257425"/>
            <a:ext cx="6029325" cy="11715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1838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00325" y="314325"/>
            <a:ext cx="4029075" cy="990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92100" y="1555749"/>
            <a:ext cx="4726305" cy="4921250"/>
          </a:xfrm>
          <a:prstGeom prst="rect">
            <a:avLst/>
          </a:prstGeom>
        </p:spPr>
        <p:txBody>
          <a:bodyPr wrap="square" lIns="0" tIns="78740" rIns="0" bIns="0" rtlCol="0" vert="horz">
            <a:spAutoFit/>
          </a:bodyPr>
          <a:lstStyle/>
          <a:p>
            <a:pPr marL="424180" marR="238125" indent="-411480">
              <a:lnSpc>
                <a:spcPct val="80100"/>
              </a:lnSpc>
              <a:spcBef>
                <a:spcPts val="620"/>
              </a:spcBef>
            </a:pPr>
            <a:r>
              <a:rPr dirty="0" sz="1400" spc="25">
                <a:solidFill>
                  <a:srgbClr val="F8F8F8"/>
                </a:solidFill>
                <a:latin typeface="Wingdings 2"/>
                <a:cs typeface="Wingdings 2"/>
              </a:rPr>
              <a:t> </a:t>
            </a:r>
            <a:r>
              <a:rPr dirty="0" sz="2200" spc="114">
                <a:solidFill>
                  <a:srgbClr val="FFFFFF"/>
                </a:solidFill>
                <a:latin typeface="Times New Roman"/>
                <a:cs typeface="Times New Roman"/>
              </a:rPr>
              <a:t>A </a:t>
            </a:r>
            <a:r>
              <a:rPr dirty="0" sz="2200" spc="155">
                <a:solidFill>
                  <a:srgbClr val="FFFFFF"/>
                </a:solidFill>
                <a:latin typeface="Times New Roman"/>
                <a:cs typeface="Times New Roman"/>
              </a:rPr>
              <a:t>group </a:t>
            </a:r>
            <a:r>
              <a:rPr dirty="0" sz="2200" spc="45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dirty="0" sz="2200" spc="100">
                <a:solidFill>
                  <a:srgbClr val="FFFFFF"/>
                </a:solidFill>
                <a:latin typeface="Times New Roman"/>
                <a:cs typeface="Times New Roman"/>
              </a:rPr>
              <a:t>Cherokees </a:t>
            </a:r>
            <a:r>
              <a:rPr dirty="0" sz="2200" spc="114">
                <a:solidFill>
                  <a:srgbClr val="FFFFFF"/>
                </a:solidFill>
                <a:latin typeface="Times New Roman"/>
                <a:cs typeface="Times New Roman"/>
              </a:rPr>
              <a:t>signed  </a:t>
            </a:r>
            <a:r>
              <a:rPr dirty="0" u="heavy" sz="2200" spc="9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Treaty </a:t>
            </a:r>
            <a:r>
              <a:rPr dirty="0" u="heavy" sz="2200" spc="45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of </a:t>
            </a:r>
            <a:r>
              <a:rPr dirty="0" u="heavy" sz="2200" spc="18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New</a:t>
            </a:r>
            <a:r>
              <a:rPr dirty="0" u="heavy" sz="2200" spc="-33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2200" spc="7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Echota-</a:t>
            </a:r>
            <a:r>
              <a:rPr dirty="0" sz="2200" spc="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200" spc="95">
                <a:solidFill>
                  <a:srgbClr val="FFFFFF"/>
                </a:solidFill>
                <a:latin typeface="Times New Roman"/>
                <a:cs typeface="Times New Roman"/>
              </a:rPr>
              <a:t>giving </a:t>
            </a:r>
            <a:r>
              <a:rPr dirty="0" sz="2200" spc="215">
                <a:solidFill>
                  <a:srgbClr val="FFFFFF"/>
                </a:solidFill>
                <a:latin typeface="Times New Roman"/>
                <a:cs typeface="Times New Roman"/>
              </a:rPr>
              <a:t>up  </a:t>
            </a:r>
            <a:r>
              <a:rPr dirty="0" sz="2200" spc="55">
                <a:solidFill>
                  <a:srgbClr val="FFFFFF"/>
                </a:solidFill>
                <a:latin typeface="Times New Roman"/>
                <a:cs typeface="Times New Roman"/>
              </a:rPr>
              <a:t>all </a:t>
            </a:r>
            <a:r>
              <a:rPr dirty="0" sz="2200" spc="105">
                <a:solidFill>
                  <a:srgbClr val="FFFFFF"/>
                </a:solidFill>
                <a:latin typeface="Times New Roman"/>
                <a:cs typeface="Times New Roman"/>
              </a:rPr>
              <a:t>Cherokee</a:t>
            </a:r>
            <a:r>
              <a:rPr dirty="0" sz="2200" spc="-8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200" spc="110">
                <a:solidFill>
                  <a:srgbClr val="FFFFFF"/>
                </a:solidFill>
                <a:latin typeface="Times New Roman"/>
                <a:cs typeface="Times New Roman"/>
              </a:rPr>
              <a:t>land.</a:t>
            </a:r>
            <a:endParaRPr sz="2200">
              <a:latin typeface="Times New Roman"/>
              <a:cs typeface="Times New Roman"/>
            </a:endParaRPr>
          </a:p>
          <a:p>
            <a:pPr marL="424180" marR="127000" indent="-411480">
              <a:lnSpc>
                <a:spcPct val="80000"/>
              </a:lnSpc>
              <a:spcBef>
                <a:spcPts val="530"/>
              </a:spcBef>
            </a:pPr>
            <a:r>
              <a:rPr dirty="0" sz="1400" spc="25">
                <a:solidFill>
                  <a:srgbClr val="F8F8F8"/>
                </a:solidFill>
                <a:latin typeface="Wingdings 2"/>
                <a:cs typeface="Wingdings 2"/>
              </a:rPr>
              <a:t> </a:t>
            </a:r>
            <a:r>
              <a:rPr dirty="0" sz="2200" spc="85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dirty="0" sz="2200" spc="105">
                <a:solidFill>
                  <a:srgbClr val="FFFFFF"/>
                </a:solidFill>
                <a:latin typeface="Times New Roman"/>
                <a:cs typeface="Times New Roman"/>
              </a:rPr>
              <a:t>Cherokee </a:t>
            </a:r>
            <a:r>
              <a:rPr dirty="0" sz="2200" spc="114">
                <a:solidFill>
                  <a:srgbClr val="FFFFFF"/>
                </a:solidFill>
                <a:latin typeface="Times New Roman"/>
                <a:cs typeface="Times New Roman"/>
              </a:rPr>
              <a:t>Indians </a:t>
            </a:r>
            <a:r>
              <a:rPr dirty="0" sz="2200" spc="130">
                <a:solidFill>
                  <a:srgbClr val="FFFFFF"/>
                </a:solidFill>
                <a:latin typeface="Times New Roman"/>
                <a:cs typeface="Times New Roman"/>
              </a:rPr>
              <a:t>were  </a:t>
            </a:r>
            <a:r>
              <a:rPr dirty="0" sz="2200" spc="105">
                <a:solidFill>
                  <a:srgbClr val="FFFFFF"/>
                </a:solidFill>
                <a:latin typeface="Times New Roman"/>
                <a:cs typeface="Times New Roman"/>
              </a:rPr>
              <a:t>eventually </a:t>
            </a:r>
            <a:r>
              <a:rPr dirty="0" sz="2200" spc="60">
                <a:solidFill>
                  <a:srgbClr val="FFFFFF"/>
                </a:solidFill>
                <a:latin typeface="Times New Roman"/>
                <a:cs typeface="Times New Roman"/>
              </a:rPr>
              <a:t>forcibly </a:t>
            </a:r>
            <a:r>
              <a:rPr dirty="0" sz="2200" spc="140">
                <a:solidFill>
                  <a:srgbClr val="FFFFFF"/>
                </a:solidFill>
                <a:latin typeface="Times New Roman"/>
                <a:cs typeface="Times New Roman"/>
              </a:rPr>
              <a:t>removed</a:t>
            </a:r>
            <a:r>
              <a:rPr dirty="0" sz="2200" spc="-20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200" spc="110">
                <a:solidFill>
                  <a:srgbClr val="FFFFFF"/>
                </a:solidFill>
                <a:latin typeface="Times New Roman"/>
                <a:cs typeface="Times New Roman"/>
              </a:rPr>
              <a:t>from  </a:t>
            </a:r>
            <a:r>
              <a:rPr dirty="0" sz="2200" spc="100">
                <a:solidFill>
                  <a:srgbClr val="FFFFFF"/>
                </a:solidFill>
                <a:latin typeface="Times New Roman"/>
                <a:cs typeface="Times New Roman"/>
              </a:rPr>
              <a:t>their </a:t>
            </a:r>
            <a:r>
              <a:rPr dirty="0" sz="2200" spc="140">
                <a:solidFill>
                  <a:srgbClr val="FFFFFF"/>
                </a:solidFill>
                <a:latin typeface="Times New Roman"/>
                <a:cs typeface="Times New Roman"/>
              </a:rPr>
              <a:t>land </a:t>
            </a:r>
            <a:r>
              <a:rPr dirty="0" sz="2200" spc="100">
                <a:solidFill>
                  <a:srgbClr val="FFFFFF"/>
                </a:solidFill>
                <a:latin typeface="Times New Roman"/>
                <a:cs typeface="Times New Roman"/>
              </a:rPr>
              <a:t>in </a:t>
            </a:r>
            <a:r>
              <a:rPr dirty="0" sz="2200" spc="114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dirty="0" sz="2200" spc="105">
                <a:solidFill>
                  <a:srgbClr val="FFFFFF"/>
                </a:solidFill>
                <a:latin typeface="Times New Roman"/>
                <a:cs typeface="Times New Roman"/>
              </a:rPr>
              <a:t>Southeastern  region </a:t>
            </a:r>
            <a:r>
              <a:rPr dirty="0" sz="2200" spc="45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dirty="0" sz="2200" spc="114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dirty="0" sz="2200" spc="120">
                <a:solidFill>
                  <a:srgbClr val="FFFFFF"/>
                </a:solidFill>
                <a:latin typeface="Times New Roman"/>
                <a:cs typeface="Times New Roman"/>
              </a:rPr>
              <a:t>United</a:t>
            </a:r>
            <a:r>
              <a:rPr dirty="0" sz="2200" spc="-3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200" spc="55">
                <a:solidFill>
                  <a:srgbClr val="FFFFFF"/>
                </a:solidFill>
                <a:latin typeface="Times New Roman"/>
                <a:cs typeface="Times New Roman"/>
              </a:rPr>
              <a:t>States.</a:t>
            </a:r>
            <a:endParaRPr sz="2200">
              <a:latin typeface="Times New Roman"/>
              <a:cs typeface="Times New Roman"/>
            </a:endParaRPr>
          </a:p>
          <a:p>
            <a:pPr marL="424180" marR="354330" indent="-411480">
              <a:lnSpc>
                <a:spcPct val="80000"/>
              </a:lnSpc>
              <a:spcBef>
                <a:spcPts val="525"/>
              </a:spcBef>
            </a:pPr>
            <a:r>
              <a:rPr dirty="0" sz="1400" spc="25">
                <a:solidFill>
                  <a:srgbClr val="F8F8F8"/>
                </a:solidFill>
                <a:latin typeface="Wingdings 2"/>
                <a:cs typeface="Wingdings 2"/>
              </a:rPr>
              <a:t> </a:t>
            </a:r>
            <a:r>
              <a:rPr dirty="0" sz="2200" spc="85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dirty="0" sz="2200" spc="105">
                <a:solidFill>
                  <a:srgbClr val="FFFFFF"/>
                </a:solidFill>
                <a:latin typeface="Times New Roman"/>
                <a:cs typeface="Times New Roman"/>
              </a:rPr>
              <a:t>Cherokee </a:t>
            </a:r>
            <a:r>
              <a:rPr dirty="0" sz="2200" spc="130">
                <a:solidFill>
                  <a:srgbClr val="FFFFFF"/>
                </a:solidFill>
                <a:latin typeface="Times New Roman"/>
                <a:cs typeface="Times New Roman"/>
              </a:rPr>
              <a:t>were </a:t>
            </a:r>
            <a:r>
              <a:rPr dirty="0" sz="2200" spc="90">
                <a:solidFill>
                  <a:srgbClr val="FFFFFF"/>
                </a:solidFill>
                <a:latin typeface="Times New Roman"/>
                <a:cs typeface="Times New Roman"/>
              </a:rPr>
              <a:t>forced </a:t>
            </a:r>
            <a:r>
              <a:rPr dirty="0" sz="2200" spc="95">
                <a:solidFill>
                  <a:srgbClr val="FFFFFF"/>
                </a:solidFill>
                <a:latin typeface="Times New Roman"/>
                <a:cs typeface="Times New Roman"/>
              </a:rPr>
              <a:t>to  </a:t>
            </a:r>
            <a:r>
              <a:rPr dirty="0" sz="2200" spc="135">
                <a:solidFill>
                  <a:srgbClr val="FFFFFF"/>
                </a:solidFill>
                <a:latin typeface="Times New Roman"/>
                <a:cs typeface="Times New Roman"/>
              </a:rPr>
              <a:t>move</a:t>
            </a:r>
            <a:r>
              <a:rPr dirty="0" sz="2200" spc="-39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200" spc="95">
                <a:solidFill>
                  <a:srgbClr val="FFFFFF"/>
                </a:solidFill>
                <a:latin typeface="Times New Roman"/>
                <a:cs typeface="Times New Roman"/>
              </a:rPr>
              <a:t>to </a:t>
            </a:r>
            <a:r>
              <a:rPr dirty="0" sz="2200" spc="125">
                <a:solidFill>
                  <a:srgbClr val="FFFFFF"/>
                </a:solidFill>
                <a:latin typeface="Times New Roman"/>
                <a:cs typeface="Times New Roman"/>
              </a:rPr>
              <a:t>Indian </a:t>
            </a:r>
            <a:r>
              <a:rPr dirty="0" sz="2200" spc="100">
                <a:solidFill>
                  <a:srgbClr val="FFFFFF"/>
                </a:solidFill>
                <a:latin typeface="Times New Roman"/>
                <a:cs typeface="Times New Roman"/>
              </a:rPr>
              <a:t>reservations </a:t>
            </a:r>
            <a:r>
              <a:rPr dirty="0" sz="2200" spc="140">
                <a:solidFill>
                  <a:srgbClr val="FFFFFF"/>
                </a:solidFill>
                <a:latin typeface="Times New Roman"/>
                <a:cs typeface="Times New Roman"/>
              </a:rPr>
              <a:t>out  </a:t>
            </a:r>
            <a:r>
              <a:rPr dirty="0" sz="2200" spc="125">
                <a:solidFill>
                  <a:srgbClr val="FFFFFF"/>
                </a:solidFill>
                <a:latin typeface="Times New Roman"/>
                <a:cs typeface="Times New Roman"/>
              </a:rPr>
              <a:t>west </a:t>
            </a:r>
            <a:r>
              <a:rPr dirty="0" sz="2200" spc="10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dirty="0" sz="2200" spc="-1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200" spc="110">
                <a:solidFill>
                  <a:srgbClr val="FFFFFF"/>
                </a:solidFill>
                <a:latin typeface="Times New Roman"/>
                <a:cs typeface="Times New Roman"/>
              </a:rPr>
              <a:t>Oklahoma.</a:t>
            </a:r>
            <a:endParaRPr sz="2200">
              <a:latin typeface="Times New Roman"/>
              <a:cs typeface="Times New Roman"/>
            </a:endParaRPr>
          </a:p>
          <a:p>
            <a:pPr marL="424180" marR="5080" indent="-411480">
              <a:lnSpc>
                <a:spcPct val="80000"/>
              </a:lnSpc>
              <a:spcBef>
                <a:spcPts val="530"/>
              </a:spcBef>
            </a:pPr>
            <a:r>
              <a:rPr dirty="0" sz="1400" spc="25">
                <a:solidFill>
                  <a:srgbClr val="F8F8F8"/>
                </a:solidFill>
                <a:latin typeface="Wingdings 2"/>
                <a:cs typeface="Wingdings 2"/>
              </a:rPr>
              <a:t> </a:t>
            </a:r>
            <a:r>
              <a:rPr dirty="0" sz="2200" spc="85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dirty="0" sz="2200" spc="114">
                <a:solidFill>
                  <a:srgbClr val="FFFFFF"/>
                </a:solidFill>
                <a:latin typeface="Times New Roman"/>
                <a:cs typeface="Times New Roman"/>
              </a:rPr>
              <a:t>trip </a:t>
            </a:r>
            <a:r>
              <a:rPr dirty="0" sz="2200" spc="140">
                <a:solidFill>
                  <a:srgbClr val="FFFFFF"/>
                </a:solidFill>
                <a:latin typeface="Times New Roman"/>
                <a:cs typeface="Times New Roman"/>
              </a:rPr>
              <a:t>out </a:t>
            </a:r>
            <a:r>
              <a:rPr dirty="0" sz="2200" spc="125">
                <a:solidFill>
                  <a:srgbClr val="FFFFFF"/>
                </a:solidFill>
                <a:latin typeface="Times New Roman"/>
                <a:cs typeface="Times New Roman"/>
              </a:rPr>
              <a:t>west </a:t>
            </a:r>
            <a:r>
              <a:rPr dirty="0" sz="2200" spc="105">
                <a:solidFill>
                  <a:srgbClr val="FFFFFF"/>
                </a:solidFill>
                <a:latin typeface="Times New Roman"/>
                <a:cs typeface="Times New Roman"/>
              </a:rPr>
              <a:t>came </a:t>
            </a:r>
            <a:r>
              <a:rPr dirty="0" sz="2200" spc="95">
                <a:solidFill>
                  <a:srgbClr val="FFFFFF"/>
                </a:solidFill>
                <a:latin typeface="Times New Roman"/>
                <a:cs typeface="Times New Roman"/>
              </a:rPr>
              <a:t>to </a:t>
            </a:r>
            <a:r>
              <a:rPr dirty="0" sz="2200" spc="90">
                <a:solidFill>
                  <a:srgbClr val="FFFFFF"/>
                </a:solidFill>
                <a:latin typeface="Times New Roman"/>
                <a:cs typeface="Times New Roman"/>
              </a:rPr>
              <a:t>be  </a:t>
            </a:r>
            <a:r>
              <a:rPr dirty="0" sz="2200" spc="160">
                <a:solidFill>
                  <a:srgbClr val="FFFFFF"/>
                </a:solidFill>
                <a:latin typeface="Times New Roman"/>
                <a:cs typeface="Times New Roman"/>
              </a:rPr>
              <a:t>known </a:t>
            </a:r>
            <a:r>
              <a:rPr dirty="0" sz="2200" spc="95">
                <a:solidFill>
                  <a:srgbClr val="FFFFFF"/>
                </a:solidFill>
                <a:latin typeface="Times New Roman"/>
                <a:cs typeface="Times New Roman"/>
              </a:rPr>
              <a:t>as </a:t>
            </a:r>
            <a:r>
              <a:rPr dirty="0" sz="2200" spc="114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dirty="0" sz="2200" spc="60">
                <a:solidFill>
                  <a:srgbClr val="FFFFFF"/>
                </a:solidFill>
                <a:latin typeface="Times New Roman"/>
                <a:cs typeface="Times New Roman"/>
              </a:rPr>
              <a:t>Trail </a:t>
            </a:r>
            <a:r>
              <a:rPr dirty="0" sz="2200" spc="45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dirty="0" sz="2200" spc="80">
                <a:solidFill>
                  <a:srgbClr val="FFFFFF"/>
                </a:solidFill>
                <a:latin typeface="Times New Roman"/>
                <a:cs typeface="Times New Roman"/>
              </a:rPr>
              <a:t>Tears  </a:t>
            </a:r>
            <a:r>
              <a:rPr dirty="0" sz="2200" spc="90">
                <a:solidFill>
                  <a:srgbClr val="FFFFFF"/>
                </a:solidFill>
                <a:latin typeface="Times New Roman"/>
                <a:cs typeface="Times New Roman"/>
              </a:rPr>
              <a:t>because</a:t>
            </a:r>
            <a:r>
              <a:rPr dirty="0" sz="2200" spc="-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200" spc="160">
                <a:solidFill>
                  <a:srgbClr val="FFFFFF"/>
                </a:solidFill>
                <a:latin typeface="Times New Roman"/>
                <a:cs typeface="Times New Roman"/>
              </a:rPr>
              <a:t>many</a:t>
            </a:r>
            <a:r>
              <a:rPr dirty="0" sz="22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200" spc="105">
                <a:solidFill>
                  <a:srgbClr val="FFFFFF"/>
                </a:solidFill>
                <a:latin typeface="Times New Roman"/>
                <a:cs typeface="Times New Roman"/>
              </a:rPr>
              <a:t>Cherokee</a:t>
            </a:r>
            <a:r>
              <a:rPr dirty="0" sz="22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200" spc="145">
                <a:solidFill>
                  <a:srgbClr val="FFFFFF"/>
                </a:solidFill>
                <a:latin typeface="Times New Roman"/>
                <a:cs typeface="Times New Roman"/>
              </a:rPr>
              <a:t>died</a:t>
            </a:r>
            <a:r>
              <a:rPr dirty="0" sz="2200" spc="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200" spc="110">
                <a:solidFill>
                  <a:srgbClr val="FFFFFF"/>
                </a:solidFill>
                <a:latin typeface="Times New Roman"/>
                <a:cs typeface="Times New Roman"/>
              </a:rPr>
              <a:t>from  </a:t>
            </a:r>
            <a:r>
              <a:rPr dirty="0" sz="2200" spc="95">
                <a:solidFill>
                  <a:srgbClr val="FFFFFF"/>
                </a:solidFill>
                <a:latin typeface="Times New Roman"/>
                <a:cs typeface="Times New Roman"/>
              </a:rPr>
              <a:t>diseases </a:t>
            </a:r>
            <a:r>
              <a:rPr dirty="0" sz="2200" spc="180">
                <a:solidFill>
                  <a:srgbClr val="FFFFFF"/>
                </a:solidFill>
                <a:latin typeface="Times New Roman"/>
                <a:cs typeface="Times New Roman"/>
              </a:rPr>
              <a:t>and </a:t>
            </a:r>
            <a:r>
              <a:rPr dirty="0" sz="2200" spc="135">
                <a:solidFill>
                  <a:srgbClr val="FFFFFF"/>
                </a:solidFill>
                <a:latin typeface="Times New Roman"/>
                <a:cs typeface="Times New Roman"/>
              </a:rPr>
              <a:t>malnourishment  </a:t>
            </a:r>
            <a:r>
              <a:rPr dirty="0" sz="2200" spc="105">
                <a:solidFill>
                  <a:srgbClr val="FFFFFF"/>
                </a:solidFill>
                <a:latin typeface="Times New Roman"/>
                <a:cs typeface="Times New Roman"/>
              </a:rPr>
              <a:t>while</a:t>
            </a:r>
            <a:r>
              <a:rPr dirty="0" sz="2200" spc="-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200" spc="90">
                <a:solidFill>
                  <a:srgbClr val="FFFFFF"/>
                </a:solidFill>
                <a:latin typeface="Times New Roman"/>
                <a:cs typeface="Times New Roman"/>
              </a:rPr>
              <a:t>traveling.</a:t>
            </a:r>
            <a:endParaRPr sz="2200">
              <a:latin typeface="Times New Roman"/>
              <a:cs typeface="Times New Roman"/>
            </a:endParaRPr>
          </a:p>
          <a:p>
            <a:pPr marL="424180" marR="137160" indent="-411480">
              <a:lnSpc>
                <a:spcPct val="80000"/>
              </a:lnSpc>
              <a:spcBef>
                <a:spcPts val="525"/>
              </a:spcBef>
            </a:pPr>
            <a:r>
              <a:rPr dirty="0" sz="1400" spc="25">
                <a:solidFill>
                  <a:srgbClr val="F8F8F8"/>
                </a:solidFill>
                <a:latin typeface="Wingdings 2"/>
                <a:cs typeface="Wingdings 2"/>
              </a:rPr>
              <a:t> </a:t>
            </a:r>
            <a:r>
              <a:rPr dirty="0" sz="2200" spc="-5">
                <a:solidFill>
                  <a:srgbClr val="FFFFFF"/>
                </a:solidFill>
                <a:latin typeface="Times New Roman"/>
                <a:cs typeface="Times New Roman"/>
              </a:rPr>
              <a:t>4000 </a:t>
            </a:r>
            <a:r>
              <a:rPr dirty="0" sz="2200" spc="105">
                <a:solidFill>
                  <a:srgbClr val="FFFFFF"/>
                </a:solidFill>
                <a:latin typeface="Times New Roman"/>
                <a:cs typeface="Times New Roman"/>
              </a:rPr>
              <a:t>Cherokee </a:t>
            </a:r>
            <a:r>
              <a:rPr dirty="0" sz="2200" spc="110">
                <a:solidFill>
                  <a:srgbClr val="FFFFFF"/>
                </a:solidFill>
                <a:latin typeface="Times New Roman"/>
                <a:cs typeface="Times New Roman"/>
              </a:rPr>
              <a:t>die including </a:t>
            </a:r>
            <a:r>
              <a:rPr dirty="0" sz="2200" spc="80">
                <a:solidFill>
                  <a:srgbClr val="FFFFFF"/>
                </a:solidFill>
                <a:latin typeface="Times New Roman"/>
                <a:cs typeface="Times New Roman"/>
              </a:rPr>
              <a:t>John  </a:t>
            </a:r>
            <a:r>
              <a:rPr dirty="0" sz="2200" spc="60">
                <a:solidFill>
                  <a:srgbClr val="FFFFFF"/>
                </a:solidFill>
                <a:latin typeface="Times New Roman"/>
                <a:cs typeface="Times New Roman"/>
              </a:rPr>
              <a:t>Ross</a:t>
            </a:r>
            <a:r>
              <a:rPr dirty="0" sz="22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200" spc="85">
                <a:solidFill>
                  <a:srgbClr val="FFFFFF"/>
                </a:solidFill>
                <a:latin typeface="Times New Roman"/>
                <a:cs typeface="Times New Roman"/>
              </a:rPr>
              <a:t>wife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257800" y="1447799"/>
            <a:ext cx="3886199" cy="54101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00275" y="314325"/>
            <a:ext cx="4838700" cy="990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73100" y="1607566"/>
            <a:ext cx="7748905" cy="36099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424180" marR="5080" indent="-412115">
              <a:lnSpc>
                <a:spcPct val="100000"/>
              </a:lnSpc>
              <a:spcBef>
                <a:spcPts val="95"/>
              </a:spcBef>
            </a:pPr>
            <a:r>
              <a:rPr dirty="0" sz="1800" spc="20">
                <a:solidFill>
                  <a:srgbClr val="F8F8F8"/>
                </a:solidFill>
                <a:latin typeface="Wingdings 2"/>
                <a:cs typeface="Wingdings 2"/>
              </a:rPr>
              <a:t></a:t>
            </a:r>
            <a:r>
              <a:rPr dirty="0" sz="1800" spc="-1080">
                <a:solidFill>
                  <a:srgbClr val="F8F8F8"/>
                </a:solidFill>
                <a:latin typeface="Wingdings 2"/>
                <a:cs typeface="Wingdings 2"/>
              </a:rPr>
              <a:t> </a:t>
            </a:r>
            <a:r>
              <a:rPr dirty="0" sz="2800" spc="110">
                <a:solidFill>
                  <a:srgbClr val="FFFFFF"/>
                </a:solidFill>
                <a:latin typeface="Times New Roman"/>
                <a:cs typeface="Times New Roman"/>
              </a:rPr>
              <a:t>After </a:t>
            </a:r>
            <a:r>
              <a:rPr dirty="0" sz="2800" spc="145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dirty="0" sz="2800" spc="140">
                <a:solidFill>
                  <a:srgbClr val="FFFFFF"/>
                </a:solidFill>
                <a:latin typeface="Times New Roman"/>
                <a:cs typeface="Times New Roman"/>
              </a:rPr>
              <a:t>American </a:t>
            </a:r>
            <a:r>
              <a:rPr dirty="0" sz="2800" spc="120">
                <a:solidFill>
                  <a:srgbClr val="FFFFFF"/>
                </a:solidFill>
                <a:latin typeface="Times New Roman"/>
                <a:cs typeface="Times New Roman"/>
              </a:rPr>
              <a:t>Revolution </a:t>
            </a:r>
            <a:r>
              <a:rPr dirty="0" sz="2800" spc="140">
                <a:solidFill>
                  <a:srgbClr val="FFFFFF"/>
                </a:solidFill>
                <a:latin typeface="Times New Roman"/>
                <a:cs typeface="Times New Roman"/>
              </a:rPr>
              <a:t>there </a:t>
            </a:r>
            <a:r>
              <a:rPr dirty="0" sz="2800" spc="165">
                <a:solidFill>
                  <a:srgbClr val="FFFFFF"/>
                </a:solidFill>
                <a:latin typeface="Times New Roman"/>
                <a:cs typeface="Times New Roman"/>
              </a:rPr>
              <a:t>were </a:t>
            </a:r>
            <a:r>
              <a:rPr dirty="0" sz="2800" spc="185">
                <a:solidFill>
                  <a:srgbClr val="FFFFFF"/>
                </a:solidFill>
                <a:latin typeface="Times New Roman"/>
                <a:cs typeface="Times New Roman"/>
              </a:rPr>
              <a:t>two  </a:t>
            </a:r>
            <a:r>
              <a:rPr dirty="0" sz="2800" spc="175">
                <a:solidFill>
                  <a:srgbClr val="FFFFFF"/>
                </a:solidFill>
                <a:latin typeface="Times New Roman"/>
                <a:cs typeface="Times New Roman"/>
              </a:rPr>
              <a:t>main</a:t>
            </a:r>
            <a:r>
              <a:rPr dirty="0" sz="28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110">
                <a:solidFill>
                  <a:srgbClr val="FFFFFF"/>
                </a:solidFill>
                <a:latin typeface="Times New Roman"/>
                <a:cs typeface="Times New Roman"/>
              </a:rPr>
              <a:t>tribes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114">
                <a:solidFill>
                  <a:srgbClr val="FFFFFF"/>
                </a:solidFill>
                <a:latin typeface="Times New Roman"/>
                <a:cs typeface="Times New Roman"/>
              </a:rPr>
              <a:t>located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13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dirty="0" sz="28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15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120">
                <a:solidFill>
                  <a:srgbClr val="FFFFFF"/>
                </a:solidFill>
                <a:latin typeface="Times New Roman"/>
                <a:cs typeface="Times New Roman"/>
              </a:rPr>
              <a:t>state</a:t>
            </a:r>
            <a:r>
              <a:rPr dirty="0" sz="28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6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dirty="0" sz="2800" spc="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100">
                <a:solidFill>
                  <a:srgbClr val="FFFFFF"/>
                </a:solidFill>
                <a:latin typeface="Times New Roman"/>
                <a:cs typeface="Times New Roman"/>
              </a:rPr>
              <a:t>Georgia.</a:t>
            </a:r>
            <a:endParaRPr sz="2800">
              <a:latin typeface="Times New Roman"/>
              <a:cs typeface="Times New Roman"/>
            </a:endParaRPr>
          </a:p>
          <a:p>
            <a:pPr marL="424180" marR="1018540" indent="-412115">
              <a:lnSpc>
                <a:spcPct val="100000"/>
              </a:lnSpc>
              <a:spcBef>
                <a:spcPts val="675"/>
              </a:spcBef>
            </a:pPr>
            <a:r>
              <a:rPr dirty="0" sz="1800" spc="20">
                <a:solidFill>
                  <a:srgbClr val="F8F8F8"/>
                </a:solidFill>
                <a:latin typeface="Wingdings 2"/>
                <a:cs typeface="Wingdings 2"/>
              </a:rPr>
              <a:t></a:t>
            </a:r>
            <a:r>
              <a:rPr dirty="0" sz="1800" spc="-1275">
                <a:solidFill>
                  <a:srgbClr val="F8F8F8"/>
                </a:solidFill>
                <a:latin typeface="Wingdings 2"/>
                <a:cs typeface="Wingdings 2"/>
              </a:rPr>
              <a:t> </a:t>
            </a:r>
            <a:r>
              <a:rPr dirty="0" sz="2800" spc="105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dirty="0" sz="2800" spc="185">
                <a:solidFill>
                  <a:srgbClr val="FFFFFF"/>
                </a:solidFill>
                <a:latin typeface="Times New Roman"/>
                <a:cs typeface="Times New Roman"/>
              </a:rPr>
              <a:t>two </a:t>
            </a:r>
            <a:r>
              <a:rPr dirty="0" sz="2800" spc="175">
                <a:solidFill>
                  <a:srgbClr val="FFFFFF"/>
                </a:solidFill>
                <a:latin typeface="Times New Roman"/>
                <a:cs typeface="Times New Roman"/>
              </a:rPr>
              <a:t>main </a:t>
            </a:r>
            <a:r>
              <a:rPr dirty="0" sz="2800" spc="110">
                <a:solidFill>
                  <a:srgbClr val="FFFFFF"/>
                </a:solidFill>
                <a:latin typeface="Times New Roman"/>
                <a:cs typeface="Times New Roman"/>
              </a:rPr>
              <a:t>tribes </a:t>
            </a:r>
            <a:r>
              <a:rPr dirty="0" sz="2800" spc="165">
                <a:solidFill>
                  <a:srgbClr val="FFFFFF"/>
                </a:solidFill>
                <a:latin typeface="Times New Roman"/>
                <a:cs typeface="Times New Roman"/>
              </a:rPr>
              <a:t>were </a:t>
            </a:r>
            <a:r>
              <a:rPr dirty="0" sz="2800" spc="145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dirty="0" sz="2800" spc="125">
                <a:solidFill>
                  <a:srgbClr val="FFFFFF"/>
                </a:solidFill>
                <a:latin typeface="Times New Roman"/>
                <a:cs typeface="Times New Roman"/>
              </a:rPr>
              <a:t>Creek </a:t>
            </a:r>
            <a:r>
              <a:rPr dirty="0" sz="2800" spc="229">
                <a:solidFill>
                  <a:srgbClr val="FFFFFF"/>
                </a:solidFill>
                <a:latin typeface="Times New Roman"/>
                <a:cs typeface="Times New Roman"/>
              </a:rPr>
              <a:t>and  </a:t>
            </a:r>
            <a:r>
              <a:rPr dirty="0" sz="2800" spc="135">
                <a:solidFill>
                  <a:srgbClr val="FFFFFF"/>
                </a:solidFill>
                <a:latin typeface="Times New Roman"/>
                <a:cs typeface="Times New Roman"/>
              </a:rPr>
              <a:t>Cherokee</a:t>
            </a:r>
            <a:r>
              <a:rPr dirty="0" sz="2800" spc="-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130">
                <a:solidFill>
                  <a:srgbClr val="FFFFFF"/>
                </a:solidFill>
                <a:latin typeface="Times New Roman"/>
                <a:cs typeface="Times New Roman"/>
              </a:rPr>
              <a:t>Indians.</a:t>
            </a:r>
            <a:endParaRPr sz="2800">
              <a:latin typeface="Times New Roman"/>
              <a:cs typeface="Times New Roman"/>
            </a:endParaRPr>
          </a:p>
          <a:p>
            <a:pPr marL="424180" marR="247650" indent="-412115">
              <a:lnSpc>
                <a:spcPct val="100000"/>
              </a:lnSpc>
              <a:spcBef>
                <a:spcPts val="670"/>
              </a:spcBef>
            </a:pPr>
            <a:r>
              <a:rPr dirty="0" sz="1800" spc="20">
                <a:solidFill>
                  <a:srgbClr val="F8F8F8"/>
                </a:solidFill>
                <a:latin typeface="Wingdings 2"/>
                <a:cs typeface="Wingdings 2"/>
              </a:rPr>
              <a:t> </a:t>
            </a:r>
            <a:r>
              <a:rPr dirty="0" sz="2800" spc="120">
                <a:solidFill>
                  <a:srgbClr val="FFFFFF"/>
                </a:solidFill>
                <a:latin typeface="Times New Roman"/>
                <a:cs typeface="Times New Roman"/>
              </a:rPr>
              <a:t>As </a:t>
            </a:r>
            <a:r>
              <a:rPr dirty="0" sz="2800" spc="105">
                <a:solidFill>
                  <a:srgbClr val="FFFFFF"/>
                </a:solidFill>
                <a:latin typeface="Times New Roman"/>
                <a:cs typeface="Times New Roman"/>
              </a:rPr>
              <a:t>settlers </a:t>
            </a:r>
            <a:r>
              <a:rPr dirty="0" sz="2800" spc="155">
                <a:solidFill>
                  <a:srgbClr val="FFFFFF"/>
                </a:solidFill>
                <a:latin typeface="Times New Roman"/>
                <a:cs typeface="Times New Roman"/>
              </a:rPr>
              <a:t>began </a:t>
            </a:r>
            <a:r>
              <a:rPr dirty="0" sz="2800" spc="125">
                <a:solidFill>
                  <a:srgbClr val="FFFFFF"/>
                </a:solidFill>
                <a:latin typeface="Times New Roman"/>
                <a:cs typeface="Times New Roman"/>
              </a:rPr>
              <a:t>to </a:t>
            </a:r>
            <a:r>
              <a:rPr dirty="0" sz="2800" spc="170">
                <a:solidFill>
                  <a:srgbClr val="FFFFFF"/>
                </a:solidFill>
                <a:latin typeface="Times New Roman"/>
                <a:cs typeface="Times New Roman"/>
              </a:rPr>
              <a:t>move </a:t>
            </a:r>
            <a:r>
              <a:rPr dirty="0" sz="2800" spc="155">
                <a:solidFill>
                  <a:srgbClr val="FFFFFF"/>
                </a:solidFill>
                <a:latin typeface="Times New Roman"/>
                <a:cs typeface="Times New Roman"/>
              </a:rPr>
              <a:t>west </a:t>
            </a:r>
            <a:r>
              <a:rPr dirty="0" sz="2800" spc="125">
                <a:solidFill>
                  <a:srgbClr val="FFFFFF"/>
                </a:solidFill>
                <a:latin typeface="Times New Roman"/>
                <a:cs typeface="Times New Roman"/>
              </a:rPr>
              <a:t>into </a:t>
            </a:r>
            <a:r>
              <a:rPr dirty="0" sz="2800" spc="160">
                <a:solidFill>
                  <a:srgbClr val="FFFFFF"/>
                </a:solidFill>
                <a:latin typeface="Times New Roman"/>
                <a:cs typeface="Times New Roman"/>
              </a:rPr>
              <a:t>newly  </a:t>
            </a:r>
            <a:r>
              <a:rPr dirty="0" sz="2800" spc="150">
                <a:solidFill>
                  <a:srgbClr val="FFFFFF"/>
                </a:solidFill>
                <a:latin typeface="Times New Roman"/>
                <a:cs typeface="Times New Roman"/>
              </a:rPr>
              <a:t>acquired</a:t>
            </a:r>
            <a:r>
              <a:rPr dirty="0" sz="2800" spc="-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180">
                <a:solidFill>
                  <a:srgbClr val="FFFFFF"/>
                </a:solidFill>
                <a:latin typeface="Times New Roman"/>
                <a:cs typeface="Times New Roman"/>
              </a:rPr>
              <a:t>land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145">
                <a:solidFill>
                  <a:srgbClr val="FFFFFF"/>
                </a:solidFill>
                <a:latin typeface="Times New Roman"/>
                <a:cs typeface="Times New Roman"/>
              </a:rPr>
              <a:t>from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15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dirty="0" sz="28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140">
                <a:solidFill>
                  <a:srgbClr val="FFFFFF"/>
                </a:solidFill>
                <a:latin typeface="Times New Roman"/>
                <a:cs typeface="Times New Roman"/>
              </a:rPr>
              <a:t>American</a:t>
            </a:r>
            <a:r>
              <a:rPr dirty="0" sz="28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120">
                <a:solidFill>
                  <a:srgbClr val="FFFFFF"/>
                </a:solidFill>
                <a:latin typeface="Times New Roman"/>
                <a:cs typeface="Times New Roman"/>
              </a:rPr>
              <a:t>Revolution  </a:t>
            </a:r>
            <a:r>
              <a:rPr dirty="0" sz="2800" spc="65">
                <a:solidFill>
                  <a:srgbClr val="FFFFFF"/>
                </a:solidFill>
                <a:latin typeface="Times New Roman"/>
                <a:cs typeface="Times New Roman"/>
              </a:rPr>
              <a:t>conflict</a:t>
            </a:r>
            <a:r>
              <a:rPr dirty="0" sz="28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125">
                <a:solidFill>
                  <a:srgbClr val="FFFFFF"/>
                </a:solidFill>
                <a:latin typeface="Times New Roman"/>
                <a:cs typeface="Times New Roman"/>
              </a:rPr>
              <a:t>arose</a:t>
            </a:r>
            <a:r>
              <a:rPr dirty="0" sz="28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155">
                <a:solidFill>
                  <a:srgbClr val="FFFFFF"/>
                </a:solidFill>
                <a:latin typeface="Times New Roman"/>
                <a:cs typeface="Times New Roman"/>
              </a:rPr>
              <a:t>between</a:t>
            </a:r>
            <a:r>
              <a:rPr dirty="0" sz="28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145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dirty="0" sz="28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145">
                <a:solidFill>
                  <a:srgbClr val="FFFFFF"/>
                </a:solidFill>
                <a:latin typeface="Times New Roman"/>
                <a:cs typeface="Times New Roman"/>
              </a:rPr>
              <a:t>Native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135">
                <a:solidFill>
                  <a:srgbClr val="FFFFFF"/>
                </a:solidFill>
                <a:latin typeface="Times New Roman"/>
                <a:cs typeface="Times New Roman"/>
              </a:rPr>
              <a:t>Americans  </a:t>
            </a:r>
            <a:r>
              <a:rPr dirty="0" sz="2800" spc="229">
                <a:solidFill>
                  <a:srgbClr val="FFFFFF"/>
                </a:solidFill>
                <a:latin typeface="Times New Roman"/>
                <a:cs typeface="Times New Roman"/>
              </a:rPr>
              <a:t>and </a:t>
            </a:r>
            <a:r>
              <a:rPr dirty="0" sz="2800" spc="145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dirty="0" sz="2800" spc="-2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95">
                <a:solidFill>
                  <a:srgbClr val="FFFFFF"/>
                </a:solidFill>
                <a:latin typeface="Times New Roman"/>
                <a:cs typeface="Times New Roman"/>
              </a:rPr>
              <a:t>settlers.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00325" y="314325"/>
            <a:ext cx="4029075" cy="990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487169" y="1820659"/>
            <a:ext cx="6169659" cy="426758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00325" y="314325"/>
            <a:ext cx="4029075" cy="990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69633" y="1823707"/>
            <a:ext cx="8004683" cy="426148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00325" y="314325"/>
            <a:ext cx="4029075" cy="990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62749" y="1600200"/>
            <a:ext cx="7618476" cy="47085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52475" y="1524000"/>
            <a:ext cx="7905750" cy="1905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84375" y="765175"/>
            <a:ext cx="6175375" cy="533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20787" y="1385950"/>
            <a:ext cx="6700774" cy="40909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43025" y="314325"/>
            <a:ext cx="6553200" cy="990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85800" y="1828800"/>
            <a:ext cx="7772400" cy="48037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1950" y="2257425"/>
            <a:ext cx="8553450" cy="11715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1821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85900" y="314325"/>
            <a:ext cx="6267450" cy="990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73100" y="1327149"/>
            <a:ext cx="3725545" cy="52565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400" spc="25">
                <a:solidFill>
                  <a:srgbClr val="F8F8F8"/>
                </a:solidFill>
                <a:latin typeface="Wingdings 2"/>
                <a:cs typeface="Wingdings 2"/>
              </a:rPr>
              <a:t> </a:t>
            </a:r>
            <a:r>
              <a:rPr dirty="0" sz="2200" spc="60">
                <a:solidFill>
                  <a:srgbClr val="FFFFFF"/>
                </a:solidFill>
                <a:latin typeface="Times New Roman"/>
                <a:cs typeface="Times New Roman"/>
              </a:rPr>
              <a:t>Scottish </a:t>
            </a:r>
            <a:r>
              <a:rPr dirty="0" sz="2200" spc="180">
                <a:solidFill>
                  <a:srgbClr val="FFFFFF"/>
                </a:solidFill>
                <a:latin typeface="Times New Roman"/>
                <a:cs typeface="Times New Roman"/>
              </a:rPr>
              <a:t>and </a:t>
            </a:r>
            <a:r>
              <a:rPr dirty="0" sz="2200" spc="100">
                <a:solidFill>
                  <a:srgbClr val="FFFFFF"/>
                </a:solidFill>
                <a:latin typeface="Times New Roman"/>
                <a:cs typeface="Times New Roman"/>
              </a:rPr>
              <a:t>Creek</a:t>
            </a:r>
            <a:r>
              <a:rPr dirty="0" sz="2200" spc="2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200" spc="95">
                <a:solidFill>
                  <a:srgbClr val="FFFFFF"/>
                </a:solidFill>
                <a:latin typeface="Times New Roman"/>
                <a:cs typeface="Times New Roman"/>
              </a:rPr>
              <a:t>decent.</a:t>
            </a:r>
            <a:endParaRPr sz="2200">
              <a:latin typeface="Times New Roman"/>
              <a:cs typeface="Times New Roman"/>
            </a:endParaRPr>
          </a:p>
          <a:p>
            <a:pPr marL="424180" marR="119380" indent="-412115">
              <a:lnSpc>
                <a:spcPct val="80000"/>
              </a:lnSpc>
              <a:spcBef>
                <a:spcPts val="525"/>
              </a:spcBef>
            </a:pPr>
            <a:r>
              <a:rPr dirty="0" sz="1400" spc="25">
                <a:solidFill>
                  <a:srgbClr val="F8F8F8"/>
                </a:solidFill>
                <a:latin typeface="Wingdings 2"/>
                <a:cs typeface="Wingdings 2"/>
              </a:rPr>
              <a:t> </a:t>
            </a:r>
            <a:r>
              <a:rPr dirty="0" sz="2200" spc="105">
                <a:solidFill>
                  <a:srgbClr val="FFFFFF"/>
                </a:solidFill>
                <a:latin typeface="Times New Roman"/>
                <a:cs typeface="Times New Roman"/>
              </a:rPr>
              <a:t>Against ceding </a:t>
            </a:r>
            <a:r>
              <a:rPr dirty="0" sz="2200" spc="95">
                <a:solidFill>
                  <a:srgbClr val="FFFFFF"/>
                </a:solidFill>
                <a:latin typeface="Times New Roman"/>
                <a:cs typeface="Times New Roman"/>
              </a:rPr>
              <a:t>Creek  </a:t>
            </a:r>
            <a:r>
              <a:rPr dirty="0" sz="2200" spc="105">
                <a:solidFill>
                  <a:srgbClr val="FFFFFF"/>
                </a:solidFill>
                <a:latin typeface="Times New Roman"/>
                <a:cs typeface="Times New Roman"/>
              </a:rPr>
              <a:t>lands. </a:t>
            </a:r>
            <a:r>
              <a:rPr dirty="0" sz="2200" spc="100">
                <a:solidFill>
                  <a:srgbClr val="FFFFFF"/>
                </a:solidFill>
                <a:latin typeface="Times New Roman"/>
                <a:cs typeface="Times New Roman"/>
              </a:rPr>
              <a:t>Led </a:t>
            </a:r>
            <a:r>
              <a:rPr dirty="0" sz="2200" spc="90">
                <a:solidFill>
                  <a:srgbClr val="FFFFFF"/>
                </a:solidFill>
                <a:latin typeface="Times New Roman"/>
                <a:cs typeface="Times New Roman"/>
              </a:rPr>
              <a:t>attacks</a:t>
            </a:r>
            <a:r>
              <a:rPr dirty="0" sz="2200" spc="-25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200" spc="105">
                <a:solidFill>
                  <a:srgbClr val="FFFFFF"/>
                </a:solidFill>
                <a:latin typeface="Times New Roman"/>
                <a:cs typeface="Times New Roman"/>
              </a:rPr>
              <a:t>against  </a:t>
            </a:r>
            <a:r>
              <a:rPr dirty="0" sz="2200" spc="120">
                <a:solidFill>
                  <a:srgbClr val="FFFFFF"/>
                </a:solidFill>
                <a:latin typeface="Times New Roman"/>
                <a:cs typeface="Times New Roman"/>
              </a:rPr>
              <a:t>white </a:t>
            </a:r>
            <a:r>
              <a:rPr dirty="0" sz="2200" spc="80">
                <a:solidFill>
                  <a:srgbClr val="FFFFFF"/>
                </a:solidFill>
                <a:latin typeface="Times New Roman"/>
                <a:cs typeface="Times New Roman"/>
              </a:rPr>
              <a:t>settlers </a:t>
            </a:r>
            <a:r>
              <a:rPr dirty="0" sz="2200" spc="135">
                <a:solidFill>
                  <a:srgbClr val="FFFFFF"/>
                </a:solidFill>
                <a:latin typeface="Times New Roman"/>
                <a:cs typeface="Times New Roman"/>
              </a:rPr>
              <a:t>on </a:t>
            </a:r>
            <a:r>
              <a:rPr dirty="0" sz="2200" spc="100">
                <a:solidFill>
                  <a:srgbClr val="FFFFFF"/>
                </a:solidFill>
                <a:latin typeface="Times New Roman"/>
                <a:cs typeface="Times New Roman"/>
              </a:rPr>
              <a:t>Creek  </a:t>
            </a:r>
            <a:r>
              <a:rPr dirty="0" sz="2200" spc="110">
                <a:solidFill>
                  <a:srgbClr val="FFFFFF"/>
                </a:solidFill>
                <a:latin typeface="Times New Roman"/>
                <a:cs typeface="Times New Roman"/>
              </a:rPr>
              <a:t>land.</a:t>
            </a:r>
            <a:endParaRPr sz="2200">
              <a:latin typeface="Times New Roman"/>
              <a:cs typeface="Times New Roman"/>
            </a:endParaRPr>
          </a:p>
          <a:p>
            <a:pPr marL="424180" marR="26034" indent="-412115">
              <a:lnSpc>
                <a:spcPct val="80000"/>
              </a:lnSpc>
              <a:spcBef>
                <a:spcPts val="530"/>
              </a:spcBef>
            </a:pPr>
            <a:r>
              <a:rPr dirty="0" sz="1400" spc="25">
                <a:solidFill>
                  <a:srgbClr val="F8F8F8"/>
                </a:solidFill>
                <a:latin typeface="Wingdings 2"/>
                <a:cs typeface="Wingdings 2"/>
              </a:rPr>
              <a:t> </a:t>
            </a:r>
            <a:r>
              <a:rPr dirty="0" sz="2200" spc="90">
                <a:solidFill>
                  <a:srgbClr val="FFFFFF"/>
                </a:solidFill>
                <a:latin typeface="Times New Roman"/>
                <a:cs typeface="Times New Roman"/>
              </a:rPr>
              <a:t>In </a:t>
            </a:r>
            <a:r>
              <a:rPr dirty="0" sz="2200" spc="130">
                <a:solidFill>
                  <a:srgbClr val="FFFFFF"/>
                </a:solidFill>
                <a:latin typeface="Times New Roman"/>
                <a:cs typeface="Times New Roman"/>
              </a:rPr>
              <a:t>attempts </a:t>
            </a:r>
            <a:r>
              <a:rPr dirty="0" sz="2200" spc="95">
                <a:solidFill>
                  <a:srgbClr val="FFFFFF"/>
                </a:solidFill>
                <a:latin typeface="Times New Roman"/>
                <a:cs typeface="Times New Roman"/>
              </a:rPr>
              <a:t>to </a:t>
            </a:r>
            <a:r>
              <a:rPr dirty="0" sz="2200" spc="165">
                <a:solidFill>
                  <a:srgbClr val="FFFFFF"/>
                </a:solidFill>
                <a:latin typeface="Times New Roman"/>
                <a:cs typeface="Times New Roman"/>
              </a:rPr>
              <a:t>end </a:t>
            </a:r>
            <a:r>
              <a:rPr dirty="0" sz="2200" spc="114">
                <a:solidFill>
                  <a:srgbClr val="FFFFFF"/>
                </a:solidFill>
                <a:latin typeface="Times New Roman"/>
                <a:cs typeface="Times New Roman"/>
              </a:rPr>
              <a:t>the  </a:t>
            </a:r>
            <a:r>
              <a:rPr dirty="0" sz="2200" spc="90">
                <a:solidFill>
                  <a:srgbClr val="FFFFFF"/>
                </a:solidFill>
                <a:latin typeface="Times New Roman"/>
                <a:cs typeface="Times New Roman"/>
              </a:rPr>
              <a:t>attacks </a:t>
            </a:r>
            <a:r>
              <a:rPr dirty="0" sz="2200" spc="135">
                <a:solidFill>
                  <a:srgbClr val="FFFFFF"/>
                </a:solidFill>
                <a:latin typeface="Times New Roman"/>
                <a:cs typeface="Times New Roman"/>
              </a:rPr>
              <a:t>on </a:t>
            </a:r>
            <a:r>
              <a:rPr dirty="0" sz="2200" spc="120">
                <a:solidFill>
                  <a:srgbClr val="FFFFFF"/>
                </a:solidFill>
                <a:latin typeface="Times New Roman"/>
                <a:cs typeface="Times New Roman"/>
              </a:rPr>
              <a:t>white </a:t>
            </a:r>
            <a:r>
              <a:rPr dirty="0" sz="2200" spc="80">
                <a:solidFill>
                  <a:srgbClr val="FFFFFF"/>
                </a:solidFill>
                <a:latin typeface="Times New Roman"/>
                <a:cs typeface="Times New Roman"/>
              </a:rPr>
              <a:t>settlers  </a:t>
            </a:r>
            <a:r>
              <a:rPr dirty="0" sz="2200" spc="110">
                <a:solidFill>
                  <a:srgbClr val="FFFFFF"/>
                </a:solidFill>
                <a:latin typeface="Times New Roman"/>
                <a:cs typeface="Times New Roman"/>
              </a:rPr>
              <a:t>President </a:t>
            </a:r>
            <a:r>
              <a:rPr dirty="0" sz="2200" spc="95">
                <a:solidFill>
                  <a:srgbClr val="FFFFFF"/>
                </a:solidFill>
                <a:latin typeface="Times New Roman"/>
                <a:cs typeface="Times New Roman"/>
              </a:rPr>
              <a:t>George  </a:t>
            </a:r>
            <a:r>
              <a:rPr dirty="0" sz="2200" spc="120">
                <a:solidFill>
                  <a:srgbClr val="FFFFFF"/>
                </a:solidFill>
                <a:latin typeface="Times New Roman"/>
                <a:cs typeface="Times New Roman"/>
              </a:rPr>
              <a:t>Washington </a:t>
            </a:r>
            <a:r>
              <a:rPr dirty="0" sz="2200" spc="80">
                <a:solidFill>
                  <a:srgbClr val="FFFFFF"/>
                </a:solidFill>
                <a:latin typeface="Times New Roman"/>
                <a:cs typeface="Times New Roman"/>
              </a:rPr>
              <a:t>called  </a:t>
            </a:r>
            <a:r>
              <a:rPr dirty="0" sz="2200" spc="70">
                <a:solidFill>
                  <a:srgbClr val="FFFFFF"/>
                </a:solidFill>
                <a:latin typeface="Times New Roman"/>
                <a:cs typeface="Times New Roman"/>
              </a:rPr>
              <a:t>McGillivray </a:t>
            </a:r>
            <a:r>
              <a:rPr dirty="0" sz="2200" spc="75">
                <a:solidFill>
                  <a:srgbClr val="FFFFFF"/>
                </a:solidFill>
                <a:latin typeface="Times New Roman"/>
                <a:cs typeface="Times New Roman"/>
              </a:rPr>
              <a:t>for </a:t>
            </a:r>
            <a:r>
              <a:rPr dirty="0" sz="2200" spc="12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z="2200" spc="-1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200" spc="100">
                <a:solidFill>
                  <a:srgbClr val="FFFFFF"/>
                </a:solidFill>
                <a:latin typeface="Times New Roman"/>
                <a:cs typeface="Times New Roman"/>
              </a:rPr>
              <a:t>meeting.</a:t>
            </a:r>
            <a:endParaRPr sz="2200">
              <a:latin typeface="Times New Roman"/>
              <a:cs typeface="Times New Roman"/>
            </a:endParaRPr>
          </a:p>
          <a:p>
            <a:pPr marL="424180" marR="444500" indent="-412115">
              <a:lnSpc>
                <a:spcPts val="2110"/>
              </a:lnSpc>
              <a:spcBef>
                <a:spcPts val="509"/>
              </a:spcBef>
            </a:pPr>
            <a:r>
              <a:rPr dirty="0" sz="1400" spc="25">
                <a:solidFill>
                  <a:srgbClr val="F8F8F8"/>
                </a:solidFill>
                <a:latin typeface="Wingdings 2"/>
                <a:cs typeface="Wingdings 2"/>
              </a:rPr>
              <a:t> </a:t>
            </a:r>
            <a:r>
              <a:rPr dirty="0" u="heavy" sz="2200" spc="2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Treaty </a:t>
            </a:r>
            <a:r>
              <a:rPr dirty="0" u="heavy" sz="2200" spc="114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of </a:t>
            </a:r>
            <a:r>
              <a:rPr dirty="0" u="heavy" sz="2200" spc="2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New </a:t>
            </a:r>
            <a:r>
              <a:rPr dirty="0" u="heavy" sz="2200" spc="-5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York- </a:t>
            </a:r>
            <a:r>
              <a:rPr dirty="0" sz="2200" spc="-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200" spc="110">
                <a:solidFill>
                  <a:srgbClr val="FFFFFF"/>
                </a:solidFill>
                <a:latin typeface="Times New Roman"/>
                <a:cs typeface="Times New Roman"/>
              </a:rPr>
              <a:t>Alexander</a:t>
            </a:r>
            <a:r>
              <a:rPr dirty="0" sz="2200" spc="-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200" spc="70">
                <a:solidFill>
                  <a:srgbClr val="FFFFFF"/>
                </a:solidFill>
                <a:latin typeface="Times New Roman"/>
                <a:cs typeface="Times New Roman"/>
              </a:rPr>
              <a:t>McGillivray  </a:t>
            </a:r>
            <a:r>
              <a:rPr dirty="0" sz="2200" spc="120">
                <a:solidFill>
                  <a:srgbClr val="FFFFFF"/>
                </a:solidFill>
                <a:latin typeface="Times New Roman"/>
                <a:cs typeface="Times New Roman"/>
              </a:rPr>
              <a:t>signed </a:t>
            </a:r>
            <a:r>
              <a:rPr dirty="0" sz="2200" spc="150">
                <a:solidFill>
                  <a:srgbClr val="FFFFFF"/>
                </a:solidFill>
                <a:latin typeface="Times New Roman"/>
                <a:cs typeface="Times New Roman"/>
              </a:rPr>
              <a:t>away </a:t>
            </a:r>
            <a:r>
              <a:rPr dirty="0" sz="2200" spc="95">
                <a:solidFill>
                  <a:srgbClr val="FFFFFF"/>
                </a:solidFill>
                <a:latin typeface="Times New Roman"/>
                <a:cs typeface="Times New Roman"/>
              </a:rPr>
              <a:t>Georgia  </a:t>
            </a:r>
            <a:r>
              <a:rPr dirty="0" sz="2200" spc="110">
                <a:solidFill>
                  <a:srgbClr val="FFFFFF"/>
                </a:solidFill>
                <a:latin typeface="Times New Roman"/>
                <a:cs typeface="Times New Roman"/>
              </a:rPr>
              <a:t>land.</a:t>
            </a: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ts val="2375"/>
              </a:lnSpc>
              <a:spcBef>
                <a:spcPts val="30"/>
              </a:spcBef>
            </a:pPr>
            <a:r>
              <a:rPr dirty="0" sz="1400" spc="25">
                <a:solidFill>
                  <a:srgbClr val="F8F8F8"/>
                </a:solidFill>
                <a:latin typeface="Wingdings 2"/>
                <a:cs typeface="Wingdings 2"/>
              </a:rPr>
              <a:t> </a:t>
            </a:r>
            <a:r>
              <a:rPr dirty="0" sz="2200" spc="140">
                <a:solidFill>
                  <a:srgbClr val="FFFFFF"/>
                </a:solidFill>
                <a:latin typeface="Times New Roman"/>
                <a:cs typeface="Times New Roman"/>
              </a:rPr>
              <a:t>Made </a:t>
            </a:r>
            <a:r>
              <a:rPr dirty="0" sz="2200" spc="80">
                <a:solidFill>
                  <a:srgbClr val="FFFFFF"/>
                </a:solidFill>
                <a:latin typeface="Times New Roman"/>
                <a:cs typeface="Times New Roman"/>
              </a:rPr>
              <a:t>Brigadier </a:t>
            </a:r>
            <a:r>
              <a:rPr dirty="0" sz="2200" spc="100">
                <a:solidFill>
                  <a:srgbClr val="FFFFFF"/>
                </a:solidFill>
                <a:latin typeface="Times New Roman"/>
                <a:cs typeface="Times New Roman"/>
              </a:rPr>
              <a:t>General</a:t>
            </a:r>
            <a:r>
              <a:rPr dirty="0" sz="2200" spc="2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200" spc="95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endParaRPr sz="2200">
              <a:latin typeface="Times New Roman"/>
              <a:cs typeface="Times New Roman"/>
            </a:endParaRPr>
          </a:p>
          <a:p>
            <a:pPr marL="424180">
              <a:lnSpc>
                <a:spcPts val="2375"/>
              </a:lnSpc>
            </a:pPr>
            <a:r>
              <a:rPr dirty="0" sz="2200" spc="10">
                <a:solidFill>
                  <a:srgbClr val="FFFFFF"/>
                </a:solidFill>
                <a:latin typeface="Times New Roman"/>
                <a:cs typeface="Times New Roman"/>
              </a:rPr>
              <a:t>U.S.</a:t>
            </a:r>
            <a:r>
              <a:rPr dirty="0" sz="22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200" spc="145">
                <a:solidFill>
                  <a:srgbClr val="FFFFFF"/>
                </a:solidFill>
                <a:latin typeface="Times New Roman"/>
                <a:cs typeface="Times New Roman"/>
              </a:rPr>
              <a:t>Army</a:t>
            </a:r>
            <a:endParaRPr sz="2200">
              <a:latin typeface="Times New Roman"/>
              <a:cs typeface="Times New Roman"/>
            </a:endParaRPr>
          </a:p>
          <a:p>
            <a:pPr marL="424180" marR="942340" indent="-412115">
              <a:lnSpc>
                <a:spcPts val="2110"/>
              </a:lnSpc>
              <a:spcBef>
                <a:spcPts val="509"/>
              </a:spcBef>
            </a:pPr>
            <a:r>
              <a:rPr dirty="0" sz="1400" spc="25">
                <a:solidFill>
                  <a:srgbClr val="F8F8F8"/>
                </a:solidFill>
                <a:latin typeface="Wingdings 2"/>
                <a:cs typeface="Wingdings 2"/>
              </a:rPr>
              <a:t> </a:t>
            </a:r>
            <a:r>
              <a:rPr dirty="0" sz="2200" spc="110">
                <a:solidFill>
                  <a:srgbClr val="FFFFFF"/>
                </a:solidFill>
                <a:latin typeface="Times New Roman"/>
                <a:cs typeface="Times New Roman"/>
              </a:rPr>
              <a:t>Died </a:t>
            </a:r>
            <a:r>
              <a:rPr dirty="0" sz="2200" spc="135">
                <a:solidFill>
                  <a:srgbClr val="FFFFFF"/>
                </a:solidFill>
                <a:latin typeface="Times New Roman"/>
                <a:cs typeface="Times New Roman"/>
              </a:rPr>
              <a:t>on </a:t>
            </a:r>
            <a:r>
              <a:rPr dirty="0" sz="2200" spc="114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dirty="0" sz="2200" spc="160">
                <a:solidFill>
                  <a:srgbClr val="FFFFFF"/>
                </a:solidFill>
                <a:latin typeface="Times New Roman"/>
                <a:cs typeface="Times New Roman"/>
              </a:rPr>
              <a:t>way</a:t>
            </a:r>
            <a:r>
              <a:rPr dirty="0" sz="2200" spc="8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200" spc="95">
                <a:solidFill>
                  <a:srgbClr val="FFFFFF"/>
                </a:solidFill>
                <a:latin typeface="Times New Roman"/>
                <a:cs typeface="Times New Roman"/>
              </a:rPr>
              <a:t>to  </a:t>
            </a:r>
            <a:r>
              <a:rPr dirty="0" sz="2200" spc="85">
                <a:solidFill>
                  <a:srgbClr val="FFFFFF"/>
                </a:solidFill>
                <a:latin typeface="Times New Roman"/>
                <a:cs typeface="Times New Roman"/>
              </a:rPr>
              <a:t>Pensacola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648200" y="1371599"/>
            <a:ext cx="4495799" cy="54863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76450" y="314325"/>
            <a:ext cx="5076825" cy="990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73100" y="1545995"/>
            <a:ext cx="3699510" cy="4787900"/>
          </a:xfrm>
          <a:prstGeom prst="rect">
            <a:avLst/>
          </a:prstGeom>
        </p:spPr>
        <p:txBody>
          <a:bodyPr wrap="square" lIns="0" tIns="793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dirty="0" sz="1400" spc="25">
                <a:solidFill>
                  <a:srgbClr val="F8F8F8"/>
                </a:solidFill>
                <a:latin typeface="Wingdings 2"/>
                <a:cs typeface="Wingdings 2"/>
              </a:rPr>
              <a:t> </a:t>
            </a:r>
            <a:r>
              <a:rPr dirty="0" sz="2200" spc="60">
                <a:solidFill>
                  <a:srgbClr val="FFFFFF"/>
                </a:solidFill>
                <a:latin typeface="Times New Roman"/>
                <a:cs typeface="Times New Roman"/>
              </a:rPr>
              <a:t>Scottish </a:t>
            </a:r>
            <a:r>
              <a:rPr dirty="0" sz="2200" spc="18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dirty="0" sz="2200" spc="4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200" spc="100">
                <a:solidFill>
                  <a:srgbClr val="FFFFFF"/>
                </a:solidFill>
                <a:latin typeface="Times New Roman"/>
                <a:cs typeface="Times New Roman"/>
              </a:rPr>
              <a:t>Creek</a:t>
            </a:r>
            <a:endParaRPr sz="2200">
              <a:latin typeface="Times New Roman"/>
              <a:cs typeface="Times New Roman"/>
            </a:endParaRPr>
          </a:p>
          <a:p>
            <a:pPr marL="424180" marR="316230" indent="-412115">
              <a:lnSpc>
                <a:spcPct val="100000"/>
              </a:lnSpc>
              <a:spcBef>
                <a:spcPts val="530"/>
              </a:spcBef>
            </a:pPr>
            <a:r>
              <a:rPr dirty="0" sz="1400" spc="25">
                <a:solidFill>
                  <a:srgbClr val="F8F8F8"/>
                </a:solidFill>
                <a:latin typeface="Wingdings 2"/>
                <a:cs typeface="Wingdings 2"/>
              </a:rPr>
              <a:t> </a:t>
            </a:r>
            <a:r>
              <a:rPr dirty="0" sz="2200" spc="135">
                <a:solidFill>
                  <a:srgbClr val="FFFFFF"/>
                </a:solidFill>
                <a:latin typeface="Times New Roman"/>
                <a:cs typeface="Times New Roman"/>
              </a:rPr>
              <a:t>Supported </a:t>
            </a:r>
            <a:r>
              <a:rPr dirty="0" sz="2200" spc="65">
                <a:solidFill>
                  <a:srgbClr val="FFFFFF"/>
                </a:solidFill>
                <a:latin typeface="Times New Roman"/>
                <a:cs typeface="Times New Roman"/>
              </a:rPr>
              <a:t>civilizing  </a:t>
            </a:r>
            <a:r>
              <a:rPr dirty="0" sz="2200" spc="80">
                <a:solidFill>
                  <a:srgbClr val="FFFFFF"/>
                </a:solidFill>
                <a:latin typeface="Times New Roman"/>
                <a:cs typeface="Times New Roman"/>
              </a:rPr>
              <a:t>Creeks. </a:t>
            </a:r>
            <a:r>
              <a:rPr dirty="0" sz="2200" spc="110">
                <a:solidFill>
                  <a:srgbClr val="FFFFFF"/>
                </a:solidFill>
                <a:latin typeface="Times New Roman"/>
                <a:cs typeface="Times New Roman"/>
              </a:rPr>
              <a:t>Making </a:t>
            </a:r>
            <a:r>
              <a:rPr dirty="0" sz="2200" spc="145">
                <a:solidFill>
                  <a:srgbClr val="FFFFFF"/>
                </a:solidFill>
                <a:latin typeface="Times New Roman"/>
                <a:cs typeface="Times New Roman"/>
              </a:rPr>
              <a:t>them  </a:t>
            </a:r>
            <a:r>
              <a:rPr dirty="0" sz="2200" spc="130">
                <a:solidFill>
                  <a:srgbClr val="FFFFFF"/>
                </a:solidFill>
                <a:latin typeface="Times New Roman"/>
                <a:cs typeface="Times New Roman"/>
              </a:rPr>
              <a:t>more </a:t>
            </a:r>
            <a:r>
              <a:rPr dirty="0" sz="2200" spc="55">
                <a:solidFill>
                  <a:srgbClr val="FFFFFF"/>
                </a:solidFill>
                <a:latin typeface="Times New Roman"/>
                <a:cs typeface="Times New Roman"/>
              </a:rPr>
              <a:t>like </a:t>
            </a:r>
            <a:r>
              <a:rPr dirty="0" sz="2200" spc="120">
                <a:solidFill>
                  <a:srgbClr val="FFFFFF"/>
                </a:solidFill>
                <a:latin typeface="Times New Roman"/>
                <a:cs typeface="Times New Roman"/>
              </a:rPr>
              <a:t>white</a:t>
            </a:r>
            <a:r>
              <a:rPr dirty="0" sz="2200" spc="-2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200" spc="70">
                <a:solidFill>
                  <a:srgbClr val="FFFFFF"/>
                </a:solidFill>
                <a:latin typeface="Times New Roman"/>
                <a:cs typeface="Times New Roman"/>
              </a:rPr>
              <a:t>settlers.</a:t>
            </a: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30"/>
              </a:spcBef>
            </a:pPr>
            <a:r>
              <a:rPr dirty="0" sz="1400" spc="25">
                <a:solidFill>
                  <a:srgbClr val="F8F8F8"/>
                </a:solidFill>
                <a:latin typeface="Wingdings 2"/>
                <a:cs typeface="Wingdings 2"/>
              </a:rPr>
              <a:t> </a:t>
            </a:r>
            <a:r>
              <a:rPr dirty="0" sz="2200" spc="175">
                <a:solidFill>
                  <a:srgbClr val="FFFFFF"/>
                </a:solidFill>
                <a:latin typeface="Times New Roman"/>
                <a:cs typeface="Times New Roman"/>
              </a:rPr>
              <a:t>Owned</a:t>
            </a:r>
            <a:r>
              <a:rPr dirty="0" sz="2200" spc="50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200" spc="100">
                <a:solidFill>
                  <a:srgbClr val="FFFFFF"/>
                </a:solidFill>
                <a:latin typeface="Times New Roman"/>
                <a:cs typeface="Times New Roman"/>
              </a:rPr>
              <a:t>Plantations</a:t>
            </a:r>
            <a:endParaRPr sz="2200">
              <a:latin typeface="Times New Roman"/>
              <a:cs typeface="Times New Roman"/>
            </a:endParaRPr>
          </a:p>
          <a:p>
            <a:pPr marL="424180" marR="285115" indent="-412115">
              <a:lnSpc>
                <a:spcPct val="100000"/>
              </a:lnSpc>
              <a:spcBef>
                <a:spcPts val="530"/>
              </a:spcBef>
            </a:pPr>
            <a:r>
              <a:rPr dirty="0" sz="1400" spc="25">
                <a:solidFill>
                  <a:srgbClr val="F8F8F8"/>
                </a:solidFill>
                <a:latin typeface="Wingdings 2"/>
                <a:cs typeface="Wingdings 2"/>
              </a:rPr>
              <a:t> </a:t>
            </a:r>
            <a:r>
              <a:rPr dirty="0" sz="2200" spc="120">
                <a:solidFill>
                  <a:srgbClr val="FFFFFF"/>
                </a:solidFill>
                <a:latin typeface="Times New Roman"/>
                <a:cs typeface="Times New Roman"/>
              </a:rPr>
              <a:t>Gained </a:t>
            </a:r>
            <a:r>
              <a:rPr dirty="0" sz="2200">
                <a:solidFill>
                  <a:srgbClr val="FFFFFF"/>
                </a:solidFill>
                <a:latin typeface="Times New Roman"/>
                <a:cs typeface="Times New Roman"/>
              </a:rPr>
              <a:t>$200,000 </a:t>
            </a:r>
            <a:r>
              <a:rPr dirty="0" sz="2200" spc="75">
                <a:solidFill>
                  <a:srgbClr val="FFFFFF"/>
                </a:solidFill>
                <a:latin typeface="Times New Roman"/>
                <a:cs typeface="Times New Roman"/>
              </a:rPr>
              <a:t>for  </a:t>
            </a:r>
            <a:r>
              <a:rPr dirty="0" sz="2200" spc="100">
                <a:solidFill>
                  <a:srgbClr val="FFFFFF"/>
                </a:solidFill>
                <a:latin typeface="Times New Roman"/>
                <a:cs typeface="Times New Roman"/>
              </a:rPr>
              <a:t>signing </a:t>
            </a:r>
            <a:r>
              <a:rPr dirty="0" sz="2200" spc="90">
                <a:solidFill>
                  <a:srgbClr val="FFFFFF"/>
                </a:solidFill>
                <a:latin typeface="Times New Roman"/>
                <a:cs typeface="Times New Roman"/>
              </a:rPr>
              <a:t>Treaty </a:t>
            </a:r>
            <a:r>
              <a:rPr dirty="0" sz="2200" spc="45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dirty="0" sz="2200" spc="-2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200" spc="125">
                <a:solidFill>
                  <a:srgbClr val="FFFFFF"/>
                </a:solidFill>
                <a:latin typeface="Times New Roman"/>
                <a:cs typeface="Times New Roman"/>
              </a:rPr>
              <a:t>Indian  </a:t>
            </a:r>
            <a:r>
              <a:rPr dirty="0" sz="2200" spc="95">
                <a:solidFill>
                  <a:srgbClr val="FFFFFF"/>
                </a:solidFill>
                <a:latin typeface="Times New Roman"/>
                <a:cs typeface="Times New Roman"/>
              </a:rPr>
              <a:t>Springs</a:t>
            </a:r>
            <a:endParaRPr sz="2200">
              <a:latin typeface="Times New Roman"/>
              <a:cs typeface="Times New Roman"/>
            </a:endParaRPr>
          </a:p>
          <a:p>
            <a:pPr marL="744220" indent="-281940">
              <a:lnSpc>
                <a:spcPct val="100000"/>
              </a:lnSpc>
              <a:spcBef>
                <a:spcPts val="530"/>
              </a:spcBef>
              <a:buSzPct val="79545"/>
              <a:buFont typeface="Wingdings 2"/>
              <a:buChar char=""/>
              <a:tabLst>
                <a:tab pos="744855" algn="l"/>
              </a:tabLst>
            </a:pPr>
            <a:r>
              <a:rPr dirty="0" sz="2200" spc="140">
                <a:solidFill>
                  <a:srgbClr val="FFFFFF"/>
                </a:solidFill>
                <a:latin typeface="Times New Roman"/>
                <a:cs typeface="Times New Roman"/>
              </a:rPr>
              <a:t>Ceded </a:t>
            </a:r>
            <a:r>
              <a:rPr dirty="0" sz="2200" spc="55">
                <a:solidFill>
                  <a:srgbClr val="FFFFFF"/>
                </a:solidFill>
                <a:latin typeface="Times New Roman"/>
                <a:cs typeface="Times New Roman"/>
              </a:rPr>
              <a:t>all </a:t>
            </a:r>
            <a:r>
              <a:rPr dirty="0" sz="2200" spc="95">
                <a:solidFill>
                  <a:srgbClr val="FFFFFF"/>
                </a:solidFill>
                <a:latin typeface="Times New Roman"/>
                <a:cs typeface="Times New Roman"/>
              </a:rPr>
              <a:t>Creek</a:t>
            </a:r>
            <a:r>
              <a:rPr dirty="0" sz="2200" spc="-2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200" spc="140">
                <a:solidFill>
                  <a:srgbClr val="FFFFFF"/>
                </a:solidFill>
                <a:latin typeface="Times New Roman"/>
                <a:cs typeface="Times New Roman"/>
              </a:rPr>
              <a:t>land</a:t>
            </a:r>
            <a:endParaRPr sz="2200">
              <a:latin typeface="Times New Roman"/>
              <a:cs typeface="Times New Roman"/>
            </a:endParaRPr>
          </a:p>
          <a:p>
            <a:pPr marL="424180" marR="5080" indent="-412115">
              <a:lnSpc>
                <a:spcPct val="100000"/>
              </a:lnSpc>
              <a:spcBef>
                <a:spcPts val="525"/>
              </a:spcBef>
            </a:pPr>
            <a:r>
              <a:rPr dirty="0" sz="1400" spc="25">
                <a:solidFill>
                  <a:srgbClr val="F8F8F8"/>
                </a:solidFill>
                <a:latin typeface="Wingdings 2"/>
                <a:cs typeface="Wingdings 2"/>
              </a:rPr>
              <a:t> </a:t>
            </a:r>
            <a:r>
              <a:rPr dirty="0" sz="2200" spc="80">
                <a:solidFill>
                  <a:srgbClr val="FFFFFF"/>
                </a:solidFill>
                <a:latin typeface="Times New Roman"/>
                <a:cs typeface="Times New Roman"/>
              </a:rPr>
              <a:t>Signing </a:t>
            </a:r>
            <a:r>
              <a:rPr dirty="0" sz="2200" spc="114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dirty="0" sz="2200" spc="105">
                <a:solidFill>
                  <a:srgbClr val="FFFFFF"/>
                </a:solidFill>
                <a:latin typeface="Times New Roman"/>
                <a:cs typeface="Times New Roman"/>
              </a:rPr>
              <a:t>treaty </a:t>
            </a:r>
            <a:r>
              <a:rPr dirty="0" sz="2200" spc="130">
                <a:solidFill>
                  <a:srgbClr val="FFFFFF"/>
                </a:solidFill>
                <a:latin typeface="Times New Roman"/>
                <a:cs typeface="Times New Roman"/>
              </a:rPr>
              <a:t>angered  </a:t>
            </a:r>
            <a:r>
              <a:rPr dirty="0" sz="2200" spc="12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dirty="0" sz="2200" spc="100">
                <a:solidFill>
                  <a:srgbClr val="FFFFFF"/>
                </a:solidFill>
                <a:latin typeface="Times New Roman"/>
                <a:cs typeface="Times New Roman"/>
              </a:rPr>
              <a:t>Creek </a:t>
            </a:r>
            <a:r>
              <a:rPr dirty="0" sz="2200" spc="95">
                <a:solidFill>
                  <a:srgbClr val="FFFFFF"/>
                </a:solidFill>
                <a:latin typeface="Times New Roman"/>
                <a:cs typeface="Times New Roman"/>
              </a:rPr>
              <a:t>people, in  </a:t>
            </a:r>
            <a:r>
              <a:rPr dirty="0" sz="2200" spc="114">
                <a:solidFill>
                  <a:srgbClr val="FFFFFF"/>
                </a:solidFill>
                <a:latin typeface="Times New Roman"/>
                <a:cs typeface="Times New Roman"/>
              </a:rPr>
              <a:t>response they </a:t>
            </a:r>
            <a:r>
              <a:rPr dirty="0" sz="2200" spc="100">
                <a:solidFill>
                  <a:srgbClr val="FFFFFF"/>
                </a:solidFill>
                <a:latin typeface="Times New Roman"/>
                <a:cs typeface="Times New Roman"/>
              </a:rPr>
              <a:t>executed  </a:t>
            </a:r>
            <a:r>
              <a:rPr dirty="0" sz="2200" spc="85">
                <a:solidFill>
                  <a:srgbClr val="FFFFFF"/>
                </a:solidFill>
                <a:latin typeface="Times New Roman"/>
                <a:cs typeface="Times New Roman"/>
              </a:rPr>
              <a:t>McIntosh.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016500" y="1371599"/>
            <a:ext cx="4127499" cy="54863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95375" y="2257425"/>
            <a:ext cx="7077075" cy="11715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786378" y="3339795"/>
            <a:ext cx="157099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1790-1838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19225" y="314325"/>
            <a:ext cx="6391275" cy="990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73100" y="1607566"/>
            <a:ext cx="7833359" cy="36957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424180" marR="29845" indent="-412115">
              <a:lnSpc>
                <a:spcPct val="100000"/>
              </a:lnSpc>
              <a:spcBef>
                <a:spcPts val="95"/>
              </a:spcBef>
            </a:pPr>
            <a:r>
              <a:rPr dirty="0" sz="1800" spc="20">
                <a:solidFill>
                  <a:srgbClr val="F8F8F8"/>
                </a:solidFill>
                <a:latin typeface="Wingdings 2"/>
                <a:cs typeface="Wingdings 2"/>
              </a:rPr>
              <a:t></a:t>
            </a:r>
            <a:r>
              <a:rPr dirty="0" sz="1800" spc="-1105">
                <a:solidFill>
                  <a:srgbClr val="F8F8F8"/>
                </a:solidFill>
                <a:latin typeface="Wingdings 2"/>
                <a:cs typeface="Wingdings 2"/>
              </a:rPr>
              <a:t> </a:t>
            </a:r>
            <a:r>
              <a:rPr dirty="0" sz="2800" spc="80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dirty="0" sz="2800" spc="75">
                <a:solidFill>
                  <a:srgbClr val="FFFFFF"/>
                </a:solidFill>
                <a:latin typeface="Times New Roman"/>
                <a:cs typeface="Times New Roman"/>
              </a:rPr>
              <a:t>all </a:t>
            </a:r>
            <a:r>
              <a:rPr dirty="0" sz="2800" spc="145">
                <a:solidFill>
                  <a:srgbClr val="FFFFFF"/>
                </a:solidFill>
                <a:latin typeface="Times New Roman"/>
                <a:cs typeface="Times New Roman"/>
              </a:rPr>
              <a:t>the Native </a:t>
            </a:r>
            <a:r>
              <a:rPr dirty="0" sz="2800" spc="140">
                <a:solidFill>
                  <a:srgbClr val="FFFFFF"/>
                </a:solidFill>
                <a:latin typeface="Times New Roman"/>
                <a:cs typeface="Times New Roman"/>
              </a:rPr>
              <a:t>American </a:t>
            </a:r>
            <a:r>
              <a:rPr dirty="0" sz="2800" spc="110">
                <a:solidFill>
                  <a:srgbClr val="FFFFFF"/>
                </a:solidFill>
                <a:latin typeface="Times New Roman"/>
                <a:cs typeface="Times New Roman"/>
              </a:rPr>
              <a:t>tribes </a:t>
            </a:r>
            <a:r>
              <a:rPr dirty="0" sz="2800" spc="145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dirty="0" sz="2800" spc="135">
                <a:solidFill>
                  <a:srgbClr val="FFFFFF"/>
                </a:solidFill>
                <a:latin typeface="Times New Roman"/>
                <a:cs typeface="Times New Roman"/>
              </a:rPr>
              <a:t>Cherokee  </a:t>
            </a:r>
            <a:r>
              <a:rPr dirty="0" sz="2800" spc="110">
                <a:solidFill>
                  <a:srgbClr val="FFFFFF"/>
                </a:solidFill>
                <a:latin typeface="Times New Roman"/>
                <a:cs typeface="Times New Roman"/>
              </a:rPr>
              <a:t>tribe</a:t>
            </a:r>
            <a:r>
              <a:rPr dirty="0" sz="2800" spc="-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204">
                <a:solidFill>
                  <a:srgbClr val="FFFFFF"/>
                </a:solidFill>
                <a:latin typeface="Times New Roman"/>
                <a:cs typeface="Times New Roman"/>
              </a:rPr>
              <a:t>adapted</a:t>
            </a:r>
            <a:r>
              <a:rPr dirty="0" sz="2800" spc="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160">
                <a:solidFill>
                  <a:srgbClr val="FFFFFF"/>
                </a:solidFill>
                <a:latin typeface="Times New Roman"/>
                <a:cs typeface="Times New Roman"/>
              </a:rPr>
              <a:t>most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125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160">
                <a:solidFill>
                  <a:srgbClr val="FFFFFF"/>
                </a:solidFill>
                <a:latin typeface="Times New Roman"/>
                <a:cs typeface="Times New Roman"/>
              </a:rPr>
              <a:t>white</a:t>
            </a:r>
            <a:r>
              <a:rPr dirty="0" sz="28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125">
                <a:solidFill>
                  <a:srgbClr val="FFFFFF"/>
                </a:solidFill>
                <a:latin typeface="Times New Roman"/>
                <a:cs typeface="Times New Roman"/>
              </a:rPr>
              <a:t>culture.</a:t>
            </a:r>
            <a:endParaRPr sz="2800">
              <a:latin typeface="Times New Roman"/>
              <a:cs typeface="Times New Roman"/>
            </a:endParaRPr>
          </a:p>
          <a:p>
            <a:pPr marL="424180" marR="5080" indent="-412115">
              <a:lnSpc>
                <a:spcPct val="100000"/>
              </a:lnSpc>
              <a:spcBef>
                <a:spcPts val="675"/>
              </a:spcBef>
            </a:pPr>
            <a:r>
              <a:rPr dirty="0" sz="1800" spc="20">
                <a:solidFill>
                  <a:srgbClr val="F8F8F8"/>
                </a:solidFill>
                <a:latin typeface="Wingdings 2"/>
                <a:cs typeface="Wingdings 2"/>
              </a:rPr>
              <a:t> </a:t>
            </a:r>
            <a:r>
              <a:rPr dirty="0" sz="2800" spc="105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dirty="0" sz="2800" spc="135">
                <a:solidFill>
                  <a:srgbClr val="FFFFFF"/>
                </a:solidFill>
                <a:latin typeface="Times New Roman"/>
                <a:cs typeface="Times New Roman"/>
              </a:rPr>
              <a:t>Cherokee </a:t>
            </a:r>
            <a:r>
              <a:rPr dirty="0" sz="2800" spc="110">
                <a:solidFill>
                  <a:srgbClr val="FFFFFF"/>
                </a:solidFill>
                <a:latin typeface="Times New Roman"/>
                <a:cs typeface="Times New Roman"/>
              </a:rPr>
              <a:t>tribe </a:t>
            </a:r>
            <a:r>
              <a:rPr dirty="0" sz="2800" spc="130">
                <a:solidFill>
                  <a:srgbClr val="FFFFFF"/>
                </a:solidFill>
                <a:latin typeface="Times New Roman"/>
                <a:cs typeface="Times New Roman"/>
              </a:rPr>
              <a:t>lived </a:t>
            </a:r>
            <a:r>
              <a:rPr dirty="0" sz="2800" spc="125">
                <a:solidFill>
                  <a:srgbClr val="FFFFFF"/>
                </a:solidFill>
                <a:latin typeface="Times New Roman"/>
                <a:cs typeface="Times New Roman"/>
              </a:rPr>
              <a:t>in </a:t>
            </a:r>
            <a:r>
              <a:rPr dirty="0" sz="2800" spc="130">
                <a:solidFill>
                  <a:srgbClr val="FFFFFF"/>
                </a:solidFill>
                <a:latin typeface="Times New Roman"/>
                <a:cs typeface="Times New Roman"/>
              </a:rPr>
              <a:t>houses, </a:t>
            </a:r>
            <a:r>
              <a:rPr dirty="0" sz="2800" spc="140">
                <a:solidFill>
                  <a:srgbClr val="FFFFFF"/>
                </a:solidFill>
                <a:latin typeface="Times New Roman"/>
                <a:cs typeface="Times New Roman"/>
              </a:rPr>
              <a:t>farmed,  </a:t>
            </a:r>
            <a:r>
              <a:rPr dirty="0" sz="2800" spc="210">
                <a:solidFill>
                  <a:srgbClr val="FFFFFF"/>
                </a:solidFill>
                <a:latin typeface="Times New Roman"/>
                <a:cs typeface="Times New Roman"/>
              </a:rPr>
              <a:t>owned</a:t>
            </a:r>
            <a:r>
              <a:rPr dirty="0" sz="28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150">
                <a:solidFill>
                  <a:srgbClr val="FFFFFF"/>
                </a:solidFill>
                <a:latin typeface="Times New Roman"/>
                <a:cs typeface="Times New Roman"/>
              </a:rPr>
              <a:t>property,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229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dirty="0" sz="28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150">
                <a:solidFill>
                  <a:srgbClr val="FFFFFF"/>
                </a:solidFill>
                <a:latin typeface="Times New Roman"/>
                <a:cs typeface="Times New Roman"/>
              </a:rPr>
              <a:t>some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150">
                <a:solidFill>
                  <a:srgbClr val="FFFFFF"/>
                </a:solidFill>
                <a:latin typeface="Times New Roman"/>
                <a:cs typeface="Times New Roman"/>
              </a:rPr>
              <a:t>even</a:t>
            </a:r>
            <a:r>
              <a:rPr dirty="0" sz="28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210">
                <a:solidFill>
                  <a:srgbClr val="FFFFFF"/>
                </a:solidFill>
                <a:latin typeface="Times New Roman"/>
                <a:cs typeface="Times New Roman"/>
              </a:rPr>
              <a:t>owned</a:t>
            </a:r>
            <a:r>
              <a:rPr dirty="0" sz="28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95">
                <a:solidFill>
                  <a:srgbClr val="FFFFFF"/>
                </a:solidFill>
                <a:latin typeface="Times New Roman"/>
                <a:cs typeface="Times New Roman"/>
              </a:rPr>
              <a:t>slaves.</a:t>
            </a:r>
            <a:endParaRPr sz="2800">
              <a:latin typeface="Times New Roman"/>
              <a:cs typeface="Times New Roman"/>
            </a:endParaRPr>
          </a:p>
          <a:p>
            <a:pPr marL="424180" marR="284480" indent="-412115">
              <a:lnSpc>
                <a:spcPct val="100000"/>
              </a:lnSpc>
              <a:spcBef>
                <a:spcPts val="670"/>
              </a:spcBef>
            </a:pPr>
            <a:r>
              <a:rPr dirty="0" sz="1800" spc="20">
                <a:solidFill>
                  <a:srgbClr val="F8F8F8"/>
                </a:solidFill>
                <a:latin typeface="Wingdings 2"/>
                <a:cs typeface="Wingdings 2"/>
              </a:rPr>
              <a:t></a:t>
            </a:r>
            <a:r>
              <a:rPr dirty="0" sz="1800" spc="-190">
                <a:solidFill>
                  <a:srgbClr val="F8F8F8"/>
                </a:solidFill>
                <a:latin typeface="Wingdings 2"/>
                <a:cs typeface="Wingdings 2"/>
              </a:rPr>
              <a:t> </a:t>
            </a:r>
            <a:r>
              <a:rPr dirty="0" sz="2800" spc="105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dirty="0" sz="28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135">
                <a:solidFill>
                  <a:srgbClr val="FFFFFF"/>
                </a:solidFill>
                <a:latin typeface="Times New Roman"/>
                <a:cs typeface="Times New Roman"/>
              </a:rPr>
              <a:t>Cherokee</a:t>
            </a:r>
            <a:r>
              <a:rPr dirty="0" sz="28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150">
                <a:solidFill>
                  <a:srgbClr val="FFFFFF"/>
                </a:solidFill>
                <a:latin typeface="Times New Roman"/>
                <a:cs typeface="Times New Roman"/>
              </a:rPr>
              <a:t>even</a:t>
            </a:r>
            <a:r>
              <a:rPr dirty="0" sz="28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229">
                <a:solidFill>
                  <a:srgbClr val="FFFFFF"/>
                </a:solidFill>
                <a:latin typeface="Times New Roman"/>
                <a:cs typeface="Times New Roman"/>
              </a:rPr>
              <a:t>had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125">
                <a:solidFill>
                  <a:srgbClr val="FFFFFF"/>
                </a:solidFill>
                <a:latin typeface="Times New Roman"/>
                <a:cs typeface="Times New Roman"/>
              </a:rPr>
              <a:t>their</a:t>
            </a:r>
            <a:r>
              <a:rPr dirty="0" sz="28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220">
                <a:solidFill>
                  <a:srgbClr val="FFFFFF"/>
                </a:solidFill>
                <a:latin typeface="Times New Roman"/>
                <a:cs typeface="Times New Roman"/>
              </a:rPr>
              <a:t>own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110">
                <a:solidFill>
                  <a:srgbClr val="FFFFFF"/>
                </a:solidFill>
                <a:latin typeface="Times New Roman"/>
                <a:cs typeface="Times New Roman"/>
              </a:rPr>
              <a:t>capital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70">
                <a:solidFill>
                  <a:srgbClr val="FFFFFF"/>
                </a:solidFill>
                <a:latin typeface="Times New Roman"/>
                <a:cs typeface="Times New Roman"/>
              </a:rPr>
              <a:t>city  </a:t>
            </a:r>
            <a:r>
              <a:rPr dirty="0" sz="2800" spc="105">
                <a:solidFill>
                  <a:srgbClr val="FFFFFF"/>
                </a:solidFill>
                <a:latin typeface="Times New Roman"/>
                <a:cs typeface="Times New Roman"/>
              </a:rPr>
              <a:t>called </a:t>
            </a:r>
            <a:r>
              <a:rPr dirty="0" sz="2800" spc="235">
                <a:solidFill>
                  <a:srgbClr val="FFFFFF"/>
                </a:solidFill>
                <a:latin typeface="Times New Roman"/>
                <a:cs typeface="Times New Roman"/>
              </a:rPr>
              <a:t>New</a:t>
            </a:r>
            <a:r>
              <a:rPr dirty="0" sz="2800" spc="-1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85">
                <a:solidFill>
                  <a:srgbClr val="FFFFFF"/>
                </a:solidFill>
                <a:latin typeface="Times New Roman"/>
                <a:cs typeface="Times New Roman"/>
              </a:rPr>
              <a:t>Echota.</a:t>
            </a:r>
            <a:endParaRPr sz="2800">
              <a:latin typeface="Times New Roman"/>
              <a:cs typeface="Times New Roman"/>
            </a:endParaRPr>
          </a:p>
          <a:p>
            <a:pPr marL="424180" marR="784860" indent="-412115">
              <a:lnSpc>
                <a:spcPct val="100000"/>
              </a:lnSpc>
              <a:spcBef>
                <a:spcPts val="675"/>
              </a:spcBef>
            </a:pPr>
            <a:r>
              <a:rPr dirty="0" sz="1800" spc="20">
                <a:solidFill>
                  <a:srgbClr val="F8F8F8"/>
                </a:solidFill>
                <a:latin typeface="Wingdings 2"/>
                <a:cs typeface="Wingdings 2"/>
              </a:rPr>
              <a:t></a:t>
            </a:r>
            <a:r>
              <a:rPr dirty="0" sz="1800" spc="-1025">
                <a:solidFill>
                  <a:srgbClr val="F8F8F8"/>
                </a:solidFill>
                <a:latin typeface="Wingdings 2"/>
                <a:cs typeface="Wingdings 2"/>
              </a:rPr>
              <a:t> </a:t>
            </a:r>
            <a:r>
              <a:rPr dirty="0" sz="2800" spc="105">
                <a:solidFill>
                  <a:srgbClr val="FFFFFF"/>
                </a:solidFill>
                <a:latin typeface="Times New Roman"/>
                <a:cs typeface="Times New Roman"/>
              </a:rPr>
              <a:t>Some </a:t>
            </a:r>
            <a:r>
              <a:rPr dirty="0" sz="2800" spc="60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dirty="0" sz="2800" spc="145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dirty="0" sz="2800" spc="170">
                <a:solidFill>
                  <a:srgbClr val="FFFFFF"/>
                </a:solidFill>
                <a:latin typeface="Times New Roman"/>
                <a:cs typeface="Times New Roman"/>
              </a:rPr>
              <a:t>more </a:t>
            </a:r>
            <a:r>
              <a:rPr dirty="0" sz="2800" spc="160">
                <a:solidFill>
                  <a:srgbClr val="FFFFFF"/>
                </a:solidFill>
                <a:latin typeface="Times New Roman"/>
                <a:cs typeface="Times New Roman"/>
              </a:rPr>
              <a:t>famous </a:t>
            </a:r>
            <a:r>
              <a:rPr dirty="0" sz="2800" spc="130">
                <a:solidFill>
                  <a:srgbClr val="FFFFFF"/>
                </a:solidFill>
                <a:latin typeface="Times New Roman"/>
                <a:cs typeface="Times New Roman"/>
              </a:rPr>
              <a:t>Cherokees </a:t>
            </a:r>
            <a:r>
              <a:rPr dirty="0" sz="2800" spc="165">
                <a:solidFill>
                  <a:srgbClr val="FFFFFF"/>
                </a:solidFill>
                <a:latin typeface="Times New Roman"/>
                <a:cs typeface="Times New Roman"/>
              </a:rPr>
              <a:t>were  </a:t>
            </a:r>
            <a:r>
              <a:rPr dirty="0" sz="2800" spc="140">
                <a:solidFill>
                  <a:srgbClr val="FFFFFF"/>
                </a:solidFill>
                <a:latin typeface="Times New Roman"/>
                <a:cs typeface="Times New Roman"/>
              </a:rPr>
              <a:t>Sequoyah </a:t>
            </a:r>
            <a:r>
              <a:rPr dirty="0" sz="2800" spc="229">
                <a:solidFill>
                  <a:srgbClr val="FFFFFF"/>
                </a:solidFill>
                <a:latin typeface="Times New Roman"/>
                <a:cs typeface="Times New Roman"/>
              </a:rPr>
              <a:t>and </a:t>
            </a:r>
            <a:r>
              <a:rPr dirty="0" sz="2800" spc="105">
                <a:solidFill>
                  <a:srgbClr val="FFFFFF"/>
                </a:solidFill>
                <a:latin typeface="Times New Roman"/>
                <a:cs typeface="Times New Roman"/>
              </a:rPr>
              <a:t>John</a:t>
            </a:r>
            <a:r>
              <a:rPr dirty="0" sz="2800" spc="-4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60">
                <a:solidFill>
                  <a:srgbClr val="FFFFFF"/>
                </a:solidFill>
                <a:latin typeface="Times New Roman"/>
                <a:cs typeface="Times New Roman"/>
              </a:rPr>
              <a:t>Ross.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0075" y="314325"/>
            <a:ext cx="8039100" cy="990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73100" y="1612138"/>
            <a:ext cx="3655060" cy="50742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24180" marR="631825" indent="-412115">
              <a:lnSpc>
                <a:spcPct val="100000"/>
              </a:lnSpc>
              <a:spcBef>
                <a:spcPts val="100"/>
              </a:spcBef>
            </a:pPr>
            <a:r>
              <a:rPr dirty="0" sz="1550" spc="5">
                <a:solidFill>
                  <a:srgbClr val="F8F8F8"/>
                </a:solidFill>
                <a:latin typeface="Wingdings 2"/>
                <a:cs typeface="Wingdings 2"/>
              </a:rPr>
              <a:t> </a:t>
            </a:r>
            <a:r>
              <a:rPr dirty="0" sz="2400" spc="120">
                <a:solidFill>
                  <a:srgbClr val="FFFFFF"/>
                </a:solidFill>
                <a:latin typeface="Times New Roman"/>
                <a:cs typeface="Times New Roman"/>
              </a:rPr>
              <a:t>Sequoyah </a:t>
            </a:r>
            <a:r>
              <a:rPr dirty="0" sz="2400" spc="160">
                <a:solidFill>
                  <a:srgbClr val="FFFFFF"/>
                </a:solidFill>
                <a:latin typeface="Times New Roman"/>
                <a:cs typeface="Times New Roman"/>
              </a:rPr>
              <a:t>was  </a:t>
            </a:r>
            <a:r>
              <a:rPr dirty="0" sz="2400" spc="135">
                <a:solidFill>
                  <a:srgbClr val="FFFFFF"/>
                </a:solidFill>
                <a:latin typeface="Times New Roman"/>
                <a:cs typeface="Times New Roman"/>
              </a:rPr>
              <a:t>impressed </a:t>
            </a:r>
            <a:r>
              <a:rPr dirty="0" sz="2400" spc="150">
                <a:solidFill>
                  <a:srgbClr val="FFFFFF"/>
                </a:solidFill>
                <a:latin typeface="Times New Roman"/>
                <a:cs typeface="Times New Roman"/>
              </a:rPr>
              <a:t>with</a:t>
            </a:r>
            <a:r>
              <a:rPr dirty="0" sz="2400" spc="-2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125">
                <a:solidFill>
                  <a:srgbClr val="FFFFFF"/>
                </a:solidFill>
                <a:latin typeface="Times New Roman"/>
                <a:cs typeface="Times New Roman"/>
              </a:rPr>
              <a:t>the  whites </a:t>
            </a:r>
            <a:r>
              <a:rPr dirty="0" sz="2400" spc="130">
                <a:solidFill>
                  <a:srgbClr val="FFFFFF"/>
                </a:solidFill>
                <a:latin typeface="Times New Roman"/>
                <a:cs typeface="Times New Roman"/>
              </a:rPr>
              <a:t>written  </a:t>
            </a:r>
            <a:r>
              <a:rPr dirty="0" sz="2400" spc="114">
                <a:solidFill>
                  <a:srgbClr val="FFFFFF"/>
                </a:solidFill>
                <a:latin typeface="Times New Roman"/>
                <a:cs typeface="Times New Roman"/>
              </a:rPr>
              <a:t>language.</a:t>
            </a:r>
            <a:endParaRPr sz="2400">
              <a:latin typeface="Times New Roman"/>
              <a:cs typeface="Times New Roman"/>
            </a:endParaRPr>
          </a:p>
          <a:p>
            <a:pPr marL="424180" marR="389255" indent="-412115">
              <a:lnSpc>
                <a:spcPct val="100000"/>
              </a:lnSpc>
              <a:spcBef>
                <a:spcPts val="575"/>
              </a:spcBef>
            </a:pPr>
            <a:r>
              <a:rPr dirty="0" sz="1550" spc="5">
                <a:solidFill>
                  <a:srgbClr val="F8F8F8"/>
                </a:solidFill>
                <a:latin typeface="Wingdings 2"/>
                <a:cs typeface="Wingdings 2"/>
              </a:rPr>
              <a:t> </a:t>
            </a:r>
            <a:r>
              <a:rPr dirty="0" sz="2400" spc="130">
                <a:solidFill>
                  <a:srgbClr val="FFFFFF"/>
                </a:solidFill>
                <a:latin typeface="Times New Roman"/>
                <a:cs typeface="Times New Roman"/>
              </a:rPr>
              <a:t>Developed </a:t>
            </a:r>
            <a:r>
              <a:rPr dirty="0" sz="2400" spc="114">
                <a:solidFill>
                  <a:srgbClr val="FFFFFF"/>
                </a:solidFill>
                <a:latin typeface="Times New Roman"/>
                <a:cs typeface="Times New Roman"/>
              </a:rPr>
              <a:t>Cherokee  </a:t>
            </a:r>
            <a:r>
              <a:rPr dirty="0" sz="2400" spc="130">
                <a:solidFill>
                  <a:srgbClr val="FFFFFF"/>
                </a:solidFill>
                <a:latin typeface="Times New Roman"/>
                <a:cs typeface="Times New Roman"/>
              </a:rPr>
              <a:t>Alphabet</a:t>
            </a:r>
            <a:endParaRPr sz="2400">
              <a:latin typeface="Times New Roman"/>
              <a:cs typeface="Times New Roman"/>
            </a:endParaRPr>
          </a:p>
          <a:p>
            <a:pPr marL="744220" marR="53340" indent="-281940">
              <a:lnSpc>
                <a:spcPct val="100000"/>
              </a:lnSpc>
              <a:spcBef>
                <a:spcPts val="580"/>
              </a:spcBef>
              <a:buSzPct val="79166"/>
              <a:buFont typeface="Wingdings 2"/>
              <a:buChar char=""/>
              <a:tabLst>
                <a:tab pos="744855" algn="l"/>
              </a:tabLst>
            </a:pPr>
            <a:r>
              <a:rPr dirty="0" u="heavy" sz="2400" spc="75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Syllabary-</a:t>
            </a:r>
            <a:r>
              <a:rPr dirty="0" sz="2400" spc="75">
                <a:solidFill>
                  <a:srgbClr val="FFFFFF"/>
                </a:solidFill>
                <a:latin typeface="Times New Roman"/>
                <a:cs typeface="Times New Roman"/>
              </a:rPr>
              <a:t>Eighty  </a:t>
            </a:r>
            <a:r>
              <a:rPr dirty="0" sz="2400" spc="135">
                <a:solidFill>
                  <a:srgbClr val="FFFFFF"/>
                </a:solidFill>
                <a:latin typeface="Times New Roman"/>
                <a:cs typeface="Times New Roman"/>
              </a:rPr>
              <a:t>written </a:t>
            </a:r>
            <a:r>
              <a:rPr dirty="0" sz="2400" spc="114">
                <a:solidFill>
                  <a:srgbClr val="FFFFFF"/>
                </a:solidFill>
                <a:latin typeface="Times New Roman"/>
                <a:cs typeface="Times New Roman"/>
              </a:rPr>
              <a:t>symbols </a:t>
            </a:r>
            <a:r>
              <a:rPr dirty="0" sz="2400" spc="135">
                <a:solidFill>
                  <a:srgbClr val="FFFFFF"/>
                </a:solidFill>
                <a:latin typeface="Times New Roman"/>
                <a:cs typeface="Times New Roman"/>
              </a:rPr>
              <a:t>that  </a:t>
            </a:r>
            <a:r>
              <a:rPr dirty="0" sz="2400" spc="125">
                <a:solidFill>
                  <a:srgbClr val="FFFFFF"/>
                </a:solidFill>
                <a:latin typeface="Times New Roman"/>
                <a:cs typeface="Times New Roman"/>
              </a:rPr>
              <a:t>represent </a:t>
            </a:r>
            <a:r>
              <a:rPr dirty="0" sz="2400" spc="80">
                <a:solidFill>
                  <a:srgbClr val="FFFFFF"/>
                </a:solidFill>
                <a:latin typeface="Times New Roman"/>
                <a:cs typeface="Times New Roman"/>
              </a:rPr>
              <a:t>syllables</a:t>
            </a:r>
            <a:r>
              <a:rPr dirty="0" sz="2400" spc="-19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55">
                <a:solidFill>
                  <a:srgbClr val="FFFFFF"/>
                </a:solidFill>
                <a:latin typeface="Times New Roman"/>
                <a:cs typeface="Times New Roman"/>
              </a:rPr>
              <a:t>of  </a:t>
            </a:r>
            <a:r>
              <a:rPr dirty="0" sz="2400" spc="114">
                <a:solidFill>
                  <a:srgbClr val="FFFFFF"/>
                </a:solidFill>
                <a:latin typeface="Times New Roman"/>
                <a:cs typeface="Times New Roman"/>
              </a:rPr>
              <a:t>Cherokee</a:t>
            </a:r>
            <a:r>
              <a:rPr dirty="0" sz="24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130">
                <a:solidFill>
                  <a:srgbClr val="FFFFFF"/>
                </a:solidFill>
                <a:latin typeface="Times New Roman"/>
                <a:cs typeface="Times New Roman"/>
              </a:rPr>
              <a:t>language</a:t>
            </a:r>
            <a:endParaRPr sz="2400">
              <a:latin typeface="Times New Roman"/>
              <a:cs typeface="Times New Roman"/>
            </a:endParaRPr>
          </a:p>
          <a:p>
            <a:pPr marL="424180" marR="178435" indent="-412115">
              <a:lnSpc>
                <a:spcPct val="100000"/>
              </a:lnSpc>
              <a:spcBef>
                <a:spcPts val="580"/>
              </a:spcBef>
            </a:pPr>
            <a:r>
              <a:rPr dirty="0" sz="1550" spc="5">
                <a:solidFill>
                  <a:srgbClr val="F8F8F8"/>
                </a:solidFill>
                <a:latin typeface="Wingdings 2"/>
                <a:cs typeface="Wingdings 2"/>
              </a:rPr>
              <a:t> </a:t>
            </a:r>
            <a:r>
              <a:rPr dirty="0" sz="2400" spc="155">
                <a:solidFill>
                  <a:srgbClr val="FFFFFF"/>
                </a:solidFill>
                <a:latin typeface="Times New Roman"/>
                <a:cs typeface="Times New Roman"/>
              </a:rPr>
              <a:t>Helped </a:t>
            </a:r>
            <a:r>
              <a:rPr dirty="0" sz="2400" spc="114">
                <a:solidFill>
                  <a:srgbClr val="FFFFFF"/>
                </a:solidFill>
                <a:latin typeface="Times New Roman"/>
                <a:cs typeface="Times New Roman"/>
              </a:rPr>
              <a:t>start Cherokee  </a:t>
            </a:r>
            <a:r>
              <a:rPr dirty="0" sz="2400" spc="105">
                <a:solidFill>
                  <a:srgbClr val="FFFFFF"/>
                </a:solidFill>
                <a:latin typeface="Times New Roman"/>
                <a:cs typeface="Times New Roman"/>
              </a:rPr>
              <a:t>Phoenix</a:t>
            </a:r>
            <a:r>
              <a:rPr dirty="0" sz="24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165">
                <a:solidFill>
                  <a:srgbClr val="FFFFFF"/>
                </a:solidFill>
                <a:latin typeface="Times New Roman"/>
                <a:cs typeface="Times New Roman"/>
              </a:rPr>
              <a:t>Newspaper</a:t>
            </a:r>
            <a:endParaRPr sz="2400">
              <a:latin typeface="Times New Roman"/>
              <a:cs typeface="Times New Roman"/>
            </a:endParaRPr>
          </a:p>
          <a:p>
            <a:pPr marL="744220" indent="-281940">
              <a:lnSpc>
                <a:spcPct val="100000"/>
              </a:lnSpc>
              <a:spcBef>
                <a:spcPts val="575"/>
              </a:spcBef>
              <a:buSzPct val="79166"/>
              <a:buFont typeface="Wingdings 2"/>
              <a:buChar char=""/>
              <a:tabLst>
                <a:tab pos="744855" algn="l"/>
              </a:tabLst>
            </a:pPr>
            <a:r>
              <a:rPr dirty="0" sz="2400" spc="50">
                <a:solidFill>
                  <a:srgbClr val="FFFFFF"/>
                </a:solidFill>
                <a:latin typeface="Times New Roman"/>
                <a:cs typeface="Times New Roman"/>
              </a:rPr>
              <a:t>Elias </a:t>
            </a:r>
            <a:r>
              <a:rPr dirty="0" sz="2400" spc="114">
                <a:solidFill>
                  <a:srgbClr val="FFFFFF"/>
                </a:solidFill>
                <a:latin typeface="Times New Roman"/>
                <a:cs typeface="Times New Roman"/>
              </a:rPr>
              <a:t>Boudinot</a:t>
            </a:r>
            <a:r>
              <a:rPr dirty="0" sz="2400" spc="-9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105">
                <a:solidFill>
                  <a:srgbClr val="FFFFFF"/>
                </a:solidFill>
                <a:latin typeface="Times New Roman"/>
                <a:cs typeface="Times New Roman"/>
              </a:rPr>
              <a:t>Editor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870450" y="1447799"/>
            <a:ext cx="4273549" cy="54101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7700" y="1017587"/>
            <a:ext cx="7847076" cy="52546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2018-11-24T19:42:14Z</dcterms:created>
  <dcterms:modified xsi:type="dcterms:W3CDTF">2018-11-24T19:42:14Z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2013-11-21T00:00:00Z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2018-11-24T00:00:00Z</vt:filetime>
  </property>
</Properties>
</file>