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47.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3" r:id="rId2"/>
    <p:sldId id="287" r:id="rId3"/>
    <p:sldId id="290" r:id="rId4"/>
    <p:sldId id="291" r:id="rId5"/>
    <p:sldId id="292" r:id="rId6"/>
    <p:sldId id="293" r:id="rId7"/>
    <p:sldId id="294" r:id="rId8"/>
    <p:sldId id="296" r:id="rId9"/>
    <p:sldId id="299" r:id="rId10"/>
    <p:sldId id="300" r:id="rId11"/>
    <p:sldId id="301" r:id="rId12"/>
    <p:sldId id="302" r:id="rId13"/>
    <p:sldId id="356" r:id="rId14"/>
    <p:sldId id="262" r:id="rId15"/>
    <p:sldId id="358" r:id="rId16"/>
    <p:sldId id="357" r:id="rId17"/>
    <p:sldId id="258" r:id="rId18"/>
    <p:sldId id="303" r:id="rId19"/>
    <p:sldId id="259" r:id="rId20"/>
    <p:sldId id="304" r:id="rId21"/>
    <p:sldId id="305" r:id="rId22"/>
    <p:sldId id="260" r:id="rId23"/>
    <p:sldId id="257" r:id="rId24"/>
    <p:sldId id="261" r:id="rId25"/>
    <p:sldId id="263" r:id="rId26"/>
    <p:sldId id="264" r:id="rId27"/>
    <p:sldId id="256" r:id="rId28"/>
    <p:sldId id="359" r:id="rId29"/>
    <p:sldId id="360" r:id="rId30"/>
    <p:sldId id="265" r:id="rId31"/>
    <p:sldId id="267" r:id="rId32"/>
    <p:sldId id="268" r:id="rId33"/>
    <p:sldId id="306" r:id="rId34"/>
    <p:sldId id="327" r:id="rId35"/>
    <p:sldId id="355" r:id="rId36"/>
    <p:sldId id="269" r:id="rId37"/>
    <p:sldId id="275" r:id="rId38"/>
    <p:sldId id="361" r:id="rId39"/>
    <p:sldId id="362" r:id="rId40"/>
    <p:sldId id="363" r:id="rId41"/>
    <p:sldId id="364" r:id="rId42"/>
    <p:sldId id="270"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 id="342" r:id="rId58"/>
    <p:sldId id="343" r:id="rId59"/>
    <p:sldId id="346" r:id="rId6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4"/>
    <p:restoredTop sz="94671"/>
  </p:normalViewPr>
  <p:slideViewPr>
    <p:cSldViewPr>
      <p:cViewPr varScale="1">
        <p:scale>
          <a:sx n="78" d="100"/>
          <a:sy n="78" d="100"/>
        </p:scale>
        <p:origin x="192" y="4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chemeClr val="bg1"/>
                </a:solidFill>
                <a:latin typeface="Impact"/>
                <a:cs typeface="Impact"/>
              </a:defRPr>
            </a:lvl1pPr>
          </a:lstStyle>
          <a:p>
            <a:endParaRPr/>
          </a:p>
        </p:txBody>
      </p:sp>
      <p:sp>
        <p:nvSpPr>
          <p:cNvPr id="3" name="Holder 3"/>
          <p:cNvSpPr>
            <a:spLocks noGrp="1"/>
          </p:cNvSpPr>
          <p:nvPr>
            <p:ph type="body" idx="1"/>
          </p:nvPr>
        </p:nvSpPr>
        <p:spPr/>
        <p:txBody>
          <a:bodyPr lIns="0" tIns="0" rIns="0" bIns="0"/>
          <a:lstStyle>
            <a:lvl1pPr>
              <a:defRPr sz="2800" b="1" i="1">
                <a:solidFill>
                  <a:srgbClr val="92C26E"/>
                </a:solidFill>
                <a:latin typeface="TimesNewRomanPS-BoldItalicMT"/>
                <a:cs typeface="TimesNewRomanPS-BoldItalic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chemeClr val="bg1"/>
                </a:solidFill>
                <a:latin typeface="Impact"/>
                <a:cs typeface="Impac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chemeClr val="bg1"/>
                </a:solidFill>
                <a:latin typeface="Impact"/>
                <a:cs typeface="Impac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AAA6A73-88A0-FC47-9BC8-5D53623C91B7}"/>
              </a:ext>
            </a:extLst>
          </p:cNvPr>
          <p:cNvGrpSpPr>
            <a:grpSpLocks/>
          </p:cNvGrpSpPr>
          <p:nvPr/>
        </p:nvGrpSpPr>
        <p:grpSpPr bwMode="auto">
          <a:xfrm>
            <a:off x="0" y="0"/>
            <a:ext cx="9148763" cy="6851650"/>
            <a:chOff x="1" y="0"/>
            <a:chExt cx="5763" cy="4316"/>
          </a:xfrm>
        </p:grpSpPr>
        <p:sp>
          <p:nvSpPr>
            <p:cNvPr id="5" name="Freeform 3">
              <a:extLst>
                <a:ext uri="{FF2B5EF4-FFF2-40B4-BE49-F238E27FC236}">
                  <a16:creationId xmlns:a16="http://schemas.microsoft.com/office/drawing/2014/main" id="{C7F018C2-640B-DB40-A490-303D05250A1A}"/>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Verdana" charset="0"/>
                <a:ea typeface="ＭＳ Ｐゴシック" charset="0"/>
              </a:endParaRPr>
            </a:p>
          </p:txBody>
        </p:sp>
        <p:sp>
          <p:nvSpPr>
            <p:cNvPr id="6" name="Freeform 4">
              <a:extLst>
                <a:ext uri="{FF2B5EF4-FFF2-40B4-BE49-F238E27FC236}">
                  <a16:creationId xmlns:a16="http://schemas.microsoft.com/office/drawing/2014/main" id="{10E2AEF8-C708-5645-BCD1-489E218C7B27}"/>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Verdana" charset="0"/>
                <a:ea typeface="ＭＳ Ｐゴシック" charset="0"/>
              </a:endParaRPr>
            </a:p>
          </p:txBody>
        </p:sp>
        <p:sp>
          <p:nvSpPr>
            <p:cNvPr id="7" name="Freeform 5">
              <a:extLst>
                <a:ext uri="{FF2B5EF4-FFF2-40B4-BE49-F238E27FC236}">
                  <a16:creationId xmlns:a16="http://schemas.microsoft.com/office/drawing/2014/main" id="{73D4AA56-A7F3-A74A-9844-A1703845BDC4}"/>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Verdana" charset="0"/>
                <a:ea typeface="ＭＳ Ｐゴシック" charset="0"/>
              </a:endParaRPr>
            </a:p>
          </p:txBody>
        </p:sp>
        <p:grpSp>
          <p:nvGrpSpPr>
            <p:cNvPr id="8" name="Group 6">
              <a:extLst>
                <a:ext uri="{FF2B5EF4-FFF2-40B4-BE49-F238E27FC236}">
                  <a16:creationId xmlns:a16="http://schemas.microsoft.com/office/drawing/2014/main" id="{9548937B-5950-DB45-901F-546DD10238BC}"/>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073FED38-8EDE-4445-8FF5-7190C0D90702}"/>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Verdana" charset="0"/>
                  <a:ea typeface="ＭＳ Ｐゴシック" charset="0"/>
                </a:endParaRPr>
              </a:p>
            </p:txBody>
          </p:sp>
          <p:sp>
            <p:nvSpPr>
              <p:cNvPr id="29" name="Freeform 8">
                <a:extLst>
                  <a:ext uri="{FF2B5EF4-FFF2-40B4-BE49-F238E27FC236}">
                    <a16:creationId xmlns:a16="http://schemas.microsoft.com/office/drawing/2014/main" id="{FC88E6DC-6BD0-FC46-9A04-FDAFF6F62955}"/>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Verdana" charset="0"/>
                  <a:ea typeface="ＭＳ Ｐゴシック" charset="0"/>
                </a:endParaRPr>
              </a:p>
            </p:txBody>
          </p:sp>
          <p:sp>
            <p:nvSpPr>
              <p:cNvPr id="30" name="Freeform 9">
                <a:extLst>
                  <a:ext uri="{FF2B5EF4-FFF2-40B4-BE49-F238E27FC236}">
                    <a16:creationId xmlns:a16="http://schemas.microsoft.com/office/drawing/2014/main" id="{D380046A-4BEF-B546-809F-B283C3E61358}"/>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Verdana" charset="0"/>
                  <a:ea typeface="ＭＳ Ｐゴシック" charset="0"/>
                </a:endParaRPr>
              </a:p>
            </p:txBody>
          </p:sp>
          <p:sp>
            <p:nvSpPr>
              <p:cNvPr id="31" name="Freeform 10">
                <a:extLst>
                  <a:ext uri="{FF2B5EF4-FFF2-40B4-BE49-F238E27FC236}">
                    <a16:creationId xmlns:a16="http://schemas.microsoft.com/office/drawing/2014/main" id="{DE3BB52C-B754-3241-8032-EF2FE13F8BAB}"/>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Verdana" charset="0"/>
                  <a:ea typeface="ＭＳ Ｐゴシック" charset="0"/>
                </a:endParaRPr>
              </a:p>
            </p:txBody>
          </p:sp>
          <p:sp>
            <p:nvSpPr>
              <p:cNvPr id="32" name="Freeform 11">
                <a:extLst>
                  <a:ext uri="{FF2B5EF4-FFF2-40B4-BE49-F238E27FC236}">
                    <a16:creationId xmlns:a16="http://schemas.microsoft.com/office/drawing/2014/main" id="{44DB506E-BD22-2446-A3E2-565D9A18696B}"/>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Verdana" charset="0"/>
                  <a:ea typeface="ＭＳ Ｐゴシック" charset="0"/>
                </a:endParaRPr>
              </a:p>
            </p:txBody>
          </p:sp>
          <p:sp>
            <p:nvSpPr>
              <p:cNvPr id="33" name="Freeform 12">
                <a:extLst>
                  <a:ext uri="{FF2B5EF4-FFF2-40B4-BE49-F238E27FC236}">
                    <a16:creationId xmlns:a16="http://schemas.microsoft.com/office/drawing/2014/main" id="{DA82F463-2309-AC4B-8DEB-B464B54201DD}"/>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Verdana" charset="0"/>
                  <a:ea typeface="ＭＳ Ｐゴシック" charset="0"/>
                </a:endParaRPr>
              </a:p>
            </p:txBody>
          </p:sp>
          <p:sp>
            <p:nvSpPr>
              <p:cNvPr id="34" name="Freeform 13">
                <a:extLst>
                  <a:ext uri="{FF2B5EF4-FFF2-40B4-BE49-F238E27FC236}">
                    <a16:creationId xmlns:a16="http://schemas.microsoft.com/office/drawing/2014/main" id="{7B547ED9-4413-E44B-81E1-6D0E4C36ECE2}"/>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Verdana" charset="0"/>
                  <a:ea typeface="ＭＳ Ｐゴシック" charset="0"/>
                </a:endParaRPr>
              </a:p>
            </p:txBody>
          </p:sp>
          <p:sp>
            <p:nvSpPr>
              <p:cNvPr id="35" name="Freeform 14">
                <a:extLst>
                  <a:ext uri="{FF2B5EF4-FFF2-40B4-BE49-F238E27FC236}">
                    <a16:creationId xmlns:a16="http://schemas.microsoft.com/office/drawing/2014/main" id="{11EA61AF-A4AD-BE45-BC04-003F778E0ED5}"/>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Verdana" charset="0"/>
                  <a:ea typeface="ＭＳ Ｐゴシック" charset="0"/>
                </a:endParaRPr>
              </a:p>
            </p:txBody>
          </p:sp>
          <p:sp>
            <p:nvSpPr>
              <p:cNvPr id="36" name="Freeform 15">
                <a:extLst>
                  <a:ext uri="{FF2B5EF4-FFF2-40B4-BE49-F238E27FC236}">
                    <a16:creationId xmlns:a16="http://schemas.microsoft.com/office/drawing/2014/main" id="{9F1050C9-9DA0-0946-8E50-4D9BEB70B0DE}"/>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Verdana" charset="0"/>
                  <a:ea typeface="ＭＳ Ｐゴシック" charset="0"/>
                </a:endParaRPr>
              </a:p>
            </p:txBody>
          </p:sp>
          <p:sp>
            <p:nvSpPr>
              <p:cNvPr id="37" name="Freeform 16">
                <a:extLst>
                  <a:ext uri="{FF2B5EF4-FFF2-40B4-BE49-F238E27FC236}">
                    <a16:creationId xmlns:a16="http://schemas.microsoft.com/office/drawing/2014/main" id="{975334DC-2870-F047-AF85-A9D9D1FCB5A2}"/>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Verdana" charset="0"/>
                  <a:ea typeface="ＭＳ Ｐゴシック" charset="0"/>
                </a:endParaRPr>
              </a:p>
            </p:txBody>
          </p:sp>
          <p:sp>
            <p:nvSpPr>
              <p:cNvPr id="38" name="Freeform 17">
                <a:extLst>
                  <a:ext uri="{FF2B5EF4-FFF2-40B4-BE49-F238E27FC236}">
                    <a16:creationId xmlns:a16="http://schemas.microsoft.com/office/drawing/2014/main" id="{6BE6EF5A-D422-9A48-9CA1-3262F8825A56}"/>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Verdana" charset="0"/>
                  <a:ea typeface="ＭＳ Ｐゴシック" charset="0"/>
                </a:endParaRPr>
              </a:p>
            </p:txBody>
          </p:sp>
          <p:sp>
            <p:nvSpPr>
              <p:cNvPr id="39" name="Freeform 18">
                <a:extLst>
                  <a:ext uri="{FF2B5EF4-FFF2-40B4-BE49-F238E27FC236}">
                    <a16:creationId xmlns:a16="http://schemas.microsoft.com/office/drawing/2014/main" id="{2295D8D0-A092-A049-B4DF-9962BB8F0380}"/>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Verdana" charset="0"/>
                  <a:ea typeface="ＭＳ Ｐゴシック" charset="0"/>
                </a:endParaRPr>
              </a:p>
            </p:txBody>
          </p:sp>
          <p:sp>
            <p:nvSpPr>
              <p:cNvPr id="40" name="Freeform 19">
                <a:extLst>
                  <a:ext uri="{FF2B5EF4-FFF2-40B4-BE49-F238E27FC236}">
                    <a16:creationId xmlns:a16="http://schemas.microsoft.com/office/drawing/2014/main" id="{48533B26-0FB8-2447-8DF3-8F5FF75AB0AB}"/>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Verdana" charset="0"/>
                  <a:ea typeface="ＭＳ Ｐゴシック" charset="0"/>
                </a:endParaRPr>
              </a:p>
            </p:txBody>
          </p:sp>
        </p:grpSp>
        <p:sp>
          <p:nvSpPr>
            <p:cNvPr id="9" name="Freeform 20">
              <a:extLst>
                <a:ext uri="{FF2B5EF4-FFF2-40B4-BE49-F238E27FC236}">
                  <a16:creationId xmlns:a16="http://schemas.microsoft.com/office/drawing/2014/main" id="{09F803B5-95BA-3244-AE01-128EB1586B9B}"/>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Verdana" charset="0"/>
                <a:ea typeface="ＭＳ Ｐゴシック" charset="0"/>
              </a:endParaRPr>
            </a:p>
          </p:txBody>
        </p:sp>
        <p:sp>
          <p:nvSpPr>
            <p:cNvPr id="10" name="Freeform 21">
              <a:extLst>
                <a:ext uri="{FF2B5EF4-FFF2-40B4-BE49-F238E27FC236}">
                  <a16:creationId xmlns:a16="http://schemas.microsoft.com/office/drawing/2014/main" id="{1A624CE5-AB91-CC49-BCC3-B87973374D75}"/>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Verdana" charset="0"/>
                <a:ea typeface="ＭＳ Ｐゴシック" charset="0"/>
              </a:endParaRPr>
            </a:p>
          </p:txBody>
        </p:sp>
        <p:sp>
          <p:nvSpPr>
            <p:cNvPr id="11" name="Freeform 22">
              <a:extLst>
                <a:ext uri="{FF2B5EF4-FFF2-40B4-BE49-F238E27FC236}">
                  <a16:creationId xmlns:a16="http://schemas.microsoft.com/office/drawing/2014/main" id="{9D666B01-856C-A346-8F6A-7871064A1D84}"/>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Verdana" charset="0"/>
                <a:ea typeface="ＭＳ Ｐゴシック" charset="0"/>
              </a:endParaRPr>
            </a:p>
          </p:txBody>
        </p:sp>
        <p:sp>
          <p:nvSpPr>
            <p:cNvPr id="12" name="Freeform 23">
              <a:extLst>
                <a:ext uri="{FF2B5EF4-FFF2-40B4-BE49-F238E27FC236}">
                  <a16:creationId xmlns:a16="http://schemas.microsoft.com/office/drawing/2014/main" id="{CF9DC111-3410-C94A-9374-450BC4BAD783}"/>
                </a:ext>
              </a:extLst>
            </p:cNvPr>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a:extLst>
                <a:ext uri="{FF2B5EF4-FFF2-40B4-BE49-F238E27FC236}">
                  <a16:creationId xmlns:a16="http://schemas.microsoft.com/office/drawing/2014/main" id="{7D87C228-E573-2746-B677-838D204756F3}"/>
                </a:ext>
              </a:extLst>
            </p:cNvPr>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a:extLst>
                <a:ext uri="{FF2B5EF4-FFF2-40B4-BE49-F238E27FC236}">
                  <a16:creationId xmlns:a16="http://schemas.microsoft.com/office/drawing/2014/main" id="{EA071621-1901-3841-B359-BB8F0B002060}"/>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Verdana" charset="0"/>
                <a:ea typeface="ＭＳ Ｐゴシック" charset="0"/>
              </a:endParaRPr>
            </a:p>
          </p:txBody>
        </p:sp>
        <p:sp>
          <p:nvSpPr>
            <p:cNvPr id="15" name="Freeform 26">
              <a:extLst>
                <a:ext uri="{FF2B5EF4-FFF2-40B4-BE49-F238E27FC236}">
                  <a16:creationId xmlns:a16="http://schemas.microsoft.com/office/drawing/2014/main" id="{223C35B7-69D2-8A44-B489-C3E6A5B29A31}"/>
                </a:ext>
              </a:extLst>
            </p:cNvPr>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a:extLst>
                <a:ext uri="{FF2B5EF4-FFF2-40B4-BE49-F238E27FC236}">
                  <a16:creationId xmlns:a16="http://schemas.microsoft.com/office/drawing/2014/main" id="{6FBBCFCD-05D5-BA44-AA51-B58321271493}"/>
                </a:ext>
              </a:extLst>
            </p:cNvPr>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a:extLst>
                <a:ext uri="{FF2B5EF4-FFF2-40B4-BE49-F238E27FC236}">
                  <a16:creationId xmlns:a16="http://schemas.microsoft.com/office/drawing/2014/main" id="{29FBD427-7010-2F43-935A-CC1832061C9D}"/>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Verdana" charset="0"/>
                <a:ea typeface="ＭＳ Ｐゴシック" charset="0"/>
              </a:endParaRPr>
            </a:p>
          </p:txBody>
        </p:sp>
        <p:sp>
          <p:nvSpPr>
            <p:cNvPr id="18" name="Line 29">
              <a:extLst>
                <a:ext uri="{FF2B5EF4-FFF2-40B4-BE49-F238E27FC236}">
                  <a16:creationId xmlns:a16="http://schemas.microsoft.com/office/drawing/2014/main" id="{88C55058-156B-9942-A4E5-5AD90E3AE908}"/>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Verdana" charset="0"/>
                <a:ea typeface="ＭＳ Ｐゴシック" charset="0"/>
              </a:endParaRPr>
            </a:p>
          </p:txBody>
        </p:sp>
        <p:sp>
          <p:nvSpPr>
            <p:cNvPr id="19" name="Line 30">
              <a:extLst>
                <a:ext uri="{FF2B5EF4-FFF2-40B4-BE49-F238E27FC236}">
                  <a16:creationId xmlns:a16="http://schemas.microsoft.com/office/drawing/2014/main" id="{C2B96F9F-6D33-8249-A773-B4FB7CB4A1C0}"/>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Verdana" charset="0"/>
                <a:ea typeface="ＭＳ Ｐゴシック" charset="0"/>
              </a:endParaRPr>
            </a:p>
          </p:txBody>
        </p:sp>
        <p:grpSp>
          <p:nvGrpSpPr>
            <p:cNvPr id="20" name="Group 31">
              <a:extLst>
                <a:ext uri="{FF2B5EF4-FFF2-40B4-BE49-F238E27FC236}">
                  <a16:creationId xmlns:a16="http://schemas.microsoft.com/office/drawing/2014/main" id="{D5D92C84-7338-184F-AF1A-A6A559DB3841}"/>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C10C910A-02AB-4E4C-A3F9-684D611FEBB9}"/>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Verdana" charset="0"/>
                  <a:ea typeface="ＭＳ Ｐゴシック" charset="0"/>
                </a:endParaRPr>
              </a:p>
            </p:txBody>
          </p:sp>
          <p:sp>
            <p:nvSpPr>
              <p:cNvPr id="24" name="Line 33">
                <a:extLst>
                  <a:ext uri="{FF2B5EF4-FFF2-40B4-BE49-F238E27FC236}">
                    <a16:creationId xmlns:a16="http://schemas.microsoft.com/office/drawing/2014/main" id="{0D9B5C7F-A7B4-0642-988C-5589F110390F}"/>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Verdana" charset="0"/>
                  <a:ea typeface="ＭＳ Ｐゴシック" charset="0"/>
                </a:endParaRPr>
              </a:p>
            </p:txBody>
          </p:sp>
          <p:sp>
            <p:nvSpPr>
              <p:cNvPr id="25" name="Line 34">
                <a:extLst>
                  <a:ext uri="{FF2B5EF4-FFF2-40B4-BE49-F238E27FC236}">
                    <a16:creationId xmlns:a16="http://schemas.microsoft.com/office/drawing/2014/main" id="{1C2853B0-F431-1B49-BAB0-B5145C29CA0C}"/>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Verdana" charset="0"/>
                  <a:ea typeface="ＭＳ Ｐゴシック" charset="0"/>
                </a:endParaRPr>
              </a:p>
            </p:txBody>
          </p:sp>
          <p:sp>
            <p:nvSpPr>
              <p:cNvPr id="26" name="Line 35">
                <a:extLst>
                  <a:ext uri="{FF2B5EF4-FFF2-40B4-BE49-F238E27FC236}">
                    <a16:creationId xmlns:a16="http://schemas.microsoft.com/office/drawing/2014/main" id="{424B9EFB-1F91-7746-A6D9-6077B58FF0F0}"/>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Verdana" charset="0"/>
                  <a:ea typeface="ＭＳ Ｐゴシック" charset="0"/>
                </a:endParaRPr>
              </a:p>
            </p:txBody>
          </p:sp>
          <p:sp>
            <p:nvSpPr>
              <p:cNvPr id="27" name="Line 36">
                <a:extLst>
                  <a:ext uri="{FF2B5EF4-FFF2-40B4-BE49-F238E27FC236}">
                    <a16:creationId xmlns:a16="http://schemas.microsoft.com/office/drawing/2014/main" id="{C4D9F45B-92BB-FE40-B7EB-7EA446118CF2}"/>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Verdana" charset="0"/>
                  <a:ea typeface="ＭＳ Ｐゴシック" charset="0"/>
                </a:endParaRPr>
              </a:p>
            </p:txBody>
          </p:sp>
        </p:grpSp>
        <p:sp>
          <p:nvSpPr>
            <p:cNvPr id="21" name="Line 37">
              <a:extLst>
                <a:ext uri="{FF2B5EF4-FFF2-40B4-BE49-F238E27FC236}">
                  <a16:creationId xmlns:a16="http://schemas.microsoft.com/office/drawing/2014/main" id="{14CBEA76-DA4F-D04B-8082-017DF4D5F292}"/>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Verdana" charset="0"/>
                <a:ea typeface="ＭＳ Ｐゴシック" charset="0"/>
              </a:endParaRPr>
            </a:p>
          </p:txBody>
        </p:sp>
        <p:sp>
          <p:nvSpPr>
            <p:cNvPr id="22" name="Line 38">
              <a:extLst>
                <a:ext uri="{FF2B5EF4-FFF2-40B4-BE49-F238E27FC236}">
                  <a16:creationId xmlns:a16="http://schemas.microsoft.com/office/drawing/2014/main" id="{ADF913C9-8C42-B44B-836F-1063D917D662}"/>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Verdana" charset="0"/>
                <a:ea typeface="ＭＳ Ｐゴシック" charset="0"/>
              </a:endParaRPr>
            </a:p>
          </p:txBody>
        </p:sp>
      </p:grpSp>
      <p:sp>
        <p:nvSpPr>
          <p:cNvPr id="1335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133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41" name="Rectangle 41">
            <a:extLst>
              <a:ext uri="{FF2B5EF4-FFF2-40B4-BE49-F238E27FC236}">
                <a16:creationId xmlns:a16="http://schemas.microsoft.com/office/drawing/2014/main" id="{E0BCA530-03E8-3F49-A4AC-D20097CE64CD}"/>
              </a:ext>
            </a:extLst>
          </p:cNvPr>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mtClean="0"/>
            </a:lvl1pPr>
          </a:lstStyle>
          <a:p>
            <a:pPr>
              <a:defRPr/>
            </a:pPr>
            <a:endParaRPr lang="en-US"/>
          </a:p>
        </p:txBody>
      </p:sp>
      <p:sp>
        <p:nvSpPr>
          <p:cNvPr id="42" name="Rectangle 42">
            <a:extLst>
              <a:ext uri="{FF2B5EF4-FFF2-40B4-BE49-F238E27FC236}">
                <a16:creationId xmlns:a16="http://schemas.microsoft.com/office/drawing/2014/main" id="{3AF61410-AA1A-034F-A56B-123CD3767600}"/>
              </a:ext>
            </a:extLst>
          </p:cNvPr>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mtClean="0"/>
            </a:lvl1pPr>
          </a:lstStyle>
          <a:p>
            <a:pPr>
              <a:defRPr/>
            </a:pPr>
            <a:endParaRPr lang="en-US"/>
          </a:p>
        </p:txBody>
      </p:sp>
      <p:sp>
        <p:nvSpPr>
          <p:cNvPr id="43" name="Rectangle 43">
            <a:extLst>
              <a:ext uri="{FF2B5EF4-FFF2-40B4-BE49-F238E27FC236}">
                <a16:creationId xmlns:a16="http://schemas.microsoft.com/office/drawing/2014/main" id="{16A0D172-B772-6B42-8D69-B480E47AF238}"/>
              </a:ext>
            </a:extLst>
          </p:cNvPr>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75D79B2C-691C-4946-8818-4FEE60468D40}" type="slidenum">
              <a:rPr lang="en-US" altLang="en-US"/>
              <a:pPr/>
              <a:t>‹#›</a:t>
            </a:fld>
            <a:endParaRPr lang="en-US" altLang="en-US"/>
          </a:p>
        </p:txBody>
      </p:sp>
    </p:spTree>
    <p:extLst>
      <p:ext uri="{BB962C8B-B14F-4D97-AF65-F5344CB8AC3E}">
        <p14:creationId xmlns:p14="http://schemas.microsoft.com/office/powerpoint/2010/main" val="470457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FF0EFCF6-FCA3-4B46-8566-6BB5A2AC1B1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136D3D07-686B-9B41-B27F-850AB540D1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5CEFC42A-D315-0F41-9562-BDB2BCC3C21B}"/>
              </a:ext>
            </a:extLst>
          </p:cNvPr>
          <p:cNvSpPr>
            <a:spLocks noGrp="1" noChangeArrowheads="1"/>
          </p:cNvSpPr>
          <p:nvPr>
            <p:ph type="sldNum" sz="quarter" idx="12"/>
          </p:nvPr>
        </p:nvSpPr>
        <p:spPr>
          <a:ln/>
        </p:spPr>
        <p:txBody>
          <a:bodyPr/>
          <a:lstStyle>
            <a:lvl1pPr>
              <a:defRPr/>
            </a:lvl1pPr>
          </a:lstStyle>
          <a:p>
            <a:fld id="{99FC569B-5AE1-4942-9CA5-5476B5C23945}" type="slidenum">
              <a:rPr lang="en-US" altLang="en-US"/>
              <a:pPr/>
              <a:t>‹#›</a:t>
            </a:fld>
            <a:endParaRPr lang="en-US" altLang="en-US"/>
          </a:p>
        </p:txBody>
      </p:sp>
    </p:spTree>
    <p:extLst>
      <p:ext uri="{BB962C8B-B14F-4D97-AF65-F5344CB8AC3E}">
        <p14:creationId xmlns:p14="http://schemas.microsoft.com/office/powerpoint/2010/main" val="65637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0">
            <a:extLst>
              <a:ext uri="{FF2B5EF4-FFF2-40B4-BE49-F238E27FC236}">
                <a16:creationId xmlns:a16="http://schemas.microsoft.com/office/drawing/2014/main" id="{C5CF432E-59C5-8E45-84FC-1986F867FCA8}"/>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6B54165F-1FD6-1F43-8E61-3D0B0C929F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42">
            <a:extLst>
              <a:ext uri="{FF2B5EF4-FFF2-40B4-BE49-F238E27FC236}">
                <a16:creationId xmlns:a16="http://schemas.microsoft.com/office/drawing/2014/main" id="{92341541-F02A-6D42-9021-D86E89C9F8E1}"/>
              </a:ext>
            </a:extLst>
          </p:cNvPr>
          <p:cNvSpPr>
            <a:spLocks noGrp="1" noChangeArrowheads="1"/>
          </p:cNvSpPr>
          <p:nvPr>
            <p:ph type="sldNum" sz="quarter" idx="12"/>
          </p:nvPr>
        </p:nvSpPr>
        <p:spPr>
          <a:ln/>
        </p:spPr>
        <p:txBody>
          <a:bodyPr/>
          <a:lstStyle>
            <a:lvl1pPr>
              <a:defRPr/>
            </a:lvl1pPr>
          </a:lstStyle>
          <a:p>
            <a:fld id="{B74CDA32-D729-0244-A045-63A772F53728}" type="slidenum">
              <a:rPr lang="en-US" altLang="en-US"/>
              <a:pPr/>
              <a:t>‹#›</a:t>
            </a:fld>
            <a:endParaRPr lang="en-US" altLang="en-US"/>
          </a:p>
        </p:txBody>
      </p:sp>
    </p:spTree>
    <p:extLst>
      <p:ext uri="{BB962C8B-B14F-4D97-AF65-F5344CB8AC3E}">
        <p14:creationId xmlns:p14="http://schemas.microsoft.com/office/powerpoint/2010/main" val="3440815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270" y="0"/>
            <a:ext cx="9146540" cy="6860540"/>
          </a:xfrm>
          <a:prstGeom prst="rect">
            <a:avLst/>
          </a:prstGeom>
          <a:blipFill>
            <a:blip r:embed="rId10" cstate="print"/>
            <a:stretch>
              <a:fillRect/>
            </a:stretch>
          </a:blipFill>
        </p:spPr>
        <p:txBody>
          <a:bodyPr wrap="square" lIns="0" tIns="0" rIns="0" bIns="0" rtlCol="0"/>
          <a:lstStyle/>
          <a:p>
            <a:endParaRPr/>
          </a:p>
        </p:txBody>
      </p:sp>
      <p:sp>
        <p:nvSpPr>
          <p:cNvPr id="17" name="bk object 17"/>
          <p:cNvSpPr/>
          <p:nvPr/>
        </p:nvSpPr>
        <p:spPr>
          <a:xfrm>
            <a:off x="0" y="6350"/>
            <a:ext cx="9137650" cy="6845300"/>
          </a:xfrm>
          <a:custGeom>
            <a:avLst/>
            <a:gdLst/>
            <a:ahLst/>
            <a:cxnLst/>
            <a:rect l="l" t="t" r="r" b="b"/>
            <a:pathLst>
              <a:path w="9137650" h="6845300">
                <a:moveTo>
                  <a:pt x="0" y="0"/>
                </a:moveTo>
                <a:lnTo>
                  <a:pt x="9137650" y="6845300"/>
                </a:lnTo>
              </a:path>
            </a:pathLst>
          </a:custGeom>
          <a:ln w="5031">
            <a:solidFill>
              <a:srgbClr val="AAB5CD"/>
            </a:solidFill>
          </a:ln>
        </p:spPr>
        <p:txBody>
          <a:bodyPr wrap="square" lIns="0" tIns="0" rIns="0" bIns="0" rtlCol="0"/>
          <a:lstStyle/>
          <a:p>
            <a:endParaRPr/>
          </a:p>
        </p:txBody>
      </p:sp>
      <p:sp>
        <p:nvSpPr>
          <p:cNvPr id="18" name="bk object 18"/>
          <p:cNvSpPr/>
          <p:nvPr/>
        </p:nvSpPr>
        <p:spPr>
          <a:xfrm>
            <a:off x="6469379" y="4947920"/>
            <a:ext cx="2673350" cy="1899920"/>
          </a:xfrm>
          <a:custGeom>
            <a:avLst/>
            <a:gdLst/>
            <a:ahLst/>
            <a:cxnLst/>
            <a:rect l="l" t="t" r="r" b="b"/>
            <a:pathLst>
              <a:path w="2673350" h="1899920">
                <a:moveTo>
                  <a:pt x="2673350" y="0"/>
                </a:moveTo>
                <a:lnTo>
                  <a:pt x="0" y="1899919"/>
                </a:lnTo>
              </a:path>
            </a:pathLst>
          </a:custGeom>
          <a:ln w="6109">
            <a:solidFill>
              <a:srgbClr val="B4BDD2"/>
            </a:solidFill>
          </a:ln>
        </p:spPr>
        <p:txBody>
          <a:bodyPr wrap="square" lIns="0" tIns="0" rIns="0" bIns="0" rtlCol="0"/>
          <a:lstStyle/>
          <a:p>
            <a:endParaRPr/>
          </a:p>
        </p:txBody>
      </p:sp>
      <p:sp>
        <p:nvSpPr>
          <p:cNvPr id="2" name="Holder 2"/>
          <p:cNvSpPr>
            <a:spLocks noGrp="1"/>
          </p:cNvSpPr>
          <p:nvPr>
            <p:ph type="title"/>
          </p:nvPr>
        </p:nvSpPr>
        <p:spPr>
          <a:xfrm>
            <a:off x="1192529" y="-93582"/>
            <a:ext cx="6758940" cy="2910840"/>
          </a:xfrm>
          <a:prstGeom prst="rect">
            <a:avLst/>
          </a:prstGeom>
        </p:spPr>
        <p:txBody>
          <a:bodyPr wrap="square" lIns="0" tIns="0" rIns="0" bIns="0">
            <a:spAutoFit/>
          </a:bodyPr>
          <a:lstStyle>
            <a:lvl1pPr>
              <a:defRPr sz="6600" b="1" i="0">
                <a:solidFill>
                  <a:schemeClr val="bg1"/>
                </a:solidFill>
                <a:latin typeface="Impact"/>
                <a:cs typeface="Impact"/>
              </a:defRPr>
            </a:lvl1pPr>
          </a:lstStyle>
          <a:p>
            <a:endParaRPr/>
          </a:p>
        </p:txBody>
      </p:sp>
      <p:sp>
        <p:nvSpPr>
          <p:cNvPr id="3" name="Holder 3"/>
          <p:cNvSpPr>
            <a:spLocks noGrp="1"/>
          </p:cNvSpPr>
          <p:nvPr>
            <p:ph type="body" idx="1"/>
          </p:nvPr>
        </p:nvSpPr>
        <p:spPr>
          <a:xfrm>
            <a:off x="383540" y="1328420"/>
            <a:ext cx="4266565" cy="3134360"/>
          </a:xfrm>
          <a:prstGeom prst="rect">
            <a:avLst/>
          </a:prstGeom>
        </p:spPr>
        <p:txBody>
          <a:bodyPr wrap="square" lIns="0" tIns="0" rIns="0" bIns="0">
            <a:spAutoFit/>
          </a:bodyPr>
          <a:lstStyle>
            <a:lvl1pPr>
              <a:defRPr sz="2800" b="1" i="1">
                <a:solidFill>
                  <a:srgbClr val="92C26E"/>
                </a:solidFill>
                <a:latin typeface="TimesNewRomanPS-BoldItalicMT"/>
                <a:cs typeface="TimesNewRomanPS-BoldItalicMT"/>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4/27/20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 Id="rId5" Type="http://schemas.openxmlformats.org/officeDocument/2006/relationships/image" Target="../media/image26.jp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3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iwise.com/Abbie_Hoffman" TargetMode="External"/><Relationship Id="rId2" Type="http://schemas.openxmlformats.org/officeDocument/2006/relationships/hyperlink" Target="http://iwise.com/tag/Empire" TargetMode="Externa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hyperlink" Target="http://www.iwise.com/" TargetMode="Externa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hyperlink" Target="http://www.iwise.com/Abbie_Hoffman" TargetMode="External"/><Relationship Id="rId2" Type="http://schemas.openxmlformats.org/officeDocument/2006/relationships/hyperlink" Target="http://iwise.com/tag/Dissent" TargetMode="Externa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hyperlink" Target="http://www.iwise.com/" TargetMode="External"/><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www.iwise.com/Abbie_Hoffman" TargetMode="External"/><Relationship Id="rId2" Type="http://schemas.openxmlformats.org/officeDocument/2006/relationships/hyperlink" Target="http://iwise.com/tag/Loneliness" TargetMode="External"/><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hyperlink" Target="http://www.iwise.com/" TargetMode="Externa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hyperlink" Target="http://www.iwise.com/Abbie_Hoffman" TargetMode="External"/><Relationship Id="rId2" Type="http://schemas.openxmlformats.org/officeDocument/2006/relationships/hyperlink" Target="http://iwise.com/tag/Love" TargetMode="Externa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hyperlink" Target="http://www.iwise.com/" TargetMode="Externa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hyperlink" Target="http://www.iwise.com/Abbie_Hoffman" TargetMode="External"/><Relationship Id="rId2" Type="http://schemas.openxmlformats.org/officeDocument/2006/relationships/hyperlink" Target="http://iwise.com/tag/Liberals" TargetMode="Externa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hyperlink" Target="http://www.iwise.com/" TargetMode="External"/><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0.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2529" y="-93582"/>
            <a:ext cx="6758940" cy="3039294"/>
          </a:xfrm>
          <a:prstGeom prst="rect">
            <a:avLst/>
          </a:prstGeom>
        </p:spPr>
        <p:txBody>
          <a:bodyPr vert="horz" wrap="square" lIns="0" tIns="175260" rIns="0" bIns="0" rtlCol="0">
            <a:spAutoFit/>
          </a:bodyPr>
          <a:lstStyle/>
          <a:p>
            <a:pPr marL="2540" algn="ctr">
              <a:lnSpc>
                <a:spcPct val="100000"/>
              </a:lnSpc>
              <a:spcBef>
                <a:spcPts val="960"/>
              </a:spcBef>
            </a:pPr>
            <a:r>
              <a:rPr spc="-5" dirty="0"/>
              <a:t>The</a:t>
            </a:r>
            <a:r>
              <a:rPr spc="-20" dirty="0"/>
              <a:t> </a:t>
            </a:r>
            <a:r>
              <a:rPr spc="-5" dirty="0"/>
              <a:t>1960s</a:t>
            </a:r>
            <a:r>
              <a:rPr lang="en-US" spc="-5" dirty="0"/>
              <a:t>:</a:t>
            </a:r>
            <a:br>
              <a:rPr lang="en-US" spc="-5" dirty="0"/>
            </a:br>
            <a:r>
              <a:rPr lang="en-US" sz="6000" spc="-5" dirty="0"/>
              <a:t>War, Hippies, Rock, &amp; Riots</a:t>
            </a:r>
            <a:endParaRPr sz="6000" dirty="0"/>
          </a:p>
        </p:txBody>
      </p:sp>
      <p:sp>
        <p:nvSpPr>
          <p:cNvPr id="3" name="object 3"/>
          <p:cNvSpPr/>
          <p:nvPr/>
        </p:nvSpPr>
        <p:spPr>
          <a:xfrm>
            <a:off x="96519" y="2185670"/>
            <a:ext cx="3990340" cy="4491990"/>
          </a:xfrm>
          <a:custGeom>
            <a:avLst/>
            <a:gdLst/>
            <a:ahLst/>
            <a:cxnLst/>
            <a:rect l="l" t="t" r="r" b="b"/>
            <a:pathLst>
              <a:path w="3990340" h="4491990">
                <a:moveTo>
                  <a:pt x="2475230" y="4099559"/>
                </a:moveTo>
                <a:lnTo>
                  <a:pt x="961390" y="4491990"/>
                </a:lnTo>
                <a:lnTo>
                  <a:pt x="0" y="786129"/>
                </a:lnTo>
                <a:lnTo>
                  <a:pt x="3028950" y="0"/>
                </a:lnTo>
                <a:lnTo>
                  <a:pt x="3990340" y="3707129"/>
                </a:lnTo>
                <a:lnTo>
                  <a:pt x="2475230" y="4099559"/>
                </a:lnTo>
                <a:close/>
              </a:path>
            </a:pathLst>
          </a:custGeom>
          <a:ln w="76194">
            <a:solidFill>
              <a:srgbClr val="000000"/>
            </a:solidFill>
          </a:ln>
        </p:spPr>
        <p:txBody>
          <a:bodyPr wrap="square" lIns="0" tIns="0" rIns="0" bIns="0" rtlCol="0"/>
          <a:lstStyle/>
          <a:p>
            <a:endParaRPr/>
          </a:p>
        </p:txBody>
      </p:sp>
      <p:sp>
        <p:nvSpPr>
          <p:cNvPr id="4" name="object 4"/>
          <p:cNvSpPr/>
          <p:nvPr/>
        </p:nvSpPr>
        <p:spPr>
          <a:xfrm>
            <a:off x="143510" y="2233929"/>
            <a:ext cx="3895090" cy="439801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960620" y="2233929"/>
            <a:ext cx="3950970" cy="4447540"/>
          </a:xfrm>
          <a:custGeom>
            <a:avLst/>
            <a:gdLst/>
            <a:ahLst/>
            <a:cxnLst/>
            <a:rect l="l" t="t" r="r" b="b"/>
            <a:pathLst>
              <a:path w="3950970" h="4447540">
                <a:moveTo>
                  <a:pt x="1520189" y="4072890"/>
                </a:moveTo>
                <a:lnTo>
                  <a:pt x="0" y="3698240"/>
                </a:lnTo>
                <a:lnTo>
                  <a:pt x="911859" y="0"/>
                </a:lnTo>
                <a:lnTo>
                  <a:pt x="3950970" y="749300"/>
                </a:lnTo>
                <a:lnTo>
                  <a:pt x="3039109" y="4447540"/>
                </a:lnTo>
                <a:lnTo>
                  <a:pt x="1520189" y="4072890"/>
                </a:lnTo>
                <a:close/>
              </a:path>
            </a:pathLst>
          </a:custGeom>
          <a:ln w="76194">
            <a:solidFill>
              <a:srgbClr val="000000"/>
            </a:solidFill>
          </a:ln>
        </p:spPr>
        <p:txBody>
          <a:bodyPr wrap="square" lIns="0" tIns="0" rIns="0" bIns="0" rtlCol="0"/>
          <a:lstStyle/>
          <a:p>
            <a:endParaRPr/>
          </a:p>
        </p:txBody>
      </p:sp>
      <p:sp>
        <p:nvSpPr>
          <p:cNvPr id="6" name="object 6"/>
          <p:cNvSpPr/>
          <p:nvPr/>
        </p:nvSpPr>
        <p:spPr>
          <a:xfrm>
            <a:off x="5003800" y="2279650"/>
            <a:ext cx="3860800" cy="435737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6510" y="34290"/>
            <a:ext cx="6572250" cy="103124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FFFF00"/>
                </a:solidFill>
              </a:rPr>
              <a:t>The War on</a:t>
            </a:r>
            <a:r>
              <a:rPr spc="-20" dirty="0">
                <a:solidFill>
                  <a:srgbClr val="FFFF00"/>
                </a:solidFill>
              </a:rPr>
              <a:t> </a:t>
            </a:r>
            <a:r>
              <a:rPr spc="-5" dirty="0">
                <a:solidFill>
                  <a:srgbClr val="FFFF00"/>
                </a:solidFill>
              </a:rPr>
              <a:t>Poverty</a:t>
            </a:r>
          </a:p>
        </p:txBody>
      </p:sp>
      <p:sp>
        <p:nvSpPr>
          <p:cNvPr id="3" name="object 3"/>
          <p:cNvSpPr/>
          <p:nvPr/>
        </p:nvSpPr>
        <p:spPr>
          <a:xfrm>
            <a:off x="5219700" y="1104900"/>
            <a:ext cx="3708400" cy="3359150"/>
          </a:xfrm>
          <a:custGeom>
            <a:avLst/>
            <a:gdLst/>
            <a:ahLst/>
            <a:cxnLst/>
            <a:rect l="l" t="t" r="r" b="b"/>
            <a:pathLst>
              <a:path w="3708400" h="3359150">
                <a:moveTo>
                  <a:pt x="1854200" y="3359150"/>
                </a:moveTo>
                <a:lnTo>
                  <a:pt x="0" y="3359150"/>
                </a:lnTo>
                <a:lnTo>
                  <a:pt x="0" y="0"/>
                </a:lnTo>
                <a:lnTo>
                  <a:pt x="3708400" y="0"/>
                </a:lnTo>
                <a:lnTo>
                  <a:pt x="3708400" y="3359150"/>
                </a:lnTo>
                <a:lnTo>
                  <a:pt x="1854200" y="3359150"/>
                </a:lnTo>
                <a:close/>
              </a:path>
            </a:pathLst>
          </a:custGeom>
          <a:ln w="76194">
            <a:solidFill>
              <a:srgbClr val="000000"/>
            </a:solidFill>
          </a:ln>
        </p:spPr>
        <p:txBody>
          <a:bodyPr wrap="square" lIns="0" tIns="0" rIns="0" bIns="0" rtlCol="0"/>
          <a:lstStyle/>
          <a:p>
            <a:endParaRPr/>
          </a:p>
        </p:txBody>
      </p:sp>
      <p:sp>
        <p:nvSpPr>
          <p:cNvPr id="4" name="object 4"/>
          <p:cNvSpPr/>
          <p:nvPr/>
        </p:nvSpPr>
        <p:spPr>
          <a:xfrm>
            <a:off x="5257800" y="1143000"/>
            <a:ext cx="3632200" cy="328295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52400" y="1600200"/>
            <a:ext cx="4648835" cy="3780522"/>
          </a:xfrm>
          <a:prstGeom prst="rect">
            <a:avLst/>
          </a:prstGeom>
        </p:spPr>
        <p:txBody>
          <a:bodyPr vert="horz" wrap="square" lIns="0" tIns="12700" rIns="0" bIns="0" rtlCol="0">
            <a:spAutoFit/>
          </a:bodyPr>
          <a:lstStyle/>
          <a:p>
            <a:pPr marL="478790" marR="157480" indent="-350520">
              <a:lnSpc>
                <a:spcPct val="100000"/>
              </a:lnSpc>
              <a:spcBef>
                <a:spcPts val="100"/>
              </a:spcBef>
            </a:pPr>
            <a:r>
              <a:rPr sz="2600" b="1" i="1" spc="-5" dirty="0">
                <a:solidFill>
                  <a:schemeClr val="bg1"/>
                </a:solidFill>
                <a:latin typeface="TimesNewRomanPS-BoldItalicMT"/>
                <a:cs typeface="TimesNewRomanPS-BoldItalicMT"/>
              </a:rPr>
              <a:t>In his </a:t>
            </a:r>
            <a:r>
              <a:rPr sz="2600" b="1" i="1" spc="5" dirty="0">
                <a:solidFill>
                  <a:schemeClr val="bg1"/>
                </a:solidFill>
                <a:latin typeface="TimesNewRomanPS-BoldItalicMT"/>
                <a:cs typeface="TimesNewRomanPS-BoldItalicMT"/>
              </a:rPr>
              <a:t>book </a:t>
            </a:r>
            <a:r>
              <a:rPr sz="2600" b="1" i="1" dirty="0">
                <a:solidFill>
                  <a:srgbClr val="FFFF00"/>
                </a:solidFill>
                <a:latin typeface="TimesNewRomanPS-BoldItalicMT"/>
                <a:cs typeface="TimesNewRomanPS-BoldItalicMT"/>
              </a:rPr>
              <a:t>The Other</a:t>
            </a:r>
            <a:r>
              <a:rPr sz="2600" b="1" i="1" spc="-85" dirty="0">
                <a:solidFill>
                  <a:srgbClr val="FFFF00"/>
                </a:solidFill>
                <a:latin typeface="TimesNewRomanPS-BoldItalicMT"/>
                <a:cs typeface="TimesNewRomanPS-BoldItalicMT"/>
              </a:rPr>
              <a:t> </a:t>
            </a:r>
            <a:r>
              <a:rPr sz="2600" b="1" i="1" dirty="0">
                <a:solidFill>
                  <a:srgbClr val="FFFF00"/>
                </a:solidFill>
                <a:latin typeface="TimesNewRomanPS-BoldItalicMT"/>
                <a:cs typeface="TimesNewRomanPS-BoldItalicMT"/>
              </a:rPr>
              <a:t>America</a:t>
            </a:r>
            <a:r>
              <a:rPr lang="en-US" sz="2600" b="1" i="1" dirty="0">
                <a:solidFill>
                  <a:srgbClr val="FFFF00"/>
                </a:solidFill>
                <a:latin typeface="TimesNewRomanPS-BoldItalicMT"/>
                <a:cs typeface="TimesNewRomanPS-BoldItalicMT"/>
              </a:rPr>
              <a:t> </a:t>
            </a:r>
            <a:r>
              <a:rPr sz="2600" b="1" i="1" dirty="0">
                <a:solidFill>
                  <a:schemeClr val="bg1"/>
                </a:solidFill>
                <a:latin typeface="TimesNewRomanPS-BoldItalicMT"/>
                <a:cs typeface="TimesNewRomanPS-BoldItalicMT"/>
              </a:rPr>
              <a:t>Michael Harrington showed  that </a:t>
            </a:r>
            <a:r>
              <a:rPr sz="2600" b="1" i="1" spc="5" dirty="0">
                <a:solidFill>
                  <a:schemeClr val="bg1"/>
                </a:solidFill>
                <a:latin typeface="TimesNewRomanPS-BoldItalicMT"/>
                <a:cs typeface="TimesNewRomanPS-BoldItalicMT"/>
              </a:rPr>
              <a:t>many </a:t>
            </a:r>
            <a:r>
              <a:rPr sz="2600" b="1" i="1" dirty="0">
                <a:solidFill>
                  <a:schemeClr val="bg1"/>
                </a:solidFill>
                <a:latin typeface="TimesNewRomanPS-BoldItalicMT"/>
                <a:cs typeface="TimesNewRomanPS-BoldItalicMT"/>
              </a:rPr>
              <a:t>Americans </a:t>
            </a:r>
            <a:r>
              <a:rPr sz="2600" b="1" i="1" spc="-5" dirty="0">
                <a:solidFill>
                  <a:schemeClr val="bg1"/>
                </a:solidFill>
                <a:latin typeface="TimesNewRomanPS-BoldItalicMT"/>
                <a:cs typeface="TimesNewRomanPS-BoldItalicMT"/>
              </a:rPr>
              <a:t>lived</a:t>
            </a:r>
            <a:r>
              <a:rPr sz="2600" b="1" i="1" spc="-105" dirty="0">
                <a:solidFill>
                  <a:schemeClr val="bg1"/>
                </a:solidFill>
                <a:latin typeface="TimesNewRomanPS-BoldItalicMT"/>
                <a:cs typeface="TimesNewRomanPS-BoldItalicMT"/>
              </a:rPr>
              <a:t> </a:t>
            </a:r>
            <a:r>
              <a:rPr sz="2600" b="1" i="1" spc="-5" dirty="0">
                <a:solidFill>
                  <a:schemeClr val="bg1"/>
                </a:solidFill>
                <a:latin typeface="TimesNewRomanPS-BoldItalicMT"/>
                <a:cs typeface="TimesNewRomanPS-BoldItalicMT"/>
              </a:rPr>
              <a:t>in  </a:t>
            </a:r>
            <a:r>
              <a:rPr sz="2600" b="1" i="1" dirty="0">
                <a:solidFill>
                  <a:schemeClr val="bg1"/>
                </a:solidFill>
                <a:latin typeface="TimesNewRomanPS-BoldItalicMT"/>
                <a:cs typeface="TimesNewRomanPS-BoldItalicMT"/>
              </a:rPr>
              <a:t>poverty </a:t>
            </a:r>
            <a:r>
              <a:rPr sz="2600" b="1" i="1" spc="-5" dirty="0">
                <a:solidFill>
                  <a:schemeClr val="bg1"/>
                </a:solidFill>
                <a:latin typeface="TimesNewRomanPS-BoldItalicMT"/>
                <a:cs typeface="TimesNewRomanPS-BoldItalicMT"/>
              </a:rPr>
              <a:t>in the United</a:t>
            </a:r>
            <a:r>
              <a:rPr sz="2600" b="1" i="1" spc="-15" dirty="0">
                <a:solidFill>
                  <a:schemeClr val="bg1"/>
                </a:solidFill>
                <a:latin typeface="TimesNewRomanPS-BoldItalicMT"/>
                <a:cs typeface="TimesNewRomanPS-BoldItalicMT"/>
              </a:rPr>
              <a:t> </a:t>
            </a:r>
            <a:r>
              <a:rPr sz="2600" b="1" i="1" spc="-5" dirty="0">
                <a:solidFill>
                  <a:schemeClr val="bg1"/>
                </a:solidFill>
                <a:latin typeface="TimesNewRomanPS-BoldItalicMT"/>
                <a:cs typeface="TimesNewRomanPS-BoldItalicMT"/>
              </a:rPr>
              <a:t>States.</a:t>
            </a:r>
            <a:endParaRPr sz="2600" dirty="0">
              <a:solidFill>
                <a:schemeClr val="bg1"/>
              </a:solidFill>
              <a:latin typeface="TimesNewRomanPS-BoldItalicMT"/>
              <a:cs typeface="TimesNewRomanPS-BoldItalicMT"/>
            </a:endParaRPr>
          </a:p>
          <a:p>
            <a:pPr marL="12700" marR="5080" indent="62230">
              <a:lnSpc>
                <a:spcPct val="99900"/>
              </a:lnSpc>
              <a:spcBef>
                <a:spcPts val="1310"/>
              </a:spcBef>
            </a:pPr>
            <a:r>
              <a:rPr sz="2600" b="1" i="1" dirty="0">
                <a:solidFill>
                  <a:schemeClr val="bg1"/>
                </a:solidFill>
                <a:latin typeface="TimesNewRomanPS-BoldItalicMT"/>
                <a:cs typeface="TimesNewRomanPS-BoldItalicMT"/>
              </a:rPr>
              <a:t>The </a:t>
            </a:r>
            <a:r>
              <a:rPr sz="2600" b="1" i="1" spc="5" dirty="0">
                <a:solidFill>
                  <a:schemeClr val="bg1"/>
                </a:solidFill>
                <a:latin typeface="TimesNewRomanPS-BoldItalicMT"/>
                <a:cs typeface="TimesNewRomanPS-BoldItalicMT"/>
              </a:rPr>
              <a:t>book </a:t>
            </a:r>
            <a:r>
              <a:rPr sz="2600" b="1" i="1" spc="-5" dirty="0">
                <a:solidFill>
                  <a:schemeClr val="bg1"/>
                </a:solidFill>
                <a:latin typeface="TimesNewRomanPS-BoldItalicMT"/>
                <a:cs typeface="TimesNewRomanPS-BoldItalicMT"/>
              </a:rPr>
              <a:t>influenced the </a:t>
            </a:r>
            <a:r>
              <a:rPr sz="2600" b="1" i="1" dirty="0">
                <a:solidFill>
                  <a:schemeClr val="bg1"/>
                </a:solidFill>
                <a:latin typeface="TimesNewRomanPS-BoldItalicMT"/>
                <a:cs typeface="TimesNewRomanPS-BoldItalicMT"/>
              </a:rPr>
              <a:t>thinking  </a:t>
            </a:r>
            <a:r>
              <a:rPr sz="2600" b="1" i="1" spc="5" dirty="0">
                <a:solidFill>
                  <a:schemeClr val="bg1"/>
                </a:solidFill>
                <a:latin typeface="TimesNewRomanPS-BoldItalicMT"/>
                <a:cs typeface="TimesNewRomanPS-BoldItalicMT"/>
              </a:rPr>
              <a:t>of </a:t>
            </a:r>
            <a:r>
              <a:rPr sz="2600" b="1" i="1" dirty="0">
                <a:solidFill>
                  <a:schemeClr val="bg1"/>
                </a:solidFill>
                <a:latin typeface="TimesNewRomanPS-BoldItalicMT"/>
                <a:cs typeface="TimesNewRomanPS-BoldItalicMT"/>
              </a:rPr>
              <a:t>both </a:t>
            </a:r>
            <a:r>
              <a:rPr sz="2600" b="1" i="1" spc="5" dirty="0">
                <a:solidFill>
                  <a:schemeClr val="bg1"/>
                </a:solidFill>
                <a:latin typeface="TimesNewRomanPS-BoldItalicMT"/>
                <a:cs typeface="TimesNewRomanPS-BoldItalicMT"/>
              </a:rPr>
              <a:t>John </a:t>
            </a:r>
            <a:r>
              <a:rPr sz="2600" b="1" i="1" dirty="0">
                <a:solidFill>
                  <a:schemeClr val="bg1"/>
                </a:solidFill>
                <a:latin typeface="TimesNewRomanPS-BoldItalicMT"/>
                <a:cs typeface="TimesNewRomanPS-BoldItalicMT"/>
              </a:rPr>
              <a:t>F. Kennedy </a:t>
            </a:r>
            <a:r>
              <a:rPr sz="2600" b="1" i="1" spc="5" dirty="0">
                <a:solidFill>
                  <a:schemeClr val="bg1"/>
                </a:solidFill>
                <a:latin typeface="TimesNewRomanPS-BoldItalicMT"/>
                <a:cs typeface="TimesNewRomanPS-BoldItalicMT"/>
              </a:rPr>
              <a:t>and </a:t>
            </a:r>
            <a:r>
              <a:rPr sz="2600" b="1" i="1" dirty="0">
                <a:solidFill>
                  <a:schemeClr val="bg1"/>
                </a:solidFill>
                <a:latin typeface="TimesNewRomanPS-BoldItalicMT"/>
                <a:cs typeface="TimesNewRomanPS-BoldItalicMT"/>
              </a:rPr>
              <a:t>his  </a:t>
            </a:r>
            <a:r>
              <a:rPr sz="2600" b="1" i="1" spc="-5" dirty="0">
                <a:solidFill>
                  <a:schemeClr val="bg1"/>
                </a:solidFill>
                <a:latin typeface="TimesNewRomanPS-BoldItalicMT"/>
                <a:cs typeface="TimesNewRomanPS-BoldItalicMT"/>
              </a:rPr>
              <a:t>successor, </a:t>
            </a:r>
            <a:r>
              <a:rPr sz="2600" b="1" i="1" dirty="0">
                <a:solidFill>
                  <a:schemeClr val="bg1"/>
                </a:solidFill>
                <a:latin typeface="TimesNewRomanPS-BoldItalicMT"/>
                <a:cs typeface="TimesNewRomanPS-BoldItalicMT"/>
              </a:rPr>
              <a:t>Lyndon B. Johnson, </a:t>
            </a:r>
            <a:r>
              <a:rPr sz="2600" b="1" i="1" spc="5" dirty="0">
                <a:solidFill>
                  <a:schemeClr val="bg1"/>
                </a:solidFill>
                <a:latin typeface="TimesNewRomanPS-BoldItalicMT"/>
                <a:cs typeface="TimesNewRomanPS-BoldItalicMT"/>
              </a:rPr>
              <a:t>as  </a:t>
            </a:r>
            <a:r>
              <a:rPr sz="2600" b="1" i="1" spc="-5" dirty="0">
                <a:solidFill>
                  <a:schemeClr val="bg1"/>
                </a:solidFill>
                <a:latin typeface="TimesNewRomanPS-BoldItalicMT"/>
                <a:cs typeface="TimesNewRomanPS-BoldItalicMT"/>
              </a:rPr>
              <a:t>they </a:t>
            </a:r>
            <a:r>
              <a:rPr sz="2600" b="1" i="1" dirty="0">
                <a:solidFill>
                  <a:schemeClr val="bg1"/>
                </a:solidFill>
                <a:latin typeface="TimesNewRomanPS-BoldItalicMT"/>
                <a:cs typeface="TimesNewRomanPS-BoldItalicMT"/>
              </a:rPr>
              <a:t>both made </a:t>
            </a:r>
            <a:r>
              <a:rPr sz="2600" b="1" i="1" spc="-5" dirty="0">
                <a:solidFill>
                  <a:schemeClr val="bg1"/>
                </a:solidFill>
                <a:latin typeface="TimesNewRomanPS-BoldItalicMT"/>
                <a:cs typeface="TimesNewRomanPS-BoldItalicMT"/>
              </a:rPr>
              <a:t>the </a:t>
            </a:r>
            <a:r>
              <a:rPr sz="2600" b="1" i="1" dirty="0">
                <a:solidFill>
                  <a:schemeClr val="bg1"/>
                </a:solidFill>
                <a:latin typeface="TimesNewRomanPS-BoldItalicMT"/>
                <a:cs typeface="TimesNewRomanPS-BoldItalicMT"/>
              </a:rPr>
              <a:t>elimination</a:t>
            </a:r>
            <a:r>
              <a:rPr sz="2600" b="1" i="1" spc="-45" dirty="0">
                <a:solidFill>
                  <a:schemeClr val="bg1"/>
                </a:solidFill>
                <a:latin typeface="TimesNewRomanPS-BoldItalicMT"/>
                <a:cs typeface="TimesNewRomanPS-BoldItalicMT"/>
              </a:rPr>
              <a:t> </a:t>
            </a:r>
            <a:r>
              <a:rPr sz="2600" b="1" i="1" spc="5" dirty="0">
                <a:solidFill>
                  <a:schemeClr val="bg1"/>
                </a:solidFill>
                <a:latin typeface="TimesNewRomanPS-BoldItalicMT"/>
                <a:cs typeface="TimesNewRomanPS-BoldItalicMT"/>
              </a:rPr>
              <a:t>of</a:t>
            </a:r>
            <a:endParaRPr sz="2600" dirty="0">
              <a:solidFill>
                <a:schemeClr val="bg1"/>
              </a:solidFill>
              <a:latin typeface="TimesNewRomanPS-BoldItalicMT"/>
              <a:cs typeface="TimesNewRomanPS-BoldItalicMT"/>
            </a:endParaRPr>
          </a:p>
          <a:p>
            <a:pPr marL="1750060">
              <a:lnSpc>
                <a:spcPct val="100000"/>
              </a:lnSpc>
            </a:pPr>
            <a:r>
              <a:rPr sz="2600" b="1" i="1" spc="-5" dirty="0">
                <a:solidFill>
                  <a:schemeClr val="bg1"/>
                </a:solidFill>
                <a:latin typeface="TimesNewRomanPS-BoldItalicMT"/>
                <a:cs typeface="TimesNewRomanPS-BoldItalicMT"/>
              </a:rPr>
              <a:t>poverty </a:t>
            </a:r>
            <a:r>
              <a:rPr sz="2600" b="1" i="1" dirty="0">
                <a:solidFill>
                  <a:schemeClr val="bg1"/>
                </a:solidFill>
                <a:latin typeface="TimesNewRomanPS-BoldItalicMT"/>
                <a:cs typeface="TimesNewRomanPS-BoldItalicMT"/>
              </a:rPr>
              <a:t>a major</a:t>
            </a:r>
            <a:r>
              <a:rPr sz="2600" b="1" i="1" spc="-45" dirty="0">
                <a:solidFill>
                  <a:schemeClr val="bg1"/>
                </a:solidFill>
                <a:latin typeface="TimesNewRomanPS-BoldItalicMT"/>
                <a:cs typeface="TimesNewRomanPS-BoldItalicMT"/>
              </a:rPr>
              <a:t> </a:t>
            </a:r>
            <a:r>
              <a:rPr sz="2600" b="1" i="1" dirty="0">
                <a:solidFill>
                  <a:schemeClr val="bg1"/>
                </a:solidFill>
                <a:latin typeface="TimesNewRomanPS-BoldItalicMT"/>
                <a:cs typeface="TimesNewRomanPS-BoldItalicMT"/>
              </a:rPr>
              <a:t>goal.</a:t>
            </a:r>
            <a:endParaRPr sz="2600" dirty="0">
              <a:solidFill>
                <a:schemeClr val="bg1"/>
              </a:solidFill>
              <a:latin typeface="TimesNewRomanPS-BoldItalicMT"/>
              <a:cs typeface="TimesNewRomanPS-BoldItalic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7000" y="34290"/>
            <a:ext cx="6351270" cy="103124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FFFF00"/>
                </a:solidFill>
              </a:rPr>
              <a:t>LBJ’s Great</a:t>
            </a:r>
            <a:r>
              <a:rPr spc="-70" dirty="0">
                <a:solidFill>
                  <a:srgbClr val="FFFF00"/>
                </a:solidFill>
              </a:rPr>
              <a:t> </a:t>
            </a:r>
            <a:r>
              <a:rPr dirty="0">
                <a:solidFill>
                  <a:srgbClr val="FFFF00"/>
                </a:solidFill>
              </a:rPr>
              <a:t>Society</a:t>
            </a:r>
          </a:p>
        </p:txBody>
      </p:sp>
      <p:sp>
        <p:nvSpPr>
          <p:cNvPr id="4" name="object 4"/>
          <p:cNvSpPr/>
          <p:nvPr/>
        </p:nvSpPr>
        <p:spPr>
          <a:xfrm>
            <a:off x="152400" y="1981200"/>
            <a:ext cx="5228675" cy="3430270"/>
          </a:xfrm>
          <a:prstGeom prst="rect">
            <a:avLst/>
          </a:prstGeom>
          <a:blipFill>
            <a:blip r:embed="rId2" cstate="print"/>
            <a:stretch>
              <a:fillRect/>
            </a:stretch>
          </a:blipFill>
        </p:spPr>
        <p:txBody>
          <a:bodyPr wrap="square" lIns="0" tIns="0" rIns="0" bIns="0" rtlCol="0"/>
          <a:lstStyle/>
          <a:p>
            <a:endParaRPr dirty="0"/>
          </a:p>
        </p:txBody>
      </p:sp>
      <p:sp>
        <p:nvSpPr>
          <p:cNvPr id="6" name="object 6"/>
          <p:cNvSpPr txBox="1"/>
          <p:nvPr/>
        </p:nvSpPr>
        <p:spPr>
          <a:xfrm>
            <a:off x="152400" y="-43489071"/>
            <a:ext cx="8839200" cy="6919843"/>
          </a:xfrm>
          <a:prstGeom prst="rect">
            <a:avLst/>
          </a:prstGeom>
        </p:spPr>
        <p:txBody>
          <a:bodyPr vert="horz" wrap="square" lIns="0" tIns="12700" rIns="0" bIns="0" rtlCol="0">
            <a:spAutoFit/>
          </a:bodyPr>
          <a:lstStyle/>
          <a:p>
            <a:pPr marL="12065" marR="5657215" indent="-635" algn="ctr">
              <a:spcBef>
                <a:spcPts val="100"/>
              </a:spcBef>
            </a:pPr>
            <a:r>
              <a:rPr sz="2800" b="1" i="1" spc="-5" dirty="0">
                <a:solidFill>
                  <a:schemeClr val="bg1"/>
                </a:solidFill>
                <a:latin typeface="TimesNewRomanPS-BoldItalicMT"/>
                <a:cs typeface="TimesNewRomanPS-BoldItalicMT"/>
              </a:rPr>
              <a:t>Once </a:t>
            </a:r>
            <a:r>
              <a:rPr sz="2800" b="1" i="1" dirty="0">
                <a:solidFill>
                  <a:schemeClr val="bg1"/>
                </a:solidFill>
                <a:latin typeface="TimesNewRomanPS-BoldItalicMT"/>
                <a:cs typeface="TimesNewRomanPS-BoldItalicMT"/>
              </a:rPr>
              <a:t>Johnson</a:t>
            </a:r>
            <a:r>
              <a:rPr sz="2800" b="1" i="1" spc="-90" dirty="0">
                <a:solidFill>
                  <a:schemeClr val="bg1"/>
                </a:solidFill>
                <a:latin typeface="TimesNewRomanPS-BoldItalicMT"/>
                <a:cs typeface="TimesNewRomanPS-BoldItalicMT"/>
              </a:rPr>
              <a:t> </a:t>
            </a:r>
            <a:r>
              <a:rPr sz="2800" b="1" i="1" spc="-5" dirty="0">
                <a:solidFill>
                  <a:schemeClr val="bg1"/>
                </a:solidFill>
                <a:latin typeface="TimesNewRomanPS-BoldItalicMT"/>
                <a:cs typeface="TimesNewRomanPS-BoldItalicMT"/>
              </a:rPr>
              <a:t>was  </a:t>
            </a:r>
            <a:r>
              <a:rPr sz="2800" b="1" i="1" spc="-10" dirty="0">
                <a:solidFill>
                  <a:schemeClr val="bg1"/>
                </a:solidFill>
                <a:latin typeface="TimesNewRomanPS-BoldItalicMT"/>
                <a:cs typeface="TimesNewRomanPS-BoldItalicMT"/>
              </a:rPr>
              <a:t>elected </a:t>
            </a:r>
            <a:r>
              <a:rPr sz="2800" b="1" i="1" dirty="0">
                <a:solidFill>
                  <a:schemeClr val="bg1"/>
                </a:solidFill>
                <a:latin typeface="TimesNewRomanPS-BoldItalicMT"/>
                <a:cs typeface="TimesNewRomanPS-BoldItalicMT"/>
              </a:rPr>
              <a:t>in 1964, he  began working on  his plan for  </a:t>
            </a:r>
            <a:r>
              <a:rPr sz="2800" b="1" i="1" spc="-5" dirty="0">
                <a:solidFill>
                  <a:schemeClr val="bg1"/>
                </a:solidFill>
                <a:latin typeface="TimesNewRomanPS-BoldItalicMT"/>
                <a:cs typeface="TimesNewRomanPS-BoldItalicMT"/>
              </a:rPr>
              <a:t>domestic</a:t>
            </a:r>
            <a:r>
              <a:rPr sz="2800" b="1" i="1" spc="-70" dirty="0">
                <a:solidFill>
                  <a:schemeClr val="bg1"/>
                </a:solidFill>
                <a:latin typeface="TimesNewRomanPS-BoldItalicMT"/>
                <a:cs typeface="TimesNewRomanPS-BoldItalicMT"/>
              </a:rPr>
              <a:t> </a:t>
            </a:r>
            <a:r>
              <a:rPr sz="2800" b="1" i="1" dirty="0">
                <a:solidFill>
                  <a:schemeClr val="bg1"/>
                </a:solidFill>
                <a:latin typeface="TimesNewRomanPS-BoldItalicMT"/>
                <a:cs typeface="TimesNewRomanPS-BoldItalicMT"/>
              </a:rPr>
              <a:t>programs  to </a:t>
            </a:r>
            <a:r>
              <a:rPr sz="2800" b="1" i="1" spc="-5" dirty="0">
                <a:solidFill>
                  <a:schemeClr val="bg1"/>
                </a:solidFill>
                <a:latin typeface="TimesNewRomanPS-BoldItalicMT"/>
                <a:cs typeface="TimesNewRomanPS-BoldItalicMT"/>
              </a:rPr>
              <a:t>help </a:t>
            </a:r>
            <a:r>
              <a:rPr sz="2800" b="1" i="1" dirty="0">
                <a:solidFill>
                  <a:schemeClr val="bg1"/>
                </a:solidFill>
                <a:latin typeface="TimesNewRomanPS-BoldItalicMT"/>
                <a:cs typeface="TimesNewRomanPS-BoldItalicMT"/>
              </a:rPr>
              <a:t>the </a:t>
            </a:r>
            <a:r>
              <a:rPr sz="2800" b="1" i="1" spc="-5" dirty="0">
                <a:solidFill>
                  <a:schemeClr val="bg1"/>
                </a:solidFill>
                <a:latin typeface="TimesNewRomanPS-BoldItalicMT"/>
                <a:cs typeface="TimesNewRomanPS-BoldItalicMT"/>
              </a:rPr>
              <a:t>United  States. He called  </a:t>
            </a:r>
            <a:r>
              <a:rPr sz="2800" b="1" i="1" dirty="0">
                <a:solidFill>
                  <a:schemeClr val="bg1"/>
                </a:solidFill>
                <a:latin typeface="TimesNewRomanPS-BoldItalicMT"/>
                <a:cs typeface="TimesNewRomanPS-BoldItalicMT"/>
              </a:rPr>
              <a:t>his program the  </a:t>
            </a:r>
            <a:r>
              <a:rPr sz="2800" b="1" i="1" spc="-10" dirty="0">
                <a:solidFill>
                  <a:srgbClr val="FFFF00"/>
                </a:solidFill>
                <a:latin typeface="TimesNewRomanPS-BoldItalicMT"/>
                <a:cs typeface="TimesNewRomanPS-BoldItalicMT"/>
              </a:rPr>
              <a:t>Great </a:t>
            </a:r>
            <a:r>
              <a:rPr sz="2800" b="1" i="1" spc="-5" dirty="0">
                <a:solidFill>
                  <a:srgbClr val="FFFF00"/>
                </a:solidFill>
                <a:latin typeface="TimesNewRomanPS-BoldItalicMT"/>
                <a:cs typeface="TimesNewRomanPS-BoldItalicMT"/>
              </a:rPr>
              <a:t>Society</a:t>
            </a:r>
            <a:r>
              <a:rPr sz="2800" b="1" i="1" spc="-5" dirty="0">
                <a:solidFill>
                  <a:srgbClr val="FFFFFF"/>
                </a:solidFill>
                <a:latin typeface="TimesNewRomanPS-BoldItalicMT"/>
                <a:cs typeface="TimesNewRomanPS-BoldItalicMT"/>
              </a:rPr>
              <a:t>.</a:t>
            </a:r>
            <a:r>
              <a:rPr lang="en-US" sz="2800" b="1" i="1" spc="-5" dirty="0">
                <a:solidFill>
                  <a:srgbClr val="FFFFFF"/>
                </a:solidFill>
                <a:latin typeface="TimesNewRomanPS-BoldItalicMT"/>
                <a:cs typeface="TimesNewRomanPS-BoldItalicMT"/>
              </a:rPr>
              <a:t> </a:t>
            </a:r>
            <a:r>
              <a:rPr lang="en-US" sz="2800" b="1" i="1" dirty="0">
                <a:latin typeface="TimesNewRomanPS-BoldItalicMT"/>
                <a:cs typeface="TimesNewRomanPS-BoldItalicMT"/>
              </a:rPr>
              <a:t>Although </a:t>
            </a:r>
            <a:r>
              <a:rPr lang="en-US" sz="2800" b="1" i="1" spc="-5" dirty="0">
                <a:latin typeface="TimesNewRomanPS-BoldItalicMT"/>
                <a:cs typeface="TimesNewRomanPS-BoldItalicMT"/>
              </a:rPr>
              <a:t>there </a:t>
            </a:r>
            <a:r>
              <a:rPr lang="en-US" sz="2800" b="1" i="1" spc="-10" dirty="0">
                <a:latin typeface="TimesNewRomanPS-BoldItalicMT"/>
                <a:cs typeface="TimesNewRomanPS-BoldItalicMT"/>
              </a:rPr>
              <a:t>were </a:t>
            </a:r>
            <a:r>
              <a:rPr lang="en-US" sz="2800" b="1" i="1" spc="-5" dirty="0">
                <a:latin typeface="TimesNewRomanPS-BoldItalicMT"/>
                <a:cs typeface="TimesNewRomanPS-BoldItalicMT"/>
              </a:rPr>
              <a:t>many, </a:t>
            </a:r>
            <a:r>
              <a:rPr lang="en-US" sz="2800" b="1" i="1" dirty="0">
                <a:latin typeface="TimesNewRomanPS-BoldItalicMT"/>
                <a:cs typeface="TimesNewRomanPS-BoldItalicMT"/>
              </a:rPr>
              <a:t>the </a:t>
            </a:r>
            <a:r>
              <a:rPr lang="en-US" sz="2800" b="1" i="1" spc="-5" dirty="0">
                <a:latin typeface="TimesNewRomanPS-BoldItalicMT"/>
                <a:cs typeface="TimesNewRomanPS-BoldItalicMT"/>
              </a:rPr>
              <a:t>key  </a:t>
            </a:r>
            <a:r>
              <a:rPr lang="en-US" sz="2800" b="1" i="1" dirty="0">
                <a:latin typeface="TimesNewRomanPS-BoldItalicMT"/>
                <a:cs typeface="TimesNewRomanPS-BoldItalicMT"/>
              </a:rPr>
              <a:t>programs of </a:t>
            </a:r>
            <a:r>
              <a:rPr lang="en-US" sz="2800" b="1" i="1" spc="-5" dirty="0">
                <a:latin typeface="TimesNewRomanPS-BoldItalicMT"/>
                <a:cs typeface="TimesNewRomanPS-BoldItalicMT"/>
              </a:rPr>
              <a:t>the Great </a:t>
            </a:r>
            <a:r>
              <a:rPr lang="en-US" sz="2800" b="1" i="1" dirty="0">
                <a:latin typeface="TimesNewRomanPS-BoldItalicMT"/>
                <a:cs typeface="TimesNewRomanPS-BoldItalicMT"/>
              </a:rPr>
              <a:t>Society</a:t>
            </a:r>
            <a:r>
              <a:rPr lang="en-US" sz="2800" b="1" i="1" spc="-90" dirty="0">
                <a:latin typeface="TimesNewRomanPS-BoldItalicMT"/>
                <a:cs typeface="TimesNewRomanPS-BoldItalicMT"/>
              </a:rPr>
              <a:t> </a:t>
            </a:r>
            <a:r>
              <a:rPr lang="en-US" sz="2800" b="1" i="1" spc="-5" dirty="0">
                <a:latin typeface="TimesNewRomanPS-BoldItalicMT"/>
                <a:cs typeface="TimesNewRomanPS-BoldItalicMT"/>
              </a:rPr>
              <a:t>were  Medicare, Medicaid, Head </a:t>
            </a:r>
            <a:r>
              <a:rPr lang="en-US" sz="2800" b="1" i="1" dirty="0">
                <a:latin typeface="TimesNewRomanPS-BoldItalicMT"/>
                <a:cs typeface="TimesNewRomanPS-BoldItalicMT"/>
              </a:rPr>
              <a:t>Start,  and</a:t>
            </a:r>
            <a:r>
              <a:rPr lang="en-US" sz="2800" b="1" i="1" spc="-5" dirty="0">
                <a:latin typeface="TimesNewRomanPS-BoldItalicMT"/>
                <a:cs typeface="TimesNewRomanPS-BoldItalicMT"/>
              </a:rPr>
              <a:t> HUD.</a:t>
            </a:r>
            <a:endParaRPr lang="en-US" sz="2800" dirty="0">
              <a:latin typeface="TimesNewRomanPS-BoldItalicMT"/>
              <a:cs typeface="TimesNewRomanPS-BoldItalicMT"/>
            </a:endParaRPr>
          </a:p>
          <a:p>
            <a:pPr marL="12065" marR="5657215" indent="-635" algn="ctr">
              <a:lnSpc>
                <a:spcPct val="100000"/>
              </a:lnSpc>
              <a:spcBef>
                <a:spcPts val="100"/>
              </a:spcBef>
            </a:pPr>
            <a:endParaRPr sz="2800" dirty="0">
              <a:latin typeface="TimesNewRomanPS-BoldItalicMT"/>
              <a:cs typeface="TimesNewRomanPS-BoldItalicMT"/>
            </a:endParaRPr>
          </a:p>
        </p:txBody>
      </p:sp>
      <p:sp>
        <p:nvSpPr>
          <p:cNvPr id="7" name="TextBox 6">
            <a:extLst>
              <a:ext uri="{FF2B5EF4-FFF2-40B4-BE49-F238E27FC236}">
                <a16:creationId xmlns:a16="http://schemas.microsoft.com/office/drawing/2014/main" id="{2645C425-9F78-6C44-A16E-8D4303871384}"/>
              </a:ext>
            </a:extLst>
          </p:cNvPr>
          <p:cNvSpPr txBox="1"/>
          <p:nvPr/>
        </p:nvSpPr>
        <p:spPr>
          <a:xfrm>
            <a:off x="5638800" y="1065530"/>
            <a:ext cx="3352800" cy="3108543"/>
          </a:xfrm>
          <a:prstGeom prst="rect">
            <a:avLst/>
          </a:prstGeom>
          <a:noFill/>
        </p:spPr>
        <p:txBody>
          <a:bodyPr wrap="square" rtlCol="0">
            <a:spAutoFit/>
          </a:bodyPr>
          <a:lstStyle/>
          <a:p>
            <a:r>
              <a:rPr lang="en-US" sz="2800" dirty="0">
                <a:solidFill>
                  <a:schemeClr val="bg1"/>
                </a:solidFill>
              </a:rPr>
              <a:t>Key Successes of the War on Poverty:</a:t>
            </a:r>
          </a:p>
          <a:p>
            <a:r>
              <a:rPr lang="en-US" sz="2800" dirty="0">
                <a:solidFill>
                  <a:srgbClr val="FFFF00"/>
                </a:solidFill>
              </a:rPr>
              <a:t>• Medicare</a:t>
            </a:r>
          </a:p>
          <a:p>
            <a:r>
              <a:rPr lang="en-US" sz="2800" dirty="0">
                <a:solidFill>
                  <a:srgbClr val="FFFF00"/>
                </a:solidFill>
              </a:rPr>
              <a:t>• Medicaid</a:t>
            </a:r>
          </a:p>
          <a:p>
            <a:r>
              <a:rPr lang="en-US" sz="2800" dirty="0">
                <a:solidFill>
                  <a:srgbClr val="FFFF00"/>
                </a:solidFill>
              </a:rPr>
              <a:t>• Dept. of Housing and Urban Development </a:t>
            </a:r>
            <a:r>
              <a:rPr lang="en-US" sz="2800" dirty="0">
                <a:solidFill>
                  <a:schemeClr val="bg1"/>
                </a:solidFill>
              </a:rPr>
              <a:t>(HUD)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24859" y="3934459"/>
            <a:ext cx="3180080" cy="2712720"/>
          </a:xfrm>
          <a:custGeom>
            <a:avLst/>
            <a:gdLst/>
            <a:ahLst/>
            <a:cxnLst/>
            <a:rect l="l" t="t" r="r" b="b"/>
            <a:pathLst>
              <a:path w="3180079" h="2712720">
                <a:moveTo>
                  <a:pt x="1590039" y="2712720"/>
                </a:moveTo>
                <a:lnTo>
                  <a:pt x="0" y="2712720"/>
                </a:lnTo>
                <a:lnTo>
                  <a:pt x="0" y="0"/>
                </a:lnTo>
                <a:lnTo>
                  <a:pt x="3180080" y="0"/>
                </a:lnTo>
                <a:lnTo>
                  <a:pt x="3180080" y="2712720"/>
                </a:lnTo>
                <a:lnTo>
                  <a:pt x="1590039" y="2712720"/>
                </a:lnTo>
                <a:close/>
              </a:path>
            </a:pathLst>
          </a:custGeom>
          <a:ln w="57146">
            <a:solidFill>
              <a:srgbClr val="9ABA58"/>
            </a:solidFill>
          </a:ln>
        </p:spPr>
        <p:txBody>
          <a:bodyPr wrap="square" lIns="0" tIns="0" rIns="0" bIns="0" rtlCol="0"/>
          <a:lstStyle/>
          <a:p>
            <a:endParaRPr/>
          </a:p>
        </p:txBody>
      </p:sp>
      <p:sp>
        <p:nvSpPr>
          <p:cNvPr id="3" name="object 3"/>
          <p:cNvSpPr/>
          <p:nvPr/>
        </p:nvSpPr>
        <p:spPr>
          <a:xfrm>
            <a:off x="3352800" y="3962400"/>
            <a:ext cx="3125470" cy="265684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00660" y="1115060"/>
            <a:ext cx="2951480" cy="3747770"/>
          </a:xfrm>
          <a:custGeom>
            <a:avLst/>
            <a:gdLst/>
            <a:ahLst/>
            <a:cxnLst/>
            <a:rect l="l" t="t" r="r" b="b"/>
            <a:pathLst>
              <a:path w="2951480" h="3747770">
                <a:moveTo>
                  <a:pt x="1475740" y="3747770"/>
                </a:moveTo>
                <a:lnTo>
                  <a:pt x="0" y="3747770"/>
                </a:lnTo>
                <a:lnTo>
                  <a:pt x="0" y="0"/>
                </a:lnTo>
                <a:lnTo>
                  <a:pt x="2951479" y="0"/>
                </a:lnTo>
                <a:lnTo>
                  <a:pt x="2951479" y="3747770"/>
                </a:lnTo>
                <a:lnTo>
                  <a:pt x="1475740" y="3747770"/>
                </a:lnTo>
                <a:close/>
              </a:path>
            </a:pathLst>
          </a:custGeom>
          <a:ln w="57146">
            <a:solidFill>
              <a:srgbClr val="FF0000"/>
            </a:solidFill>
          </a:ln>
        </p:spPr>
        <p:txBody>
          <a:bodyPr wrap="square" lIns="0" tIns="0" rIns="0" bIns="0" rtlCol="0"/>
          <a:lstStyle/>
          <a:p>
            <a:endParaRPr/>
          </a:p>
        </p:txBody>
      </p:sp>
      <p:sp>
        <p:nvSpPr>
          <p:cNvPr id="5" name="object 5"/>
          <p:cNvSpPr/>
          <p:nvPr/>
        </p:nvSpPr>
        <p:spPr>
          <a:xfrm>
            <a:off x="228600" y="1141730"/>
            <a:ext cx="2895600" cy="369189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0"/>
            <a:ext cx="9144000" cy="12192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134859" y="1191260"/>
            <a:ext cx="1877060" cy="2799080"/>
          </a:xfrm>
          <a:custGeom>
            <a:avLst/>
            <a:gdLst/>
            <a:ahLst/>
            <a:cxnLst/>
            <a:rect l="l" t="t" r="r" b="b"/>
            <a:pathLst>
              <a:path w="1877059" h="2799079">
                <a:moveTo>
                  <a:pt x="938530" y="2799079"/>
                </a:moveTo>
                <a:lnTo>
                  <a:pt x="0" y="2799079"/>
                </a:lnTo>
                <a:lnTo>
                  <a:pt x="0" y="0"/>
                </a:lnTo>
                <a:lnTo>
                  <a:pt x="1877060" y="0"/>
                </a:lnTo>
                <a:lnTo>
                  <a:pt x="1877060" y="2799079"/>
                </a:lnTo>
                <a:lnTo>
                  <a:pt x="938530" y="2799079"/>
                </a:lnTo>
                <a:close/>
              </a:path>
            </a:pathLst>
          </a:custGeom>
          <a:ln w="57146">
            <a:solidFill>
              <a:srgbClr val="0000FF"/>
            </a:solidFill>
          </a:ln>
        </p:spPr>
        <p:txBody>
          <a:bodyPr wrap="square" lIns="0" tIns="0" rIns="0" bIns="0" rtlCol="0"/>
          <a:lstStyle/>
          <a:p>
            <a:endParaRPr/>
          </a:p>
        </p:txBody>
      </p:sp>
      <p:sp>
        <p:nvSpPr>
          <p:cNvPr id="8" name="object 8"/>
          <p:cNvSpPr/>
          <p:nvPr/>
        </p:nvSpPr>
        <p:spPr>
          <a:xfrm>
            <a:off x="7162800" y="1219200"/>
            <a:ext cx="1821179" cy="2743200"/>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3277870" y="1266190"/>
            <a:ext cx="3637279" cy="2584450"/>
          </a:xfrm>
          <a:prstGeom prst="rect">
            <a:avLst/>
          </a:prstGeom>
        </p:spPr>
        <p:txBody>
          <a:bodyPr vert="horz" wrap="square" lIns="0" tIns="12700" rIns="0" bIns="0" rtlCol="0">
            <a:spAutoFit/>
          </a:bodyPr>
          <a:lstStyle/>
          <a:p>
            <a:pPr marL="12700" marR="5080">
              <a:lnSpc>
                <a:spcPct val="99900"/>
              </a:lnSpc>
              <a:spcBef>
                <a:spcPts val="100"/>
              </a:spcBef>
            </a:pPr>
            <a:r>
              <a:rPr sz="2800" b="1" i="1" spc="-5" dirty="0">
                <a:solidFill>
                  <a:srgbClr val="FFBF00"/>
                </a:solidFill>
                <a:latin typeface="TimesNewRomanPS-BoldItalicMT"/>
                <a:cs typeface="TimesNewRomanPS-BoldItalicMT"/>
              </a:rPr>
              <a:t>In </a:t>
            </a:r>
            <a:r>
              <a:rPr sz="2800" b="1" i="1" dirty="0">
                <a:solidFill>
                  <a:srgbClr val="FFBF00"/>
                </a:solidFill>
                <a:latin typeface="TimesNewRomanPS-BoldItalicMT"/>
                <a:cs typeface="TimesNewRomanPS-BoldItalicMT"/>
              </a:rPr>
              <a:t>the 60s, thousands </a:t>
            </a:r>
            <a:r>
              <a:rPr sz="2800" b="1" i="1" spc="5" dirty="0">
                <a:solidFill>
                  <a:srgbClr val="FFBF00"/>
                </a:solidFill>
                <a:latin typeface="TimesNewRomanPS-BoldItalicMT"/>
                <a:cs typeface="TimesNewRomanPS-BoldItalicMT"/>
              </a:rPr>
              <a:t>of  </a:t>
            </a:r>
            <a:r>
              <a:rPr sz="2800" b="1" i="1" spc="-5" dirty="0">
                <a:solidFill>
                  <a:srgbClr val="FFBF00"/>
                </a:solidFill>
                <a:latin typeface="TimesNewRomanPS-BoldItalicMT"/>
                <a:cs typeface="TimesNewRomanPS-BoldItalicMT"/>
              </a:rPr>
              <a:t>teenagers became </a:t>
            </a:r>
            <a:r>
              <a:rPr sz="2800" b="1" i="1" dirty="0">
                <a:solidFill>
                  <a:srgbClr val="FFBF00"/>
                </a:solidFill>
                <a:latin typeface="TimesNewRomanPS-BoldItalicMT"/>
                <a:cs typeface="TimesNewRomanPS-BoldItalicMT"/>
              </a:rPr>
              <a:t>part  of the </a:t>
            </a:r>
            <a:r>
              <a:rPr sz="2800" b="1" i="1" spc="-5" dirty="0">
                <a:solidFill>
                  <a:srgbClr val="FFBF00"/>
                </a:solidFill>
                <a:latin typeface="TimesNewRomanPS-BoldItalicMT"/>
                <a:cs typeface="TimesNewRomanPS-BoldItalicMT"/>
              </a:rPr>
              <a:t>“counterculture.”  These </a:t>
            </a:r>
            <a:r>
              <a:rPr sz="2800" b="1" i="1" dirty="0">
                <a:solidFill>
                  <a:srgbClr val="FFBF00"/>
                </a:solidFill>
                <a:latin typeface="TimesNewRomanPS-BoldItalicMT"/>
                <a:cs typeface="TimesNewRomanPS-BoldItalicMT"/>
              </a:rPr>
              <a:t>“hippies”</a:t>
            </a:r>
            <a:r>
              <a:rPr sz="2800" b="1" i="1" spc="-95" dirty="0">
                <a:solidFill>
                  <a:srgbClr val="FFBF00"/>
                </a:solidFill>
                <a:latin typeface="TimesNewRomanPS-BoldItalicMT"/>
                <a:cs typeface="TimesNewRomanPS-BoldItalicMT"/>
              </a:rPr>
              <a:t> </a:t>
            </a:r>
            <a:r>
              <a:rPr sz="2800" b="1" i="1" spc="-5" dirty="0">
                <a:solidFill>
                  <a:srgbClr val="FFBF00"/>
                </a:solidFill>
                <a:latin typeface="TimesNewRomanPS-BoldItalicMT"/>
                <a:cs typeface="TimesNewRomanPS-BoldItalicMT"/>
              </a:rPr>
              <a:t>rebelled  </a:t>
            </a:r>
            <a:r>
              <a:rPr sz="2800" b="1" i="1" dirty="0">
                <a:solidFill>
                  <a:srgbClr val="FFBF00"/>
                </a:solidFill>
                <a:latin typeface="TimesNewRomanPS-BoldItalicMT"/>
                <a:cs typeface="TimesNewRomanPS-BoldItalicMT"/>
              </a:rPr>
              <a:t>against the traditional  </a:t>
            </a:r>
            <a:r>
              <a:rPr sz="2800" b="1" i="1" spc="-5" dirty="0">
                <a:solidFill>
                  <a:srgbClr val="FFBF00"/>
                </a:solidFill>
                <a:latin typeface="TimesNewRomanPS-BoldItalicMT"/>
                <a:cs typeface="TimesNewRomanPS-BoldItalicMT"/>
              </a:rPr>
              <a:t>American</a:t>
            </a:r>
            <a:r>
              <a:rPr sz="2800" b="1" i="1" spc="-20" dirty="0">
                <a:solidFill>
                  <a:srgbClr val="FFBF00"/>
                </a:solidFill>
                <a:latin typeface="TimesNewRomanPS-BoldItalicMT"/>
                <a:cs typeface="TimesNewRomanPS-BoldItalicMT"/>
              </a:rPr>
              <a:t> </a:t>
            </a:r>
            <a:r>
              <a:rPr sz="2800" b="1" i="1" spc="-5" dirty="0">
                <a:solidFill>
                  <a:srgbClr val="FFBF00"/>
                </a:solidFill>
                <a:latin typeface="TimesNewRomanPS-BoldItalicMT"/>
                <a:cs typeface="TimesNewRomanPS-BoldItalicMT"/>
              </a:rPr>
              <a:t>culture.</a:t>
            </a:r>
            <a:endParaRPr sz="2800">
              <a:latin typeface="TimesNewRomanPS-BoldItalicMT"/>
              <a:cs typeface="TimesNewRomanPS-BoldItalicMT"/>
            </a:endParaRPr>
          </a:p>
        </p:txBody>
      </p:sp>
      <p:sp>
        <p:nvSpPr>
          <p:cNvPr id="10" name="object 10"/>
          <p:cNvSpPr txBox="1"/>
          <p:nvPr/>
        </p:nvSpPr>
        <p:spPr>
          <a:xfrm>
            <a:off x="190500" y="4911090"/>
            <a:ext cx="2934970" cy="1732280"/>
          </a:xfrm>
          <a:prstGeom prst="rect">
            <a:avLst/>
          </a:prstGeom>
        </p:spPr>
        <p:txBody>
          <a:bodyPr vert="horz" wrap="square" lIns="0" tIns="12700" rIns="0" bIns="0" rtlCol="0">
            <a:spAutoFit/>
          </a:bodyPr>
          <a:lstStyle/>
          <a:p>
            <a:pPr marL="12700" marR="5080" indent="124460" algn="r">
              <a:lnSpc>
                <a:spcPct val="100000"/>
              </a:lnSpc>
              <a:spcBef>
                <a:spcPts val="100"/>
              </a:spcBef>
            </a:pPr>
            <a:r>
              <a:rPr sz="2800" b="1" i="1" dirty="0">
                <a:solidFill>
                  <a:srgbClr val="FF0000"/>
                </a:solidFill>
                <a:latin typeface="TimesNewRomanPS-BoldItalicMT"/>
                <a:cs typeface="TimesNewRomanPS-BoldItalicMT"/>
              </a:rPr>
              <a:t>Hippies</a:t>
            </a:r>
            <a:r>
              <a:rPr sz="2800" b="1" i="1" spc="-40" dirty="0">
                <a:solidFill>
                  <a:srgbClr val="FF0000"/>
                </a:solidFill>
                <a:latin typeface="TimesNewRomanPS-BoldItalicMT"/>
                <a:cs typeface="TimesNewRomanPS-BoldItalicMT"/>
              </a:rPr>
              <a:t> </a:t>
            </a:r>
            <a:r>
              <a:rPr sz="2800" b="1" i="1" spc="-5" dirty="0">
                <a:solidFill>
                  <a:srgbClr val="FF0000"/>
                </a:solidFill>
                <a:latin typeface="TimesNewRomanPS-BoldItalicMT"/>
                <a:cs typeface="TimesNewRomanPS-BoldItalicMT"/>
              </a:rPr>
              <a:t>believed</a:t>
            </a:r>
            <a:r>
              <a:rPr sz="2800" b="1" i="1" spc="-40" dirty="0">
                <a:solidFill>
                  <a:srgbClr val="FF0000"/>
                </a:solidFill>
                <a:latin typeface="TimesNewRomanPS-BoldItalicMT"/>
                <a:cs typeface="TimesNewRomanPS-BoldItalicMT"/>
              </a:rPr>
              <a:t> </a:t>
            </a:r>
            <a:r>
              <a:rPr sz="2800" b="1" i="1" dirty="0">
                <a:solidFill>
                  <a:srgbClr val="FF0000"/>
                </a:solidFill>
                <a:latin typeface="TimesNewRomanPS-BoldItalicMT"/>
                <a:cs typeface="TimesNewRomanPS-BoldItalicMT"/>
              </a:rPr>
              <a:t>in  a world </a:t>
            </a:r>
            <a:r>
              <a:rPr sz="2800" b="1" i="1" spc="-5" dirty="0">
                <a:solidFill>
                  <a:srgbClr val="FF0000"/>
                </a:solidFill>
                <a:latin typeface="TimesNewRomanPS-BoldItalicMT"/>
                <a:cs typeface="TimesNewRomanPS-BoldItalicMT"/>
              </a:rPr>
              <a:t>free</a:t>
            </a:r>
            <a:r>
              <a:rPr sz="2800" b="1" i="1" spc="-85" dirty="0">
                <a:solidFill>
                  <a:srgbClr val="FF0000"/>
                </a:solidFill>
                <a:latin typeface="TimesNewRomanPS-BoldItalicMT"/>
                <a:cs typeface="TimesNewRomanPS-BoldItalicMT"/>
              </a:rPr>
              <a:t> </a:t>
            </a:r>
            <a:r>
              <a:rPr sz="2800" b="1" i="1" spc="5" dirty="0">
                <a:solidFill>
                  <a:srgbClr val="FF0000"/>
                </a:solidFill>
                <a:latin typeface="TimesNewRomanPS-BoldItalicMT"/>
                <a:cs typeface="TimesNewRomanPS-BoldItalicMT"/>
              </a:rPr>
              <a:t>of</a:t>
            </a:r>
            <a:r>
              <a:rPr sz="2800" b="1" i="1" spc="-25" dirty="0">
                <a:solidFill>
                  <a:srgbClr val="FF0000"/>
                </a:solidFill>
                <a:latin typeface="TimesNewRomanPS-BoldItalicMT"/>
                <a:cs typeface="TimesNewRomanPS-BoldItalicMT"/>
              </a:rPr>
              <a:t> </a:t>
            </a:r>
            <a:r>
              <a:rPr sz="2800" b="1" i="1" spc="-5" dirty="0">
                <a:solidFill>
                  <a:srgbClr val="FF0000"/>
                </a:solidFill>
                <a:latin typeface="TimesNewRomanPS-BoldItalicMT"/>
                <a:cs typeface="TimesNewRomanPS-BoldItalicMT"/>
              </a:rPr>
              <a:t>war </a:t>
            </a:r>
            <a:r>
              <a:rPr sz="2800" b="1" i="1" dirty="0">
                <a:solidFill>
                  <a:srgbClr val="FF0000"/>
                </a:solidFill>
                <a:latin typeface="TimesNewRomanPS-BoldItalicMT"/>
                <a:cs typeface="TimesNewRomanPS-BoldItalicMT"/>
              </a:rPr>
              <a:t> and hate and</a:t>
            </a:r>
            <a:r>
              <a:rPr sz="2800" b="1" i="1" spc="-80" dirty="0">
                <a:solidFill>
                  <a:srgbClr val="FF0000"/>
                </a:solidFill>
                <a:latin typeface="TimesNewRomanPS-BoldItalicMT"/>
                <a:cs typeface="TimesNewRomanPS-BoldItalicMT"/>
              </a:rPr>
              <a:t> </a:t>
            </a:r>
            <a:r>
              <a:rPr sz="2800" b="1" i="1" dirty="0">
                <a:solidFill>
                  <a:srgbClr val="FF0000"/>
                </a:solidFill>
                <a:latin typeface="TimesNewRomanPS-BoldItalicMT"/>
                <a:cs typeface="TimesNewRomanPS-BoldItalicMT"/>
              </a:rPr>
              <a:t>full</a:t>
            </a:r>
            <a:r>
              <a:rPr sz="2800" b="1" i="1" spc="-20" dirty="0">
                <a:solidFill>
                  <a:srgbClr val="FF0000"/>
                </a:solidFill>
                <a:latin typeface="TimesNewRomanPS-BoldItalicMT"/>
                <a:cs typeface="TimesNewRomanPS-BoldItalicMT"/>
              </a:rPr>
              <a:t> </a:t>
            </a:r>
            <a:r>
              <a:rPr sz="2800" b="1" i="1" dirty="0">
                <a:solidFill>
                  <a:srgbClr val="FF0000"/>
                </a:solidFill>
                <a:latin typeface="TimesNewRomanPS-BoldItalicMT"/>
                <a:cs typeface="TimesNewRomanPS-BoldItalicMT"/>
              </a:rPr>
              <a:t>of  </a:t>
            </a:r>
            <a:r>
              <a:rPr sz="2800" b="1" i="1" spc="-5" dirty="0">
                <a:solidFill>
                  <a:srgbClr val="FF0000"/>
                </a:solidFill>
                <a:latin typeface="TimesNewRomanPS-BoldItalicMT"/>
                <a:cs typeface="TimesNewRomanPS-BoldItalicMT"/>
              </a:rPr>
              <a:t>peace </a:t>
            </a:r>
            <a:r>
              <a:rPr sz="2800" b="1" i="1" dirty="0">
                <a:solidFill>
                  <a:srgbClr val="FF0000"/>
                </a:solidFill>
                <a:latin typeface="TimesNewRomanPS-BoldItalicMT"/>
                <a:cs typeface="TimesNewRomanPS-BoldItalicMT"/>
              </a:rPr>
              <a:t>and</a:t>
            </a:r>
            <a:r>
              <a:rPr sz="2800" b="1" i="1" spc="-90" dirty="0">
                <a:solidFill>
                  <a:srgbClr val="FF0000"/>
                </a:solidFill>
                <a:latin typeface="TimesNewRomanPS-BoldItalicMT"/>
                <a:cs typeface="TimesNewRomanPS-BoldItalicMT"/>
              </a:rPr>
              <a:t> </a:t>
            </a:r>
            <a:r>
              <a:rPr sz="2800" b="1" i="1" dirty="0">
                <a:solidFill>
                  <a:srgbClr val="FF0000"/>
                </a:solidFill>
                <a:latin typeface="TimesNewRomanPS-BoldItalicMT"/>
                <a:cs typeface="TimesNewRomanPS-BoldItalicMT"/>
              </a:rPr>
              <a:t>love</a:t>
            </a:r>
            <a:endParaRPr sz="2800">
              <a:latin typeface="TimesNewRomanPS-BoldItalicMT"/>
              <a:cs typeface="TimesNewRomanPS-BoldItalicMT"/>
            </a:endParaRPr>
          </a:p>
        </p:txBody>
      </p:sp>
      <p:sp>
        <p:nvSpPr>
          <p:cNvPr id="11" name="object 11"/>
          <p:cNvSpPr txBox="1"/>
          <p:nvPr/>
        </p:nvSpPr>
        <p:spPr>
          <a:xfrm>
            <a:off x="6630669" y="4071620"/>
            <a:ext cx="2469515" cy="2584450"/>
          </a:xfrm>
          <a:prstGeom prst="rect">
            <a:avLst/>
          </a:prstGeom>
        </p:spPr>
        <p:txBody>
          <a:bodyPr vert="horz" wrap="square" lIns="0" tIns="12700" rIns="0" bIns="0" rtlCol="0">
            <a:spAutoFit/>
          </a:bodyPr>
          <a:lstStyle/>
          <a:p>
            <a:pPr marL="12700" marR="5080">
              <a:lnSpc>
                <a:spcPct val="99900"/>
              </a:lnSpc>
              <a:spcBef>
                <a:spcPts val="100"/>
              </a:spcBef>
            </a:pPr>
            <a:r>
              <a:rPr sz="2800" b="1" i="1" spc="-5" dirty="0">
                <a:solidFill>
                  <a:schemeClr val="bg1"/>
                </a:solidFill>
                <a:latin typeface="TimesNewRomanPS-BoldItalicMT"/>
                <a:cs typeface="TimesNewRomanPS-BoldItalicMT"/>
              </a:rPr>
              <a:t>The </a:t>
            </a:r>
            <a:r>
              <a:rPr sz="2800" b="1" i="1" dirty="0">
                <a:solidFill>
                  <a:schemeClr val="bg1"/>
                </a:solidFill>
                <a:latin typeface="TimesNewRomanPS-BoldItalicMT"/>
                <a:cs typeface="TimesNewRomanPS-BoldItalicMT"/>
              </a:rPr>
              <a:t>hippie look  </a:t>
            </a:r>
            <a:r>
              <a:rPr sz="2800" b="1" i="1" spc="-5" dirty="0">
                <a:solidFill>
                  <a:schemeClr val="bg1"/>
                </a:solidFill>
                <a:latin typeface="TimesNewRomanPS-BoldItalicMT"/>
                <a:cs typeface="TimesNewRomanPS-BoldItalicMT"/>
              </a:rPr>
              <a:t>was </a:t>
            </a:r>
            <a:r>
              <a:rPr sz="2800" b="1" i="1" dirty="0">
                <a:solidFill>
                  <a:schemeClr val="bg1"/>
                </a:solidFill>
                <a:latin typeface="TimesNewRomanPS-BoldItalicMT"/>
                <a:cs typeface="TimesNewRomanPS-BoldItalicMT"/>
              </a:rPr>
              <a:t>long </a:t>
            </a:r>
            <a:r>
              <a:rPr sz="2800" b="1" i="1" spc="-5" dirty="0">
                <a:solidFill>
                  <a:schemeClr val="bg1"/>
                </a:solidFill>
                <a:latin typeface="TimesNewRomanPS-BoldItalicMT"/>
                <a:cs typeface="TimesNewRomanPS-BoldItalicMT"/>
              </a:rPr>
              <a:t>hair,  tie-dyed shirts,  </a:t>
            </a:r>
            <a:r>
              <a:rPr sz="2800" b="1" i="1" dirty="0">
                <a:solidFill>
                  <a:schemeClr val="bg1"/>
                </a:solidFill>
                <a:latin typeface="TimesNewRomanPS-BoldItalicMT"/>
                <a:cs typeface="TimesNewRomanPS-BoldItalicMT"/>
              </a:rPr>
              <a:t>and use of</a:t>
            </a:r>
            <a:r>
              <a:rPr sz="2800" b="1" i="1" spc="-100" dirty="0">
                <a:solidFill>
                  <a:schemeClr val="bg1"/>
                </a:solidFill>
                <a:latin typeface="TimesNewRomanPS-BoldItalicMT"/>
                <a:cs typeface="TimesNewRomanPS-BoldItalicMT"/>
              </a:rPr>
              <a:t> </a:t>
            </a:r>
            <a:r>
              <a:rPr sz="2800" b="1" i="1" dirty="0">
                <a:solidFill>
                  <a:schemeClr val="bg1"/>
                </a:solidFill>
                <a:latin typeface="TimesNewRomanPS-BoldItalicMT"/>
                <a:cs typeface="TimesNewRomanPS-BoldItalicMT"/>
              </a:rPr>
              <a:t>drugs  like marijuana,  </a:t>
            </a:r>
            <a:r>
              <a:rPr sz="2800" b="1" i="1" spc="-5" dirty="0">
                <a:solidFill>
                  <a:schemeClr val="bg1"/>
                </a:solidFill>
                <a:latin typeface="TimesNewRomanPS-BoldItalicMT"/>
                <a:cs typeface="TimesNewRomanPS-BoldItalicMT"/>
              </a:rPr>
              <a:t>LSD </a:t>
            </a:r>
            <a:r>
              <a:rPr sz="2800" b="1" i="1" dirty="0">
                <a:solidFill>
                  <a:schemeClr val="bg1"/>
                </a:solidFill>
                <a:latin typeface="TimesNewRomanPS-BoldItalicMT"/>
                <a:cs typeface="TimesNewRomanPS-BoldItalicMT"/>
              </a:rPr>
              <a:t>and</a:t>
            </a:r>
            <a:r>
              <a:rPr sz="2800" b="1" i="1" spc="-60" dirty="0">
                <a:solidFill>
                  <a:schemeClr val="bg1"/>
                </a:solidFill>
                <a:latin typeface="TimesNewRomanPS-BoldItalicMT"/>
                <a:cs typeface="TimesNewRomanPS-BoldItalicMT"/>
              </a:rPr>
              <a:t> </a:t>
            </a:r>
            <a:r>
              <a:rPr sz="2800" b="1" i="1" spc="-5" dirty="0">
                <a:solidFill>
                  <a:schemeClr val="bg1"/>
                </a:solidFill>
                <a:latin typeface="TimesNewRomanPS-BoldItalicMT"/>
                <a:cs typeface="TimesNewRomanPS-BoldItalicMT"/>
              </a:rPr>
              <a:t>heroin</a:t>
            </a:r>
            <a:endParaRPr sz="2800" dirty="0">
              <a:solidFill>
                <a:schemeClr val="bg1"/>
              </a:solidFill>
              <a:latin typeface="TimesNewRomanPS-BoldItalicMT"/>
              <a:cs typeface="TimesNewRomanPS-BoldItalicMT"/>
            </a:endParaRPr>
          </a:p>
        </p:txBody>
      </p:sp>
    </p:spTree>
  </p:cSld>
  <p:clrMapOvr>
    <a:masterClrMapping/>
  </p:clrMapOvr>
  <p:transition>
    <p:blind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890D506E-5D24-1B47-9E86-20A33ABF6B6A}"/>
              </a:ext>
            </a:extLst>
          </p:cNvPr>
          <p:cNvSpPr>
            <a:spLocks noGrp="1" noChangeArrowheads="1"/>
          </p:cNvSpPr>
          <p:nvPr>
            <p:ph type="title"/>
          </p:nvPr>
        </p:nvSpPr>
        <p:spPr>
          <a:xfrm>
            <a:off x="1192529" y="-93582"/>
            <a:ext cx="6758940" cy="2031325"/>
          </a:xfrm>
        </p:spPr>
        <p:txBody>
          <a:bodyPr/>
          <a:lstStyle/>
          <a:p>
            <a:pPr algn="ctr" eaLnBrk="1" hangingPunct="1"/>
            <a:r>
              <a:rPr lang="en-US" altLang="en-US" b="1" u="sng" dirty="0">
                <a:solidFill>
                  <a:srgbClr val="FFFF00"/>
                </a:solidFill>
                <a:ea typeface="ＭＳ Ｐゴシック" panose="020B0600070205080204" pitchFamily="34" charset="-128"/>
              </a:rPr>
              <a:t>The Hippy Movement</a:t>
            </a:r>
          </a:p>
        </p:txBody>
      </p:sp>
      <p:sp>
        <p:nvSpPr>
          <p:cNvPr id="14338" name="Text Box 4">
            <a:extLst>
              <a:ext uri="{FF2B5EF4-FFF2-40B4-BE49-F238E27FC236}">
                <a16:creationId xmlns:a16="http://schemas.microsoft.com/office/drawing/2014/main" id="{2CE54E35-1698-1645-8831-7FE623F45B69}"/>
              </a:ext>
            </a:extLst>
          </p:cNvPr>
          <p:cNvSpPr txBox="1">
            <a:spLocks noChangeArrowheads="1"/>
          </p:cNvSpPr>
          <p:nvPr/>
        </p:nvSpPr>
        <p:spPr bwMode="auto">
          <a:xfrm>
            <a:off x="228598" y="1850571"/>
            <a:ext cx="36576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l" eaLnBrk="1" hangingPunct="1">
              <a:spcBef>
                <a:spcPct val="50000"/>
              </a:spcBef>
              <a:buFont typeface="Wingdings" pitchFamily="2" charset="2"/>
              <a:buChar char="§"/>
            </a:pPr>
            <a:r>
              <a:rPr lang="en-US" altLang="en-US" dirty="0">
                <a:solidFill>
                  <a:schemeClr val="bg1"/>
                </a:solidFill>
              </a:rPr>
              <a:t> The term </a:t>
            </a:r>
            <a:r>
              <a:rPr lang="ja-JP" altLang="en-US" b="1">
                <a:solidFill>
                  <a:srgbClr val="FFFF00"/>
                </a:solidFill>
              </a:rPr>
              <a:t>“</a:t>
            </a:r>
            <a:r>
              <a:rPr lang="en-US" altLang="ja-JP" b="1" dirty="0">
                <a:solidFill>
                  <a:srgbClr val="FFFF00"/>
                </a:solidFill>
              </a:rPr>
              <a:t>hippy</a:t>
            </a:r>
            <a:r>
              <a:rPr lang="ja-JP" altLang="en-US" b="1">
                <a:solidFill>
                  <a:srgbClr val="FFFF00"/>
                </a:solidFill>
              </a:rPr>
              <a:t>”</a:t>
            </a:r>
            <a:r>
              <a:rPr lang="en-US" altLang="ja-JP" b="1" dirty="0">
                <a:solidFill>
                  <a:srgbClr val="FFFF00"/>
                </a:solidFill>
              </a:rPr>
              <a:t> comes from being hip</a:t>
            </a:r>
            <a:r>
              <a:rPr lang="en-US" altLang="ja-JP" b="1" dirty="0">
                <a:solidFill>
                  <a:schemeClr val="bg1"/>
                </a:solidFill>
              </a:rPr>
              <a:t>.</a:t>
            </a:r>
            <a:r>
              <a:rPr lang="en-US" altLang="ja-JP" dirty="0">
                <a:solidFill>
                  <a:schemeClr val="bg1"/>
                </a:solidFill>
              </a:rPr>
              <a:t> You were either hip or you were a </a:t>
            </a:r>
            <a:r>
              <a:rPr lang="ja-JP" altLang="en-US">
                <a:solidFill>
                  <a:schemeClr val="bg1"/>
                </a:solidFill>
              </a:rPr>
              <a:t>“</a:t>
            </a:r>
            <a:r>
              <a:rPr lang="en-US" altLang="ja-JP" dirty="0">
                <a:solidFill>
                  <a:schemeClr val="bg1"/>
                </a:solidFill>
              </a:rPr>
              <a:t>square</a:t>
            </a:r>
            <a:r>
              <a:rPr lang="ja-JP" altLang="en-US">
                <a:solidFill>
                  <a:schemeClr val="bg1"/>
                </a:solidFill>
              </a:rPr>
              <a:t>”</a:t>
            </a:r>
            <a:r>
              <a:rPr lang="en-US" altLang="ja-JP" dirty="0">
                <a:solidFill>
                  <a:schemeClr val="bg1"/>
                </a:solidFill>
              </a:rPr>
              <a:t> or a </a:t>
            </a:r>
            <a:r>
              <a:rPr lang="ja-JP" altLang="en-US">
                <a:solidFill>
                  <a:schemeClr val="bg1"/>
                </a:solidFill>
              </a:rPr>
              <a:t>“</a:t>
            </a:r>
            <a:r>
              <a:rPr lang="en-US" altLang="ja-JP" dirty="0">
                <a:solidFill>
                  <a:schemeClr val="bg1"/>
                </a:solidFill>
              </a:rPr>
              <a:t>pig.</a:t>
            </a:r>
            <a:r>
              <a:rPr lang="ja-JP" altLang="en-US">
                <a:solidFill>
                  <a:schemeClr val="bg1"/>
                </a:solidFill>
              </a:rPr>
              <a:t>”</a:t>
            </a:r>
            <a:endParaRPr lang="en-US" altLang="ja-JP" dirty="0">
              <a:solidFill>
                <a:schemeClr val="bg1"/>
              </a:solidFill>
            </a:endParaRPr>
          </a:p>
          <a:p>
            <a:pPr algn="l" eaLnBrk="1" hangingPunct="1">
              <a:spcBef>
                <a:spcPct val="50000"/>
              </a:spcBef>
              <a:buFont typeface="Wingdings" pitchFamily="2" charset="2"/>
              <a:buChar char="§"/>
            </a:pPr>
            <a:r>
              <a:rPr lang="en-US" altLang="en-US" dirty="0">
                <a:solidFill>
                  <a:schemeClr val="bg1"/>
                </a:solidFill>
              </a:rPr>
              <a:t> </a:t>
            </a:r>
            <a:r>
              <a:rPr lang="en-US" altLang="en-US" b="1" dirty="0">
                <a:solidFill>
                  <a:srgbClr val="FFFF00"/>
                </a:solidFill>
              </a:rPr>
              <a:t>Hippie were looking for an alternative way to live life.</a:t>
            </a:r>
          </a:p>
          <a:p>
            <a:pPr algn="l" eaLnBrk="1" hangingPunct="1">
              <a:spcBef>
                <a:spcPct val="50000"/>
              </a:spcBef>
              <a:buFont typeface="Wingdings" pitchFamily="2" charset="2"/>
              <a:buChar char="§"/>
            </a:pPr>
            <a:r>
              <a:rPr lang="en-US" altLang="en-US" dirty="0">
                <a:solidFill>
                  <a:schemeClr val="bg1"/>
                </a:solidFill>
              </a:rPr>
              <a:t> </a:t>
            </a:r>
            <a:r>
              <a:rPr lang="en-US" altLang="en-US" b="1" dirty="0">
                <a:solidFill>
                  <a:srgbClr val="FFFF00"/>
                </a:solidFill>
              </a:rPr>
              <a:t>Most hippies valued freedom, nature, intimacy, peace, sharing, and spirituality.</a:t>
            </a:r>
          </a:p>
          <a:p>
            <a:pPr algn="l" eaLnBrk="1" hangingPunct="1">
              <a:spcBef>
                <a:spcPct val="50000"/>
              </a:spcBef>
              <a:buFont typeface="Wingdings" pitchFamily="2" charset="2"/>
              <a:buChar char="§"/>
            </a:pPr>
            <a:endParaRPr lang="en-US" altLang="en-US" dirty="0"/>
          </a:p>
        </p:txBody>
      </p:sp>
      <p:sp>
        <p:nvSpPr>
          <p:cNvPr id="14339" name="Text Box 6">
            <a:extLst>
              <a:ext uri="{FF2B5EF4-FFF2-40B4-BE49-F238E27FC236}">
                <a16:creationId xmlns:a16="http://schemas.microsoft.com/office/drawing/2014/main" id="{E145A769-FBBD-C941-8094-A4DEC85B7F33}"/>
              </a:ext>
            </a:extLst>
          </p:cNvPr>
          <p:cNvSpPr txBox="1">
            <a:spLocks noChangeArrowheads="1"/>
          </p:cNvSpPr>
          <p:nvPr/>
        </p:nvSpPr>
        <p:spPr bwMode="auto">
          <a:xfrm>
            <a:off x="4495800" y="16002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endParaRPr lang="en-US" altLang="en-US"/>
          </a:p>
        </p:txBody>
      </p:sp>
      <p:pic>
        <p:nvPicPr>
          <p:cNvPr id="14340" name="Picture 8" descr="G:\Lesson planning\powerpoint  pics\'60s hippy wedding.jpg">
            <a:extLst>
              <a:ext uri="{FF2B5EF4-FFF2-40B4-BE49-F238E27FC236}">
                <a16:creationId xmlns:a16="http://schemas.microsoft.com/office/drawing/2014/main" id="{471CEEF7-1011-E842-9049-F47414677470}"/>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39343" y="2068286"/>
            <a:ext cx="4343400" cy="3095625"/>
          </a:xfrm>
          <a:noFill/>
        </p:spPr>
      </p:pic>
    </p:spTree>
    <p:extLst>
      <p:ext uri="{BB962C8B-B14F-4D97-AF65-F5344CB8AC3E}">
        <p14:creationId xmlns:p14="http://schemas.microsoft.com/office/powerpoint/2010/main" val="310514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D4BD6C5E-BFE5-A946-BC0E-4183C53FFA62}"/>
              </a:ext>
            </a:extLst>
          </p:cNvPr>
          <p:cNvSpPr>
            <a:spLocks noGrp="1" noChangeArrowheads="1"/>
          </p:cNvSpPr>
          <p:nvPr>
            <p:ph type="title"/>
          </p:nvPr>
        </p:nvSpPr>
        <p:spPr>
          <a:xfrm>
            <a:off x="1192529" y="-93582"/>
            <a:ext cx="6758940" cy="1015663"/>
          </a:xfrm>
        </p:spPr>
        <p:txBody>
          <a:bodyPr/>
          <a:lstStyle/>
          <a:p>
            <a:pPr algn="ctr" eaLnBrk="1" hangingPunct="1"/>
            <a:r>
              <a:rPr lang="en-US" altLang="en-US" b="1" u="sng" dirty="0">
                <a:solidFill>
                  <a:srgbClr val="FFFF00"/>
                </a:solidFill>
                <a:ea typeface="ＭＳ Ｐゴシック" panose="020B0600070205080204" pitchFamily="34" charset="-128"/>
              </a:rPr>
              <a:t>A Way of Life</a:t>
            </a:r>
          </a:p>
        </p:txBody>
      </p:sp>
      <p:sp>
        <p:nvSpPr>
          <p:cNvPr id="15362" name="Rectangle 3">
            <a:extLst>
              <a:ext uri="{FF2B5EF4-FFF2-40B4-BE49-F238E27FC236}">
                <a16:creationId xmlns:a16="http://schemas.microsoft.com/office/drawing/2014/main" id="{DECC25BC-A067-9B4E-83DA-A33E2092A6A0}"/>
              </a:ext>
            </a:extLst>
          </p:cNvPr>
          <p:cNvSpPr>
            <a:spLocks noGrp="1" noChangeArrowheads="1"/>
          </p:cNvSpPr>
          <p:nvPr>
            <p:ph idx="1"/>
          </p:nvPr>
        </p:nvSpPr>
        <p:spPr>
          <a:xfrm>
            <a:off x="558687" y="1009977"/>
            <a:ext cx="7769225" cy="2954655"/>
          </a:xfrm>
        </p:spPr>
        <p:txBody>
          <a:bodyPr/>
          <a:lstStyle/>
          <a:p>
            <a:pPr eaLnBrk="1" hangingPunct="1">
              <a:buFont typeface="Wingdings" pitchFamily="2" charset="2"/>
              <a:buChar char="§"/>
            </a:pPr>
            <a:r>
              <a:rPr lang="en-US" altLang="en-US" sz="2400" dirty="0">
                <a:solidFill>
                  <a:schemeClr val="bg1"/>
                </a:solidFill>
                <a:ea typeface="ＭＳ Ｐゴシック" panose="020B0600070205080204" pitchFamily="34" charset="-128"/>
              </a:rPr>
              <a:t>Hippies wanted to </a:t>
            </a:r>
            <a:r>
              <a:rPr lang="en-US" altLang="en-US" sz="2400" i="1" dirty="0">
                <a:solidFill>
                  <a:srgbClr val="FFFF00"/>
                </a:solidFill>
                <a:ea typeface="ＭＳ Ｐゴシック" panose="020B0600070205080204" pitchFamily="34" charset="-128"/>
              </a:rPr>
              <a:t>distance themselves from mainstream ways of life. </a:t>
            </a:r>
          </a:p>
          <a:p>
            <a:pPr eaLnBrk="1" hangingPunct="1">
              <a:buFont typeface="Wingdings" pitchFamily="2" charset="2"/>
              <a:buChar char="§"/>
            </a:pPr>
            <a:r>
              <a:rPr lang="en-US" altLang="en-US" sz="2400" dirty="0">
                <a:solidFill>
                  <a:schemeClr val="bg1"/>
                </a:solidFill>
                <a:ea typeface="ＭＳ Ｐゴシック" panose="020B0600070205080204" pitchFamily="34" charset="-128"/>
              </a:rPr>
              <a:t>They</a:t>
            </a:r>
            <a:r>
              <a:rPr lang="en-US" altLang="en-US" sz="2400" dirty="0">
                <a:ea typeface="ＭＳ Ｐゴシック" panose="020B0600070205080204" pitchFamily="34" charset="-128"/>
              </a:rPr>
              <a:t> </a:t>
            </a:r>
            <a:r>
              <a:rPr lang="en-US" altLang="en-US" sz="2400" i="1" dirty="0">
                <a:solidFill>
                  <a:srgbClr val="FFFF00"/>
                </a:solidFill>
                <a:ea typeface="ＭＳ Ｐゴシック" panose="020B0600070205080204" pitchFamily="34" charset="-128"/>
              </a:rPr>
              <a:t>discarded possessions and often lived in parks or campsites in the woods.</a:t>
            </a:r>
          </a:p>
          <a:p>
            <a:pPr algn="l" eaLnBrk="1" hangingPunct="1">
              <a:spcBef>
                <a:spcPct val="50000"/>
              </a:spcBef>
              <a:buFont typeface="Wingdings" pitchFamily="2" charset="2"/>
              <a:buChar char="§"/>
            </a:pPr>
            <a:r>
              <a:rPr lang="en-US" altLang="en-US" sz="2400" dirty="0">
                <a:solidFill>
                  <a:srgbClr val="FFFF00"/>
                </a:solidFill>
              </a:rPr>
              <a:t> Living like this made them feel free</a:t>
            </a:r>
          </a:p>
          <a:p>
            <a:pPr algn="l" eaLnBrk="1" hangingPunct="1">
              <a:spcBef>
                <a:spcPct val="50000"/>
              </a:spcBef>
              <a:buFont typeface="Wingdings" pitchFamily="2" charset="2"/>
              <a:buChar char="§"/>
            </a:pPr>
            <a:r>
              <a:rPr lang="en-US" altLang="en-US" sz="2400" dirty="0">
                <a:solidFill>
                  <a:srgbClr val="FFFF00"/>
                </a:solidFill>
              </a:rPr>
              <a:t> Nudity was another form of freedom</a:t>
            </a:r>
          </a:p>
          <a:p>
            <a:pPr eaLnBrk="1" hangingPunct="1">
              <a:buFont typeface="Wingdings" pitchFamily="2" charset="2"/>
              <a:buChar char="§"/>
            </a:pPr>
            <a:endParaRPr lang="en-US" altLang="en-US" sz="2400" i="1" dirty="0">
              <a:solidFill>
                <a:srgbClr val="FFFF00"/>
              </a:solidFill>
              <a:ea typeface="ＭＳ Ｐゴシック" panose="020B0600070205080204" pitchFamily="34" charset="-128"/>
            </a:endParaRPr>
          </a:p>
        </p:txBody>
      </p:sp>
      <p:pic>
        <p:nvPicPr>
          <p:cNvPr id="15363" name="Picture 5" descr="G:\Lesson planning\powerpoint  pics\'60s camping hippies.jpg">
            <a:extLst>
              <a:ext uri="{FF2B5EF4-FFF2-40B4-BE49-F238E27FC236}">
                <a16:creationId xmlns:a16="http://schemas.microsoft.com/office/drawing/2014/main" id="{14564688-1446-5743-BEF6-C78DD39C1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3487" y="2254459"/>
            <a:ext cx="2019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G:\Lesson planning\powerpoint  pics\'60s NakedHippies.jpg">
            <a:extLst>
              <a:ext uri="{FF2B5EF4-FFF2-40B4-BE49-F238E27FC236}">
                <a16:creationId xmlns:a16="http://schemas.microsoft.com/office/drawing/2014/main" id="{F55ED616-1D8F-454F-B822-956FAD80F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74" y="3744686"/>
            <a:ext cx="2737465" cy="280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538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3123FB6B-97A2-524E-8DED-D6D805352E37}"/>
              </a:ext>
            </a:extLst>
          </p:cNvPr>
          <p:cNvSpPr>
            <a:spLocks noGrp="1" noChangeArrowheads="1"/>
          </p:cNvSpPr>
          <p:nvPr>
            <p:ph type="title"/>
          </p:nvPr>
        </p:nvSpPr>
        <p:spPr>
          <a:xfrm>
            <a:off x="1192529" y="-93582"/>
            <a:ext cx="6758940" cy="1015663"/>
          </a:xfrm>
        </p:spPr>
        <p:txBody>
          <a:bodyPr/>
          <a:lstStyle/>
          <a:p>
            <a:pPr algn="ctr" eaLnBrk="1" hangingPunct="1"/>
            <a:r>
              <a:rPr lang="en-US" altLang="en-US" b="1" u="sng" dirty="0">
                <a:solidFill>
                  <a:srgbClr val="FFFF00"/>
                </a:solidFill>
                <a:ea typeface="ＭＳ Ｐゴシック" panose="020B0600070205080204" pitchFamily="34" charset="-128"/>
              </a:rPr>
              <a:t>Drug Culture</a:t>
            </a:r>
          </a:p>
        </p:txBody>
      </p:sp>
      <p:pic>
        <p:nvPicPr>
          <p:cNvPr id="20482" name="Picture 5" descr="G:\Lesson planning\powerpoint  pics\'60s leary.jpg">
            <a:extLst>
              <a:ext uri="{FF2B5EF4-FFF2-40B4-BE49-F238E27FC236}">
                <a16:creationId xmlns:a16="http://schemas.microsoft.com/office/drawing/2014/main" id="{E6DB96F7-81E5-E948-B8ED-8E5B6B3E7EF0}"/>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02083" y="1092389"/>
            <a:ext cx="4114800" cy="2830513"/>
          </a:xfrm>
          <a:noFill/>
        </p:spPr>
      </p:pic>
      <p:sp>
        <p:nvSpPr>
          <p:cNvPr id="20483" name="Text Box 6">
            <a:extLst>
              <a:ext uri="{FF2B5EF4-FFF2-40B4-BE49-F238E27FC236}">
                <a16:creationId xmlns:a16="http://schemas.microsoft.com/office/drawing/2014/main" id="{E4D3C3E1-A679-0B49-BCA1-CCCFF814B61A}"/>
              </a:ext>
            </a:extLst>
          </p:cNvPr>
          <p:cNvSpPr txBox="1">
            <a:spLocks noChangeArrowheads="1"/>
          </p:cNvSpPr>
          <p:nvPr/>
        </p:nvSpPr>
        <p:spPr bwMode="auto">
          <a:xfrm>
            <a:off x="304800" y="922081"/>
            <a:ext cx="44958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l" eaLnBrk="1" hangingPunct="1">
              <a:spcBef>
                <a:spcPct val="50000"/>
              </a:spcBef>
              <a:buFont typeface="Wingdings" pitchFamily="2" charset="2"/>
              <a:buChar char="§"/>
            </a:pPr>
            <a:r>
              <a:rPr lang="en-US" altLang="en-US" dirty="0">
                <a:solidFill>
                  <a:srgbClr val="FFFF00"/>
                </a:solidFill>
              </a:rPr>
              <a:t> </a:t>
            </a:r>
            <a:r>
              <a:rPr lang="en-US" altLang="en-US" i="1" dirty="0">
                <a:solidFill>
                  <a:srgbClr val="FFFF00"/>
                </a:solidFill>
              </a:rPr>
              <a:t>Drugs like marijuana and LSD were a big part of the hippy/counterculture movement.</a:t>
            </a:r>
          </a:p>
          <a:p>
            <a:pPr algn="l" eaLnBrk="1" hangingPunct="1">
              <a:spcBef>
                <a:spcPct val="50000"/>
              </a:spcBef>
              <a:buFont typeface="Wingdings" pitchFamily="2" charset="2"/>
              <a:buChar char="§"/>
            </a:pPr>
            <a:r>
              <a:rPr lang="en-US" altLang="en-US" dirty="0">
                <a:solidFill>
                  <a:schemeClr val="bg1"/>
                </a:solidFill>
              </a:rPr>
              <a:t> Using drugs made </a:t>
            </a:r>
            <a:r>
              <a:rPr lang="en-US" altLang="en-US" dirty="0">
                <a:solidFill>
                  <a:srgbClr val="FFFF00"/>
                </a:solidFill>
              </a:rPr>
              <a:t>hippies </a:t>
            </a:r>
            <a:r>
              <a:rPr lang="en-US" altLang="en-US" i="1" dirty="0">
                <a:solidFill>
                  <a:srgbClr val="FFFF00"/>
                </a:solidFill>
              </a:rPr>
              <a:t>feel like the were rebelling from mainstream society.</a:t>
            </a:r>
          </a:p>
          <a:p>
            <a:pPr eaLnBrk="1" hangingPunct="1">
              <a:spcBef>
                <a:spcPct val="50000"/>
              </a:spcBef>
              <a:buFont typeface="Wingdings" pitchFamily="2" charset="2"/>
              <a:buChar char="§"/>
            </a:pPr>
            <a:r>
              <a:rPr lang="en-US" altLang="en-US" dirty="0">
                <a:solidFill>
                  <a:srgbClr val="FFFF00"/>
                </a:solidFill>
              </a:rPr>
              <a:t> </a:t>
            </a:r>
            <a:r>
              <a:rPr lang="en-US" altLang="en-US" i="1" dirty="0">
                <a:solidFill>
                  <a:srgbClr val="FFFF00"/>
                </a:solidFill>
              </a:rPr>
              <a:t>Timothy Leary (a Harvard professor) was an advocate of LSD.</a:t>
            </a:r>
          </a:p>
          <a:p>
            <a:pPr eaLnBrk="1" hangingPunct="1">
              <a:spcBef>
                <a:spcPct val="50000"/>
              </a:spcBef>
              <a:buFont typeface="Wingdings" pitchFamily="2" charset="2"/>
              <a:buChar char="§"/>
            </a:pPr>
            <a:r>
              <a:rPr lang="en-US" altLang="en-US" dirty="0">
                <a:solidFill>
                  <a:srgbClr val="FFFF00"/>
                </a:solidFill>
              </a:rPr>
              <a:t> LSD was created by a Swiss scientist, used by the CIA, and tested for use by psychiatrists before it became illegal.</a:t>
            </a:r>
          </a:p>
          <a:p>
            <a:pPr algn="l" eaLnBrk="1" hangingPunct="1">
              <a:spcBef>
                <a:spcPct val="50000"/>
              </a:spcBef>
              <a:buFont typeface="Wingdings" pitchFamily="2" charset="2"/>
              <a:buChar char="§"/>
            </a:pPr>
            <a:endParaRPr lang="en-US" altLang="en-US" i="1" dirty="0">
              <a:solidFill>
                <a:srgbClr val="0000FF"/>
              </a:solidFill>
            </a:endParaRPr>
          </a:p>
        </p:txBody>
      </p:sp>
    </p:spTree>
    <p:extLst>
      <p:ext uri="{BB962C8B-B14F-4D97-AF65-F5344CB8AC3E}">
        <p14:creationId xmlns:p14="http://schemas.microsoft.com/office/powerpoint/2010/main" val="86438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7D6EB932-565A-3B42-BE9B-6677573D6D2F}"/>
              </a:ext>
            </a:extLst>
          </p:cNvPr>
          <p:cNvSpPr>
            <a:spLocks noGrp="1" noChangeArrowheads="1"/>
          </p:cNvSpPr>
          <p:nvPr>
            <p:ph type="title"/>
          </p:nvPr>
        </p:nvSpPr>
        <p:spPr>
          <a:xfrm>
            <a:off x="91440" y="26075"/>
            <a:ext cx="8823960" cy="1015663"/>
          </a:xfrm>
        </p:spPr>
        <p:txBody>
          <a:bodyPr/>
          <a:lstStyle/>
          <a:p>
            <a:pPr algn="ctr" eaLnBrk="1" hangingPunct="1"/>
            <a:r>
              <a:rPr lang="en-US" altLang="en-US" b="1" u="sng" dirty="0">
                <a:solidFill>
                  <a:srgbClr val="FFFF00"/>
                </a:solidFill>
                <a:ea typeface="ＭＳ Ｐゴシック" panose="020B0600070205080204" pitchFamily="34" charset="-128"/>
              </a:rPr>
              <a:t>Counterculture Fashion</a:t>
            </a:r>
          </a:p>
        </p:txBody>
      </p:sp>
      <p:pic>
        <p:nvPicPr>
          <p:cNvPr id="16386" name="Picture 5" descr="G:\Lesson planning\powerpoint  pics\'60s old hippie.jpg">
            <a:extLst>
              <a:ext uri="{FF2B5EF4-FFF2-40B4-BE49-F238E27FC236}">
                <a16:creationId xmlns:a16="http://schemas.microsoft.com/office/drawing/2014/main" id="{54EA52EC-B672-E54E-B934-430A90E57770}"/>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 y="1219200"/>
            <a:ext cx="3000375" cy="4113213"/>
          </a:xfrm>
          <a:noFill/>
        </p:spPr>
      </p:pic>
      <p:sp>
        <p:nvSpPr>
          <p:cNvPr id="16387" name="Text Box 6">
            <a:extLst>
              <a:ext uri="{FF2B5EF4-FFF2-40B4-BE49-F238E27FC236}">
                <a16:creationId xmlns:a16="http://schemas.microsoft.com/office/drawing/2014/main" id="{D13EBC9F-A0FA-1F41-BD41-B6B9882B8507}"/>
              </a:ext>
            </a:extLst>
          </p:cNvPr>
          <p:cNvSpPr txBox="1">
            <a:spLocks noChangeArrowheads="1"/>
          </p:cNvSpPr>
          <p:nvPr/>
        </p:nvSpPr>
        <p:spPr bwMode="auto">
          <a:xfrm>
            <a:off x="3276600" y="1105693"/>
            <a:ext cx="58674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l" eaLnBrk="1" hangingPunct="1">
              <a:spcBef>
                <a:spcPct val="50000"/>
              </a:spcBef>
              <a:buFont typeface="Wingdings" pitchFamily="2" charset="2"/>
              <a:buChar char="§"/>
            </a:pPr>
            <a:r>
              <a:rPr lang="en-US" altLang="en-US" dirty="0">
                <a:solidFill>
                  <a:schemeClr val="bg1"/>
                </a:solidFill>
              </a:rPr>
              <a:t> Hippies </a:t>
            </a:r>
            <a:r>
              <a:rPr lang="en-US" altLang="en-US" i="1" dirty="0">
                <a:solidFill>
                  <a:srgbClr val="FFFF00"/>
                </a:solidFill>
              </a:rPr>
              <a:t>distanced themselves from mainstream culture by their dress.</a:t>
            </a:r>
          </a:p>
          <a:p>
            <a:pPr algn="l" eaLnBrk="1" hangingPunct="1">
              <a:spcBef>
                <a:spcPct val="50000"/>
              </a:spcBef>
              <a:buFont typeface="Wingdings" pitchFamily="2" charset="2"/>
              <a:buChar char="§"/>
            </a:pPr>
            <a:r>
              <a:rPr lang="en-US" altLang="en-US" dirty="0">
                <a:solidFill>
                  <a:srgbClr val="FFFF00"/>
                </a:solidFill>
              </a:rPr>
              <a:t> </a:t>
            </a:r>
            <a:r>
              <a:rPr lang="en-US" altLang="en-US" i="1" dirty="0">
                <a:solidFill>
                  <a:srgbClr val="FFFF00"/>
                </a:solidFill>
              </a:rPr>
              <a:t>Colorful, flowing clothing, beads, headbands bellbottoms, and tie-dye were popular.</a:t>
            </a:r>
          </a:p>
          <a:p>
            <a:pPr algn="l" eaLnBrk="1" hangingPunct="1">
              <a:spcBef>
                <a:spcPct val="50000"/>
              </a:spcBef>
              <a:buFont typeface="Wingdings" pitchFamily="2" charset="2"/>
              <a:buChar char="§"/>
            </a:pPr>
            <a:r>
              <a:rPr lang="en-US" altLang="en-US" dirty="0">
                <a:solidFill>
                  <a:srgbClr val="FFFF00"/>
                </a:solidFill>
              </a:rPr>
              <a:t> </a:t>
            </a:r>
            <a:r>
              <a:rPr lang="en-US" altLang="en-US" i="1" dirty="0">
                <a:solidFill>
                  <a:srgbClr val="FFFF00"/>
                </a:solidFill>
              </a:rPr>
              <a:t>Men grew their hair and beards long or in afros. </a:t>
            </a:r>
          </a:p>
          <a:p>
            <a:pPr algn="l" eaLnBrk="1" hangingPunct="1">
              <a:spcBef>
                <a:spcPct val="50000"/>
              </a:spcBef>
              <a:buFont typeface="Wingdings" pitchFamily="2" charset="2"/>
              <a:buChar char="§"/>
            </a:pPr>
            <a:r>
              <a:rPr lang="en-US" altLang="en-US" dirty="0">
                <a:solidFill>
                  <a:schemeClr val="bg1"/>
                </a:solidFill>
              </a:rPr>
              <a:t> Hippies were often called </a:t>
            </a:r>
            <a:r>
              <a:rPr lang="ja-JP" altLang="en-US">
                <a:solidFill>
                  <a:schemeClr val="bg1"/>
                </a:solidFill>
              </a:rPr>
              <a:t>“</a:t>
            </a:r>
            <a:r>
              <a:rPr lang="en-US" altLang="ja-JP" dirty="0">
                <a:solidFill>
                  <a:schemeClr val="bg1"/>
                </a:solidFill>
              </a:rPr>
              <a:t>longhairs</a:t>
            </a:r>
            <a:r>
              <a:rPr lang="ja-JP" altLang="en-US">
                <a:solidFill>
                  <a:schemeClr val="bg1"/>
                </a:solidFill>
              </a:rPr>
              <a:t>”</a:t>
            </a:r>
            <a:endParaRPr lang="en-US" altLang="en-US" dirty="0">
              <a:solidFill>
                <a:schemeClr val="bg1"/>
              </a:solidFill>
            </a:endParaRPr>
          </a:p>
        </p:txBody>
      </p:sp>
    </p:spTree>
    <p:extLst>
      <p:ext uri="{BB962C8B-B14F-4D97-AF65-F5344CB8AC3E}">
        <p14:creationId xmlns:p14="http://schemas.microsoft.com/office/powerpoint/2010/main" val="2508958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572EFCFC-040F-D844-8BF7-843D463D4284}"/>
              </a:ext>
            </a:extLst>
          </p:cNvPr>
          <p:cNvSpPr>
            <a:spLocks noGrp="1" noChangeArrowheads="1"/>
          </p:cNvSpPr>
          <p:nvPr>
            <p:ph type="title"/>
          </p:nvPr>
        </p:nvSpPr>
        <p:spPr>
          <a:xfrm>
            <a:off x="174692" y="0"/>
            <a:ext cx="8816907" cy="738664"/>
          </a:xfrm>
        </p:spPr>
        <p:txBody>
          <a:bodyPr/>
          <a:lstStyle/>
          <a:p>
            <a:pPr eaLnBrk="1" hangingPunct="1"/>
            <a:r>
              <a:rPr lang="en-US" altLang="en-US" sz="4800" b="1" u="sng" dirty="0">
                <a:solidFill>
                  <a:srgbClr val="FFFF00"/>
                </a:solidFill>
                <a:ea typeface="ＭＳ Ｐゴシック" panose="020B0600070205080204" pitchFamily="34" charset="-128"/>
              </a:rPr>
              <a:t>San Francisco and Haight</a:t>
            </a:r>
            <a:r>
              <a:rPr lang="en-US" altLang="en-US" sz="4800" u="sng" dirty="0">
                <a:solidFill>
                  <a:srgbClr val="FFFF00"/>
                </a:solidFill>
                <a:ea typeface="ＭＳ Ｐゴシック" panose="020B0600070205080204" pitchFamily="34" charset="-128"/>
              </a:rPr>
              <a:t> </a:t>
            </a:r>
            <a:r>
              <a:rPr lang="en-US" altLang="en-US" sz="4800" b="1" u="sng" dirty="0">
                <a:solidFill>
                  <a:srgbClr val="FFFF00"/>
                </a:solidFill>
                <a:ea typeface="ＭＳ Ｐゴシック" panose="020B0600070205080204" pitchFamily="34" charset="-128"/>
              </a:rPr>
              <a:t>Ashbury </a:t>
            </a:r>
          </a:p>
        </p:txBody>
      </p:sp>
      <p:sp>
        <p:nvSpPr>
          <p:cNvPr id="17410" name="Text Box 4">
            <a:extLst>
              <a:ext uri="{FF2B5EF4-FFF2-40B4-BE49-F238E27FC236}">
                <a16:creationId xmlns:a16="http://schemas.microsoft.com/office/drawing/2014/main" id="{2CCCC0BC-50F3-A649-98E1-6222F5F409B1}"/>
              </a:ext>
            </a:extLst>
          </p:cNvPr>
          <p:cNvSpPr txBox="1">
            <a:spLocks noChangeArrowheads="1"/>
          </p:cNvSpPr>
          <p:nvPr/>
        </p:nvSpPr>
        <p:spPr bwMode="auto">
          <a:xfrm>
            <a:off x="3200401" y="861218"/>
            <a:ext cx="5943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l" eaLnBrk="1" hangingPunct="1">
              <a:spcBef>
                <a:spcPct val="50000"/>
              </a:spcBef>
              <a:buFont typeface="Wingdings" pitchFamily="2" charset="2"/>
              <a:buChar char="§"/>
            </a:pPr>
            <a:r>
              <a:rPr lang="en-US" altLang="en-US" sz="2800" dirty="0"/>
              <a:t> </a:t>
            </a:r>
            <a:r>
              <a:rPr lang="en-US" altLang="en-US" sz="2800" i="1" dirty="0">
                <a:solidFill>
                  <a:schemeClr val="bg1"/>
                </a:solidFill>
              </a:rPr>
              <a:t>San Francisco was the birthplace of the counterculture/hippy movement.</a:t>
            </a:r>
          </a:p>
          <a:p>
            <a:pPr algn="l" eaLnBrk="1" hangingPunct="1">
              <a:spcBef>
                <a:spcPct val="50000"/>
              </a:spcBef>
              <a:buFont typeface="Wingdings" pitchFamily="2" charset="2"/>
              <a:buChar char="§"/>
            </a:pPr>
            <a:r>
              <a:rPr lang="en-US" altLang="en-US" sz="2800" dirty="0"/>
              <a:t> </a:t>
            </a:r>
            <a:r>
              <a:rPr lang="en-US" altLang="en-US" sz="2800" dirty="0">
                <a:solidFill>
                  <a:schemeClr val="bg1"/>
                </a:solidFill>
              </a:rPr>
              <a:t>By</a:t>
            </a:r>
            <a:r>
              <a:rPr lang="en-US" altLang="en-US" sz="2800" dirty="0"/>
              <a:t> </a:t>
            </a:r>
            <a:r>
              <a:rPr lang="en-US" altLang="en-US" sz="2800" i="1" dirty="0">
                <a:solidFill>
                  <a:srgbClr val="FFFF00"/>
                </a:solidFill>
              </a:rPr>
              <a:t>1965 hippies had taken over the Haight Ashbury district.</a:t>
            </a:r>
          </a:p>
          <a:p>
            <a:pPr algn="l" eaLnBrk="1" hangingPunct="1">
              <a:spcBef>
                <a:spcPct val="50000"/>
              </a:spcBef>
              <a:buFont typeface="Wingdings" pitchFamily="2" charset="2"/>
              <a:buChar char="§"/>
            </a:pPr>
            <a:r>
              <a:rPr lang="en-US" altLang="en-US" sz="2800" dirty="0"/>
              <a:t> </a:t>
            </a:r>
            <a:r>
              <a:rPr lang="en-US" altLang="en-US" sz="2800" dirty="0">
                <a:solidFill>
                  <a:schemeClr val="bg1"/>
                </a:solidFill>
              </a:rPr>
              <a:t>Haight Ashbury district contains </a:t>
            </a:r>
            <a:r>
              <a:rPr lang="en-US" altLang="en-US" sz="2800" i="1" dirty="0">
                <a:solidFill>
                  <a:srgbClr val="FFFF00"/>
                </a:solidFill>
              </a:rPr>
              <a:t>Golden Gate Park, home of the Trips Festival and </a:t>
            </a:r>
            <a:r>
              <a:rPr lang="ja-JP" altLang="en-US" sz="2800" i="1">
                <a:solidFill>
                  <a:srgbClr val="FFFF00"/>
                </a:solidFill>
              </a:rPr>
              <a:t>“</a:t>
            </a:r>
            <a:r>
              <a:rPr lang="en-US" altLang="ja-JP" sz="2800" i="1" dirty="0">
                <a:solidFill>
                  <a:srgbClr val="FFFF00"/>
                </a:solidFill>
              </a:rPr>
              <a:t>be-ins.”</a:t>
            </a:r>
            <a:endParaRPr lang="en-US" altLang="en-US" sz="2800" i="1" dirty="0">
              <a:solidFill>
                <a:srgbClr val="FFFF00"/>
              </a:solidFill>
            </a:endParaRPr>
          </a:p>
        </p:txBody>
      </p:sp>
      <p:pic>
        <p:nvPicPr>
          <p:cNvPr id="17411" name="Picture 6" descr="G:\Lesson planning\powerpoint  pics\'60s concert.jpg">
            <a:extLst>
              <a:ext uri="{FF2B5EF4-FFF2-40B4-BE49-F238E27FC236}">
                <a16:creationId xmlns:a16="http://schemas.microsoft.com/office/drawing/2014/main" id="{5CA00FA1-D0C7-C848-877F-88233AF1951C}"/>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4692" y="861218"/>
            <a:ext cx="2840038" cy="4113213"/>
          </a:xfrm>
          <a:noFill/>
        </p:spPr>
      </p:pic>
      <p:sp>
        <p:nvSpPr>
          <p:cNvPr id="17412" name="Text Box 7">
            <a:extLst>
              <a:ext uri="{FF2B5EF4-FFF2-40B4-BE49-F238E27FC236}">
                <a16:creationId xmlns:a16="http://schemas.microsoft.com/office/drawing/2014/main" id="{25AAE14D-F7BE-9D45-83A1-D472896187B7}"/>
              </a:ext>
            </a:extLst>
          </p:cNvPr>
          <p:cNvSpPr txBox="1">
            <a:spLocks noChangeArrowheads="1"/>
          </p:cNvSpPr>
          <p:nvPr/>
        </p:nvSpPr>
        <p:spPr bwMode="auto">
          <a:xfrm>
            <a:off x="0" y="5096985"/>
            <a:ext cx="320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2000" dirty="0">
                <a:solidFill>
                  <a:schemeClr val="bg1"/>
                </a:solidFill>
              </a:rPr>
              <a:t>This is a 20,000-strong be-in at Golden gate park in 1967.</a:t>
            </a:r>
            <a:endParaRPr lang="en-US" altLang="en-US" dirty="0">
              <a:solidFill>
                <a:schemeClr val="bg1"/>
              </a:solidFill>
            </a:endParaRPr>
          </a:p>
        </p:txBody>
      </p:sp>
    </p:spTree>
    <p:extLst>
      <p:ext uri="{BB962C8B-B14F-4D97-AF65-F5344CB8AC3E}">
        <p14:creationId xmlns:p14="http://schemas.microsoft.com/office/powerpoint/2010/main" val="822701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14400"/>
            <a:ext cx="9144000" cy="5791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1066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5B4D3D2E-2946-BD49-8F86-91FB7BCA4BE6}"/>
              </a:ext>
            </a:extLst>
          </p:cNvPr>
          <p:cNvSpPr>
            <a:spLocks noGrp="1" noChangeArrowheads="1"/>
          </p:cNvSpPr>
          <p:nvPr>
            <p:ph type="title"/>
          </p:nvPr>
        </p:nvSpPr>
        <p:spPr>
          <a:xfrm>
            <a:off x="1192529" y="-93582"/>
            <a:ext cx="6758940" cy="1015663"/>
          </a:xfrm>
        </p:spPr>
        <p:txBody>
          <a:bodyPr/>
          <a:lstStyle/>
          <a:p>
            <a:pPr algn="ctr" eaLnBrk="1" hangingPunct="1"/>
            <a:r>
              <a:rPr lang="en-US" altLang="en-US" b="1" u="sng" dirty="0">
                <a:solidFill>
                  <a:srgbClr val="FFFF00"/>
                </a:solidFill>
                <a:ea typeface="ＭＳ Ｐゴシック" panose="020B0600070205080204" pitchFamily="34" charset="-128"/>
              </a:rPr>
              <a:t>Hippy Music</a:t>
            </a:r>
          </a:p>
        </p:txBody>
      </p:sp>
      <p:sp>
        <p:nvSpPr>
          <p:cNvPr id="18434" name="Text Box 4">
            <a:extLst>
              <a:ext uri="{FF2B5EF4-FFF2-40B4-BE49-F238E27FC236}">
                <a16:creationId xmlns:a16="http://schemas.microsoft.com/office/drawing/2014/main" id="{1918D514-0B9D-774D-AF26-638CB9B21ECC}"/>
              </a:ext>
            </a:extLst>
          </p:cNvPr>
          <p:cNvSpPr txBox="1">
            <a:spLocks noChangeArrowheads="1"/>
          </p:cNvSpPr>
          <p:nvPr/>
        </p:nvSpPr>
        <p:spPr bwMode="auto">
          <a:xfrm>
            <a:off x="152400" y="922081"/>
            <a:ext cx="7543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l" eaLnBrk="1" hangingPunct="1">
              <a:spcBef>
                <a:spcPct val="50000"/>
              </a:spcBef>
              <a:buFont typeface="Wingdings" pitchFamily="2" charset="2"/>
              <a:buChar char="§"/>
            </a:pPr>
            <a:r>
              <a:rPr lang="en-US" altLang="en-US" dirty="0">
                <a:solidFill>
                  <a:schemeClr val="bg1"/>
                </a:solidFill>
              </a:rPr>
              <a:t> The most popular music of the time was </a:t>
            </a:r>
            <a:r>
              <a:rPr lang="en-US" altLang="en-US" dirty="0">
                <a:solidFill>
                  <a:srgbClr val="FFFF00"/>
                </a:solidFill>
              </a:rPr>
              <a:t>psychedelic rock </a:t>
            </a:r>
          </a:p>
          <a:p>
            <a:pPr algn="l" eaLnBrk="1" hangingPunct="1">
              <a:spcBef>
                <a:spcPct val="50000"/>
              </a:spcBef>
              <a:buFont typeface="Wingdings" pitchFamily="2" charset="2"/>
              <a:buChar char="§"/>
            </a:pPr>
            <a:r>
              <a:rPr lang="en-US" altLang="en-US" dirty="0">
                <a:solidFill>
                  <a:schemeClr val="bg1"/>
                </a:solidFill>
              </a:rPr>
              <a:t>Bands like Jefferson Airplane, Quicksilver Messenger Service, the Jimi Hendrix Experience and the Grateful Dead </a:t>
            </a:r>
            <a:r>
              <a:rPr lang="en-US" altLang="en-US" dirty="0">
                <a:solidFill>
                  <a:srgbClr val="FFFF00"/>
                </a:solidFill>
              </a:rPr>
              <a:t>played free concerts </a:t>
            </a:r>
            <a:r>
              <a:rPr lang="en-US" altLang="en-US" dirty="0">
                <a:solidFill>
                  <a:schemeClr val="bg1"/>
                </a:solidFill>
              </a:rPr>
              <a:t>at Golden Gate Park.</a:t>
            </a:r>
          </a:p>
          <a:p>
            <a:pPr algn="l" eaLnBrk="1" hangingPunct="1">
              <a:spcBef>
                <a:spcPct val="50000"/>
              </a:spcBef>
              <a:buFont typeface="Wingdings" pitchFamily="2" charset="2"/>
              <a:buChar char="§"/>
            </a:pPr>
            <a:r>
              <a:rPr lang="en-US" altLang="en-US" dirty="0">
                <a:solidFill>
                  <a:srgbClr val="FFFF00"/>
                </a:solidFill>
              </a:rPr>
              <a:t> Concerts and be-ins were places for hippies to protest, socialize, dance, or take drugs.</a:t>
            </a:r>
          </a:p>
          <a:p>
            <a:pPr algn="l" eaLnBrk="1" hangingPunct="1">
              <a:spcBef>
                <a:spcPct val="50000"/>
              </a:spcBef>
              <a:buFont typeface="Wingdings" pitchFamily="2" charset="2"/>
              <a:buChar char="§"/>
            </a:pPr>
            <a:r>
              <a:rPr lang="en-US" altLang="en-US" dirty="0">
                <a:solidFill>
                  <a:schemeClr val="bg1"/>
                </a:solidFill>
              </a:rPr>
              <a:t> At </a:t>
            </a:r>
            <a:r>
              <a:rPr lang="en-US" altLang="en-US" dirty="0">
                <a:solidFill>
                  <a:srgbClr val="FFFF00"/>
                </a:solidFill>
              </a:rPr>
              <a:t>Woodstock over 250,000 hippies showed up </a:t>
            </a:r>
            <a:r>
              <a:rPr lang="en-US" altLang="en-US" dirty="0">
                <a:solidFill>
                  <a:schemeClr val="bg1"/>
                </a:solidFill>
              </a:rPr>
              <a:t>to hear artists like Janis Joplin, The Who, Canned Heat, The Allman Brothers, and County Joe and the Fish.</a:t>
            </a:r>
          </a:p>
        </p:txBody>
      </p:sp>
    </p:spTree>
    <p:extLst>
      <p:ext uri="{BB962C8B-B14F-4D97-AF65-F5344CB8AC3E}">
        <p14:creationId xmlns:p14="http://schemas.microsoft.com/office/powerpoint/2010/main" val="308500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9960" y="34290"/>
            <a:ext cx="7169150" cy="103124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FFFF00"/>
                </a:solidFill>
              </a:rPr>
              <a:t>Kennedy </a:t>
            </a:r>
            <a:r>
              <a:rPr dirty="0">
                <a:solidFill>
                  <a:srgbClr val="FFFF00"/>
                </a:solidFill>
              </a:rPr>
              <a:t>beats</a:t>
            </a:r>
            <a:r>
              <a:rPr spc="-50" dirty="0">
                <a:solidFill>
                  <a:srgbClr val="FFFF00"/>
                </a:solidFill>
              </a:rPr>
              <a:t> </a:t>
            </a:r>
            <a:r>
              <a:rPr spc="-5" dirty="0">
                <a:solidFill>
                  <a:srgbClr val="FFFF00"/>
                </a:solidFill>
              </a:rPr>
              <a:t>Nixon</a:t>
            </a:r>
          </a:p>
        </p:txBody>
      </p:sp>
      <p:sp>
        <p:nvSpPr>
          <p:cNvPr id="4" name="object 4"/>
          <p:cNvSpPr/>
          <p:nvPr/>
        </p:nvSpPr>
        <p:spPr>
          <a:xfrm>
            <a:off x="6019799" y="1047386"/>
            <a:ext cx="2691129" cy="33528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22680" y="3286759"/>
            <a:ext cx="408940" cy="0"/>
          </a:xfrm>
          <a:custGeom>
            <a:avLst/>
            <a:gdLst/>
            <a:ahLst/>
            <a:cxnLst/>
            <a:rect l="l" t="t" r="r" b="b"/>
            <a:pathLst>
              <a:path w="408940">
                <a:moveTo>
                  <a:pt x="0" y="0"/>
                </a:moveTo>
                <a:lnTo>
                  <a:pt x="408940" y="0"/>
                </a:lnTo>
              </a:path>
            </a:pathLst>
          </a:custGeom>
          <a:ln w="16510">
            <a:solidFill>
              <a:srgbClr val="000000"/>
            </a:solidFill>
          </a:ln>
        </p:spPr>
        <p:txBody>
          <a:bodyPr wrap="square" lIns="0" tIns="0" rIns="0" bIns="0" rtlCol="0"/>
          <a:lstStyle/>
          <a:p>
            <a:endParaRPr/>
          </a:p>
        </p:txBody>
      </p:sp>
      <p:sp>
        <p:nvSpPr>
          <p:cNvPr id="6" name="object 6"/>
          <p:cNvSpPr/>
          <p:nvPr/>
        </p:nvSpPr>
        <p:spPr>
          <a:xfrm>
            <a:off x="1107439" y="3271520"/>
            <a:ext cx="408940" cy="0"/>
          </a:xfrm>
          <a:custGeom>
            <a:avLst/>
            <a:gdLst/>
            <a:ahLst/>
            <a:cxnLst/>
            <a:rect l="l" t="t" r="r" b="b"/>
            <a:pathLst>
              <a:path w="408940">
                <a:moveTo>
                  <a:pt x="0" y="0"/>
                </a:moveTo>
                <a:lnTo>
                  <a:pt x="408940" y="0"/>
                </a:lnTo>
              </a:path>
            </a:pathLst>
          </a:custGeom>
          <a:ln w="16510">
            <a:solidFill>
              <a:srgbClr val="FFFFFF"/>
            </a:solidFill>
          </a:ln>
        </p:spPr>
        <p:txBody>
          <a:bodyPr wrap="square" lIns="0" tIns="0" rIns="0" bIns="0" rtlCol="0"/>
          <a:lstStyle/>
          <a:p>
            <a:endParaRPr/>
          </a:p>
        </p:txBody>
      </p:sp>
      <p:sp>
        <p:nvSpPr>
          <p:cNvPr id="7" name="object 7"/>
          <p:cNvSpPr txBox="1"/>
          <p:nvPr/>
        </p:nvSpPr>
        <p:spPr>
          <a:xfrm>
            <a:off x="115433" y="2439497"/>
            <a:ext cx="5410200" cy="1374140"/>
          </a:xfrm>
          <a:prstGeom prst="rect">
            <a:avLst/>
          </a:prstGeom>
          <a:ln w="28393">
            <a:solidFill>
              <a:srgbClr val="000000"/>
            </a:solidFill>
          </a:ln>
        </p:spPr>
        <p:txBody>
          <a:bodyPr vert="horz" wrap="square" lIns="0" tIns="45720" rIns="0" bIns="0" rtlCol="0">
            <a:spAutoFit/>
          </a:bodyPr>
          <a:lstStyle/>
          <a:p>
            <a:pPr marL="122555" marR="116839" algn="ctr">
              <a:lnSpc>
                <a:spcPct val="100000"/>
              </a:lnSpc>
              <a:spcBef>
                <a:spcPts val="360"/>
              </a:spcBef>
            </a:pPr>
            <a:r>
              <a:rPr sz="2400" dirty="0">
                <a:solidFill>
                  <a:srgbClr val="FFFFFF"/>
                </a:solidFill>
                <a:latin typeface="Impact"/>
                <a:cs typeface="Impact"/>
              </a:rPr>
              <a:t>“Ask not what </a:t>
            </a:r>
            <a:r>
              <a:rPr sz="2400" spc="-5" dirty="0">
                <a:solidFill>
                  <a:srgbClr val="FFFFFF"/>
                </a:solidFill>
                <a:latin typeface="Impact"/>
                <a:cs typeface="Impact"/>
              </a:rPr>
              <a:t>your </a:t>
            </a:r>
            <a:r>
              <a:rPr sz="2400" dirty="0">
                <a:solidFill>
                  <a:srgbClr val="FFFFFF"/>
                </a:solidFill>
                <a:latin typeface="Impact"/>
                <a:cs typeface="Impact"/>
              </a:rPr>
              <a:t>country </a:t>
            </a:r>
            <a:r>
              <a:rPr sz="2400" spc="-5" dirty="0">
                <a:solidFill>
                  <a:srgbClr val="FFFFFF"/>
                </a:solidFill>
                <a:latin typeface="Impact"/>
                <a:cs typeface="Impact"/>
              </a:rPr>
              <a:t>can </a:t>
            </a:r>
            <a:r>
              <a:rPr sz="2400" dirty="0">
                <a:solidFill>
                  <a:srgbClr val="FFFFFF"/>
                </a:solidFill>
                <a:latin typeface="Impact"/>
                <a:cs typeface="Impact"/>
              </a:rPr>
              <a:t>do </a:t>
            </a:r>
            <a:r>
              <a:rPr sz="2400" spc="-5" dirty="0">
                <a:solidFill>
                  <a:srgbClr val="FFFFFF"/>
                </a:solidFill>
                <a:latin typeface="Impact"/>
                <a:cs typeface="Impact"/>
              </a:rPr>
              <a:t>for</a:t>
            </a:r>
            <a:r>
              <a:rPr sz="2400" spc="-85" dirty="0">
                <a:solidFill>
                  <a:srgbClr val="FFFFFF"/>
                </a:solidFill>
                <a:latin typeface="Impact"/>
                <a:cs typeface="Impact"/>
              </a:rPr>
              <a:t> </a:t>
            </a:r>
            <a:r>
              <a:rPr sz="2400" dirty="0">
                <a:solidFill>
                  <a:srgbClr val="FFFFFF"/>
                </a:solidFill>
                <a:latin typeface="Impact"/>
                <a:cs typeface="Impact"/>
              </a:rPr>
              <a:t>you,  ask what you can </a:t>
            </a:r>
            <a:r>
              <a:rPr sz="2400" spc="-5" dirty="0">
                <a:solidFill>
                  <a:srgbClr val="FFFFFF"/>
                </a:solidFill>
                <a:latin typeface="Impact"/>
                <a:cs typeface="Impact"/>
              </a:rPr>
              <a:t>do for your</a:t>
            </a:r>
            <a:r>
              <a:rPr sz="2400" spc="-35" dirty="0">
                <a:solidFill>
                  <a:srgbClr val="FFFFFF"/>
                </a:solidFill>
                <a:latin typeface="Impact"/>
                <a:cs typeface="Impact"/>
              </a:rPr>
              <a:t> </a:t>
            </a:r>
            <a:r>
              <a:rPr sz="2400" spc="-5" dirty="0">
                <a:solidFill>
                  <a:srgbClr val="FFFFFF"/>
                </a:solidFill>
                <a:latin typeface="Impact"/>
                <a:cs typeface="Impact"/>
              </a:rPr>
              <a:t>country.”</a:t>
            </a:r>
            <a:endParaRPr sz="2400" dirty="0">
              <a:latin typeface="Impact"/>
              <a:cs typeface="Impact"/>
            </a:endParaRPr>
          </a:p>
          <a:p>
            <a:pPr marL="1278255" marR="1271270" indent="-2540" algn="ctr">
              <a:lnSpc>
                <a:spcPts val="2160"/>
              </a:lnSpc>
              <a:spcBef>
                <a:spcPts val="70"/>
              </a:spcBef>
            </a:pPr>
            <a:r>
              <a:rPr sz="1850" i="1" spc="-15" dirty="0">
                <a:solidFill>
                  <a:srgbClr val="FFFFFF"/>
                </a:solidFill>
                <a:latin typeface="Times New Roman"/>
                <a:cs typeface="Times New Roman"/>
              </a:rPr>
              <a:t>-- </a:t>
            </a:r>
            <a:r>
              <a:rPr sz="1850" i="1" spc="120" dirty="0">
                <a:solidFill>
                  <a:srgbClr val="FFFFFF"/>
                </a:solidFill>
                <a:latin typeface="Times New Roman"/>
                <a:cs typeface="Times New Roman"/>
              </a:rPr>
              <a:t>John </a:t>
            </a:r>
            <a:r>
              <a:rPr sz="1850" i="1" spc="50" dirty="0">
                <a:solidFill>
                  <a:srgbClr val="FFFFFF"/>
                </a:solidFill>
                <a:latin typeface="Times New Roman"/>
                <a:cs typeface="Times New Roman"/>
              </a:rPr>
              <a:t>F. </a:t>
            </a:r>
            <a:r>
              <a:rPr sz="1850" i="1" spc="130" dirty="0">
                <a:solidFill>
                  <a:srgbClr val="FFFFFF"/>
                </a:solidFill>
                <a:latin typeface="Times New Roman"/>
                <a:cs typeface="Times New Roman"/>
              </a:rPr>
              <a:t>Kennedy  </a:t>
            </a:r>
            <a:r>
              <a:rPr sz="1850" i="1" spc="105" dirty="0">
                <a:solidFill>
                  <a:srgbClr val="FFFFFF"/>
                </a:solidFill>
                <a:latin typeface="Times New Roman"/>
                <a:cs typeface="Times New Roman"/>
              </a:rPr>
              <a:t>Inauguration </a:t>
            </a:r>
            <a:r>
              <a:rPr sz="1850" i="1" spc="95" dirty="0">
                <a:solidFill>
                  <a:srgbClr val="FFFFFF"/>
                </a:solidFill>
                <a:latin typeface="Times New Roman"/>
                <a:cs typeface="Times New Roman"/>
              </a:rPr>
              <a:t>Speech,</a:t>
            </a:r>
            <a:r>
              <a:rPr sz="1850" i="1" spc="-80" dirty="0">
                <a:solidFill>
                  <a:srgbClr val="FFFFFF"/>
                </a:solidFill>
                <a:latin typeface="Times New Roman"/>
                <a:cs typeface="Times New Roman"/>
              </a:rPr>
              <a:t> </a:t>
            </a:r>
            <a:r>
              <a:rPr sz="1850" i="1" spc="65" dirty="0">
                <a:solidFill>
                  <a:srgbClr val="FFFFFF"/>
                </a:solidFill>
                <a:latin typeface="Times New Roman"/>
                <a:cs typeface="Times New Roman"/>
              </a:rPr>
              <a:t>1961</a:t>
            </a:r>
            <a:endParaRPr sz="1850" dirty="0">
              <a:latin typeface="Times New Roman"/>
              <a:cs typeface="Times New Roman"/>
            </a:endParaRPr>
          </a:p>
        </p:txBody>
      </p:sp>
      <p:sp>
        <p:nvSpPr>
          <p:cNvPr id="8" name="object 8"/>
          <p:cNvSpPr txBox="1"/>
          <p:nvPr/>
        </p:nvSpPr>
        <p:spPr>
          <a:xfrm>
            <a:off x="374471" y="938347"/>
            <a:ext cx="5109210" cy="1395730"/>
          </a:xfrm>
          <a:prstGeom prst="rect">
            <a:avLst/>
          </a:prstGeom>
        </p:spPr>
        <p:txBody>
          <a:bodyPr vert="horz" wrap="square" lIns="0" tIns="12700" rIns="0" bIns="0" rtlCol="0">
            <a:spAutoFit/>
          </a:bodyPr>
          <a:lstStyle/>
          <a:p>
            <a:pPr marL="629920" marR="5080" indent="-617220">
              <a:lnSpc>
                <a:spcPct val="99900"/>
              </a:lnSpc>
              <a:spcBef>
                <a:spcPts val="100"/>
              </a:spcBef>
            </a:pPr>
            <a:r>
              <a:rPr sz="3000" b="1" i="1" dirty="0">
                <a:solidFill>
                  <a:srgbClr val="FFFFFF"/>
                </a:solidFill>
                <a:latin typeface="TimesNewRomanPS-BoldItalicMT"/>
                <a:cs typeface="TimesNewRomanPS-BoldItalicMT"/>
              </a:rPr>
              <a:t>In one of </a:t>
            </a:r>
            <a:r>
              <a:rPr sz="3000" b="1" i="1" spc="-5" dirty="0">
                <a:solidFill>
                  <a:srgbClr val="FFFFFF"/>
                </a:solidFill>
                <a:latin typeface="TimesNewRomanPS-BoldItalicMT"/>
                <a:cs typeface="TimesNewRomanPS-BoldItalicMT"/>
              </a:rPr>
              <a:t>the closest</a:t>
            </a:r>
            <a:r>
              <a:rPr sz="3000" b="1" i="1" spc="-95" dirty="0">
                <a:solidFill>
                  <a:srgbClr val="FFFFFF"/>
                </a:solidFill>
                <a:latin typeface="TimesNewRomanPS-BoldItalicMT"/>
                <a:cs typeface="TimesNewRomanPS-BoldItalicMT"/>
              </a:rPr>
              <a:t> </a:t>
            </a:r>
            <a:r>
              <a:rPr sz="3000" b="1" i="1" spc="-5" dirty="0">
                <a:solidFill>
                  <a:srgbClr val="FFFFFF"/>
                </a:solidFill>
                <a:latin typeface="TimesNewRomanPS-BoldItalicMT"/>
                <a:cs typeface="TimesNewRomanPS-BoldItalicMT"/>
              </a:rPr>
              <a:t>presidential  elections in </a:t>
            </a:r>
            <a:r>
              <a:rPr sz="3000" b="1" i="1" dirty="0">
                <a:solidFill>
                  <a:srgbClr val="FFFFFF"/>
                </a:solidFill>
                <a:latin typeface="TimesNewRomanPS-BoldItalicMT"/>
                <a:cs typeface="TimesNewRomanPS-BoldItalicMT"/>
              </a:rPr>
              <a:t>U.S. </a:t>
            </a:r>
            <a:r>
              <a:rPr sz="3000" b="1" i="1" spc="-5" dirty="0">
                <a:solidFill>
                  <a:srgbClr val="FFFFFF"/>
                </a:solidFill>
                <a:latin typeface="TimesNewRomanPS-BoldItalicMT"/>
                <a:cs typeface="TimesNewRomanPS-BoldItalicMT"/>
              </a:rPr>
              <a:t>history,  Kennedy defeated Nixon</a:t>
            </a:r>
            <a:endParaRPr sz="3000" dirty="0">
              <a:latin typeface="TimesNewRomanPS-BoldItalicMT"/>
              <a:cs typeface="TimesNewRomanPS-BoldItalicMT"/>
            </a:endParaRPr>
          </a:p>
        </p:txBody>
      </p:sp>
      <p:sp>
        <p:nvSpPr>
          <p:cNvPr id="11" name="object 11"/>
          <p:cNvSpPr txBox="1"/>
          <p:nvPr/>
        </p:nvSpPr>
        <p:spPr>
          <a:xfrm>
            <a:off x="21771" y="4914517"/>
            <a:ext cx="5066665" cy="1816523"/>
          </a:xfrm>
          <a:prstGeom prst="rect">
            <a:avLst/>
          </a:prstGeom>
          <a:ln w="28393">
            <a:solidFill>
              <a:srgbClr val="000000"/>
            </a:solidFill>
          </a:ln>
        </p:spPr>
        <p:txBody>
          <a:bodyPr vert="horz" wrap="square" lIns="0" tIns="59055" rIns="0" bIns="0" rtlCol="0">
            <a:spAutoFit/>
          </a:bodyPr>
          <a:lstStyle/>
          <a:p>
            <a:pPr marL="127000" marR="118110" algn="ctr">
              <a:lnSpc>
                <a:spcPts val="2880"/>
              </a:lnSpc>
              <a:spcBef>
                <a:spcPts val="465"/>
              </a:spcBef>
            </a:pPr>
            <a:r>
              <a:rPr sz="2400" spc="-5" dirty="0">
                <a:solidFill>
                  <a:srgbClr val="FFFFFF"/>
                </a:solidFill>
                <a:latin typeface="Impact"/>
                <a:cs typeface="Impact"/>
              </a:rPr>
              <a:t>“Let the </a:t>
            </a:r>
            <a:r>
              <a:rPr sz="2400" dirty="0">
                <a:solidFill>
                  <a:srgbClr val="FFFFFF"/>
                </a:solidFill>
                <a:latin typeface="Impact"/>
                <a:cs typeface="Impact"/>
              </a:rPr>
              <a:t>word </a:t>
            </a:r>
            <a:r>
              <a:rPr sz="2400" spc="-5" dirty="0">
                <a:solidFill>
                  <a:srgbClr val="FFFFFF"/>
                </a:solidFill>
                <a:latin typeface="Impact"/>
                <a:cs typeface="Impact"/>
              </a:rPr>
              <a:t>go forth </a:t>
            </a:r>
            <a:r>
              <a:rPr sz="2400" dirty="0">
                <a:solidFill>
                  <a:srgbClr val="FFFFFF"/>
                </a:solidFill>
                <a:latin typeface="Impact"/>
                <a:cs typeface="Impact"/>
              </a:rPr>
              <a:t>from this </a:t>
            </a:r>
            <a:r>
              <a:rPr sz="2400" spc="-5" dirty="0">
                <a:solidFill>
                  <a:srgbClr val="FFFFFF"/>
                </a:solidFill>
                <a:latin typeface="Impact"/>
                <a:cs typeface="Impact"/>
              </a:rPr>
              <a:t>time </a:t>
            </a:r>
            <a:r>
              <a:rPr sz="2400" dirty="0">
                <a:solidFill>
                  <a:srgbClr val="FFFFFF"/>
                </a:solidFill>
                <a:latin typeface="Impact"/>
                <a:cs typeface="Impact"/>
              </a:rPr>
              <a:t>and </a:t>
            </a:r>
            <a:r>
              <a:rPr sz="2400" spc="-5" dirty="0">
                <a:solidFill>
                  <a:srgbClr val="FFFFFF"/>
                </a:solidFill>
                <a:latin typeface="Impact"/>
                <a:cs typeface="Impact"/>
              </a:rPr>
              <a:t>place, to </a:t>
            </a:r>
            <a:r>
              <a:rPr sz="2400" dirty="0">
                <a:solidFill>
                  <a:srgbClr val="FFFFFF"/>
                </a:solidFill>
                <a:latin typeface="Impact"/>
                <a:cs typeface="Impact"/>
              </a:rPr>
              <a:t>friend and </a:t>
            </a:r>
            <a:r>
              <a:rPr sz="2400" spc="-5" dirty="0">
                <a:solidFill>
                  <a:srgbClr val="FFFFFF"/>
                </a:solidFill>
                <a:latin typeface="Impact"/>
                <a:cs typeface="Impact"/>
              </a:rPr>
              <a:t>foe </a:t>
            </a:r>
            <a:r>
              <a:rPr sz="2400" dirty="0">
                <a:solidFill>
                  <a:srgbClr val="FFFFFF"/>
                </a:solidFill>
                <a:latin typeface="Impact"/>
                <a:cs typeface="Impact"/>
              </a:rPr>
              <a:t>alike,  </a:t>
            </a:r>
            <a:r>
              <a:rPr sz="2400" spc="-5" dirty="0">
                <a:solidFill>
                  <a:srgbClr val="FFFFFF"/>
                </a:solidFill>
                <a:latin typeface="Impact"/>
                <a:cs typeface="Impact"/>
              </a:rPr>
              <a:t>that </a:t>
            </a:r>
            <a:r>
              <a:rPr sz="2450" spc="-25" dirty="0">
                <a:solidFill>
                  <a:srgbClr val="FFFFFF"/>
                </a:solidFill>
                <a:latin typeface="Impact"/>
                <a:cs typeface="Impact"/>
              </a:rPr>
              <a:t>the torch has </a:t>
            </a:r>
            <a:r>
              <a:rPr sz="2450" spc="-35" dirty="0">
                <a:solidFill>
                  <a:srgbClr val="FFFFFF"/>
                </a:solidFill>
                <a:latin typeface="Impact"/>
                <a:cs typeface="Impact"/>
              </a:rPr>
              <a:t>been </a:t>
            </a:r>
            <a:r>
              <a:rPr sz="2450" spc="-30" dirty="0">
                <a:solidFill>
                  <a:srgbClr val="FFFFFF"/>
                </a:solidFill>
                <a:latin typeface="Impact"/>
                <a:cs typeface="Impact"/>
              </a:rPr>
              <a:t>passed </a:t>
            </a:r>
            <a:r>
              <a:rPr sz="2450" spc="-25" dirty="0">
                <a:solidFill>
                  <a:srgbClr val="FFFFFF"/>
                </a:solidFill>
                <a:latin typeface="Impact"/>
                <a:cs typeface="Impact"/>
              </a:rPr>
              <a:t>to </a:t>
            </a:r>
            <a:r>
              <a:rPr sz="2450" spc="-30" dirty="0">
                <a:solidFill>
                  <a:srgbClr val="FFFFFF"/>
                </a:solidFill>
                <a:latin typeface="Impact"/>
                <a:cs typeface="Impact"/>
              </a:rPr>
              <a:t>a </a:t>
            </a:r>
            <a:r>
              <a:rPr sz="2450" spc="-35" dirty="0">
                <a:solidFill>
                  <a:srgbClr val="FFFFFF"/>
                </a:solidFill>
                <a:latin typeface="Impact"/>
                <a:cs typeface="Impact"/>
              </a:rPr>
              <a:t>new </a:t>
            </a:r>
            <a:r>
              <a:rPr sz="2450" spc="-25" dirty="0">
                <a:solidFill>
                  <a:srgbClr val="FFFFFF"/>
                </a:solidFill>
                <a:latin typeface="Impact"/>
                <a:cs typeface="Impact"/>
              </a:rPr>
              <a:t>generation </a:t>
            </a:r>
            <a:r>
              <a:rPr sz="2400" spc="-5" dirty="0">
                <a:solidFill>
                  <a:srgbClr val="FFFFFF"/>
                </a:solidFill>
                <a:latin typeface="Impact"/>
                <a:cs typeface="Impact"/>
              </a:rPr>
              <a:t>of</a:t>
            </a:r>
            <a:r>
              <a:rPr sz="2400" spc="190" dirty="0">
                <a:solidFill>
                  <a:srgbClr val="FFFFFF"/>
                </a:solidFill>
                <a:latin typeface="Impact"/>
                <a:cs typeface="Impact"/>
              </a:rPr>
              <a:t> </a:t>
            </a:r>
            <a:r>
              <a:rPr sz="2400" spc="-5" dirty="0">
                <a:solidFill>
                  <a:srgbClr val="FFFFFF"/>
                </a:solidFill>
                <a:latin typeface="Impact"/>
                <a:cs typeface="Impact"/>
              </a:rPr>
              <a:t>Americans.”</a:t>
            </a:r>
            <a:endParaRPr sz="2400" dirty="0">
              <a:latin typeface="Impact"/>
              <a:cs typeface="Impact"/>
            </a:endParaRPr>
          </a:p>
          <a:p>
            <a:pPr marL="1905" algn="ctr">
              <a:lnSpc>
                <a:spcPts val="2075"/>
              </a:lnSpc>
            </a:pPr>
            <a:r>
              <a:rPr sz="1850" i="1" spc="-20" dirty="0">
                <a:solidFill>
                  <a:srgbClr val="FFFFFF"/>
                </a:solidFill>
                <a:latin typeface="Times New Roman"/>
                <a:cs typeface="Times New Roman"/>
              </a:rPr>
              <a:t>-- </a:t>
            </a:r>
            <a:r>
              <a:rPr sz="1850" i="1" spc="120" dirty="0">
                <a:solidFill>
                  <a:srgbClr val="FFFFFF"/>
                </a:solidFill>
                <a:latin typeface="Times New Roman"/>
                <a:cs typeface="Times New Roman"/>
              </a:rPr>
              <a:t>John </a:t>
            </a:r>
            <a:r>
              <a:rPr sz="1850" i="1" spc="50" dirty="0">
                <a:solidFill>
                  <a:srgbClr val="FFFFFF"/>
                </a:solidFill>
                <a:latin typeface="Times New Roman"/>
                <a:cs typeface="Times New Roman"/>
              </a:rPr>
              <a:t>F. </a:t>
            </a:r>
            <a:r>
              <a:rPr sz="1850" i="1" spc="120" dirty="0">
                <a:solidFill>
                  <a:srgbClr val="FFFFFF"/>
                </a:solidFill>
                <a:latin typeface="Times New Roman"/>
                <a:cs typeface="Times New Roman"/>
              </a:rPr>
              <a:t>Kennedy, </a:t>
            </a:r>
            <a:r>
              <a:rPr sz="1850" i="1" spc="105" dirty="0">
                <a:solidFill>
                  <a:srgbClr val="FFFFFF"/>
                </a:solidFill>
                <a:latin typeface="Times New Roman"/>
                <a:cs typeface="Times New Roman"/>
              </a:rPr>
              <a:t>Inauguration </a:t>
            </a:r>
            <a:r>
              <a:rPr sz="1850" i="1" spc="90" dirty="0">
                <a:solidFill>
                  <a:srgbClr val="FFFFFF"/>
                </a:solidFill>
                <a:latin typeface="Times New Roman"/>
                <a:cs typeface="Times New Roman"/>
              </a:rPr>
              <a:t>Speech,</a:t>
            </a:r>
            <a:r>
              <a:rPr sz="1850" i="1" spc="-125" dirty="0">
                <a:solidFill>
                  <a:srgbClr val="FFFFFF"/>
                </a:solidFill>
                <a:latin typeface="Times New Roman"/>
                <a:cs typeface="Times New Roman"/>
              </a:rPr>
              <a:t> </a:t>
            </a:r>
            <a:r>
              <a:rPr sz="1850" i="1" spc="65" dirty="0">
                <a:solidFill>
                  <a:srgbClr val="FFFFFF"/>
                </a:solidFill>
                <a:latin typeface="Times New Roman"/>
                <a:cs typeface="Times New Roman"/>
              </a:rPr>
              <a:t>1961</a:t>
            </a:r>
            <a:endParaRPr sz="1850" dirty="0">
              <a:latin typeface="Times New Roman"/>
              <a:cs typeface="Times New Roman"/>
            </a:endParaRPr>
          </a:p>
        </p:txBody>
      </p:sp>
      <p:sp>
        <p:nvSpPr>
          <p:cNvPr id="12" name="object 12"/>
          <p:cNvSpPr txBox="1"/>
          <p:nvPr/>
        </p:nvSpPr>
        <p:spPr>
          <a:xfrm>
            <a:off x="136071" y="3889836"/>
            <a:ext cx="5368924" cy="936154"/>
          </a:xfrm>
          <a:prstGeom prst="rect">
            <a:avLst/>
          </a:prstGeom>
        </p:spPr>
        <p:txBody>
          <a:bodyPr vert="horz" wrap="square" lIns="0" tIns="12700" rIns="0" bIns="0" rtlCol="0">
            <a:spAutoFit/>
          </a:bodyPr>
          <a:lstStyle/>
          <a:p>
            <a:pPr marL="12700" marR="5080">
              <a:lnSpc>
                <a:spcPct val="100000"/>
              </a:lnSpc>
              <a:spcBef>
                <a:spcPts val="100"/>
              </a:spcBef>
              <a:tabLst>
                <a:tab pos="4816475" algn="l"/>
              </a:tabLst>
            </a:pPr>
            <a:r>
              <a:rPr sz="2000" i="1" dirty="0">
                <a:solidFill>
                  <a:srgbClr val="FFFF00"/>
                </a:solidFill>
                <a:latin typeface="TimesNewRomanPS-BoldItalicMT"/>
                <a:cs typeface="TimesNewRomanPS-BoldItalicMT"/>
              </a:rPr>
              <a:t>In </a:t>
            </a:r>
            <a:r>
              <a:rPr sz="2000" i="1" spc="-5" dirty="0">
                <a:solidFill>
                  <a:srgbClr val="FFFF00"/>
                </a:solidFill>
                <a:latin typeface="TimesNewRomanPS-BoldItalicMT"/>
                <a:cs typeface="TimesNewRomanPS-BoldItalicMT"/>
              </a:rPr>
              <a:t>his inauguration</a:t>
            </a:r>
            <a:r>
              <a:rPr sz="2000" i="1" spc="30" dirty="0">
                <a:solidFill>
                  <a:srgbClr val="FFFF00"/>
                </a:solidFill>
                <a:latin typeface="TimesNewRomanPS-BoldItalicMT"/>
                <a:cs typeface="TimesNewRomanPS-BoldItalicMT"/>
              </a:rPr>
              <a:t> </a:t>
            </a:r>
            <a:r>
              <a:rPr sz="2000" i="1" dirty="0">
                <a:solidFill>
                  <a:srgbClr val="FFFF00"/>
                </a:solidFill>
                <a:latin typeface="TimesNewRomanPS-BoldItalicMT"/>
                <a:cs typeface="TimesNewRomanPS-BoldItalicMT"/>
              </a:rPr>
              <a:t>speech,</a:t>
            </a:r>
            <a:r>
              <a:rPr sz="2000" i="1" spc="15" dirty="0">
                <a:solidFill>
                  <a:srgbClr val="FFFF00"/>
                </a:solidFill>
                <a:latin typeface="TimesNewRomanPS-BoldItalicMT"/>
                <a:cs typeface="TimesNewRomanPS-BoldItalicMT"/>
              </a:rPr>
              <a:t> </a:t>
            </a:r>
            <a:r>
              <a:rPr sz="2000" i="1" spc="-5" dirty="0">
                <a:solidFill>
                  <a:srgbClr val="FFFF00"/>
                </a:solidFill>
                <a:latin typeface="TimesNewRomanPS-BoldItalicMT"/>
                <a:cs typeface="TimesNewRomanPS-BoldItalicMT"/>
              </a:rPr>
              <a:t>Kennedy</a:t>
            </a:r>
            <a:r>
              <a:rPr lang="en-US" sz="2000" i="1" spc="-5" dirty="0">
                <a:solidFill>
                  <a:srgbClr val="FFFF00"/>
                </a:solidFill>
                <a:latin typeface="TimesNewRomanPS-BoldItalicMT"/>
                <a:cs typeface="TimesNewRomanPS-BoldItalicMT"/>
              </a:rPr>
              <a:t> </a:t>
            </a:r>
            <a:r>
              <a:rPr sz="2000" i="1" dirty="0">
                <a:solidFill>
                  <a:srgbClr val="FFFF00"/>
                </a:solidFill>
                <a:latin typeface="TimesNewRomanPS-BoldItalicMT"/>
                <a:cs typeface="TimesNewRomanPS-BoldItalicMT"/>
              </a:rPr>
              <a:t>inspired people with </a:t>
            </a:r>
            <a:r>
              <a:rPr sz="2000" i="1" spc="-5" dirty="0">
                <a:solidFill>
                  <a:srgbClr val="FFFF00"/>
                </a:solidFill>
                <a:latin typeface="TimesNewRomanPS-BoldItalicMT"/>
                <a:cs typeface="TimesNewRomanPS-BoldItalicMT"/>
              </a:rPr>
              <a:t>his  </a:t>
            </a:r>
            <a:r>
              <a:rPr sz="2000" i="1" dirty="0">
                <a:solidFill>
                  <a:srgbClr val="FFFF00"/>
                </a:solidFill>
                <a:latin typeface="TimesNewRomanPS-BoldItalicMT"/>
                <a:cs typeface="TimesNewRomanPS-BoldItalicMT"/>
              </a:rPr>
              <a:t>optimism, </a:t>
            </a:r>
            <a:r>
              <a:rPr sz="2000" i="1" spc="-5" dirty="0">
                <a:solidFill>
                  <a:srgbClr val="FFFF00"/>
                </a:solidFill>
                <a:latin typeface="TimesNewRomanPS-BoldItalicMT"/>
                <a:cs typeface="TimesNewRomanPS-BoldItalicMT"/>
              </a:rPr>
              <a:t>his youthfulness and </a:t>
            </a:r>
            <a:r>
              <a:rPr sz="2000" i="1" dirty="0">
                <a:solidFill>
                  <a:srgbClr val="FFFF00"/>
                </a:solidFill>
                <a:latin typeface="TimesNewRomanPS-BoldItalicMT"/>
                <a:cs typeface="TimesNewRomanPS-BoldItalicMT"/>
              </a:rPr>
              <a:t>his ability to </a:t>
            </a:r>
            <a:r>
              <a:rPr sz="2000" i="1" spc="-5" dirty="0">
                <a:solidFill>
                  <a:srgbClr val="FFFF00"/>
                </a:solidFill>
                <a:latin typeface="TimesNewRomanPS-BoldItalicMT"/>
                <a:cs typeface="TimesNewRomanPS-BoldItalicMT"/>
              </a:rPr>
              <a:t>handle the</a:t>
            </a:r>
            <a:r>
              <a:rPr sz="2000" i="1" spc="45" dirty="0">
                <a:solidFill>
                  <a:srgbClr val="FFFF00"/>
                </a:solidFill>
                <a:latin typeface="TimesNewRomanPS-BoldItalicMT"/>
                <a:cs typeface="TimesNewRomanPS-BoldItalicMT"/>
              </a:rPr>
              <a:t> </a:t>
            </a:r>
            <a:r>
              <a:rPr sz="2000" i="1" dirty="0">
                <a:solidFill>
                  <a:srgbClr val="FFFF00"/>
                </a:solidFill>
                <a:latin typeface="TimesNewRomanPS-BoldItalicMT"/>
                <a:cs typeface="TimesNewRomanPS-BoldItalicMT"/>
              </a:rPr>
              <a:t>media.</a:t>
            </a:r>
            <a:endParaRPr sz="2000" dirty="0">
              <a:solidFill>
                <a:srgbClr val="FFFF00"/>
              </a:solidFill>
              <a:latin typeface="TimesNewRomanPS-BoldItalicMT"/>
              <a:cs typeface="TimesNewRomanPS-BoldItalic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1860" y="12787"/>
            <a:ext cx="7016115" cy="782955"/>
          </a:xfrm>
          <a:prstGeom prst="rect">
            <a:avLst/>
          </a:prstGeom>
        </p:spPr>
        <p:txBody>
          <a:bodyPr vert="horz" wrap="square" lIns="0" tIns="15240" rIns="0" bIns="0" rtlCol="0">
            <a:spAutoFit/>
          </a:bodyPr>
          <a:lstStyle/>
          <a:p>
            <a:pPr marL="12700">
              <a:lnSpc>
                <a:spcPct val="100000"/>
              </a:lnSpc>
              <a:spcBef>
                <a:spcPts val="120"/>
              </a:spcBef>
            </a:pPr>
            <a:r>
              <a:rPr sz="4950" spc="-85" dirty="0">
                <a:solidFill>
                  <a:srgbClr val="FF6600"/>
                </a:solidFill>
              </a:rPr>
              <a:t>Famous </a:t>
            </a:r>
            <a:r>
              <a:rPr sz="4950" spc="-80" dirty="0">
                <a:solidFill>
                  <a:srgbClr val="FF6600"/>
                </a:solidFill>
              </a:rPr>
              <a:t>music </a:t>
            </a:r>
            <a:r>
              <a:rPr sz="4950" spc="-75" dirty="0">
                <a:solidFill>
                  <a:srgbClr val="FF6600"/>
                </a:solidFill>
              </a:rPr>
              <a:t>groups </a:t>
            </a:r>
            <a:r>
              <a:rPr sz="4950" spc="-60" dirty="0">
                <a:solidFill>
                  <a:srgbClr val="FF6600"/>
                </a:solidFill>
              </a:rPr>
              <a:t>of</a:t>
            </a:r>
            <a:r>
              <a:rPr sz="4950" spc="125" dirty="0">
                <a:solidFill>
                  <a:srgbClr val="FF6600"/>
                </a:solidFill>
              </a:rPr>
              <a:t> </a:t>
            </a:r>
            <a:r>
              <a:rPr sz="4950" spc="-70" dirty="0">
                <a:solidFill>
                  <a:srgbClr val="FF6600"/>
                </a:solidFill>
              </a:rPr>
              <a:t>the</a:t>
            </a:r>
            <a:endParaRPr sz="4950"/>
          </a:p>
        </p:txBody>
      </p:sp>
      <p:sp>
        <p:nvSpPr>
          <p:cNvPr id="3" name="object 3"/>
          <p:cNvSpPr txBox="1"/>
          <p:nvPr/>
        </p:nvSpPr>
        <p:spPr>
          <a:xfrm>
            <a:off x="2233929" y="744306"/>
            <a:ext cx="4370705" cy="782955"/>
          </a:xfrm>
          <a:prstGeom prst="rect">
            <a:avLst/>
          </a:prstGeom>
        </p:spPr>
        <p:txBody>
          <a:bodyPr vert="horz" wrap="square" lIns="0" tIns="15240" rIns="0" bIns="0" rtlCol="0">
            <a:spAutoFit/>
          </a:bodyPr>
          <a:lstStyle/>
          <a:p>
            <a:pPr marL="12700">
              <a:lnSpc>
                <a:spcPct val="100000"/>
              </a:lnSpc>
              <a:spcBef>
                <a:spcPts val="120"/>
              </a:spcBef>
            </a:pPr>
            <a:r>
              <a:rPr sz="4950" b="1" spc="-65" dirty="0">
                <a:solidFill>
                  <a:srgbClr val="FF6600"/>
                </a:solidFill>
                <a:latin typeface="Impact"/>
                <a:cs typeface="Impact"/>
              </a:rPr>
              <a:t>Hippie</a:t>
            </a:r>
            <a:r>
              <a:rPr sz="4950" b="1" spc="-90" dirty="0">
                <a:solidFill>
                  <a:srgbClr val="FF6600"/>
                </a:solidFill>
                <a:latin typeface="Impact"/>
                <a:cs typeface="Impact"/>
              </a:rPr>
              <a:t> </a:t>
            </a:r>
            <a:r>
              <a:rPr sz="4950" b="1" spc="-80" dirty="0">
                <a:solidFill>
                  <a:srgbClr val="FF6600"/>
                </a:solidFill>
                <a:latin typeface="Impact"/>
                <a:cs typeface="Impact"/>
              </a:rPr>
              <a:t>Movement</a:t>
            </a:r>
            <a:endParaRPr sz="4950">
              <a:latin typeface="Impact"/>
              <a:cs typeface="Impact"/>
            </a:endParaRPr>
          </a:p>
        </p:txBody>
      </p:sp>
      <p:sp>
        <p:nvSpPr>
          <p:cNvPr id="4" name="object 4"/>
          <p:cNvSpPr/>
          <p:nvPr/>
        </p:nvSpPr>
        <p:spPr>
          <a:xfrm>
            <a:off x="6830059" y="1115060"/>
            <a:ext cx="2189480" cy="2319020"/>
          </a:xfrm>
          <a:custGeom>
            <a:avLst/>
            <a:gdLst/>
            <a:ahLst/>
            <a:cxnLst/>
            <a:rect l="l" t="t" r="r" b="b"/>
            <a:pathLst>
              <a:path w="2189479" h="2319020">
                <a:moveTo>
                  <a:pt x="1094740" y="2319019"/>
                </a:moveTo>
                <a:lnTo>
                  <a:pt x="0" y="2319019"/>
                </a:lnTo>
                <a:lnTo>
                  <a:pt x="0" y="0"/>
                </a:lnTo>
                <a:lnTo>
                  <a:pt x="2189480" y="0"/>
                </a:lnTo>
                <a:lnTo>
                  <a:pt x="2189480" y="2319019"/>
                </a:lnTo>
                <a:lnTo>
                  <a:pt x="1094740" y="2319019"/>
                </a:lnTo>
                <a:close/>
              </a:path>
            </a:pathLst>
          </a:custGeom>
          <a:ln w="57146">
            <a:solidFill>
              <a:srgbClr val="000000"/>
            </a:solidFill>
          </a:ln>
        </p:spPr>
        <p:txBody>
          <a:bodyPr wrap="square" lIns="0" tIns="0" rIns="0" bIns="0" rtlCol="0"/>
          <a:lstStyle/>
          <a:p>
            <a:endParaRPr/>
          </a:p>
        </p:txBody>
      </p:sp>
      <p:sp>
        <p:nvSpPr>
          <p:cNvPr id="5" name="object 5"/>
          <p:cNvSpPr/>
          <p:nvPr/>
        </p:nvSpPr>
        <p:spPr>
          <a:xfrm>
            <a:off x="6858000" y="1141730"/>
            <a:ext cx="2133600" cy="226314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477259" y="4086859"/>
            <a:ext cx="2418080" cy="2418080"/>
          </a:xfrm>
          <a:custGeom>
            <a:avLst/>
            <a:gdLst/>
            <a:ahLst/>
            <a:cxnLst/>
            <a:rect l="l" t="t" r="r" b="b"/>
            <a:pathLst>
              <a:path w="2418079" h="2418079">
                <a:moveTo>
                  <a:pt x="1209039" y="2418079"/>
                </a:moveTo>
                <a:lnTo>
                  <a:pt x="0" y="2418079"/>
                </a:lnTo>
                <a:lnTo>
                  <a:pt x="0" y="0"/>
                </a:lnTo>
                <a:lnTo>
                  <a:pt x="2418079" y="0"/>
                </a:lnTo>
                <a:lnTo>
                  <a:pt x="2418079" y="2418079"/>
                </a:lnTo>
                <a:lnTo>
                  <a:pt x="1209039" y="2418079"/>
                </a:lnTo>
                <a:close/>
              </a:path>
            </a:pathLst>
          </a:custGeom>
          <a:ln w="57146">
            <a:solidFill>
              <a:srgbClr val="000000"/>
            </a:solidFill>
          </a:ln>
        </p:spPr>
        <p:txBody>
          <a:bodyPr wrap="square" lIns="0" tIns="0" rIns="0" bIns="0" rtlCol="0"/>
          <a:lstStyle/>
          <a:p>
            <a:endParaRPr/>
          </a:p>
        </p:txBody>
      </p:sp>
      <p:sp>
        <p:nvSpPr>
          <p:cNvPr id="7" name="object 7"/>
          <p:cNvSpPr/>
          <p:nvPr/>
        </p:nvSpPr>
        <p:spPr>
          <a:xfrm>
            <a:off x="3505200" y="4114800"/>
            <a:ext cx="2362200" cy="23622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525259" y="3858259"/>
            <a:ext cx="2341880" cy="2418080"/>
          </a:xfrm>
          <a:custGeom>
            <a:avLst/>
            <a:gdLst/>
            <a:ahLst/>
            <a:cxnLst/>
            <a:rect l="l" t="t" r="r" b="b"/>
            <a:pathLst>
              <a:path w="2341879" h="2418079">
                <a:moveTo>
                  <a:pt x="1170940" y="2418079"/>
                </a:moveTo>
                <a:lnTo>
                  <a:pt x="0" y="2418079"/>
                </a:lnTo>
                <a:lnTo>
                  <a:pt x="0" y="0"/>
                </a:lnTo>
                <a:lnTo>
                  <a:pt x="2341880" y="0"/>
                </a:lnTo>
                <a:lnTo>
                  <a:pt x="2341880" y="2418079"/>
                </a:lnTo>
                <a:lnTo>
                  <a:pt x="1170940" y="2418079"/>
                </a:lnTo>
                <a:close/>
              </a:path>
            </a:pathLst>
          </a:custGeom>
          <a:ln w="57146">
            <a:solidFill>
              <a:srgbClr val="000000"/>
            </a:solidFill>
          </a:ln>
        </p:spPr>
        <p:txBody>
          <a:bodyPr wrap="square" lIns="0" tIns="0" rIns="0" bIns="0" rtlCol="0"/>
          <a:lstStyle/>
          <a:p>
            <a:endParaRPr/>
          </a:p>
        </p:txBody>
      </p:sp>
      <p:sp>
        <p:nvSpPr>
          <p:cNvPr id="9" name="object 9"/>
          <p:cNvSpPr/>
          <p:nvPr/>
        </p:nvSpPr>
        <p:spPr>
          <a:xfrm>
            <a:off x="6553200" y="3886200"/>
            <a:ext cx="2287270" cy="2363470"/>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1525269" y="3531426"/>
            <a:ext cx="1125220" cy="309880"/>
          </a:xfrm>
          <a:prstGeom prst="rect">
            <a:avLst/>
          </a:prstGeom>
        </p:spPr>
        <p:txBody>
          <a:bodyPr vert="horz" wrap="square" lIns="0" tIns="13970" rIns="0" bIns="0" rtlCol="0">
            <a:spAutoFit/>
          </a:bodyPr>
          <a:lstStyle/>
          <a:p>
            <a:pPr marL="12700">
              <a:lnSpc>
                <a:spcPct val="100000"/>
              </a:lnSpc>
              <a:spcBef>
                <a:spcPts val="110"/>
              </a:spcBef>
            </a:pPr>
            <a:r>
              <a:rPr sz="1850" spc="-25" dirty="0">
                <a:solidFill>
                  <a:srgbClr val="FFFF00"/>
                </a:solidFill>
                <a:latin typeface="Impact"/>
                <a:cs typeface="Impact"/>
              </a:rPr>
              <a:t>The</a:t>
            </a:r>
            <a:r>
              <a:rPr sz="1850" spc="-75" dirty="0">
                <a:solidFill>
                  <a:srgbClr val="FFFF00"/>
                </a:solidFill>
                <a:latin typeface="Impact"/>
                <a:cs typeface="Impact"/>
              </a:rPr>
              <a:t> </a:t>
            </a:r>
            <a:r>
              <a:rPr sz="1850" spc="-25" dirty="0">
                <a:solidFill>
                  <a:srgbClr val="FFFF00"/>
                </a:solidFill>
                <a:latin typeface="Impact"/>
                <a:cs typeface="Impact"/>
              </a:rPr>
              <a:t>Beatles</a:t>
            </a:r>
            <a:endParaRPr sz="1850" dirty="0">
              <a:solidFill>
                <a:srgbClr val="FFFF00"/>
              </a:solidFill>
              <a:latin typeface="Impact"/>
              <a:cs typeface="Impact"/>
            </a:endParaRPr>
          </a:p>
        </p:txBody>
      </p:sp>
      <p:sp>
        <p:nvSpPr>
          <p:cNvPr id="11" name="object 11"/>
          <p:cNvSpPr txBox="1"/>
          <p:nvPr/>
        </p:nvSpPr>
        <p:spPr>
          <a:xfrm>
            <a:off x="7467600" y="3470566"/>
            <a:ext cx="1168400" cy="309880"/>
          </a:xfrm>
          <a:prstGeom prst="rect">
            <a:avLst/>
          </a:prstGeom>
        </p:spPr>
        <p:txBody>
          <a:bodyPr vert="horz" wrap="square" lIns="0" tIns="13970" rIns="0" bIns="0" rtlCol="0">
            <a:spAutoFit/>
          </a:bodyPr>
          <a:lstStyle/>
          <a:p>
            <a:pPr marL="12700">
              <a:lnSpc>
                <a:spcPct val="100000"/>
              </a:lnSpc>
              <a:spcBef>
                <a:spcPts val="110"/>
              </a:spcBef>
            </a:pPr>
            <a:r>
              <a:rPr sz="1850" spc="-25" dirty="0">
                <a:solidFill>
                  <a:srgbClr val="FFFF00"/>
                </a:solidFill>
                <a:latin typeface="Impact"/>
                <a:cs typeface="Impact"/>
              </a:rPr>
              <a:t>Jimi</a:t>
            </a:r>
            <a:r>
              <a:rPr sz="1850" spc="-75" dirty="0">
                <a:solidFill>
                  <a:srgbClr val="FFFF00"/>
                </a:solidFill>
                <a:latin typeface="Impact"/>
                <a:cs typeface="Impact"/>
              </a:rPr>
              <a:t> </a:t>
            </a:r>
            <a:r>
              <a:rPr sz="1850" spc="-25" dirty="0">
                <a:solidFill>
                  <a:srgbClr val="FFFF00"/>
                </a:solidFill>
                <a:latin typeface="Impact"/>
                <a:cs typeface="Impact"/>
              </a:rPr>
              <a:t>Hendrix</a:t>
            </a:r>
            <a:endParaRPr sz="1850" dirty="0">
              <a:solidFill>
                <a:srgbClr val="FFFF00"/>
              </a:solidFill>
              <a:latin typeface="Impact"/>
              <a:cs typeface="Impact"/>
            </a:endParaRPr>
          </a:p>
        </p:txBody>
      </p:sp>
      <p:sp>
        <p:nvSpPr>
          <p:cNvPr id="12" name="object 12"/>
          <p:cNvSpPr txBox="1"/>
          <p:nvPr/>
        </p:nvSpPr>
        <p:spPr>
          <a:xfrm>
            <a:off x="4286250" y="6513386"/>
            <a:ext cx="954405" cy="309880"/>
          </a:xfrm>
          <a:prstGeom prst="rect">
            <a:avLst/>
          </a:prstGeom>
        </p:spPr>
        <p:txBody>
          <a:bodyPr vert="horz" wrap="square" lIns="0" tIns="13970" rIns="0" bIns="0" rtlCol="0">
            <a:spAutoFit/>
          </a:bodyPr>
          <a:lstStyle/>
          <a:p>
            <a:pPr marL="12700">
              <a:lnSpc>
                <a:spcPct val="100000"/>
              </a:lnSpc>
              <a:spcBef>
                <a:spcPts val="110"/>
              </a:spcBef>
            </a:pPr>
            <a:r>
              <a:rPr sz="1850" spc="-30" dirty="0">
                <a:solidFill>
                  <a:srgbClr val="FFFF00"/>
                </a:solidFill>
                <a:latin typeface="Impact"/>
                <a:cs typeface="Impact"/>
              </a:rPr>
              <a:t>Bob</a:t>
            </a:r>
            <a:r>
              <a:rPr sz="1850" spc="-80" dirty="0">
                <a:solidFill>
                  <a:srgbClr val="FFFF00"/>
                </a:solidFill>
                <a:latin typeface="Impact"/>
                <a:cs typeface="Impact"/>
              </a:rPr>
              <a:t> </a:t>
            </a:r>
            <a:r>
              <a:rPr sz="1850" spc="-25" dirty="0">
                <a:solidFill>
                  <a:srgbClr val="FFFF00"/>
                </a:solidFill>
                <a:latin typeface="Impact"/>
                <a:cs typeface="Impact"/>
              </a:rPr>
              <a:t>Dylan</a:t>
            </a:r>
            <a:endParaRPr sz="1850" dirty="0">
              <a:solidFill>
                <a:srgbClr val="FFFF00"/>
              </a:solidFill>
              <a:latin typeface="Impact"/>
              <a:cs typeface="Impact"/>
            </a:endParaRPr>
          </a:p>
        </p:txBody>
      </p:sp>
      <p:sp>
        <p:nvSpPr>
          <p:cNvPr id="13" name="object 13"/>
          <p:cNvSpPr txBox="1"/>
          <p:nvPr/>
        </p:nvSpPr>
        <p:spPr>
          <a:xfrm>
            <a:off x="6325870" y="6274626"/>
            <a:ext cx="2565400" cy="309880"/>
          </a:xfrm>
          <a:prstGeom prst="rect">
            <a:avLst/>
          </a:prstGeom>
        </p:spPr>
        <p:txBody>
          <a:bodyPr vert="horz" wrap="square" lIns="0" tIns="13970" rIns="0" bIns="0" rtlCol="0">
            <a:spAutoFit/>
          </a:bodyPr>
          <a:lstStyle/>
          <a:p>
            <a:pPr marL="12700">
              <a:lnSpc>
                <a:spcPct val="100000"/>
              </a:lnSpc>
              <a:spcBef>
                <a:spcPts val="110"/>
              </a:spcBef>
            </a:pPr>
            <a:r>
              <a:rPr sz="1850" spc="-25" dirty="0">
                <a:solidFill>
                  <a:srgbClr val="FFFF00"/>
                </a:solidFill>
                <a:latin typeface="Impact"/>
                <a:cs typeface="Impact"/>
              </a:rPr>
              <a:t>Jim Morrison </a:t>
            </a:r>
            <a:r>
              <a:rPr sz="1850" spc="-30" dirty="0">
                <a:solidFill>
                  <a:srgbClr val="FFFF00"/>
                </a:solidFill>
                <a:latin typeface="Impact"/>
                <a:cs typeface="Impact"/>
              </a:rPr>
              <a:t>and </a:t>
            </a:r>
            <a:r>
              <a:rPr sz="1850" spc="-25" dirty="0">
                <a:solidFill>
                  <a:srgbClr val="FFFF00"/>
                </a:solidFill>
                <a:latin typeface="Impact"/>
                <a:cs typeface="Impact"/>
              </a:rPr>
              <a:t>the</a:t>
            </a:r>
            <a:r>
              <a:rPr sz="1850" spc="-30" dirty="0">
                <a:solidFill>
                  <a:srgbClr val="FFFF00"/>
                </a:solidFill>
                <a:latin typeface="Impact"/>
                <a:cs typeface="Impact"/>
              </a:rPr>
              <a:t> </a:t>
            </a:r>
            <a:r>
              <a:rPr sz="1850" spc="-25" dirty="0">
                <a:solidFill>
                  <a:srgbClr val="FFFF00"/>
                </a:solidFill>
                <a:latin typeface="Impact"/>
                <a:cs typeface="Impact"/>
              </a:rPr>
              <a:t>Doors</a:t>
            </a:r>
            <a:endParaRPr sz="1850" dirty="0">
              <a:solidFill>
                <a:srgbClr val="FFFF00"/>
              </a:solidFill>
              <a:latin typeface="Impact"/>
              <a:cs typeface="Impact"/>
            </a:endParaRPr>
          </a:p>
        </p:txBody>
      </p:sp>
      <p:sp>
        <p:nvSpPr>
          <p:cNvPr id="14" name="object 14"/>
          <p:cNvSpPr/>
          <p:nvPr/>
        </p:nvSpPr>
        <p:spPr>
          <a:xfrm>
            <a:off x="200660" y="1496060"/>
            <a:ext cx="4246880" cy="2037080"/>
          </a:xfrm>
          <a:custGeom>
            <a:avLst/>
            <a:gdLst/>
            <a:ahLst/>
            <a:cxnLst/>
            <a:rect l="l" t="t" r="r" b="b"/>
            <a:pathLst>
              <a:path w="4246880" h="2037079">
                <a:moveTo>
                  <a:pt x="2123440" y="2037079"/>
                </a:moveTo>
                <a:lnTo>
                  <a:pt x="0" y="2037079"/>
                </a:lnTo>
                <a:lnTo>
                  <a:pt x="0" y="0"/>
                </a:lnTo>
                <a:lnTo>
                  <a:pt x="4246880" y="0"/>
                </a:lnTo>
                <a:lnTo>
                  <a:pt x="4246880" y="2037079"/>
                </a:lnTo>
                <a:lnTo>
                  <a:pt x="2123440" y="2037079"/>
                </a:lnTo>
                <a:close/>
              </a:path>
            </a:pathLst>
          </a:custGeom>
          <a:ln w="57146">
            <a:solidFill>
              <a:srgbClr val="000000"/>
            </a:solidFill>
          </a:ln>
        </p:spPr>
        <p:txBody>
          <a:bodyPr wrap="square" lIns="0" tIns="0" rIns="0" bIns="0" rtlCol="0"/>
          <a:lstStyle/>
          <a:p>
            <a:endParaRPr/>
          </a:p>
        </p:txBody>
      </p:sp>
      <p:sp>
        <p:nvSpPr>
          <p:cNvPr id="15" name="object 15"/>
          <p:cNvSpPr/>
          <p:nvPr/>
        </p:nvSpPr>
        <p:spPr>
          <a:xfrm>
            <a:off x="228600" y="1524000"/>
            <a:ext cx="4191000" cy="1981200"/>
          </a:xfrm>
          <a:prstGeom prst="rect">
            <a:avLst/>
          </a:prstGeom>
          <a:blipFill>
            <a:blip r:embed="rId5" cstate="print"/>
            <a:stretch>
              <a:fillRect/>
            </a:stretch>
          </a:blipFill>
        </p:spPr>
        <p:txBody>
          <a:bodyPr wrap="square" lIns="0" tIns="0" rIns="0" bIns="0" rtlCol="0"/>
          <a:lstStyle/>
          <a:p>
            <a:endParaRPr/>
          </a:p>
        </p:txBody>
      </p:sp>
      <p:sp>
        <p:nvSpPr>
          <p:cNvPr id="16" name="object 16"/>
          <p:cNvSpPr txBox="1"/>
          <p:nvPr/>
        </p:nvSpPr>
        <p:spPr>
          <a:xfrm>
            <a:off x="4584700" y="1634490"/>
            <a:ext cx="2110105" cy="1852930"/>
          </a:xfrm>
          <a:prstGeom prst="rect">
            <a:avLst/>
          </a:prstGeom>
        </p:spPr>
        <p:txBody>
          <a:bodyPr vert="horz" wrap="square" lIns="0" tIns="12700" rIns="0" bIns="0" rtlCol="0">
            <a:spAutoFit/>
          </a:bodyPr>
          <a:lstStyle/>
          <a:p>
            <a:pPr marL="12700" marR="5080" algn="ctr">
              <a:lnSpc>
                <a:spcPct val="99900"/>
              </a:lnSpc>
              <a:spcBef>
                <a:spcPts val="100"/>
              </a:spcBef>
            </a:pPr>
            <a:r>
              <a:rPr sz="3000" b="1" i="1" spc="-5" dirty="0">
                <a:solidFill>
                  <a:schemeClr val="bg1"/>
                </a:solidFill>
                <a:latin typeface="TimesNewRomanPS-BoldItalicMT"/>
                <a:cs typeface="TimesNewRomanPS-BoldItalicMT"/>
              </a:rPr>
              <a:t>Music</a:t>
            </a:r>
            <a:r>
              <a:rPr sz="3000" b="1" i="1" spc="-80" dirty="0">
                <a:solidFill>
                  <a:schemeClr val="bg1"/>
                </a:solidFill>
                <a:latin typeface="TimesNewRomanPS-BoldItalicMT"/>
                <a:cs typeface="TimesNewRomanPS-BoldItalicMT"/>
              </a:rPr>
              <a:t> </a:t>
            </a:r>
            <a:r>
              <a:rPr sz="3000" b="1" i="1" dirty="0">
                <a:solidFill>
                  <a:schemeClr val="bg1"/>
                </a:solidFill>
                <a:latin typeface="TimesNewRomanPS-BoldItalicMT"/>
                <a:cs typeface="TimesNewRomanPS-BoldItalicMT"/>
              </a:rPr>
              <a:t>played  a </a:t>
            </a:r>
            <a:r>
              <a:rPr sz="3000" b="1" i="1" spc="-5" dirty="0">
                <a:solidFill>
                  <a:schemeClr val="bg1"/>
                </a:solidFill>
                <a:latin typeface="TimesNewRomanPS-BoldItalicMT"/>
                <a:cs typeface="TimesNewRomanPS-BoldItalicMT"/>
              </a:rPr>
              <a:t>large part  </a:t>
            </a:r>
            <a:r>
              <a:rPr sz="3000" b="1" i="1" dirty="0">
                <a:solidFill>
                  <a:schemeClr val="bg1"/>
                </a:solidFill>
                <a:latin typeface="TimesNewRomanPS-BoldItalicMT"/>
                <a:cs typeface="TimesNewRomanPS-BoldItalicMT"/>
              </a:rPr>
              <a:t>of </a:t>
            </a:r>
            <a:r>
              <a:rPr sz="3000" b="1" i="1" spc="-10" dirty="0">
                <a:solidFill>
                  <a:schemeClr val="bg1"/>
                </a:solidFill>
                <a:latin typeface="TimesNewRomanPS-BoldItalicMT"/>
                <a:cs typeface="TimesNewRomanPS-BoldItalicMT"/>
              </a:rPr>
              <a:t>the </a:t>
            </a:r>
            <a:r>
              <a:rPr sz="3000" b="1" i="1" spc="-5" dirty="0">
                <a:solidFill>
                  <a:schemeClr val="bg1"/>
                </a:solidFill>
                <a:latin typeface="TimesNewRomanPS-BoldItalicMT"/>
                <a:cs typeface="TimesNewRomanPS-BoldItalicMT"/>
              </a:rPr>
              <a:t>Hipp</a:t>
            </a:r>
            <a:r>
              <a:rPr lang="en-US" sz="3000" b="1" i="1" spc="-5" dirty="0">
                <a:solidFill>
                  <a:schemeClr val="bg1"/>
                </a:solidFill>
                <a:latin typeface="TimesNewRomanPS-BoldItalicMT"/>
                <a:cs typeface="TimesNewRomanPS-BoldItalicMT"/>
              </a:rPr>
              <a:t>ie</a:t>
            </a:r>
            <a:r>
              <a:rPr sz="3000" b="1" i="1" spc="-5" dirty="0">
                <a:solidFill>
                  <a:schemeClr val="bg1"/>
                </a:solidFill>
                <a:latin typeface="TimesNewRomanPS-BoldItalicMT"/>
                <a:cs typeface="TimesNewRomanPS-BoldItalicMT"/>
              </a:rPr>
              <a:t>  Movement</a:t>
            </a:r>
            <a:endParaRPr sz="3000" dirty="0">
              <a:solidFill>
                <a:schemeClr val="bg1"/>
              </a:solidFill>
              <a:latin typeface="TimesNewRomanPS-BoldItalicMT"/>
              <a:cs typeface="TimesNewRomanPS-BoldItalicMT"/>
            </a:endParaRPr>
          </a:p>
        </p:txBody>
      </p:sp>
      <p:sp>
        <p:nvSpPr>
          <p:cNvPr id="17" name="object 17"/>
          <p:cNvSpPr/>
          <p:nvPr/>
        </p:nvSpPr>
        <p:spPr>
          <a:xfrm>
            <a:off x="429259" y="3934459"/>
            <a:ext cx="2646680" cy="2378710"/>
          </a:xfrm>
          <a:custGeom>
            <a:avLst/>
            <a:gdLst/>
            <a:ahLst/>
            <a:cxnLst/>
            <a:rect l="l" t="t" r="r" b="b"/>
            <a:pathLst>
              <a:path w="2646680" h="2378710">
                <a:moveTo>
                  <a:pt x="1323340" y="2378710"/>
                </a:moveTo>
                <a:lnTo>
                  <a:pt x="0" y="2378710"/>
                </a:lnTo>
                <a:lnTo>
                  <a:pt x="0" y="0"/>
                </a:lnTo>
                <a:lnTo>
                  <a:pt x="2646679" y="0"/>
                </a:lnTo>
                <a:lnTo>
                  <a:pt x="2646679" y="2378710"/>
                </a:lnTo>
                <a:lnTo>
                  <a:pt x="1323340" y="2378710"/>
                </a:lnTo>
                <a:close/>
              </a:path>
            </a:pathLst>
          </a:custGeom>
          <a:ln w="57146">
            <a:solidFill>
              <a:srgbClr val="000000"/>
            </a:solidFill>
          </a:ln>
        </p:spPr>
        <p:txBody>
          <a:bodyPr wrap="square" lIns="0" tIns="0" rIns="0" bIns="0" rtlCol="0"/>
          <a:lstStyle/>
          <a:p>
            <a:endParaRPr/>
          </a:p>
        </p:txBody>
      </p:sp>
      <p:sp>
        <p:nvSpPr>
          <p:cNvPr id="18" name="object 18"/>
          <p:cNvSpPr/>
          <p:nvPr/>
        </p:nvSpPr>
        <p:spPr>
          <a:xfrm>
            <a:off x="457200" y="3962400"/>
            <a:ext cx="2590800" cy="2322830"/>
          </a:xfrm>
          <a:prstGeom prst="rect">
            <a:avLst/>
          </a:prstGeom>
          <a:blipFill>
            <a:blip r:embed="rId6" cstate="print"/>
            <a:stretch>
              <a:fillRect/>
            </a:stretch>
          </a:blipFill>
        </p:spPr>
        <p:txBody>
          <a:bodyPr wrap="square" lIns="0" tIns="0" rIns="0" bIns="0" rtlCol="0"/>
          <a:lstStyle/>
          <a:p>
            <a:endParaRPr/>
          </a:p>
        </p:txBody>
      </p:sp>
      <p:sp>
        <p:nvSpPr>
          <p:cNvPr id="19" name="object 19"/>
          <p:cNvSpPr txBox="1"/>
          <p:nvPr/>
        </p:nvSpPr>
        <p:spPr>
          <a:xfrm>
            <a:off x="927100" y="6349556"/>
            <a:ext cx="1729105" cy="309880"/>
          </a:xfrm>
          <a:prstGeom prst="rect">
            <a:avLst/>
          </a:prstGeom>
        </p:spPr>
        <p:txBody>
          <a:bodyPr vert="horz" wrap="square" lIns="0" tIns="13970" rIns="0" bIns="0" rtlCol="0">
            <a:spAutoFit/>
          </a:bodyPr>
          <a:lstStyle/>
          <a:p>
            <a:pPr marL="12700">
              <a:lnSpc>
                <a:spcPct val="100000"/>
              </a:lnSpc>
              <a:spcBef>
                <a:spcPts val="110"/>
              </a:spcBef>
            </a:pPr>
            <a:r>
              <a:rPr sz="1850" spc="-25" dirty="0">
                <a:solidFill>
                  <a:srgbClr val="FFFF00"/>
                </a:solidFill>
                <a:latin typeface="Impact"/>
                <a:cs typeface="Impact"/>
              </a:rPr>
              <a:t>Jefferson</a:t>
            </a:r>
            <a:r>
              <a:rPr sz="1850" spc="-60" dirty="0">
                <a:solidFill>
                  <a:srgbClr val="FFFF00"/>
                </a:solidFill>
                <a:latin typeface="Impact"/>
                <a:cs typeface="Impact"/>
              </a:rPr>
              <a:t> </a:t>
            </a:r>
            <a:r>
              <a:rPr sz="1850" spc="-25" dirty="0">
                <a:solidFill>
                  <a:srgbClr val="FFFF00"/>
                </a:solidFill>
                <a:latin typeface="Impact"/>
                <a:cs typeface="Impact"/>
              </a:rPr>
              <a:t>Airplane</a:t>
            </a:r>
            <a:endParaRPr sz="1850" dirty="0">
              <a:solidFill>
                <a:srgbClr val="FFFF00"/>
              </a:solidFill>
              <a:latin typeface="Impact"/>
              <a:cs typeface="Impact"/>
            </a:endParaRPr>
          </a:p>
        </p:txBody>
      </p:sp>
    </p:spTree>
  </p:cSld>
  <p:clrMapOvr>
    <a:masterClrMapping/>
  </p:clrMapOvr>
  <p:transition>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04489" y="185420"/>
            <a:ext cx="4248785" cy="1122680"/>
          </a:xfrm>
          <a:prstGeom prst="rect">
            <a:avLst/>
          </a:prstGeom>
        </p:spPr>
        <p:txBody>
          <a:bodyPr vert="horz" wrap="square" lIns="0" tIns="12700" rIns="0" bIns="0" rtlCol="0">
            <a:spAutoFit/>
          </a:bodyPr>
          <a:lstStyle/>
          <a:p>
            <a:pPr marL="12700">
              <a:lnSpc>
                <a:spcPct val="100000"/>
              </a:lnSpc>
              <a:spcBef>
                <a:spcPts val="100"/>
              </a:spcBef>
            </a:pPr>
            <a:r>
              <a:rPr sz="7200" spc="-5" dirty="0">
                <a:solidFill>
                  <a:srgbClr val="0000FF"/>
                </a:solidFill>
              </a:rPr>
              <a:t>W</a:t>
            </a:r>
            <a:r>
              <a:rPr sz="7200" spc="-5" dirty="0">
                <a:solidFill>
                  <a:srgbClr val="FF0000"/>
                </a:solidFill>
              </a:rPr>
              <a:t>o</a:t>
            </a:r>
            <a:r>
              <a:rPr sz="7200" spc="-5" dirty="0">
                <a:solidFill>
                  <a:srgbClr val="C3BC96"/>
                </a:solidFill>
              </a:rPr>
              <a:t>o</a:t>
            </a:r>
            <a:r>
              <a:rPr sz="7200" spc="-5" dirty="0">
                <a:solidFill>
                  <a:srgbClr val="6F2F9F"/>
                </a:solidFill>
              </a:rPr>
              <a:t>d</a:t>
            </a:r>
            <a:r>
              <a:rPr sz="7200" spc="-5" dirty="0">
                <a:solidFill>
                  <a:srgbClr val="FFBF00"/>
                </a:solidFill>
              </a:rPr>
              <a:t>s</a:t>
            </a:r>
            <a:r>
              <a:rPr sz="7200" spc="-5" dirty="0">
                <a:solidFill>
                  <a:srgbClr val="67CF09"/>
                </a:solidFill>
              </a:rPr>
              <a:t>t</a:t>
            </a:r>
            <a:r>
              <a:rPr sz="7200" spc="-5" dirty="0">
                <a:solidFill>
                  <a:srgbClr val="BF0000"/>
                </a:solidFill>
              </a:rPr>
              <a:t>o</a:t>
            </a:r>
            <a:r>
              <a:rPr sz="7200" spc="-5" dirty="0">
                <a:solidFill>
                  <a:srgbClr val="FF98FF"/>
                </a:solidFill>
              </a:rPr>
              <a:t>c</a:t>
            </a:r>
            <a:r>
              <a:rPr sz="7200" spc="-5" dirty="0">
                <a:solidFill>
                  <a:srgbClr val="00AFEF"/>
                </a:solidFill>
              </a:rPr>
              <a:t>k</a:t>
            </a:r>
            <a:endParaRPr sz="7200"/>
          </a:p>
        </p:txBody>
      </p:sp>
      <p:sp>
        <p:nvSpPr>
          <p:cNvPr id="3" name="object 3"/>
          <p:cNvSpPr/>
          <p:nvPr/>
        </p:nvSpPr>
        <p:spPr>
          <a:xfrm>
            <a:off x="361950" y="285750"/>
            <a:ext cx="2324100" cy="3390900"/>
          </a:xfrm>
          <a:custGeom>
            <a:avLst/>
            <a:gdLst/>
            <a:ahLst/>
            <a:cxnLst/>
            <a:rect l="l" t="t" r="r" b="b"/>
            <a:pathLst>
              <a:path w="2324100" h="3390900">
                <a:moveTo>
                  <a:pt x="1162050" y="3390900"/>
                </a:moveTo>
                <a:lnTo>
                  <a:pt x="0" y="3390900"/>
                </a:lnTo>
                <a:lnTo>
                  <a:pt x="0" y="0"/>
                </a:lnTo>
                <a:lnTo>
                  <a:pt x="2324100" y="0"/>
                </a:lnTo>
                <a:lnTo>
                  <a:pt x="2324100" y="3390900"/>
                </a:lnTo>
                <a:lnTo>
                  <a:pt x="1162050" y="3390900"/>
                </a:lnTo>
                <a:close/>
              </a:path>
            </a:pathLst>
          </a:custGeom>
          <a:ln w="38097">
            <a:solidFill>
              <a:srgbClr val="000000"/>
            </a:solidFill>
          </a:ln>
        </p:spPr>
        <p:txBody>
          <a:bodyPr wrap="square" lIns="0" tIns="0" rIns="0" bIns="0" rtlCol="0"/>
          <a:lstStyle/>
          <a:p>
            <a:endParaRPr/>
          </a:p>
        </p:txBody>
      </p:sp>
      <p:sp>
        <p:nvSpPr>
          <p:cNvPr id="4" name="object 4"/>
          <p:cNvSpPr/>
          <p:nvPr/>
        </p:nvSpPr>
        <p:spPr>
          <a:xfrm>
            <a:off x="381000" y="304800"/>
            <a:ext cx="2286000" cy="33528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955029" y="3830320"/>
            <a:ext cx="3164840" cy="2679700"/>
          </a:xfrm>
          <a:custGeom>
            <a:avLst/>
            <a:gdLst/>
            <a:ahLst/>
            <a:cxnLst/>
            <a:rect l="l" t="t" r="r" b="b"/>
            <a:pathLst>
              <a:path w="3164840" h="2679700">
                <a:moveTo>
                  <a:pt x="1723390" y="2504440"/>
                </a:moveTo>
                <a:lnTo>
                  <a:pt x="280670" y="2679699"/>
                </a:lnTo>
                <a:lnTo>
                  <a:pt x="0" y="347979"/>
                </a:lnTo>
                <a:lnTo>
                  <a:pt x="2884170" y="0"/>
                </a:lnTo>
                <a:lnTo>
                  <a:pt x="3164840" y="2330449"/>
                </a:lnTo>
                <a:lnTo>
                  <a:pt x="1723390" y="2504440"/>
                </a:lnTo>
                <a:close/>
              </a:path>
            </a:pathLst>
          </a:custGeom>
          <a:ln w="38097">
            <a:solidFill>
              <a:srgbClr val="000000"/>
            </a:solidFill>
          </a:ln>
        </p:spPr>
        <p:txBody>
          <a:bodyPr wrap="square" lIns="0" tIns="0" rIns="0" bIns="0" rtlCol="0"/>
          <a:lstStyle/>
          <a:p>
            <a:endParaRPr/>
          </a:p>
        </p:txBody>
      </p:sp>
      <p:sp>
        <p:nvSpPr>
          <p:cNvPr id="6" name="object 6"/>
          <p:cNvSpPr/>
          <p:nvPr/>
        </p:nvSpPr>
        <p:spPr>
          <a:xfrm>
            <a:off x="5975350" y="3854450"/>
            <a:ext cx="3120390" cy="263398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30810" y="3788409"/>
            <a:ext cx="3533140" cy="2769870"/>
          </a:xfrm>
          <a:custGeom>
            <a:avLst/>
            <a:gdLst/>
            <a:ahLst/>
            <a:cxnLst/>
            <a:rect l="l" t="t" r="r" b="b"/>
            <a:pathLst>
              <a:path w="3533140" h="2769870">
                <a:moveTo>
                  <a:pt x="1559560" y="2473960"/>
                </a:moveTo>
                <a:lnTo>
                  <a:pt x="0" y="2176779"/>
                </a:lnTo>
                <a:lnTo>
                  <a:pt x="414019" y="0"/>
                </a:lnTo>
                <a:lnTo>
                  <a:pt x="3533140" y="593089"/>
                </a:lnTo>
                <a:lnTo>
                  <a:pt x="3119120" y="2769870"/>
                </a:lnTo>
                <a:lnTo>
                  <a:pt x="1559560" y="2473960"/>
                </a:lnTo>
                <a:close/>
              </a:path>
            </a:pathLst>
          </a:custGeom>
          <a:ln w="38097">
            <a:solidFill>
              <a:srgbClr val="000000"/>
            </a:solidFill>
          </a:ln>
        </p:spPr>
        <p:txBody>
          <a:bodyPr wrap="square" lIns="0" tIns="0" rIns="0" bIns="0" rtlCol="0"/>
          <a:lstStyle/>
          <a:p>
            <a:endParaRPr/>
          </a:p>
        </p:txBody>
      </p:sp>
      <p:sp>
        <p:nvSpPr>
          <p:cNvPr id="8" name="object 8"/>
          <p:cNvSpPr/>
          <p:nvPr/>
        </p:nvSpPr>
        <p:spPr>
          <a:xfrm>
            <a:off x="151129" y="3810000"/>
            <a:ext cx="3489960" cy="272796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2896870" y="1253490"/>
            <a:ext cx="5836285" cy="5207000"/>
          </a:xfrm>
          <a:prstGeom prst="rect">
            <a:avLst/>
          </a:prstGeom>
        </p:spPr>
        <p:txBody>
          <a:bodyPr vert="horz" wrap="square" lIns="0" tIns="12700" rIns="0" bIns="0" rtlCol="0">
            <a:spAutoFit/>
          </a:bodyPr>
          <a:lstStyle/>
          <a:p>
            <a:pPr marL="12700">
              <a:lnSpc>
                <a:spcPct val="100000"/>
              </a:lnSpc>
              <a:spcBef>
                <a:spcPts val="100"/>
              </a:spcBef>
            </a:pPr>
            <a:r>
              <a:rPr sz="2800" b="1" i="1" dirty="0">
                <a:solidFill>
                  <a:srgbClr val="91CF4F"/>
                </a:solidFill>
                <a:latin typeface="TimesNewRomanPS-BoldItalicMT"/>
                <a:cs typeface="TimesNewRomanPS-BoldItalicMT"/>
              </a:rPr>
              <a:t>Music </a:t>
            </a:r>
            <a:r>
              <a:rPr sz="2800" b="1" i="1" spc="-5" dirty="0">
                <a:solidFill>
                  <a:srgbClr val="91CF4F"/>
                </a:solidFill>
                <a:latin typeface="TimesNewRomanPS-BoldItalicMT"/>
                <a:cs typeface="TimesNewRomanPS-BoldItalicMT"/>
              </a:rPr>
              <a:t>festival held </a:t>
            </a:r>
            <a:r>
              <a:rPr sz="2800" b="1" i="1" dirty="0">
                <a:solidFill>
                  <a:srgbClr val="91CF4F"/>
                </a:solidFill>
                <a:latin typeface="TimesNewRomanPS-BoldItalicMT"/>
                <a:cs typeface="TimesNewRomanPS-BoldItalicMT"/>
              </a:rPr>
              <a:t>in</a:t>
            </a:r>
            <a:r>
              <a:rPr sz="2800" b="1" i="1" spc="-15" dirty="0">
                <a:solidFill>
                  <a:srgbClr val="91CF4F"/>
                </a:solidFill>
                <a:latin typeface="TimesNewRomanPS-BoldItalicMT"/>
                <a:cs typeface="TimesNewRomanPS-BoldItalicMT"/>
              </a:rPr>
              <a:t> </a:t>
            </a:r>
            <a:r>
              <a:rPr sz="2800" b="1" i="1" dirty="0">
                <a:solidFill>
                  <a:srgbClr val="91CF4F"/>
                </a:solidFill>
                <a:latin typeface="TimesNewRomanPS-BoldItalicMT"/>
                <a:cs typeface="TimesNewRomanPS-BoldItalicMT"/>
              </a:rPr>
              <a:t>upstate</a:t>
            </a:r>
            <a:endParaRPr sz="2800">
              <a:latin typeface="TimesNewRomanPS-BoldItalicMT"/>
              <a:cs typeface="TimesNewRomanPS-BoldItalicMT"/>
            </a:endParaRPr>
          </a:p>
          <a:p>
            <a:pPr marL="12700" marR="730250">
              <a:lnSpc>
                <a:spcPct val="100000"/>
              </a:lnSpc>
            </a:pPr>
            <a:r>
              <a:rPr sz="2800" b="1" i="1" spc="-10" dirty="0">
                <a:solidFill>
                  <a:srgbClr val="91CF4F"/>
                </a:solidFill>
                <a:latin typeface="TimesNewRomanPS-BoldItalicMT"/>
                <a:cs typeface="TimesNewRomanPS-BoldItalicMT"/>
              </a:rPr>
              <a:t>New </a:t>
            </a:r>
            <a:r>
              <a:rPr sz="2800" b="1" i="1" spc="-5" dirty="0">
                <a:solidFill>
                  <a:srgbClr val="91CF4F"/>
                </a:solidFill>
                <a:latin typeface="TimesNewRomanPS-BoldItalicMT"/>
                <a:cs typeface="TimesNewRomanPS-BoldItalicMT"/>
              </a:rPr>
              <a:t>York </a:t>
            </a:r>
            <a:r>
              <a:rPr sz="2800" b="1" i="1" dirty="0">
                <a:solidFill>
                  <a:srgbClr val="91CF4F"/>
                </a:solidFill>
                <a:latin typeface="TimesNewRomanPS-BoldItalicMT"/>
                <a:cs typeface="TimesNewRomanPS-BoldItalicMT"/>
              </a:rPr>
              <a:t>in 1969 that </a:t>
            </a:r>
            <a:r>
              <a:rPr sz="2800" b="1" i="1" spc="-5" dirty="0">
                <a:solidFill>
                  <a:srgbClr val="91CF4F"/>
                </a:solidFill>
                <a:latin typeface="TimesNewRomanPS-BoldItalicMT"/>
                <a:cs typeface="TimesNewRomanPS-BoldItalicMT"/>
              </a:rPr>
              <a:t>exemplified  </a:t>
            </a:r>
            <a:r>
              <a:rPr sz="2800" b="1" i="1" dirty="0">
                <a:solidFill>
                  <a:srgbClr val="91CF4F"/>
                </a:solidFill>
                <a:latin typeface="TimesNewRomanPS-BoldItalicMT"/>
                <a:cs typeface="TimesNewRomanPS-BoldItalicMT"/>
              </a:rPr>
              <a:t>the </a:t>
            </a:r>
            <a:r>
              <a:rPr sz="2800" b="1" i="1" spc="-5" dirty="0">
                <a:solidFill>
                  <a:srgbClr val="91CF4F"/>
                </a:solidFill>
                <a:latin typeface="TimesNewRomanPS-BoldItalicMT"/>
                <a:cs typeface="TimesNewRomanPS-BoldItalicMT"/>
              </a:rPr>
              <a:t>counterculture </a:t>
            </a:r>
            <a:r>
              <a:rPr sz="2800" b="1" i="1" dirty="0">
                <a:solidFill>
                  <a:srgbClr val="91CF4F"/>
                </a:solidFill>
                <a:latin typeface="TimesNewRomanPS-BoldItalicMT"/>
                <a:cs typeface="TimesNewRomanPS-BoldItalicMT"/>
              </a:rPr>
              <a:t>of the</a:t>
            </a:r>
            <a:r>
              <a:rPr sz="2800" b="1" i="1" spc="-70" dirty="0">
                <a:solidFill>
                  <a:srgbClr val="91CF4F"/>
                </a:solidFill>
                <a:latin typeface="TimesNewRomanPS-BoldItalicMT"/>
                <a:cs typeface="TimesNewRomanPS-BoldItalicMT"/>
              </a:rPr>
              <a:t> </a:t>
            </a:r>
            <a:r>
              <a:rPr sz="2800" b="1" i="1" dirty="0">
                <a:solidFill>
                  <a:srgbClr val="91CF4F"/>
                </a:solidFill>
                <a:latin typeface="TimesNewRomanPS-BoldItalicMT"/>
                <a:cs typeface="TimesNewRomanPS-BoldItalicMT"/>
              </a:rPr>
              <a:t>1960s</a:t>
            </a:r>
            <a:endParaRPr sz="2800">
              <a:latin typeface="TimesNewRomanPS-BoldItalicMT"/>
              <a:cs typeface="TimesNewRomanPS-BoldItalicMT"/>
            </a:endParaRPr>
          </a:p>
          <a:p>
            <a:pPr marL="12700" marR="5080">
              <a:lnSpc>
                <a:spcPct val="100000"/>
              </a:lnSpc>
              <a:spcBef>
                <a:spcPts val="1320"/>
              </a:spcBef>
            </a:pPr>
            <a:r>
              <a:rPr sz="2800" b="1" i="1" spc="-5" dirty="0">
                <a:solidFill>
                  <a:srgbClr val="FF0000"/>
                </a:solidFill>
                <a:latin typeface="TimesNewRomanPS-BoldItalicMT"/>
                <a:cs typeface="TimesNewRomanPS-BoldItalicMT"/>
              </a:rPr>
              <a:t>Thirty-two </a:t>
            </a:r>
            <a:r>
              <a:rPr sz="2800" b="1" i="1" dirty="0">
                <a:solidFill>
                  <a:srgbClr val="FF0000"/>
                </a:solidFill>
                <a:latin typeface="TimesNewRomanPS-BoldItalicMT"/>
                <a:cs typeface="TimesNewRomanPS-BoldItalicMT"/>
              </a:rPr>
              <a:t>of the best-known </a:t>
            </a:r>
            <a:r>
              <a:rPr sz="2800" b="1" i="1" spc="-5" dirty="0">
                <a:solidFill>
                  <a:srgbClr val="FF0000"/>
                </a:solidFill>
                <a:latin typeface="TimesNewRomanPS-BoldItalicMT"/>
                <a:cs typeface="TimesNewRomanPS-BoldItalicMT"/>
              </a:rPr>
              <a:t>musicians  </a:t>
            </a:r>
            <a:r>
              <a:rPr sz="2800" b="1" i="1" dirty="0">
                <a:solidFill>
                  <a:srgbClr val="FF0000"/>
                </a:solidFill>
                <a:latin typeface="TimesNewRomanPS-BoldItalicMT"/>
                <a:cs typeface="TimesNewRomanPS-BoldItalicMT"/>
              </a:rPr>
              <a:t>of the day </a:t>
            </a:r>
            <a:r>
              <a:rPr sz="2800" b="1" i="1" spc="-5" dirty="0">
                <a:solidFill>
                  <a:srgbClr val="FF0000"/>
                </a:solidFill>
                <a:latin typeface="TimesNewRomanPS-BoldItalicMT"/>
                <a:cs typeface="TimesNewRomanPS-BoldItalicMT"/>
              </a:rPr>
              <a:t>performed </a:t>
            </a:r>
            <a:r>
              <a:rPr sz="2800" b="1" i="1" dirty="0">
                <a:solidFill>
                  <a:srgbClr val="FF0000"/>
                </a:solidFill>
                <a:latin typeface="TimesNewRomanPS-BoldItalicMT"/>
                <a:cs typeface="TimesNewRomanPS-BoldItalicMT"/>
              </a:rPr>
              <a:t>in front </a:t>
            </a:r>
            <a:r>
              <a:rPr sz="2800" b="1" i="1" spc="5" dirty="0">
                <a:solidFill>
                  <a:srgbClr val="FF0000"/>
                </a:solidFill>
                <a:latin typeface="TimesNewRomanPS-BoldItalicMT"/>
                <a:cs typeface="TimesNewRomanPS-BoldItalicMT"/>
              </a:rPr>
              <a:t>of </a:t>
            </a:r>
            <a:r>
              <a:rPr sz="2800" b="1" i="1" spc="-5" dirty="0">
                <a:solidFill>
                  <a:srgbClr val="FF0000"/>
                </a:solidFill>
                <a:latin typeface="TimesNewRomanPS-BoldItalicMT"/>
                <a:cs typeface="TimesNewRomanPS-BoldItalicMT"/>
              </a:rPr>
              <a:t>nearly  </a:t>
            </a:r>
            <a:r>
              <a:rPr sz="2800" b="1" i="1" dirty="0">
                <a:solidFill>
                  <a:srgbClr val="FF0000"/>
                </a:solidFill>
                <a:latin typeface="TimesNewRomanPS-BoldItalicMT"/>
                <a:cs typeface="TimesNewRomanPS-BoldItalicMT"/>
              </a:rPr>
              <a:t>half a million</a:t>
            </a:r>
            <a:r>
              <a:rPr sz="2800" b="1" i="1" spc="-20" dirty="0">
                <a:solidFill>
                  <a:srgbClr val="FF0000"/>
                </a:solidFill>
                <a:latin typeface="TimesNewRomanPS-BoldItalicMT"/>
                <a:cs typeface="TimesNewRomanPS-BoldItalicMT"/>
              </a:rPr>
              <a:t> </a:t>
            </a:r>
            <a:r>
              <a:rPr sz="2800" b="1" i="1" spc="-5" dirty="0">
                <a:solidFill>
                  <a:srgbClr val="FF0000"/>
                </a:solidFill>
                <a:latin typeface="TimesNewRomanPS-BoldItalicMT"/>
                <a:cs typeface="TimesNewRomanPS-BoldItalicMT"/>
              </a:rPr>
              <a:t>concert-goers</a:t>
            </a:r>
            <a:endParaRPr sz="2800">
              <a:latin typeface="TimesNewRomanPS-BoldItalicMT"/>
              <a:cs typeface="TimesNewRomanPS-BoldItalicMT"/>
            </a:endParaRPr>
          </a:p>
          <a:p>
            <a:pPr marL="737870" marR="2756535" indent="-90170" algn="ctr">
              <a:lnSpc>
                <a:spcPct val="100000"/>
              </a:lnSpc>
              <a:spcBef>
                <a:spcPts val="2520"/>
              </a:spcBef>
            </a:pPr>
            <a:r>
              <a:rPr sz="2800" b="1" i="1" dirty="0">
                <a:solidFill>
                  <a:srgbClr val="FFFF00"/>
                </a:solidFill>
                <a:latin typeface="TimesNewRomanPS-BoldItalicMT"/>
                <a:cs typeface="TimesNewRomanPS-BoldItalicMT"/>
              </a:rPr>
              <a:t>Woodstock is  </a:t>
            </a:r>
            <a:r>
              <a:rPr sz="2800" b="1" i="1" spc="-5" dirty="0">
                <a:solidFill>
                  <a:srgbClr val="FFFF00"/>
                </a:solidFill>
                <a:latin typeface="TimesNewRomanPS-BoldItalicMT"/>
                <a:cs typeface="TimesNewRomanPS-BoldItalicMT"/>
              </a:rPr>
              <a:t>regarded </a:t>
            </a:r>
            <a:r>
              <a:rPr sz="2800" b="1" i="1" dirty="0">
                <a:solidFill>
                  <a:srgbClr val="FFFF00"/>
                </a:solidFill>
                <a:latin typeface="TimesNewRomanPS-BoldItalicMT"/>
                <a:cs typeface="TimesNewRomanPS-BoldItalicMT"/>
              </a:rPr>
              <a:t>as</a:t>
            </a:r>
            <a:r>
              <a:rPr sz="2800" b="1" i="1" spc="-65" dirty="0">
                <a:solidFill>
                  <a:srgbClr val="FFFF00"/>
                </a:solidFill>
                <a:latin typeface="TimesNewRomanPS-BoldItalicMT"/>
                <a:cs typeface="TimesNewRomanPS-BoldItalicMT"/>
              </a:rPr>
              <a:t> </a:t>
            </a:r>
            <a:r>
              <a:rPr sz="2800" b="1" i="1" dirty="0">
                <a:solidFill>
                  <a:srgbClr val="FFFF00"/>
                </a:solidFill>
                <a:latin typeface="TimesNewRomanPS-BoldItalicMT"/>
                <a:cs typeface="TimesNewRomanPS-BoldItalicMT"/>
              </a:rPr>
              <a:t>one  </a:t>
            </a:r>
            <a:r>
              <a:rPr sz="2800" b="1" i="1" spc="5" dirty="0">
                <a:solidFill>
                  <a:srgbClr val="FFFF00"/>
                </a:solidFill>
                <a:latin typeface="TimesNewRomanPS-BoldItalicMT"/>
                <a:cs typeface="TimesNewRomanPS-BoldItalicMT"/>
              </a:rPr>
              <a:t>of </a:t>
            </a:r>
            <a:r>
              <a:rPr sz="2800" b="1" i="1" dirty="0">
                <a:solidFill>
                  <a:srgbClr val="FFFF00"/>
                </a:solidFill>
                <a:latin typeface="TimesNewRomanPS-BoldItalicMT"/>
                <a:cs typeface="TimesNewRomanPS-BoldItalicMT"/>
              </a:rPr>
              <a:t>the </a:t>
            </a:r>
            <a:r>
              <a:rPr sz="2800" b="1" i="1" spc="-5" dirty="0">
                <a:solidFill>
                  <a:srgbClr val="FFFF00"/>
                </a:solidFill>
                <a:latin typeface="TimesNewRomanPS-BoldItalicMT"/>
                <a:cs typeface="TimesNewRomanPS-BoldItalicMT"/>
              </a:rPr>
              <a:t>greatest  moments </a:t>
            </a:r>
            <a:r>
              <a:rPr sz="2800" b="1" i="1" dirty="0">
                <a:solidFill>
                  <a:srgbClr val="FFFF00"/>
                </a:solidFill>
                <a:latin typeface="TimesNewRomanPS-BoldItalicMT"/>
                <a:cs typeface="TimesNewRomanPS-BoldItalicMT"/>
              </a:rPr>
              <a:t>in</a:t>
            </a:r>
            <a:r>
              <a:rPr sz="2800" b="1" i="1" spc="-80" dirty="0">
                <a:solidFill>
                  <a:srgbClr val="FFFF00"/>
                </a:solidFill>
                <a:latin typeface="TimesNewRomanPS-BoldItalicMT"/>
                <a:cs typeface="TimesNewRomanPS-BoldItalicMT"/>
              </a:rPr>
              <a:t> </a:t>
            </a:r>
            <a:r>
              <a:rPr sz="2800" b="1" i="1" dirty="0">
                <a:solidFill>
                  <a:srgbClr val="FFFF00"/>
                </a:solidFill>
                <a:latin typeface="TimesNewRomanPS-BoldItalicMT"/>
                <a:cs typeface="TimesNewRomanPS-BoldItalicMT"/>
              </a:rPr>
              <a:t>pop  music</a:t>
            </a:r>
            <a:r>
              <a:rPr sz="2800" b="1" i="1" spc="-50" dirty="0">
                <a:solidFill>
                  <a:srgbClr val="FFFF00"/>
                </a:solidFill>
                <a:latin typeface="TimesNewRomanPS-BoldItalicMT"/>
                <a:cs typeface="TimesNewRomanPS-BoldItalicMT"/>
              </a:rPr>
              <a:t> </a:t>
            </a:r>
            <a:r>
              <a:rPr sz="2800" b="1" i="1" dirty="0">
                <a:solidFill>
                  <a:srgbClr val="FFFF00"/>
                </a:solidFill>
                <a:latin typeface="TimesNewRomanPS-BoldItalicMT"/>
                <a:cs typeface="TimesNewRomanPS-BoldItalicMT"/>
              </a:rPr>
              <a:t>history</a:t>
            </a:r>
            <a:endParaRPr sz="2800">
              <a:latin typeface="TimesNewRomanPS-BoldItalicMT"/>
              <a:cs typeface="TimesNewRomanPS-BoldItalicMT"/>
            </a:endParaRPr>
          </a:p>
        </p:txBody>
      </p:sp>
      <p:sp>
        <p:nvSpPr>
          <p:cNvPr id="10" name="object 10"/>
          <p:cNvSpPr/>
          <p:nvPr/>
        </p:nvSpPr>
        <p:spPr>
          <a:xfrm>
            <a:off x="7620000" y="151129"/>
            <a:ext cx="1362709" cy="156337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51FFA90B-B98A-C94A-B5DF-235EBB606B4D}"/>
              </a:ext>
            </a:extLst>
          </p:cNvPr>
          <p:cNvSpPr>
            <a:spLocks noGrp="1" noChangeArrowheads="1"/>
          </p:cNvSpPr>
          <p:nvPr>
            <p:ph type="title"/>
          </p:nvPr>
        </p:nvSpPr>
        <p:spPr>
          <a:xfrm>
            <a:off x="1192529" y="-93582"/>
            <a:ext cx="6758940" cy="1015663"/>
          </a:xfrm>
        </p:spPr>
        <p:txBody>
          <a:bodyPr/>
          <a:lstStyle/>
          <a:p>
            <a:pPr algn="ctr" eaLnBrk="1" hangingPunct="1"/>
            <a:r>
              <a:rPr lang="en-US" altLang="en-US" b="1" u="sng" dirty="0">
                <a:solidFill>
                  <a:srgbClr val="FFFF00"/>
                </a:solidFill>
                <a:ea typeface="ＭＳ Ｐゴシック" panose="020B0600070205080204" pitchFamily="34" charset="-128"/>
              </a:rPr>
              <a:t>Woodstock</a:t>
            </a:r>
          </a:p>
        </p:txBody>
      </p:sp>
      <p:pic>
        <p:nvPicPr>
          <p:cNvPr id="19458" name="Picture 8" descr="G:\Lesson planning\powerpoint  pics\'60s woodstock3.jpg">
            <a:extLst>
              <a:ext uri="{FF2B5EF4-FFF2-40B4-BE49-F238E27FC236}">
                <a16:creationId xmlns:a16="http://schemas.microsoft.com/office/drawing/2014/main" id="{1E2EDF5C-45ED-4B4A-A00E-7A30C9D27C7C}"/>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143000"/>
            <a:ext cx="2819400" cy="4113213"/>
          </a:xfrm>
          <a:noFill/>
        </p:spPr>
      </p:pic>
      <p:sp>
        <p:nvSpPr>
          <p:cNvPr id="19459" name="Text Box 9">
            <a:extLst>
              <a:ext uri="{FF2B5EF4-FFF2-40B4-BE49-F238E27FC236}">
                <a16:creationId xmlns:a16="http://schemas.microsoft.com/office/drawing/2014/main" id="{7056A026-61E6-8C44-BB78-7CA40E2A6B38}"/>
              </a:ext>
            </a:extLst>
          </p:cNvPr>
          <p:cNvSpPr txBox="1">
            <a:spLocks noChangeArrowheads="1"/>
          </p:cNvSpPr>
          <p:nvPr/>
        </p:nvSpPr>
        <p:spPr bwMode="auto">
          <a:xfrm>
            <a:off x="3429000" y="1148443"/>
            <a:ext cx="5715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l" eaLnBrk="1" hangingPunct="1">
              <a:spcBef>
                <a:spcPct val="50000"/>
              </a:spcBef>
              <a:buFont typeface="Wingdings" pitchFamily="2" charset="2"/>
              <a:buChar char="§"/>
            </a:pPr>
            <a:r>
              <a:rPr lang="en-US" altLang="en-US" sz="2800" dirty="0">
                <a:solidFill>
                  <a:schemeClr val="bg1"/>
                </a:solidFill>
              </a:rPr>
              <a:t> Woodstock was not just a music concert. </a:t>
            </a:r>
            <a:r>
              <a:rPr lang="ja-JP" altLang="en-US" sz="2800">
                <a:solidFill>
                  <a:srgbClr val="FFFF00"/>
                </a:solidFill>
              </a:rPr>
              <a:t>“</a:t>
            </a:r>
            <a:r>
              <a:rPr lang="en-US" altLang="ja-JP" sz="2800" dirty="0">
                <a:solidFill>
                  <a:srgbClr val="FFFF00"/>
                </a:solidFill>
              </a:rPr>
              <a:t>For thousands who </a:t>
            </a:r>
            <a:r>
              <a:rPr lang="en-US" altLang="ja-JP" sz="2800" dirty="0" err="1">
                <a:solidFill>
                  <a:srgbClr val="FFFF00"/>
                </a:solidFill>
              </a:rPr>
              <a:t>couldn</a:t>
            </a:r>
            <a:r>
              <a:rPr lang="ja-JP" altLang="en-US" sz="2800">
                <a:solidFill>
                  <a:srgbClr val="FFFF00"/>
                </a:solidFill>
              </a:rPr>
              <a:t>’</a:t>
            </a:r>
            <a:r>
              <a:rPr lang="en-US" altLang="ja-JP" sz="2800" dirty="0">
                <a:solidFill>
                  <a:srgbClr val="FFFF00"/>
                </a:solidFill>
              </a:rPr>
              <a:t>t even hear the music</a:t>
            </a:r>
            <a:r>
              <a:rPr lang="ja-JP" altLang="en-US" sz="2800">
                <a:solidFill>
                  <a:srgbClr val="FFFF00"/>
                </a:solidFill>
              </a:rPr>
              <a:t>”</a:t>
            </a:r>
            <a:r>
              <a:rPr lang="en-US" altLang="ja-JP" sz="2800" dirty="0">
                <a:solidFill>
                  <a:srgbClr val="FFFF00"/>
                </a:solidFill>
              </a:rPr>
              <a:t> it was a </a:t>
            </a:r>
            <a:r>
              <a:rPr lang="ja-JP" altLang="en-US" sz="2800">
                <a:solidFill>
                  <a:srgbClr val="FFFF00"/>
                </a:solidFill>
              </a:rPr>
              <a:t>“</a:t>
            </a:r>
            <a:r>
              <a:rPr lang="en-US" altLang="ja-JP" sz="2800" dirty="0">
                <a:solidFill>
                  <a:srgbClr val="FFFF00"/>
                </a:solidFill>
              </a:rPr>
              <a:t>profound religious experience.</a:t>
            </a:r>
            <a:r>
              <a:rPr lang="ja-JP" altLang="en-US" sz="2800">
                <a:solidFill>
                  <a:srgbClr val="FFFF00"/>
                </a:solidFill>
              </a:rPr>
              <a:t>”</a:t>
            </a:r>
            <a:endParaRPr lang="en-US" altLang="ja-JP" sz="2800" dirty="0">
              <a:solidFill>
                <a:srgbClr val="FFFF00"/>
              </a:solidFill>
            </a:endParaRPr>
          </a:p>
          <a:p>
            <a:pPr algn="l" eaLnBrk="1" hangingPunct="1">
              <a:spcBef>
                <a:spcPct val="50000"/>
              </a:spcBef>
              <a:buFont typeface="Wingdings" pitchFamily="2" charset="2"/>
              <a:buChar char="§"/>
            </a:pPr>
            <a:r>
              <a:rPr lang="en-US" altLang="en-US" sz="2800" dirty="0">
                <a:solidFill>
                  <a:schemeClr val="bg1"/>
                </a:solidFill>
              </a:rPr>
              <a:t> Meager resources were shared with everyone.</a:t>
            </a:r>
          </a:p>
          <a:p>
            <a:pPr algn="l" eaLnBrk="1" hangingPunct="1">
              <a:spcBef>
                <a:spcPct val="50000"/>
              </a:spcBef>
              <a:buFont typeface="Wingdings" pitchFamily="2" charset="2"/>
              <a:buChar char="§"/>
            </a:pPr>
            <a:r>
              <a:rPr lang="en-US" altLang="en-US" sz="2800" dirty="0">
                <a:solidFill>
                  <a:srgbClr val="FFFF00"/>
                </a:solidFill>
              </a:rPr>
              <a:t> Many people at Woodstock used illegal drugs</a:t>
            </a:r>
          </a:p>
          <a:p>
            <a:pPr eaLnBrk="1" hangingPunct="1">
              <a:spcBef>
                <a:spcPct val="50000"/>
              </a:spcBef>
            </a:pPr>
            <a:endParaRPr lang="en-US" altLang="en-US" dirty="0"/>
          </a:p>
        </p:txBody>
      </p:sp>
    </p:spTree>
    <p:extLst>
      <p:ext uri="{BB962C8B-B14F-4D97-AF65-F5344CB8AC3E}">
        <p14:creationId xmlns:p14="http://schemas.microsoft.com/office/powerpoint/2010/main" val="1235313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B6FC744F-1390-FD42-A55B-87FEEE7928B4}"/>
              </a:ext>
            </a:extLst>
          </p:cNvPr>
          <p:cNvSpPr>
            <a:spLocks noGrp="1" noChangeArrowheads="1"/>
          </p:cNvSpPr>
          <p:nvPr>
            <p:ph type="title"/>
          </p:nvPr>
        </p:nvSpPr>
        <p:spPr>
          <a:xfrm>
            <a:off x="228600" y="281464"/>
            <a:ext cx="8706803" cy="573234"/>
          </a:xfrm>
        </p:spPr>
        <p:txBody>
          <a:bodyPr wrap="square" lIns="0" tIns="0" rIns="0" bIns="0" anchor="t">
            <a:spAutoFit/>
          </a:bodyPr>
          <a:lstStyle/>
          <a:p>
            <a:pPr eaLnBrk="1" hangingPunct="1">
              <a:lnSpc>
                <a:spcPct val="95000"/>
              </a:lnSpc>
              <a:defRPr/>
            </a:pPr>
            <a:r>
              <a:rPr lang="en-US" sz="3870">
                <a:solidFill>
                  <a:srgbClr val="FFFFFF"/>
                </a:solidFill>
                <a:latin typeface="Times" charset="0"/>
              </a:rPr>
              <a:t>Overview</a:t>
            </a:r>
          </a:p>
        </p:txBody>
      </p:sp>
      <p:sp>
        <p:nvSpPr>
          <p:cNvPr id="3074" name="Rectangle 2">
            <a:extLst>
              <a:ext uri="{FF2B5EF4-FFF2-40B4-BE49-F238E27FC236}">
                <a16:creationId xmlns:a16="http://schemas.microsoft.com/office/drawing/2014/main" id="{70D961F7-5F02-A448-9480-854E17BCBB55}"/>
              </a:ext>
            </a:extLst>
          </p:cNvPr>
          <p:cNvSpPr>
            <a:spLocks noGrp="1" noChangeArrowheads="1"/>
          </p:cNvSpPr>
          <p:nvPr>
            <p:ph type="body" idx="1"/>
          </p:nvPr>
        </p:nvSpPr>
        <p:spPr>
          <a:xfrm>
            <a:off x="222885" y="1645920"/>
            <a:ext cx="8705374" cy="3820790"/>
          </a:xfrm>
        </p:spPr>
        <p:txBody>
          <a:bodyPr wrap="square" lIns="0" tIns="0" rIns="0" bIns="0">
            <a:spAutoFit/>
          </a:bodyPr>
          <a:lstStyle/>
          <a:p>
            <a:pPr marL="411480" lvl="1" indent="-308610">
              <a:lnSpc>
                <a:spcPct val="95000"/>
              </a:lnSpc>
              <a:spcBef>
                <a:spcPct val="0"/>
              </a:spcBef>
              <a:buClr>
                <a:srgbClr val="000000"/>
              </a:buClr>
              <a:buFontTx/>
              <a:buChar char="•"/>
            </a:pPr>
            <a:r>
              <a:rPr lang="en-US" altLang="en-US" sz="2610">
                <a:solidFill>
                  <a:srgbClr val="FFFFFF"/>
                </a:solidFill>
                <a:latin typeface="Times" pitchFamily="2" charset="0"/>
              </a:rPr>
              <a:t>Woodstock was a music and art festival between August 15-18, 1969</a:t>
            </a:r>
            <a:endParaRPr lang="en-US" altLang="en-US"/>
          </a:p>
          <a:p>
            <a:pPr marL="411480" lvl="1" indent="-308610">
              <a:lnSpc>
                <a:spcPct val="95000"/>
              </a:lnSpc>
              <a:spcBef>
                <a:spcPct val="0"/>
              </a:spcBef>
              <a:buClr>
                <a:srgbClr val="000000"/>
              </a:buClr>
              <a:buFontTx/>
              <a:buChar char="•"/>
            </a:pPr>
            <a:r>
              <a:rPr lang="en-US" altLang="en-US" sz="2610">
                <a:solidFill>
                  <a:srgbClr val="FFFFFF"/>
                </a:solidFill>
                <a:latin typeface="Times" pitchFamily="2" charset="0"/>
              </a:rPr>
              <a:t>There were about 500,000 attendees</a:t>
            </a:r>
            <a:endParaRPr lang="en-US" altLang="en-US"/>
          </a:p>
          <a:p>
            <a:pPr marL="411480" lvl="1" indent="-308610">
              <a:lnSpc>
                <a:spcPct val="95000"/>
              </a:lnSpc>
              <a:spcBef>
                <a:spcPct val="0"/>
              </a:spcBef>
              <a:buClr>
                <a:srgbClr val="000000"/>
              </a:buClr>
              <a:buFontTx/>
              <a:buChar char="•"/>
            </a:pPr>
            <a:r>
              <a:rPr lang="en-US" altLang="en-US" sz="2610">
                <a:solidFill>
                  <a:srgbClr val="FFFFFF"/>
                </a:solidFill>
                <a:latin typeface="Times" pitchFamily="2" charset="0"/>
              </a:rPr>
              <a:t>It was intended to be a ticket show, but because of poor security, many jumped the fence, so the producers declared it free.</a:t>
            </a:r>
            <a:endParaRPr lang="en-US" altLang="en-US"/>
          </a:p>
          <a:p>
            <a:pPr marL="411480" lvl="1" indent="-308610">
              <a:lnSpc>
                <a:spcPct val="95000"/>
              </a:lnSpc>
              <a:spcBef>
                <a:spcPct val="0"/>
              </a:spcBef>
              <a:buClr>
                <a:srgbClr val="000000"/>
              </a:buClr>
              <a:buFontTx/>
              <a:buChar char="•"/>
            </a:pPr>
            <a:r>
              <a:rPr lang="en-US" altLang="en-US" sz="2610">
                <a:solidFill>
                  <a:srgbClr val="FFFFFF"/>
                </a:solidFill>
                <a:latin typeface="Times" pitchFamily="2" charset="0"/>
              </a:rPr>
              <a:t>Tents were put up for food, water, drugs, a place to sleep, and to cool down and recover from a "bad trip"</a:t>
            </a:r>
            <a:endParaRPr lang="en-US" altLang="en-US"/>
          </a:p>
          <a:p>
            <a:pPr marL="411480" lvl="1" indent="-308610">
              <a:lnSpc>
                <a:spcPct val="95000"/>
              </a:lnSpc>
              <a:spcBef>
                <a:spcPct val="0"/>
              </a:spcBef>
              <a:buClr>
                <a:srgbClr val="000000"/>
              </a:buClr>
              <a:buFontTx/>
              <a:buChar char="•"/>
            </a:pPr>
            <a:r>
              <a:rPr lang="en-US" altLang="en-US" sz="2610">
                <a:solidFill>
                  <a:srgbClr val="FFFFFF"/>
                </a:solidFill>
                <a:latin typeface="Times" pitchFamily="2" charset="0"/>
              </a:rPr>
              <a:t>There were three deaths and three births</a:t>
            </a:r>
            <a:endParaRPr lang="en-US" altLang="en-US"/>
          </a:p>
          <a:p>
            <a:pPr>
              <a:lnSpc>
                <a:spcPct val="95000"/>
              </a:lnSpc>
              <a:spcBef>
                <a:spcPct val="0"/>
              </a:spcBef>
            </a:pPr>
            <a:r>
              <a:rPr lang="en-US" altLang="en-US" sz="2610">
                <a:solidFill>
                  <a:srgbClr val="FFFFFF"/>
                </a:solidFill>
                <a:latin typeface="Times" pitchFamily="2" charset="0"/>
              </a:rPr>
              <a:t> </a:t>
            </a:r>
          </a:p>
        </p:txBody>
      </p:sp>
    </p:spTree>
    <p:extLst>
      <p:ext uri="{BB962C8B-B14F-4D97-AF65-F5344CB8AC3E}">
        <p14:creationId xmlns:p14="http://schemas.microsoft.com/office/powerpoint/2010/main" val="2066362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3B74582E-A4BE-AE4C-B2E4-AB8700A01B65}"/>
              </a:ext>
            </a:extLst>
          </p:cNvPr>
          <p:cNvSpPr>
            <a:spLocks noGrp="1" noChangeArrowheads="1"/>
          </p:cNvSpPr>
          <p:nvPr>
            <p:ph type="title"/>
          </p:nvPr>
        </p:nvSpPr>
        <p:spPr>
          <a:xfrm>
            <a:off x="201114" y="16329"/>
            <a:ext cx="8703945" cy="573234"/>
          </a:xfrm>
        </p:spPr>
        <p:txBody>
          <a:bodyPr wrap="square" lIns="0" tIns="0" rIns="0" bIns="0" anchor="t">
            <a:spAutoFit/>
          </a:bodyPr>
          <a:lstStyle/>
          <a:p>
            <a:pPr eaLnBrk="1" hangingPunct="1">
              <a:lnSpc>
                <a:spcPct val="95000"/>
              </a:lnSpc>
              <a:defRPr/>
            </a:pPr>
            <a:r>
              <a:rPr lang="en-US" sz="3870" dirty="0">
                <a:solidFill>
                  <a:srgbClr val="FFFFFF"/>
                </a:solidFill>
                <a:latin typeface="Times" charset="0"/>
              </a:rPr>
              <a:t>Protesting</a:t>
            </a:r>
          </a:p>
        </p:txBody>
      </p:sp>
      <p:sp>
        <p:nvSpPr>
          <p:cNvPr id="7170" name="Rectangle 2">
            <a:extLst>
              <a:ext uri="{FF2B5EF4-FFF2-40B4-BE49-F238E27FC236}">
                <a16:creationId xmlns:a16="http://schemas.microsoft.com/office/drawing/2014/main" id="{033684E7-13E8-0446-AD31-565BE5436EAA}"/>
              </a:ext>
            </a:extLst>
          </p:cNvPr>
          <p:cNvSpPr>
            <a:spLocks noGrp="1" noChangeArrowheads="1"/>
          </p:cNvSpPr>
          <p:nvPr>
            <p:ph type="body" idx="1"/>
          </p:nvPr>
        </p:nvSpPr>
        <p:spPr>
          <a:xfrm>
            <a:off x="201114" y="611334"/>
            <a:ext cx="8698230" cy="5951437"/>
          </a:xfrm>
        </p:spPr>
        <p:txBody>
          <a:bodyPr wrap="square" lIns="0" tIns="0" rIns="0" bIns="0">
            <a:spAutoFit/>
          </a:bodyPr>
          <a:lstStyle/>
          <a:p>
            <a:pPr marL="411480" lvl="1" indent="-308610">
              <a:lnSpc>
                <a:spcPct val="95000"/>
              </a:lnSpc>
              <a:spcBef>
                <a:spcPct val="0"/>
              </a:spcBef>
              <a:buClr>
                <a:srgbClr val="000000"/>
              </a:buClr>
              <a:buFontTx/>
              <a:buChar char="•"/>
            </a:pPr>
            <a:r>
              <a:rPr lang="en-US" altLang="en-US" sz="2430" dirty="0">
                <a:solidFill>
                  <a:srgbClr val="FFFFFF"/>
                </a:solidFill>
                <a:latin typeface="Times" pitchFamily="2" charset="0"/>
              </a:rPr>
              <a:t>Woodstock reflected the hippie ideology if its protests of the Vietnam War, and equal rights for all during the 1960s.</a:t>
            </a:r>
            <a:endParaRPr lang="en-US" altLang="en-US" dirty="0"/>
          </a:p>
          <a:p>
            <a:pPr marL="771525" lvl="2" indent="-257175">
              <a:lnSpc>
                <a:spcPct val="95000"/>
              </a:lnSpc>
              <a:spcBef>
                <a:spcPct val="0"/>
              </a:spcBef>
              <a:buClr>
                <a:srgbClr val="000000"/>
              </a:buClr>
              <a:buSzPct val="80000"/>
              <a:buFont typeface="Courier New" panose="02070309020205020404" pitchFamily="49" charset="0"/>
              <a:buChar char="o"/>
            </a:pPr>
            <a:r>
              <a:rPr lang="en-US" altLang="en-US" sz="2430" dirty="0">
                <a:solidFill>
                  <a:srgbClr val="FFFFFF"/>
                </a:solidFill>
                <a:latin typeface="Times" pitchFamily="2" charset="0"/>
              </a:rPr>
              <a:t>Hippies protested American culture by forming their utopian communities.</a:t>
            </a:r>
            <a:endParaRPr lang="en-US" altLang="en-US" dirty="0"/>
          </a:p>
          <a:p>
            <a:pPr marL="771525" lvl="2" indent="-257175">
              <a:lnSpc>
                <a:spcPct val="95000"/>
              </a:lnSpc>
              <a:spcBef>
                <a:spcPct val="0"/>
              </a:spcBef>
              <a:buClr>
                <a:srgbClr val="000000"/>
              </a:buClr>
              <a:buSzPct val="80000"/>
              <a:buFont typeface="Courier New" panose="02070309020205020404" pitchFamily="49" charset="0"/>
              <a:buChar char="o"/>
            </a:pPr>
            <a:r>
              <a:rPr lang="en-US" altLang="en-US" sz="2430" dirty="0">
                <a:solidFill>
                  <a:srgbClr val="FFFFFF"/>
                </a:solidFill>
                <a:latin typeface="Times" pitchFamily="2" charset="0"/>
              </a:rPr>
              <a:t>Woodstock was a peaceful protest of the Vietnam War, its three days of peace and love greatly contrasting with the war.</a:t>
            </a:r>
            <a:endParaRPr lang="en-US" altLang="en-US" dirty="0"/>
          </a:p>
          <a:p>
            <a:pPr marL="411480" lvl="1" indent="-308610">
              <a:lnSpc>
                <a:spcPct val="95000"/>
              </a:lnSpc>
              <a:spcBef>
                <a:spcPct val="0"/>
              </a:spcBef>
              <a:buClr>
                <a:srgbClr val="000000"/>
              </a:buClr>
              <a:buFontTx/>
              <a:buChar char="•"/>
            </a:pPr>
            <a:r>
              <a:rPr lang="en-US" altLang="en-US" sz="2430" dirty="0">
                <a:solidFill>
                  <a:srgbClr val="FFFFFF"/>
                </a:solidFill>
                <a:latin typeface="Times" pitchFamily="2" charset="0"/>
              </a:rPr>
              <a:t>"Festival organizers pointed out that anyone buying a ticket was contributing to a united front against the war. (History They Didn't Teach in School)</a:t>
            </a:r>
            <a:endParaRPr lang="en-US" altLang="en-US" dirty="0"/>
          </a:p>
          <a:p>
            <a:pPr marL="411480" lvl="1" indent="-308610">
              <a:lnSpc>
                <a:spcPct val="95000"/>
              </a:lnSpc>
              <a:spcBef>
                <a:spcPct val="0"/>
              </a:spcBef>
              <a:buClr>
                <a:srgbClr val="000000"/>
              </a:buClr>
              <a:buFontTx/>
              <a:buChar char="•"/>
            </a:pPr>
            <a:r>
              <a:rPr lang="en-US" altLang="en-US" sz="2430" dirty="0">
                <a:solidFill>
                  <a:srgbClr val="FFFFFF"/>
                </a:solidFill>
                <a:latin typeface="Times" pitchFamily="2" charset="0"/>
              </a:rPr>
              <a:t> "If you want to stop the ******* war, you'll have to sing louder than that." - Country Joe (History They Didn't Teach in School)</a:t>
            </a:r>
          </a:p>
          <a:p>
            <a:pPr marL="411480" lvl="1" indent="-308610">
              <a:lnSpc>
                <a:spcPct val="95000"/>
              </a:lnSpc>
              <a:spcBef>
                <a:spcPct val="0"/>
              </a:spcBef>
              <a:buClr>
                <a:srgbClr val="000000"/>
              </a:buClr>
              <a:buFontTx/>
              <a:buChar char="•"/>
            </a:pPr>
            <a:r>
              <a:rPr lang="en-US" altLang="en-US" sz="2430" dirty="0">
                <a:solidFill>
                  <a:srgbClr val="FFFFFF"/>
                </a:solidFill>
                <a:latin typeface="Times" pitchFamily="2" charset="0"/>
              </a:rPr>
              <a:t>"You had the war in Vietnam. You had civil rights, you had women's rights, gay rights, and you had the music, which was a form of communication that we used strongly back then." - Duke Devlin (10 Amazing Woodstock Era Quotes)</a:t>
            </a:r>
            <a:endParaRPr lang="en-US" altLang="en-US" sz="2430" dirty="0"/>
          </a:p>
          <a:p>
            <a:pPr marL="411480" lvl="1" indent="-308610">
              <a:lnSpc>
                <a:spcPct val="95000"/>
              </a:lnSpc>
              <a:spcBef>
                <a:spcPct val="0"/>
              </a:spcBef>
              <a:buClr>
                <a:srgbClr val="000000"/>
              </a:buClr>
              <a:buFontTx/>
              <a:buChar char="•"/>
            </a:pPr>
            <a:endParaRPr lang="en-US" altLang="en-US" dirty="0"/>
          </a:p>
          <a:p>
            <a:pPr>
              <a:lnSpc>
                <a:spcPct val="95000"/>
              </a:lnSpc>
              <a:spcBef>
                <a:spcPct val="0"/>
              </a:spcBef>
            </a:pPr>
            <a:r>
              <a:rPr lang="en-US" altLang="en-US" sz="2430" dirty="0">
                <a:solidFill>
                  <a:srgbClr val="FFFFFF"/>
                </a:solidFill>
                <a:latin typeface="Times" pitchFamily="2" charset="0"/>
              </a:rPr>
              <a:t> </a:t>
            </a:r>
          </a:p>
        </p:txBody>
      </p:sp>
    </p:spTree>
    <p:extLst>
      <p:ext uri="{BB962C8B-B14F-4D97-AF65-F5344CB8AC3E}">
        <p14:creationId xmlns:p14="http://schemas.microsoft.com/office/powerpoint/2010/main" val="1229944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BD5CD9B5-04DB-2E45-9223-4DC16DB469F4}"/>
              </a:ext>
            </a:extLst>
          </p:cNvPr>
          <p:cNvSpPr>
            <a:spLocks noGrp="1" noChangeArrowheads="1"/>
          </p:cNvSpPr>
          <p:nvPr>
            <p:ph type="title"/>
          </p:nvPr>
        </p:nvSpPr>
        <p:spPr>
          <a:xfrm>
            <a:off x="228600" y="16329"/>
            <a:ext cx="8703945" cy="573234"/>
          </a:xfrm>
        </p:spPr>
        <p:txBody>
          <a:bodyPr wrap="square" lIns="0" tIns="0" rIns="0" bIns="0" anchor="t">
            <a:spAutoFit/>
          </a:bodyPr>
          <a:lstStyle/>
          <a:p>
            <a:pPr eaLnBrk="1" hangingPunct="1">
              <a:lnSpc>
                <a:spcPct val="95000"/>
              </a:lnSpc>
              <a:defRPr/>
            </a:pPr>
            <a:r>
              <a:rPr lang="en-US" sz="3870" dirty="0">
                <a:solidFill>
                  <a:srgbClr val="FFFFFF"/>
                </a:solidFill>
                <a:latin typeface="Times" charset="0"/>
              </a:rPr>
              <a:t>Social Unity/Harmony</a:t>
            </a:r>
          </a:p>
        </p:txBody>
      </p:sp>
      <p:sp>
        <p:nvSpPr>
          <p:cNvPr id="9218" name="Rectangle 2">
            <a:extLst>
              <a:ext uri="{FF2B5EF4-FFF2-40B4-BE49-F238E27FC236}">
                <a16:creationId xmlns:a16="http://schemas.microsoft.com/office/drawing/2014/main" id="{9E0BA983-B793-B441-B968-AE2F0AC2132C}"/>
              </a:ext>
            </a:extLst>
          </p:cNvPr>
          <p:cNvSpPr>
            <a:spLocks noGrp="1" noChangeArrowheads="1"/>
          </p:cNvSpPr>
          <p:nvPr>
            <p:ph type="body" idx="1"/>
          </p:nvPr>
        </p:nvSpPr>
        <p:spPr>
          <a:xfrm>
            <a:off x="-27214" y="762000"/>
            <a:ext cx="8698230" cy="3556936"/>
          </a:xfrm>
        </p:spPr>
        <p:txBody>
          <a:bodyPr wrap="square" lIns="0" tIns="0" rIns="0" bIns="0">
            <a:spAutoFit/>
          </a:bodyPr>
          <a:lstStyle/>
          <a:p>
            <a:pPr marL="411480" lvl="1" indent="-308610">
              <a:lnSpc>
                <a:spcPct val="95000"/>
              </a:lnSpc>
              <a:spcBef>
                <a:spcPct val="0"/>
              </a:spcBef>
              <a:buClr>
                <a:srgbClr val="000000"/>
              </a:buClr>
              <a:buFontTx/>
              <a:buChar char="•"/>
            </a:pPr>
            <a:r>
              <a:rPr lang="en-US" altLang="en-US" sz="2430" dirty="0">
                <a:solidFill>
                  <a:srgbClr val="FFFFFF"/>
                </a:solidFill>
                <a:latin typeface="Times" pitchFamily="2" charset="0"/>
              </a:rPr>
              <a:t>Woodstock reflected the most important part of the hippie ideology, social unity and harmony during the 1960s.</a:t>
            </a:r>
            <a:endParaRPr lang="en-US" altLang="en-US" dirty="0"/>
          </a:p>
          <a:p>
            <a:pPr marL="771525" lvl="2" indent="-257175">
              <a:lnSpc>
                <a:spcPct val="95000"/>
              </a:lnSpc>
              <a:spcBef>
                <a:spcPct val="0"/>
              </a:spcBef>
              <a:buClr>
                <a:srgbClr val="000000"/>
              </a:buClr>
              <a:buSzPct val="80000"/>
              <a:buFont typeface="Courier New" panose="02070309020205020404" pitchFamily="49" charset="0"/>
              <a:buChar char="o"/>
            </a:pPr>
            <a:r>
              <a:rPr lang="en-US" altLang="en-US" sz="2430" dirty="0">
                <a:solidFill>
                  <a:srgbClr val="FFFFFF"/>
                </a:solidFill>
                <a:latin typeface="Times" pitchFamily="2" charset="0"/>
              </a:rPr>
              <a:t> Hippies believed in everyone being completely equal, sharing everything they had.</a:t>
            </a:r>
            <a:endParaRPr lang="en-US" altLang="en-US" dirty="0"/>
          </a:p>
          <a:p>
            <a:pPr marL="771525" lvl="2" indent="-257175">
              <a:lnSpc>
                <a:spcPct val="95000"/>
              </a:lnSpc>
              <a:spcBef>
                <a:spcPct val="0"/>
              </a:spcBef>
              <a:buClr>
                <a:srgbClr val="000000"/>
              </a:buClr>
              <a:buSzPct val="80000"/>
              <a:buFont typeface="Courier New" panose="02070309020205020404" pitchFamily="49" charset="0"/>
              <a:buChar char="o"/>
            </a:pPr>
            <a:r>
              <a:rPr lang="en-US" altLang="en-US" sz="2430" dirty="0">
                <a:solidFill>
                  <a:srgbClr val="FFFFFF"/>
                </a:solidFill>
                <a:latin typeface="Times" pitchFamily="2" charset="0"/>
              </a:rPr>
              <a:t>They shared everything, food, water, clothes, joints, places to sleep, etc.</a:t>
            </a:r>
            <a:endParaRPr lang="en-US" altLang="en-US" dirty="0"/>
          </a:p>
          <a:p>
            <a:pPr marL="411480" lvl="1" indent="-308610">
              <a:lnSpc>
                <a:spcPct val="95000"/>
              </a:lnSpc>
              <a:spcBef>
                <a:spcPct val="0"/>
              </a:spcBef>
              <a:buClr>
                <a:srgbClr val="000000"/>
              </a:buClr>
              <a:buFontTx/>
              <a:buChar char="•"/>
            </a:pPr>
            <a:r>
              <a:rPr lang="en-US" altLang="en-US" sz="2430" dirty="0">
                <a:solidFill>
                  <a:srgbClr val="FFFFFF"/>
                </a:solidFill>
                <a:latin typeface="Times" pitchFamily="2" charset="0"/>
              </a:rPr>
              <a:t>"The way people were sharing at Woodstock, if you were wet and cold, they would offer you their extra shirt. They would offer you food. People were sharing everything. - Zeke Boyle (Woodstock Encapsulated an Era of Political and Social Protest)</a:t>
            </a:r>
          </a:p>
        </p:txBody>
      </p:sp>
    </p:spTree>
    <p:extLst>
      <p:ext uri="{BB962C8B-B14F-4D97-AF65-F5344CB8AC3E}">
        <p14:creationId xmlns:p14="http://schemas.microsoft.com/office/powerpoint/2010/main" val="3963585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283E746C-93DB-964E-BFB9-9ECEB7C820B7}"/>
              </a:ext>
            </a:extLst>
          </p:cNvPr>
          <p:cNvSpPr>
            <a:spLocks noGrp="1" noChangeArrowheads="1"/>
          </p:cNvSpPr>
          <p:nvPr>
            <p:ph type="title"/>
          </p:nvPr>
        </p:nvSpPr>
        <p:spPr>
          <a:xfrm>
            <a:off x="228600" y="280035"/>
            <a:ext cx="8703945" cy="573234"/>
          </a:xfrm>
        </p:spPr>
        <p:txBody>
          <a:bodyPr wrap="square" lIns="0" tIns="0" rIns="0" bIns="0" anchor="t">
            <a:spAutoFit/>
          </a:bodyPr>
          <a:lstStyle/>
          <a:p>
            <a:pPr eaLnBrk="1" hangingPunct="1">
              <a:lnSpc>
                <a:spcPct val="95000"/>
              </a:lnSpc>
              <a:defRPr/>
            </a:pPr>
            <a:r>
              <a:rPr lang="en-US" sz="3870">
                <a:solidFill>
                  <a:srgbClr val="FFFFFF"/>
                </a:solidFill>
                <a:latin typeface="Times" charset="0"/>
              </a:rPr>
              <a:t>Social Unity/Harmony</a:t>
            </a:r>
          </a:p>
        </p:txBody>
      </p:sp>
      <p:sp>
        <p:nvSpPr>
          <p:cNvPr id="10242" name="Rectangle 2">
            <a:extLst>
              <a:ext uri="{FF2B5EF4-FFF2-40B4-BE49-F238E27FC236}">
                <a16:creationId xmlns:a16="http://schemas.microsoft.com/office/drawing/2014/main" id="{83D4DE71-43AC-494D-8999-C428D925BB3B}"/>
              </a:ext>
            </a:extLst>
          </p:cNvPr>
          <p:cNvSpPr>
            <a:spLocks noGrp="1" noChangeArrowheads="1"/>
          </p:cNvSpPr>
          <p:nvPr>
            <p:ph type="body" idx="1"/>
          </p:nvPr>
        </p:nvSpPr>
        <p:spPr>
          <a:xfrm>
            <a:off x="91440" y="990600"/>
            <a:ext cx="8698230" cy="3552254"/>
          </a:xfrm>
        </p:spPr>
        <p:txBody>
          <a:bodyPr wrap="square" lIns="0" tIns="0" rIns="0" bIns="0">
            <a:spAutoFit/>
          </a:bodyPr>
          <a:lstStyle/>
          <a:p>
            <a:pPr marL="411480" lvl="1" indent="-308610">
              <a:lnSpc>
                <a:spcPct val="95000"/>
              </a:lnSpc>
              <a:spcBef>
                <a:spcPct val="0"/>
              </a:spcBef>
              <a:buClr>
                <a:srgbClr val="000000"/>
              </a:buClr>
              <a:buFontTx/>
              <a:buChar char="•"/>
            </a:pPr>
            <a:r>
              <a:rPr lang="en-US" altLang="en-US" sz="2430" dirty="0">
                <a:solidFill>
                  <a:srgbClr val="FFFFFF"/>
                </a:solidFill>
                <a:latin typeface="Times" pitchFamily="2" charset="0"/>
              </a:rPr>
              <a:t>"You know my best Woodstock memory, my favorite thing? It's in the movie. You see a kid taking a bite of a </a:t>
            </a:r>
            <a:r>
              <a:rPr lang="en-US" altLang="en-US" sz="2430" dirty="0" err="1">
                <a:solidFill>
                  <a:srgbClr val="FFFFFF"/>
                </a:solidFill>
                <a:latin typeface="Times" pitchFamily="2" charset="0"/>
              </a:rPr>
              <a:t>sandwhich</a:t>
            </a:r>
            <a:r>
              <a:rPr lang="en-US" altLang="en-US" sz="2430" dirty="0">
                <a:solidFill>
                  <a:srgbClr val="FFFFFF"/>
                </a:solidFill>
                <a:latin typeface="Times" pitchFamily="2" charset="0"/>
              </a:rPr>
              <a:t>, and passing it to the next kid, who takes a bite and passes it, on down the line until 12 kids have had a bite. Sharing, that's what </a:t>
            </a:r>
            <a:r>
              <a:rPr lang="en-US" altLang="en-US" sz="2430" dirty="0" err="1">
                <a:solidFill>
                  <a:srgbClr val="FFFFFF"/>
                </a:solidFill>
                <a:latin typeface="Times" pitchFamily="2" charset="0"/>
              </a:rPr>
              <a:t>woodstock</a:t>
            </a:r>
            <a:r>
              <a:rPr lang="en-US" altLang="en-US" sz="2430" dirty="0">
                <a:solidFill>
                  <a:srgbClr val="FFFFFF"/>
                </a:solidFill>
                <a:latin typeface="Times" pitchFamily="2" charset="0"/>
              </a:rPr>
              <a:t> was, people helping another." - Artie Kornfield (Sex, Drugs, and Rock n' Roll)</a:t>
            </a:r>
            <a:endParaRPr lang="en-US" altLang="en-US" dirty="0"/>
          </a:p>
          <a:p>
            <a:pPr marL="411480" lvl="1" indent="-308610">
              <a:lnSpc>
                <a:spcPct val="95000"/>
              </a:lnSpc>
              <a:spcBef>
                <a:spcPct val="0"/>
              </a:spcBef>
              <a:buClr>
                <a:srgbClr val="000000"/>
              </a:buClr>
              <a:buFontTx/>
              <a:buChar char="•"/>
            </a:pPr>
            <a:r>
              <a:rPr lang="en-US" altLang="en-US" sz="2430" dirty="0">
                <a:solidFill>
                  <a:srgbClr val="FFFFFF"/>
                </a:solidFill>
                <a:latin typeface="Times" pitchFamily="2" charset="0"/>
              </a:rPr>
              <a:t>"All we are saying is to give peace a try." - John </a:t>
            </a:r>
            <a:r>
              <a:rPr lang="en-US" altLang="en-US" sz="2430" dirty="0" err="1">
                <a:solidFill>
                  <a:srgbClr val="FFFFFF"/>
                </a:solidFill>
                <a:latin typeface="Times" pitchFamily="2" charset="0"/>
              </a:rPr>
              <a:t>Lenon</a:t>
            </a:r>
            <a:r>
              <a:rPr lang="en-US" altLang="en-US" sz="2430" dirty="0">
                <a:solidFill>
                  <a:srgbClr val="FFFFFF"/>
                </a:solidFill>
                <a:latin typeface="Times" pitchFamily="2" charset="0"/>
              </a:rPr>
              <a:t> (10 Amazing Woodstock Era Quotes)</a:t>
            </a:r>
            <a:endParaRPr lang="en-US" altLang="en-US" dirty="0"/>
          </a:p>
          <a:p>
            <a:pPr>
              <a:lnSpc>
                <a:spcPct val="95000"/>
              </a:lnSpc>
              <a:spcBef>
                <a:spcPct val="0"/>
              </a:spcBef>
            </a:pPr>
            <a:r>
              <a:rPr lang="en-US" altLang="en-US" sz="2430" dirty="0">
                <a:solidFill>
                  <a:srgbClr val="FFFFFF"/>
                </a:solidFill>
                <a:latin typeface="Times" pitchFamily="2" charset="0"/>
              </a:rPr>
              <a:t> </a:t>
            </a:r>
            <a:endParaRPr lang="en-US" altLang="en-US" dirty="0"/>
          </a:p>
          <a:p>
            <a:pPr>
              <a:lnSpc>
                <a:spcPct val="95000"/>
              </a:lnSpc>
              <a:spcBef>
                <a:spcPct val="0"/>
              </a:spcBef>
            </a:pPr>
            <a:r>
              <a:rPr lang="en-US" altLang="en-US" sz="2430" dirty="0">
                <a:solidFill>
                  <a:srgbClr val="FFFFFF"/>
                </a:solidFill>
                <a:latin typeface="Times" pitchFamily="2" charset="0"/>
              </a:rPr>
              <a:t> </a:t>
            </a:r>
            <a:endParaRPr lang="en-US" altLang="en-US" dirty="0"/>
          </a:p>
        </p:txBody>
      </p:sp>
      <p:pic>
        <p:nvPicPr>
          <p:cNvPr id="10243" name="Picture 4">
            <a:extLst>
              <a:ext uri="{FF2B5EF4-FFF2-40B4-BE49-F238E27FC236}">
                <a16:creationId xmlns:a16="http://schemas.microsoft.com/office/drawing/2014/main" id="{D4AE81E2-3709-054C-B2C3-8A4203D85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038600"/>
            <a:ext cx="2160270"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601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4C5F3EC-822F-DE42-B320-B01C7C9169E1}"/>
              </a:ext>
            </a:extLst>
          </p:cNvPr>
          <p:cNvSpPr>
            <a:spLocks noGrp="1" noChangeArrowheads="1"/>
          </p:cNvSpPr>
          <p:nvPr>
            <p:ph type="ctr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r>
              <a:rPr lang="en-US" altLang="en-US" b="1">
                <a:solidFill>
                  <a:srgbClr val="FF0000"/>
                </a:solidFill>
              </a:rPr>
              <a:t>Student Activism in the 1960s</a:t>
            </a:r>
          </a:p>
        </p:txBody>
      </p:sp>
    </p:spTree>
    <p:extLst>
      <p:ext uri="{BB962C8B-B14F-4D97-AF65-F5344CB8AC3E}">
        <p14:creationId xmlns:p14="http://schemas.microsoft.com/office/powerpoint/2010/main" val="450560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D1496F29-6529-6444-A324-AA2730C1A75D}"/>
              </a:ext>
            </a:extLst>
          </p:cNvPr>
          <p:cNvSpPr>
            <a:spLocks noGrp="1" noChangeArrowheads="1"/>
          </p:cNvSpPr>
          <p:nvPr>
            <p:ph type="body" sz="half" idx="1"/>
          </p:nvPr>
        </p:nvSpPr>
        <p:spPr>
          <a:xfrm>
            <a:off x="131989" y="228600"/>
            <a:ext cx="5659211" cy="6204776"/>
          </a:xfrm>
        </p:spPr>
        <p:txBody>
          <a:bodyPr/>
          <a:lstStyle/>
          <a:p>
            <a:pPr eaLnBrk="1" hangingPunct="1">
              <a:lnSpc>
                <a:spcPct val="80000"/>
              </a:lnSpc>
            </a:pPr>
            <a:r>
              <a:rPr lang="en-US" altLang="en-US" sz="2400" dirty="0"/>
              <a:t>Signs of movement across the country</a:t>
            </a:r>
          </a:p>
          <a:p>
            <a:pPr eaLnBrk="1" hangingPunct="1">
              <a:lnSpc>
                <a:spcPct val="80000"/>
              </a:lnSpc>
            </a:pPr>
            <a:r>
              <a:rPr lang="en-US" altLang="en-US" sz="2400" b="1" dirty="0">
                <a:solidFill>
                  <a:srgbClr val="FF0000"/>
                </a:solidFill>
              </a:rPr>
              <a:t>1962: come together to form Students for a Democratic Society (SDS)</a:t>
            </a:r>
          </a:p>
          <a:p>
            <a:pPr eaLnBrk="1" hangingPunct="1">
              <a:lnSpc>
                <a:spcPct val="80000"/>
              </a:lnSpc>
            </a:pPr>
            <a:endParaRPr lang="en-US" altLang="en-US" sz="2400" b="1" i="1" u="sng" dirty="0">
              <a:solidFill>
                <a:srgbClr val="FFFF00"/>
              </a:solidFill>
            </a:endParaRPr>
          </a:p>
          <a:p>
            <a:pPr eaLnBrk="1" hangingPunct="1">
              <a:lnSpc>
                <a:spcPct val="80000"/>
              </a:lnSpc>
            </a:pPr>
            <a:r>
              <a:rPr lang="en-US" altLang="en-US" sz="2400" b="1" i="1" u="sng" dirty="0">
                <a:solidFill>
                  <a:srgbClr val="FFFF00"/>
                </a:solidFill>
              </a:rPr>
              <a:t>Port Huron Statement</a:t>
            </a:r>
            <a:r>
              <a:rPr lang="en-US" altLang="en-US" sz="2400" dirty="0"/>
              <a:t>:</a:t>
            </a:r>
          </a:p>
          <a:p>
            <a:pPr eaLnBrk="1" hangingPunct="1">
              <a:lnSpc>
                <a:spcPct val="80000"/>
              </a:lnSpc>
            </a:pPr>
            <a:r>
              <a:rPr lang="ja-JP" altLang="en-US" sz="2400">
                <a:solidFill>
                  <a:schemeClr val="bg1"/>
                </a:solidFill>
                <a:latin typeface="Arial" panose="020B0604020202020204" pitchFamily="34" charset="0"/>
              </a:rPr>
              <a:t>“</a:t>
            </a:r>
            <a:r>
              <a:rPr lang="en-US" altLang="ja-JP" sz="2400" dirty="0">
                <a:solidFill>
                  <a:schemeClr val="bg1"/>
                </a:solidFill>
              </a:rPr>
              <a:t>We are people of this generation, bred in at least modest comfort, housed now in universities, </a:t>
            </a:r>
            <a:r>
              <a:rPr lang="en-US" altLang="ja-JP" sz="2400" i="1" dirty="0">
                <a:solidFill>
                  <a:schemeClr val="bg1"/>
                </a:solidFill>
              </a:rPr>
              <a:t>looking uncomfortably to the world we inherit. </a:t>
            </a:r>
          </a:p>
          <a:p>
            <a:pPr eaLnBrk="1" hangingPunct="1">
              <a:lnSpc>
                <a:spcPct val="80000"/>
              </a:lnSpc>
              <a:buFont typeface="Wingdings" pitchFamily="2" charset="2"/>
              <a:buNone/>
            </a:pPr>
            <a:r>
              <a:rPr lang="en-US" altLang="en-US" sz="2400" dirty="0">
                <a:solidFill>
                  <a:schemeClr val="bg1"/>
                </a:solidFill>
              </a:rPr>
              <a:t>	When we were kids the United States was the wealthiest and strongest country in the world; the only one with the atom bomb, the least scarred by modern war, an initiator of the United Nations that we thought would distribute Western influence throughout the world. Freedom and equality for each individual, government of, by, and for the people - these American values we found good, principles by which we could live as men. Many of us began maturing in complacency.</a:t>
            </a:r>
            <a:r>
              <a:rPr lang="ja-JP" altLang="en-US" sz="2400">
                <a:solidFill>
                  <a:schemeClr val="bg1"/>
                </a:solidFill>
                <a:latin typeface="Arial" panose="020B0604020202020204" pitchFamily="34" charset="0"/>
              </a:rPr>
              <a:t>”</a:t>
            </a:r>
            <a:r>
              <a:rPr lang="en-US" altLang="ja-JP" sz="2400" dirty="0">
                <a:solidFill>
                  <a:schemeClr val="bg1"/>
                </a:solidFill>
              </a:rPr>
              <a:t> </a:t>
            </a:r>
            <a:endParaRPr lang="en-US" altLang="en-US" sz="2400" dirty="0">
              <a:solidFill>
                <a:schemeClr val="bg1"/>
              </a:solidFill>
            </a:endParaRPr>
          </a:p>
        </p:txBody>
      </p:sp>
      <p:pic>
        <p:nvPicPr>
          <p:cNvPr id="9221" name="Picture 5" descr="Fist">
            <a:extLst>
              <a:ext uri="{FF2B5EF4-FFF2-40B4-BE49-F238E27FC236}">
                <a16:creationId xmlns:a16="http://schemas.microsoft.com/office/drawing/2014/main" id="{A725F1DF-2C8E-1648-BA29-1B9A047E2898}"/>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72175" y="228600"/>
            <a:ext cx="3167063"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4204468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A4985AC-6BF6-AA4A-B244-F573CED0C91B}"/>
              </a:ext>
            </a:extLst>
          </p:cNvPr>
          <p:cNvSpPr>
            <a:spLocks noGrp="1" noChangeArrowheads="1"/>
          </p:cNvSpPr>
          <p:nvPr>
            <p:ph type="title"/>
          </p:nvPr>
        </p:nvSpPr>
        <p:spPr>
          <a:xfrm>
            <a:off x="1192529" y="-93582"/>
            <a:ext cx="6758940" cy="1015663"/>
          </a:xfrm>
        </p:spPr>
        <p:txBody>
          <a:bodyPr/>
          <a:lstStyle/>
          <a:p>
            <a:pPr eaLnBrk="1" hangingPunct="1"/>
            <a:r>
              <a:rPr lang="en-US" altLang="en-US" b="1" dirty="0">
                <a:solidFill>
                  <a:srgbClr val="FFFF00"/>
                </a:solidFill>
              </a:rPr>
              <a:t>New Left</a:t>
            </a:r>
          </a:p>
        </p:txBody>
      </p:sp>
      <p:sp>
        <p:nvSpPr>
          <p:cNvPr id="15363" name="Rectangle 3">
            <a:extLst>
              <a:ext uri="{FF2B5EF4-FFF2-40B4-BE49-F238E27FC236}">
                <a16:creationId xmlns:a16="http://schemas.microsoft.com/office/drawing/2014/main" id="{025E511C-539D-204E-BFAE-F278BB1EC87B}"/>
              </a:ext>
            </a:extLst>
          </p:cNvPr>
          <p:cNvSpPr>
            <a:spLocks noGrp="1" noChangeArrowheads="1"/>
          </p:cNvSpPr>
          <p:nvPr>
            <p:ph type="body" idx="1"/>
          </p:nvPr>
        </p:nvSpPr>
        <p:spPr>
          <a:xfrm>
            <a:off x="152400" y="914400"/>
            <a:ext cx="4125802" cy="5909310"/>
          </a:xfrm>
        </p:spPr>
        <p:txBody>
          <a:bodyPr/>
          <a:lstStyle/>
          <a:p>
            <a:pPr eaLnBrk="1" hangingPunct="1"/>
            <a:r>
              <a:rPr lang="en-US" altLang="en-US" sz="3200" dirty="0">
                <a:solidFill>
                  <a:srgbClr val="FF0000"/>
                </a:solidFill>
              </a:rPr>
              <a:t>Self-identified as </a:t>
            </a:r>
          </a:p>
          <a:p>
            <a:pPr eaLnBrk="1" hangingPunct="1"/>
            <a:r>
              <a:rPr lang="en-US" altLang="en-US" sz="3200" dirty="0">
                <a:solidFill>
                  <a:srgbClr val="FF0000"/>
                </a:solidFill>
              </a:rPr>
              <a:t>New Left</a:t>
            </a:r>
          </a:p>
          <a:p>
            <a:pPr lvl="1" eaLnBrk="1" hangingPunct="1"/>
            <a:r>
              <a:rPr lang="en-US" altLang="en-US" sz="3200" b="1" u="sng" dirty="0">
                <a:solidFill>
                  <a:srgbClr val="FF0000"/>
                </a:solidFill>
              </a:rPr>
              <a:t>Liberals</a:t>
            </a:r>
            <a:r>
              <a:rPr lang="en-US" altLang="en-US" sz="3200" dirty="0">
                <a:solidFill>
                  <a:schemeClr val="bg1"/>
                </a:solidFill>
              </a:rPr>
              <a:t> want to work within the system, implicitly accept system</a:t>
            </a:r>
          </a:p>
          <a:p>
            <a:pPr lvl="1" eaLnBrk="1" hangingPunct="1"/>
            <a:r>
              <a:rPr lang="en-US" altLang="en-US" sz="3200" b="1" u="sng" dirty="0">
                <a:solidFill>
                  <a:srgbClr val="FF0000"/>
                </a:solidFill>
              </a:rPr>
              <a:t>Leftists</a:t>
            </a:r>
            <a:r>
              <a:rPr lang="en-US" altLang="en-US" sz="3200" b="1" dirty="0">
                <a:solidFill>
                  <a:srgbClr val="FF0000"/>
                </a:solidFill>
              </a:rPr>
              <a:t>: </a:t>
            </a:r>
            <a:r>
              <a:rPr lang="en-US" altLang="en-US" sz="3200" b="1" dirty="0">
                <a:solidFill>
                  <a:srgbClr val="FFFF00"/>
                </a:solidFill>
              </a:rPr>
              <a:t>work outside system; basic, radical change at root of system</a:t>
            </a:r>
          </a:p>
          <a:p>
            <a:pPr lvl="1" eaLnBrk="1" hangingPunct="1"/>
            <a:r>
              <a:rPr lang="ja-JP" altLang="en-US" sz="3200">
                <a:solidFill>
                  <a:srgbClr val="FF0000"/>
                </a:solidFill>
                <a:latin typeface="Arial" panose="020B0604020202020204" pitchFamily="34" charset="0"/>
              </a:rPr>
              <a:t>“</a:t>
            </a:r>
            <a:r>
              <a:rPr lang="en-US" altLang="ja-JP" sz="3200" dirty="0">
                <a:solidFill>
                  <a:srgbClr val="FF0000"/>
                </a:solidFill>
              </a:rPr>
              <a:t>New</a:t>
            </a:r>
            <a:r>
              <a:rPr lang="ja-JP" altLang="en-US" sz="3200">
                <a:solidFill>
                  <a:srgbClr val="FF0000"/>
                </a:solidFill>
                <a:latin typeface="Arial" panose="020B0604020202020204" pitchFamily="34" charset="0"/>
              </a:rPr>
              <a:t>”</a:t>
            </a:r>
            <a:r>
              <a:rPr lang="en-US" altLang="ja-JP" sz="3200" dirty="0">
                <a:solidFill>
                  <a:srgbClr val="FF0000"/>
                </a:solidFill>
              </a:rPr>
              <a:t>: not communist/USSR</a:t>
            </a:r>
            <a:endParaRPr lang="en-US" altLang="en-US" sz="3200" dirty="0">
              <a:solidFill>
                <a:srgbClr val="FF0000"/>
              </a:solidFill>
            </a:endParaRPr>
          </a:p>
        </p:txBody>
      </p:sp>
      <p:pic>
        <p:nvPicPr>
          <p:cNvPr id="3" name="Picture 2">
            <a:extLst>
              <a:ext uri="{FF2B5EF4-FFF2-40B4-BE49-F238E27FC236}">
                <a16:creationId xmlns:a16="http://schemas.microsoft.com/office/drawing/2014/main" id="{039C080B-BCA3-5042-812C-3D51881F9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342" y="922081"/>
            <a:ext cx="4549996" cy="2083707"/>
          </a:xfrm>
          <a:prstGeom prst="rect">
            <a:avLst/>
          </a:prstGeom>
        </p:spPr>
      </p:pic>
    </p:spTree>
    <p:extLst>
      <p:ext uri="{BB962C8B-B14F-4D97-AF65-F5344CB8AC3E}">
        <p14:creationId xmlns:p14="http://schemas.microsoft.com/office/powerpoint/2010/main" val="524957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04339" y="0"/>
            <a:ext cx="5734685" cy="1031240"/>
          </a:xfrm>
          <a:prstGeom prst="rect">
            <a:avLst/>
          </a:prstGeom>
        </p:spPr>
        <p:txBody>
          <a:bodyPr vert="horz" wrap="square" lIns="0" tIns="12700" rIns="0" bIns="0" rtlCol="0">
            <a:spAutoFit/>
          </a:bodyPr>
          <a:lstStyle/>
          <a:p>
            <a:pPr marL="12700">
              <a:lnSpc>
                <a:spcPct val="100000"/>
              </a:lnSpc>
              <a:spcBef>
                <a:spcPts val="100"/>
              </a:spcBef>
            </a:pPr>
            <a:r>
              <a:rPr dirty="0"/>
              <a:t>The </a:t>
            </a:r>
            <a:r>
              <a:rPr spc="-5" dirty="0"/>
              <a:t>New</a:t>
            </a:r>
            <a:r>
              <a:rPr spc="-90" dirty="0"/>
              <a:t> </a:t>
            </a:r>
            <a:r>
              <a:rPr dirty="0"/>
              <a:t>Frontier</a:t>
            </a:r>
          </a:p>
        </p:txBody>
      </p:sp>
      <p:sp>
        <p:nvSpPr>
          <p:cNvPr id="11" name="object 11"/>
          <p:cNvSpPr/>
          <p:nvPr/>
        </p:nvSpPr>
        <p:spPr>
          <a:xfrm>
            <a:off x="200660" y="952033"/>
            <a:ext cx="2743200" cy="3048000"/>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3401059" y="886460"/>
            <a:ext cx="5501640" cy="3103880"/>
          </a:xfrm>
          <a:custGeom>
            <a:avLst/>
            <a:gdLst/>
            <a:ahLst/>
            <a:cxnLst/>
            <a:rect l="l" t="t" r="r" b="b"/>
            <a:pathLst>
              <a:path w="5501640" h="3103879">
                <a:moveTo>
                  <a:pt x="2750819" y="3103879"/>
                </a:moveTo>
                <a:lnTo>
                  <a:pt x="0" y="3103879"/>
                </a:lnTo>
                <a:lnTo>
                  <a:pt x="0" y="0"/>
                </a:lnTo>
                <a:lnTo>
                  <a:pt x="5501640" y="0"/>
                </a:lnTo>
                <a:lnTo>
                  <a:pt x="5501640" y="3103879"/>
                </a:lnTo>
                <a:lnTo>
                  <a:pt x="2750819" y="3103879"/>
                </a:lnTo>
                <a:close/>
              </a:path>
            </a:pathLst>
          </a:custGeom>
          <a:ln w="57146">
            <a:solidFill>
              <a:srgbClr val="000000"/>
            </a:solidFill>
          </a:ln>
        </p:spPr>
        <p:txBody>
          <a:bodyPr wrap="square" lIns="0" tIns="0" rIns="0" bIns="0" rtlCol="0"/>
          <a:lstStyle/>
          <a:p>
            <a:endParaRPr/>
          </a:p>
        </p:txBody>
      </p:sp>
      <p:sp>
        <p:nvSpPr>
          <p:cNvPr id="13" name="object 13"/>
          <p:cNvSpPr/>
          <p:nvPr/>
        </p:nvSpPr>
        <p:spPr>
          <a:xfrm>
            <a:off x="3429000" y="914400"/>
            <a:ext cx="5445759" cy="3048000"/>
          </a:xfrm>
          <a:prstGeom prst="rect">
            <a:avLst/>
          </a:prstGeom>
          <a:blipFill>
            <a:blip r:embed="rId3" cstate="print"/>
            <a:stretch>
              <a:fillRect/>
            </a:stretch>
          </a:blipFill>
        </p:spPr>
        <p:txBody>
          <a:bodyPr wrap="square" lIns="0" tIns="0" rIns="0" bIns="0" rtlCol="0"/>
          <a:lstStyle/>
          <a:p>
            <a:endParaRPr/>
          </a:p>
        </p:txBody>
      </p:sp>
      <p:sp>
        <p:nvSpPr>
          <p:cNvPr id="14" name="TextBox 13">
            <a:extLst>
              <a:ext uri="{FF2B5EF4-FFF2-40B4-BE49-F238E27FC236}">
                <a16:creationId xmlns:a16="http://schemas.microsoft.com/office/drawing/2014/main" id="{A01FD82A-2D6C-6944-BB8F-C3BB46447DD3}"/>
              </a:ext>
            </a:extLst>
          </p:cNvPr>
          <p:cNvSpPr txBox="1"/>
          <p:nvPr/>
        </p:nvSpPr>
        <p:spPr>
          <a:xfrm>
            <a:off x="38100" y="4018280"/>
            <a:ext cx="5057140" cy="2585323"/>
          </a:xfrm>
          <a:prstGeom prst="rect">
            <a:avLst/>
          </a:prstGeom>
          <a:noFill/>
        </p:spPr>
        <p:txBody>
          <a:bodyPr wrap="square" rtlCol="0">
            <a:spAutoFit/>
          </a:bodyPr>
          <a:lstStyle/>
          <a:p>
            <a:r>
              <a:rPr lang="en-US" sz="3200" dirty="0">
                <a:solidFill>
                  <a:srgbClr val="FFFF00"/>
                </a:solidFill>
              </a:rPr>
              <a:t>New Frontier Goals:</a:t>
            </a:r>
          </a:p>
          <a:p>
            <a:r>
              <a:rPr lang="en-US" sz="2600" dirty="0">
                <a:solidFill>
                  <a:schemeClr val="bg1">
                    <a:lumMod val="95000"/>
                  </a:schemeClr>
                </a:solidFill>
              </a:rPr>
              <a:t>• Increase federal aid to education</a:t>
            </a:r>
          </a:p>
          <a:p>
            <a:r>
              <a:rPr lang="en-US" sz="2600" dirty="0">
                <a:solidFill>
                  <a:schemeClr val="bg1">
                    <a:lumMod val="95000"/>
                  </a:schemeClr>
                </a:solidFill>
              </a:rPr>
              <a:t>• Provide health insurance for the elderly</a:t>
            </a:r>
          </a:p>
          <a:p>
            <a:r>
              <a:rPr lang="en-US" sz="2600" dirty="0">
                <a:solidFill>
                  <a:schemeClr val="bg1">
                    <a:lumMod val="95000"/>
                  </a:schemeClr>
                </a:solidFill>
              </a:rPr>
              <a:t>• Create a Department of Urban Affairs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395811B-B451-1F47-AD7A-813CCAC11A98}"/>
              </a:ext>
            </a:extLst>
          </p:cNvPr>
          <p:cNvSpPr>
            <a:spLocks noGrp="1" noChangeArrowheads="1"/>
          </p:cNvSpPr>
          <p:nvPr>
            <p:ph type="title"/>
          </p:nvPr>
        </p:nvSpPr>
        <p:spPr>
          <a:xfrm>
            <a:off x="383540" y="10886"/>
            <a:ext cx="7518400" cy="615553"/>
          </a:xfrm>
        </p:spPr>
        <p:txBody>
          <a:bodyPr/>
          <a:lstStyle/>
          <a:p>
            <a:pPr eaLnBrk="1" hangingPunct="1"/>
            <a:r>
              <a:rPr lang="en-US" altLang="en-US" sz="4000" dirty="0">
                <a:solidFill>
                  <a:srgbClr val="FFFF00"/>
                </a:solidFill>
              </a:rPr>
              <a:t>Impact of Vietnam: Columbia, 1968</a:t>
            </a:r>
          </a:p>
        </p:txBody>
      </p:sp>
      <p:sp>
        <p:nvSpPr>
          <p:cNvPr id="22531" name="Rectangle 3">
            <a:extLst>
              <a:ext uri="{FF2B5EF4-FFF2-40B4-BE49-F238E27FC236}">
                <a16:creationId xmlns:a16="http://schemas.microsoft.com/office/drawing/2014/main" id="{C619998D-0483-9C44-A8CF-E7D165AF2D7E}"/>
              </a:ext>
            </a:extLst>
          </p:cNvPr>
          <p:cNvSpPr>
            <a:spLocks noGrp="1" noChangeArrowheads="1"/>
          </p:cNvSpPr>
          <p:nvPr>
            <p:ph type="body" idx="1"/>
          </p:nvPr>
        </p:nvSpPr>
        <p:spPr>
          <a:xfrm>
            <a:off x="228600" y="838200"/>
            <a:ext cx="4266565" cy="5170646"/>
          </a:xfrm>
        </p:spPr>
        <p:txBody>
          <a:bodyPr/>
          <a:lstStyle/>
          <a:p>
            <a:pPr eaLnBrk="1" hangingPunct="1"/>
            <a:r>
              <a:rPr lang="en-US" altLang="en-US" sz="2800" dirty="0">
                <a:solidFill>
                  <a:schemeClr val="bg1"/>
                </a:solidFill>
              </a:rPr>
              <a:t>• June 1965: threat of draft</a:t>
            </a:r>
            <a:r>
              <a:rPr lang="en-US" altLang="en-US" sz="2800" dirty="0">
                <a:solidFill>
                  <a:schemeClr val="bg1"/>
                </a:solidFill>
                <a:sym typeface="Wingdings" pitchFamily="2" charset="2"/>
              </a:rPr>
              <a:t> </a:t>
            </a:r>
            <a:r>
              <a:rPr lang="en-US" altLang="en-US" sz="2800" dirty="0">
                <a:solidFill>
                  <a:schemeClr val="bg1"/>
                </a:solidFill>
              </a:rPr>
              <a:t>student movement primarily about war</a:t>
            </a:r>
          </a:p>
          <a:p>
            <a:pPr eaLnBrk="1" hangingPunct="1"/>
            <a:r>
              <a:rPr lang="en-US" altLang="en-US" sz="2800" dirty="0">
                <a:solidFill>
                  <a:schemeClr val="bg1"/>
                </a:solidFill>
              </a:rPr>
              <a:t>• Columbia University, 1968: war research on campus</a:t>
            </a:r>
          </a:p>
          <a:p>
            <a:pPr eaLnBrk="1" hangingPunct="1">
              <a:buFont typeface="Wingdings" pitchFamily="2" charset="2"/>
              <a:buNone/>
            </a:pPr>
            <a:r>
              <a:rPr lang="en-US" altLang="en-US" sz="2800" dirty="0">
                <a:solidFill>
                  <a:schemeClr val="bg1"/>
                </a:solidFill>
              </a:rPr>
              <a:t>Two issues:</a:t>
            </a:r>
          </a:p>
          <a:p>
            <a:pPr eaLnBrk="1" hangingPunct="1"/>
            <a:r>
              <a:rPr lang="en-US" altLang="en-US" sz="2800" dirty="0">
                <a:solidFill>
                  <a:srgbClr val="FFFF00"/>
                </a:solidFill>
              </a:rPr>
              <a:t>1) no more war research</a:t>
            </a:r>
          </a:p>
          <a:p>
            <a:pPr eaLnBrk="1" hangingPunct="1"/>
            <a:r>
              <a:rPr lang="en-US" altLang="en-US" sz="2800" dirty="0">
                <a:solidFill>
                  <a:srgbClr val="FFFF00"/>
                </a:solidFill>
              </a:rPr>
              <a:t>2) racism of the university (it owned property in Harlem)</a:t>
            </a:r>
          </a:p>
          <a:p>
            <a:pPr eaLnBrk="1" hangingPunct="1"/>
            <a:r>
              <a:rPr lang="en-US" altLang="en-US" sz="2800" dirty="0">
                <a:solidFill>
                  <a:srgbClr val="FFFF00"/>
                </a:solidFill>
              </a:rPr>
              <a:t>Kids saw </a:t>
            </a:r>
            <a:r>
              <a:rPr lang="en-US" altLang="en-US" dirty="0">
                <a:solidFill>
                  <a:srgbClr val="FFFF00"/>
                </a:solidFill>
              </a:rPr>
              <a:t>the </a:t>
            </a:r>
            <a:r>
              <a:rPr lang="en-US" altLang="en-US" sz="2800" dirty="0">
                <a:solidFill>
                  <a:srgbClr val="FFFF00"/>
                </a:solidFill>
              </a:rPr>
              <a:t>two as connected: racist imperialism</a:t>
            </a:r>
          </a:p>
        </p:txBody>
      </p:sp>
      <p:pic>
        <p:nvPicPr>
          <p:cNvPr id="4" name="Picture 4" descr="protest">
            <a:extLst>
              <a:ext uri="{FF2B5EF4-FFF2-40B4-BE49-F238E27FC236}">
                <a16:creationId xmlns:a16="http://schemas.microsoft.com/office/drawing/2014/main" id="{3B2242A7-32B8-FB42-8A53-8EEA93530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800600" y="827314"/>
            <a:ext cx="4038600" cy="3400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2987806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FBFCD5F7-A16C-6E46-8A76-CBCE2BD8E2A5}"/>
              </a:ext>
            </a:extLst>
          </p:cNvPr>
          <p:cNvSpPr>
            <a:spLocks noGrp="1" noChangeArrowheads="1"/>
          </p:cNvSpPr>
          <p:nvPr>
            <p:ph type="body" sz="half" idx="1"/>
          </p:nvPr>
        </p:nvSpPr>
        <p:spPr>
          <a:xfrm>
            <a:off x="304800" y="107990"/>
            <a:ext cx="4038600" cy="3262432"/>
          </a:xfrm>
        </p:spPr>
        <p:txBody>
          <a:bodyPr/>
          <a:lstStyle/>
          <a:p>
            <a:pPr eaLnBrk="1" hangingPunct="1"/>
            <a:r>
              <a:rPr lang="en-US" altLang="en-US" sz="3600" b="1" dirty="0">
                <a:solidFill>
                  <a:srgbClr val="FF0000"/>
                </a:solidFill>
              </a:rPr>
              <a:t>Kill the </a:t>
            </a:r>
            <a:r>
              <a:rPr lang="ja-JP" altLang="en-US" sz="3600" b="1">
                <a:solidFill>
                  <a:srgbClr val="FF0000"/>
                </a:solidFill>
                <a:latin typeface="Arial" panose="020B0604020202020204" pitchFamily="34" charset="0"/>
              </a:rPr>
              <a:t>“</a:t>
            </a:r>
            <a:r>
              <a:rPr lang="en-US" altLang="ja-JP" sz="3600" b="1" dirty="0">
                <a:solidFill>
                  <a:srgbClr val="FF0000"/>
                </a:solidFill>
              </a:rPr>
              <a:t>brain</a:t>
            </a:r>
            <a:r>
              <a:rPr lang="ja-JP" altLang="en-US" sz="3600" b="1">
                <a:solidFill>
                  <a:srgbClr val="FF0000"/>
                </a:solidFill>
                <a:latin typeface="Arial" panose="020B0604020202020204" pitchFamily="34" charset="0"/>
              </a:rPr>
              <a:t>”</a:t>
            </a:r>
            <a:r>
              <a:rPr lang="en-US" altLang="ja-JP" sz="3600" b="1" dirty="0">
                <a:solidFill>
                  <a:srgbClr val="FF0000"/>
                </a:solidFill>
              </a:rPr>
              <a:t> of the monster</a:t>
            </a:r>
          </a:p>
          <a:p>
            <a:pPr eaLnBrk="1" hangingPunct="1"/>
            <a:r>
              <a:rPr lang="en-US" altLang="en-US" sz="2800" dirty="0">
                <a:solidFill>
                  <a:schemeClr val="bg1"/>
                </a:solidFill>
              </a:rPr>
              <a:t>How?  </a:t>
            </a:r>
            <a:r>
              <a:rPr lang="en-US" altLang="en-US" sz="2800" dirty="0">
                <a:solidFill>
                  <a:srgbClr val="FFFF00"/>
                </a:solidFill>
              </a:rPr>
              <a:t>Shut down the university</a:t>
            </a:r>
            <a:r>
              <a:rPr lang="en-US" altLang="en-US" sz="2800" dirty="0">
                <a:solidFill>
                  <a:srgbClr val="FFFF00"/>
                </a:solidFill>
                <a:sym typeface="Wingdings" pitchFamily="2" charset="2"/>
              </a:rPr>
              <a:t> seize buildings, strike, shut down classes</a:t>
            </a:r>
            <a:endParaRPr lang="en-US" altLang="en-US" sz="2800" dirty="0">
              <a:solidFill>
                <a:srgbClr val="FFFF00"/>
              </a:solidFill>
            </a:endParaRPr>
          </a:p>
          <a:p>
            <a:pPr eaLnBrk="1" hangingPunct="1">
              <a:buFont typeface="Wingdings" pitchFamily="2" charset="2"/>
              <a:buNone/>
            </a:pPr>
            <a:r>
              <a:rPr lang="en-US" altLang="en-US" sz="2800" dirty="0"/>
              <a:t>		</a:t>
            </a:r>
          </a:p>
        </p:txBody>
      </p:sp>
      <p:pic>
        <p:nvPicPr>
          <p:cNvPr id="25607" name="Picture 7" descr="office">
            <a:extLst>
              <a:ext uri="{FF2B5EF4-FFF2-40B4-BE49-F238E27FC236}">
                <a16:creationId xmlns:a16="http://schemas.microsoft.com/office/drawing/2014/main" id="{20180A29-63D0-F347-AE70-2C71C6A8A7A3}"/>
              </a:ext>
            </a:extLst>
          </p:cNvPr>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3939156" y="228600"/>
            <a:ext cx="4976244" cy="38045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13316" name="Picture 11" descr="U1591976">
            <a:extLst>
              <a:ext uri="{FF2B5EF4-FFF2-40B4-BE49-F238E27FC236}">
                <a16:creationId xmlns:a16="http://schemas.microsoft.com/office/drawing/2014/main" id="{B101C069-1626-6741-B0BA-EC36DA898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94314"/>
            <a:ext cx="21399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0AF9973-87C0-E34F-B6B8-240DA527C963}"/>
              </a:ext>
            </a:extLst>
          </p:cNvPr>
          <p:cNvSpPr txBox="1"/>
          <p:nvPr/>
        </p:nvSpPr>
        <p:spPr>
          <a:xfrm>
            <a:off x="457200" y="3124200"/>
            <a:ext cx="2139950" cy="400110"/>
          </a:xfrm>
          <a:prstGeom prst="rect">
            <a:avLst/>
          </a:prstGeom>
          <a:noFill/>
        </p:spPr>
        <p:txBody>
          <a:bodyPr wrap="square" rtlCol="0">
            <a:spAutoFit/>
          </a:bodyPr>
          <a:lstStyle/>
          <a:p>
            <a:pPr algn="ctr"/>
            <a:r>
              <a:rPr lang="en-US" altLang="en-US" sz="2000" b="1" dirty="0">
                <a:solidFill>
                  <a:srgbClr val="FF0000"/>
                </a:solidFill>
              </a:rPr>
              <a:t>Mark Rudd</a:t>
            </a:r>
            <a:endParaRPr lang="en-US" sz="2000" b="1" dirty="0">
              <a:solidFill>
                <a:srgbClr val="FF0000"/>
              </a:solidFill>
            </a:endParaRPr>
          </a:p>
        </p:txBody>
      </p:sp>
    </p:spTree>
    <p:extLst>
      <p:ext uri="{BB962C8B-B14F-4D97-AF65-F5344CB8AC3E}">
        <p14:creationId xmlns:p14="http://schemas.microsoft.com/office/powerpoint/2010/main" val="2043543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AC82866-8BDA-7A4C-BFBC-31FD52562C21}"/>
              </a:ext>
            </a:extLst>
          </p:cNvPr>
          <p:cNvSpPr>
            <a:spLocks noGrp="1" noChangeArrowheads="1"/>
          </p:cNvSpPr>
          <p:nvPr>
            <p:ph type="title"/>
          </p:nvPr>
        </p:nvSpPr>
        <p:spPr>
          <a:xfrm>
            <a:off x="77788" y="16329"/>
            <a:ext cx="9066212" cy="669471"/>
          </a:xfrm>
        </p:spPr>
        <p:txBody>
          <a:bodyPr/>
          <a:lstStyle/>
          <a:p>
            <a:pPr eaLnBrk="1" hangingPunct="1"/>
            <a:r>
              <a:rPr lang="en-US" altLang="en-US" sz="4000" b="1" dirty="0">
                <a:solidFill>
                  <a:srgbClr val="FF0000"/>
                </a:solidFill>
              </a:rPr>
              <a:t>Madison, WI (Berkeley of Mid West)</a:t>
            </a:r>
          </a:p>
        </p:txBody>
      </p:sp>
      <p:sp>
        <p:nvSpPr>
          <p:cNvPr id="30723" name="Rectangle 3">
            <a:extLst>
              <a:ext uri="{FF2B5EF4-FFF2-40B4-BE49-F238E27FC236}">
                <a16:creationId xmlns:a16="http://schemas.microsoft.com/office/drawing/2014/main" id="{BE3A95F6-833F-A547-9675-03795484EE0D}"/>
              </a:ext>
            </a:extLst>
          </p:cNvPr>
          <p:cNvSpPr>
            <a:spLocks noGrp="1" noChangeArrowheads="1"/>
          </p:cNvSpPr>
          <p:nvPr>
            <p:ph type="body" sz="half" idx="1"/>
          </p:nvPr>
        </p:nvSpPr>
        <p:spPr>
          <a:xfrm>
            <a:off x="228600" y="685800"/>
            <a:ext cx="4724400" cy="5466112"/>
          </a:xfrm>
        </p:spPr>
        <p:txBody>
          <a:bodyPr/>
          <a:lstStyle/>
          <a:p>
            <a:pPr eaLnBrk="1" hangingPunct="1">
              <a:lnSpc>
                <a:spcPct val="80000"/>
              </a:lnSpc>
            </a:pPr>
            <a:r>
              <a:rPr lang="en-US" altLang="en-US" sz="3000" dirty="0">
                <a:solidFill>
                  <a:srgbClr val="FFFF00"/>
                </a:solidFill>
              </a:rPr>
              <a:t>• Sep. 7, 1970: </a:t>
            </a:r>
            <a:r>
              <a:rPr lang="ja-JP" altLang="en-US" sz="3000">
                <a:solidFill>
                  <a:srgbClr val="FFFF00"/>
                </a:solidFill>
                <a:latin typeface="Arial" panose="020B0604020202020204" pitchFamily="34" charset="0"/>
              </a:rPr>
              <a:t>“</a:t>
            </a:r>
            <a:r>
              <a:rPr lang="en-US" altLang="ja-JP" sz="3000" dirty="0">
                <a:solidFill>
                  <a:srgbClr val="FFFF00"/>
                </a:solidFill>
              </a:rPr>
              <a:t>Okay pigs, now listen and listen good. There's a bomb in the </a:t>
            </a:r>
            <a:r>
              <a:rPr lang="en-US" altLang="ja-JP" sz="3000" b="1" dirty="0">
                <a:solidFill>
                  <a:srgbClr val="FFFF00"/>
                </a:solidFill>
              </a:rPr>
              <a:t>Army Math Research Center</a:t>
            </a:r>
            <a:r>
              <a:rPr lang="en-US" altLang="ja-JP" sz="3000" dirty="0">
                <a:solidFill>
                  <a:srgbClr val="FFFF00"/>
                </a:solidFill>
              </a:rPr>
              <a:t>—the university—set to go off in five minutes. Clear the building. Warn the hospital. This is no bull—, man.</a:t>
            </a:r>
            <a:r>
              <a:rPr lang="ja-JP" altLang="en-US" sz="3000">
                <a:solidFill>
                  <a:srgbClr val="FFFF00"/>
                </a:solidFill>
                <a:latin typeface="Arial" panose="020B0604020202020204" pitchFamily="34" charset="0"/>
              </a:rPr>
              <a:t>”</a:t>
            </a:r>
            <a:r>
              <a:rPr lang="en-US" altLang="ja-JP" sz="3000" dirty="0">
                <a:solidFill>
                  <a:srgbClr val="FFFF00"/>
                </a:solidFill>
              </a:rPr>
              <a:t> </a:t>
            </a:r>
          </a:p>
          <a:p>
            <a:pPr eaLnBrk="1" hangingPunct="1">
              <a:lnSpc>
                <a:spcPct val="80000"/>
              </a:lnSpc>
            </a:pPr>
            <a:r>
              <a:rPr lang="en-US" altLang="en-US" sz="3000" dirty="0">
                <a:solidFill>
                  <a:schemeClr val="bg1"/>
                </a:solidFill>
              </a:rPr>
              <a:t>• OK City style: van w/fertilizer: kills Physics grad students + Madison anti-war movement</a:t>
            </a:r>
          </a:p>
          <a:p>
            <a:pPr>
              <a:lnSpc>
                <a:spcPct val="80000"/>
              </a:lnSpc>
            </a:pPr>
            <a:r>
              <a:rPr lang="en-US" altLang="en-US" sz="3000" dirty="0">
                <a:solidFill>
                  <a:schemeClr val="bg1"/>
                </a:solidFill>
              </a:rPr>
              <a:t>• </a:t>
            </a:r>
            <a:r>
              <a:rPr lang="en-US" altLang="en-US" sz="3000" dirty="0">
                <a:solidFill>
                  <a:srgbClr val="FFFF00"/>
                </a:solidFill>
              </a:rPr>
              <a:t>Response to Kent State massacre</a:t>
            </a:r>
          </a:p>
          <a:p>
            <a:pPr eaLnBrk="1" hangingPunct="1">
              <a:lnSpc>
                <a:spcPct val="80000"/>
              </a:lnSpc>
            </a:pPr>
            <a:endParaRPr lang="en-US" altLang="en-US" sz="2400" dirty="0">
              <a:solidFill>
                <a:schemeClr val="bg1"/>
              </a:solidFill>
            </a:endParaRPr>
          </a:p>
        </p:txBody>
      </p:sp>
      <p:pic>
        <p:nvPicPr>
          <p:cNvPr id="30724" name="Picture 4">
            <a:extLst>
              <a:ext uri="{FF2B5EF4-FFF2-40B4-BE49-F238E27FC236}">
                <a16:creationId xmlns:a16="http://schemas.microsoft.com/office/drawing/2014/main" id="{0DC6811C-E7F8-574B-BFAA-A5847173C84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15000" y="727075"/>
            <a:ext cx="3205163" cy="4530725"/>
          </a:xfrm>
        </p:spPr>
      </p:pic>
    </p:spTree>
    <p:extLst>
      <p:ext uri="{BB962C8B-B14F-4D97-AF65-F5344CB8AC3E}">
        <p14:creationId xmlns:p14="http://schemas.microsoft.com/office/powerpoint/2010/main" val="1812987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696459" y="1115060"/>
            <a:ext cx="2646680" cy="2646680"/>
          </a:xfrm>
          <a:custGeom>
            <a:avLst/>
            <a:gdLst/>
            <a:ahLst/>
            <a:cxnLst/>
            <a:rect l="l" t="t" r="r" b="b"/>
            <a:pathLst>
              <a:path w="2646679" h="2646679">
                <a:moveTo>
                  <a:pt x="1323339" y="2646679"/>
                </a:moveTo>
                <a:lnTo>
                  <a:pt x="0" y="2646679"/>
                </a:lnTo>
                <a:lnTo>
                  <a:pt x="0" y="0"/>
                </a:lnTo>
                <a:lnTo>
                  <a:pt x="2646680" y="0"/>
                </a:lnTo>
                <a:lnTo>
                  <a:pt x="2646680" y="2646679"/>
                </a:lnTo>
                <a:lnTo>
                  <a:pt x="1323339" y="2646679"/>
                </a:lnTo>
                <a:close/>
              </a:path>
            </a:pathLst>
          </a:custGeom>
          <a:ln w="57146">
            <a:solidFill>
              <a:srgbClr val="000000"/>
            </a:solidFill>
          </a:ln>
        </p:spPr>
        <p:txBody>
          <a:bodyPr wrap="square" lIns="0" tIns="0" rIns="0" bIns="0" rtlCol="0"/>
          <a:lstStyle/>
          <a:p>
            <a:endParaRPr/>
          </a:p>
        </p:txBody>
      </p:sp>
      <p:sp>
        <p:nvSpPr>
          <p:cNvPr id="4" name="object 4"/>
          <p:cNvSpPr/>
          <p:nvPr/>
        </p:nvSpPr>
        <p:spPr>
          <a:xfrm>
            <a:off x="4724400" y="1143000"/>
            <a:ext cx="2590800" cy="25908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572260" y="3934459"/>
            <a:ext cx="2494280" cy="2713990"/>
          </a:xfrm>
          <a:custGeom>
            <a:avLst/>
            <a:gdLst/>
            <a:ahLst/>
            <a:cxnLst/>
            <a:rect l="l" t="t" r="r" b="b"/>
            <a:pathLst>
              <a:path w="2494279" h="2713990">
                <a:moveTo>
                  <a:pt x="1247140" y="2713990"/>
                </a:moveTo>
                <a:lnTo>
                  <a:pt x="0" y="2713990"/>
                </a:lnTo>
                <a:lnTo>
                  <a:pt x="0" y="0"/>
                </a:lnTo>
                <a:lnTo>
                  <a:pt x="2494279" y="0"/>
                </a:lnTo>
                <a:lnTo>
                  <a:pt x="2494279" y="2713990"/>
                </a:lnTo>
                <a:lnTo>
                  <a:pt x="1247140" y="2713990"/>
                </a:lnTo>
                <a:close/>
              </a:path>
            </a:pathLst>
          </a:custGeom>
          <a:ln w="57146">
            <a:solidFill>
              <a:srgbClr val="000000"/>
            </a:solidFill>
          </a:ln>
        </p:spPr>
        <p:txBody>
          <a:bodyPr wrap="square" lIns="0" tIns="0" rIns="0" bIns="0" rtlCol="0"/>
          <a:lstStyle/>
          <a:p>
            <a:endParaRPr/>
          </a:p>
        </p:txBody>
      </p:sp>
      <p:sp>
        <p:nvSpPr>
          <p:cNvPr id="6" name="object 6"/>
          <p:cNvSpPr/>
          <p:nvPr/>
        </p:nvSpPr>
        <p:spPr>
          <a:xfrm>
            <a:off x="1600200" y="3962400"/>
            <a:ext cx="2438400" cy="2658110"/>
          </a:xfrm>
          <a:prstGeom prst="rect">
            <a:avLst/>
          </a:prstGeom>
          <a:blipFill>
            <a:blip r:embed="rId3"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7468869" y="1088546"/>
            <a:ext cx="1403350" cy="2219838"/>
          </a:xfrm>
          <a:prstGeom prst="rect">
            <a:avLst/>
          </a:prstGeom>
        </p:spPr>
        <p:txBody>
          <a:bodyPr vert="horz" wrap="square" lIns="0" tIns="39370" rIns="0" bIns="0" rtlCol="0">
            <a:spAutoFit/>
          </a:bodyPr>
          <a:lstStyle/>
          <a:p>
            <a:pPr marL="12700" marR="5080">
              <a:lnSpc>
                <a:spcPts val="3360"/>
              </a:lnSpc>
              <a:spcBef>
                <a:spcPts val="310"/>
              </a:spcBef>
            </a:pPr>
            <a:r>
              <a:rPr sz="2900" b="0" spc="-50" dirty="0"/>
              <a:t>Martin  Luther  King shot  </a:t>
            </a:r>
            <a:r>
              <a:rPr sz="2900" b="0" spc="-40" dirty="0"/>
              <a:t>in </a:t>
            </a:r>
            <a:r>
              <a:rPr sz="2900" b="0" spc="-45" dirty="0"/>
              <a:t>April</a:t>
            </a:r>
            <a:r>
              <a:rPr sz="2900" b="0" spc="-90" dirty="0"/>
              <a:t> </a:t>
            </a:r>
            <a:r>
              <a:rPr sz="2900" b="0" spc="-50" dirty="0"/>
              <a:t>of  </a:t>
            </a:r>
            <a:r>
              <a:rPr sz="2900" b="0" spc="-55" dirty="0"/>
              <a:t>1968</a:t>
            </a:r>
            <a:endParaRPr sz="2900" b="0" dirty="0"/>
          </a:p>
        </p:txBody>
      </p:sp>
      <p:sp>
        <p:nvSpPr>
          <p:cNvPr id="10" name="object 10"/>
          <p:cNvSpPr txBox="1"/>
          <p:nvPr/>
        </p:nvSpPr>
        <p:spPr>
          <a:xfrm>
            <a:off x="77469" y="4365146"/>
            <a:ext cx="1295400" cy="2207014"/>
          </a:xfrm>
          <a:prstGeom prst="rect">
            <a:avLst/>
          </a:prstGeom>
        </p:spPr>
        <p:txBody>
          <a:bodyPr vert="horz" wrap="square" lIns="0" tIns="39370" rIns="0" bIns="0" rtlCol="0">
            <a:spAutoFit/>
          </a:bodyPr>
          <a:lstStyle/>
          <a:p>
            <a:pPr marL="12700" marR="5080" indent="26670" algn="r">
              <a:lnSpc>
                <a:spcPts val="3360"/>
              </a:lnSpc>
              <a:spcBef>
                <a:spcPts val="310"/>
              </a:spcBef>
            </a:pPr>
            <a:r>
              <a:rPr sz="2900" spc="-55" dirty="0">
                <a:solidFill>
                  <a:schemeClr val="bg1"/>
                </a:solidFill>
                <a:latin typeface="Impact"/>
                <a:cs typeface="Impact"/>
              </a:rPr>
              <a:t>Robert</a:t>
            </a:r>
            <a:r>
              <a:rPr sz="2900" spc="-114" dirty="0">
                <a:solidFill>
                  <a:schemeClr val="bg1"/>
                </a:solidFill>
                <a:latin typeface="Impact"/>
                <a:cs typeface="Impact"/>
              </a:rPr>
              <a:t> </a:t>
            </a:r>
            <a:r>
              <a:rPr sz="2900" spc="-60" dirty="0">
                <a:solidFill>
                  <a:schemeClr val="bg1"/>
                </a:solidFill>
                <a:latin typeface="Impact"/>
                <a:cs typeface="Impact"/>
              </a:rPr>
              <a:t>Ken</a:t>
            </a:r>
            <a:r>
              <a:rPr sz="2900" spc="-50" dirty="0">
                <a:solidFill>
                  <a:schemeClr val="bg1"/>
                </a:solidFill>
                <a:latin typeface="Impact"/>
                <a:cs typeface="Impact"/>
              </a:rPr>
              <a:t>n</a:t>
            </a:r>
            <a:r>
              <a:rPr sz="2900" spc="-60" dirty="0">
                <a:solidFill>
                  <a:schemeClr val="bg1"/>
                </a:solidFill>
                <a:latin typeface="Impact"/>
                <a:cs typeface="Impact"/>
              </a:rPr>
              <a:t>ed</a:t>
            </a:r>
            <a:r>
              <a:rPr sz="2900" spc="-35" dirty="0">
                <a:solidFill>
                  <a:schemeClr val="bg1"/>
                </a:solidFill>
                <a:latin typeface="Impact"/>
                <a:cs typeface="Impact"/>
              </a:rPr>
              <a:t>y </a:t>
            </a:r>
            <a:r>
              <a:rPr sz="2900" spc="-20" dirty="0">
                <a:solidFill>
                  <a:schemeClr val="bg1"/>
                </a:solidFill>
                <a:latin typeface="Impact"/>
                <a:cs typeface="Impact"/>
              </a:rPr>
              <a:t> </a:t>
            </a:r>
            <a:r>
              <a:rPr sz="2900" spc="-50" dirty="0">
                <a:solidFill>
                  <a:schemeClr val="bg1"/>
                </a:solidFill>
                <a:latin typeface="Impact"/>
                <a:cs typeface="Impact"/>
              </a:rPr>
              <a:t>shot</a:t>
            </a:r>
            <a:r>
              <a:rPr sz="2900" spc="-125" dirty="0">
                <a:solidFill>
                  <a:schemeClr val="bg1"/>
                </a:solidFill>
                <a:latin typeface="Impact"/>
                <a:cs typeface="Impact"/>
              </a:rPr>
              <a:t> </a:t>
            </a:r>
            <a:r>
              <a:rPr sz="2900" spc="-40" dirty="0">
                <a:solidFill>
                  <a:schemeClr val="bg1"/>
                </a:solidFill>
                <a:latin typeface="Impact"/>
                <a:cs typeface="Impact"/>
              </a:rPr>
              <a:t>in </a:t>
            </a:r>
            <a:r>
              <a:rPr sz="2900" spc="-20" dirty="0">
                <a:solidFill>
                  <a:schemeClr val="bg1"/>
                </a:solidFill>
                <a:latin typeface="Impact"/>
                <a:cs typeface="Impact"/>
              </a:rPr>
              <a:t> </a:t>
            </a:r>
            <a:r>
              <a:rPr sz="2900" spc="-55" dirty="0">
                <a:solidFill>
                  <a:schemeClr val="bg1"/>
                </a:solidFill>
                <a:latin typeface="Impact"/>
                <a:cs typeface="Impact"/>
              </a:rPr>
              <a:t>June</a:t>
            </a:r>
            <a:r>
              <a:rPr sz="2900" spc="-110" dirty="0">
                <a:solidFill>
                  <a:schemeClr val="bg1"/>
                </a:solidFill>
                <a:latin typeface="Impact"/>
                <a:cs typeface="Impact"/>
              </a:rPr>
              <a:t> </a:t>
            </a:r>
            <a:r>
              <a:rPr sz="2900" spc="-45" dirty="0">
                <a:solidFill>
                  <a:schemeClr val="bg1"/>
                </a:solidFill>
                <a:latin typeface="Impact"/>
                <a:cs typeface="Impact"/>
              </a:rPr>
              <a:t>of</a:t>
            </a:r>
            <a:endParaRPr sz="2900" dirty="0">
              <a:solidFill>
                <a:schemeClr val="bg1"/>
              </a:solidFill>
              <a:latin typeface="Impact"/>
              <a:cs typeface="Impact"/>
            </a:endParaRPr>
          </a:p>
          <a:p>
            <a:pPr marR="6350" algn="r">
              <a:lnSpc>
                <a:spcPts val="3270"/>
              </a:lnSpc>
            </a:pPr>
            <a:r>
              <a:rPr sz="2900" spc="-40" dirty="0">
                <a:solidFill>
                  <a:schemeClr val="bg1"/>
                </a:solidFill>
                <a:latin typeface="Impact"/>
                <a:cs typeface="Impact"/>
              </a:rPr>
              <a:t>1</a:t>
            </a:r>
            <a:r>
              <a:rPr sz="2900" spc="-65" dirty="0">
                <a:solidFill>
                  <a:schemeClr val="bg1"/>
                </a:solidFill>
                <a:latin typeface="Impact"/>
                <a:cs typeface="Impact"/>
              </a:rPr>
              <a:t>9</a:t>
            </a:r>
            <a:r>
              <a:rPr sz="2900" spc="-55" dirty="0">
                <a:solidFill>
                  <a:schemeClr val="bg1"/>
                </a:solidFill>
                <a:latin typeface="Impact"/>
                <a:cs typeface="Impact"/>
              </a:rPr>
              <a:t>68</a:t>
            </a:r>
            <a:endParaRPr sz="2900" dirty="0">
              <a:solidFill>
                <a:schemeClr val="bg1"/>
              </a:solidFill>
              <a:latin typeface="Impact"/>
              <a:cs typeface="Impact"/>
            </a:endParaRPr>
          </a:p>
        </p:txBody>
      </p:sp>
      <p:sp>
        <p:nvSpPr>
          <p:cNvPr id="11" name="object 11"/>
          <p:cNvSpPr txBox="1"/>
          <p:nvPr/>
        </p:nvSpPr>
        <p:spPr>
          <a:xfrm>
            <a:off x="2668270" y="1164746"/>
            <a:ext cx="1896110" cy="2655855"/>
          </a:xfrm>
          <a:prstGeom prst="rect">
            <a:avLst/>
          </a:prstGeom>
        </p:spPr>
        <p:txBody>
          <a:bodyPr vert="horz" wrap="square" lIns="0" tIns="39370" rIns="0" bIns="0" rtlCol="0">
            <a:spAutoFit/>
          </a:bodyPr>
          <a:lstStyle/>
          <a:p>
            <a:pPr marL="12700" marR="5080">
              <a:lnSpc>
                <a:spcPts val="3360"/>
              </a:lnSpc>
              <a:spcBef>
                <a:spcPts val="310"/>
              </a:spcBef>
            </a:pPr>
            <a:r>
              <a:rPr sz="2900" spc="-55" dirty="0">
                <a:solidFill>
                  <a:schemeClr val="bg1"/>
                </a:solidFill>
                <a:latin typeface="Impact"/>
                <a:cs typeface="Impact"/>
              </a:rPr>
              <a:t>Tet  </a:t>
            </a:r>
            <a:r>
              <a:rPr sz="2900" spc="-50" dirty="0">
                <a:solidFill>
                  <a:schemeClr val="bg1"/>
                </a:solidFill>
                <a:latin typeface="Impact"/>
                <a:cs typeface="Impact"/>
              </a:rPr>
              <a:t>Offensive  </a:t>
            </a:r>
            <a:r>
              <a:rPr sz="2900" spc="-60" dirty="0">
                <a:solidFill>
                  <a:schemeClr val="bg1"/>
                </a:solidFill>
                <a:latin typeface="Impact"/>
                <a:cs typeface="Impact"/>
              </a:rPr>
              <a:t>showed </a:t>
            </a:r>
            <a:r>
              <a:rPr sz="2900" spc="-45" dirty="0">
                <a:solidFill>
                  <a:schemeClr val="bg1"/>
                </a:solidFill>
                <a:latin typeface="Impact"/>
                <a:cs typeface="Impact"/>
              </a:rPr>
              <a:t>U.S.  </a:t>
            </a:r>
            <a:r>
              <a:rPr sz="2900" spc="-60" dirty="0">
                <a:solidFill>
                  <a:schemeClr val="bg1"/>
                </a:solidFill>
                <a:latin typeface="Impact"/>
                <a:cs typeface="Impact"/>
              </a:rPr>
              <a:t>was </a:t>
            </a:r>
            <a:r>
              <a:rPr sz="2900" spc="-55" dirty="0">
                <a:solidFill>
                  <a:schemeClr val="bg1"/>
                </a:solidFill>
                <a:latin typeface="Impact"/>
                <a:cs typeface="Impact"/>
              </a:rPr>
              <a:t>not  winning </a:t>
            </a:r>
            <a:r>
              <a:rPr sz="2900" spc="-50" dirty="0">
                <a:solidFill>
                  <a:schemeClr val="bg1"/>
                </a:solidFill>
                <a:latin typeface="Impact"/>
                <a:cs typeface="Impact"/>
              </a:rPr>
              <a:t>the  </a:t>
            </a:r>
            <a:r>
              <a:rPr sz="2900" spc="-55" dirty="0">
                <a:solidFill>
                  <a:schemeClr val="bg1"/>
                </a:solidFill>
                <a:latin typeface="Impact"/>
                <a:cs typeface="Impact"/>
              </a:rPr>
              <a:t>Vietnam</a:t>
            </a:r>
            <a:r>
              <a:rPr sz="2900" spc="-100" dirty="0">
                <a:solidFill>
                  <a:schemeClr val="bg1"/>
                </a:solidFill>
                <a:latin typeface="Impact"/>
                <a:cs typeface="Impact"/>
              </a:rPr>
              <a:t> </a:t>
            </a:r>
            <a:r>
              <a:rPr sz="2900" spc="-60" dirty="0">
                <a:solidFill>
                  <a:schemeClr val="bg1"/>
                </a:solidFill>
                <a:latin typeface="Impact"/>
                <a:cs typeface="Impact"/>
              </a:rPr>
              <a:t>War</a:t>
            </a:r>
            <a:endParaRPr sz="2900" dirty="0">
              <a:solidFill>
                <a:schemeClr val="bg1"/>
              </a:solidFill>
              <a:latin typeface="Impact"/>
              <a:cs typeface="Impact"/>
            </a:endParaRPr>
          </a:p>
        </p:txBody>
      </p:sp>
      <p:sp>
        <p:nvSpPr>
          <p:cNvPr id="13" name="object 13"/>
          <p:cNvSpPr/>
          <p:nvPr/>
        </p:nvSpPr>
        <p:spPr>
          <a:xfrm>
            <a:off x="124460" y="1191260"/>
            <a:ext cx="2418080" cy="2575560"/>
          </a:xfrm>
          <a:custGeom>
            <a:avLst/>
            <a:gdLst/>
            <a:ahLst/>
            <a:cxnLst/>
            <a:rect l="l" t="t" r="r" b="b"/>
            <a:pathLst>
              <a:path w="2418080" h="2575560">
                <a:moveTo>
                  <a:pt x="1209040" y="2575560"/>
                </a:moveTo>
                <a:lnTo>
                  <a:pt x="0" y="2575560"/>
                </a:lnTo>
                <a:lnTo>
                  <a:pt x="0" y="0"/>
                </a:lnTo>
                <a:lnTo>
                  <a:pt x="2418079" y="0"/>
                </a:lnTo>
                <a:lnTo>
                  <a:pt x="2418079" y="2575560"/>
                </a:lnTo>
                <a:lnTo>
                  <a:pt x="1209040" y="2575560"/>
                </a:lnTo>
                <a:close/>
              </a:path>
            </a:pathLst>
          </a:custGeom>
          <a:ln w="57146">
            <a:solidFill>
              <a:srgbClr val="000000"/>
            </a:solidFill>
          </a:ln>
        </p:spPr>
        <p:txBody>
          <a:bodyPr wrap="square" lIns="0" tIns="0" rIns="0" bIns="0" rtlCol="0"/>
          <a:lstStyle/>
          <a:p>
            <a:endParaRPr/>
          </a:p>
        </p:txBody>
      </p:sp>
      <p:sp>
        <p:nvSpPr>
          <p:cNvPr id="14" name="object 14"/>
          <p:cNvSpPr/>
          <p:nvPr/>
        </p:nvSpPr>
        <p:spPr>
          <a:xfrm>
            <a:off x="152400" y="1219200"/>
            <a:ext cx="2362200" cy="2519680"/>
          </a:xfrm>
          <a:prstGeom prst="rect">
            <a:avLst/>
          </a:prstGeom>
          <a:blipFill>
            <a:blip r:embed="rId4" cstate="print"/>
            <a:stretch>
              <a:fillRect/>
            </a:stretch>
          </a:blipFill>
        </p:spPr>
        <p:txBody>
          <a:bodyPr wrap="square" lIns="0" tIns="0" rIns="0" bIns="0" rtlCol="0"/>
          <a:lstStyle/>
          <a:p>
            <a:endParaRPr/>
          </a:p>
        </p:txBody>
      </p:sp>
      <p:sp>
        <p:nvSpPr>
          <p:cNvPr id="15" name="TextBox 14">
            <a:extLst>
              <a:ext uri="{FF2B5EF4-FFF2-40B4-BE49-F238E27FC236}">
                <a16:creationId xmlns:a16="http://schemas.microsoft.com/office/drawing/2014/main" id="{B08DC4B8-E799-7847-82C4-4925A447C5C4}"/>
              </a:ext>
            </a:extLst>
          </p:cNvPr>
          <p:cNvSpPr txBox="1"/>
          <p:nvPr/>
        </p:nvSpPr>
        <p:spPr>
          <a:xfrm>
            <a:off x="77469" y="0"/>
            <a:ext cx="7656830" cy="830997"/>
          </a:xfrm>
          <a:prstGeom prst="rect">
            <a:avLst/>
          </a:prstGeom>
          <a:noFill/>
        </p:spPr>
        <p:txBody>
          <a:bodyPr wrap="square" rtlCol="0">
            <a:spAutoFit/>
          </a:bodyPr>
          <a:lstStyle/>
          <a:p>
            <a:r>
              <a:rPr lang="en-US" sz="4800" b="1" dirty="0">
                <a:solidFill>
                  <a:srgbClr val="FFFF00"/>
                </a:solidFill>
              </a:rPr>
              <a:t>1968: A Turbulent Year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89760" y="186690"/>
            <a:ext cx="5441315" cy="1031240"/>
          </a:xfrm>
          <a:prstGeom prst="rect">
            <a:avLst/>
          </a:prstGeom>
        </p:spPr>
        <p:txBody>
          <a:bodyPr vert="horz" wrap="square" lIns="0" tIns="12700" rIns="0" bIns="0" rtlCol="0">
            <a:spAutoFit/>
          </a:bodyPr>
          <a:lstStyle/>
          <a:p>
            <a:pPr marL="12700">
              <a:lnSpc>
                <a:spcPct val="100000"/>
              </a:lnSpc>
              <a:spcBef>
                <a:spcPts val="100"/>
              </a:spcBef>
            </a:pPr>
            <a:r>
              <a:rPr dirty="0">
                <a:solidFill>
                  <a:srgbClr val="FFFF00"/>
                </a:solidFill>
              </a:rPr>
              <a:t>Election </a:t>
            </a:r>
            <a:r>
              <a:rPr spc="-5" dirty="0">
                <a:solidFill>
                  <a:srgbClr val="FFFF00"/>
                </a:solidFill>
              </a:rPr>
              <a:t>of</a:t>
            </a:r>
            <a:r>
              <a:rPr spc="-85" dirty="0">
                <a:solidFill>
                  <a:srgbClr val="FFFF00"/>
                </a:solidFill>
              </a:rPr>
              <a:t> </a:t>
            </a:r>
            <a:r>
              <a:rPr spc="-5" dirty="0">
                <a:solidFill>
                  <a:srgbClr val="FFFF00"/>
                </a:solidFill>
              </a:rPr>
              <a:t>1968</a:t>
            </a:r>
          </a:p>
        </p:txBody>
      </p:sp>
      <p:sp>
        <p:nvSpPr>
          <p:cNvPr id="3" name="object 3"/>
          <p:cNvSpPr/>
          <p:nvPr/>
        </p:nvSpPr>
        <p:spPr>
          <a:xfrm>
            <a:off x="685800" y="5867400"/>
            <a:ext cx="7772400" cy="703580"/>
          </a:xfrm>
          <a:custGeom>
            <a:avLst/>
            <a:gdLst/>
            <a:ahLst/>
            <a:cxnLst/>
            <a:rect l="l" t="t" r="r" b="b"/>
            <a:pathLst>
              <a:path w="7772400" h="703579">
                <a:moveTo>
                  <a:pt x="3886200" y="703580"/>
                </a:moveTo>
                <a:lnTo>
                  <a:pt x="0" y="703580"/>
                </a:lnTo>
                <a:lnTo>
                  <a:pt x="0" y="0"/>
                </a:lnTo>
                <a:lnTo>
                  <a:pt x="7772400" y="0"/>
                </a:lnTo>
                <a:lnTo>
                  <a:pt x="7772400" y="703580"/>
                </a:lnTo>
                <a:lnTo>
                  <a:pt x="3886200" y="703580"/>
                </a:lnTo>
                <a:close/>
              </a:path>
            </a:pathLst>
          </a:custGeom>
          <a:ln w="28393">
            <a:solidFill>
              <a:srgbClr val="FFFFFF"/>
            </a:solidFill>
          </a:ln>
        </p:spPr>
        <p:txBody>
          <a:bodyPr wrap="square" lIns="0" tIns="0" rIns="0" bIns="0" rtlCol="0"/>
          <a:lstStyle/>
          <a:p>
            <a:endParaRPr/>
          </a:p>
        </p:txBody>
      </p:sp>
      <p:sp>
        <p:nvSpPr>
          <p:cNvPr id="4" name="object 4"/>
          <p:cNvSpPr/>
          <p:nvPr/>
        </p:nvSpPr>
        <p:spPr>
          <a:xfrm>
            <a:off x="4629150" y="1200150"/>
            <a:ext cx="3848100" cy="4572000"/>
          </a:xfrm>
          <a:custGeom>
            <a:avLst/>
            <a:gdLst/>
            <a:ahLst/>
            <a:cxnLst/>
            <a:rect l="l" t="t" r="r" b="b"/>
            <a:pathLst>
              <a:path w="3848100" h="4572000">
                <a:moveTo>
                  <a:pt x="1924050" y="4572000"/>
                </a:moveTo>
                <a:lnTo>
                  <a:pt x="0" y="4572000"/>
                </a:lnTo>
                <a:lnTo>
                  <a:pt x="0" y="0"/>
                </a:lnTo>
                <a:lnTo>
                  <a:pt x="3848100" y="0"/>
                </a:lnTo>
                <a:lnTo>
                  <a:pt x="3848100" y="4572000"/>
                </a:lnTo>
                <a:lnTo>
                  <a:pt x="1924050" y="4572000"/>
                </a:lnTo>
                <a:close/>
              </a:path>
            </a:pathLst>
          </a:custGeom>
          <a:ln w="38097">
            <a:solidFill>
              <a:srgbClr val="000000"/>
            </a:solidFill>
          </a:ln>
        </p:spPr>
        <p:txBody>
          <a:bodyPr wrap="square" lIns="0" tIns="0" rIns="0" bIns="0" rtlCol="0"/>
          <a:lstStyle/>
          <a:p>
            <a:endParaRPr/>
          </a:p>
        </p:txBody>
      </p:sp>
      <p:sp>
        <p:nvSpPr>
          <p:cNvPr id="5" name="object 5"/>
          <p:cNvSpPr/>
          <p:nvPr/>
        </p:nvSpPr>
        <p:spPr>
          <a:xfrm>
            <a:off x="4648200" y="1219200"/>
            <a:ext cx="3810000" cy="453390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359409" y="1177290"/>
            <a:ext cx="7840345" cy="5358130"/>
          </a:xfrm>
          <a:prstGeom prst="rect">
            <a:avLst/>
          </a:prstGeom>
        </p:spPr>
        <p:txBody>
          <a:bodyPr vert="horz" wrap="square" lIns="0" tIns="12700" rIns="0" bIns="0" rtlCol="0">
            <a:spAutoFit/>
          </a:bodyPr>
          <a:lstStyle/>
          <a:p>
            <a:pPr marL="603250" marR="4090670" indent="-35560">
              <a:lnSpc>
                <a:spcPct val="100000"/>
              </a:lnSpc>
              <a:spcBef>
                <a:spcPts val="100"/>
              </a:spcBef>
            </a:pPr>
            <a:r>
              <a:rPr sz="3200" b="1" i="1" dirty="0">
                <a:solidFill>
                  <a:schemeClr val="bg1"/>
                </a:solidFill>
                <a:latin typeface="TimesNewRomanPS-BoldItalicMT"/>
                <a:cs typeface="TimesNewRomanPS-BoldItalicMT"/>
              </a:rPr>
              <a:t>Johnson refuses</a:t>
            </a:r>
            <a:r>
              <a:rPr sz="3200" b="1" i="1" spc="-45" dirty="0">
                <a:solidFill>
                  <a:schemeClr val="bg1"/>
                </a:solidFill>
                <a:latin typeface="TimesNewRomanPS-BoldItalicMT"/>
                <a:cs typeface="TimesNewRomanPS-BoldItalicMT"/>
              </a:rPr>
              <a:t> </a:t>
            </a:r>
            <a:r>
              <a:rPr sz="3200" b="1" i="1" dirty="0">
                <a:solidFill>
                  <a:schemeClr val="bg1"/>
                </a:solidFill>
                <a:latin typeface="TimesNewRomanPS-BoldItalicMT"/>
                <a:cs typeface="TimesNewRomanPS-BoldItalicMT"/>
              </a:rPr>
              <a:t>to  run for</a:t>
            </a:r>
            <a:r>
              <a:rPr sz="3200" b="1" i="1" spc="-35" dirty="0">
                <a:solidFill>
                  <a:schemeClr val="bg1"/>
                </a:solidFill>
                <a:latin typeface="TimesNewRomanPS-BoldItalicMT"/>
                <a:cs typeface="TimesNewRomanPS-BoldItalicMT"/>
              </a:rPr>
              <a:t> </a:t>
            </a:r>
            <a:r>
              <a:rPr sz="3200" b="1" i="1" dirty="0">
                <a:solidFill>
                  <a:schemeClr val="bg1"/>
                </a:solidFill>
                <a:latin typeface="TimesNewRomanPS-BoldItalicMT"/>
                <a:cs typeface="TimesNewRomanPS-BoldItalicMT"/>
              </a:rPr>
              <a:t>re-election</a:t>
            </a:r>
            <a:endParaRPr sz="3200" dirty="0">
              <a:solidFill>
                <a:schemeClr val="bg1"/>
              </a:solidFill>
              <a:latin typeface="TimesNewRomanPS-BoldItalicMT"/>
              <a:cs typeface="TimesNewRomanPS-BoldItalicMT"/>
            </a:endParaRPr>
          </a:p>
          <a:p>
            <a:pPr marL="36195" marR="3707765" indent="-24130" algn="r">
              <a:lnSpc>
                <a:spcPct val="100000"/>
              </a:lnSpc>
              <a:spcBef>
                <a:spcPts val="1320"/>
              </a:spcBef>
            </a:pPr>
            <a:r>
              <a:rPr sz="2400" b="1" i="1" dirty="0">
                <a:solidFill>
                  <a:srgbClr val="FFFF00"/>
                </a:solidFill>
                <a:latin typeface="TimesNewRomanPS-BoldItalicMT"/>
                <a:cs typeface="TimesNewRomanPS-BoldItalicMT"/>
              </a:rPr>
              <a:t>After </a:t>
            </a:r>
            <a:r>
              <a:rPr sz="2400" b="1" i="1" spc="-5" dirty="0">
                <a:solidFill>
                  <a:srgbClr val="FFFF00"/>
                </a:solidFill>
                <a:latin typeface="TimesNewRomanPS-BoldItalicMT"/>
                <a:cs typeface="TimesNewRomanPS-BoldItalicMT"/>
              </a:rPr>
              <a:t>Johnson </a:t>
            </a:r>
            <a:r>
              <a:rPr sz="2400" b="1" i="1" dirty="0">
                <a:solidFill>
                  <a:srgbClr val="FFFF00"/>
                </a:solidFill>
                <a:latin typeface="TimesNewRomanPS-BoldItalicMT"/>
                <a:cs typeface="TimesNewRomanPS-BoldItalicMT"/>
              </a:rPr>
              <a:t>refused to</a:t>
            </a:r>
            <a:r>
              <a:rPr sz="2400" b="1" i="1" spc="-40" dirty="0">
                <a:solidFill>
                  <a:srgbClr val="FFFF00"/>
                </a:solidFill>
                <a:latin typeface="TimesNewRomanPS-BoldItalicMT"/>
                <a:cs typeface="TimesNewRomanPS-BoldItalicMT"/>
              </a:rPr>
              <a:t> </a:t>
            </a:r>
            <a:r>
              <a:rPr sz="2400" b="1" i="1" spc="-5" dirty="0">
                <a:solidFill>
                  <a:srgbClr val="FFFF00"/>
                </a:solidFill>
                <a:latin typeface="TimesNewRomanPS-BoldItalicMT"/>
                <a:cs typeface="TimesNewRomanPS-BoldItalicMT"/>
              </a:rPr>
              <a:t>run</a:t>
            </a:r>
            <a:r>
              <a:rPr sz="2400" b="1" i="1" spc="-15" dirty="0">
                <a:solidFill>
                  <a:srgbClr val="FFFF00"/>
                </a:solidFill>
                <a:latin typeface="TimesNewRomanPS-BoldItalicMT"/>
                <a:cs typeface="TimesNewRomanPS-BoldItalicMT"/>
              </a:rPr>
              <a:t> </a:t>
            </a:r>
            <a:r>
              <a:rPr sz="2400" b="1" i="1" dirty="0">
                <a:solidFill>
                  <a:srgbClr val="FFFF00"/>
                </a:solidFill>
                <a:latin typeface="TimesNewRomanPS-BoldItalicMT"/>
                <a:cs typeface="TimesNewRomanPS-BoldItalicMT"/>
              </a:rPr>
              <a:t>for  re-election and</a:t>
            </a:r>
            <a:r>
              <a:rPr sz="2400" b="1" i="1" spc="-30" dirty="0">
                <a:solidFill>
                  <a:srgbClr val="FFFF00"/>
                </a:solidFill>
                <a:latin typeface="TimesNewRomanPS-BoldItalicMT"/>
                <a:cs typeface="TimesNewRomanPS-BoldItalicMT"/>
              </a:rPr>
              <a:t> </a:t>
            </a:r>
            <a:r>
              <a:rPr sz="2400" b="1" i="1" spc="-5" dirty="0">
                <a:solidFill>
                  <a:srgbClr val="FFFF00"/>
                </a:solidFill>
                <a:latin typeface="TimesNewRomanPS-BoldItalicMT"/>
                <a:cs typeface="TimesNewRomanPS-BoldItalicMT"/>
              </a:rPr>
              <a:t>Bobby Kennedy </a:t>
            </a:r>
            <a:r>
              <a:rPr sz="2400" b="1" i="1" dirty="0">
                <a:solidFill>
                  <a:srgbClr val="FFFF00"/>
                </a:solidFill>
                <a:latin typeface="TimesNewRomanPS-BoldItalicMT"/>
                <a:cs typeface="TimesNewRomanPS-BoldItalicMT"/>
              </a:rPr>
              <a:t> was assassinated,</a:t>
            </a:r>
            <a:r>
              <a:rPr sz="2400" b="1" i="1" spc="-60" dirty="0">
                <a:solidFill>
                  <a:srgbClr val="FFFF00"/>
                </a:solidFill>
                <a:latin typeface="TimesNewRomanPS-BoldItalicMT"/>
                <a:cs typeface="TimesNewRomanPS-BoldItalicMT"/>
              </a:rPr>
              <a:t> </a:t>
            </a:r>
            <a:r>
              <a:rPr sz="2400" b="1" i="1" spc="-5" dirty="0">
                <a:solidFill>
                  <a:srgbClr val="FFFF00"/>
                </a:solidFill>
                <a:latin typeface="TimesNewRomanPS-BoldItalicMT"/>
                <a:cs typeface="TimesNewRomanPS-BoldItalicMT"/>
              </a:rPr>
              <a:t>the</a:t>
            </a:r>
            <a:r>
              <a:rPr sz="2400" b="1" i="1" spc="-20" dirty="0">
                <a:solidFill>
                  <a:srgbClr val="FFFF00"/>
                </a:solidFill>
                <a:latin typeface="TimesNewRomanPS-BoldItalicMT"/>
                <a:cs typeface="TimesNewRomanPS-BoldItalicMT"/>
              </a:rPr>
              <a:t> </a:t>
            </a:r>
            <a:r>
              <a:rPr sz="2400" b="1" i="1" dirty="0">
                <a:solidFill>
                  <a:srgbClr val="FFFF00"/>
                </a:solidFill>
                <a:latin typeface="TimesNewRomanPS-BoldItalicMT"/>
                <a:cs typeface="TimesNewRomanPS-BoldItalicMT"/>
              </a:rPr>
              <a:t>Democrats  ended </a:t>
            </a:r>
            <a:r>
              <a:rPr sz="2400" b="1" i="1" spc="-5" dirty="0">
                <a:solidFill>
                  <a:srgbClr val="FFFF00"/>
                </a:solidFill>
                <a:latin typeface="TimesNewRomanPS-BoldItalicMT"/>
                <a:cs typeface="TimesNewRomanPS-BoldItalicMT"/>
              </a:rPr>
              <a:t>up choosing</a:t>
            </a:r>
            <a:r>
              <a:rPr sz="2400" b="1" i="1" spc="-35" dirty="0">
                <a:solidFill>
                  <a:srgbClr val="FFFF00"/>
                </a:solidFill>
                <a:latin typeface="TimesNewRomanPS-BoldItalicMT"/>
                <a:cs typeface="TimesNewRomanPS-BoldItalicMT"/>
              </a:rPr>
              <a:t> </a:t>
            </a:r>
            <a:r>
              <a:rPr sz="2400" b="1" i="1" dirty="0">
                <a:solidFill>
                  <a:srgbClr val="FFFF00"/>
                </a:solidFill>
                <a:latin typeface="TimesNewRomanPS-BoldItalicMT"/>
                <a:cs typeface="TimesNewRomanPS-BoldItalicMT"/>
              </a:rPr>
              <a:t>LBJ’s</a:t>
            </a:r>
            <a:r>
              <a:rPr sz="2400" b="1" i="1" spc="-15" dirty="0">
                <a:solidFill>
                  <a:srgbClr val="FFFF00"/>
                </a:solidFill>
                <a:latin typeface="TimesNewRomanPS-BoldItalicMT"/>
                <a:cs typeface="TimesNewRomanPS-BoldItalicMT"/>
              </a:rPr>
              <a:t> </a:t>
            </a:r>
            <a:r>
              <a:rPr sz="2400" b="1" i="1" dirty="0">
                <a:solidFill>
                  <a:srgbClr val="FFFF00"/>
                </a:solidFill>
                <a:latin typeface="TimesNewRomanPS-BoldItalicMT"/>
                <a:cs typeface="TimesNewRomanPS-BoldItalicMT"/>
              </a:rPr>
              <a:t>vice-  president, Hubert</a:t>
            </a:r>
            <a:r>
              <a:rPr sz="2400" b="1" i="1" spc="-35" dirty="0">
                <a:solidFill>
                  <a:srgbClr val="FFFF00"/>
                </a:solidFill>
                <a:latin typeface="TimesNewRomanPS-BoldItalicMT"/>
                <a:cs typeface="TimesNewRomanPS-BoldItalicMT"/>
              </a:rPr>
              <a:t> </a:t>
            </a:r>
            <a:r>
              <a:rPr sz="2400" b="1" i="1" spc="-5" dirty="0">
                <a:solidFill>
                  <a:srgbClr val="FFFF00"/>
                </a:solidFill>
                <a:latin typeface="TimesNewRomanPS-BoldItalicMT"/>
                <a:cs typeface="TimesNewRomanPS-BoldItalicMT"/>
              </a:rPr>
              <a:t>Humphrey,</a:t>
            </a:r>
            <a:r>
              <a:rPr sz="2400" b="1" i="1" spc="-15" dirty="0">
                <a:solidFill>
                  <a:srgbClr val="FFFF00"/>
                </a:solidFill>
                <a:latin typeface="TimesNewRomanPS-BoldItalicMT"/>
                <a:cs typeface="TimesNewRomanPS-BoldItalicMT"/>
              </a:rPr>
              <a:t> </a:t>
            </a:r>
            <a:r>
              <a:rPr sz="2400" b="1" i="1" dirty="0">
                <a:solidFill>
                  <a:srgbClr val="FFFF00"/>
                </a:solidFill>
                <a:latin typeface="TimesNewRomanPS-BoldItalicMT"/>
                <a:cs typeface="TimesNewRomanPS-BoldItalicMT"/>
              </a:rPr>
              <a:t>as  </a:t>
            </a:r>
            <a:r>
              <a:rPr sz="2400" b="1" i="1" spc="-5" dirty="0">
                <a:solidFill>
                  <a:srgbClr val="FFFF00"/>
                </a:solidFill>
                <a:latin typeface="TimesNewRomanPS-BoldItalicMT"/>
                <a:cs typeface="TimesNewRomanPS-BoldItalicMT"/>
              </a:rPr>
              <a:t>their </a:t>
            </a:r>
            <a:r>
              <a:rPr sz="2400" b="1" i="1" dirty="0">
                <a:solidFill>
                  <a:srgbClr val="FFFF00"/>
                </a:solidFill>
                <a:latin typeface="TimesNewRomanPS-BoldItalicMT"/>
                <a:cs typeface="TimesNewRomanPS-BoldItalicMT"/>
              </a:rPr>
              <a:t>presidential</a:t>
            </a:r>
            <a:r>
              <a:rPr sz="2400" b="1" i="1" spc="-65" dirty="0">
                <a:solidFill>
                  <a:srgbClr val="FFFF00"/>
                </a:solidFill>
                <a:latin typeface="TimesNewRomanPS-BoldItalicMT"/>
                <a:cs typeface="TimesNewRomanPS-BoldItalicMT"/>
              </a:rPr>
              <a:t> </a:t>
            </a:r>
            <a:r>
              <a:rPr sz="2400" b="1" i="1" dirty="0">
                <a:solidFill>
                  <a:srgbClr val="FFFF00"/>
                </a:solidFill>
                <a:latin typeface="TimesNewRomanPS-BoldItalicMT"/>
                <a:cs typeface="TimesNewRomanPS-BoldItalicMT"/>
              </a:rPr>
              <a:t>candidate</a:t>
            </a:r>
            <a:endParaRPr sz="2400" dirty="0">
              <a:solidFill>
                <a:srgbClr val="FFFF00"/>
              </a:solidFill>
              <a:latin typeface="TimesNewRomanPS-BoldItalicMT"/>
              <a:cs typeface="TimesNewRomanPS-BoldItalicMT"/>
            </a:endParaRPr>
          </a:p>
          <a:p>
            <a:pPr marL="349885" marR="3707765" indent="8890" algn="r">
              <a:lnSpc>
                <a:spcPct val="100000"/>
              </a:lnSpc>
              <a:spcBef>
                <a:spcPts val="720"/>
              </a:spcBef>
            </a:pPr>
            <a:r>
              <a:rPr sz="2400" b="1" i="1" spc="-5" dirty="0">
                <a:solidFill>
                  <a:schemeClr val="bg1"/>
                </a:solidFill>
                <a:latin typeface="TimesNewRomanPS-BoldItalicMT"/>
                <a:cs typeface="TimesNewRomanPS-BoldItalicMT"/>
              </a:rPr>
              <a:t>Republicans</a:t>
            </a:r>
            <a:r>
              <a:rPr sz="2400" b="1" i="1" spc="-10" dirty="0">
                <a:solidFill>
                  <a:schemeClr val="bg1"/>
                </a:solidFill>
                <a:latin typeface="TimesNewRomanPS-BoldItalicMT"/>
                <a:cs typeface="TimesNewRomanPS-BoldItalicMT"/>
              </a:rPr>
              <a:t> </a:t>
            </a:r>
            <a:r>
              <a:rPr sz="2400" b="1" i="1" spc="-5" dirty="0">
                <a:solidFill>
                  <a:schemeClr val="bg1"/>
                </a:solidFill>
                <a:latin typeface="TimesNewRomanPS-BoldItalicMT"/>
                <a:cs typeface="TimesNewRomanPS-BoldItalicMT"/>
              </a:rPr>
              <a:t>nominate</a:t>
            </a:r>
            <a:r>
              <a:rPr sz="2400" b="1" i="1" dirty="0">
                <a:solidFill>
                  <a:schemeClr val="bg1"/>
                </a:solidFill>
                <a:latin typeface="TimesNewRomanPS-BoldItalicMT"/>
                <a:cs typeface="TimesNewRomanPS-BoldItalicMT"/>
              </a:rPr>
              <a:t> former  vice-president</a:t>
            </a:r>
            <a:r>
              <a:rPr sz="2400" b="1" i="1" spc="-15" dirty="0">
                <a:solidFill>
                  <a:schemeClr val="bg1"/>
                </a:solidFill>
                <a:latin typeface="TimesNewRomanPS-BoldItalicMT"/>
                <a:cs typeface="TimesNewRomanPS-BoldItalicMT"/>
              </a:rPr>
              <a:t> </a:t>
            </a:r>
            <a:r>
              <a:rPr sz="2400" b="1" i="1" spc="-5" dirty="0">
                <a:solidFill>
                  <a:schemeClr val="bg1"/>
                </a:solidFill>
                <a:latin typeface="TimesNewRomanPS-BoldItalicMT"/>
                <a:cs typeface="TimesNewRomanPS-BoldItalicMT"/>
              </a:rPr>
              <a:t>Richard</a:t>
            </a:r>
            <a:r>
              <a:rPr sz="2400" b="1" i="1" spc="-15" dirty="0">
                <a:solidFill>
                  <a:schemeClr val="bg1"/>
                </a:solidFill>
                <a:latin typeface="TimesNewRomanPS-BoldItalicMT"/>
                <a:cs typeface="TimesNewRomanPS-BoldItalicMT"/>
              </a:rPr>
              <a:t> </a:t>
            </a:r>
            <a:r>
              <a:rPr sz="2400" b="1" i="1" spc="-5" dirty="0">
                <a:solidFill>
                  <a:schemeClr val="bg1"/>
                </a:solidFill>
                <a:latin typeface="TimesNewRomanPS-BoldItalicMT"/>
                <a:cs typeface="TimesNewRomanPS-BoldItalicMT"/>
              </a:rPr>
              <a:t>Nixon, </a:t>
            </a:r>
            <a:r>
              <a:rPr sz="2400" b="1" i="1" dirty="0">
                <a:solidFill>
                  <a:schemeClr val="bg1"/>
                </a:solidFill>
                <a:latin typeface="TimesNewRomanPS-BoldItalicMT"/>
                <a:cs typeface="TimesNewRomanPS-BoldItalicMT"/>
              </a:rPr>
              <a:t> </a:t>
            </a:r>
            <a:r>
              <a:rPr sz="2400" b="1" i="1" spc="-5" dirty="0">
                <a:solidFill>
                  <a:schemeClr val="bg1"/>
                </a:solidFill>
                <a:latin typeface="TimesNewRomanPS-BoldItalicMT"/>
                <a:cs typeface="TimesNewRomanPS-BoldItalicMT"/>
              </a:rPr>
              <a:t>who </a:t>
            </a:r>
            <a:r>
              <a:rPr sz="2400" b="1" i="1" dirty="0">
                <a:solidFill>
                  <a:schemeClr val="bg1"/>
                </a:solidFill>
                <a:latin typeface="TimesNewRomanPS-BoldItalicMT"/>
                <a:cs typeface="TimesNewRomanPS-BoldItalicMT"/>
              </a:rPr>
              <a:t>lost to JFK in</a:t>
            </a:r>
            <a:r>
              <a:rPr sz="2400" b="1" i="1" spc="-80" dirty="0">
                <a:solidFill>
                  <a:schemeClr val="bg1"/>
                </a:solidFill>
                <a:latin typeface="TimesNewRomanPS-BoldItalicMT"/>
                <a:cs typeface="TimesNewRomanPS-BoldItalicMT"/>
              </a:rPr>
              <a:t> </a:t>
            </a:r>
            <a:r>
              <a:rPr sz="2400" b="1" i="1" spc="-5" dirty="0">
                <a:solidFill>
                  <a:schemeClr val="bg1"/>
                </a:solidFill>
                <a:latin typeface="TimesNewRomanPS-BoldItalicMT"/>
                <a:cs typeface="TimesNewRomanPS-BoldItalicMT"/>
              </a:rPr>
              <a:t>1960</a:t>
            </a:r>
            <a:endParaRPr sz="2400" dirty="0">
              <a:solidFill>
                <a:schemeClr val="bg1"/>
              </a:solidFill>
              <a:latin typeface="TimesNewRomanPS-BoldItalicMT"/>
              <a:cs typeface="TimesNewRomanPS-BoldItalicMT"/>
            </a:endParaRPr>
          </a:p>
          <a:p>
            <a:pPr marL="1280795" marR="5080" indent="-683260">
              <a:lnSpc>
                <a:spcPct val="100000"/>
              </a:lnSpc>
              <a:spcBef>
                <a:spcPts val="1550"/>
              </a:spcBef>
            </a:pPr>
            <a:r>
              <a:rPr sz="2000" i="1" dirty="0">
                <a:solidFill>
                  <a:srgbClr val="FFFF00"/>
                </a:solidFill>
                <a:latin typeface="Arial"/>
                <a:cs typeface="Arial"/>
              </a:rPr>
              <a:t>"I shall not seek, and I will not accept </a:t>
            </a:r>
            <a:r>
              <a:rPr sz="2000" i="1" spc="-5" dirty="0">
                <a:solidFill>
                  <a:srgbClr val="FFFF00"/>
                </a:solidFill>
                <a:latin typeface="Arial"/>
                <a:cs typeface="Arial"/>
              </a:rPr>
              <a:t>the nomination </a:t>
            </a:r>
            <a:r>
              <a:rPr sz="2000" i="1" dirty="0">
                <a:solidFill>
                  <a:srgbClr val="FFFF00"/>
                </a:solidFill>
                <a:latin typeface="Arial"/>
                <a:cs typeface="Arial"/>
              </a:rPr>
              <a:t>of my party  </a:t>
            </a:r>
            <a:r>
              <a:rPr sz="2000" i="1" spc="-5" dirty="0">
                <a:solidFill>
                  <a:srgbClr val="FFFF00"/>
                </a:solidFill>
                <a:latin typeface="Arial"/>
                <a:cs typeface="Arial"/>
              </a:rPr>
              <a:t>for another </a:t>
            </a:r>
            <a:r>
              <a:rPr sz="2000" i="1" dirty="0">
                <a:solidFill>
                  <a:srgbClr val="FFFF00"/>
                </a:solidFill>
                <a:latin typeface="Arial"/>
                <a:cs typeface="Arial"/>
              </a:rPr>
              <a:t>term </a:t>
            </a:r>
            <a:r>
              <a:rPr sz="2000" i="1" spc="-5" dirty="0">
                <a:solidFill>
                  <a:srgbClr val="FFFF00"/>
                </a:solidFill>
                <a:latin typeface="Arial"/>
                <a:cs typeface="Arial"/>
              </a:rPr>
              <a:t>as </a:t>
            </a:r>
            <a:r>
              <a:rPr sz="2000" i="1" dirty="0">
                <a:solidFill>
                  <a:srgbClr val="FFFF00"/>
                </a:solidFill>
                <a:latin typeface="Arial"/>
                <a:cs typeface="Arial"/>
              </a:rPr>
              <a:t>your </a:t>
            </a:r>
            <a:r>
              <a:rPr sz="2000" i="1" spc="-5" dirty="0">
                <a:solidFill>
                  <a:srgbClr val="FFFF00"/>
                </a:solidFill>
                <a:latin typeface="Arial"/>
                <a:cs typeface="Arial"/>
              </a:rPr>
              <a:t>President." </a:t>
            </a:r>
            <a:r>
              <a:rPr sz="2000" dirty="0">
                <a:solidFill>
                  <a:srgbClr val="FFFF00"/>
                </a:solidFill>
                <a:latin typeface="Arial"/>
                <a:cs typeface="Arial"/>
              </a:rPr>
              <a:t>March 31,</a:t>
            </a:r>
            <a:r>
              <a:rPr sz="2000" spc="5" dirty="0">
                <a:solidFill>
                  <a:srgbClr val="FFFF00"/>
                </a:solidFill>
                <a:latin typeface="Arial"/>
                <a:cs typeface="Arial"/>
              </a:rPr>
              <a:t> </a:t>
            </a:r>
            <a:r>
              <a:rPr sz="2000" dirty="0">
                <a:solidFill>
                  <a:srgbClr val="FFFF00"/>
                </a:solidFill>
                <a:latin typeface="Arial"/>
                <a:cs typeface="Arial"/>
              </a:rPr>
              <a:t>1968</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752600" y="63241"/>
            <a:ext cx="5441315" cy="1031240"/>
          </a:xfrm>
          <a:prstGeom prst="rect">
            <a:avLst/>
          </a:prstGeom>
        </p:spPr>
        <p:txBody>
          <a:bodyPr vert="horz" wrap="square" lIns="0" tIns="12700" rIns="0" bIns="0" rtlCol="0">
            <a:spAutoFit/>
          </a:bodyPr>
          <a:lstStyle/>
          <a:p>
            <a:pPr marL="12700">
              <a:lnSpc>
                <a:spcPct val="100000"/>
              </a:lnSpc>
              <a:spcBef>
                <a:spcPts val="100"/>
              </a:spcBef>
            </a:pPr>
            <a:r>
              <a:rPr dirty="0">
                <a:solidFill>
                  <a:srgbClr val="FFFF00"/>
                </a:solidFill>
              </a:rPr>
              <a:t>Election </a:t>
            </a:r>
            <a:r>
              <a:rPr spc="-5" dirty="0">
                <a:solidFill>
                  <a:srgbClr val="FFFF00"/>
                </a:solidFill>
              </a:rPr>
              <a:t>of</a:t>
            </a:r>
            <a:r>
              <a:rPr spc="-85" dirty="0">
                <a:solidFill>
                  <a:srgbClr val="FFFF00"/>
                </a:solidFill>
              </a:rPr>
              <a:t> </a:t>
            </a:r>
            <a:r>
              <a:rPr spc="-5" dirty="0">
                <a:solidFill>
                  <a:srgbClr val="FFFF00"/>
                </a:solidFill>
              </a:rPr>
              <a:t>1968</a:t>
            </a:r>
          </a:p>
        </p:txBody>
      </p:sp>
      <p:sp>
        <p:nvSpPr>
          <p:cNvPr id="4" name="object 4"/>
          <p:cNvSpPr/>
          <p:nvPr/>
        </p:nvSpPr>
        <p:spPr>
          <a:xfrm>
            <a:off x="0" y="3505200"/>
            <a:ext cx="9144000" cy="2043430"/>
          </a:xfrm>
          <a:custGeom>
            <a:avLst/>
            <a:gdLst/>
            <a:ahLst/>
            <a:cxnLst/>
            <a:rect l="l" t="t" r="r" b="b"/>
            <a:pathLst>
              <a:path w="9144000" h="2043429">
                <a:moveTo>
                  <a:pt x="0" y="0"/>
                </a:moveTo>
                <a:lnTo>
                  <a:pt x="9144000" y="0"/>
                </a:lnTo>
                <a:lnTo>
                  <a:pt x="9144000" y="2043430"/>
                </a:lnTo>
                <a:lnTo>
                  <a:pt x="0" y="2043430"/>
                </a:lnTo>
                <a:lnTo>
                  <a:pt x="0" y="0"/>
                </a:lnTo>
                <a:close/>
              </a:path>
            </a:pathLst>
          </a:custGeom>
          <a:solidFill>
            <a:srgbClr val="585858">
              <a:alpha val="46998"/>
            </a:srgbClr>
          </a:solidFill>
        </p:spPr>
        <p:txBody>
          <a:bodyPr wrap="square" lIns="0" tIns="0" rIns="0" bIns="0" rtlCol="0"/>
          <a:lstStyle/>
          <a:p>
            <a:endParaRPr/>
          </a:p>
        </p:txBody>
      </p:sp>
      <p:sp>
        <p:nvSpPr>
          <p:cNvPr id="5" name="object 5"/>
          <p:cNvSpPr/>
          <p:nvPr/>
        </p:nvSpPr>
        <p:spPr>
          <a:xfrm>
            <a:off x="152400" y="5181600"/>
            <a:ext cx="8839200" cy="1555750"/>
          </a:xfrm>
          <a:custGeom>
            <a:avLst/>
            <a:gdLst/>
            <a:ahLst/>
            <a:cxnLst/>
            <a:rect l="l" t="t" r="r" b="b"/>
            <a:pathLst>
              <a:path w="8839200" h="1555750">
                <a:moveTo>
                  <a:pt x="0" y="0"/>
                </a:moveTo>
                <a:lnTo>
                  <a:pt x="8839200" y="0"/>
                </a:lnTo>
                <a:lnTo>
                  <a:pt x="8839200" y="1555750"/>
                </a:lnTo>
                <a:lnTo>
                  <a:pt x="0" y="1555750"/>
                </a:lnTo>
                <a:lnTo>
                  <a:pt x="0" y="0"/>
                </a:lnTo>
                <a:close/>
              </a:path>
            </a:pathLst>
          </a:custGeom>
          <a:solidFill>
            <a:srgbClr val="585858">
              <a:alpha val="34997"/>
            </a:srgbClr>
          </a:solidFill>
        </p:spPr>
        <p:txBody>
          <a:bodyPr wrap="square" lIns="0" tIns="0" rIns="0" bIns="0" rtlCol="0"/>
          <a:lstStyle/>
          <a:p>
            <a:endParaRPr/>
          </a:p>
        </p:txBody>
      </p:sp>
      <p:sp>
        <p:nvSpPr>
          <p:cNvPr id="8" name="Rectangle 7">
            <a:extLst>
              <a:ext uri="{FF2B5EF4-FFF2-40B4-BE49-F238E27FC236}">
                <a16:creationId xmlns:a16="http://schemas.microsoft.com/office/drawing/2014/main" id="{63561CE6-657D-8745-94D0-9B0CA8205648}"/>
              </a:ext>
            </a:extLst>
          </p:cNvPr>
          <p:cNvSpPr/>
          <p:nvPr/>
        </p:nvSpPr>
        <p:spPr>
          <a:xfrm>
            <a:off x="152400" y="1236980"/>
            <a:ext cx="3962400" cy="4935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DDBAFD1-B5F2-994F-8FF9-B30DB518009F}"/>
              </a:ext>
            </a:extLst>
          </p:cNvPr>
          <p:cNvSpPr txBox="1"/>
          <p:nvPr/>
        </p:nvSpPr>
        <p:spPr>
          <a:xfrm>
            <a:off x="342900" y="1278553"/>
            <a:ext cx="3810000" cy="4893647"/>
          </a:xfrm>
          <a:prstGeom prst="rect">
            <a:avLst/>
          </a:prstGeom>
          <a:noFill/>
        </p:spPr>
        <p:txBody>
          <a:bodyPr wrap="square" rtlCol="0">
            <a:spAutoFit/>
          </a:bodyPr>
          <a:lstStyle/>
          <a:p>
            <a:r>
              <a:rPr lang="en-US" sz="2400" b="1" dirty="0">
                <a:solidFill>
                  <a:schemeClr val="accent2">
                    <a:lumMod val="75000"/>
                  </a:schemeClr>
                </a:solidFill>
              </a:rPr>
              <a:t>At the Democratic National Convention in Chicago in 1968, Democrats chose Vice President Hubert Humphrey as their candidate. But the biggest news was the rioting outside the convention and Mayor Richard Daley’s decision to send in the police, who beat hundreds of protestors  in scenes that were carried on all nightly news broadcasts.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AA70FBB-D0D2-194F-A50C-A36BC3BB3F29}"/>
              </a:ext>
            </a:extLst>
          </p:cNvPr>
          <p:cNvSpPr>
            <a:spLocks noGrp="1" noChangeArrowheads="1"/>
          </p:cNvSpPr>
          <p:nvPr>
            <p:ph type="title"/>
          </p:nvPr>
        </p:nvSpPr>
        <p:spPr>
          <a:xfrm>
            <a:off x="185057" y="76200"/>
            <a:ext cx="8501743" cy="1231106"/>
          </a:xfrm>
        </p:spPr>
        <p:txBody>
          <a:bodyPr/>
          <a:lstStyle/>
          <a:p>
            <a:pPr eaLnBrk="1" hangingPunct="1"/>
            <a:r>
              <a:rPr lang="en-US" altLang="en-US" sz="4000" dirty="0">
                <a:solidFill>
                  <a:srgbClr val="FFFF00"/>
                </a:solidFill>
              </a:rPr>
              <a:t>Delegitimizing Protest: Nixon</a:t>
            </a:r>
            <a:r>
              <a:rPr lang="ja-JP" altLang="en-US" sz="4000">
                <a:solidFill>
                  <a:srgbClr val="FFFF00"/>
                </a:solidFill>
              </a:rPr>
              <a:t>’</a:t>
            </a:r>
            <a:r>
              <a:rPr lang="en-US" altLang="ja-JP" sz="4000" dirty="0">
                <a:solidFill>
                  <a:srgbClr val="FFFF00"/>
                </a:solidFill>
              </a:rPr>
              <a:t>s </a:t>
            </a:r>
            <a:r>
              <a:rPr lang="ja-JP" altLang="en-US" sz="4000">
                <a:solidFill>
                  <a:srgbClr val="FFFF00"/>
                </a:solidFill>
              </a:rPr>
              <a:t>“</a:t>
            </a:r>
            <a:r>
              <a:rPr lang="en-US" altLang="ja-JP" sz="4000" dirty="0">
                <a:solidFill>
                  <a:srgbClr val="FFFF00"/>
                </a:solidFill>
              </a:rPr>
              <a:t>Silent Majority</a:t>
            </a:r>
            <a:r>
              <a:rPr lang="ja-JP" altLang="en-US" sz="4000">
                <a:solidFill>
                  <a:srgbClr val="FFFF00"/>
                </a:solidFill>
              </a:rPr>
              <a:t>”</a:t>
            </a:r>
            <a:endParaRPr lang="en-US" altLang="en-US" sz="4000" dirty="0">
              <a:solidFill>
                <a:srgbClr val="FFFF00"/>
              </a:solidFill>
            </a:endParaRPr>
          </a:p>
        </p:txBody>
      </p:sp>
      <p:sp>
        <p:nvSpPr>
          <p:cNvPr id="32771" name="Rectangle 3">
            <a:extLst>
              <a:ext uri="{FF2B5EF4-FFF2-40B4-BE49-F238E27FC236}">
                <a16:creationId xmlns:a16="http://schemas.microsoft.com/office/drawing/2014/main" id="{478BEEAE-2D98-3640-B415-090F3268B4DD}"/>
              </a:ext>
            </a:extLst>
          </p:cNvPr>
          <p:cNvSpPr>
            <a:spLocks noGrp="1" noChangeArrowheads="1"/>
          </p:cNvSpPr>
          <p:nvPr>
            <p:ph type="body" sz="half" idx="1"/>
          </p:nvPr>
        </p:nvSpPr>
        <p:spPr>
          <a:xfrm>
            <a:off x="185057" y="1352096"/>
            <a:ext cx="5715000" cy="5523948"/>
          </a:xfrm>
        </p:spPr>
        <p:txBody>
          <a:bodyPr/>
          <a:lstStyle/>
          <a:p>
            <a:pPr eaLnBrk="1" hangingPunct="1">
              <a:lnSpc>
                <a:spcPct val="80000"/>
              </a:lnSpc>
            </a:pPr>
            <a:r>
              <a:rPr lang="en-US" altLang="en-US" dirty="0">
                <a:solidFill>
                  <a:schemeClr val="bg1"/>
                </a:solidFill>
                <a:latin typeface="+mj-lt"/>
              </a:rPr>
              <a:t>• </a:t>
            </a:r>
            <a:r>
              <a:rPr lang="en-US" altLang="en-US" dirty="0">
                <a:solidFill>
                  <a:srgbClr val="FFFF00"/>
                </a:solidFill>
                <a:latin typeface="+mj-lt"/>
              </a:rPr>
              <a:t>1968 Democratic National Convention, Chicago</a:t>
            </a:r>
          </a:p>
          <a:p>
            <a:pPr eaLnBrk="1" hangingPunct="1">
              <a:lnSpc>
                <a:spcPct val="80000"/>
              </a:lnSpc>
            </a:pPr>
            <a:r>
              <a:rPr lang="en-US" altLang="en-US" dirty="0">
                <a:solidFill>
                  <a:schemeClr val="bg1"/>
                </a:solidFill>
                <a:latin typeface="+mj-lt"/>
              </a:rPr>
              <a:t>• Anti-war Protestors sought to enter Convention</a:t>
            </a:r>
            <a:r>
              <a:rPr lang="en-US" altLang="en-US" dirty="0">
                <a:solidFill>
                  <a:schemeClr val="bg1"/>
                </a:solidFill>
                <a:latin typeface="+mj-lt"/>
                <a:sym typeface="Wingdings" pitchFamily="2" charset="2"/>
              </a:rPr>
              <a:t> beaten by police + National Guard</a:t>
            </a:r>
            <a:endParaRPr lang="en-US" altLang="en-US" dirty="0">
              <a:solidFill>
                <a:schemeClr val="bg1"/>
              </a:solidFill>
              <a:latin typeface="+mj-lt"/>
            </a:endParaRPr>
          </a:p>
          <a:p>
            <a:pPr eaLnBrk="1" hangingPunct="1">
              <a:lnSpc>
                <a:spcPct val="80000"/>
              </a:lnSpc>
            </a:pPr>
            <a:r>
              <a:rPr lang="en-US" altLang="en-US" dirty="0">
                <a:solidFill>
                  <a:schemeClr val="bg1"/>
                </a:solidFill>
                <a:latin typeface="+mj-lt"/>
              </a:rPr>
              <a:t>• Images most rabid, of unruly protesters—inevitably the focus of television coverage—</a:t>
            </a:r>
            <a:r>
              <a:rPr lang="en-US" altLang="en-US" dirty="0">
                <a:solidFill>
                  <a:srgbClr val="FFFF00"/>
                </a:solidFill>
                <a:latin typeface="+mj-lt"/>
              </a:rPr>
              <a:t>best possible Republican counter-spin </a:t>
            </a:r>
            <a:r>
              <a:rPr lang="en-US" altLang="en-US" dirty="0">
                <a:solidFill>
                  <a:schemeClr val="bg1"/>
                </a:solidFill>
                <a:latin typeface="+mj-lt"/>
              </a:rPr>
              <a:t>(Pat Buchanan) </a:t>
            </a:r>
          </a:p>
          <a:p>
            <a:pPr eaLnBrk="1" hangingPunct="1">
              <a:lnSpc>
                <a:spcPct val="80000"/>
              </a:lnSpc>
            </a:pPr>
            <a:r>
              <a:rPr lang="en-US" altLang="en-US" dirty="0">
                <a:solidFill>
                  <a:schemeClr val="bg1"/>
                </a:solidFill>
                <a:latin typeface="+mj-lt"/>
              </a:rPr>
              <a:t>• 1968 race riots</a:t>
            </a:r>
            <a:r>
              <a:rPr lang="en-US" altLang="en-US" dirty="0">
                <a:solidFill>
                  <a:schemeClr val="bg1"/>
                </a:solidFill>
                <a:latin typeface="+mj-lt"/>
                <a:sym typeface="Wingdings" pitchFamily="2" charset="2"/>
              </a:rPr>
              <a:t> </a:t>
            </a:r>
            <a:r>
              <a:rPr lang="en-US" altLang="en-US" dirty="0">
                <a:solidFill>
                  <a:srgbClr val="FFFF00"/>
                </a:solidFill>
                <a:latin typeface="+mj-lt"/>
                <a:sym typeface="Wingdings" pitchFamily="2" charset="2"/>
              </a:rPr>
              <a:t>Nixon</a:t>
            </a:r>
            <a:r>
              <a:rPr lang="en-US" altLang="en-US" dirty="0">
                <a:solidFill>
                  <a:schemeClr val="bg1"/>
                </a:solidFill>
                <a:latin typeface="+mj-lt"/>
                <a:sym typeface="Wingdings" pitchFamily="2" charset="2"/>
              </a:rPr>
              <a:t> </a:t>
            </a:r>
            <a:r>
              <a:rPr lang="ja-JP" altLang="en-US">
                <a:solidFill>
                  <a:schemeClr val="bg1"/>
                </a:solidFill>
                <a:latin typeface="+mj-lt"/>
                <a:sym typeface="Wingdings" pitchFamily="2" charset="2"/>
              </a:rPr>
              <a:t>“</a:t>
            </a:r>
            <a:r>
              <a:rPr lang="en-US" altLang="ja-JP" dirty="0">
                <a:solidFill>
                  <a:schemeClr val="bg1"/>
                </a:solidFill>
                <a:latin typeface="+mj-lt"/>
                <a:sym typeface="Wingdings" pitchFamily="2" charset="2"/>
              </a:rPr>
              <a:t>law and order</a:t>
            </a:r>
            <a:r>
              <a:rPr lang="ja-JP" altLang="en-US">
                <a:solidFill>
                  <a:schemeClr val="bg1"/>
                </a:solidFill>
                <a:latin typeface="+mj-lt"/>
                <a:sym typeface="Wingdings" pitchFamily="2" charset="2"/>
              </a:rPr>
              <a:t>”</a:t>
            </a:r>
            <a:r>
              <a:rPr lang="en-US" altLang="ja-JP" dirty="0">
                <a:solidFill>
                  <a:schemeClr val="bg1"/>
                </a:solidFill>
                <a:latin typeface="+mj-lt"/>
                <a:sym typeface="Wingdings" pitchFamily="2" charset="2"/>
              </a:rPr>
              <a:t>/</a:t>
            </a:r>
            <a:r>
              <a:rPr lang="ja-JP" altLang="en-US">
                <a:solidFill>
                  <a:srgbClr val="FFFF00"/>
                </a:solidFill>
                <a:latin typeface="+mj-lt"/>
                <a:sym typeface="Wingdings" pitchFamily="2" charset="2"/>
              </a:rPr>
              <a:t>”</a:t>
            </a:r>
            <a:r>
              <a:rPr lang="en-US" altLang="ja-JP" dirty="0">
                <a:solidFill>
                  <a:srgbClr val="FFFF00"/>
                </a:solidFill>
                <a:latin typeface="+mj-lt"/>
                <a:sym typeface="Wingdings" pitchFamily="2" charset="2"/>
              </a:rPr>
              <a:t>silent majority</a:t>
            </a:r>
            <a:r>
              <a:rPr lang="ja-JP" altLang="en-US">
                <a:solidFill>
                  <a:srgbClr val="FFFF00"/>
                </a:solidFill>
                <a:latin typeface="+mj-lt"/>
                <a:sym typeface="Wingdings" pitchFamily="2" charset="2"/>
              </a:rPr>
              <a:t>”</a:t>
            </a:r>
            <a:r>
              <a:rPr lang="en-US" altLang="ja-JP" dirty="0">
                <a:solidFill>
                  <a:srgbClr val="FFFF00"/>
                </a:solidFill>
                <a:latin typeface="+mj-lt"/>
                <a:sym typeface="Wingdings" pitchFamily="2" charset="2"/>
              </a:rPr>
              <a:t> </a:t>
            </a:r>
            <a:r>
              <a:rPr lang="en-US" altLang="ja-JP" dirty="0">
                <a:solidFill>
                  <a:schemeClr val="bg1"/>
                </a:solidFill>
                <a:latin typeface="+mj-lt"/>
                <a:sym typeface="Wingdings" pitchFamily="2" charset="2"/>
              </a:rPr>
              <a:t>victory, leads to demise of the mainstream Left, seriously scars Democratic Party right up to today (Solid Republican South, Dems “soft” on defense)</a:t>
            </a:r>
            <a:endParaRPr lang="en-US" altLang="en-US" dirty="0">
              <a:solidFill>
                <a:schemeClr val="bg1"/>
              </a:solidFill>
              <a:latin typeface="+mj-lt"/>
            </a:endParaRPr>
          </a:p>
        </p:txBody>
      </p:sp>
      <p:pic>
        <p:nvPicPr>
          <p:cNvPr id="32772" name="Picture 4">
            <a:extLst>
              <a:ext uri="{FF2B5EF4-FFF2-40B4-BE49-F238E27FC236}">
                <a16:creationId xmlns:a16="http://schemas.microsoft.com/office/drawing/2014/main" id="{56FE6578-F248-7848-9719-97610D70BE5F}"/>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799137" y="713524"/>
            <a:ext cx="3200400" cy="2239963"/>
          </a:xfrm>
        </p:spPr>
      </p:pic>
      <p:pic>
        <p:nvPicPr>
          <p:cNvPr id="32777" name="Picture 9">
            <a:extLst>
              <a:ext uri="{FF2B5EF4-FFF2-40B4-BE49-F238E27FC236}">
                <a16:creationId xmlns:a16="http://schemas.microsoft.com/office/drawing/2014/main" id="{B7C328A1-04F2-0F43-9A17-DFA9EBA29EDF}"/>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629400" y="2477294"/>
            <a:ext cx="1963497" cy="3273552"/>
          </a:xfrm>
        </p:spPr>
      </p:pic>
    </p:spTree>
    <p:extLst>
      <p:ext uri="{BB962C8B-B14F-4D97-AF65-F5344CB8AC3E}">
        <p14:creationId xmlns:p14="http://schemas.microsoft.com/office/powerpoint/2010/main" val="2500022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E305C9D-8F86-F74B-9278-4C267B00F668}"/>
              </a:ext>
            </a:extLst>
          </p:cNvPr>
          <p:cNvSpPr>
            <a:spLocks noGrp="1" noChangeArrowheads="1"/>
          </p:cNvSpPr>
          <p:nvPr>
            <p:ph type="title"/>
          </p:nvPr>
        </p:nvSpPr>
        <p:spPr>
          <a:xfrm>
            <a:off x="152400" y="-93582"/>
            <a:ext cx="6758940" cy="1015663"/>
          </a:xfrm>
        </p:spPr>
        <p:txBody>
          <a:bodyPr/>
          <a:lstStyle/>
          <a:p>
            <a:pPr eaLnBrk="1" hangingPunct="1"/>
            <a:r>
              <a:rPr lang="en-US" altLang="en-US" dirty="0">
                <a:solidFill>
                  <a:srgbClr val="FFFF00"/>
                </a:solidFill>
              </a:rPr>
              <a:t>Activists Groups</a:t>
            </a:r>
          </a:p>
        </p:txBody>
      </p:sp>
      <p:sp>
        <p:nvSpPr>
          <p:cNvPr id="45059" name="Rectangle 3">
            <a:extLst>
              <a:ext uri="{FF2B5EF4-FFF2-40B4-BE49-F238E27FC236}">
                <a16:creationId xmlns:a16="http://schemas.microsoft.com/office/drawing/2014/main" id="{41B38AC1-363A-8543-A02E-8A3F9F57717C}"/>
              </a:ext>
            </a:extLst>
          </p:cNvPr>
          <p:cNvSpPr>
            <a:spLocks noGrp="1" noChangeArrowheads="1"/>
          </p:cNvSpPr>
          <p:nvPr>
            <p:ph type="body" idx="1"/>
          </p:nvPr>
        </p:nvSpPr>
        <p:spPr>
          <a:xfrm>
            <a:off x="304800" y="946705"/>
            <a:ext cx="4266565" cy="5663089"/>
          </a:xfrm>
        </p:spPr>
        <p:txBody>
          <a:bodyPr/>
          <a:lstStyle/>
          <a:p>
            <a:pPr eaLnBrk="1" hangingPunct="1"/>
            <a:r>
              <a:rPr lang="en-US" altLang="en-US" sz="3200" i="0" dirty="0">
                <a:solidFill>
                  <a:schemeClr val="bg1"/>
                </a:solidFill>
                <a:latin typeface="+mj-lt"/>
              </a:rPr>
              <a:t>• Students for a Democratic Society (SDS)</a:t>
            </a:r>
          </a:p>
          <a:p>
            <a:pPr eaLnBrk="1" hangingPunct="1"/>
            <a:r>
              <a:rPr lang="en-US" altLang="en-US" sz="3200" i="0" dirty="0">
                <a:solidFill>
                  <a:schemeClr val="bg1"/>
                </a:solidFill>
                <a:latin typeface="+mj-lt"/>
              </a:rPr>
              <a:t>• Weather Underground</a:t>
            </a:r>
            <a:r>
              <a:rPr lang="en-US" altLang="en-US" sz="3200" i="0" dirty="0">
                <a:solidFill>
                  <a:schemeClr val="bg1"/>
                </a:solidFill>
              </a:rPr>
              <a:t> (SDS splinter)</a:t>
            </a:r>
            <a:endParaRPr lang="en-US" altLang="en-US" sz="3200" i="0" dirty="0">
              <a:solidFill>
                <a:schemeClr val="bg1"/>
              </a:solidFill>
              <a:latin typeface="+mj-lt"/>
            </a:endParaRPr>
          </a:p>
          <a:p>
            <a:pPr eaLnBrk="1" hangingPunct="1"/>
            <a:r>
              <a:rPr lang="en-US" altLang="en-US" sz="3200" i="0" dirty="0">
                <a:solidFill>
                  <a:schemeClr val="bg1"/>
                </a:solidFill>
                <a:latin typeface="+mj-lt"/>
              </a:rPr>
              <a:t>• Black Panthers</a:t>
            </a:r>
          </a:p>
          <a:p>
            <a:pPr eaLnBrk="1" hangingPunct="1"/>
            <a:r>
              <a:rPr lang="en-US" altLang="en-US" sz="3200" i="0" dirty="0">
                <a:solidFill>
                  <a:srgbClr val="FFFF00"/>
                </a:solidFill>
                <a:latin typeface="+mj-lt"/>
              </a:rPr>
              <a:t>• The </a:t>
            </a:r>
            <a:r>
              <a:rPr lang="en-US" altLang="en-US" sz="3200" i="0" dirty="0" err="1">
                <a:solidFill>
                  <a:srgbClr val="FFFF00"/>
                </a:solidFill>
                <a:latin typeface="+mj-lt"/>
              </a:rPr>
              <a:t>Yippies</a:t>
            </a:r>
            <a:r>
              <a:rPr lang="en-US" altLang="en-US" sz="3200" i="0" dirty="0">
                <a:solidFill>
                  <a:srgbClr val="FFFF00"/>
                </a:solidFill>
                <a:latin typeface="+mj-lt"/>
              </a:rPr>
              <a:t>:</a:t>
            </a:r>
          </a:p>
          <a:p>
            <a:pPr marL="914400" lvl="1" indent="-457200" eaLnBrk="1" hangingPunct="1">
              <a:buFontTx/>
              <a:buChar char="-"/>
            </a:pPr>
            <a:r>
              <a:rPr lang="en-US" altLang="en-US" sz="3200" dirty="0">
                <a:solidFill>
                  <a:srgbClr val="FFFF00"/>
                </a:solidFill>
                <a:latin typeface="+mj-lt"/>
              </a:rPr>
              <a:t>Abbie Hoffman</a:t>
            </a:r>
          </a:p>
          <a:p>
            <a:pPr marL="914400" lvl="1" indent="-457200" eaLnBrk="1" hangingPunct="1">
              <a:buFontTx/>
              <a:buChar char="-"/>
            </a:pPr>
            <a:r>
              <a:rPr lang="en-US" altLang="en-US" sz="1600" dirty="0">
                <a:solidFill>
                  <a:schemeClr val="bg1"/>
                </a:solidFill>
              </a:rPr>
              <a:t>Abbot Howard "Abbie" Hoffman  was a social and political activist in the United States who co-founded the Youth International Party . Later he became a fugitive from the law, living under an alias and working as an environmentalist.</a:t>
            </a:r>
            <a:endParaRPr lang="en-US" altLang="en-US" sz="1600" dirty="0">
              <a:solidFill>
                <a:schemeClr val="bg1"/>
              </a:solidFill>
              <a:latin typeface="+mj-lt"/>
            </a:endParaRPr>
          </a:p>
          <a:p>
            <a:pPr lvl="1" eaLnBrk="1" hangingPunct="1"/>
            <a:r>
              <a:rPr lang="en-US" altLang="en-US" sz="3200" dirty="0">
                <a:solidFill>
                  <a:srgbClr val="FFFF00"/>
                </a:solidFill>
                <a:latin typeface="+mj-lt"/>
              </a:rPr>
              <a:t>- Jerry Rubin</a:t>
            </a:r>
          </a:p>
        </p:txBody>
      </p:sp>
      <p:pic>
        <p:nvPicPr>
          <p:cNvPr id="3" name="Picture 2">
            <a:extLst>
              <a:ext uri="{FF2B5EF4-FFF2-40B4-BE49-F238E27FC236}">
                <a16:creationId xmlns:a16="http://schemas.microsoft.com/office/drawing/2014/main" id="{D665286C-83A6-674A-AE0B-703B0D789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14119"/>
            <a:ext cx="2540000" cy="3200400"/>
          </a:xfrm>
          <a:prstGeom prst="rect">
            <a:avLst/>
          </a:prstGeom>
        </p:spPr>
      </p:pic>
      <p:pic>
        <p:nvPicPr>
          <p:cNvPr id="5" name="Picture 4">
            <a:extLst>
              <a:ext uri="{FF2B5EF4-FFF2-40B4-BE49-F238E27FC236}">
                <a16:creationId xmlns:a16="http://schemas.microsoft.com/office/drawing/2014/main" id="{F1C65DDC-45CD-1F46-AB5B-ED74F5E32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9586" y="2286000"/>
            <a:ext cx="2717800" cy="2984500"/>
          </a:xfrm>
          <a:prstGeom prst="rect">
            <a:avLst/>
          </a:prstGeom>
        </p:spPr>
      </p:pic>
    </p:spTree>
    <p:extLst>
      <p:ext uri="{BB962C8B-B14F-4D97-AF65-F5344CB8AC3E}">
        <p14:creationId xmlns:p14="http://schemas.microsoft.com/office/powerpoint/2010/main" val="1951164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a:extLst>
              <a:ext uri="{FF2B5EF4-FFF2-40B4-BE49-F238E27FC236}">
                <a16:creationId xmlns:a16="http://schemas.microsoft.com/office/drawing/2014/main" id="{09E3BDBA-1E82-0B45-9114-F33403815F34}"/>
              </a:ext>
            </a:extLst>
          </p:cNvPr>
          <p:cNvSpPr txBox="1">
            <a:spLocks noChangeArrowheads="1"/>
          </p:cNvSpPr>
          <p:nvPr/>
        </p:nvSpPr>
        <p:spPr bwMode="auto">
          <a:xfrm>
            <a:off x="0" y="0"/>
            <a:ext cx="9144000" cy="6858000"/>
          </a:xfrm>
          <a:prstGeom prst="rect">
            <a:avLst/>
          </a:prstGeom>
          <a:solidFill>
            <a:srgbClr val="01253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5363" name="Text Box 2">
            <a:extLst>
              <a:ext uri="{FF2B5EF4-FFF2-40B4-BE49-F238E27FC236}">
                <a16:creationId xmlns:a16="http://schemas.microsoft.com/office/drawing/2014/main" id="{72297455-FC39-3346-8C56-4D031B0D48BD}"/>
              </a:ext>
            </a:extLst>
          </p:cNvPr>
          <p:cNvSpPr txBox="1">
            <a:spLocks noChangeArrowheads="1"/>
          </p:cNvSpPr>
          <p:nvPr/>
        </p:nvSpPr>
        <p:spPr bwMode="auto">
          <a:xfrm>
            <a:off x="-127000" y="-82550"/>
            <a:ext cx="2195513"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0" b="1">
                <a:solidFill>
                  <a:srgbClr val="FBDE8E"/>
                </a:solidFill>
              </a:rPr>
              <a:t>“</a:t>
            </a:r>
            <a:endParaRPr lang="ru-RU" altLang="en-US" sz="40000" b="1">
              <a:solidFill>
                <a:srgbClr val="FBDE8E"/>
              </a:solidFill>
            </a:endParaRPr>
          </a:p>
        </p:txBody>
      </p:sp>
      <p:sp>
        <p:nvSpPr>
          <p:cNvPr id="15364" name="Text Box 4">
            <a:extLst>
              <a:ext uri="{FF2B5EF4-FFF2-40B4-BE49-F238E27FC236}">
                <a16:creationId xmlns:a16="http://schemas.microsoft.com/office/drawing/2014/main" id="{A639537F-950F-1747-8BA4-30AA3A4C13C5}"/>
              </a:ext>
            </a:extLst>
          </p:cNvPr>
          <p:cNvSpPr txBox="1">
            <a:spLocks noChangeArrowheads="1"/>
          </p:cNvSpPr>
          <p:nvPr/>
        </p:nvSpPr>
        <p:spPr bwMode="auto">
          <a:xfrm>
            <a:off x="1644650" y="2924175"/>
            <a:ext cx="72739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36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FBDE8E"/>
                </a:solidFill>
              </a:rPr>
              <a:t>Abbie Hoffman</a:t>
            </a:r>
            <a:r>
              <a:rPr lang="en-US" altLang="en-US" sz="1800" b="1">
                <a:solidFill>
                  <a:srgbClr val="FFFDFE"/>
                </a:solidFill>
              </a:rPr>
              <a:t>:To steal from a brother or sister is evil. To not steal from the institutions that are the pillars of the Pig Empire is equally immoral.
 </a:t>
            </a:r>
            <a:r>
              <a:rPr lang="en-US" altLang="en-US" sz="1800" b="1">
                <a:solidFill>
                  <a:srgbClr val="FFFDFE"/>
                </a:solidFill>
                <a:hlinkClick r:id="rId2"/>
              </a:rPr>
              <a:t>#Empire</a:t>
            </a:r>
            <a:endParaRPr lang="ru-RU" altLang="en-US" sz="1800" b="1">
              <a:solidFill>
                <a:srgbClr val="FFFDFE"/>
              </a:solidFill>
            </a:endParaRPr>
          </a:p>
        </p:txBody>
      </p:sp>
      <p:pic>
        <p:nvPicPr>
          <p:cNvPr id="15365" name="Picture 7" descr="dfa18624dd944ba19a4ff37b7f653fcb">
            <a:hlinkClick r:id="rId3"/>
            <a:extLst>
              <a:ext uri="{FF2B5EF4-FFF2-40B4-BE49-F238E27FC236}">
                <a16:creationId xmlns:a16="http://schemas.microsoft.com/office/drawing/2014/main" id="{54D9586B-23A7-3142-917D-29C8D81463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75" y="2911475"/>
            <a:ext cx="1244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b803c202efb54661a711632bef28f05f">
            <a:hlinkClick r:id="rId5"/>
            <a:extLst>
              <a:ext uri="{FF2B5EF4-FFF2-40B4-BE49-F238E27FC236}">
                <a16:creationId xmlns:a16="http://schemas.microsoft.com/office/drawing/2014/main" id="{D68A50E7-6258-C54E-9CA9-02B5E57B33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6381750"/>
            <a:ext cx="6651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283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a:extLst>
              <a:ext uri="{FF2B5EF4-FFF2-40B4-BE49-F238E27FC236}">
                <a16:creationId xmlns:a16="http://schemas.microsoft.com/office/drawing/2014/main" id="{A1947314-5F2B-D341-A7EB-2AA7979152F5}"/>
              </a:ext>
            </a:extLst>
          </p:cNvPr>
          <p:cNvSpPr txBox="1">
            <a:spLocks noChangeArrowheads="1"/>
          </p:cNvSpPr>
          <p:nvPr/>
        </p:nvSpPr>
        <p:spPr bwMode="auto">
          <a:xfrm>
            <a:off x="0" y="0"/>
            <a:ext cx="9144000" cy="6858000"/>
          </a:xfrm>
          <a:prstGeom prst="rect">
            <a:avLst/>
          </a:prstGeom>
          <a:solidFill>
            <a:srgbClr val="01253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8435" name="Text Box 2">
            <a:extLst>
              <a:ext uri="{FF2B5EF4-FFF2-40B4-BE49-F238E27FC236}">
                <a16:creationId xmlns:a16="http://schemas.microsoft.com/office/drawing/2014/main" id="{030052B8-1FCE-6040-962F-C594934CACF9}"/>
              </a:ext>
            </a:extLst>
          </p:cNvPr>
          <p:cNvSpPr txBox="1">
            <a:spLocks noChangeArrowheads="1"/>
          </p:cNvSpPr>
          <p:nvPr/>
        </p:nvSpPr>
        <p:spPr bwMode="auto">
          <a:xfrm>
            <a:off x="-127000" y="-82550"/>
            <a:ext cx="2195513"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0" b="1">
                <a:solidFill>
                  <a:srgbClr val="FBDE8E"/>
                </a:solidFill>
              </a:rPr>
              <a:t>“</a:t>
            </a:r>
            <a:endParaRPr lang="ru-RU" altLang="en-US" sz="40000" b="1">
              <a:solidFill>
                <a:srgbClr val="FBDE8E"/>
              </a:solidFill>
            </a:endParaRPr>
          </a:p>
        </p:txBody>
      </p:sp>
      <p:sp>
        <p:nvSpPr>
          <p:cNvPr id="18436" name="Text Box 4">
            <a:extLst>
              <a:ext uri="{FF2B5EF4-FFF2-40B4-BE49-F238E27FC236}">
                <a16:creationId xmlns:a16="http://schemas.microsoft.com/office/drawing/2014/main" id="{BAF153A0-4A53-8B45-872E-20B530284D84}"/>
              </a:ext>
            </a:extLst>
          </p:cNvPr>
          <p:cNvSpPr txBox="1">
            <a:spLocks noChangeArrowheads="1"/>
          </p:cNvSpPr>
          <p:nvPr/>
        </p:nvSpPr>
        <p:spPr bwMode="auto">
          <a:xfrm>
            <a:off x="1644650" y="2924175"/>
            <a:ext cx="72739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36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FBDE8E"/>
                </a:solidFill>
              </a:rPr>
              <a:t>Abbie Hoffman</a:t>
            </a:r>
            <a:r>
              <a:rPr lang="en-US" altLang="en-US" sz="1800" b="1">
                <a:solidFill>
                  <a:srgbClr val="FFFDFE"/>
                </a:solidFill>
              </a:rPr>
              <a:t>:You measure democracy by the freedom it gives its dissidents, not the freedom it gives its assimilated conformists. </a:t>
            </a:r>
            <a:r>
              <a:rPr lang="en-US" altLang="en-US" sz="1800" b="1">
                <a:solidFill>
                  <a:srgbClr val="FFFDFE"/>
                </a:solidFill>
                <a:hlinkClick r:id="rId2"/>
              </a:rPr>
              <a:t>#Dissent</a:t>
            </a:r>
            <a:endParaRPr lang="ru-RU" altLang="en-US" sz="1800" b="1">
              <a:solidFill>
                <a:srgbClr val="FFFDFE"/>
              </a:solidFill>
            </a:endParaRPr>
          </a:p>
        </p:txBody>
      </p:sp>
      <p:pic>
        <p:nvPicPr>
          <p:cNvPr id="18437" name="Picture 7" descr="8f85e6d1e599409a9f688d7c9d1ab84a">
            <a:hlinkClick r:id="rId3"/>
            <a:extLst>
              <a:ext uri="{FF2B5EF4-FFF2-40B4-BE49-F238E27FC236}">
                <a16:creationId xmlns:a16="http://schemas.microsoft.com/office/drawing/2014/main" id="{804C2FA4-8173-554A-B381-2A640560DD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75" y="2911475"/>
            <a:ext cx="1244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descr="972a5897e9c94b518e0816da8cdebb7a">
            <a:hlinkClick r:id="rId5"/>
            <a:extLst>
              <a:ext uri="{FF2B5EF4-FFF2-40B4-BE49-F238E27FC236}">
                <a16:creationId xmlns:a16="http://schemas.microsoft.com/office/drawing/2014/main" id="{F265A9BD-8E82-9343-96B6-B88E784D82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6381750"/>
            <a:ext cx="6651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5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6370" y="5279546"/>
            <a:ext cx="4469765" cy="1347805"/>
          </a:xfrm>
          <a:prstGeom prst="rect">
            <a:avLst/>
          </a:prstGeom>
        </p:spPr>
        <p:txBody>
          <a:bodyPr vert="horz" wrap="square" lIns="0" tIns="39370" rIns="0" bIns="0" rtlCol="0">
            <a:spAutoFit/>
          </a:bodyPr>
          <a:lstStyle/>
          <a:p>
            <a:pPr marL="12700" marR="5080" algn="ctr">
              <a:lnSpc>
                <a:spcPts val="3360"/>
              </a:lnSpc>
              <a:spcBef>
                <a:spcPts val="310"/>
              </a:spcBef>
            </a:pPr>
            <a:r>
              <a:rPr sz="2900" spc="-60" dirty="0">
                <a:solidFill>
                  <a:schemeClr val="bg1"/>
                </a:solidFill>
                <a:latin typeface="Impact"/>
                <a:cs typeface="Impact"/>
              </a:rPr>
              <a:t>The </a:t>
            </a:r>
            <a:r>
              <a:rPr sz="2900" spc="-55" dirty="0">
                <a:solidFill>
                  <a:schemeClr val="bg1"/>
                </a:solidFill>
                <a:latin typeface="Impact"/>
                <a:cs typeface="Impact"/>
              </a:rPr>
              <a:t>main purpose </a:t>
            </a:r>
            <a:r>
              <a:rPr sz="2900" spc="-45" dirty="0">
                <a:solidFill>
                  <a:schemeClr val="bg1"/>
                </a:solidFill>
                <a:latin typeface="Impact"/>
                <a:cs typeface="Impact"/>
              </a:rPr>
              <a:t>of </a:t>
            </a:r>
            <a:r>
              <a:rPr sz="2900" spc="-50" dirty="0">
                <a:solidFill>
                  <a:schemeClr val="bg1"/>
                </a:solidFill>
                <a:latin typeface="Impact"/>
                <a:cs typeface="Impact"/>
              </a:rPr>
              <a:t>the </a:t>
            </a:r>
            <a:r>
              <a:rPr sz="2900" spc="-55" dirty="0">
                <a:solidFill>
                  <a:schemeClr val="bg1"/>
                </a:solidFill>
                <a:latin typeface="Impact"/>
                <a:cs typeface="Impact"/>
              </a:rPr>
              <a:t>Peace  Corps </a:t>
            </a:r>
            <a:r>
              <a:rPr sz="2900" spc="-65" dirty="0">
                <a:solidFill>
                  <a:schemeClr val="bg1"/>
                </a:solidFill>
                <a:latin typeface="Impact"/>
                <a:cs typeface="Impact"/>
              </a:rPr>
              <a:t>was </a:t>
            </a:r>
            <a:r>
              <a:rPr sz="2900" spc="-45" dirty="0">
                <a:solidFill>
                  <a:schemeClr val="bg1"/>
                </a:solidFill>
                <a:latin typeface="Impact"/>
                <a:cs typeface="Impact"/>
              </a:rPr>
              <a:t>to fight </a:t>
            </a:r>
            <a:r>
              <a:rPr sz="2900" spc="-50" dirty="0">
                <a:solidFill>
                  <a:schemeClr val="bg1"/>
                </a:solidFill>
                <a:latin typeface="Impact"/>
                <a:cs typeface="Impact"/>
              </a:rPr>
              <a:t>poverty </a:t>
            </a:r>
            <a:r>
              <a:rPr sz="2900" spc="-40" dirty="0">
                <a:solidFill>
                  <a:schemeClr val="bg1"/>
                </a:solidFill>
                <a:latin typeface="Impact"/>
                <a:cs typeface="Impact"/>
              </a:rPr>
              <a:t>is  </a:t>
            </a:r>
            <a:r>
              <a:rPr sz="2900" spc="-45" dirty="0">
                <a:solidFill>
                  <a:schemeClr val="bg1"/>
                </a:solidFill>
                <a:latin typeface="Impact"/>
                <a:cs typeface="Impact"/>
              </a:rPr>
              <a:t>less </a:t>
            </a:r>
            <a:r>
              <a:rPr sz="2900" spc="-55" dirty="0">
                <a:solidFill>
                  <a:schemeClr val="bg1"/>
                </a:solidFill>
                <a:latin typeface="Impact"/>
                <a:cs typeface="Impact"/>
              </a:rPr>
              <a:t>developed</a:t>
            </a:r>
            <a:r>
              <a:rPr sz="2900" spc="-10" dirty="0">
                <a:solidFill>
                  <a:schemeClr val="bg1"/>
                </a:solidFill>
                <a:latin typeface="Impact"/>
                <a:cs typeface="Impact"/>
              </a:rPr>
              <a:t> </a:t>
            </a:r>
            <a:r>
              <a:rPr sz="2900" spc="-50" dirty="0">
                <a:solidFill>
                  <a:schemeClr val="bg1"/>
                </a:solidFill>
                <a:latin typeface="Impact"/>
                <a:cs typeface="Impact"/>
              </a:rPr>
              <a:t>countries.</a:t>
            </a:r>
            <a:endParaRPr sz="2900" dirty="0">
              <a:solidFill>
                <a:schemeClr val="bg1"/>
              </a:solidFill>
              <a:latin typeface="Impact"/>
              <a:cs typeface="Impact"/>
            </a:endParaRPr>
          </a:p>
        </p:txBody>
      </p:sp>
      <p:sp>
        <p:nvSpPr>
          <p:cNvPr id="3" name="object 3"/>
          <p:cNvSpPr txBox="1"/>
          <p:nvPr/>
        </p:nvSpPr>
        <p:spPr>
          <a:xfrm>
            <a:off x="4024629" y="2612546"/>
            <a:ext cx="4830445" cy="1783822"/>
          </a:xfrm>
          <a:prstGeom prst="rect">
            <a:avLst/>
          </a:prstGeom>
        </p:spPr>
        <p:txBody>
          <a:bodyPr vert="horz" wrap="square" lIns="0" tIns="39370" rIns="0" bIns="0" rtlCol="0">
            <a:spAutoFit/>
          </a:bodyPr>
          <a:lstStyle/>
          <a:p>
            <a:pPr marL="12700" marR="5080" indent="-635" algn="ctr">
              <a:lnSpc>
                <a:spcPts val="3360"/>
              </a:lnSpc>
              <a:spcBef>
                <a:spcPts val="310"/>
              </a:spcBef>
            </a:pPr>
            <a:r>
              <a:rPr sz="2900" spc="-55" dirty="0">
                <a:solidFill>
                  <a:srgbClr val="FFFFFF"/>
                </a:solidFill>
                <a:latin typeface="Impact"/>
                <a:cs typeface="Impact"/>
              </a:rPr>
              <a:t>Americans </a:t>
            </a:r>
            <a:r>
              <a:rPr sz="2900" spc="-50" dirty="0">
                <a:solidFill>
                  <a:srgbClr val="FFFFFF"/>
                </a:solidFill>
                <a:latin typeface="Impact"/>
                <a:cs typeface="Impact"/>
              </a:rPr>
              <a:t>volunteered </a:t>
            </a:r>
            <a:r>
              <a:rPr sz="2900" spc="-45" dirty="0">
                <a:solidFill>
                  <a:srgbClr val="FFFFFF"/>
                </a:solidFill>
                <a:latin typeface="Impact"/>
                <a:cs typeface="Impact"/>
              </a:rPr>
              <a:t>to </a:t>
            </a:r>
            <a:r>
              <a:rPr sz="2900" spc="-50" dirty="0">
                <a:solidFill>
                  <a:srgbClr val="FFFFFF"/>
                </a:solidFill>
                <a:latin typeface="Impact"/>
                <a:cs typeface="Impact"/>
              </a:rPr>
              <a:t>help  </a:t>
            </a:r>
            <a:r>
              <a:rPr sz="2900" spc="-55" dirty="0">
                <a:solidFill>
                  <a:srgbClr val="FFFFFF"/>
                </a:solidFill>
                <a:latin typeface="Impact"/>
                <a:cs typeface="Impact"/>
              </a:rPr>
              <a:t>underdeveloped </a:t>
            </a:r>
            <a:r>
              <a:rPr sz="2900" spc="-50" dirty="0">
                <a:solidFill>
                  <a:srgbClr val="FFFFFF"/>
                </a:solidFill>
                <a:latin typeface="Impact"/>
                <a:cs typeface="Impact"/>
              </a:rPr>
              <a:t>nations </a:t>
            </a:r>
            <a:r>
              <a:rPr sz="2900" spc="-40" dirty="0">
                <a:solidFill>
                  <a:srgbClr val="FFFFFF"/>
                </a:solidFill>
                <a:latin typeface="Impact"/>
                <a:cs typeface="Impact"/>
              </a:rPr>
              <a:t>in </a:t>
            </a:r>
            <a:r>
              <a:rPr sz="2900" spc="-55" dirty="0">
                <a:solidFill>
                  <a:srgbClr val="FFFFFF"/>
                </a:solidFill>
                <a:latin typeface="Impact"/>
                <a:cs typeface="Impact"/>
              </a:rPr>
              <a:t>areas  such </a:t>
            </a:r>
            <a:r>
              <a:rPr sz="2900" spc="-50" dirty="0">
                <a:solidFill>
                  <a:srgbClr val="FFFFFF"/>
                </a:solidFill>
                <a:latin typeface="Impact"/>
                <a:cs typeface="Impact"/>
              </a:rPr>
              <a:t>as education, farming,  health </a:t>
            </a:r>
            <a:r>
              <a:rPr sz="2900" spc="-55" dirty="0">
                <a:solidFill>
                  <a:srgbClr val="FFFFFF"/>
                </a:solidFill>
                <a:latin typeface="Impact"/>
                <a:cs typeface="Impact"/>
              </a:rPr>
              <a:t>care and</a:t>
            </a:r>
            <a:r>
              <a:rPr sz="2900" spc="5" dirty="0">
                <a:solidFill>
                  <a:srgbClr val="FFFFFF"/>
                </a:solidFill>
                <a:latin typeface="Impact"/>
                <a:cs typeface="Impact"/>
              </a:rPr>
              <a:t> </a:t>
            </a:r>
            <a:r>
              <a:rPr sz="2900" spc="-50" dirty="0">
                <a:solidFill>
                  <a:srgbClr val="FFFFFF"/>
                </a:solidFill>
                <a:latin typeface="Impact"/>
                <a:cs typeface="Impact"/>
              </a:rPr>
              <a:t>construction</a:t>
            </a:r>
            <a:endParaRPr sz="2900" dirty="0">
              <a:latin typeface="Impact"/>
              <a:cs typeface="Impact"/>
            </a:endParaRPr>
          </a:p>
        </p:txBody>
      </p:sp>
      <p:sp>
        <p:nvSpPr>
          <p:cNvPr id="4" name="object 4"/>
          <p:cNvSpPr txBox="1">
            <a:spLocks noGrp="1"/>
          </p:cNvSpPr>
          <p:nvPr>
            <p:ph type="title"/>
          </p:nvPr>
        </p:nvSpPr>
        <p:spPr>
          <a:xfrm>
            <a:off x="312420" y="34290"/>
            <a:ext cx="5699760" cy="1897955"/>
          </a:xfrm>
          <a:prstGeom prst="rect">
            <a:avLst/>
          </a:prstGeom>
        </p:spPr>
        <p:txBody>
          <a:bodyPr vert="horz" wrap="square" lIns="0" tIns="12700" rIns="0" bIns="0" rtlCol="0">
            <a:spAutoFit/>
          </a:bodyPr>
          <a:lstStyle/>
          <a:p>
            <a:pPr marL="12065" algn="ctr">
              <a:lnSpc>
                <a:spcPts val="7809"/>
              </a:lnSpc>
              <a:spcBef>
                <a:spcPts val="100"/>
              </a:spcBef>
            </a:pPr>
            <a:r>
              <a:rPr spc="-5" dirty="0">
                <a:solidFill>
                  <a:srgbClr val="FFFF00"/>
                </a:solidFill>
              </a:rPr>
              <a:t>Peace</a:t>
            </a:r>
            <a:r>
              <a:rPr spc="-70" dirty="0">
                <a:solidFill>
                  <a:srgbClr val="FFFF00"/>
                </a:solidFill>
              </a:rPr>
              <a:t> </a:t>
            </a:r>
            <a:r>
              <a:rPr spc="-5" dirty="0">
                <a:solidFill>
                  <a:srgbClr val="FFFF00"/>
                </a:solidFill>
              </a:rPr>
              <a:t>Corps</a:t>
            </a:r>
          </a:p>
          <a:p>
            <a:pPr marL="12700" marR="5080" algn="ctr">
              <a:lnSpc>
                <a:spcPts val="3360"/>
              </a:lnSpc>
              <a:spcBef>
                <a:spcPts val="100"/>
              </a:spcBef>
            </a:pPr>
            <a:r>
              <a:rPr sz="2900" b="0" spc="-60" dirty="0"/>
              <a:t>One </a:t>
            </a:r>
            <a:r>
              <a:rPr sz="2900" b="0" spc="-45" dirty="0"/>
              <a:t>of </a:t>
            </a:r>
            <a:r>
              <a:rPr sz="2900" b="0" spc="-55" dirty="0"/>
              <a:t>Kennedy’s </a:t>
            </a:r>
            <a:r>
              <a:rPr sz="2900" b="0" spc="-40" dirty="0"/>
              <a:t>first </a:t>
            </a:r>
            <a:r>
              <a:rPr sz="2900" b="0" spc="-50" dirty="0"/>
              <a:t>presidential acts  </a:t>
            </a:r>
            <a:r>
              <a:rPr sz="2900" b="0" spc="-60" dirty="0"/>
              <a:t>was </a:t>
            </a:r>
            <a:r>
              <a:rPr sz="2900" b="0" spc="-50" dirty="0"/>
              <a:t>creating the </a:t>
            </a:r>
            <a:r>
              <a:rPr sz="2900" b="0" spc="-55" dirty="0"/>
              <a:t>Peace</a:t>
            </a:r>
            <a:r>
              <a:rPr sz="2900" b="0" spc="45" dirty="0"/>
              <a:t> </a:t>
            </a:r>
            <a:r>
              <a:rPr sz="2900" b="0" spc="-55" dirty="0"/>
              <a:t>Corps</a:t>
            </a:r>
            <a:endParaRPr sz="2900" b="0" dirty="0"/>
          </a:p>
        </p:txBody>
      </p:sp>
      <p:sp>
        <p:nvSpPr>
          <p:cNvPr id="5" name="object 5"/>
          <p:cNvSpPr/>
          <p:nvPr/>
        </p:nvSpPr>
        <p:spPr>
          <a:xfrm>
            <a:off x="6372859" y="200660"/>
            <a:ext cx="2242820" cy="2341880"/>
          </a:xfrm>
          <a:custGeom>
            <a:avLst/>
            <a:gdLst/>
            <a:ahLst/>
            <a:cxnLst/>
            <a:rect l="l" t="t" r="r" b="b"/>
            <a:pathLst>
              <a:path w="2242820" h="2341880">
                <a:moveTo>
                  <a:pt x="1121410" y="2341880"/>
                </a:moveTo>
                <a:lnTo>
                  <a:pt x="0" y="2341880"/>
                </a:lnTo>
                <a:lnTo>
                  <a:pt x="0" y="0"/>
                </a:lnTo>
                <a:lnTo>
                  <a:pt x="2242819" y="0"/>
                </a:lnTo>
                <a:lnTo>
                  <a:pt x="2242819" y="2341880"/>
                </a:lnTo>
                <a:lnTo>
                  <a:pt x="1121410" y="2341880"/>
                </a:lnTo>
                <a:close/>
              </a:path>
            </a:pathLst>
          </a:custGeom>
          <a:ln w="57146">
            <a:solidFill>
              <a:srgbClr val="000000"/>
            </a:solidFill>
          </a:ln>
        </p:spPr>
        <p:txBody>
          <a:bodyPr wrap="square" lIns="0" tIns="0" rIns="0" bIns="0" rtlCol="0"/>
          <a:lstStyle/>
          <a:p>
            <a:endParaRPr/>
          </a:p>
        </p:txBody>
      </p:sp>
      <p:sp>
        <p:nvSpPr>
          <p:cNvPr id="6" name="object 6"/>
          <p:cNvSpPr/>
          <p:nvPr/>
        </p:nvSpPr>
        <p:spPr>
          <a:xfrm>
            <a:off x="6400800" y="228600"/>
            <a:ext cx="2185670" cy="22860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76859" y="2029460"/>
            <a:ext cx="3561079" cy="2875280"/>
          </a:xfrm>
          <a:custGeom>
            <a:avLst/>
            <a:gdLst/>
            <a:ahLst/>
            <a:cxnLst/>
            <a:rect l="l" t="t" r="r" b="b"/>
            <a:pathLst>
              <a:path w="3561079" h="2875279">
                <a:moveTo>
                  <a:pt x="1780539" y="2875279"/>
                </a:moveTo>
                <a:lnTo>
                  <a:pt x="0" y="2875279"/>
                </a:lnTo>
                <a:lnTo>
                  <a:pt x="0" y="0"/>
                </a:lnTo>
                <a:lnTo>
                  <a:pt x="3561079" y="0"/>
                </a:lnTo>
                <a:lnTo>
                  <a:pt x="3561079" y="2875279"/>
                </a:lnTo>
                <a:lnTo>
                  <a:pt x="1780539" y="2875279"/>
                </a:lnTo>
                <a:close/>
              </a:path>
            </a:pathLst>
          </a:custGeom>
          <a:ln w="57146">
            <a:solidFill>
              <a:srgbClr val="000000"/>
            </a:solidFill>
          </a:ln>
        </p:spPr>
        <p:txBody>
          <a:bodyPr wrap="square" lIns="0" tIns="0" rIns="0" bIns="0" rtlCol="0"/>
          <a:lstStyle/>
          <a:p>
            <a:endParaRPr/>
          </a:p>
        </p:txBody>
      </p:sp>
      <p:sp>
        <p:nvSpPr>
          <p:cNvPr id="8" name="object 8"/>
          <p:cNvSpPr/>
          <p:nvPr/>
        </p:nvSpPr>
        <p:spPr>
          <a:xfrm>
            <a:off x="304800" y="2057400"/>
            <a:ext cx="3506470" cy="282067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848859" y="4391659"/>
            <a:ext cx="3865879" cy="2297430"/>
          </a:xfrm>
          <a:custGeom>
            <a:avLst/>
            <a:gdLst/>
            <a:ahLst/>
            <a:cxnLst/>
            <a:rect l="l" t="t" r="r" b="b"/>
            <a:pathLst>
              <a:path w="3865879" h="2297429">
                <a:moveTo>
                  <a:pt x="1932939" y="2297429"/>
                </a:moveTo>
                <a:lnTo>
                  <a:pt x="0" y="2297429"/>
                </a:lnTo>
                <a:lnTo>
                  <a:pt x="0" y="0"/>
                </a:lnTo>
                <a:lnTo>
                  <a:pt x="3865880" y="0"/>
                </a:lnTo>
                <a:lnTo>
                  <a:pt x="3865880" y="2297429"/>
                </a:lnTo>
                <a:lnTo>
                  <a:pt x="1932939" y="2297429"/>
                </a:lnTo>
                <a:close/>
              </a:path>
            </a:pathLst>
          </a:custGeom>
          <a:ln w="57146">
            <a:solidFill>
              <a:srgbClr val="000000"/>
            </a:solidFill>
          </a:ln>
        </p:spPr>
        <p:txBody>
          <a:bodyPr wrap="square" lIns="0" tIns="0" rIns="0" bIns="0" rtlCol="0"/>
          <a:lstStyle/>
          <a:p>
            <a:endParaRPr/>
          </a:p>
        </p:txBody>
      </p:sp>
      <p:sp>
        <p:nvSpPr>
          <p:cNvPr id="10" name="object 10"/>
          <p:cNvSpPr/>
          <p:nvPr/>
        </p:nvSpPr>
        <p:spPr>
          <a:xfrm>
            <a:off x="4876800" y="4419600"/>
            <a:ext cx="3811270" cy="224282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6">
            <a:extLst>
              <a:ext uri="{FF2B5EF4-FFF2-40B4-BE49-F238E27FC236}">
                <a16:creationId xmlns:a16="http://schemas.microsoft.com/office/drawing/2014/main" id="{74B06126-EFC8-0943-999C-82A869EE5B38}"/>
              </a:ext>
            </a:extLst>
          </p:cNvPr>
          <p:cNvSpPr txBox="1">
            <a:spLocks noChangeArrowheads="1"/>
          </p:cNvSpPr>
          <p:nvPr/>
        </p:nvSpPr>
        <p:spPr bwMode="auto">
          <a:xfrm>
            <a:off x="0" y="0"/>
            <a:ext cx="9144000" cy="6858000"/>
          </a:xfrm>
          <a:prstGeom prst="rect">
            <a:avLst/>
          </a:prstGeom>
          <a:solidFill>
            <a:srgbClr val="5F2C1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2531" name="Text Box 2">
            <a:extLst>
              <a:ext uri="{FF2B5EF4-FFF2-40B4-BE49-F238E27FC236}">
                <a16:creationId xmlns:a16="http://schemas.microsoft.com/office/drawing/2014/main" id="{CF167ED3-6303-CC43-AFA8-386D465E647E}"/>
              </a:ext>
            </a:extLst>
          </p:cNvPr>
          <p:cNvSpPr txBox="1">
            <a:spLocks noChangeArrowheads="1"/>
          </p:cNvSpPr>
          <p:nvPr/>
        </p:nvSpPr>
        <p:spPr bwMode="auto">
          <a:xfrm>
            <a:off x="-127000" y="-82550"/>
            <a:ext cx="2195513"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0" b="1">
                <a:solidFill>
                  <a:srgbClr val="FF7200"/>
                </a:solidFill>
              </a:rPr>
              <a:t>“</a:t>
            </a:r>
            <a:endParaRPr lang="ru-RU" altLang="en-US" sz="40000" b="1">
              <a:solidFill>
                <a:srgbClr val="FF7200"/>
              </a:solidFill>
            </a:endParaRPr>
          </a:p>
        </p:txBody>
      </p:sp>
      <p:sp>
        <p:nvSpPr>
          <p:cNvPr id="22532" name="Text Box 4">
            <a:extLst>
              <a:ext uri="{FF2B5EF4-FFF2-40B4-BE49-F238E27FC236}">
                <a16:creationId xmlns:a16="http://schemas.microsoft.com/office/drawing/2014/main" id="{BFD2F5EA-4AE6-1846-9904-D55A92AF1F3F}"/>
              </a:ext>
            </a:extLst>
          </p:cNvPr>
          <p:cNvSpPr txBox="1">
            <a:spLocks noChangeArrowheads="1"/>
          </p:cNvSpPr>
          <p:nvPr/>
        </p:nvSpPr>
        <p:spPr bwMode="auto">
          <a:xfrm>
            <a:off x="1644650" y="2924175"/>
            <a:ext cx="72739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36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FF7200"/>
                </a:solidFill>
              </a:rPr>
              <a:t>Abbie Hoffman</a:t>
            </a:r>
            <a:r>
              <a:rPr lang="en-US" altLang="en-US" sz="1800" b="1">
                <a:solidFill>
                  <a:srgbClr val="FFFFFF"/>
                </a:solidFill>
              </a:rPr>
              <a:t>:All you kiddies remember to lay off the needle drugs, the only dope worth shooting is Richard Nixon.
 </a:t>
            </a:r>
            <a:r>
              <a:rPr lang="en-US" altLang="en-US" sz="1800" b="1">
                <a:solidFill>
                  <a:srgbClr val="FFFFFF"/>
                </a:solidFill>
                <a:hlinkClick r:id="rId2"/>
              </a:rPr>
              <a:t>#Loneliness</a:t>
            </a:r>
            <a:endParaRPr lang="ru-RU" altLang="en-US" sz="1800" b="1">
              <a:solidFill>
                <a:srgbClr val="FFFFFF"/>
              </a:solidFill>
            </a:endParaRPr>
          </a:p>
        </p:txBody>
      </p:sp>
      <p:pic>
        <p:nvPicPr>
          <p:cNvPr id="22533" name="Picture 7" descr="343ce29348ae4b369d000a581499d67f">
            <a:hlinkClick r:id="rId3"/>
            <a:extLst>
              <a:ext uri="{FF2B5EF4-FFF2-40B4-BE49-F238E27FC236}">
                <a16:creationId xmlns:a16="http://schemas.microsoft.com/office/drawing/2014/main" id="{1BCAD2E8-CB23-AE44-8436-BE47256919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75" y="2911475"/>
            <a:ext cx="1244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64e6d975db9148c49306e122bf0455f8">
            <a:hlinkClick r:id="rId5"/>
            <a:extLst>
              <a:ext uri="{FF2B5EF4-FFF2-40B4-BE49-F238E27FC236}">
                <a16:creationId xmlns:a16="http://schemas.microsoft.com/office/drawing/2014/main" id="{721BD9B5-ECD6-E74B-BBE0-76DED2428B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6381750"/>
            <a:ext cx="6651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49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6">
            <a:extLst>
              <a:ext uri="{FF2B5EF4-FFF2-40B4-BE49-F238E27FC236}">
                <a16:creationId xmlns:a16="http://schemas.microsoft.com/office/drawing/2014/main" id="{2C9BEAB9-D48C-064A-9437-ABD0B2215CDE}"/>
              </a:ext>
            </a:extLst>
          </p:cNvPr>
          <p:cNvSpPr txBox="1">
            <a:spLocks noChangeArrowheads="1"/>
          </p:cNvSpPr>
          <p:nvPr/>
        </p:nvSpPr>
        <p:spPr bwMode="auto">
          <a:xfrm>
            <a:off x="0" y="0"/>
            <a:ext cx="9144000" cy="6858000"/>
          </a:xfrm>
          <a:prstGeom prst="rect">
            <a:avLst/>
          </a:prstGeom>
          <a:solidFill>
            <a:srgbClr val="FF777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5603" name="Text Box 2">
            <a:extLst>
              <a:ext uri="{FF2B5EF4-FFF2-40B4-BE49-F238E27FC236}">
                <a16:creationId xmlns:a16="http://schemas.microsoft.com/office/drawing/2014/main" id="{0E475906-37CD-B24E-B685-528F046453F2}"/>
              </a:ext>
            </a:extLst>
          </p:cNvPr>
          <p:cNvSpPr txBox="1">
            <a:spLocks noChangeArrowheads="1"/>
          </p:cNvSpPr>
          <p:nvPr/>
        </p:nvSpPr>
        <p:spPr bwMode="auto">
          <a:xfrm>
            <a:off x="-127000" y="-82550"/>
            <a:ext cx="2195513"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0" b="1">
                <a:solidFill>
                  <a:srgbClr val="FF0573"/>
                </a:solidFill>
              </a:rPr>
              <a:t>“</a:t>
            </a:r>
            <a:endParaRPr lang="ru-RU" altLang="en-US" sz="40000" b="1">
              <a:solidFill>
                <a:srgbClr val="FF0573"/>
              </a:solidFill>
            </a:endParaRPr>
          </a:p>
        </p:txBody>
      </p:sp>
      <p:sp>
        <p:nvSpPr>
          <p:cNvPr id="25604" name="Text Box 4">
            <a:extLst>
              <a:ext uri="{FF2B5EF4-FFF2-40B4-BE49-F238E27FC236}">
                <a16:creationId xmlns:a16="http://schemas.microsoft.com/office/drawing/2014/main" id="{0581CCF0-A656-9D42-AAEA-7513CB1BC107}"/>
              </a:ext>
            </a:extLst>
          </p:cNvPr>
          <p:cNvSpPr txBox="1">
            <a:spLocks noChangeArrowheads="1"/>
          </p:cNvSpPr>
          <p:nvPr/>
        </p:nvSpPr>
        <p:spPr bwMode="auto">
          <a:xfrm>
            <a:off x="1644650" y="2924175"/>
            <a:ext cx="72739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36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FF0573"/>
                </a:solidFill>
              </a:rPr>
              <a:t>Abbie Hoffman</a:t>
            </a:r>
            <a:r>
              <a:rPr lang="en-US" altLang="en-US" sz="1800" b="1">
                <a:solidFill>
                  <a:srgbClr val="FFFDFE"/>
                </a:solidFill>
              </a:rPr>
              <a:t>:Usually when you ask somebody in college why they are there, they'll tell you it's to get an education. The truth of it is, they are there to get the degree so that they can get ahead in the rat race. Too many college radicals are two-timing punks.
 </a:t>
            </a:r>
            <a:r>
              <a:rPr lang="en-US" altLang="en-US" sz="1800" b="1">
                <a:solidFill>
                  <a:srgbClr val="FFFDFE"/>
                </a:solidFill>
                <a:hlinkClick r:id="rId2"/>
              </a:rPr>
              <a:t>#Love</a:t>
            </a:r>
            <a:endParaRPr lang="ru-RU" altLang="en-US" sz="1800" b="1">
              <a:solidFill>
                <a:srgbClr val="FFFDFE"/>
              </a:solidFill>
            </a:endParaRPr>
          </a:p>
        </p:txBody>
      </p:sp>
      <p:pic>
        <p:nvPicPr>
          <p:cNvPr id="25605" name="Picture 7" descr="a5b759c4f58c420fb96d5d3303b74ff3">
            <a:hlinkClick r:id="rId3"/>
            <a:extLst>
              <a:ext uri="{FF2B5EF4-FFF2-40B4-BE49-F238E27FC236}">
                <a16:creationId xmlns:a16="http://schemas.microsoft.com/office/drawing/2014/main" id="{8E5B648A-AC76-A748-BB42-D4B99E0000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75" y="2911475"/>
            <a:ext cx="1244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descr="00d063b556d34d529e0d6bf97d522586">
            <a:hlinkClick r:id="rId5"/>
            <a:extLst>
              <a:ext uri="{FF2B5EF4-FFF2-40B4-BE49-F238E27FC236}">
                <a16:creationId xmlns:a16="http://schemas.microsoft.com/office/drawing/2014/main" id="{539E0989-BA56-DE4A-84B4-E27388DF8C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6381750"/>
            <a:ext cx="6651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71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6">
            <a:extLst>
              <a:ext uri="{FF2B5EF4-FFF2-40B4-BE49-F238E27FC236}">
                <a16:creationId xmlns:a16="http://schemas.microsoft.com/office/drawing/2014/main" id="{1C7DFF72-E480-D144-A621-EF3C0C7CB5E5}"/>
              </a:ext>
            </a:extLst>
          </p:cNvPr>
          <p:cNvSpPr txBox="1">
            <a:spLocks noChangeArrowheads="1"/>
          </p:cNvSpPr>
          <p:nvPr/>
        </p:nvSpPr>
        <p:spPr bwMode="auto">
          <a:xfrm>
            <a:off x="0" y="0"/>
            <a:ext cx="9144000" cy="6858000"/>
          </a:xfrm>
          <a:prstGeom prst="rect">
            <a:avLst/>
          </a:prstGeom>
          <a:solidFill>
            <a:srgbClr val="01253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7651" name="Text Box 2">
            <a:extLst>
              <a:ext uri="{FF2B5EF4-FFF2-40B4-BE49-F238E27FC236}">
                <a16:creationId xmlns:a16="http://schemas.microsoft.com/office/drawing/2014/main" id="{20FCFA95-B0A4-D246-B461-34B190BD25A8}"/>
              </a:ext>
            </a:extLst>
          </p:cNvPr>
          <p:cNvSpPr txBox="1">
            <a:spLocks noChangeArrowheads="1"/>
          </p:cNvSpPr>
          <p:nvPr/>
        </p:nvSpPr>
        <p:spPr bwMode="auto">
          <a:xfrm>
            <a:off x="-127000" y="-82550"/>
            <a:ext cx="2195513"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0" b="1" dirty="0">
                <a:solidFill>
                  <a:srgbClr val="FBDE8E"/>
                </a:solidFill>
              </a:rPr>
              <a:t>“</a:t>
            </a:r>
            <a:endParaRPr lang="ru-RU" altLang="en-US" sz="40000" b="1" dirty="0">
              <a:solidFill>
                <a:srgbClr val="FBDE8E"/>
              </a:solidFill>
            </a:endParaRPr>
          </a:p>
        </p:txBody>
      </p:sp>
      <p:sp>
        <p:nvSpPr>
          <p:cNvPr id="27652" name="Text Box 4">
            <a:extLst>
              <a:ext uri="{FF2B5EF4-FFF2-40B4-BE49-F238E27FC236}">
                <a16:creationId xmlns:a16="http://schemas.microsoft.com/office/drawing/2014/main" id="{775812BB-2FCE-FD4E-A6CF-6DAA1CAF12EF}"/>
              </a:ext>
            </a:extLst>
          </p:cNvPr>
          <p:cNvSpPr txBox="1">
            <a:spLocks noChangeArrowheads="1"/>
          </p:cNvSpPr>
          <p:nvPr/>
        </p:nvSpPr>
        <p:spPr bwMode="auto">
          <a:xfrm>
            <a:off x="2312988" y="1398587"/>
            <a:ext cx="72739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36000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dirty="0">
                <a:solidFill>
                  <a:srgbClr val="FBDE8E"/>
                </a:solidFill>
              </a:rPr>
              <a:t>Abbie Hoffman</a:t>
            </a:r>
            <a:r>
              <a:rPr lang="en-US" altLang="en-US" sz="1800" b="1" dirty="0">
                <a:solidFill>
                  <a:srgbClr val="FFFDFE"/>
                </a:solidFill>
              </a:rPr>
              <a:t>:...in the nineteen-sixties, apartheid was driven out of America. Legal segregation - Jim Crow - ended. We didn't end racism, but we ended legal segregation. We ended the idea that you can send a million soldiers ten thousand miles away to fight in a war that people do not support. We ended the idea that women are second-class citizens. Now, it doesn't matter who sits in the Oval Office. But the big battles that were won in that period of civil war and strife you cannot reverse. We were young, we were reckless, arrogant, silly, headstrong...and we were right! I regret nothing!
 </a:t>
            </a:r>
            <a:r>
              <a:rPr lang="en-US" altLang="en-US" sz="1800" b="1" dirty="0">
                <a:solidFill>
                  <a:srgbClr val="FFFDFE"/>
                </a:solidFill>
                <a:hlinkClick r:id="rId2"/>
              </a:rPr>
              <a:t>#Liberals</a:t>
            </a:r>
            <a:endParaRPr lang="ru-RU" altLang="en-US" sz="1800" b="1" dirty="0">
              <a:solidFill>
                <a:srgbClr val="FFFDFE"/>
              </a:solidFill>
            </a:endParaRPr>
          </a:p>
        </p:txBody>
      </p:sp>
      <p:pic>
        <p:nvPicPr>
          <p:cNvPr id="27653" name="Picture 7" descr="a5432e2d234b4eb59e93246c9e5bceeb">
            <a:hlinkClick r:id="rId3"/>
            <a:extLst>
              <a:ext uri="{FF2B5EF4-FFF2-40B4-BE49-F238E27FC236}">
                <a16:creationId xmlns:a16="http://schemas.microsoft.com/office/drawing/2014/main" id="{5080089C-7CB0-BE49-BF7E-94E01EA81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75" y="2911475"/>
            <a:ext cx="1244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8" descr="428148f1514843c98e53a4afac237c11">
            <a:hlinkClick r:id="rId5"/>
            <a:extLst>
              <a:ext uri="{FF2B5EF4-FFF2-40B4-BE49-F238E27FC236}">
                <a16:creationId xmlns:a16="http://schemas.microsoft.com/office/drawing/2014/main" id="{965594EC-B6E6-3049-8F40-192B629C58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6381750"/>
            <a:ext cx="6651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361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0189" y="262890"/>
            <a:ext cx="6024880" cy="1610360"/>
          </a:xfrm>
          <a:prstGeom prst="rect">
            <a:avLst/>
          </a:prstGeom>
        </p:spPr>
        <p:txBody>
          <a:bodyPr vert="horz" wrap="square" lIns="0" tIns="12700" rIns="0" bIns="0" rtlCol="0">
            <a:spAutoFit/>
          </a:bodyPr>
          <a:lstStyle/>
          <a:p>
            <a:pPr marL="418465">
              <a:lnSpc>
                <a:spcPts val="7559"/>
              </a:lnSpc>
              <a:spcBef>
                <a:spcPts val="100"/>
              </a:spcBef>
            </a:pPr>
            <a:r>
              <a:rPr dirty="0">
                <a:solidFill>
                  <a:srgbClr val="FFFF00"/>
                </a:solidFill>
              </a:rPr>
              <a:t>Election of</a:t>
            </a:r>
            <a:r>
              <a:rPr spc="-50" dirty="0">
                <a:solidFill>
                  <a:srgbClr val="FFFF00"/>
                </a:solidFill>
              </a:rPr>
              <a:t> </a:t>
            </a:r>
            <a:r>
              <a:rPr spc="-5" dirty="0">
                <a:solidFill>
                  <a:srgbClr val="FFFF00"/>
                </a:solidFill>
              </a:rPr>
              <a:t>1968</a:t>
            </a:r>
          </a:p>
          <a:p>
            <a:pPr marL="12700">
              <a:lnSpc>
                <a:spcPts val="4920"/>
              </a:lnSpc>
            </a:pPr>
            <a:r>
              <a:rPr sz="4400" i="1" dirty="0">
                <a:latin typeface="TimesNewRomanPS-BoldItalicMT"/>
                <a:cs typeface="TimesNewRomanPS-BoldItalicMT"/>
              </a:rPr>
              <a:t>Nixon becomes</a:t>
            </a:r>
            <a:r>
              <a:rPr sz="4400" i="1" spc="-75" dirty="0">
                <a:latin typeface="TimesNewRomanPS-BoldItalicMT"/>
                <a:cs typeface="TimesNewRomanPS-BoldItalicMT"/>
              </a:rPr>
              <a:t> </a:t>
            </a:r>
            <a:r>
              <a:rPr sz="4400" i="1" dirty="0">
                <a:latin typeface="TimesNewRomanPS-BoldItalicMT"/>
                <a:cs typeface="TimesNewRomanPS-BoldItalicMT"/>
              </a:rPr>
              <a:t>president!</a:t>
            </a:r>
            <a:endParaRPr sz="4400" dirty="0">
              <a:latin typeface="TimesNewRomanPS-BoldItalicMT"/>
              <a:cs typeface="TimesNewRomanPS-BoldItalicMT"/>
            </a:endParaRPr>
          </a:p>
        </p:txBody>
      </p:sp>
      <p:sp>
        <p:nvSpPr>
          <p:cNvPr id="3" name="object 3"/>
          <p:cNvSpPr/>
          <p:nvPr/>
        </p:nvSpPr>
        <p:spPr>
          <a:xfrm>
            <a:off x="533400" y="2132329"/>
            <a:ext cx="8096250" cy="435356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2529" y="-93582"/>
            <a:ext cx="6758940" cy="1311496"/>
          </a:xfrm>
          <a:prstGeom prst="rect">
            <a:avLst/>
          </a:prstGeom>
        </p:spPr>
        <p:txBody>
          <a:bodyPr vert="horz" wrap="square" lIns="0" tIns="292972" rIns="0" bIns="0" rtlCol="0">
            <a:spAutoFit/>
          </a:bodyPr>
          <a:lstStyle/>
          <a:p>
            <a:pPr marL="12700">
              <a:lnSpc>
                <a:spcPct val="100000"/>
              </a:lnSpc>
              <a:spcBef>
                <a:spcPts val="100"/>
              </a:spcBef>
            </a:pPr>
            <a:r>
              <a:rPr b="0" spc="-5" dirty="0">
                <a:solidFill>
                  <a:srgbClr val="FFFF00"/>
                </a:solidFill>
              </a:rPr>
              <a:t>Draft </a:t>
            </a:r>
            <a:r>
              <a:rPr b="0" dirty="0">
                <a:solidFill>
                  <a:srgbClr val="FFFF00"/>
                </a:solidFill>
              </a:rPr>
              <a:t>Lottery</a:t>
            </a:r>
            <a:r>
              <a:rPr b="0" spc="-70" dirty="0">
                <a:solidFill>
                  <a:srgbClr val="FFFF00"/>
                </a:solidFill>
              </a:rPr>
              <a:t> </a:t>
            </a:r>
            <a:r>
              <a:rPr b="0" dirty="0">
                <a:solidFill>
                  <a:srgbClr val="FFFF00"/>
                </a:solidFill>
              </a:rPr>
              <a:t>Begins</a:t>
            </a:r>
          </a:p>
        </p:txBody>
      </p:sp>
      <p:sp>
        <p:nvSpPr>
          <p:cNvPr id="3" name="object 3"/>
          <p:cNvSpPr txBox="1"/>
          <p:nvPr/>
        </p:nvSpPr>
        <p:spPr>
          <a:xfrm>
            <a:off x="3379470" y="1061901"/>
            <a:ext cx="5391150" cy="5594350"/>
          </a:xfrm>
          <a:prstGeom prst="rect">
            <a:avLst/>
          </a:prstGeom>
        </p:spPr>
        <p:txBody>
          <a:bodyPr vert="horz" wrap="square" lIns="0" tIns="142875" rIns="0" bIns="0" rtlCol="0">
            <a:spAutoFit/>
          </a:bodyPr>
          <a:lstStyle/>
          <a:p>
            <a:pPr marL="38100">
              <a:lnSpc>
                <a:spcPct val="100000"/>
              </a:lnSpc>
              <a:spcBef>
                <a:spcPts val="1125"/>
              </a:spcBef>
            </a:pPr>
            <a:r>
              <a:rPr sz="2400" spc="-5" dirty="0">
                <a:solidFill>
                  <a:schemeClr val="bg1"/>
                </a:solidFill>
                <a:latin typeface="Impact"/>
                <a:cs typeface="Impact"/>
              </a:rPr>
              <a:t>December 1</a:t>
            </a:r>
            <a:r>
              <a:rPr sz="2100" spc="-7" baseline="27777" dirty="0">
                <a:solidFill>
                  <a:schemeClr val="bg1"/>
                </a:solidFill>
                <a:latin typeface="Impact"/>
                <a:cs typeface="Impact"/>
              </a:rPr>
              <a:t>st</a:t>
            </a:r>
            <a:r>
              <a:rPr sz="2400" spc="-5" dirty="0">
                <a:solidFill>
                  <a:schemeClr val="bg1"/>
                </a:solidFill>
                <a:latin typeface="Impact"/>
                <a:cs typeface="Impact"/>
              </a:rPr>
              <a:t>, 1969</a:t>
            </a:r>
            <a:endParaRPr sz="2400" dirty="0">
              <a:solidFill>
                <a:schemeClr val="bg1"/>
              </a:solidFill>
              <a:latin typeface="Impact"/>
              <a:cs typeface="Impact"/>
            </a:endParaRPr>
          </a:p>
          <a:p>
            <a:pPr marL="2273300" marR="17780">
              <a:lnSpc>
                <a:spcPct val="100000"/>
              </a:lnSpc>
              <a:spcBef>
                <a:spcPts val="1200"/>
              </a:spcBef>
            </a:pPr>
            <a:r>
              <a:rPr sz="2800" b="1" i="1" dirty="0">
                <a:solidFill>
                  <a:srgbClr val="FFFF00"/>
                </a:solidFill>
                <a:latin typeface="TimesNewRomanPS-BoldItalicMT"/>
                <a:cs typeface="TimesNewRomanPS-BoldItalicMT"/>
              </a:rPr>
              <a:t>Many </a:t>
            </a:r>
            <a:r>
              <a:rPr sz="2800" b="1" i="1" spc="-5" dirty="0">
                <a:solidFill>
                  <a:srgbClr val="FFFF00"/>
                </a:solidFill>
                <a:latin typeface="TimesNewRomanPS-BoldItalicMT"/>
                <a:cs typeface="TimesNewRomanPS-BoldItalicMT"/>
              </a:rPr>
              <a:t>Americans  who were </a:t>
            </a:r>
            <a:r>
              <a:rPr sz="2800" b="1" i="1" dirty="0">
                <a:solidFill>
                  <a:srgbClr val="FFFF00"/>
                </a:solidFill>
                <a:latin typeface="TimesNewRomanPS-BoldItalicMT"/>
                <a:cs typeface="TimesNewRomanPS-BoldItalicMT"/>
              </a:rPr>
              <a:t>against</a:t>
            </a:r>
            <a:r>
              <a:rPr sz="2800" b="1" i="1" spc="-85" dirty="0">
                <a:solidFill>
                  <a:srgbClr val="FFFF00"/>
                </a:solidFill>
                <a:latin typeface="TimesNewRomanPS-BoldItalicMT"/>
                <a:cs typeface="TimesNewRomanPS-BoldItalicMT"/>
              </a:rPr>
              <a:t> </a:t>
            </a:r>
            <a:r>
              <a:rPr sz="2800" b="1" i="1" dirty="0">
                <a:solidFill>
                  <a:srgbClr val="FFFF00"/>
                </a:solidFill>
                <a:latin typeface="TimesNewRomanPS-BoldItalicMT"/>
                <a:cs typeface="TimesNewRomanPS-BoldItalicMT"/>
              </a:rPr>
              <a:t>the  </a:t>
            </a:r>
            <a:r>
              <a:rPr sz="2800" b="1" i="1" spc="-5" dirty="0">
                <a:solidFill>
                  <a:srgbClr val="FFFF00"/>
                </a:solidFill>
                <a:latin typeface="TimesNewRomanPS-BoldItalicMT"/>
                <a:cs typeface="TimesNewRomanPS-BoldItalicMT"/>
              </a:rPr>
              <a:t>war believed </a:t>
            </a:r>
            <a:r>
              <a:rPr sz="2800" b="1" i="1" dirty="0">
                <a:solidFill>
                  <a:srgbClr val="FFFF00"/>
                </a:solidFill>
                <a:latin typeface="TimesNewRomanPS-BoldItalicMT"/>
                <a:cs typeface="TimesNewRomanPS-BoldItalicMT"/>
              </a:rPr>
              <a:t>the  </a:t>
            </a:r>
            <a:r>
              <a:rPr sz="2800" b="1" i="1" spc="-5" dirty="0">
                <a:solidFill>
                  <a:srgbClr val="FFFF00"/>
                </a:solidFill>
                <a:latin typeface="TimesNewRomanPS-BoldItalicMT"/>
                <a:cs typeface="TimesNewRomanPS-BoldItalicMT"/>
              </a:rPr>
              <a:t>United States </a:t>
            </a:r>
            <a:r>
              <a:rPr sz="2800" b="1" i="1" dirty="0">
                <a:solidFill>
                  <a:srgbClr val="FFFF00"/>
                </a:solidFill>
                <a:latin typeface="TimesNewRomanPS-BoldItalicMT"/>
                <a:cs typeface="TimesNewRomanPS-BoldItalicMT"/>
              </a:rPr>
              <a:t>had </a:t>
            </a:r>
            <a:r>
              <a:rPr sz="2800" b="1" i="1" spc="5" dirty="0">
                <a:solidFill>
                  <a:srgbClr val="FFFF00"/>
                </a:solidFill>
                <a:latin typeface="TimesNewRomanPS-BoldItalicMT"/>
                <a:cs typeface="TimesNewRomanPS-BoldItalicMT"/>
              </a:rPr>
              <a:t>an  </a:t>
            </a:r>
            <a:r>
              <a:rPr sz="2800" b="1" i="1" dirty="0">
                <a:solidFill>
                  <a:srgbClr val="FFFF00"/>
                </a:solidFill>
                <a:latin typeface="TimesNewRomanPS-BoldItalicMT"/>
                <a:cs typeface="TimesNewRomanPS-BoldItalicMT"/>
              </a:rPr>
              <a:t>unfair draft</a:t>
            </a:r>
            <a:r>
              <a:rPr sz="2800" b="1" i="1" spc="-35" dirty="0">
                <a:solidFill>
                  <a:srgbClr val="FFFF00"/>
                </a:solidFill>
                <a:latin typeface="TimesNewRomanPS-BoldItalicMT"/>
                <a:cs typeface="TimesNewRomanPS-BoldItalicMT"/>
              </a:rPr>
              <a:t> </a:t>
            </a:r>
            <a:r>
              <a:rPr sz="2800" b="1" i="1" spc="-5" dirty="0">
                <a:solidFill>
                  <a:srgbClr val="FFFF00"/>
                </a:solidFill>
                <a:latin typeface="TimesNewRomanPS-BoldItalicMT"/>
                <a:cs typeface="TimesNewRomanPS-BoldItalicMT"/>
              </a:rPr>
              <a:t>system</a:t>
            </a:r>
            <a:endParaRPr sz="2800" dirty="0">
              <a:solidFill>
                <a:srgbClr val="FFFF00"/>
              </a:solidFill>
              <a:latin typeface="TimesNewRomanPS-BoldItalicMT"/>
              <a:cs typeface="TimesNewRomanPS-BoldItalicMT"/>
            </a:endParaRPr>
          </a:p>
          <a:p>
            <a:pPr marL="2273300" marR="130175">
              <a:lnSpc>
                <a:spcPct val="99900"/>
              </a:lnSpc>
              <a:spcBef>
                <a:spcPts val="1795"/>
              </a:spcBef>
            </a:pPr>
            <a:r>
              <a:rPr sz="2800" b="1" i="1" spc="-5" dirty="0">
                <a:solidFill>
                  <a:srgbClr val="FFFFFF"/>
                </a:solidFill>
                <a:latin typeface="TimesNewRomanPS-BoldItalicMT"/>
                <a:cs typeface="TimesNewRomanPS-BoldItalicMT"/>
              </a:rPr>
              <a:t>Minorities </a:t>
            </a:r>
            <a:r>
              <a:rPr sz="2800" b="1" i="1" dirty="0">
                <a:solidFill>
                  <a:srgbClr val="FFFFFF"/>
                </a:solidFill>
                <a:latin typeface="TimesNewRomanPS-BoldItalicMT"/>
                <a:cs typeface="TimesNewRomanPS-BoldItalicMT"/>
              </a:rPr>
              <a:t>made </a:t>
            </a:r>
            <a:r>
              <a:rPr sz="2800" b="1" i="1" spc="-5" dirty="0">
                <a:solidFill>
                  <a:srgbClr val="FFFFFF"/>
                </a:solidFill>
                <a:latin typeface="TimesNewRomanPS-BoldItalicMT"/>
                <a:cs typeface="TimesNewRomanPS-BoldItalicMT"/>
              </a:rPr>
              <a:t>up  </a:t>
            </a:r>
            <a:r>
              <a:rPr sz="2800" b="1" i="1" dirty="0">
                <a:solidFill>
                  <a:srgbClr val="FFFFFF"/>
                </a:solidFill>
                <a:latin typeface="TimesNewRomanPS-BoldItalicMT"/>
                <a:cs typeface="TimesNewRomanPS-BoldItalicMT"/>
              </a:rPr>
              <a:t>a large </a:t>
            </a:r>
            <a:r>
              <a:rPr sz="2800" b="1" i="1" spc="-5" dirty="0">
                <a:solidFill>
                  <a:srgbClr val="FFFFFF"/>
                </a:solidFill>
                <a:latin typeface="TimesNewRomanPS-BoldItalicMT"/>
                <a:cs typeface="TimesNewRomanPS-BoldItalicMT"/>
              </a:rPr>
              <a:t>percentage  </a:t>
            </a:r>
            <a:r>
              <a:rPr sz="2800" b="1" i="1" dirty="0">
                <a:solidFill>
                  <a:srgbClr val="FFFFFF"/>
                </a:solidFill>
                <a:latin typeface="TimesNewRomanPS-BoldItalicMT"/>
                <a:cs typeface="TimesNewRomanPS-BoldItalicMT"/>
              </a:rPr>
              <a:t>of </a:t>
            </a:r>
            <a:r>
              <a:rPr sz="2800" b="1" i="1" spc="-5" dirty="0">
                <a:solidFill>
                  <a:srgbClr val="FFFFFF"/>
                </a:solidFill>
                <a:latin typeface="TimesNewRomanPS-BoldItalicMT"/>
                <a:cs typeface="TimesNewRomanPS-BoldItalicMT"/>
              </a:rPr>
              <a:t>soldiers </a:t>
            </a:r>
            <a:r>
              <a:rPr sz="2800" b="1" i="1" dirty="0">
                <a:solidFill>
                  <a:srgbClr val="FFFFFF"/>
                </a:solidFill>
                <a:latin typeface="TimesNewRomanPS-BoldItalicMT"/>
                <a:cs typeface="TimesNewRomanPS-BoldItalicMT"/>
              </a:rPr>
              <a:t>in  </a:t>
            </a:r>
            <a:r>
              <a:rPr sz="2800" b="1" i="1" spc="-5" dirty="0">
                <a:solidFill>
                  <a:srgbClr val="FFFFFF"/>
                </a:solidFill>
                <a:latin typeface="TimesNewRomanPS-BoldItalicMT"/>
                <a:cs typeface="TimesNewRomanPS-BoldItalicMT"/>
              </a:rPr>
              <a:t>Vietnam. As </a:t>
            </a:r>
            <a:r>
              <a:rPr sz="2800" b="1" i="1" dirty="0">
                <a:solidFill>
                  <a:srgbClr val="FFFFFF"/>
                </a:solidFill>
                <a:latin typeface="TimesNewRomanPS-BoldItalicMT"/>
                <a:cs typeface="TimesNewRomanPS-BoldItalicMT"/>
              </a:rPr>
              <a:t>the</a:t>
            </a:r>
            <a:r>
              <a:rPr sz="2800" b="1" i="1" spc="-114" dirty="0">
                <a:solidFill>
                  <a:srgbClr val="FFFFFF"/>
                </a:solidFill>
                <a:latin typeface="TimesNewRomanPS-BoldItalicMT"/>
                <a:cs typeface="TimesNewRomanPS-BoldItalicMT"/>
              </a:rPr>
              <a:t> </a:t>
            </a:r>
            <a:r>
              <a:rPr sz="2800" b="1" i="1" dirty="0">
                <a:solidFill>
                  <a:srgbClr val="FFFFFF"/>
                </a:solidFill>
                <a:latin typeface="TimesNewRomanPS-BoldItalicMT"/>
                <a:cs typeface="TimesNewRomanPS-BoldItalicMT"/>
              </a:rPr>
              <a:t>war  </a:t>
            </a:r>
            <a:r>
              <a:rPr sz="2800" b="1" i="1" spc="-5" dirty="0">
                <a:solidFill>
                  <a:srgbClr val="FFFFFF"/>
                </a:solidFill>
                <a:latin typeface="TimesNewRomanPS-BoldItalicMT"/>
                <a:cs typeface="TimesNewRomanPS-BoldItalicMT"/>
              </a:rPr>
              <a:t>continued, more  </a:t>
            </a:r>
            <a:r>
              <a:rPr sz="2800" b="1" i="1" dirty="0">
                <a:solidFill>
                  <a:srgbClr val="FFFFFF"/>
                </a:solidFill>
                <a:latin typeface="TimesNewRomanPS-BoldItalicMT"/>
                <a:cs typeface="TimesNewRomanPS-BoldItalicMT"/>
              </a:rPr>
              <a:t>people </a:t>
            </a:r>
            <a:r>
              <a:rPr sz="2800" b="1" i="1" spc="-5" dirty="0">
                <a:solidFill>
                  <a:srgbClr val="FFFFFF"/>
                </a:solidFill>
                <a:latin typeface="TimesNewRomanPS-BoldItalicMT"/>
                <a:cs typeface="TimesNewRomanPS-BoldItalicMT"/>
              </a:rPr>
              <a:t>were</a:t>
            </a:r>
            <a:r>
              <a:rPr sz="2800" b="1" i="1" spc="-85" dirty="0">
                <a:solidFill>
                  <a:srgbClr val="FFFFFF"/>
                </a:solidFill>
                <a:latin typeface="TimesNewRomanPS-BoldItalicMT"/>
                <a:cs typeface="TimesNewRomanPS-BoldItalicMT"/>
              </a:rPr>
              <a:t> </a:t>
            </a:r>
            <a:r>
              <a:rPr sz="2800" b="1" i="1" dirty="0">
                <a:solidFill>
                  <a:srgbClr val="FFFFFF"/>
                </a:solidFill>
                <a:latin typeface="TimesNewRomanPS-BoldItalicMT"/>
                <a:cs typeface="TimesNewRomanPS-BoldItalicMT"/>
              </a:rPr>
              <a:t>drafted</a:t>
            </a:r>
            <a:endParaRPr sz="2800" dirty="0">
              <a:latin typeface="TimesNewRomanPS-BoldItalicMT"/>
              <a:cs typeface="TimesNewRomanPS-BoldItalicMT"/>
            </a:endParaRPr>
          </a:p>
        </p:txBody>
      </p:sp>
      <p:sp>
        <p:nvSpPr>
          <p:cNvPr id="4" name="object 4"/>
          <p:cNvSpPr/>
          <p:nvPr/>
        </p:nvSpPr>
        <p:spPr>
          <a:xfrm>
            <a:off x="353059" y="1648460"/>
            <a:ext cx="4932680" cy="5021580"/>
          </a:xfrm>
          <a:custGeom>
            <a:avLst/>
            <a:gdLst/>
            <a:ahLst/>
            <a:cxnLst/>
            <a:rect l="l" t="t" r="r" b="b"/>
            <a:pathLst>
              <a:path w="4932680" h="5021580">
                <a:moveTo>
                  <a:pt x="2466340" y="5021580"/>
                </a:moveTo>
                <a:lnTo>
                  <a:pt x="0" y="5021580"/>
                </a:lnTo>
                <a:lnTo>
                  <a:pt x="0" y="0"/>
                </a:lnTo>
                <a:lnTo>
                  <a:pt x="4932680" y="0"/>
                </a:lnTo>
                <a:lnTo>
                  <a:pt x="4932680" y="5021580"/>
                </a:lnTo>
                <a:lnTo>
                  <a:pt x="2466340" y="5021580"/>
                </a:lnTo>
                <a:close/>
              </a:path>
            </a:pathLst>
          </a:custGeom>
          <a:ln w="57146">
            <a:solidFill>
              <a:srgbClr val="000000"/>
            </a:solidFill>
          </a:ln>
        </p:spPr>
        <p:txBody>
          <a:bodyPr wrap="square" lIns="0" tIns="0" rIns="0" bIns="0" rtlCol="0"/>
          <a:lstStyle/>
          <a:p>
            <a:endParaRPr/>
          </a:p>
        </p:txBody>
      </p:sp>
      <p:sp>
        <p:nvSpPr>
          <p:cNvPr id="5" name="object 5"/>
          <p:cNvSpPr/>
          <p:nvPr/>
        </p:nvSpPr>
        <p:spPr>
          <a:xfrm>
            <a:off x="381000" y="1676400"/>
            <a:ext cx="4876800" cy="49657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55089" y="1099820"/>
            <a:ext cx="6581775" cy="5146040"/>
          </a:xfrm>
          <a:prstGeom prst="rect">
            <a:avLst/>
          </a:prstGeom>
        </p:spPr>
        <p:txBody>
          <a:bodyPr vert="horz" wrap="square" lIns="0" tIns="12700" rIns="0" bIns="0" rtlCol="0">
            <a:spAutoFit/>
          </a:bodyPr>
          <a:lstStyle/>
          <a:p>
            <a:pPr marL="351155" marR="343535" algn="ctr">
              <a:lnSpc>
                <a:spcPct val="100000"/>
              </a:lnSpc>
              <a:spcBef>
                <a:spcPts val="100"/>
              </a:spcBef>
            </a:pPr>
            <a:r>
              <a:rPr sz="2400" spc="-5" dirty="0">
                <a:solidFill>
                  <a:srgbClr val="FFFFFF"/>
                </a:solidFill>
                <a:latin typeface="Arial"/>
                <a:cs typeface="Arial"/>
              </a:rPr>
              <a:t>Some folks are born made </a:t>
            </a:r>
            <a:r>
              <a:rPr sz="2400" spc="5" dirty="0">
                <a:solidFill>
                  <a:srgbClr val="FFFFFF"/>
                </a:solidFill>
                <a:latin typeface="Arial"/>
                <a:cs typeface="Arial"/>
              </a:rPr>
              <a:t>to </a:t>
            </a:r>
            <a:r>
              <a:rPr sz="2400" spc="-5" dirty="0">
                <a:solidFill>
                  <a:srgbClr val="FFFFFF"/>
                </a:solidFill>
                <a:latin typeface="Arial"/>
                <a:cs typeface="Arial"/>
              </a:rPr>
              <a:t>wave </a:t>
            </a:r>
            <a:r>
              <a:rPr sz="2400" dirty="0">
                <a:solidFill>
                  <a:srgbClr val="FFFFFF"/>
                </a:solidFill>
                <a:latin typeface="Arial"/>
                <a:cs typeface="Arial"/>
              </a:rPr>
              <a:t>the </a:t>
            </a:r>
            <a:r>
              <a:rPr sz="2400" spc="-5" dirty="0">
                <a:solidFill>
                  <a:srgbClr val="FFFFFF"/>
                </a:solidFill>
                <a:latin typeface="Arial"/>
                <a:cs typeface="Arial"/>
              </a:rPr>
              <a:t>flag,  ooh, they're red, white </a:t>
            </a:r>
            <a:r>
              <a:rPr sz="2400" spc="-10" dirty="0">
                <a:solidFill>
                  <a:srgbClr val="FFFFFF"/>
                </a:solidFill>
                <a:latin typeface="Arial"/>
                <a:cs typeface="Arial"/>
              </a:rPr>
              <a:t>and</a:t>
            </a:r>
            <a:r>
              <a:rPr sz="2400" spc="20" dirty="0">
                <a:solidFill>
                  <a:srgbClr val="FFFFFF"/>
                </a:solidFill>
                <a:latin typeface="Arial"/>
                <a:cs typeface="Arial"/>
              </a:rPr>
              <a:t> </a:t>
            </a:r>
            <a:r>
              <a:rPr sz="2400" spc="-10" dirty="0">
                <a:solidFill>
                  <a:srgbClr val="FFFFFF"/>
                </a:solidFill>
                <a:latin typeface="Arial"/>
                <a:cs typeface="Arial"/>
              </a:rPr>
              <a:t>blue.</a:t>
            </a:r>
            <a:endParaRPr sz="2400">
              <a:latin typeface="Arial"/>
              <a:cs typeface="Arial"/>
            </a:endParaRPr>
          </a:p>
          <a:p>
            <a:pPr marL="203835" marR="196850" algn="ctr">
              <a:lnSpc>
                <a:spcPct val="100000"/>
              </a:lnSpc>
            </a:pPr>
            <a:r>
              <a:rPr sz="2400" spc="-5" dirty="0">
                <a:solidFill>
                  <a:srgbClr val="FFFFFF"/>
                </a:solidFill>
                <a:latin typeface="Arial"/>
                <a:cs typeface="Arial"/>
              </a:rPr>
              <a:t>And </a:t>
            </a:r>
            <a:r>
              <a:rPr sz="2400" spc="-10" dirty="0">
                <a:solidFill>
                  <a:srgbClr val="FFFFFF"/>
                </a:solidFill>
                <a:latin typeface="Arial"/>
                <a:cs typeface="Arial"/>
              </a:rPr>
              <a:t>when </a:t>
            </a:r>
            <a:r>
              <a:rPr sz="2400" spc="-5" dirty="0">
                <a:solidFill>
                  <a:srgbClr val="FFFFFF"/>
                </a:solidFill>
                <a:latin typeface="Arial"/>
                <a:cs typeface="Arial"/>
              </a:rPr>
              <a:t>the </a:t>
            </a:r>
            <a:r>
              <a:rPr sz="2400" spc="-10" dirty="0">
                <a:solidFill>
                  <a:srgbClr val="FFFFFF"/>
                </a:solidFill>
                <a:latin typeface="Arial"/>
                <a:cs typeface="Arial"/>
              </a:rPr>
              <a:t>band </a:t>
            </a:r>
            <a:r>
              <a:rPr sz="2400" spc="-5" dirty="0">
                <a:solidFill>
                  <a:srgbClr val="FFFFFF"/>
                </a:solidFill>
                <a:latin typeface="Arial"/>
                <a:cs typeface="Arial"/>
              </a:rPr>
              <a:t>plays "Hail To </a:t>
            </a:r>
            <a:r>
              <a:rPr sz="2400" spc="-10" dirty="0">
                <a:solidFill>
                  <a:srgbClr val="FFFFFF"/>
                </a:solidFill>
                <a:latin typeface="Arial"/>
                <a:cs typeface="Arial"/>
              </a:rPr>
              <a:t>The Chief",  </a:t>
            </a:r>
            <a:r>
              <a:rPr sz="2400" spc="-5" dirty="0">
                <a:solidFill>
                  <a:srgbClr val="FFFFFF"/>
                </a:solidFill>
                <a:latin typeface="Arial"/>
                <a:cs typeface="Arial"/>
              </a:rPr>
              <a:t>oh, they </a:t>
            </a:r>
            <a:r>
              <a:rPr sz="2400" spc="-10" dirty="0">
                <a:solidFill>
                  <a:srgbClr val="FFFFFF"/>
                </a:solidFill>
                <a:latin typeface="Arial"/>
                <a:cs typeface="Arial"/>
              </a:rPr>
              <a:t>point </a:t>
            </a:r>
            <a:r>
              <a:rPr sz="2400" dirty="0">
                <a:solidFill>
                  <a:srgbClr val="FFFFFF"/>
                </a:solidFill>
                <a:latin typeface="Arial"/>
                <a:cs typeface="Arial"/>
              </a:rPr>
              <a:t>the </a:t>
            </a:r>
            <a:r>
              <a:rPr sz="2400" spc="-5" dirty="0">
                <a:solidFill>
                  <a:srgbClr val="FFFFFF"/>
                </a:solidFill>
                <a:latin typeface="Arial"/>
                <a:cs typeface="Arial"/>
              </a:rPr>
              <a:t>cannon </a:t>
            </a:r>
            <a:r>
              <a:rPr sz="2400" dirty="0">
                <a:solidFill>
                  <a:srgbClr val="FFFFFF"/>
                </a:solidFill>
                <a:latin typeface="Arial"/>
                <a:cs typeface="Arial"/>
              </a:rPr>
              <a:t>at </a:t>
            </a:r>
            <a:r>
              <a:rPr sz="2400" spc="-5" dirty="0">
                <a:solidFill>
                  <a:srgbClr val="FFFFFF"/>
                </a:solidFill>
                <a:latin typeface="Arial"/>
                <a:cs typeface="Arial"/>
              </a:rPr>
              <a:t>you,</a:t>
            </a:r>
            <a:r>
              <a:rPr sz="2400" spc="10" dirty="0">
                <a:solidFill>
                  <a:srgbClr val="FFFFFF"/>
                </a:solidFill>
                <a:latin typeface="Arial"/>
                <a:cs typeface="Arial"/>
              </a:rPr>
              <a:t> </a:t>
            </a:r>
            <a:r>
              <a:rPr sz="2400" spc="-5" dirty="0">
                <a:solidFill>
                  <a:srgbClr val="FFFFFF"/>
                </a:solidFill>
                <a:latin typeface="Arial"/>
                <a:cs typeface="Arial"/>
              </a:rPr>
              <a:t>Lord,</a:t>
            </a:r>
            <a:endParaRPr sz="2400">
              <a:latin typeface="Arial"/>
              <a:cs typeface="Arial"/>
            </a:endParaRPr>
          </a:p>
          <a:p>
            <a:pPr>
              <a:lnSpc>
                <a:spcPct val="100000"/>
              </a:lnSpc>
              <a:spcBef>
                <a:spcPts val="5"/>
              </a:spcBef>
            </a:pPr>
            <a:endParaRPr sz="2500">
              <a:latin typeface="Arial"/>
              <a:cs typeface="Arial"/>
            </a:endParaRPr>
          </a:p>
          <a:p>
            <a:pPr marL="1733550" marR="1724660" indent="125730">
              <a:lnSpc>
                <a:spcPct val="100000"/>
              </a:lnSpc>
            </a:pPr>
            <a:r>
              <a:rPr sz="2400" dirty="0">
                <a:solidFill>
                  <a:srgbClr val="FFFFFF"/>
                </a:solidFill>
                <a:latin typeface="Arial"/>
                <a:cs typeface="Arial"/>
              </a:rPr>
              <a:t>It </a:t>
            </a:r>
            <a:r>
              <a:rPr sz="2400" spc="-10" dirty="0">
                <a:solidFill>
                  <a:srgbClr val="FFFFFF"/>
                </a:solidFill>
                <a:latin typeface="Arial"/>
                <a:cs typeface="Arial"/>
              </a:rPr>
              <a:t>ain't </a:t>
            </a:r>
            <a:r>
              <a:rPr sz="2400" spc="-5" dirty="0">
                <a:solidFill>
                  <a:srgbClr val="FFFFFF"/>
                </a:solidFill>
                <a:latin typeface="Arial"/>
                <a:cs typeface="Arial"/>
              </a:rPr>
              <a:t>me, it ain't </a:t>
            </a:r>
            <a:r>
              <a:rPr sz="2400" dirty="0">
                <a:solidFill>
                  <a:srgbClr val="FFFFFF"/>
                </a:solidFill>
                <a:latin typeface="Arial"/>
                <a:cs typeface="Arial"/>
              </a:rPr>
              <a:t>me,  I </a:t>
            </a:r>
            <a:r>
              <a:rPr sz="2400" spc="-5" dirty="0">
                <a:solidFill>
                  <a:srgbClr val="FFFFFF"/>
                </a:solidFill>
                <a:latin typeface="Arial"/>
                <a:cs typeface="Arial"/>
              </a:rPr>
              <a:t>ain't no senator's son,  </a:t>
            </a:r>
            <a:r>
              <a:rPr sz="2400" dirty="0">
                <a:solidFill>
                  <a:srgbClr val="FFFFFF"/>
                </a:solidFill>
                <a:latin typeface="Arial"/>
                <a:cs typeface="Arial"/>
              </a:rPr>
              <a:t>It </a:t>
            </a:r>
            <a:r>
              <a:rPr sz="2400" spc="-10" dirty="0">
                <a:solidFill>
                  <a:srgbClr val="FFFFFF"/>
                </a:solidFill>
                <a:latin typeface="Arial"/>
                <a:cs typeface="Arial"/>
              </a:rPr>
              <a:t>ain't </a:t>
            </a:r>
            <a:r>
              <a:rPr sz="2400" spc="-5" dirty="0">
                <a:solidFill>
                  <a:srgbClr val="FFFFFF"/>
                </a:solidFill>
                <a:latin typeface="Arial"/>
                <a:cs typeface="Arial"/>
              </a:rPr>
              <a:t>me, it ain't</a:t>
            </a:r>
            <a:r>
              <a:rPr sz="2400" spc="30" dirty="0">
                <a:solidFill>
                  <a:srgbClr val="FFFFFF"/>
                </a:solidFill>
                <a:latin typeface="Arial"/>
                <a:cs typeface="Arial"/>
              </a:rPr>
              <a:t> </a:t>
            </a:r>
            <a:r>
              <a:rPr sz="2400" dirty="0">
                <a:solidFill>
                  <a:srgbClr val="FFFFFF"/>
                </a:solidFill>
                <a:latin typeface="Arial"/>
                <a:cs typeface="Arial"/>
              </a:rPr>
              <a:t>me,</a:t>
            </a:r>
            <a:endParaRPr sz="2400">
              <a:latin typeface="Arial"/>
              <a:cs typeface="Arial"/>
            </a:endParaRPr>
          </a:p>
          <a:p>
            <a:pPr marL="1482090">
              <a:lnSpc>
                <a:spcPct val="100000"/>
              </a:lnSpc>
            </a:pPr>
            <a:r>
              <a:rPr sz="2400" dirty="0">
                <a:solidFill>
                  <a:srgbClr val="FFFFFF"/>
                </a:solidFill>
                <a:latin typeface="Arial"/>
                <a:cs typeface="Arial"/>
              </a:rPr>
              <a:t>I </a:t>
            </a:r>
            <a:r>
              <a:rPr sz="2400" spc="-10" dirty="0">
                <a:solidFill>
                  <a:srgbClr val="FFFFFF"/>
                </a:solidFill>
                <a:latin typeface="Arial"/>
                <a:cs typeface="Arial"/>
              </a:rPr>
              <a:t>ain't </a:t>
            </a:r>
            <a:r>
              <a:rPr sz="2400" spc="-5" dirty="0">
                <a:solidFill>
                  <a:srgbClr val="FFFFFF"/>
                </a:solidFill>
                <a:latin typeface="Arial"/>
                <a:cs typeface="Arial"/>
              </a:rPr>
              <a:t>no fortunate </a:t>
            </a:r>
            <a:r>
              <a:rPr sz="2400" spc="-10" dirty="0">
                <a:solidFill>
                  <a:srgbClr val="FFFFFF"/>
                </a:solidFill>
                <a:latin typeface="Arial"/>
                <a:cs typeface="Arial"/>
              </a:rPr>
              <a:t>one,</a:t>
            </a:r>
            <a:r>
              <a:rPr sz="2400" spc="55" dirty="0">
                <a:solidFill>
                  <a:srgbClr val="FFFFFF"/>
                </a:solidFill>
                <a:latin typeface="Arial"/>
                <a:cs typeface="Arial"/>
              </a:rPr>
              <a:t> </a:t>
            </a:r>
            <a:r>
              <a:rPr sz="2400" spc="-10" dirty="0">
                <a:solidFill>
                  <a:srgbClr val="FFFFFF"/>
                </a:solidFill>
                <a:latin typeface="Arial"/>
                <a:cs typeface="Arial"/>
              </a:rPr>
              <a:t>no,</a:t>
            </a:r>
            <a:endParaRPr sz="2400">
              <a:latin typeface="Arial"/>
              <a:cs typeface="Arial"/>
            </a:endParaRPr>
          </a:p>
          <a:p>
            <a:pPr>
              <a:lnSpc>
                <a:spcPct val="100000"/>
              </a:lnSpc>
              <a:spcBef>
                <a:spcPts val="5"/>
              </a:spcBef>
            </a:pPr>
            <a:endParaRPr sz="2500">
              <a:latin typeface="Arial"/>
              <a:cs typeface="Arial"/>
            </a:endParaRPr>
          </a:p>
          <a:p>
            <a:pPr marL="763270" marR="480695" indent="-274320">
              <a:lnSpc>
                <a:spcPct val="100000"/>
              </a:lnSpc>
            </a:pPr>
            <a:r>
              <a:rPr sz="2400" spc="-5" dirty="0">
                <a:solidFill>
                  <a:srgbClr val="FFFFFF"/>
                </a:solidFill>
                <a:latin typeface="Arial"/>
                <a:cs typeface="Arial"/>
              </a:rPr>
              <a:t>Some folks are born silver spoon </a:t>
            </a:r>
            <a:r>
              <a:rPr sz="2400" spc="-10" dirty="0">
                <a:solidFill>
                  <a:srgbClr val="FFFFFF"/>
                </a:solidFill>
                <a:latin typeface="Arial"/>
                <a:cs typeface="Arial"/>
              </a:rPr>
              <a:t>in hand,  </a:t>
            </a:r>
            <a:r>
              <a:rPr sz="2400" spc="-5" dirty="0">
                <a:solidFill>
                  <a:srgbClr val="FFFFFF"/>
                </a:solidFill>
                <a:latin typeface="Arial"/>
                <a:cs typeface="Arial"/>
              </a:rPr>
              <a:t>Lord, </a:t>
            </a:r>
            <a:r>
              <a:rPr sz="2400" spc="-10" dirty="0">
                <a:solidFill>
                  <a:srgbClr val="FFFFFF"/>
                </a:solidFill>
                <a:latin typeface="Arial"/>
                <a:cs typeface="Arial"/>
              </a:rPr>
              <a:t>don't </a:t>
            </a:r>
            <a:r>
              <a:rPr sz="2400" spc="-5" dirty="0">
                <a:solidFill>
                  <a:srgbClr val="FFFFFF"/>
                </a:solidFill>
                <a:latin typeface="Arial"/>
                <a:cs typeface="Arial"/>
              </a:rPr>
              <a:t>they help themselves?</a:t>
            </a:r>
            <a:r>
              <a:rPr sz="2400" spc="20" dirty="0">
                <a:solidFill>
                  <a:srgbClr val="FFFFFF"/>
                </a:solidFill>
                <a:latin typeface="Arial"/>
                <a:cs typeface="Arial"/>
              </a:rPr>
              <a:t> </a:t>
            </a:r>
            <a:r>
              <a:rPr sz="2400" spc="-5" dirty="0">
                <a:solidFill>
                  <a:srgbClr val="FFFFFF"/>
                </a:solidFill>
                <a:latin typeface="Arial"/>
                <a:cs typeface="Arial"/>
              </a:rPr>
              <a:t>oh.</a:t>
            </a:r>
            <a:endParaRPr sz="2400">
              <a:latin typeface="Arial"/>
              <a:cs typeface="Arial"/>
            </a:endParaRPr>
          </a:p>
          <a:p>
            <a:pPr marL="12700" marR="5080" indent="617220">
              <a:lnSpc>
                <a:spcPct val="100000"/>
              </a:lnSpc>
            </a:pPr>
            <a:r>
              <a:rPr sz="2400" spc="-5" dirty="0">
                <a:solidFill>
                  <a:srgbClr val="FFFFFF"/>
                </a:solidFill>
                <a:latin typeface="Arial"/>
                <a:cs typeface="Arial"/>
              </a:rPr>
              <a:t>But when the taxman </a:t>
            </a:r>
            <a:r>
              <a:rPr sz="2400" dirty="0">
                <a:solidFill>
                  <a:srgbClr val="FFFFFF"/>
                </a:solidFill>
                <a:latin typeface="Arial"/>
                <a:cs typeface="Arial"/>
              </a:rPr>
              <a:t>come </a:t>
            </a:r>
            <a:r>
              <a:rPr sz="2400" spc="5" dirty="0">
                <a:solidFill>
                  <a:srgbClr val="FFFFFF"/>
                </a:solidFill>
                <a:latin typeface="Arial"/>
                <a:cs typeface="Arial"/>
              </a:rPr>
              <a:t>to </a:t>
            </a:r>
            <a:r>
              <a:rPr sz="2400" spc="-5" dirty="0">
                <a:solidFill>
                  <a:srgbClr val="FFFFFF"/>
                </a:solidFill>
                <a:latin typeface="Arial"/>
                <a:cs typeface="Arial"/>
              </a:rPr>
              <a:t>the door,  Lord, the </a:t>
            </a:r>
            <a:r>
              <a:rPr sz="2400" spc="-10" dirty="0">
                <a:solidFill>
                  <a:srgbClr val="FFFFFF"/>
                </a:solidFill>
                <a:latin typeface="Arial"/>
                <a:cs typeface="Arial"/>
              </a:rPr>
              <a:t>house look </a:t>
            </a:r>
            <a:r>
              <a:rPr sz="2400" dirty="0">
                <a:solidFill>
                  <a:srgbClr val="FFFFFF"/>
                </a:solidFill>
                <a:latin typeface="Arial"/>
                <a:cs typeface="Arial"/>
              </a:rPr>
              <a:t>a </a:t>
            </a:r>
            <a:r>
              <a:rPr sz="2400" spc="-5" dirty="0">
                <a:solidFill>
                  <a:srgbClr val="FFFFFF"/>
                </a:solidFill>
                <a:latin typeface="Arial"/>
                <a:cs typeface="Arial"/>
              </a:rPr>
              <a:t>like </a:t>
            </a:r>
            <a:r>
              <a:rPr sz="2400" dirty="0">
                <a:solidFill>
                  <a:srgbClr val="FFFFFF"/>
                </a:solidFill>
                <a:latin typeface="Arial"/>
                <a:cs typeface="Arial"/>
              </a:rPr>
              <a:t>a rummage </a:t>
            </a:r>
            <a:r>
              <a:rPr sz="2400" spc="-5" dirty="0">
                <a:solidFill>
                  <a:srgbClr val="FFFFFF"/>
                </a:solidFill>
                <a:latin typeface="Arial"/>
                <a:cs typeface="Arial"/>
              </a:rPr>
              <a:t>sale,</a:t>
            </a:r>
            <a:r>
              <a:rPr sz="2400" spc="45" dirty="0">
                <a:solidFill>
                  <a:srgbClr val="FFFFFF"/>
                </a:solidFill>
                <a:latin typeface="Arial"/>
                <a:cs typeface="Arial"/>
              </a:rPr>
              <a:t> </a:t>
            </a:r>
            <a:r>
              <a:rPr sz="2400" spc="-5" dirty="0">
                <a:solidFill>
                  <a:srgbClr val="FFFFFF"/>
                </a:solidFill>
                <a:latin typeface="Arial"/>
                <a:cs typeface="Arial"/>
              </a:rPr>
              <a:t>yes,</a:t>
            </a:r>
            <a:endParaRPr sz="2400">
              <a:latin typeface="Arial"/>
              <a:cs typeface="Arial"/>
            </a:endParaRPr>
          </a:p>
        </p:txBody>
      </p:sp>
      <p:sp>
        <p:nvSpPr>
          <p:cNvPr id="3" name="object 3"/>
          <p:cNvSpPr txBox="1">
            <a:spLocks noGrp="1"/>
          </p:cNvSpPr>
          <p:nvPr>
            <p:ph type="title"/>
          </p:nvPr>
        </p:nvSpPr>
        <p:spPr>
          <a:xfrm>
            <a:off x="1158239" y="34290"/>
            <a:ext cx="6832600" cy="1031240"/>
          </a:xfrm>
          <a:prstGeom prst="rect">
            <a:avLst/>
          </a:prstGeom>
        </p:spPr>
        <p:txBody>
          <a:bodyPr vert="horz" wrap="square" lIns="0" tIns="12700" rIns="0" bIns="0" rtlCol="0">
            <a:spAutoFit/>
          </a:bodyPr>
          <a:lstStyle/>
          <a:p>
            <a:pPr marL="12700">
              <a:lnSpc>
                <a:spcPct val="100000"/>
              </a:lnSpc>
              <a:spcBef>
                <a:spcPts val="100"/>
              </a:spcBef>
            </a:pPr>
            <a:r>
              <a:rPr b="0" dirty="0">
                <a:solidFill>
                  <a:srgbClr val="FFFF00"/>
                </a:solidFill>
              </a:rPr>
              <a:t>Fortunate </a:t>
            </a:r>
            <a:r>
              <a:rPr b="0" spc="-5" dirty="0">
                <a:solidFill>
                  <a:srgbClr val="FFFF00"/>
                </a:solidFill>
              </a:rPr>
              <a:t>Son</a:t>
            </a:r>
            <a:r>
              <a:rPr b="0" spc="-75" dirty="0">
                <a:solidFill>
                  <a:srgbClr val="FFFF00"/>
                </a:solidFill>
              </a:rPr>
              <a:t> </a:t>
            </a:r>
            <a:r>
              <a:rPr b="0" dirty="0">
                <a:solidFill>
                  <a:srgbClr val="FFFF00"/>
                </a:solidFill>
              </a:rPr>
              <a:t>(CCR)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75080" y="34290"/>
            <a:ext cx="6440805" cy="6393180"/>
          </a:xfrm>
          <a:prstGeom prst="rect">
            <a:avLst/>
          </a:prstGeom>
        </p:spPr>
        <p:txBody>
          <a:bodyPr vert="horz" wrap="square" lIns="0" tIns="12700" rIns="0" bIns="0" rtlCol="0">
            <a:spAutoFit/>
          </a:bodyPr>
          <a:lstStyle/>
          <a:p>
            <a:pPr marL="76835" algn="ctr">
              <a:lnSpc>
                <a:spcPct val="100000"/>
              </a:lnSpc>
              <a:spcBef>
                <a:spcPts val="100"/>
              </a:spcBef>
            </a:pPr>
            <a:r>
              <a:rPr sz="2200" spc="-5" dirty="0">
                <a:solidFill>
                  <a:srgbClr val="FFFFFF"/>
                </a:solidFill>
                <a:latin typeface="Arial"/>
                <a:cs typeface="Arial"/>
              </a:rPr>
              <a:t>It </a:t>
            </a:r>
            <a:r>
              <a:rPr sz="2200" dirty="0">
                <a:solidFill>
                  <a:srgbClr val="FFFFFF"/>
                </a:solidFill>
                <a:latin typeface="Arial"/>
                <a:cs typeface="Arial"/>
              </a:rPr>
              <a:t>ain't </a:t>
            </a:r>
            <a:r>
              <a:rPr sz="2200" spc="-10" dirty="0">
                <a:solidFill>
                  <a:srgbClr val="FFFFFF"/>
                </a:solidFill>
                <a:latin typeface="Arial"/>
                <a:cs typeface="Arial"/>
              </a:rPr>
              <a:t>me, </a:t>
            </a:r>
            <a:r>
              <a:rPr sz="2200" dirty="0">
                <a:solidFill>
                  <a:srgbClr val="FFFFFF"/>
                </a:solidFill>
                <a:latin typeface="Arial"/>
                <a:cs typeface="Arial"/>
              </a:rPr>
              <a:t>it ain't</a:t>
            </a:r>
            <a:r>
              <a:rPr sz="2200" spc="-5" dirty="0">
                <a:solidFill>
                  <a:srgbClr val="FFFFFF"/>
                </a:solidFill>
                <a:latin typeface="Arial"/>
                <a:cs typeface="Arial"/>
              </a:rPr>
              <a:t> me,</a:t>
            </a:r>
            <a:endParaRPr sz="2200">
              <a:latin typeface="Arial"/>
              <a:cs typeface="Arial"/>
            </a:endParaRPr>
          </a:p>
          <a:p>
            <a:pPr marL="76835" algn="ctr">
              <a:lnSpc>
                <a:spcPct val="100000"/>
              </a:lnSpc>
            </a:pPr>
            <a:r>
              <a:rPr sz="2200" dirty="0">
                <a:solidFill>
                  <a:srgbClr val="FFFFFF"/>
                </a:solidFill>
                <a:latin typeface="Arial"/>
                <a:cs typeface="Arial"/>
              </a:rPr>
              <a:t>I </a:t>
            </a:r>
            <a:r>
              <a:rPr sz="2200" spc="-5" dirty="0">
                <a:solidFill>
                  <a:srgbClr val="FFFFFF"/>
                </a:solidFill>
                <a:latin typeface="Arial"/>
                <a:cs typeface="Arial"/>
              </a:rPr>
              <a:t>ain't no millionaire's </a:t>
            </a:r>
            <a:r>
              <a:rPr sz="2200" dirty="0">
                <a:solidFill>
                  <a:srgbClr val="FFFFFF"/>
                </a:solidFill>
                <a:latin typeface="Arial"/>
                <a:cs typeface="Arial"/>
              </a:rPr>
              <a:t>son, no,</a:t>
            </a:r>
            <a:r>
              <a:rPr sz="2200" spc="15" dirty="0">
                <a:solidFill>
                  <a:srgbClr val="FFFFFF"/>
                </a:solidFill>
                <a:latin typeface="Arial"/>
                <a:cs typeface="Arial"/>
              </a:rPr>
              <a:t> </a:t>
            </a:r>
            <a:r>
              <a:rPr sz="2200" spc="-5" dirty="0">
                <a:solidFill>
                  <a:srgbClr val="FFFFFF"/>
                </a:solidFill>
                <a:latin typeface="Arial"/>
                <a:cs typeface="Arial"/>
              </a:rPr>
              <a:t>no.</a:t>
            </a:r>
            <a:endParaRPr sz="2200">
              <a:latin typeface="Arial"/>
              <a:cs typeface="Arial"/>
            </a:endParaRPr>
          </a:p>
          <a:p>
            <a:pPr marL="76835" algn="ctr">
              <a:lnSpc>
                <a:spcPct val="100000"/>
              </a:lnSpc>
            </a:pPr>
            <a:r>
              <a:rPr sz="2200" spc="-5" dirty="0">
                <a:solidFill>
                  <a:srgbClr val="FFFFFF"/>
                </a:solidFill>
                <a:latin typeface="Arial"/>
                <a:cs typeface="Arial"/>
              </a:rPr>
              <a:t>It </a:t>
            </a:r>
            <a:r>
              <a:rPr sz="2200" dirty="0">
                <a:solidFill>
                  <a:srgbClr val="FFFFFF"/>
                </a:solidFill>
                <a:latin typeface="Arial"/>
                <a:cs typeface="Arial"/>
              </a:rPr>
              <a:t>ain't </a:t>
            </a:r>
            <a:r>
              <a:rPr sz="2200" spc="-10" dirty="0">
                <a:solidFill>
                  <a:srgbClr val="FFFFFF"/>
                </a:solidFill>
                <a:latin typeface="Arial"/>
                <a:cs typeface="Arial"/>
              </a:rPr>
              <a:t>me, </a:t>
            </a:r>
            <a:r>
              <a:rPr sz="2200" dirty="0">
                <a:solidFill>
                  <a:srgbClr val="FFFFFF"/>
                </a:solidFill>
                <a:latin typeface="Arial"/>
                <a:cs typeface="Arial"/>
              </a:rPr>
              <a:t>it ain't</a:t>
            </a:r>
            <a:r>
              <a:rPr sz="2200" spc="-5" dirty="0">
                <a:solidFill>
                  <a:srgbClr val="FFFFFF"/>
                </a:solidFill>
                <a:latin typeface="Arial"/>
                <a:cs typeface="Arial"/>
              </a:rPr>
              <a:t> me,</a:t>
            </a:r>
            <a:endParaRPr sz="2200">
              <a:latin typeface="Arial"/>
              <a:cs typeface="Arial"/>
            </a:endParaRPr>
          </a:p>
          <a:p>
            <a:pPr marL="76200" algn="ctr">
              <a:lnSpc>
                <a:spcPct val="100000"/>
              </a:lnSpc>
            </a:pPr>
            <a:r>
              <a:rPr sz="2200" dirty="0">
                <a:solidFill>
                  <a:srgbClr val="FFFFFF"/>
                </a:solidFill>
                <a:latin typeface="Arial"/>
                <a:cs typeface="Arial"/>
              </a:rPr>
              <a:t>I ain't </a:t>
            </a:r>
            <a:r>
              <a:rPr sz="2200" spc="-5" dirty="0">
                <a:solidFill>
                  <a:srgbClr val="FFFFFF"/>
                </a:solidFill>
                <a:latin typeface="Arial"/>
                <a:cs typeface="Arial"/>
              </a:rPr>
              <a:t>no fortunate one,</a:t>
            </a:r>
            <a:r>
              <a:rPr sz="2200" spc="-20" dirty="0">
                <a:solidFill>
                  <a:srgbClr val="FFFFFF"/>
                </a:solidFill>
                <a:latin typeface="Arial"/>
                <a:cs typeface="Arial"/>
              </a:rPr>
              <a:t> </a:t>
            </a:r>
            <a:r>
              <a:rPr sz="2200" dirty="0">
                <a:solidFill>
                  <a:srgbClr val="FFFFFF"/>
                </a:solidFill>
                <a:latin typeface="Arial"/>
                <a:cs typeface="Arial"/>
              </a:rPr>
              <a:t>no.</a:t>
            </a:r>
            <a:endParaRPr sz="2200">
              <a:latin typeface="Arial"/>
              <a:cs typeface="Arial"/>
            </a:endParaRPr>
          </a:p>
          <a:p>
            <a:pPr>
              <a:lnSpc>
                <a:spcPct val="100000"/>
              </a:lnSpc>
              <a:spcBef>
                <a:spcPts val="50"/>
              </a:spcBef>
            </a:pPr>
            <a:endParaRPr sz="2250">
              <a:latin typeface="Arial"/>
              <a:cs typeface="Arial"/>
            </a:endParaRPr>
          </a:p>
          <a:p>
            <a:pPr marL="593090" marR="506095" algn="ctr">
              <a:lnSpc>
                <a:spcPct val="100000"/>
              </a:lnSpc>
            </a:pPr>
            <a:r>
              <a:rPr sz="2200" spc="-5" dirty="0">
                <a:solidFill>
                  <a:srgbClr val="FFFFFF"/>
                </a:solidFill>
                <a:latin typeface="Arial"/>
                <a:cs typeface="Arial"/>
              </a:rPr>
              <a:t>Yeh, some folks </a:t>
            </a:r>
            <a:r>
              <a:rPr sz="2200" dirty="0">
                <a:solidFill>
                  <a:srgbClr val="FFFFFF"/>
                </a:solidFill>
                <a:latin typeface="Arial"/>
                <a:cs typeface="Arial"/>
              </a:rPr>
              <a:t>inherit star </a:t>
            </a:r>
            <a:r>
              <a:rPr sz="2200" spc="-5" dirty="0">
                <a:solidFill>
                  <a:srgbClr val="FFFFFF"/>
                </a:solidFill>
                <a:latin typeface="Arial"/>
                <a:cs typeface="Arial"/>
              </a:rPr>
              <a:t>spangled </a:t>
            </a:r>
            <a:r>
              <a:rPr sz="2200" dirty="0">
                <a:solidFill>
                  <a:srgbClr val="FFFFFF"/>
                </a:solidFill>
                <a:latin typeface="Arial"/>
                <a:cs typeface="Arial"/>
              </a:rPr>
              <a:t>eyes,  </a:t>
            </a:r>
            <a:r>
              <a:rPr sz="2200" spc="-5" dirty="0">
                <a:solidFill>
                  <a:srgbClr val="FFFFFF"/>
                </a:solidFill>
                <a:latin typeface="Arial"/>
                <a:cs typeface="Arial"/>
              </a:rPr>
              <a:t>ooh, they </a:t>
            </a:r>
            <a:r>
              <a:rPr sz="2200" dirty="0">
                <a:solidFill>
                  <a:srgbClr val="FFFFFF"/>
                </a:solidFill>
                <a:latin typeface="Arial"/>
                <a:cs typeface="Arial"/>
              </a:rPr>
              <a:t>send you </a:t>
            </a:r>
            <a:r>
              <a:rPr sz="2200" spc="-5" dirty="0">
                <a:solidFill>
                  <a:srgbClr val="FFFFFF"/>
                </a:solidFill>
                <a:latin typeface="Arial"/>
                <a:cs typeface="Arial"/>
              </a:rPr>
              <a:t>down </a:t>
            </a:r>
            <a:r>
              <a:rPr sz="2200" dirty="0">
                <a:solidFill>
                  <a:srgbClr val="FFFFFF"/>
                </a:solidFill>
                <a:latin typeface="Arial"/>
                <a:cs typeface="Arial"/>
              </a:rPr>
              <a:t>to </a:t>
            </a:r>
            <a:r>
              <a:rPr sz="2200" spc="-5" dirty="0">
                <a:solidFill>
                  <a:srgbClr val="FFFFFF"/>
                </a:solidFill>
                <a:latin typeface="Arial"/>
                <a:cs typeface="Arial"/>
              </a:rPr>
              <a:t>war,</a:t>
            </a:r>
            <a:r>
              <a:rPr sz="2200" dirty="0">
                <a:solidFill>
                  <a:srgbClr val="FFFFFF"/>
                </a:solidFill>
                <a:latin typeface="Arial"/>
                <a:cs typeface="Arial"/>
              </a:rPr>
              <a:t> </a:t>
            </a:r>
            <a:r>
              <a:rPr sz="2200" spc="-5" dirty="0">
                <a:solidFill>
                  <a:srgbClr val="FFFFFF"/>
                </a:solidFill>
                <a:latin typeface="Arial"/>
                <a:cs typeface="Arial"/>
              </a:rPr>
              <a:t>Lord,</a:t>
            </a:r>
            <a:endParaRPr sz="2200">
              <a:latin typeface="Arial"/>
              <a:cs typeface="Arial"/>
            </a:endParaRPr>
          </a:p>
          <a:p>
            <a:pPr marL="12065" marR="5080" algn="ctr">
              <a:lnSpc>
                <a:spcPts val="2640"/>
              </a:lnSpc>
              <a:spcBef>
                <a:spcPts val="80"/>
              </a:spcBef>
            </a:pPr>
            <a:r>
              <a:rPr sz="2200" spc="-5" dirty="0">
                <a:solidFill>
                  <a:srgbClr val="FFFFFF"/>
                </a:solidFill>
                <a:latin typeface="Arial"/>
                <a:cs typeface="Arial"/>
              </a:rPr>
              <a:t>And when </a:t>
            </a:r>
            <a:r>
              <a:rPr sz="2200" dirty="0">
                <a:solidFill>
                  <a:srgbClr val="FFFFFF"/>
                </a:solidFill>
                <a:latin typeface="Arial"/>
                <a:cs typeface="Arial"/>
              </a:rPr>
              <a:t>you ask </a:t>
            </a:r>
            <a:r>
              <a:rPr sz="2200" spc="-5" dirty="0">
                <a:solidFill>
                  <a:srgbClr val="FFFFFF"/>
                </a:solidFill>
                <a:latin typeface="Arial"/>
                <a:cs typeface="Arial"/>
              </a:rPr>
              <a:t>them, </a:t>
            </a:r>
            <a:r>
              <a:rPr sz="2200" dirty="0">
                <a:solidFill>
                  <a:srgbClr val="FFFFFF"/>
                </a:solidFill>
                <a:latin typeface="Arial"/>
                <a:cs typeface="Arial"/>
              </a:rPr>
              <a:t>how </a:t>
            </a:r>
            <a:r>
              <a:rPr sz="2200" spc="-5" dirty="0">
                <a:solidFill>
                  <a:srgbClr val="FFFFFF"/>
                </a:solidFill>
                <a:latin typeface="Arial"/>
                <a:cs typeface="Arial"/>
              </a:rPr>
              <a:t>much </a:t>
            </a:r>
            <a:r>
              <a:rPr sz="2200" dirty="0">
                <a:solidFill>
                  <a:srgbClr val="FFFFFF"/>
                </a:solidFill>
                <a:latin typeface="Arial"/>
                <a:cs typeface="Arial"/>
              </a:rPr>
              <a:t>should </a:t>
            </a:r>
            <a:r>
              <a:rPr sz="2200" spc="-5" dirty="0">
                <a:solidFill>
                  <a:srgbClr val="FFFFFF"/>
                </a:solidFill>
                <a:latin typeface="Arial"/>
                <a:cs typeface="Arial"/>
              </a:rPr>
              <a:t>we</a:t>
            </a:r>
            <a:r>
              <a:rPr sz="2200" spc="-50" dirty="0">
                <a:solidFill>
                  <a:srgbClr val="FFFFFF"/>
                </a:solidFill>
                <a:latin typeface="Arial"/>
                <a:cs typeface="Arial"/>
              </a:rPr>
              <a:t> </a:t>
            </a:r>
            <a:r>
              <a:rPr sz="2200" dirty="0">
                <a:solidFill>
                  <a:srgbClr val="FFFFFF"/>
                </a:solidFill>
                <a:latin typeface="Arial"/>
                <a:cs typeface="Arial"/>
              </a:rPr>
              <a:t>give,  oh, </a:t>
            </a:r>
            <a:r>
              <a:rPr sz="2200" spc="-5" dirty="0">
                <a:solidFill>
                  <a:srgbClr val="FFFFFF"/>
                </a:solidFill>
                <a:latin typeface="Arial"/>
                <a:cs typeface="Arial"/>
              </a:rPr>
              <a:t>they </a:t>
            </a:r>
            <a:r>
              <a:rPr sz="2200" dirty="0">
                <a:solidFill>
                  <a:srgbClr val="FFFFFF"/>
                </a:solidFill>
                <a:latin typeface="Arial"/>
                <a:cs typeface="Arial"/>
              </a:rPr>
              <a:t>only answer, </a:t>
            </a:r>
            <a:r>
              <a:rPr sz="2200" spc="-5" dirty="0">
                <a:solidFill>
                  <a:srgbClr val="FFFFFF"/>
                </a:solidFill>
                <a:latin typeface="Arial"/>
                <a:cs typeface="Arial"/>
              </a:rPr>
              <a:t>more, more, more,</a:t>
            </a:r>
            <a:r>
              <a:rPr sz="2200" spc="-45" dirty="0">
                <a:solidFill>
                  <a:srgbClr val="FFFFFF"/>
                </a:solidFill>
                <a:latin typeface="Arial"/>
                <a:cs typeface="Arial"/>
              </a:rPr>
              <a:t> </a:t>
            </a:r>
            <a:r>
              <a:rPr sz="2200" dirty="0">
                <a:solidFill>
                  <a:srgbClr val="FFFFFF"/>
                </a:solidFill>
                <a:latin typeface="Arial"/>
                <a:cs typeface="Arial"/>
              </a:rPr>
              <a:t>yoh,</a:t>
            </a:r>
            <a:endParaRPr sz="2200">
              <a:latin typeface="Arial"/>
              <a:cs typeface="Arial"/>
            </a:endParaRPr>
          </a:p>
          <a:p>
            <a:pPr>
              <a:lnSpc>
                <a:spcPct val="100000"/>
              </a:lnSpc>
              <a:spcBef>
                <a:spcPts val="20"/>
              </a:spcBef>
            </a:pPr>
            <a:endParaRPr sz="2200">
              <a:latin typeface="Arial"/>
              <a:cs typeface="Arial"/>
            </a:endParaRPr>
          </a:p>
          <a:p>
            <a:pPr marL="76835" algn="ctr">
              <a:lnSpc>
                <a:spcPct val="100000"/>
              </a:lnSpc>
            </a:pPr>
            <a:r>
              <a:rPr sz="2200" spc="-5" dirty="0">
                <a:solidFill>
                  <a:srgbClr val="FFFFFF"/>
                </a:solidFill>
                <a:latin typeface="Arial"/>
                <a:cs typeface="Arial"/>
              </a:rPr>
              <a:t>It </a:t>
            </a:r>
            <a:r>
              <a:rPr sz="2200" dirty="0">
                <a:solidFill>
                  <a:srgbClr val="FFFFFF"/>
                </a:solidFill>
                <a:latin typeface="Arial"/>
                <a:cs typeface="Arial"/>
              </a:rPr>
              <a:t>ain't </a:t>
            </a:r>
            <a:r>
              <a:rPr sz="2200" spc="-10" dirty="0">
                <a:solidFill>
                  <a:srgbClr val="FFFFFF"/>
                </a:solidFill>
                <a:latin typeface="Arial"/>
                <a:cs typeface="Arial"/>
              </a:rPr>
              <a:t>me, </a:t>
            </a:r>
            <a:r>
              <a:rPr sz="2200" dirty="0">
                <a:solidFill>
                  <a:srgbClr val="FFFFFF"/>
                </a:solidFill>
                <a:latin typeface="Arial"/>
                <a:cs typeface="Arial"/>
              </a:rPr>
              <a:t>it ain't</a:t>
            </a:r>
            <a:r>
              <a:rPr sz="2200" spc="-70" dirty="0">
                <a:solidFill>
                  <a:srgbClr val="FFFFFF"/>
                </a:solidFill>
                <a:latin typeface="Arial"/>
                <a:cs typeface="Arial"/>
              </a:rPr>
              <a:t> </a:t>
            </a:r>
            <a:r>
              <a:rPr sz="2200" spc="-5" dirty="0">
                <a:solidFill>
                  <a:srgbClr val="FFFFFF"/>
                </a:solidFill>
                <a:latin typeface="Arial"/>
                <a:cs typeface="Arial"/>
              </a:rPr>
              <a:t>me,</a:t>
            </a:r>
            <a:endParaRPr sz="2200">
              <a:latin typeface="Arial"/>
              <a:cs typeface="Arial"/>
            </a:endParaRPr>
          </a:p>
          <a:p>
            <a:pPr marL="1322705" marR="1236345" algn="ctr">
              <a:lnSpc>
                <a:spcPct val="100000"/>
              </a:lnSpc>
            </a:pPr>
            <a:r>
              <a:rPr sz="2200" dirty="0">
                <a:solidFill>
                  <a:srgbClr val="FFFFFF"/>
                </a:solidFill>
                <a:latin typeface="Arial"/>
                <a:cs typeface="Arial"/>
              </a:rPr>
              <a:t>I ain't </a:t>
            </a:r>
            <a:r>
              <a:rPr sz="2200" spc="-5" dirty="0">
                <a:solidFill>
                  <a:srgbClr val="FFFFFF"/>
                </a:solidFill>
                <a:latin typeface="Arial"/>
                <a:cs typeface="Arial"/>
              </a:rPr>
              <a:t>no military </a:t>
            </a:r>
            <a:r>
              <a:rPr sz="2200" dirty="0">
                <a:solidFill>
                  <a:srgbClr val="FFFFFF"/>
                </a:solidFill>
                <a:latin typeface="Arial"/>
                <a:cs typeface="Arial"/>
              </a:rPr>
              <a:t>son, </a:t>
            </a:r>
            <a:r>
              <a:rPr sz="2200" spc="-10" dirty="0">
                <a:solidFill>
                  <a:srgbClr val="FFFFFF"/>
                </a:solidFill>
                <a:latin typeface="Arial"/>
                <a:cs typeface="Arial"/>
              </a:rPr>
              <a:t>SON,</a:t>
            </a:r>
            <a:r>
              <a:rPr sz="2200" spc="-50" dirty="0">
                <a:solidFill>
                  <a:srgbClr val="FFFFFF"/>
                </a:solidFill>
                <a:latin typeface="Arial"/>
                <a:cs typeface="Arial"/>
              </a:rPr>
              <a:t> </a:t>
            </a:r>
            <a:r>
              <a:rPr sz="2200" dirty="0">
                <a:solidFill>
                  <a:srgbClr val="FFFFFF"/>
                </a:solidFill>
                <a:latin typeface="Arial"/>
                <a:cs typeface="Arial"/>
              </a:rPr>
              <a:t>NO  </a:t>
            </a:r>
            <a:r>
              <a:rPr sz="2200" spc="-5" dirty="0">
                <a:solidFill>
                  <a:srgbClr val="FFFFFF"/>
                </a:solidFill>
                <a:latin typeface="Arial"/>
                <a:cs typeface="Arial"/>
              </a:rPr>
              <a:t>It </a:t>
            </a:r>
            <a:r>
              <a:rPr sz="2200" dirty="0">
                <a:solidFill>
                  <a:srgbClr val="FFFFFF"/>
                </a:solidFill>
                <a:latin typeface="Arial"/>
                <a:cs typeface="Arial"/>
              </a:rPr>
              <a:t>ain't </a:t>
            </a:r>
            <a:r>
              <a:rPr sz="2200" spc="-10" dirty="0">
                <a:solidFill>
                  <a:srgbClr val="FFFFFF"/>
                </a:solidFill>
                <a:latin typeface="Arial"/>
                <a:cs typeface="Arial"/>
              </a:rPr>
              <a:t>me, </a:t>
            </a:r>
            <a:r>
              <a:rPr sz="2200" dirty="0">
                <a:solidFill>
                  <a:srgbClr val="FFFFFF"/>
                </a:solidFill>
                <a:latin typeface="Arial"/>
                <a:cs typeface="Arial"/>
              </a:rPr>
              <a:t>it ain't</a:t>
            </a:r>
            <a:r>
              <a:rPr sz="2200" spc="-25" dirty="0">
                <a:solidFill>
                  <a:srgbClr val="FFFFFF"/>
                </a:solidFill>
                <a:latin typeface="Arial"/>
                <a:cs typeface="Arial"/>
              </a:rPr>
              <a:t> </a:t>
            </a:r>
            <a:r>
              <a:rPr sz="2200" spc="-5" dirty="0">
                <a:solidFill>
                  <a:srgbClr val="FFFFFF"/>
                </a:solidFill>
                <a:latin typeface="Arial"/>
                <a:cs typeface="Arial"/>
              </a:rPr>
              <a:t>me,</a:t>
            </a:r>
            <a:endParaRPr sz="2200">
              <a:latin typeface="Arial"/>
              <a:cs typeface="Arial"/>
            </a:endParaRPr>
          </a:p>
          <a:p>
            <a:pPr marL="76835" algn="ctr">
              <a:lnSpc>
                <a:spcPct val="100000"/>
              </a:lnSpc>
            </a:pPr>
            <a:r>
              <a:rPr sz="2200" dirty="0">
                <a:solidFill>
                  <a:srgbClr val="FFFFFF"/>
                </a:solidFill>
                <a:latin typeface="Arial"/>
                <a:cs typeface="Arial"/>
              </a:rPr>
              <a:t>I ain't no </a:t>
            </a:r>
            <a:r>
              <a:rPr sz="2200" spc="-5" dirty="0">
                <a:solidFill>
                  <a:srgbClr val="FFFFFF"/>
                </a:solidFill>
                <a:latin typeface="Arial"/>
                <a:cs typeface="Arial"/>
              </a:rPr>
              <a:t>fortunate </a:t>
            </a:r>
            <a:r>
              <a:rPr sz="2200" dirty="0">
                <a:solidFill>
                  <a:srgbClr val="FFFFFF"/>
                </a:solidFill>
                <a:latin typeface="Arial"/>
                <a:cs typeface="Arial"/>
              </a:rPr>
              <a:t>one, </a:t>
            </a:r>
            <a:r>
              <a:rPr sz="2200" spc="-5" dirty="0">
                <a:solidFill>
                  <a:srgbClr val="FFFFFF"/>
                </a:solidFill>
                <a:latin typeface="Arial"/>
                <a:cs typeface="Arial"/>
              </a:rPr>
              <a:t>NO</a:t>
            </a:r>
            <a:r>
              <a:rPr sz="2200" spc="-70" dirty="0">
                <a:solidFill>
                  <a:srgbClr val="FFFFFF"/>
                </a:solidFill>
                <a:latin typeface="Arial"/>
                <a:cs typeface="Arial"/>
              </a:rPr>
              <a:t> </a:t>
            </a:r>
            <a:r>
              <a:rPr sz="2200" spc="-5" dirty="0">
                <a:solidFill>
                  <a:srgbClr val="FFFFFF"/>
                </a:solidFill>
                <a:latin typeface="Arial"/>
                <a:cs typeface="Arial"/>
              </a:rPr>
              <a:t>NO</a:t>
            </a:r>
            <a:endParaRPr sz="2200">
              <a:latin typeface="Arial"/>
              <a:cs typeface="Arial"/>
            </a:endParaRPr>
          </a:p>
          <a:p>
            <a:pPr>
              <a:lnSpc>
                <a:spcPct val="100000"/>
              </a:lnSpc>
              <a:spcBef>
                <a:spcPts val="55"/>
              </a:spcBef>
            </a:pPr>
            <a:endParaRPr sz="2250">
              <a:latin typeface="Arial"/>
              <a:cs typeface="Arial"/>
            </a:endParaRPr>
          </a:p>
          <a:p>
            <a:pPr marL="76835" algn="ctr">
              <a:lnSpc>
                <a:spcPct val="100000"/>
              </a:lnSpc>
            </a:pPr>
            <a:r>
              <a:rPr sz="2200" spc="-5" dirty="0">
                <a:solidFill>
                  <a:srgbClr val="FFFFFF"/>
                </a:solidFill>
                <a:latin typeface="Arial"/>
                <a:cs typeface="Arial"/>
              </a:rPr>
              <a:t>It </a:t>
            </a:r>
            <a:r>
              <a:rPr sz="2200" dirty="0">
                <a:solidFill>
                  <a:srgbClr val="FFFFFF"/>
                </a:solidFill>
                <a:latin typeface="Arial"/>
                <a:cs typeface="Arial"/>
              </a:rPr>
              <a:t>ain't </a:t>
            </a:r>
            <a:r>
              <a:rPr sz="2200" spc="-10" dirty="0">
                <a:solidFill>
                  <a:srgbClr val="FFFFFF"/>
                </a:solidFill>
                <a:latin typeface="Arial"/>
                <a:cs typeface="Arial"/>
              </a:rPr>
              <a:t>me, </a:t>
            </a:r>
            <a:r>
              <a:rPr sz="2200" dirty="0">
                <a:solidFill>
                  <a:srgbClr val="FFFFFF"/>
                </a:solidFill>
                <a:latin typeface="Arial"/>
                <a:cs typeface="Arial"/>
              </a:rPr>
              <a:t>it ain't</a:t>
            </a:r>
            <a:r>
              <a:rPr sz="2200" spc="-70" dirty="0">
                <a:solidFill>
                  <a:srgbClr val="FFFFFF"/>
                </a:solidFill>
                <a:latin typeface="Arial"/>
                <a:cs typeface="Arial"/>
              </a:rPr>
              <a:t> </a:t>
            </a:r>
            <a:r>
              <a:rPr sz="2200" spc="-5" dirty="0">
                <a:solidFill>
                  <a:srgbClr val="FFFFFF"/>
                </a:solidFill>
                <a:latin typeface="Arial"/>
                <a:cs typeface="Arial"/>
              </a:rPr>
              <a:t>me,</a:t>
            </a:r>
            <a:endParaRPr sz="2200">
              <a:latin typeface="Arial"/>
              <a:cs typeface="Arial"/>
            </a:endParaRPr>
          </a:p>
          <a:p>
            <a:pPr marL="1210945" marR="1127125" algn="ctr">
              <a:lnSpc>
                <a:spcPct val="100000"/>
              </a:lnSpc>
            </a:pPr>
            <a:r>
              <a:rPr sz="2200" dirty="0">
                <a:solidFill>
                  <a:srgbClr val="FFFFFF"/>
                </a:solidFill>
                <a:latin typeface="Arial"/>
                <a:cs typeface="Arial"/>
              </a:rPr>
              <a:t>I ain't </a:t>
            </a:r>
            <a:r>
              <a:rPr sz="2200" spc="-5" dirty="0">
                <a:solidFill>
                  <a:srgbClr val="FFFFFF"/>
                </a:solidFill>
                <a:latin typeface="Arial"/>
                <a:cs typeface="Arial"/>
              </a:rPr>
              <a:t>no fortunate one, </a:t>
            </a:r>
            <a:r>
              <a:rPr sz="2200" dirty="0">
                <a:solidFill>
                  <a:srgbClr val="FFFFFF"/>
                </a:solidFill>
                <a:latin typeface="Arial"/>
                <a:cs typeface="Arial"/>
              </a:rPr>
              <a:t>no </a:t>
            </a:r>
            <a:r>
              <a:rPr sz="2200" spc="-5" dirty="0">
                <a:solidFill>
                  <a:srgbClr val="FFFFFF"/>
                </a:solidFill>
                <a:latin typeface="Arial"/>
                <a:cs typeface="Arial"/>
              </a:rPr>
              <a:t>no</a:t>
            </a:r>
            <a:r>
              <a:rPr sz="2200" spc="-50" dirty="0">
                <a:solidFill>
                  <a:srgbClr val="FFFFFF"/>
                </a:solidFill>
                <a:latin typeface="Arial"/>
                <a:cs typeface="Arial"/>
              </a:rPr>
              <a:t> </a:t>
            </a:r>
            <a:r>
              <a:rPr sz="2200" dirty="0">
                <a:solidFill>
                  <a:srgbClr val="FFFFFF"/>
                </a:solidFill>
                <a:latin typeface="Arial"/>
                <a:cs typeface="Arial"/>
              </a:rPr>
              <a:t>no,  </a:t>
            </a:r>
            <a:r>
              <a:rPr sz="2200" spc="-5" dirty="0">
                <a:solidFill>
                  <a:srgbClr val="FFFFFF"/>
                </a:solidFill>
                <a:latin typeface="Arial"/>
                <a:cs typeface="Arial"/>
              </a:rPr>
              <a:t>It </a:t>
            </a:r>
            <a:r>
              <a:rPr sz="2200" dirty="0">
                <a:solidFill>
                  <a:srgbClr val="FFFFFF"/>
                </a:solidFill>
                <a:latin typeface="Arial"/>
                <a:cs typeface="Arial"/>
              </a:rPr>
              <a:t>ain't </a:t>
            </a:r>
            <a:r>
              <a:rPr sz="2200" spc="-10" dirty="0">
                <a:solidFill>
                  <a:srgbClr val="FFFFFF"/>
                </a:solidFill>
                <a:latin typeface="Arial"/>
                <a:cs typeface="Arial"/>
              </a:rPr>
              <a:t>me, </a:t>
            </a:r>
            <a:r>
              <a:rPr sz="2200" dirty="0">
                <a:solidFill>
                  <a:srgbClr val="FFFFFF"/>
                </a:solidFill>
                <a:latin typeface="Arial"/>
                <a:cs typeface="Arial"/>
              </a:rPr>
              <a:t>it ain't</a:t>
            </a:r>
            <a:r>
              <a:rPr sz="2200" spc="-20" dirty="0">
                <a:solidFill>
                  <a:srgbClr val="FFFFFF"/>
                </a:solidFill>
                <a:latin typeface="Arial"/>
                <a:cs typeface="Arial"/>
              </a:rPr>
              <a:t> </a:t>
            </a:r>
            <a:r>
              <a:rPr sz="2200" spc="-5" dirty="0">
                <a:solidFill>
                  <a:srgbClr val="FFFFFF"/>
                </a:solidFill>
                <a:latin typeface="Arial"/>
                <a:cs typeface="Arial"/>
              </a:rPr>
              <a:t>me,</a:t>
            </a:r>
            <a:endParaRPr sz="2200">
              <a:latin typeface="Arial"/>
              <a:cs typeface="Arial"/>
            </a:endParaRPr>
          </a:p>
          <a:p>
            <a:pPr marL="76835" algn="ctr">
              <a:lnSpc>
                <a:spcPts val="2630"/>
              </a:lnSpc>
            </a:pPr>
            <a:r>
              <a:rPr sz="2200" dirty="0">
                <a:solidFill>
                  <a:srgbClr val="FFFFFF"/>
                </a:solidFill>
                <a:latin typeface="Arial"/>
                <a:cs typeface="Arial"/>
              </a:rPr>
              <a:t>I ain't </a:t>
            </a:r>
            <a:r>
              <a:rPr sz="2200" spc="-5" dirty="0">
                <a:solidFill>
                  <a:srgbClr val="FFFFFF"/>
                </a:solidFill>
                <a:latin typeface="Arial"/>
                <a:cs typeface="Arial"/>
              </a:rPr>
              <a:t>no fortunate </a:t>
            </a:r>
            <a:r>
              <a:rPr sz="2200" dirty="0">
                <a:solidFill>
                  <a:srgbClr val="FFFFFF"/>
                </a:solidFill>
                <a:latin typeface="Arial"/>
                <a:cs typeface="Arial"/>
              </a:rPr>
              <a:t>son, </a:t>
            </a:r>
            <a:r>
              <a:rPr sz="2200" spc="-5" dirty="0">
                <a:solidFill>
                  <a:srgbClr val="FFFFFF"/>
                </a:solidFill>
                <a:latin typeface="Arial"/>
                <a:cs typeface="Arial"/>
              </a:rPr>
              <a:t>son </a:t>
            </a:r>
            <a:r>
              <a:rPr sz="2200" dirty="0">
                <a:solidFill>
                  <a:srgbClr val="FFFFFF"/>
                </a:solidFill>
                <a:latin typeface="Arial"/>
                <a:cs typeface="Arial"/>
              </a:rPr>
              <a:t>son</a:t>
            </a:r>
            <a:r>
              <a:rPr sz="2200" spc="-15" dirty="0">
                <a:solidFill>
                  <a:srgbClr val="FFFFFF"/>
                </a:solidFill>
                <a:latin typeface="Arial"/>
                <a:cs typeface="Arial"/>
              </a:rPr>
              <a:t> </a:t>
            </a:r>
            <a:r>
              <a:rPr sz="2200" dirty="0">
                <a:solidFill>
                  <a:srgbClr val="FFFFFF"/>
                </a:solidFill>
                <a:latin typeface="Arial"/>
                <a:cs typeface="Arial"/>
              </a:rPr>
              <a:t>son</a:t>
            </a:r>
            <a:endParaRPr sz="22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343400" y="1524000"/>
            <a:ext cx="4267200" cy="302358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038860" y="34290"/>
            <a:ext cx="7070090" cy="1031240"/>
          </a:xfrm>
          <a:prstGeom prst="rect">
            <a:avLst/>
          </a:prstGeom>
        </p:spPr>
        <p:txBody>
          <a:bodyPr vert="horz" wrap="square" lIns="0" tIns="12700" rIns="0" bIns="0" rtlCol="0">
            <a:spAutoFit/>
          </a:bodyPr>
          <a:lstStyle/>
          <a:p>
            <a:pPr marL="12700">
              <a:lnSpc>
                <a:spcPct val="100000"/>
              </a:lnSpc>
              <a:spcBef>
                <a:spcPts val="100"/>
              </a:spcBef>
            </a:pPr>
            <a:r>
              <a:rPr b="0" spc="-5" dirty="0">
                <a:solidFill>
                  <a:srgbClr val="FFFF00"/>
                </a:solidFill>
              </a:rPr>
              <a:t>Kent </a:t>
            </a:r>
            <a:r>
              <a:rPr b="0" dirty="0">
                <a:solidFill>
                  <a:srgbClr val="FFFF00"/>
                </a:solidFill>
              </a:rPr>
              <a:t>State</a:t>
            </a:r>
            <a:r>
              <a:rPr b="0" spc="-40" dirty="0">
                <a:solidFill>
                  <a:srgbClr val="FFFF00"/>
                </a:solidFill>
              </a:rPr>
              <a:t> </a:t>
            </a:r>
            <a:r>
              <a:rPr b="0" spc="-5" dirty="0">
                <a:solidFill>
                  <a:srgbClr val="FFFF00"/>
                </a:solidFill>
              </a:rPr>
              <a:t>Massacre</a:t>
            </a:r>
          </a:p>
        </p:txBody>
      </p:sp>
      <p:sp>
        <p:nvSpPr>
          <p:cNvPr id="5" name="object 5"/>
          <p:cNvSpPr txBox="1"/>
          <p:nvPr/>
        </p:nvSpPr>
        <p:spPr>
          <a:xfrm>
            <a:off x="3868420" y="1040129"/>
            <a:ext cx="140843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00"/>
                </a:solidFill>
                <a:latin typeface="Impact"/>
                <a:cs typeface="Impact"/>
              </a:rPr>
              <a:t>May 4,</a:t>
            </a:r>
            <a:r>
              <a:rPr sz="2400" spc="-65" dirty="0">
                <a:solidFill>
                  <a:srgbClr val="FFFF00"/>
                </a:solidFill>
                <a:latin typeface="Impact"/>
                <a:cs typeface="Impact"/>
              </a:rPr>
              <a:t> </a:t>
            </a:r>
            <a:r>
              <a:rPr sz="2400" spc="-5" dirty="0">
                <a:solidFill>
                  <a:srgbClr val="FFFF00"/>
                </a:solidFill>
                <a:latin typeface="Impact"/>
                <a:cs typeface="Impact"/>
              </a:rPr>
              <a:t>1970</a:t>
            </a:r>
            <a:endParaRPr sz="2400" dirty="0">
              <a:solidFill>
                <a:srgbClr val="FFFF00"/>
              </a:solidFill>
              <a:latin typeface="Impact"/>
              <a:cs typeface="Impact"/>
            </a:endParaRPr>
          </a:p>
        </p:txBody>
      </p:sp>
      <p:sp>
        <p:nvSpPr>
          <p:cNvPr id="6" name="object 6"/>
          <p:cNvSpPr txBox="1"/>
          <p:nvPr/>
        </p:nvSpPr>
        <p:spPr>
          <a:xfrm>
            <a:off x="250190" y="1507671"/>
            <a:ext cx="3618230" cy="2167260"/>
          </a:xfrm>
          <a:prstGeom prst="rect">
            <a:avLst/>
          </a:prstGeom>
        </p:spPr>
        <p:txBody>
          <a:bodyPr vert="horz" wrap="square" lIns="0" tIns="12700" rIns="0" bIns="0" rtlCol="0">
            <a:spAutoFit/>
          </a:bodyPr>
          <a:lstStyle/>
          <a:p>
            <a:pPr marL="64769" marR="5080" indent="542290">
              <a:lnSpc>
                <a:spcPct val="100000"/>
              </a:lnSpc>
              <a:spcBef>
                <a:spcPts val="100"/>
              </a:spcBef>
            </a:pPr>
            <a:r>
              <a:rPr lang="en-US" sz="2000" b="1" i="1" spc="-5" dirty="0">
                <a:solidFill>
                  <a:schemeClr val="bg1"/>
                </a:solidFill>
                <a:latin typeface="TimesNewRomanPS-BoldItalicMT"/>
                <a:cs typeface="TimesNewRomanPS-BoldItalicMT"/>
              </a:rPr>
              <a:t>I</a:t>
            </a:r>
            <a:r>
              <a:rPr sz="2000" b="1" i="1" spc="-5" dirty="0">
                <a:solidFill>
                  <a:schemeClr val="bg1"/>
                </a:solidFill>
                <a:latin typeface="TimesNewRomanPS-BoldItalicMT"/>
                <a:cs typeface="TimesNewRomanPS-BoldItalicMT"/>
              </a:rPr>
              <a:t>n April</a:t>
            </a:r>
            <a:r>
              <a:rPr sz="2000" b="1" i="1" spc="-45" dirty="0">
                <a:solidFill>
                  <a:schemeClr val="bg1"/>
                </a:solidFill>
                <a:latin typeface="TimesNewRomanPS-BoldItalicMT"/>
                <a:cs typeface="TimesNewRomanPS-BoldItalicMT"/>
              </a:rPr>
              <a:t> </a:t>
            </a:r>
            <a:r>
              <a:rPr sz="2000" b="1" i="1" dirty="0">
                <a:solidFill>
                  <a:schemeClr val="bg1"/>
                </a:solidFill>
                <a:latin typeface="TimesNewRomanPS-BoldItalicMT"/>
                <a:cs typeface="TimesNewRomanPS-BoldItalicMT"/>
              </a:rPr>
              <a:t>of</a:t>
            </a:r>
            <a:r>
              <a:rPr sz="2000" b="1" i="1" spc="-15" dirty="0">
                <a:solidFill>
                  <a:schemeClr val="bg1"/>
                </a:solidFill>
                <a:latin typeface="TimesNewRomanPS-BoldItalicMT"/>
                <a:cs typeface="TimesNewRomanPS-BoldItalicMT"/>
              </a:rPr>
              <a:t> </a:t>
            </a:r>
            <a:r>
              <a:rPr sz="2000" b="1" i="1" dirty="0">
                <a:solidFill>
                  <a:schemeClr val="bg1"/>
                </a:solidFill>
                <a:latin typeface="TimesNewRomanPS-BoldItalicMT"/>
                <a:cs typeface="TimesNewRomanPS-BoldItalicMT"/>
              </a:rPr>
              <a:t>1970,  </a:t>
            </a:r>
            <a:r>
              <a:rPr sz="2000" b="1" i="1" spc="-5" dirty="0">
                <a:solidFill>
                  <a:schemeClr val="bg1"/>
                </a:solidFill>
                <a:latin typeface="TimesNewRomanPS-BoldItalicMT"/>
                <a:cs typeface="TimesNewRomanPS-BoldItalicMT"/>
              </a:rPr>
              <a:t>President</a:t>
            </a:r>
            <a:r>
              <a:rPr sz="2000" b="1" i="1" spc="-65" dirty="0">
                <a:solidFill>
                  <a:schemeClr val="bg1"/>
                </a:solidFill>
                <a:latin typeface="TimesNewRomanPS-BoldItalicMT"/>
                <a:cs typeface="TimesNewRomanPS-BoldItalicMT"/>
              </a:rPr>
              <a:t> </a:t>
            </a:r>
            <a:r>
              <a:rPr sz="2000" b="1" i="1" dirty="0">
                <a:solidFill>
                  <a:schemeClr val="bg1"/>
                </a:solidFill>
                <a:latin typeface="TimesNewRomanPS-BoldItalicMT"/>
                <a:cs typeface="TimesNewRomanPS-BoldItalicMT"/>
              </a:rPr>
              <a:t>Nixon  </a:t>
            </a:r>
            <a:r>
              <a:rPr sz="2000" b="1" i="1" spc="-5" dirty="0">
                <a:solidFill>
                  <a:schemeClr val="bg1"/>
                </a:solidFill>
                <a:latin typeface="TimesNewRomanPS-BoldItalicMT"/>
                <a:cs typeface="TimesNewRomanPS-BoldItalicMT"/>
              </a:rPr>
              <a:t>announced</a:t>
            </a:r>
            <a:r>
              <a:rPr sz="2000" b="1" i="1" spc="-75" dirty="0">
                <a:solidFill>
                  <a:schemeClr val="bg1"/>
                </a:solidFill>
                <a:latin typeface="TimesNewRomanPS-BoldItalicMT"/>
                <a:cs typeface="TimesNewRomanPS-BoldItalicMT"/>
              </a:rPr>
              <a:t> </a:t>
            </a:r>
            <a:r>
              <a:rPr sz="2000" b="1" i="1" dirty="0">
                <a:solidFill>
                  <a:schemeClr val="bg1"/>
                </a:solidFill>
                <a:latin typeface="TimesNewRomanPS-BoldItalicMT"/>
                <a:cs typeface="TimesNewRomanPS-BoldItalicMT"/>
              </a:rPr>
              <a:t>that  American</a:t>
            </a:r>
            <a:r>
              <a:rPr sz="2000" b="1" i="1" spc="-50" dirty="0">
                <a:solidFill>
                  <a:schemeClr val="bg1"/>
                </a:solidFill>
                <a:latin typeface="TimesNewRomanPS-BoldItalicMT"/>
                <a:cs typeface="TimesNewRomanPS-BoldItalicMT"/>
              </a:rPr>
              <a:t> </a:t>
            </a:r>
            <a:r>
              <a:rPr sz="2000" b="1" i="1" dirty="0">
                <a:solidFill>
                  <a:schemeClr val="bg1"/>
                </a:solidFill>
                <a:latin typeface="TimesNewRomanPS-BoldItalicMT"/>
                <a:cs typeface="TimesNewRomanPS-BoldItalicMT"/>
              </a:rPr>
              <a:t>troops</a:t>
            </a:r>
            <a:r>
              <a:rPr sz="2000" b="1" i="1" spc="-50" dirty="0">
                <a:solidFill>
                  <a:schemeClr val="bg1"/>
                </a:solidFill>
                <a:latin typeface="TimesNewRomanPS-BoldItalicMT"/>
                <a:cs typeface="TimesNewRomanPS-BoldItalicMT"/>
              </a:rPr>
              <a:t> </a:t>
            </a:r>
            <a:r>
              <a:rPr sz="2000" b="1" i="1" dirty="0">
                <a:solidFill>
                  <a:schemeClr val="bg1"/>
                </a:solidFill>
                <a:latin typeface="TimesNewRomanPS-BoldItalicMT"/>
                <a:cs typeface="TimesNewRomanPS-BoldItalicMT"/>
              </a:rPr>
              <a:t>had  invaded</a:t>
            </a:r>
            <a:r>
              <a:rPr sz="2000" b="1" i="1" spc="-65" dirty="0">
                <a:solidFill>
                  <a:schemeClr val="bg1"/>
                </a:solidFill>
                <a:latin typeface="TimesNewRomanPS-BoldItalicMT"/>
                <a:cs typeface="TimesNewRomanPS-BoldItalicMT"/>
              </a:rPr>
              <a:t> </a:t>
            </a:r>
            <a:r>
              <a:rPr sz="2000" b="1" i="1" spc="-5" dirty="0">
                <a:solidFill>
                  <a:schemeClr val="bg1"/>
                </a:solidFill>
                <a:latin typeface="TimesNewRomanPS-BoldItalicMT"/>
                <a:cs typeface="TimesNewRomanPS-BoldItalicMT"/>
              </a:rPr>
              <a:t>Cambodia</a:t>
            </a:r>
            <a:r>
              <a:rPr lang="en-US" sz="2000" b="1" i="1" spc="-5" dirty="0">
                <a:solidFill>
                  <a:schemeClr val="bg1"/>
                </a:solidFill>
                <a:latin typeface="TimesNewRomanPS-BoldItalicMT"/>
                <a:cs typeface="TimesNewRomanPS-BoldItalicMT"/>
              </a:rPr>
              <a:t>.</a:t>
            </a:r>
            <a:r>
              <a:rPr lang="en-US" sz="2000" dirty="0">
                <a:solidFill>
                  <a:schemeClr val="bg1"/>
                </a:solidFill>
                <a:latin typeface="TimesNewRomanPS-BoldItalicMT"/>
                <a:cs typeface="TimesNewRomanPS-BoldItalicMT"/>
              </a:rPr>
              <a:t> </a:t>
            </a:r>
            <a:r>
              <a:rPr sz="2000" b="1" i="1" spc="-5" dirty="0">
                <a:solidFill>
                  <a:srgbClr val="FFFFFF"/>
                </a:solidFill>
                <a:latin typeface="TimesNewRomanPS-BoldItalicMT"/>
                <a:cs typeface="TimesNewRomanPS-BoldItalicMT"/>
              </a:rPr>
              <a:t>Anti-war</a:t>
            </a:r>
            <a:r>
              <a:rPr sz="2000" b="1" i="1" spc="-55" dirty="0">
                <a:solidFill>
                  <a:srgbClr val="FFFFFF"/>
                </a:solidFill>
                <a:latin typeface="TimesNewRomanPS-BoldItalicMT"/>
                <a:cs typeface="TimesNewRomanPS-BoldItalicMT"/>
              </a:rPr>
              <a:t> </a:t>
            </a:r>
            <a:r>
              <a:rPr sz="2000" b="1" i="1" dirty="0">
                <a:solidFill>
                  <a:srgbClr val="FFFFFF"/>
                </a:solidFill>
                <a:latin typeface="TimesNewRomanPS-BoldItalicMT"/>
                <a:cs typeface="TimesNewRomanPS-BoldItalicMT"/>
              </a:rPr>
              <a:t>protestors  saw </a:t>
            </a:r>
            <a:r>
              <a:rPr sz="2000" b="1" i="1" spc="-5" dirty="0">
                <a:solidFill>
                  <a:srgbClr val="FFFFFF"/>
                </a:solidFill>
                <a:latin typeface="TimesNewRomanPS-BoldItalicMT"/>
                <a:cs typeface="TimesNewRomanPS-BoldItalicMT"/>
              </a:rPr>
              <a:t>this</a:t>
            </a:r>
            <a:r>
              <a:rPr sz="2000" b="1" i="1" spc="-50" dirty="0">
                <a:solidFill>
                  <a:srgbClr val="FFFFFF"/>
                </a:solidFill>
                <a:latin typeface="TimesNewRomanPS-BoldItalicMT"/>
                <a:cs typeface="TimesNewRomanPS-BoldItalicMT"/>
              </a:rPr>
              <a:t> </a:t>
            </a:r>
            <a:r>
              <a:rPr sz="2000" b="1" i="1" dirty="0">
                <a:solidFill>
                  <a:srgbClr val="FFFFFF"/>
                </a:solidFill>
                <a:latin typeface="TimesNewRomanPS-BoldItalicMT"/>
                <a:cs typeface="TimesNewRomanPS-BoldItalicMT"/>
              </a:rPr>
              <a:t>as</a:t>
            </a:r>
            <a:r>
              <a:rPr sz="2000" b="1" i="1" spc="-30" dirty="0">
                <a:solidFill>
                  <a:srgbClr val="FFFFFF"/>
                </a:solidFill>
                <a:latin typeface="TimesNewRomanPS-BoldItalicMT"/>
                <a:cs typeface="TimesNewRomanPS-BoldItalicMT"/>
              </a:rPr>
              <a:t> </a:t>
            </a:r>
            <a:r>
              <a:rPr sz="2000" b="1" i="1" dirty="0">
                <a:solidFill>
                  <a:srgbClr val="FFFFFF"/>
                </a:solidFill>
                <a:latin typeface="TimesNewRomanPS-BoldItalicMT"/>
                <a:cs typeface="TimesNewRomanPS-BoldItalicMT"/>
              </a:rPr>
              <a:t>an  escalation of</a:t>
            </a:r>
            <a:r>
              <a:rPr sz="2000" b="1" i="1" spc="-55" dirty="0">
                <a:solidFill>
                  <a:srgbClr val="FFFFFF"/>
                </a:solidFill>
                <a:latin typeface="TimesNewRomanPS-BoldItalicMT"/>
                <a:cs typeface="TimesNewRomanPS-BoldItalicMT"/>
              </a:rPr>
              <a:t> </a:t>
            </a:r>
            <a:r>
              <a:rPr sz="2000" b="1" i="1" dirty="0">
                <a:solidFill>
                  <a:srgbClr val="FFFFFF"/>
                </a:solidFill>
                <a:latin typeface="TimesNewRomanPS-BoldItalicMT"/>
                <a:cs typeface="TimesNewRomanPS-BoldItalicMT"/>
              </a:rPr>
              <a:t>the</a:t>
            </a:r>
            <a:r>
              <a:rPr sz="2000" b="1" i="1" spc="-15" dirty="0">
                <a:solidFill>
                  <a:srgbClr val="FFFFFF"/>
                </a:solidFill>
                <a:latin typeface="TimesNewRomanPS-BoldItalicMT"/>
                <a:cs typeface="TimesNewRomanPS-BoldItalicMT"/>
              </a:rPr>
              <a:t> </a:t>
            </a:r>
            <a:r>
              <a:rPr sz="2000" b="1" i="1" spc="-5" dirty="0">
                <a:solidFill>
                  <a:srgbClr val="FFFFFF"/>
                </a:solidFill>
                <a:latin typeface="TimesNewRomanPS-BoldItalicMT"/>
                <a:cs typeface="TimesNewRomanPS-BoldItalicMT"/>
              </a:rPr>
              <a:t>war, </a:t>
            </a:r>
            <a:r>
              <a:rPr sz="2000" b="1" i="1" dirty="0">
                <a:solidFill>
                  <a:srgbClr val="FFFFFF"/>
                </a:solidFill>
                <a:latin typeface="TimesNewRomanPS-BoldItalicMT"/>
                <a:cs typeface="TimesNewRomanPS-BoldItalicMT"/>
              </a:rPr>
              <a:t> </a:t>
            </a:r>
            <a:r>
              <a:rPr sz="2000" b="1" i="1" spc="-5" dirty="0">
                <a:solidFill>
                  <a:srgbClr val="FFFFFF"/>
                </a:solidFill>
                <a:latin typeface="TimesNewRomanPS-BoldItalicMT"/>
                <a:cs typeface="TimesNewRomanPS-BoldItalicMT"/>
              </a:rPr>
              <a:t>sparking</a:t>
            </a:r>
            <a:r>
              <a:rPr sz="2000" b="1" i="1" spc="-70" dirty="0">
                <a:solidFill>
                  <a:srgbClr val="FFFFFF"/>
                </a:solidFill>
                <a:latin typeface="TimesNewRomanPS-BoldItalicMT"/>
                <a:cs typeface="TimesNewRomanPS-BoldItalicMT"/>
              </a:rPr>
              <a:t> </a:t>
            </a:r>
            <a:r>
              <a:rPr sz="2000" b="1" i="1" dirty="0">
                <a:solidFill>
                  <a:srgbClr val="FFFFFF"/>
                </a:solidFill>
                <a:latin typeface="TimesNewRomanPS-BoldItalicMT"/>
                <a:cs typeface="TimesNewRomanPS-BoldItalicMT"/>
              </a:rPr>
              <a:t>violent  protests on</a:t>
            </a:r>
            <a:r>
              <a:rPr sz="2000" b="1" i="1" spc="-85" dirty="0">
                <a:solidFill>
                  <a:srgbClr val="FFFFFF"/>
                </a:solidFill>
                <a:latin typeface="TimesNewRomanPS-BoldItalicMT"/>
                <a:cs typeface="TimesNewRomanPS-BoldItalicMT"/>
              </a:rPr>
              <a:t> </a:t>
            </a:r>
            <a:r>
              <a:rPr sz="2000" b="1" i="1" dirty="0">
                <a:solidFill>
                  <a:srgbClr val="FFFFFF"/>
                </a:solidFill>
                <a:latin typeface="TimesNewRomanPS-BoldItalicMT"/>
                <a:cs typeface="TimesNewRomanPS-BoldItalicMT"/>
              </a:rPr>
              <a:t>college</a:t>
            </a:r>
            <a:r>
              <a:rPr lang="en-US" sz="2000" dirty="0">
                <a:latin typeface="TimesNewRomanPS-BoldItalicMT"/>
                <a:cs typeface="TimesNewRomanPS-BoldItalicMT"/>
              </a:rPr>
              <a:t> </a:t>
            </a:r>
            <a:r>
              <a:rPr sz="2000" b="1" i="1" spc="-5" dirty="0">
                <a:solidFill>
                  <a:srgbClr val="FFFFFF"/>
                </a:solidFill>
                <a:latin typeface="TimesNewRomanPS-BoldItalicMT"/>
                <a:cs typeface="TimesNewRomanPS-BoldItalicMT"/>
              </a:rPr>
              <a:t>c</a:t>
            </a:r>
            <a:r>
              <a:rPr sz="2000" b="1" i="1" dirty="0">
                <a:solidFill>
                  <a:srgbClr val="FFFFFF"/>
                </a:solidFill>
                <a:latin typeface="TimesNewRomanPS-BoldItalicMT"/>
                <a:cs typeface="TimesNewRomanPS-BoldItalicMT"/>
              </a:rPr>
              <a:t>a</a:t>
            </a:r>
            <a:r>
              <a:rPr sz="2000" b="1" i="1" spc="10" dirty="0">
                <a:solidFill>
                  <a:srgbClr val="FFFFFF"/>
                </a:solidFill>
                <a:latin typeface="TimesNewRomanPS-BoldItalicMT"/>
                <a:cs typeface="TimesNewRomanPS-BoldItalicMT"/>
              </a:rPr>
              <a:t>m</a:t>
            </a:r>
            <a:r>
              <a:rPr sz="2000" b="1" i="1" dirty="0">
                <a:solidFill>
                  <a:srgbClr val="FFFFFF"/>
                </a:solidFill>
                <a:latin typeface="TimesNewRomanPS-BoldItalicMT"/>
                <a:cs typeface="TimesNewRomanPS-BoldItalicMT"/>
              </a:rPr>
              <a:t>p</a:t>
            </a:r>
            <a:r>
              <a:rPr sz="2000" b="1" i="1" spc="-5" dirty="0">
                <a:solidFill>
                  <a:srgbClr val="FFFFFF"/>
                </a:solidFill>
                <a:latin typeface="TimesNewRomanPS-BoldItalicMT"/>
                <a:cs typeface="TimesNewRomanPS-BoldItalicMT"/>
              </a:rPr>
              <a:t>us</a:t>
            </a:r>
            <a:r>
              <a:rPr sz="2000" b="1" i="1" spc="5" dirty="0">
                <a:solidFill>
                  <a:srgbClr val="FFFFFF"/>
                </a:solidFill>
                <a:latin typeface="TimesNewRomanPS-BoldItalicMT"/>
                <a:cs typeface="TimesNewRomanPS-BoldItalicMT"/>
              </a:rPr>
              <a:t>e</a:t>
            </a:r>
            <a:r>
              <a:rPr sz="2000" b="1" i="1" dirty="0">
                <a:solidFill>
                  <a:srgbClr val="FFFFFF"/>
                </a:solidFill>
                <a:latin typeface="TimesNewRomanPS-BoldItalicMT"/>
                <a:cs typeface="TimesNewRomanPS-BoldItalicMT"/>
              </a:rPr>
              <a:t>s</a:t>
            </a:r>
            <a:r>
              <a:rPr lang="en-US" sz="2000" b="1" i="1" dirty="0">
                <a:solidFill>
                  <a:srgbClr val="FFFFFF"/>
                </a:solidFill>
                <a:latin typeface="TimesNewRomanPS-BoldItalicMT"/>
                <a:cs typeface="TimesNewRomanPS-BoldItalicMT"/>
              </a:rPr>
              <a:t>.</a:t>
            </a:r>
            <a:endParaRPr sz="2000" dirty="0">
              <a:latin typeface="TimesNewRomanPS-BoldItalicMT"/>
              <a:cs typeface="TimesNewRomanPS-BoldItalicMT"/>
            </a:endParaRPr>
          </a:p>
        </p:txBody>
      </p:sp>
      <p:sp>
        <p:nvSpPr>
          <p:cNvPr id="7" name="object 7"/>
          <p:cNvSpPr txBox="1"/>
          <p:nvPr/>
        </p:nvSpPr>
        <p:spPr>
          <a:xfrm>
            <a:off x="80010" y="3962400"/>
            <a:ext cx="3788410" cy="2598147"/>
          </a:xfrm>
          <a:prstGeom prst="rect">
            <a:avLst/>
          </a:prstGeom>
        </p:spPr>
        <p:txBody>
          <a:bodyPr vert="horz" wrap="square" lIns="0" tIns="12700" rIns="0" bIns="0" rtlCol="0">
            <a:spAutoFit/>
          </a:bodyPr>
          <a:lstStyle/>
          <a:p>
            <a:pPr marL="12065" marR="5080" algn="ctr">
              <a:lnSpc>
                <a:spcPct val="100000"/>
              </a:lnSpc>
              <a:spcBef>
                <a:spcPts val="100"/>
              </a:spcBef>
            </a:pPr>
            <a:r>
              <a:rPr sz="2400" b="1" i="1" spc="-5" dirty="0">
                <a:solidFill>
                  <a:srgbClr val="FFFF00"/>
                </a:solidFill>
                <a:latin typeface="TimesNewRomanPS-BoldItalicMT"/>
                <a:cs typeface="TimesNewRomanPS-BoldItalicMT"/>
              </a:rPr>
              <a:t>At Kent </a:t>
            </a:r>
            <a:r>
              <a:rPr sz="2400" b="1" i="1" dirty="0">
                <a:solidFill>
                  <a:srgbClr val="FFFF00"/>
                </a:solidFill>
                <a:latin typeface="TimesNewRomanPS-BoldItalicMT"/>
                <a:cs typeface="TimesNewRomanPS-BoldItalicMT"/>
              </a:rPr>
              <a:t>State </a:t>
            </a:r>
            <a:r>
              <a:rPr sz="2400" b="1" i="1" spc="-5" dirty="0">
                <a:solidFill>
                  <a:srgbClr val="FFFF00"/>
                </a:solidFill>
                <a:latin typeface="TimesNewRomanPS-BoldItalicMT"/>
                <a:cs typeface="TimesNewRomanPS-BoldItalicMT"/>
              </a:rPr>
              <a:t>University </a:t>
            </a:r>
            <a:r>
              <a:rPr sz="2400" b="1" i="1" dirty="0">
                <a:solidFill>
                  <a:srgbClr val="FFFF00"/>
                </a:solidFill>
                <a:latin typeface="TimesNewRomanPS-BoldItalicMT"/>
                <a:cs typeface="TimesNewRomanPS-BoldItalicMT"/>
              </a:rPr>
              <a:t>in </a:t>
            </a:r>
            <a:r>
              <a:rPr sz="2400" b="1" i="1" spc="-5" dirty="0">
                <a:solidFill>
                  <a:srgbClr val="FFFF00"/>
                </a:solidFill>
                <a:latin typeface="TimesNewRomanPS-BoldItalicMT"/>
                <a:cs typeface="TimesNewRomanPS-BoldItalicMT"/>
              </a:rPr>
              <a:t>Ohio, </a:t>
            </a:r>
            <a:r>
              <a:rPr sz="2400" b="1" i="1" dirty="0">
                <a:solidFill>
                  <a:srgbClr val="FFFF00"/>
                </a:solidFill>
                <a:latin typeface="TimesNewRomanPS-BoldItalicMT"/>
                <a:cs typeface="TimesNewRomanPS-BoldItalicMT"/>
              </a:rPr>
              <a:t>protestors became violent. </a:t>
            </a:r>
            <a:r>
              <a:rPr sz="2400" b="1" i="1" spc="-5" dirty="0">
                <a:solidFill>
                  <a:srgbClr val="FFFF00"/>
                </a:solidFill>
                <a:latin typeface="TimesNewRomanPS-BoldItalicMT"/>
                <a:cs typeface="TimesNewRomanPS-BoldItalicMT"/>
              </a:rPr>
              <a:t>The  Ohio </a:t>
            </a:r>
            <a:r>
              <a:rPr sz="2400" b="1" i="1" dirty="0">
                <a:solidFill>
                  <a:srgbClr val="FFFF00"/>
                </a:solidFill>
                <a:latin typeface="TimesNewRomanPS-BoldItalicMT"/>
                <a:cs typeface="TimesNewRomanPS-BoldItalicMT"/>
              </a:rPr>
              <a:t>National </a:t>
            </a:r>
            <a:r>
              <a:rPr sz="2400" b="1" i="1" spc="-5" dirty="0">
                <a:solidFill>
                  <a:srgbClr val="FFFF00"/>
                </a:solidFill>
                <a:latin typeface="TimesNewRomanPS-BoldItalicMT"/>
                <a:cs typeface="TimesNewRomanPS-BoldItalicMT"/>
              </a:rPr>
              <a:t>Guard was </a:t>
            </a:r>
            <a:r>
              <a:rPr sz="2400" b="1" i="1" dirty="0">
                <a:solidFill>
                  <a:srgbClr val="FFFF00"/>
                </a:solidFill>
                <a:latin typeface="TimesNewRomanPS-BoldItalicMT"/>
                <a:cs typeface="TimesNewRomanPS-BoldItalicMT"/>
              </a:rPr>
              <a:t>called in </a:t>
            </a:r>
            <a:r>
              <a:rPr sz="2400" b="1" i="1" spc="-5" dirty="0">
                <a:solidFill>
                  <a:srgbClr val="FFFF00"/>
                </a:solidFill>
                <a:latin typeface="TimesNewRomanPS-BoldItalicMT"/>
                <a:cs typeface="TimesNewRomanPS-BoldItalicMT"/>
              </a:rPr>
              <a:t>and </a:t>
            </a:r>
            <a:r>
              <a:rPr sz="2400" b="1" i="1" dirty="0">
                <a:solidFill>
                  <a:srgbClr val="FFFF00"/>
                </a:solidFill>
                <a:latin typeface="TimesNewRomanPS-BoldItalicMT"/>
                <a:cs typeface="TimesNewRomanPS-BoldItalicMT"/>
              </a:rPr>
              <a:t>fired </a:t>
            </a:r>
            <a:r>
              <a:rPr sz="2400" b="1" i="1" spc="-5" dirty="0">
                <a:solidFill>
                  <a:srgbClr val="FFFF00"/>
                </a:solidFill>
                <a:latin typeface="TimesNewRomanPS-BoldItalicMT"/>
                <a:cs typeface="TimesNewRomanPS-BoldItalicMT"/>
              </a:rPr>
              <a:t>upon the student  </a:t>
            </a:r>
            <a:r>
              <a:rPr sz="2400" b="1" i="1" dirty="0">
                <a:solidFill>
                  <a:srgbClr val="FFFF00"/>
                </a:solidFill>
                <a:latin typeface="TimesNewRomanPS-BoldItalicMT"/>
                <a:cs typeface="TimesNewRomanPS-BoldItalicMT"/>
              </a:rPr>
              <a:t>demonstrators, killing four</a:t>
            </a:r>
            <a:r>
              <a:rPr sz="2400" b="1" i="1" spc="-5" dirty="0">
                <a:solidFill>
                  <a:srgbClr val="FFFF00"/>
                </a:solidFill>
                <a:latin typeface="TimesNewRomanPS-BoldItalicMT"/>
                <a:cs typeface="TimesNewRomanPS-BoldItalicMT"/>
              </a:rPr>
              <a:t> students</a:t>
            </a:r>
            <a:endParaRPr sz="2400" dirty="0">
              <a:solidFill>
                <a:srgbClr val="FFFF00"/>
              </a:solidFill>
              <a:latin typeface="TimesNewRomanPS-BoldItalicMT"/>
              <a:cs typeface="TimesNewRomanPS-BoldItalicM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4790" y="5595620"/>
            <a:ext cx="8919210" cy="87884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631950" y="186690"/>
            <a:ext cx="5882005" cy="1031240"/>
          </a:xfrm>
          <a:prstGeom prst="rect">
            <a:avLst/>
          </a:prstGeom>
        </p:spPr>
        <p:txBody>
          <a:bodyPr vert="horz" wrap="square" lIns="0" tIns="12700" rIns="0" bIns="0" rtlCol="0">
            <a:spAutoFit/>
          </a:bodyPr>
          <a:lstStyle/>
          <a:p>
            <a:pPr marL="12700">
              <a:lnSpc>
                <a:spcPct val="100000"/>
              </a:lnSpc>
              <a:spcBef>
                <a:spcPts val="100"/>
              </a:spcBef>
            </a:pPr>
            <a:r>
              <a:rPr b="0" dirty="0">
                <a:solidFill>
                  <a:srgbClr val="FFFF00"/>
                </a:solidFill>
              </a:rPr>
              <a:t>Ohio </a:t>
            </a:r>
            <a:r>
              <a:rPr b="0" spc="-5" dirty="0">
                <a:solidFill>
                  <a:srgbClr val="FFFF00"/>
                </a:solidFill>
              </a:rPr>
              <a:t>(Neil</a:t>
            </a:r>
            <a:r>
              <a:rPr b="0" spc="-55" dirty="0">
                <a:solidFill>
                  <a:srgbClr val="FFFF00"/>
                </a:solidFill>
              </a:rPr>
              <a:t> </a:t>
            </a:r>
            <a:r>
              <a:rPr b="0" spc="-5" dirty="0">
                <a:solidFill>
                  <a:srgbClr val="FFFF00"/>
                </a:solidFill>
              </a:rPr>
              <a:t>Young)</a:t>
            </a:r>
          </a:p>
        </p:txBody>
      </p:sp>
      <p:sp>
        <p:nvSpPr>
          <p:cNvPr id="4" name="object 4"/>
          <p:cNvSpPr txBox="1"/>
          <p:nvPr/>
        </p:nvSpPr>
        <p:spPr>
          <a:xfrm>
            <a:off x="382270" y="1253490"/>
            <a:ext cx="4663440" cy="4048760"/>
          </a:xfrm>
          <a:prstGeom prst="rect">
            <a:avLst/>
          </a:prstGeom>
        </p:spPr>
        <p:txBody>
          <a:bodyPr vert="horz" wrap="square" lIns="0" tIns="12700" rIns="0" bIns="0" rtlCol="0">
            <a:spAutoFit/>
          </a:bodyPr>
          <a:lstStyle/>
          <a:p>
            <a:pPr marL="12700" marR="381000">
              <a:lnSpc>
                <a:spcPct val="100000"/>
              </a:lnSpc>
              <a:spcBef>
                <a:spcPts val="100"/>
              </a:spcBef>
            </a:pPr>
            <a:r>
              <a:rPr sz="2400" spc="-5" dirty="0">
                <a:solidFill>
                  <a:srgbClr val="FFFFFF"/>
                </a:solidFill>
                <a:latin typeface="Arial"/>
                <a:cs typeface="Arial"/>
              </a:rPr>
              <a:t>Tin soldiers and Nixon's comin'.  We're finally on our </a:t>
            </a:r>
            <a:r>
              <a:rPr sz="2400" spc="-10" dirty="0">
                <a:solidFill>
                  <a:srgbClr val="FFFFFF"/>
                </a:solidFill>
                <a:latin typeface="Arial"/>
                <a:cs typeface="Arial"/>
              </a:rPr>
              <a:t>own.</a:t>
            </a:r>
            <a:endParaRPr sz="2400">
              <a:latin typeface="Arial"/>
              <a:cs typeface="Arial"/>
            </a:endParaRPr>
          </a:p>
          <a:p>
            <a:pPr marL="12700" marR="93980">
              <a:lnSpc>
                <a:spcPct val="100000"/>
              </a:lnSpc>
            </a:pPr>
            <a:r>
              <a:rPr sz="2400" spc="-10" dirty="0">
                <a:solidFill>
                  <a:srgbClr val="FFFFFF"/>
                </a:solidFill>
                <a:latin typeface="Arial"/>
                <a:cs typeface="Arial"/>
              </a:rPr>
              <a:t>This </a:t>
            </a:r>
            <a:r>
              <a:rPr sz="2400" spc="-5" dirty="0">
                <a:solidFill>
                  <a:srgbClr val="FFFFFF"/>
                </a:solidFill>
                <a:latin typeface="Arial"/>
                <a:cs typeface="Arial"/>
              </a:rPr>
              <a:t>summer </a:t>
            </a:r>
            <a:r>
              <a:rPr sz="2400" dirty="0">
                <a:solidFill>
                  <a:srgbClr val="FFFFFF"/>
                </a:solidFill>
                <a:latin typeface="Arial"/>
                <a:cs typeface="Arial"/>
              </a:rPr>
              <a:t>I </a:t>
            </a:r>
            <a:r>
              <a:rPr sz="2400" spc="-10" dirty="0">
                <a:solidFill>
                  <a:srgbClr val="FFFFFF"/>
                </a:solidFill>
                <a:latin typeface="Arial"/>
                <a:cs typeface="Arial"/>
              </a:rPr>
              <a:t>hear </a:t>
            </a:r>
            <a:r>
              <a:rPr sz="2400" spc="-5" dirty="0">
                <a:solidFill>
                  <a:srgbClr val="FFFFFF"/>
                </a:solidFill>
                <a:latin typeface="Arial"/>
                <a:cs typeface="Arial"/>
              </a:rPr>
              <a:t>the drummin'.  Four dead in Ohio.</a:t>
            </a:r>
            <a:endParaRPr sz="2400">
              <a:latin typeface="Arial"/>
              <a:cs typeface="Arial"/>
            </a:endParaRPr>
          </a:p>
          <a:p>
            <a:pPr>
              <a:lnSpc>
                <a:spcPct val="100000"/>
              </a:lnSpc>
              <a:spcBef>
                <a:spcPts val="5"/>
              </a:spcBef>
            </a:pPr>
            <a:endParaRPr sz="2500">
              <a:latin typeface="Arial"/>
              <a:cs typeface="Arial"/>
            </a:endParaRPr>
          </a:p>
          <a:p>
            <a:pPr marL="12700">
              <a:lnSpc>
                <a:spcPct val="100000"/>
              </a:lnSpc>
            </a:pPr>
            <a:r>
              <a:rPr sz="2400" dirty="0">
                <a:solidFill>
                  <a:srgbClr val="FFFFFF"/>
                </a:solidFill>
                <a:latin typeface="Arial"/>
                <a:cs typeface="Arial"/>
              </a:rPr>
              <a:t>Gotta </a:t>
            </a:r>
            <a:r>
              <a:rPr sz="2400" spc="-5" dirty="0">
                <a:solidFill>
                  <a:srgbClr val="FFFFFF"/>
                </a:solidFill>
                <a:latin typeface="Arial"/>
                <a:cs typeface="Arial"/>
              </a:rPr>
              <a:t>get </a:t>
            </a:r>
            <a:r>
              <a:rPr sz="2400" spc="-10" dirty="0">
                <a:solidFill>
                  <a:srgbClr val="FFFFFF"/>
                </a:solidFill>
                <a:latin typeface="Arial"/>
                <a:cs typeface="Arial"/>
              </a:rPr>
              <a:t>down </a:t>
            </a:r>
            <a:r>
              <a:rPr sz="2400" dirty="0">
                <a:solidFill>
                  <a:srgbClr val="FFFFFF"/>
                </a:solidFill>
                <a:latin typeface="Arial"/>
                <a:cs typeface="Arial"/>
              </a:rPr>
              <a:t>to </a:t>
            </a:r>
            <a:r>
              <a:rPr sz="2400" spc="-5" dirty="0">
                <a:solidFill>
                  <a:srgbClr val="FFFFFF"/>
                </a:solidFill>
                <a:latin typeface="Arial"/>
                <a:cs typeface="Arial"/>
              </a:rPr>
              <a:t>it.</a:t>
            </a:r>
            <a:endParaRPr sz="2400">
              <a:latin typeface="Arial"/>
              <a:cs typeface="Arial"/>
            </a:endParaRPr>
          </a:p>
          <a:p>
            <a:pPr marL="12700" marR="91440">
              <a:lnSpc>
                <a:spcPct val="100000"/>
              </a:lnSpc>
            </a:pPr>
            <a:r>
              <a:rPr sz="2400" spc="-5" dirty="0">
                <a:solidFill>
                  <a:srgbClr val="FFFFFF"/>
                </a:solidFill>
                <a:latin typeface="Arial"/>
                <a:cs typeface="Arial"/>
              </a:rPr>
              <a:t>Soldiers </a:t>
            </a:r>
            <a:r>
              <a:rPr sz="2400" dirty="0">
                <a:solidFill>
                  <a:srgbClr val="FFFFFF"/>
                </a:solidFill>
                <a:latin typeface="Arial"/>
                <a:cs typeface="Arial"/>
              </a:rPr>
              <a:t>are </a:t>
            </a:r>
            <a:r>
              <a:rPr sz="2400" spc="-10" dirty="0">
                <a:solidFill>
                  <a:srgbClr val="FFFFFF"/>
                </a:solidFill>
                <a:latin typeface="Arial"/>
                <a:cs typeface="Arial"/>
              </a:rPr>
              <a:t>gunning </a:t>
            </a:r>
            <a:r>
              <a:rPr sz="2400" spc="-5" dirty="0">
                <a:solidFill>
                  <a:srgbClr val="FFFFFF"/>
                </a:solidFill>
                <a:latin typeface="Arial"/>
                <a:cs typeface="Arial"/>
              </a:rPr>
              <a:t>us </a:t>
            </a:r>
            <a:r>
              <a:rPr sz="2400" spc="-10" dirty="0">
                <a:solidFill>
                  <a:srgbClr val="FFFFFF"/>
                </a:solidFill>
                <a:latin typeface="Arial"/>
                <a:cs typeface="Arial"/>
              </a:rPr>
              <a:t>down.  Should </a:t>
            </a:r>
            <a:r>
              <a:rPr sz="2400" spc="-5" dirty="0">
                <a:solidFill>
                  <a:srgbClr val="FFFFFF"/>
                </a:solidFill>
                <a:latin typeface="Arial"/>
                <a:cs typeface="Arial"/>
              </a:rPr>
              <a:t>have been done </a:t>
            </a:r>
            <a:r>
              <a:rPr sz="2400" spc="-10" dirty="0">
                <a:solidFill>
                  <a:srgbClr val="FFFFFF"/>
                </a:solidFill>
                <a:latin typeface="Arial"/>
                <a:cs typeface="Arial"/>
              </a:rPr>
              <a:t>long ago.  </a:t>
            </a:r>
            <a:r>
              <a:rPr sz="2400" spc="-5" dirty="0">
                <a:solidFill>
                  <a:srgbClr val="FFFFFF"/>
                </a:solidFill>
                <a:latin typeface="Arial"/>
                <a:cs typeface="Arial"/>
              </a:rPr>
              <a:t>What </a:t>
            </a:r>
            <a:r>
              <a:rPr sz="2400" spc="-10" dirty="0">
                <a:solidFill>
                  <a:srgbClr val="FFFFFF"/>
                </a:solidFill>
                <a:latin typeface="Arial"/>
                <a:cs typeface="Arial"/>
              </a:rPr>
              <a:t>if </a:t>
            </a:r>
            <a:r>
              <a:rPr sz="2400" spc="-5" dirty="0">
                <a:solidFill>
                  <a:srgbClr val="FFFFFF"/>
                </a:solidFill>
                <a:latin typeface="Arial"/>
                <a:cs typeface="Arial"/>
              </a:rPr>
              <a:t>you knew </a:t>
            </a:r>
            <a:r>
              <a:rPr sz="2400" spc="-10" dirty="0">
                <a:solidFill>
                  <a:srgbClr val="FFFFFF"/>
                </a:solidFill>
                <a:latin typeface="Arial"/>
                <a:cs typeface="Arial"/>
              </a:rPr>
              <a:t>her</a:t>
            </a:r>
            <a:r>
              <a:rPr sz="2400" spc="45" dirty="0">
                <a:solidFill>
                  <a:srgbClr val="FFFFFF"/>
                </a:solidFill>
                <a:latin typeface="Arial"/>
                <a:cs typeface="Arial"/>
              </a:rPr>
              <a:t> </a:t>
            </a:r>
            <a:r>
              <a:rPr sz="2400" spc="-10" dirty="0">
                <a:solidFill>
                  <a:srgbClr val="FFFFFF"/>
                </a:solidFill>
                <a:latin typeface="Arial"/>
                <a:cs typeface="Arial"/>
              </a:rPr>
              <a:t>and</a:t>
            </a:r>
            <a:endParaRPr sz="2400">
              <a:latin typeface="Arial"/>
              <a:cs typeface="Arial"/>
            </a:endParaRPr>
          </a:p>
          <a:p>
            <a:pPr marL="12700" marR="5080">
              <a:lnSpc>
                <a:spcPct val="100000"/>
              </a:lnSpc>
            </a:pPr>
            <a:r>
              <a:rPr sz="2400" spc="-10" dirty="0">
                <a:solidFill>
                  <a:srgbClr val="FFFFFF"/>
                </a:solidFill>
                <a:latin typeface="Arial"/>
                <a:cs typeface="Arial"/>
              </a:rPr>
              <a:t>Found </a:t>
            </a:r>
            <a:r>
              <a:rPr sz="2400" spc="-5" dirty="0">
                <a:solidFill>
                  <a:srgbClr val="FFFFFF"/>
                </a:solidFill>
                <a:latin typeface="Arial"/>
                <a:cs typeface="Arial"/>
              </a:rPr>
              <a:t>her dead </a:t>
            </a:r>
            <a:r>
              <a:rPr sz="2400" dirty="0">
                <a:solidFill>
                  <a:srgbClr val="FFFFFF"/>
                </a:solidFill>
                <a:latin typeface="Arial"/>
                <a:cs typeface="Arial"/>
              </a:rPr>
              <a:t>on </a:t>
            </a:r>
            <a:r>
              <a:rPr sz="2400" spc="-5" dirty="0">
                <a:solidFill>
                  <a:srgbClr val="FFFFFF"/>
                </a:solidFill>
                <a:latin typeface="Arial"/>
                <a:cs typeface="Arial"/>
              </a:rPr>
              <a:t>the </a:t>
            </a:r>
            <a:r>
              <a:rPr sz="2400" spc="-10" dirty="0">
                <a:solidFill>
                  <a:srgbClr val="FFFFFF"/>
                </a:solidFill>
                <a:latin typeface="Arial"/>
                <a:cs typeface="Arial"/>
              </a:rPr>
              <a:t>ground?  </a:t>
            </a:r>
            <a:r>
              <a:rPr sz="2400" spc="-5" dirty="0">
                <a:solidFill>
                  <a:srgbClr val="FFFFFF"/>
                </a:solidFill>
                <a:latin typeface="Arial"/>
                <a:cs typeface="Arial"/>
              </a:rPr>
              <a:t>How can you </a:t>
            </a:r>
            <a:r>
              <a:rPr sz="2400" dirty="0">
                <a:solidFill>
                  <a:srgbClr val="FFFFFF"/>
                </a:solidFill>
                <a:latin typeface="Arial"/>
                <a:cs typeface="Arial"/>
              </a:rPr>
              <a:t>run </a:t>
            </a:r>
            <a:r>
              <a:rPr sz="2400" spc="-10" dirty="0">
                <a:solidFill>
                  <a:srgbClr val="FFFFFF"/>
                </a:solidFill>
                <a:latin typeface="Arial"/>
                <a:cs typeface="Arial"/>
              </a:rPr>
              <a:t>when </a:t>
            </a:r>
            <a:r>
              <a:rPr sz="2400" spc="-5" dirty="0">
                <a:solidFill>
                  <a:srgbClr val="FFFFFF"/>
                </a:solidFill>
                <a:latin typeface="Arial"/>
                <a:cs typeface="Arial"/>
              </a:rPr>
              <a:t>you</a:t>
            </a:r>
            <a:r>
              <a:rPr sz="2400" spc="-45" dirty="0">
                <a:solidFill>
                  <a:srgbClr val="FFFFFF"/>
                </a:solidFill>
                <a:latin typeface="Arial"/>
                <a:cs typeface="Arial"/>
              </a:rPr>
              <a:t> </a:t>
            </a:r>
            <a:r>
              <a:rPr sz="2400" spc="-5" dirty="0">
                <a:solidFill>
                  <a:srgbClr val="FFFFFF"/>
                </a:solidFill>
                <a:latin typeface="Arial"/>
                <a:cs typeface="Arial"/>
              </a:rPr>
              <a:t>know?</a:t>
            </a:r>
            <a:endParaRPr sz="24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39189" y="4448809"/>
            <a:ext cx="6565900" cy="235966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220469" y="720090"/>
            <a:ext cx="4663440" cy="3559810"/>
          </a:xfrm>
          <a:prstGeom prst="rect">
            <a:avLst/>
          </a:prstGeom>
        </p:spPr>
        <p:txBody>
          <a:bodyPr vert="horz" wrap="square" lIns="0" tIns="12700" rIns="0" bIns="0" rtlCol="0">
            <a:spAutoFit/>
          </a:bodyPr>
          <a:lstStyle/>
          <a:p>
            <a:pPr marL="12700" marR="732155">
              <a:lnSpc>
                <a:spcPct val="100000"/>
              </a:lnSpc>
              <a:spcBef>
                <a:spcPts val="100"/>
              </a:spcBef>
            </a:pPr>
            <a:r>
              <a:rPr sz="2400" dirty="0">
                <a:solidFill>
                  <a:srgbClr val="FFFFFF"/>
                </a:solidFill>
                <a:latin typeface="Arial"/>
                <a:cs typeface="Arial"/>
              </a:rPr>
              <a:t>Gotta </a:t>
            </a:r>
            <a:r>
              <a:rPr sz="2400" spc="-10" dirty="0">
                <a:solidFill>
                  <a:srgbClr val="FFFFFF"/>
                </a:solidFill>
                <a:latin typeface="Arial"/>
                <a:cs typeface="Arial"/>
              </a:rPr>
              <a:t>get down </a:t>
            </a:r>
            <a:r>
              <a:rPr sz="2400" dirty="0">
                <a:solidFill>
                  <a:srgbClr val="FFFFFF"/>
                </a:solidFill>
                <a:latin typeface="Arial"/>
                <a:cs typeface="Arial"/>
              </a:rPr>
              <a:t>to </a:t>
            </a:r>
            <a:r>
              <a:rPr sz="2400" spc="-5" dirty="0">
                <a:solidFill>
                  <a:srgbClr val="FFFFFF"/>
                </a:solidFill>
                <a:latin typeface="Arial"/>
                <a:cs typeface="Arial"/>
              </a:rPr>
              <a:t>it.  Soldiers </a:t>
            </a:r>
            <a:r>
              <a:rPr sz="2400" dirty="0">
                <a:solidFill>
                  <a:srgbClr val="FFFFFF"/>
                </a:solidFill>
                <a:latin typeface="Arial"/>
                <a:cs typeface="Arial"/>
              </a:rPr>
              <a:t>are </a:t>
            </a:r>
            <a:r>
              <a:rPr sz="2400" spc="-5" dirty="0">
                <a:solidFill>
                  <a:srgbClr val="FFFFFF"/>
                </a:solidFill>
                <a:latin typeface="Arial"/>
                <a:cs typeface="Arial"/>
              </a:rPr>
              <a:t>cutting us</a:t>
            </a:r>
            <a:r>
              <a:rPr sz="2400" spc="-50" dirty="0">
                <a:solidFill>
                  <a:srgbClr val="FFFFFF"/>
                </a:solidFill>
                <a:latin typeface="Arial"/>
                <a:cs typeface="Arial"/>
              </a:rPr>
              <a:t> </a:t>
            </a:r>
            <a:r>
              <a:rPr sz="2400" spc="-10" dirty="0">
                <a:solidFill>
                  <a:srgbClr val="FFFFFF"/>
                </a:solidFill>
                <a:latin typeface="Arial"/>
                <a:cs typeface="Arial"/>
              </a:rPr>
              <a:t>down.</a:t>
            </a:r>
            <a:endParaRPr sz="2400">
              <a:latin typeface="Arial"/>
              <a:cs typeface="Arial"/>
            </a:endParaRPr>
          </a:p>
          <a:p>
            <a:pPr marL="12700" marR="91440">
              <a:lnSpc>
                <a:spcPct val="100000"/>
              </a:lnSpc>
            </a:pPr>
            <a:r>
              <a:rPr sz="2400" spc="-10" dirty="0">
                <a:solidFill>
                  <a:srgbClr val="FFFFFF"/>
                </a:solidFill>
                <a:latin typeface="Arial"/>
                <a:cs typeface="Arial"/>
              </a:rPr>
              <a:t>Should </a:t>
            </a:r>
            <a:r>
              <a:rPr sz="2400" spc="-5" dirty="0">
                <a:solidFill>
                  <a:srgbClr val="FFFFFF"/>
                </a:solidFill>
                <a:latin typeface="Arial"/>
                <a:cs typeface="Arial"/>
              </a:rPr>
              <a:t>have been done </a:t>
            </a:r>
            <a:r>
              <a:rPr sz="2400" spc="-10" dirty="0">
                <a:solidFill>
                  <a:srgbClr val="FFFFFF"/>
                </a:solidFill>
                <a:latin typeface="Arial"/>
                <a:cs typeface="Arial"/>
              </a:rPr>
              <a:t>long ago.  </a:t>
            </a:r>
            <a:r>
              <a:rPr sz="2400" spc="-5" dirty="0">
                <a:solidFill>
                  <a:srgbClr val="FFFFFF"/>
                </a:solidFill>
                <a:latin typeface="Arial"/>
                <a:cs typeface="Arial"/>
              </a:rPr>
              <a:t>What if you knew </a:t>
            </a:r>
            <a:r>
              <a:rPr sz="2400" spc="-10" dirty="0">
                <a:solidFill>
                  <a:srgbClr val="FFFFFF"/>
                </a:solidFill>
                <a:latin typeface="Arial"/>
                <a:cs typeface="Arial"/>
              </a:rPr>
              <a:t>her</a:t>
            </a:r>
            <a:r>
              <a:rPr sz="2400" spc="30" dirty="0">
                <a:solidFill>
                  <a:srgbClr val="FFFFFF"/>
                </a:solidFill>
                <a:latin typeface="Arial"/>
                <a:cs typeface="Arial"/>
              </a:rPr>
              <a:t> </a:t>
            </a:r>
            <a:r>
              <a:rPr sz="2400" spc="-10" dirty="0">
                <a:solidFill>
                  <a:srgbClr val="FFFFFF"/>
                </a:solidFill>
                <a:latin typeface="Arial"/>
                <a:cs typeface="Arial"/>
              </a:rPr>
              <a:t>and</a:t>
            </a:r>
            <a:endParaRPr sz="2400">
              <a:latin typeface="Arial"/>
              <a:cs typeface="Arial"/>
            </a:endParaRPr>
          </a:p>
          <a:p>
            <a:pPr marL="12700" marR="5080">
              <a:lnSpc>
                <a:spcPct val="100000"/>
              </a:lnSpc>
            </a:pPr>
            <a:r>
              <a:rPr sz="2400" spc="-10" dirty="0">
                <a:solidFill>
                  <a:srgbClr val="FFFFFF"/>
                </a:solidFill>
                <a:latin typeface="Arial"/>
                <a:cs typeface="Arial"/>
              </a:rPr>
              <a:t>Found </a:t>
            </a:r>
            <a:r>
              <a:rPr sz="2400" spc="-5" dirty="0">
                <a:solidFill>
                  <a:srgbClr val="FFFFFF"/>
                </a:solidFill>
                <a:latin typeface="Arial"/>
                <a:cs typeface="Arial"/>
              </a:rPr>
              <a:t>her dead on the </a:t>
            </a:r>
            <a:r>
              <a:rPr sz="2400" spc="-10" dirty="0">
                <a:solidFill>
                  <a:srgbClr val="FFFFFF"/>
                </a:solidFill>
                <a:latin typeface="Arial"/>
                <a:cs typeface="Arial"/>
              </a:rPr>
              <a:t>ground?  </a:t>
            </a:r>
            <a:r>
              <a:rPr sz="2400" spc="-5" dirty="0">
                <a:solidFill>
                  <a:srgbClr val="FFFFFF"/>
                </a:solidFill>
                <a:latin typeface="Arial"/>
                <a:cs typeface="Arial"/>
              </a:rPr>
              <a:t>How can you </a:t>
            </a:r>
            <a:r>
              <a:rPr sz="2400" dirty="0">
                <a:solidFill>
                  <a:srgbClr val="FFFFFF"/>
                </a:solidFill>
                <a:latin typeface="Arial"/>
                <a:cs typeface="Arial"/>
              </a:rPr>
              <a:t>run </a:t>
            </a:r>
            <a:r>
              <a:rPr sz="2400" spc="-10" dirty="0">
                <a:solidFill>
                  <a:srgbClr val="FFFFFF"/>
                </a:solidFill>
                <a:latin typeface="Arial"/>
                <a:cs typeface="Arial"/>
              </a:rPr>
              <a:t>when </a:t>
            </a:r>
            <a:r>
              <a:rPr sz="2400" spc="-5" dirty="0">
                <a:solidFill>
                  <a:srgbClr val="FFFFFF"/>
                </a:solidFill>
                <a:latin typeface="Arial"/>
                <a:cs typeface="Arial"/>
              </a:rPr>
              <a:t>you</a:t>
            </a:r>
            <a:r>
              <a:rPr sz="2400" spc="-45" dirty="0">
                <a:solidFill>
                  <a:srgbClr val="FFFFFF"/>
                </a:solidFill>
                <a:latin typeface="Arial"/>
                <a:cs typeface="Arial"/>
              </a:rPr>
              <a:t> </a:t>
            </a:r>
            <a:r>
              <a:rPr sz="2400" spc="-5" dirty="0">
                <a:solidFill>
                  <a:srgbClr val="FFFFFF"/>
                </a:solidFill>
                <a:latin typeface="Arial"/>
                <a:cs typeface="Arial"/>
              </a:rPr>
              <a:t>know?</a:t>
            </a:r>
            <a:endParaRPr sz="2400">
              <a:latin typeface="Arial"/>
              <a:cs typeface="Arial"/>
            </a:endParaRPr>
          </a:p>
          <a:p>
            <a:pPr marL="12700" marR="381000">
              <a:lnSpc>
                <a:spcPct val="100000"/>
              </a:lnSpc>
              <a:spcBef>
                <a:spcPts val="1910"/>
              </a:spcBef>
            </a:pPr>
            <a:r>
              <a:rPr sz="2400" spc="-5" dirty="0">
                <a:solidFill>
                  <a:srgbClr val="FFFFFF"/>
                </a:solidFill>
                <a:latin typeface="Arial"/>
                <a:cs typeface="Arial"/>
              </a:rPr>
              <a:t>Tin soldiers and Nixon's comin'.  We're finally on </a:t>
            </a:r>
            <a:r>
              <a:rPr sz="2400" spc="-10" dirty="0">
                <a:solidFill>
                  <a:srgbClr val="FFFFFF"/>
                </a:solidFill>
                <a:latin typeface="Arial"/>
                <a:cs typeface="Arial"/>
              </a:rPr>
              <a:t>our</a:t>
            </a:r>
            <a:r>
              <a:rPr sz="2400" spc="10" dirty="0">
                <a:solidFill>
                  <a:srgbClr val="FFFFFF"/>
                </a:solidFill>
                <a:latin typeface="Arial"/>
                <a:cs typeface="Arial"/>
              </a:rPr>
              <a:t> </a:t>
            </a:r>
            <a:r>
              <a:rPr sz="2400" spc="-10" dirty="0">
                <a:solidFill>
                  <a:srgbClr val="FFFFFF"/>
                </a:solidFill>
                <a:latin typeface="Arial"/>
                <a:cs typeface="Arial"/>
              </a:rPr>
              <a:t>own.</a:t>
            </a:r>
            <a:endParaRPr sz="2400">
              <a:latin typeface="Arial"/>
              <a:cs typeface="Arial"/>
            </a:endParaRPr>
          </a:p>
          <a:p>
            <a:pPr marL="12700">
              <a:lnSpc>
                <a:spcPct val="100000"/>
              </a:lnSpc>
            </a:pPr>
            <a:r>
              <a:rPr sz="2400" spc="-10" dirty="0">
                <a:solidFill>
                  <a:srgbClr val="FFFFFF"/>
                </a:solidFill>
                <a:latin typeface="Arial"/>
                <a:cs typeface="Arial"/>
              </a:rPr>
              <a:t>This </a:t>
            </a:r>
            <a:r>
              <a:rPr sz="2400" dirty="0">
                <a:solidFill>
                  <a:srgbClr val="FFFFFF"/>
                </a:solidFill>
                <a:latin typeface="Arial"/>
                <a:cs typeface="Arial"/>
              </a:rPr>
              <a:t>summer I </a:t>
            </a:r>
            <a:r>
              <a:rPr sz="2400" spc="-10" dirty="0">
                <a:solidFill>
                  <a:srgbClr val="FFFFFF"/>
                </a:solidFill>
                <a:latin typeface="Arial"/>
                <a:cs typeface="Arial"/>
              </a:rPr>
              <a:t>hear </a:t>
            </a:r>
            <a:r>
              <a:rPr sz="2400" spc="-5" dirty="0">
                <a:solidFill>
                  <a:srgbClr val="FFFFFF"/>
                </a:solidFill>
                <a:latin typeface="Arial"/>
                <a:cs typeface="Arial"/>
              </a:rPr>
              <a:t>the</a:t>
            </a:r>
            <a:r>
              <a:rPr sz="2400" spc="10" dirty="0">
                <a:solidFill>
                  <a:srgbClr val="FFFFFF"/>
                </a:solidFill>
                <a:latin typeface="Arial"/>
                <a:cs typeface="Arial"/>
              </a:rPr>
              <a:t> </a:t>
            </a:r>
            <a:r>
              <a:rPr sz="2400" spc="-5" dirty="0">
                <a:solidFill>
                  <a:srgbClr val="FFFFFF"/>
                </a:solidFill>
                <a:latin typeface="Arial"/>
                <a:cs typeface="Arial"/>
              </a:rPr>
              <a:t>drummin'.</a:t>
            </a:r>
            <a:endParaRPr sz="24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4480" y="34290"/>
            <a:ext cx="6036310" cy="103124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FFFF00"/>
                </a:solidFill>
              </a:rPr>
              <a:t>The Warren</a:t>
            </a:r>
            <a:r>
              <a:rPr spc="-50" dirty="0">
                <a:solidFill>
                  <a:srgbClr val="FFFF00"/>
                </a:solidFill>
              </a:rPr>
              <a:t> </a:t>
            </a:r>
            <a:r>
              <a:rPr dirty="0">
                <a:solidFill>
                  <a:srgbClr val="FFFF00"/>
                </a:solidFill>
              </a:rPr>
              <a:t>Court</a:t>
            </a:r>
          </a:p>
        </p:txBody>
      </p:sp>
      <p:sp>
        <p:nvSpPr>
          <p:cNvPr id="3" name="object 3"/>
          <p:cNvSpPr/>
          <p:nvPr/>
        </p:nvSpPr>
        <p:spPr>
          <a:xfrm>
            <a:off x="6117590" y="1146810"/>
            <a:ext cx="2749550" cy="3529329"/>
          </a:xfrm>
          <a:custGeom>
            <a:avLst/>
            <a:gdLst/>
            <a:ahLst/>
            <a:cxnLst/>
            <a:rect l="l" t="t" r="r" b="b"/>
            <a:pathLst>
              <a:path w="2749550" h="3529329">
                <a:moveTo>
                  <a:pt x="1375410" y="3529329"/>
                </a:moveTo>
                <a:lnTo>
                  <a:pt x="0" y="3529329"/>
                </a:lnTo>
                <a:lnTo>
                  <a:pt x="0" y="0"/>
                </a:lnTo>
                <a:lnTo>
                  <a:pt x="2749550" y="0"/>
                </a:lnTo>
                <a:lnTo>
                  <a:pt x="2749550" y="3529329"/>
                </a:lnTo>
                <a:lnTo>
                  <a:pt x="1375410" y="3529329"/>
                </a:lnTo>
                <a:close/>
              </a:path>
            </a:pathLst>
          </a:custGeom>
          <a:ln w="57146">
            <a:solidFill>
              <a:srgbClr val="000000"/>
            </a:solidFill>
          </a:ln>
        </p:spPr>
        <p:txBody>
          <a:bodyPr wrap="square" lIns="0" tIns="0" rIns="0" bIns="0" rtlCol="0"/>
          <a:lstStyle/>
          <a:p>
            <a:endParaRPr/>
          </a:p>
        </p:txBody>
      </p:sp>
      <p:sp>
        <p:nvSpPr>
          <p:cNvPr id="4" name="object 4"/>
          <p:cNvSpPr/>
          <p:nvPr/>
        </p:nvSpPr>
        <p:spPr>
          <a:xfrm>
            <a:off x="6146800" y="1174750"/>
            <a:ext cx="2692400" cy="34734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00660" y="3020060"/>
            <a:ext cx="2755900" cy="3713479"/>
          </a:xfrm>
          <a:custGeom>
            <a:avLst/>
            <a:gdLst/>
            <a:ahLst/>
            <a:cxnLst/>
            <a:rect l="l" t="t" r="r" b="b"/>
            <a:pathLst>
              <a:path w="2755900" h="3713479">
                <a:moveTo>
                  <a:pt x="1376680" y="3713479"/>
                </a:moveTo>
                <a:lnTo>
                  <a:pt x="0" y="3713479"/>
                </a:lnTo>
                <a:lnTo>
                  <a:pt x="0" y="0"/>
                </a:lnTo>
                <a:lnTo>
                  <a:pt x="2755900" y="0"/>
                </a:lnTo>
                <a:lnTo>
                  <a:pt x="2755900" y="3713479"/>
                </a:lnTo>
                <a:lnTo>
                  <a:pt x="1376680" y="3713479"/>
                </a:lnTo>
                <a:close/>
              </a:path>
            </a:pathLst>
          </a:custGeom>
          <a:ln w="57146">
            <a:solidFill>
              <a:srgbClr val="000000"/>
            </a:solidFill>
          </a:ln>
        </p:spPr>
        <p:txBody>
          <a:bodyPr wrap="square" lIns="0" tIns="0" rIns="0" bIns="0" rtlCol="0"/>
          <a:lstStyle/>
          <a:p>
            <a:endParaRPr/>
          </a:p>
        </p:txBody>
      </p:sp>
      <p:sp>
        <p:nvSpPr>
          <p:cNvPr id="6" name="object 6"/>
          <p:cNvSpPr/>
          <p:nvPr/>
        </p:nvSpPr>
        <p:spPr>
          <a:xfrm>
            <a:off x="228600" y="3048000"/>
            <a:ext cx="2698750" cy="36576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105150" y="3028950"/>
            <a:ext cx="2705100" cy="1645920"/>
          </a:xfrm>
          <a:custGeom>
            <a:avLst/>
            <a:gdLst/>
            <a:ahLst/>
            <a:cxnLst/>
            <a:rect l="l" t="t" r="r" b="b"/>
            <a:pathLst>
              <a:path w="2705100" h="1645920">
                <a:moveTo>
                  <a:pt x="1352550" y="1645920"/>
                </a:moveTo>
                <a:lnTo>
                  <a:pt x="0" y="1645920"/>
                </a:lnTo>
                <a:lnTo>
                  <a:pt x="0" y="0"/>
                </a:lnTo>
                <a:lnTo>
                  <a:pt x="2705100" y="0"/>
                </a:lnTo>
                <a:lnTo>
                  <a:pt x="2705100" y="1645920"/>
                </a:lnTo>
                <a:lnTo>
                  <a:pt x="1352550" y="1645920"/>
                </a:lnTo>
                <a:close/>
              </a:path>
            </a:pathLst>
          </a:custGeom>
          <a:ln w="38097">
            <a:solidFill>
              <a:srgbClr val="000000"/>
            </a:solidFill>
          </a:ln>
        </p:spPr>
        <p:txBody>
          <a:bodyPr wrap="square" lIns="0" tIns="0" rIns="0" bIns="0" rtlCol="0"/>
          <a:lstStyle/>
          <a:p>
            <a:endParaRPr/>
          </a:p>
        </p:txBody>
      </p:sp>
      <p:sp>
        <p:nvSpPr>
          <p:cNvPr id="8" name="object 8"/>
          <p:cNvSpPr/>
          <p:nvPr/>
        </p:nvSpPr>
        <p:spPr>
          <a:xfrm>
            <a:off x="3124200" y="3046729"/>
            <a:ext cx="2667000" cy="160909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194309" y="1162954"/>
            <a:ext cx="5481320" cy="1506220"/>
          </a:xfrm>
          <a:prstGeom prst="rect">
            <a:avLst/>
          </a:prstGeom>
        </p:spPr>
        <p:txBody>
          <a:bodyPr vert="horz" wrap="square" lIns="0" tIns="43180" rIns="0" bIns="0" rtlCol="0">
            <a:spAutoFit/>
          </a:bodyPr>
          <a:lstStyle/>
          <a:p>
            <a:pPr marL="12700" marR="5080" indent="12700" algn="just">
              <a:lnSpc>
                <a:spcPts val="3840"/>
              </a:lnSpc>
              <a:spcBef>
                <a:spcPts val="340"/>
              </a:spcBef>
            </a:pPr>
            <a:r>
              <a:rPr sz="3300" spc="-50" dirty="0">
                <a:solidFill>
                  <a:schemeClr val="bg1"/>
                </a:solidFill>
                <a:latin typeface="Impact"/>
                <a:cs typeface="Impact"/>
              </a:rPr>
              <a:t>Dwight </a:t>
            </a:r>
            <a:r>
              <a:rPr sz="3300" spc="-40" dirty="0">
                <a:solidFill>
                  <a:schemeClr val="bg1"/>
                </a:solidFill>
                <a:latin typeface="Impact"/>
                <a:cs typeface="Impact"/>
              </a:rPr>
              <a:t>D. </a:t>
            </a:r>
            <a:r>
              <a:rPr sz="3300" spc="-45" dirty="0">
                <a:solidFill>
                  <a:schemeClr val="bg1"/>
                </a:solidFill>
                <a:latin typeface="Impact"/>
                <a:cs typeface="Impact"/>
              </a:rPr>
              <a:t>Eisenhower </a:t>
            </a:r>
            <a:r>
              <a:rPr sz="3300" spc="-50" dirty="0">
                <a:solidFill>
                  <a:schemeClr val="bg1"/>
                </a:solidFill>
                <a:latin typeface="Impact"/>
                <a:cs typeface="Impact"/>
              </a:rPr>
              <a:t>nominated  </a:t>
            </a:r>
            <a:r>
              <a:rPr sz="3300" spc="-35" dirty="0">
                <a:solidFill>
                  <a:schemeClr val="bg1"/>
                </a:solidFill>
                <a:latin typeface="Impact"/>
                <a:cs typeface="Impact"/>
              </a:rPr>
              <a:t>Earl </a:t>
            </a:r>
            <a:r>
              <a:rPr sz="3300" spc="-50" dirty="0">
                <a:solidFill>
                  <a:schemeClr val="bg1"/>
                </a:solidFill>
                <a:latin typeface="Impact"/>
                <a:cs typeface="Impact"/>
              </a:rPr>
              <a:t>Warren to be </a:t>
            </a:r>
            <a:r>
              <a:rPr sz="3300" spc="-45" dirty="0">
                <a:solidFill>
                  <a:schemeClr val="bg1"/>
                </a:solidFill>
                <a:latin typeface="Impact"/>
                <a:cs typeface="Impact"/>
              </a:rPr>
              <a:t>Chief Justice </a:t>
            </a:r>
            <a:r>
              <a:rPr sz="3300" spc="-35" dirty="0">
                <a:solidFill>
                  <a:schemeClr val="bg1"/>
                </a:solidFill>
                <a:latin typeface="Impact"/>
                <a:cs typeface="Impact"/>
              </a:rPr>
              <a:t>of  </a:t>
            </a:r>
            <a:r>
              <a:rPr sz="3300" spc="-50" dirty="0">
                <a:solidFill>
                  <a:schemeClr val="bg1"/>
                </a:solidFill>
                <a:latin typeface="Impact"/>
                <a:cs typeface="Impact"/>
              </a:rPr>
              <a:t>the </a:t>
            </a:r>
            <a:r>
              <a:rPr sz="3300" spc="-45" dirty="0">
                <a:solidFill>
                  <a:schemeClr val="bg1"/>
                </a:solidFill>
                <a:latin typeface="Impact"/>
                <a:cs typeface="Impact"/>
              </a:rPr>
              <a:t>United States </a:t>
            </a:r>
            <a:r>
              <a:rPr sz="3300" spc="-50" dirty="0">
                <a:solidFill>
                  <a:schemeClr val="bg1"/>
                </a:solidFill>
                <a:latin typeface="Impact"/>
                <a:cs typeface="Impact"/>
              </a:rPr>
              <a:t>Supreme</a:t>
            </a:r>
            <a:r>
              <a:rPr sz="3300" spc="15" dirty="0">
                <a:solidFill>
                  <a:schemeClr val="bg1"/>
                </a:solidFill>
                <a:latin typeface="Impact"/>
                <a:cs typeface="Impact"/>
              </a:rPr>
              <a:t> </a:t>
            </a:r>
            <a:r>
              <a:rPr sz="3300" spc="-35" dirty="0">
                <a:solidFill>
                  <a:schemeClr val="bg1"/>
                </a:solidFill>
                <a:latin typeface="Impact"/>
                <a:cs typeface="Impact"/>
              </a:rPr>
              <a:t>Cour</a:t>
            </a:r>
            <a:r>
              <a:rPr sz="3200" spc="-35" dirty="0">
                <a:solidFill>
                  <a:schemeClr val="bg1"/>
                </a:solidFill>
                <a:latin typeface="Impact"/>
                <a:cs typeface="Impact"/>
              </a:rPr>
              <a:t>t</a:t>
            </a:r>
            <a:endParaRPr sz="3200" dirty="0">
              <a:solidFill>
                <a:schemeClr val="bg1"/>
              </a:solidFill>
              <a:latin typeface="Impact"/>
              <a:cs typeface="Impact"/>
            </a:endParaRPr>
          </a:p>
        </p:txBody>
      </p:sp>
      <p:sp>
        <p:nvSpPr>
          <p:cNvPr id="10" name="object 10"/>
          <p:cNvSpPr txBox="1"/>
          <p:nvPr/>
        </p:nvSpPr>
        <p:spPr>
          <a:xfrm>
            <a:off x="3067050" y="4743084"/>
            <a:ext cx="5981700" cy="2010410"/>
          </a:xfrm>
          <a:prstGeom prst="rect">
            <a:avLst/>
          </a:prstGeom>
        </p:spPr>
        <p:txBody>
          <a:bodyPr vert="horz" wrap="square" lIns="0" tIns="43180" rIns="0" bIns="0" rtlCol="0">
            <a:spAutoFit/>
          </a:bodyPr>
          <a:lstStyle/>
          <a:p>
            <a:pPr marL="708025" marR="179705" indent="-367030">
              <a:lnSpc>
                <a:spcPts val="3840"/>
              </a:lnSpc>
              <a:spcBef>
                <a:spcPts val="340"/>
              </a:spcBef>
            </a:pPr>
            <a:r>
              <a:rPr sz="3300" spc="-55" dirty="0">
                <a:solidFill>
                  <a:srgbClr val="FFFFFF"/>
                </a:solidFill>
                <a:latin typeface="Impact"/>
                <a:cs typeface="Impact"/>
              </a:rPr>
              <a:t>Many </a:t>
            </a:r>
            <a:r>
              <a:rPr sz="3300" spc="-50" dirty="0">
                <a:solidFill>
                  <a:srgbClr val="FFFFFF"/>
                </a:solidFill>
                <a:latin typeface="Impact"/>
                <a:cs typeface="Impact"/>
              </a:rPr>
              <a:t>thought Warren would </a:t>
            </a:r>
            <a:r>
              <a:rPr sz="3300" spc="-55" dirty="0">
                <a:solidFill>
                  <a:srgbClr val="FFFFFF"/>
                </a:solidFill>
                <a:latin typeface="Impact"/>
                <a:cs typeface="Impact"/>
              </a:rPr>
              <a:t>be a  </a:t>
            </a:r>
            <a:r>
              <a:rPr sz="3300" spc="-45" dirty="0">
                <a:solidFill>
                  <a:srgbClr val="FFFFFF"/>
                </a:solidFill>
                <a:latin typeface="Impact"/>
                <a:cs typeface="Impact"/>
              </a:rPr>
              <a:t>conservative, but </a:t>
            </a:r>
            <a:r>
              <a:rPr sz="3300" spc="-55" dirty="0">
                <a:solidFill>
                  <a:srgbClr val="FFFFFF"/>
                </a:solidFill>
                <a:latin typeface="Impact"/>
                <a:cs typeface="Impact"/>
              </a:rPr>
              <a:t>he was</a:t>
            </a:r>
            <a:r>
              <a:rPr sz="3300" spc="70" dirty="0">
                <a:solidFill>
                  <a:srgbClr val="FFFFFF"/>
                </a:solidFill>
                <a:latin typeface="Impact"/>
                <a:cs typeface="Impact"/>
              </a:rPr>
              <a:t> </a:t>
            </a:r>
            <a:r>
              <a:rPr sz="3300" spc="-40" dirty="0">
                <a:solidFill>
                  <a:srgbClr val="FFFFFF"/>
                </a:solidFill>
                <a:latin typeface="Impact"/>
                <a:cs typeface="Impact"/>
              </a:rPr>
              <a:t>not</a:t>
            </a:r>
            <a:endParaRPr sz="3300" dirty="0">
              <a:latin typeface="Impact"/>
              <a:cs typeface="Impact"/>
            </a:endParaRPr>
          </a:p>
          <a:p>
            <a:pPr marL="296545" marR="5080" indent="-284480">
              <a:lnSpc>
                <a:spcPts val="3840"/>
              </a:lnSpc>
              <a:spcBef>
                <a:spcPts val="130"/>
              </a:spcBef>
            </a:pPr>
            <a:r>
              <a:rPr sz="3300" spc="-55" dirty="0">
                <a:solidFill>
                  <a:srgbClr val="FFFF00"/>
                </a:solidFill>
                <a:latin typeface="Impact"/>
                <a:cs typeface="Impact"/>
              </a:rPr>
              <a:t>The </a:t>
            </a:r>
            <a:r>
              <a:rPr sz="3300" spc="-50" dirty="0">
                <a:solidFill>
                  <a:srgbClr val="FFFF00"/>
                </a:solidFill>
                <a:latin typeface="Impact"/>
                <a:cs typeface="Impact"/>
              </a:rPr>
              <a:t>Warren </a:t>
            </a:r>
            <a:r>
              <a:rPr sz="3300" spc="-45" dirty="0">
                <a:solidFill>
                  <a:srgbClr val="FFFF00"/>
                </a:solidFill>
                <a:latin typeface="Impact"/>
                <a:cs typeface="Impact"/>
              </a:rPr>
              <a:t>Court </a:t>
            </a:r>
            <a:r>
              <a:rPr sz="3300" spc="-55" dirty="0">
                <a:solidFill>
                  <a:srgbClr val="FFFF00"/>
                </a:solidFill>
                <a:latin typeface="Impact"/>
                <a:cs typeface="Impact"/>
              </a:rPr>
              <a:t>was </a:t>
            </a:r>
            <a:r>
              <a:rPr sz="3300" spc="-50" dirty="0">
                <a:solidFill>
                  <a:srgbClr val="FFFF00"/>
                </a:solidFill>
                <a:latin typeface="Impact"/>
                <a:cs typeface="Impact"/>
              </a:rPr>
              <a:t>an </a:t>
            </a:r>
            <a:r>
              <a:rPr sz="3300" spc="-45" dirty="0">
                <a:solidFill>
                  <a:srgbClr val="FFFF00"/>
                </a:solidFill>
                <a:latin typeface="Impact"/>
                <a:cs typeface="Impact"/>
              </a:rPr>
              <a:t>active </a:t>
            </a:r>
            <a:r>
              <a:rPr sz="3300" spc="-50" dirty="0">
                <a:solidFill>
                  <a:srgbClr val="FFFF00"/>
                </a:solidFill>
                <a:latin typeface="Impact"/>
                <a:cs typeface="Impact"/>
              </a:rPr>
              <a:t>one  </a:t>
            </a:r>
            <a:r>
              <a:rPr sz="3300" spc="-45" dirty="0">
                <a:solidFill>
                  <a:srgbClr val="FFFF00"/>
                </a:solidFill>
                <a:latin typeface="Impact"/>
                <a:cs typeface="Impact"/>
              </a:rPr>
              <a:t>that </a:t>
            </a:r>
            <a:r>
              <a:rPr sz="3300" spc="-60" dirty="0">
                <a:solidFill>
                  <a:srgbClr val="FFFF00"/>
                </a:solidFill>
                <a:latin typeface="Impact"/>
                <a:cs typeface="Impact"/>
              </a:rPr>
              <a:t>made </a:t>
            </a:r>
            <a:r>
              <a:rPr sz="3300" spc="-50" dirty="0">
                <a:solidFill>
                  <a:srgbClr val="FFFF00"/>
                </a:solidFill>
                <a:latin typeface="Impact"/>
                <a:cs typeface="Impact"/>
              </a:rPr>
              <a:t>numerous </a:t>
            </a:r>
            <a:r>
              <a:rPr sz="3300" spc="-45" dirty="0">
                <a:solidFill>
                  <a:srgbClr val="FFFF00"/>
                </a:solidFill>
                <a:latin typeface="Impact"/>
                <a:cs typeface="Impact"/>
              </a:rPr>
              <a:t>key</a:t>
            </a:r>
            <a:r>
              <a:rPr sz="3300" spc="75" dirty="0">
                <a:solidFill>
                  <a:srgbClr val="FFFF00"/>
                </a:solidFill>
                <a:latin typeface="Impact"/>
                <a:cs typeface="Impact"/>
              </a:rPr>
              <a:t> </a:t>
            </a:r>
            <a:r>
              <a:rPr sz="3300" spc="-45" dirty="0">
                <a:solidFill>
                  <a:srgbClr val="FFFF00"/>
                </a:solidFill>
                <a:latin typeface="Impact"/>
                <a:cs typeface="Impact"/>
              </a:rPr>
              <a:t>rulings</a:t>
            </a:r>
            <a:endParaRPr sz="3300" dirty="0">
              <a:solidFill>
                <a:srgbClr val="FFFF00"/>
              </a:solidFill>
              <a:latin typeface="Impact"/>
              <a:cs typeface="Impac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46240"/>
            <a:ext cx="4503420" cy="0"/>
          </a:xfrm>
          <a:custGeom>
            <a:avLst/>
            <a:gdLst/>
            <a:ahLst/>
            <a:cxnLst/>
            <a:rect l="l" t="t" r="r" b="b"/>
            <a:pathLst>
              <a:path w="4503420">
                <a:moveTo>
                  <a:pt x="4503420" y="0"/>
                </a:moveTo>
                <a:lnTo>
                  <a:pt x="0" y="0"/>
                </a:lnTo>
              </a:path>
            </a:pathLst>
          </a:custGeom>
          <a:ln w="57146">
            <a:solidFill>
              <a:srgbClr val="000000"/>
            </a:solidFill>
          </a:ln>
        </p:spPr>
        <p:txBody>
          <a:bodyPr wrap="square" lIns="0" tIns="0" rIns="0" bIns="0" rtlCol="0"/>
          <a:lstStyle/>
          <a:p>
            <a:endParaRPr/>
          </a:p>
        </p:txBody>
      </p:sp>
      <p:sp>
        <p:nvSpPr>
          <p:cNvPr id="3" name="object 3"/>
          <p:cNvSpPr/>
          <p:nvPr/>
        </p:nvSpPr>
        <p:spPr>
          <a:xfrm>
            <a:off x="4503420" y="6746240"/>
            <a:ext cx="4640580" cy="0"/>
          </a:xfrm>
          <a:custGeom>
            <a:avLst/>
            <a:gdLst/>
            <a:ahLst/>
            <a:cxnLst/>
            <a:rect l="l" t="t" r="r" b="b"/>
            <a:pathLst>
              <a:path w="4640580">
                <a:moveTo>
                  <a:pt x="4640580" y="0"/>
                </a:moveTo>
                <a:lnTo>
                  <a:pt x="0" y="0"/>
                </a:lnTo>
              </a:path>
            </a:pathLst>
          </a:custGeom>
          <a:ln w="57146">
            <a:solidFill>
              <a:srgbClr val="000000"/>
            </a:solidFill>
          </a:ln>
        </p:spPr>
        <p:txBody>
          <a:bodyPr wrap="square" lIns="0" tIns="0" rIns="0" bIns="0" rtlCol="0"/>
          <a:lstStyle/>
          <a:p>
            <a:endParaRPr/>
          </a:p>
        </p:txBody>
      </p:sp>
      <p:sp>
        <p:nvSpPr>
          <p:cNvPr id="4" name="object 4"/>
          <p:cNvSpPr/>
          <p:nvPr/>
        </p:nvSpPr>
        <p:spPr>
          <a:xfrm>
            <a:off x="0" y="0"/>
            <a:ext cx="9144000" cy="67183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500" y="0"/>
            <a:ext cx="9080500" cy="685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0"/>
            <a:ext cx="8305800" cy="6705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559" y="186690"/>
            <a:ext cx="8314055" cy="1031240"/>
          </a:xfrm>
          <a:prstGeom prst="rect">
            <a:avLst/>
          </a:prstGeom>
        </p:spPr>
        <p:txBody>
          <a:bodyPr vert="horz" wrap="square" lIns="0" tIns="12700" rIns="0" bIns="0" rtlCol="0">
            <a:spAutoFit/>
          </a:bodyPr>
          <a:lstStyle/>
          <a:p>
            <a:pPr marL="25400">
              <a:lnSpc>
                <a:spcPct val="100000"/>
              </a:lnSpc>
              <a:spcBef>
                <a:spcPts val="100"/>
              </a:spcBef>
              <a:tabLst>
                <a:tab pos="1449705" algn="l"/>
              </a:tabLst>
            </a:pPr>
            <a:r>
              <a:rPr b="0" dirty="0">
                <a:solidFill>
                  <a:srgbClr val="FFFF00"/>
                </a:solidFill>
              </a:rPr>
              <a:t>26</a:t>
            </a:r>
            <a:r>
              <a:rPr sz="5700" b="0" baseline="29239" dirty="0">
                <a:solidFill>
                  <a:srgbClr val="FFFF00"/>
                </a:solidFill>
              </a:rPr>
              <a:t>th	</a:t>
            </a:r>
            <a:r>
              <a:rPr sz="6600" b="0" spc="-5" dirty="0">
                <a:solidFill>
                  <a:srgbClr val="FFFF00"/>
                </a:solidFill>
              </a:rPr>
              <a:t>Amendment</a:t>
            </a:r>
            <a:r>
              <a:rPr sz="6600" b="0" spc="-45" dirty="0">
                <a:solidFill>
                  <a:srgbClr val="FFFF00"/>
                </a:solidFill>
              </a:rPr>
              <a:t> </a:t>
            </a:r>
            <a:r>
              <a:rPr sz="6600" b="0" dirty="0">
                <a:solidFill>
                  <a:srgbClr val="FFFF00"/>
                </a:solidFill>
              </a:rPr>
              <a:t>ratified</a:t>
            </a:r>
          </a:p>
        </p:txBody>
      </p:sp>
      <p:sp>
        <p:nvSpPr>
          <p:cNvPr id="3" name="object 3"/>
          <p:cNvSpPr/>
          <p:nvPr/>
        </p:nvSpPr>
        <p:spPr>
          <a:xfrm>
            <a:off x="4848859" y="1267460"/>
            <a:ext cx="3896360" cy="3027680"/>
          </a:xfrm>
          <a:custGeom>
            <a:avLst/>
            <a:gdLst/>
            <a:ahLst/>
            <a:cxnLst/>
            <a:rect l="l" t="t" r="r" b="b"/>
            <a:pathLst>
              <a:path w="3896359" h="3027679">
                <a:moveTo>
                  <a:pt x="1948180" y="3027679"/>
                </a:moveTo>
                <a:lnTo>
                  <a:pt x="0" y="3027679"/>
                </a:lnTo>
                <a:lnTo>
                  <a:pt x="0" y="0"/>
                </a:lnTo>
                <a:lnTo>
                  <a:pt x="3896360" y="0"/>
                </a:lnTo>
                <a:lnTo>
                  <a:pt x="3896360" y="3027679"/>
                </a:lnTo>
                <a:lnTo>
                  <a:pt x="1948180" y="3027679"/>
                </a:lnTo>
                <a:close/>
              </a:path>
            </a:pathLst>
          </a:custGeom>
          <a:ln w="57146">
            <a:solidFill>
              <a:srgbClr val="FFFFFF"/>
            </a:solidFill>
          </a:ln>
        </p:spPr>
        <p:txBody>
          <a:bodyPr wrap="square" lIns="0" tIns="0" rIns="0" bIns="0" rtlCol="0"/>
          <a:lstStyle/>
          <a:p>
            <a:endParaRPr/>
          </a:p>
        </p:txBody>
      </p:sp>
      <p:sp>
        <p:nvSpPr>
          <p:cNvPr id="4" name="object 4"/>
          <p:cNvSpPr/>
          <p:nvPr/>
        </p:nvSpPr>
        <p:spPr>
          <a:xfrm>
            <a:off x="4876800" y="1295400"/>
            <a:ext cx="3840479" cy="29718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body" idx="1"/>
          </p:nvPr>
        </p:nvSpPr>
        <p:spPr>
          <a:xfrm>
            <a:off x="307021" y="1144277"/>
            <a:ext cx="4266565" cy="6217087"/>
          </a:xfrm>
          <a:prstGeom prst="rect">
            <a:avLst/>
          </a:prstGeom>
        </p:spPr>
        <p:txBody>
          <a:bodyPr vert="horz" wrap="square" lIns="0" tIns="12700" rIns="0" bIns="0" rtlCol="0">
            <a:spAutoFit/>
          </a:bodyPr>
          <a:lstStyle/>
          <a:p>
            <a:pPr marL="12700" marR="5080" indent="378460" algn="l">
              <a:spcBef>
                <a:spcPts val="100"/>
              </a:spcBef>
            </a:pPr>
            <a:r>
              <a:rPr sz="2600" spc="-5" dirty="0">
                <a:solidFill>
                  <a:schemeClr val="bg1"/>
                </a:solidFill>
              </a:rPr>
              <a:t>Anger over </a:t>
            </a:r>
            <a:r>
              <a:rPr sz="2600" dirty="0">
                <a:solidFill>
                  <a:schemeClr val="bg1"/>
                </a:solidFill>
              </a:rPr>
              <a:t>the draft</a:t>
            </a:r>
            <a:r>
              <a:rPr sz="2600" spc="-75" dirty="0">
                <a:solidFill>
                  <a:schemeClr val="bg1"/>
                </a:solidFill>
              </a:rPr>
              <a:t> </a:t>
            </a:r>
            <a:r>
              <a:rPr sz="2600" spc="-5" dirty="0">
                <a:solidFill>
                  <a:schemeClr val="bg1"/>
                </a:solidFill>
              </a:rPr>
              <a:t>led</a:t>
            </a:r>
            <a:r>
              <a:rPr sz="2600" spc="-10" dirty="0">
                <a:solidFill>
                  <a:schemeClr val="bg1"/>
                </a:solidFill>
              </a:rPr>
              <a:t> </a:t>
            </a:r>
            <a:r>
              <a:rPr sz="2600" dirty="0">
                <a:solidFill>
                  <a:schemeClr val="bg1"/>
                </a:solidFill>
              </a:rPr>
              <a:t>to  debates about the</a:t>
            </a:r>
            <a:r>
              <a:rPr sz="2600" spc="-60" dirty="0">
                <a:solidFill>
                  <a:schemeClr val="bg1"/>
                </a:solidFill>
              </a:rPr>
              <a:t> </a:t>
            </a:r>
            <a:r>
              <a:rPr sz="2600" spc="-5" dirty="0">
                <a:solidFill>
                  <a:schemeClr val="bg1"/>
                </a:solidFill>
              </a:rPr>
              <a:t>voting</a:t>
            </a:r>
            <a:r>
              <a:rPr sz="2600" spc="-15" dirty="0">
                <a:solidFill>
                  <a:schemeClr val="bg1"/>
                </a:solidFill>
              </a:rPr>
              <a:t> </a:t>
            </a:r>
            <a:r>
              <a:rPr sz="2600" dirty="0">
                <a:solidFill>
                  <a:schemeClr val="bg1"/>
                </a:solidFill>
              </a:rPr>
              <a:t>age.</a:t>
            </a:r>
            <a:r>
              <a:rPr lang="en-US" sz="2600" dirty="0">
                <a:solidFill>
                  <a:schemeClr val="bg1"/>
                </a:solidFill>
              </a:rPr>
              <a:t> </a:t>
            </a:r>
            <a:r>
              <a:rPr sz="2600" dirty="0">
                <a:solidFill>
                  <a:srgbClr val="FFFFFF"/>
                </a:solidFill>
              </a:rPr>
              <a:t>The </a:t>
            </a:r>
            <a:r>
              <a:rPr sz="2600" spc="-5" dirty="0">
                <a:solidFill>
                  <a:srgbClr val="FFFFFF"/>
                </a:solidFill>
              </a:rPr>
              <a:t>average </a:t>
            </a:r>
            <a:r>
              <a:rPr sz="2600" dirty="0">
                <a:solidFill>
                  <a:srgbClr val="FFFFFF"/>
                </a:solidFill>
              </a:rPr>
              <a:t>age</a:t>
            </a:r>
            <a:r>
              <a:rPr sz="2600" spc="-65" dirty="0">
                <a:solidFill>
                  <a:srgbClr val="FFFFFF"/>
                </a:solidFill>
              </a:rPr>
              <a:t> </a:t>
            </a:r>
            <a:r>
              <a:rPr sz="2600" dirty="0">
                <a:solidFill>
                  <a:srgbClr val="FFFFFF"/>
                </a:solidFill>
              </a:rPr>
              <a:t>of</a:t>
            </a:r>
            <a:r>
              <a:rPr sz="2600" spc="-20" dirty="0">
                <a:solidFill>
                  <a:srgbClr val="FFFFFF"/>
                </a:solidFill>
              </a:rPr>
              <a:t> </a:t>
            </a:r>
            <a:r>
              <a:rPr sz="2600" dirty="0">
                <a:solidFill>
                  <a:srgbClr val="FFFFFF"/>
                </a:solidFill>
              </a:rPr>
              <a:t>a  </a:t>
            </a:r>
            <a:r>
              <a:rPr sz="2600" spc="-5" dirty="0">
                <a:solidFill>
                  <a:srgbClr val="FFFFFF"/>
                </a:solidFill>
              </a:rPr>
              <a:t>American soldier</a:t>
            </a:r>
            <a:r>
              <a:rPr sz="2600" spc="-40" dirty="0">
                <a:solidFill>
                  <a:srgbClr val="FFFFFF"/>
                </a:solidFill>
              </a:rPr>
              <a:t> </a:t>
            </a:r>
            <a:r>
              <a:rPr sz="2600" dirty="0">
                <a:solidFill>
                  <a:srgbClr val="FFFFFF"/>
                </a:solidFill>
              </a:rPr>
              <a:t>in</a:t>
            </a:r>
            <a:r>
              <a:rPr sz="2600" spc="-20" dirty="0">
                <a:solidFill>
                  <a:srgbClr val="FFFFFF"/>
                </a:solidFill>
              </a:rPr>
              <a:t> </a:t>
            </a:r>
            <a:r>
              <a:rPr sz="2600" spc="-5" dirty="0">
                <a:solidFill>
                  <a:srgbClr val="FFFFFF"/>
                </a:solidFill>
              </a:rPr>
              <a:t>Vietnam </a:t>
            </a:r>
            <a:r>
              <a:rPr sz="2600" dirty="0">
                <a:solidFill>
                  <a:srgbClr val="FFFFFF"/>
                </a:solidFill>
              </a:rPr>
              <a:t> </a:t>
            </a:r>
            <a:r>
              <a:rPr sz="2600" spc="-5" dirty="0">
                <a:solidFill>
                  <a:srgbClr val="FFFFFF"/>
                </a:solidFill>
              </a:rPr>
              <a:t>was </a:t>
            </a:r>
            <a:r>
              <a:rPr sz="2600" dirty="0">
                <a:solidFill>
                  <a:srgbClr val="FFFFFF"/>
                </a:solidFill>
              </a:rPr>
              <a:t>19. </a:t>
            </a:r>
            <a:r>
              <a:rPr sz="2600" spc="-5" dirty="0">
                <a:solidFill>
                  <a:srgbClr val="FFFFFF"/>
                </a:solidFill>
              </a:rPr>
              <a:t>Because you </a:t>
            </a:r>
            <a:r>
              <a:rPr sz="2600" dirty="0">
                <a:solidFill>
                  <a:srgbClr val="FFFFFF"/>
                </a:solidFill>
              </a:rPr>
              <a:t>had</a:t>
            </a:r>
            <a:r>
              <a:rPr sz="2600" spc="-85" dirty="0">
                <a:solidFill>
                  <a:srgbClr val="FFFFFF"/>
                </a:solidFill>
              </a:rPr>
              <a:t> </a:t>
            </a:r>
            <a:r>
              <a:rPr sz="2600" dirty="0">
                <a:solidFill>
                  <a:srgbClr val="FFFFFF"/>
                </a:solidFill>
              </a:rPr>
              <a:t>to</a:t>
            </a:r>
            <a:r>
              <a:rPr lang="en-US" sz="2600" dirty="0">
                <a:solidFill>
                  <a:srgbClr val="FFFFFF"/>
                </a:solidFill>
              </a:rPr>
              <a:t> be </a:t>
            </a:r>
            <a:r>
              <a:rPr lang="en-US" sz="2600" spc="5" dirty="0">
                <a:solidFill>
                  <a:srgbClr val="FFFFFF"/>
                </a:solidFill>
              </a:rPr>
              <a:t>21 </a:t>
            </a:r>
            <a:r>
              <a:rPr lang="en-US" sz="2600" dirty="0">
                <a:solidFill>
                  <a:srgbClr val="FFFFFF"/>
                </a:solidFill>
              </a:rPr>
              <a:t>to </a:t>
            </a:r>
            <a:r>
              <a:rPr lang="en-US" sz="2600" spc="-5" dirty="0">
                <a:solidFill>
                  <a:srgbClr val="FFFFFF"/>
                </a:solidFill>
              </a:rPr>
              <a:t>vote,</a:t>
            </a:r>
            <a:r>
              <a:rPr lang="en-US" sz="2600" spc="-85" dirty="0">
                <a:solidFill>
                  <a:srgbClr val="FFFFFF"/>
                </a:solidFill>
              </a:rPr>
              <a:t> </a:t>
            </a:r>
            <a:r>
              <a:rPr lang="en-US" sz="2600" spc="-5" dirty="0">
                <a:solidFill>
                  <a:srgbClr val="FFFFFF"/>
                </a:solidFill>
              </a:rPr>
              <a:t>many</a:t>
            </a:r>
            <a:r>
              <a:rPr lang="en-US" sz="2600" spc="-30" dirty="0">
                <a:solidFill>
                  <a:srgbClr val="FFFFFF"/>
                </a:solidFill>
              </a:rPr>
              <a:t> </a:t>
            </a:r>
            <a:r>
              <a:rPr lang="en-US" sz="2600" dirty="0">
                <a:solidFill>
                  <a:srgbClr val="FFFFFF"/>
                </a:solidFill>
              </a:rPr>
              <a:t>people  </a:t>
            </a:r>
            <a:r>
              <a:rPr lang="en-US" sz="2600" spc="-5" dirty="0">
                <a:solidFill>
                  <a:srgbClr val="FFFFFF"/>
                </a:solidFill>
              </a:rPr>
              <a:t>called </a:t>
            </a:r>
            <a:r>
              <a:rPr lang="en-US" sz="2600" dirty="0">
                <a:solidFill>
                  <a:srgbClr val="FFFFFF"/>
                </a:solidFill>
              </a:rPr>
              <a:t>for </a:t>
            </a:r>
            <a:r>
              <a:rPr lang="en-US" sz="2600" spc="-5" dirty="0">
                <a:solidFill>
                  <a:srgbClr val="FFFFFF"/>
                </a:solidFill>
              </a:rPr>
              <a:t>changes</a:t>
            </a:r>
            <a:r>
              <a:rPr lang="en-US" sz="2600" spc="-20" dirty="0">
                <a:solidFill>
                  <a:srgbClr val="FFFFFF"/>
                </a:solidFill>
              </a:rPr>
              <a:t> </a:t>
            </a:r>
            <a:r>
              <a:rPr lang="en-US" sz="2600" dirty="0">
                <a:solidFill>
                  <a:srgbClr val="FFFFFF"/>
                </a:solidFill>
              </a:rPr>
              <a:t>in</a:t>
            </a:r>
            <a:r>
              <a:rPr lang="en-US" sz="2600" spc="-15" dirty="0">
                <a:solidFill>
                  <a:srgbClr val="FFFFFF"/>
                </a:solidFill>
              </a:rPr>
              <a:t> </a:t>
            </a:r>
            <a:r>
              <a:rPr lang="en-US" sz="2600" spc="-5" dirty="0">
                <a:solidFill>
                  <a:srgbClr val="FFFFFF"/>
                </a:solidFill>
              </a:rPr>
              <a:t>voting </a:t>
            </a:r>
            <a:r>
              <a:rPr lang="en-US" sz="2600" dirty="0">
                <a:solidFill>
                  <a:srgbClr val="FFFFFF"/>
                </a:solidFill>
              </a:rPr>
              <a:t> </a:t>
            </a:r>
            <a:r>
              <a:rPr lang="en-US" sz="2600" spc="-5" dirty="0">
                <a:solidFill>
                  <a:srgbClr val="FFFFFF"/>
                </a:solidFill>
              </a:rPr>
              <a:t>laws, </a:t>
            </a:r>
            <a:r>
              <a:rPr lang="en-US" sz="2600" dirty="0">
                <a:solidFill>
                  <a:srgbClr val="FFFFFF"/>
                </a:solidFill>
              </a:rPr>
              <a:t>saying that </a:t>
            </a:r>
            <a:r>
              <a:rPr lang="en-US" sz="2600" spc="5" dirty="0">
                <a:solidFill>
                  <a:srgbClr val="FFFFFF"/>
                </a:solidFill>
              </a:rPr>
              <a:t>if</a:t>
            </a:r>
            <a:r>
              <a:rPr lang="en-US" sz="2600" spc="-85" dirty="0">
                <a:solidFill>
                  <a:srgbClr val="FFFFFF"/>
                </a:solidFill>
              </a:rPr>
              <a:t> </a:t>
            </a:r>
            <a:r>
              <a:rPr lang="en-US" sz="2600" spc="-5" dirty="0">
                <a:solidFill>
                  <a:srgbClr val="FFFFFF"/>
                </a:solidFill>
              </a:rPr>
              <a:t>you’re</a:t>
            </a:r>
            <a:r>
              <a:rPr lang="en-US" sz="2600" spc="-10" dirty="0">
                <a:solidFill>
                  <a:srgbClr val="FFFFFF"/>
                </a:solidFill>
              </a:rPr>
              <a:t> </a:t>
            </a:r>
            <a:r>
              <a:rPr lang="en-US" sz="2600" dirty="0">
                <a:solidFill>
                  <a:srgbClr val="FFFFFF"/>
                </a:solidFill>
              </a:rPr>
              <a:t>old  </a:t>
            </a:r>
            <a:r>
              <a:rPr lang="en-US" sz="2600" spc="-5" dirty="0">
                <a:solidFill>
                  <a:srgbClr val="FFFFFF"/>
                </a:solidFill>
              </a:rPr>
              <a:t>enough </a:t>
            </a:r>
            <a:r>
              <a:rPr lang="en-US" sz="2600" dirty="0">
                <a:solidFill>
                  <a:srgbClr val="FFFFFF"/>
                </a:solidFill>
              </a:rPr>
              <a:t>to fight in</a:t>
            </a:r>
            <a:r>
              <a:rPr lang="en-US" sz="2600" spc="-55" dirty="0">
                <a:solidFill>
                  <a:srgbClr val="FFFFFF"/>
                </a:solidFill>
              </a:rPr>
              <a:t> </a:t>
            </a:r>
            <a:r>
              <a:rPr lang="en-US" sz="2600" dirty="0">
                <a:solidFill>
                  <a:srgbClr val="FFFFFF"/>
                </a:solidFill>
              </a:rPr>
              <a:t>war,</a:t>
            </a:r>
            <a:r>
              <a:rPr lang="en-US" sz="2600" spc="-25" dirty="0">
                <a:solidFill>
                  <a:srgbClr val="FFFFFF"/>
                </a:solidFill>
              </a:rPr>
              <a:t> </a:t>
            </a:r>
            <a:r>
              <a:rPr lang="en-US" sz="2600" spc="-5" dirty="0">
                <a:solidFill>
                  <a:srgbClr val="FFFFFF"/>
                </a:solidFill>
              </a:rPr>
              <a:t>you </a:t>
            </a:r>
            <a:r>
              <a:rPr lang="en-US" sz="2600" dirty="0">
                <a:solidFill>
                  <a:srgbClr val="FFFFFF"/>
                </a:solidFill>
              </a:rPr>
              <a:t> </a:t>
            </a:r>
            <a:r>
              <a:rPr lang="en-US" sz="2600" spc="-5" dirty="0">
                <a:solidFill>
                  <a:srgbClr val="FFFFFF"/>
                </a:solidFill>
              </a:rPr>
              <a:t>should </a:t>
            </a:r>
            <a:r>
              <a:rPr lang="en-US" sz="2600" spc="5" dirty="0">
                <a:solidFill>
                  <a:srgbClr val="FFFFFF"/>
                </a:solidFill>
              </a:rPr>
              <a:t>be </a:t>
            </a:r>
            <a:r>
              <a:rPr lang="en-US" sz="2600" dirty="0">
                <a:solidFill>
                  <a:srgbClr val="FFFFFF"/>
                </a:solidFill>
              </a:rPr>
              <a:t>old enough to</a:t>
            </a:r>
            <a:r>
              <a:rPr lang="en-US" sz="2600" spc="-85" dirty="0">
                <a:solidFill>
                  <a:srgbClr val="FFFFFF"/>
                </a:solidFill>
              </a:rPr>
              <a:t> </a:t>
            </a:r>
            <a:r>
              <a:rPr lang="en-US" sz="2600" spc="-5" dirty="0">
                <a:solidFill>
                  <a:srgbClr val="FFFFFF"/>
                </a:solidFill>
              </a:rPr>
              <a:t>vote. </a:t>
            </a:r>
            <a:r>
              <a:rPr lang="en-US" sz="2600" spc="-5" dirty="0">
                <a:solidFill>
                  <a:schemeClr val="bg1"/>
                </a:solidFill>
              </a:rPr>
              <a:t>In </a:t>
            </a:r>
            <a:r>
              <a:rPr lang="en-US" sz="2600" dirty="0">
                <a:solidFill>
                  <a:schemeClr val="bg1"/>
                </a:solidFill>
              </a:rPr>
              <a:t>1971, the </a:t>
            </a:r>
            <a:r>
              <a:rPr lang="en-US" sz="2600" spc="5" dirty="0">
                <a:solidFill>
                  <a:schemeClr val="bg1"/>
                </a:solidFill>
              </a:rPr>
              <a:t>26</a:t>
            </a:r>
            <a:r>
              <a:rPr lang="en-US" sz="2600" spc="7" baseline="29513" dirty="0">
                <a:solidFill>
                  <a:schemeClr val="bg1"/>
                </a:solidFill>
              </a:rPr>
              <a:t>th  </a:t>
            </a:r>
            <a:r>
              <a:rPr lang="en-US" sz="2600" spc="-5" dirty="0">
                <a:solidFill>
                  <a:schemeClr val="bg1"/>
                </a:solidFill>
              </a:rPr>
              <a:t>Amendment </a:t>
            </a:r>
            <a:r>
              <a:rPr lang="en-US" sz="2600" dirty="0">
                <a:solidFill>
                  <a:schemeClr val="bg1"/>
                </a:solidFill>
              </a:rPr>
              <a:t>was</a:t>
            </a:r>
            <a:r>
              <a:rPr lang="en-US" sz="2600" spc="-70" dirty="0">
                <a:solidFill>
                  <a:schemeClr val="bg1"/>
                </a:solidFill>
              </a:rPr>
              <a:t> </a:t>
            </a:r>
            <a:r>
              <a:rPr lang="en-US" sz="2600" spc="-5" dirty="0">
                <a:solidFill>
                  <a:schemeClr val="bg1"/>
                </a:solidFill>
              </a:rPr>
              <a:t>ratified,  lowered </a:t>
            </a:r>
            <a:r>
              <a:rPr lang="en-US" sz="2600" dirty="0">
                <a:solidFill>
                  <a:schemeClr val="bg1"/>
                </a:solidFill>
              </a:rPr>
              <a:t>the </a:t>
            </a:r>
            <a:r>
              <a:rPr lang="en-US" sz="2600" spc="-5" dirty="0">
                <a:solidFill>
                  <a:schemeClr val="bg1"/>
                </a:solidFill>
              </a:rPr>
              <a:t>legal voting  </a:t>
            </a:r>
            <a:r>
              <a:rPr lang="en-US" sz="2600" dirty="0">
                <a:solidFill>
                  <a:schemeClr val="bg1"/>
                </a:solidFill>
              </a:rPr>
              <a:t>age from 21 to</a:t>
            </a:r>
            <a:r>
              <a:rPr lang="en-US" sz="2600" spc="-50" dirty="0">
                <a:solidFill>
                  <a:schemeClr val="bg1"/>
                </a:solidFill>
              </a:rPr>
              <a:t> </a:t>
            </a:r>
            <a:r>
              <a:rPr lang="en-US" sz="2600" spc="5" dirty="0">
                <a:solidFill>
                  <a:schemeClr val="bg1"/>
                </a:solidFill>
              </a:rPr>
              <a:t>18</a:t>
            </a:r>
            <a:endParaRPr lang="en-US" sz="2600" dirty="0">
              <a:solidFill>
                <a:schemeClr val="bg1"/>
              </a:solidFill>
            </a:endParaRPr>
          </a:p>
          <a:p>
            <a:pPr marL="12700" marR="5080" indent="378460" algn="l">
              <a:lnSpc>
                <a:spcPct val="100000"/>
              </a:lnSpc>
              <a:spcBef>
                <a:spcPts val="100"/>
              </a:spcBef>
            </a:pPr>
            <a:endParaRPr lang="en-US" dirty="0"/>
          </a:p>
          <a:p>
            <a:pPr marL="16510" marR="6350" indent="1176020" algn="r">
              <a:lnSpc>
                <a:spcPct val="100000"/>
              </a:lnSpc>
              <a:spcBef>
                <a:spcPts val="960"/>
              </a:spcBef>
            </a:pPr>
            <a:endParaRPr dirty="0">
              <a:solidFill>
                <a:srgbClr val="FFFFFF"/>
              </a:solidFill>
            </a:endParaRPr>
          </a:p>
        </p:txBody>
      </p:sp>
      <p:sp>
        <p:nvSpPr>
          <p:cNvPr id="7" name="object 7"/>
          <p:cNvSpPr txBox="1"/>
          <p:nvPr/>
        </p:nvSpPr>
        <p:spPr>
          <a:xfrm>
            <a:off x="4806950" y="4300220"/>
            <a:ext cx="3950970" cy="509114"/>
          </a:xfrm>
          <a:prstGeom prst="rect">
            <a:avLst/>
          </a:prstGeom>
        </p:spPr>
        <p:txBody>
          <a:bodyPr vert="horz" wrap="square" lIns="0" tIns="21590" rIns="0" bIns="0" rtlCol="0">
            <a:spAutoFit/>
          </a:bodyPr>
          <a:lstStyle/>
          <a:p>
            <a:pPr marL="38100" marR="30480" indent="215900">
              <a:lnSpc>
                <a:spcPts val="1910"/>
              </a:lnSpc>
              <a:spcBef>
                <a:spcPts val="170"/>
              </a:spcBef>
            </a:pPr>
            <a:r>
              <a:rPr sz="1600" b="1" spc="-5" dirty="0">
                <a:solidFill>
                  <a:srgbClr val="FFFF00"/>
                </a:solidFill>
                <a:latin typeface="Arial Narrow"/>
                <a:cs typeface="Arial Narrow"/>
              </a:rPr>
              <a:t>President </a:t>
            </a:r>
            <a:r>
              <a:rPr sz="1600" b="1" dirty="0">
                <a:solidFill>
                  <a:srgbClr val="FFFF00"/>
                </a:solidFill>
                <a:latin typeface="Arial Narrow"/>
                <a:cs typeface="Arial Narrow"/>
              </a:rPr>
              <a:t>Nixon </a:t>
            </a:r>
            <a:r>
              <a:rPr sz="1600" b="1" spc="-5" dirty="0">
                <a:solidFill>
                  <a:srgbClr val="FFFF00"/>
                </a:solidFill>
                <a:latin typeface="Arial Narrow"/>
                <a:cs typeface="Arial Narrow"/>
              </a:rPr>
              <a:t>signs the 26th Amendment  guaranteeing the right to vote for people over</a:t>
            </a:r>
            <a:r>
              <a:rPr sz="1600" b="1" spc="-15" dirty="0">
                <a:solidFill>
                  <a:srgbClr val="FFFF00"/>
                </a:solidFill>
                <a:latin typeface="Arial Narrow"/>
                <a:cs typeface="Arial Narrow"/>
              </a:rPr>
              <a:t> </a:t>
            </a:r>
            <a:r>
              <a:rPr sz="1600" b="1" dirty="0">
                <a:solidFill>
                  <a:srgbClr val="FFFF00"/>
                </a:solidFill>
                <a:latin typeface="Arial Narrow"/>
                <a:cs typeface="Arial Narrow"/>
              </a:rPr>
              <a:t>18.</a:t>
            </a:r>
            <a:endParaRPr sz="1600" dirty="0">
              <a:solidFill>
                <a:srgbClr val="FFFF00"/>
              </a:solidFill>
              <a:latin typeface="Arial Narrow"/>
              <a:cs typeface="Arial Narrow"/>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2400" y="2597150"/>
            <a:ext cx="7406640" cy="381254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472440" y="0"/>
            <a:ext cx="8197850" cy="2597150"/>
          </a:xfrm>
          <a:prstGeom prst="rect">
            <a:avLst/>
          </a:prstGeom>
        </p:spPr>
        <p:txBody>
          <a:bodyPr vert="horz" wrap="square" lIns="0" tIns="146685" rIns="0" bIns="0" rtlCol="0">
            <a:spAutoFit/>
          </a:bodyPr>
          <a:lstStyle/>
          <a:p>
            <a:pPr marL="12700">
              <a:lnSpc>
                <a:spcPct val="100000"/>
              </a:lnSpc>
              <a:spcBef>
                <a:spcPts val="1155"/>
              </a:spcBef>
            </a:pPr>
            <a:r>
              <a:rPr b="0" dirty="0">
                <a:solidFill>
                  <a:srgbClr val="FFFF00"/>
                </a:solidFill>
              </a:rPr>
              <a:t>U.S. </a:t>
            </a:r>
            <a:r>
              <a:rPr b="0" spc="-5" dirty="0">
                <a:solidFill>
                  <a:srgbClr val="FFFF00"/>
                </a:solidFill>
              </a:rPr>
              <a:t>pulls out of</a:t>
            </a:r>
            <a:r>
              <a:rPr b="0" spc="-40" dirty="0">
                <a:solidFill>
                  <a:srgbClr val="FFFF00"/>
                </a:solidFill>
              </a:rPr>
              <a:t> </a:t>
            </a:r>
            <a:r>
              <a:rPr b="0" spc="-5" dirty="0">
                <a:solidFill>
                  <a:srgbClr val="FFFF00"/>
                </a:solidFill>
              </a:rPr>
              <a:t>Vietnam</a:t>
            </a:r>
          </a:p>
          <a:p>
            <a:pPr marL="157480" marR="225425" indent="1270" algn="ctr">
              <a:lnSpc>
                <a:spcPct val="99900"/>
              </a:lnSpc>
              <a:spcBef>
                <a:spcPts val="484"/>
              </a:spcBef>
            </a:pPr>
            <a:r>
              <a:rPr sz="2800" i="1" dirty="0">
                <a:latin typeface="TimesNewRomanPS-BoldItalicMT"/>
                <a:cs typeface="TimesNewRomanPS-BoldItalicMT"/>
              </a:rPr>
              <a:t>In </a:t>
            </a:r>
            <a:r>
              <a:rPr sz="2800" i="1" spc="-5" dirty="0">
                <a:latin typeface="TimesNewRomanPS-BoldItalicMT"/>
                <a:cs typeface="TimesNewRomanPS-BoldItalicMT"/>
              </a:rPr>
              <a:t>January </a:t>
            </a:r>
            <a:r>
              <a:rPr sz="2800" i="1" dirty="0">
                <a:latin typeface="TimesNewRomanPS-BoldItalicMT"/>
                <a:cs typeface="TimesNewRomanPS-BoldItalicMT"/>
              </a:rPr>
              <a:t>of 1973, </a:t>
            </a:r>
            <a:r>
              <a:rPr sz="2800" i="1" spc="-5" dirty="0">
                <a:latin typeface="TimesNewRomanPS-BoldItalicMT"/>
                <a:cs typeface="TimesNewRomanPS-BoldItalicMT"/>
              </a:rPr>
              <a:t>North </a:t>
            </a:r>
            <a:r>
              <a:rPr sz="2800" i="1" dirty="0">
                <a:latin typeface="TimesNewRomanPS-BoldItalicMT"/>
                <a:cs typeface="TimesNewRomanPS-BoldItalicMT"/>
              </a:rPr>
              <a:t>and </a:t>
            </a:r>
            <a:r>
              <a:rPr sz="2800" i="1" spc="-5" dirty="0">
                <a:latin typeface="TimesNewRomanPS-BoldItalicMT"/>
                <a:cs typeface="TimesNewRomanPS-BoldItalicMT"/>
              </a:rPr>
              <a:t>South Vietnamese  reach </a:t>
            </a:r>
            <a:r>
              <a:rPr sz="2800" i="1" dirty="0">
                <a:latin typeface="TimesNewRomanPS-BoldItalicMT"/>
                <a:cs typeface="TimesNewRomanPS-BoldItalicMT"/>
              </a:rPr>
              <a:t>a </a:t>
            </a:r>
            <a:r>
              <a:rPr sz="2800" i="1" spc="-5" dirty="0">
                <a:latin typeface="TimesNewRomanPS-BoldItalicMT"/>
                <a:cs typeface="TimesNewRomanPS-BoldItalicMT"/>
              </a:rPr>
              <a:t>cease-fire agreement; </a:t>
            </a:r>
            <a:r>
              <a:rPr sz="2800" i="1" dirty="0">
                <a:latin typeface="TimesNewRomanPS-BoldItalicMT"/>
                <a:cs typeface="TimesNewRomanPS-BoldItalicMT"/>
              </a:rPr>
              <a:t>by 1975, </a:t>
            </a:r>
            <a:r>
              <a:rPr sz="2800" i="1" spc="-5" dirty="0">
                <a:latin typeface="TimesNewRomanPS-BoldItalicMT"/>
                <a:cs typeface="TimesNewRomanPS-BoldItalicMT"/>
              </a:rPr>
              <a:t>the United  States withdraws </a:t>
            </a:r>
            <a:r>
              <a:rPr sz="2800" i="1" dirty="0">
                <a:latin typeface="TimesNewRomanPS-BoldItalicMT"/>
                <a:cs typeface="TimesNewRomanPS-BoldItalicMT"/>
              </a:rPr>
              <a:t>all of </a:t>
            </a:r>
            <a:r>
              <a:rPr sz="2800" i="1" spc="-5" dirty="0">
                <a:latin typeface="TimesNewRomanPS-BoldItalicMT"/>
                <a:cs typeface="TimesNewRomanPS-BoldItalicMT"/>
              </a:rPr>
              <a:t>its </a:t>
            </a:r>
            <a:r>
              <a:rPr sz="2800" i="1" dirty="0">
                <a:latin typeface="TimesNewRomanPS-BoldItalicMT"/>
                <a:cs typeface="TimesNewRomanPS-BoldItalicMT"/>
              </a:rPr>
              <a:t>people </a:t>
            </a:r>
            <a:r>
              <a:rPr sz="2800" i="1" spc="-5" dirty="0">
                <a:latin typeface="TimesNewRomanPS-BoldItalicMT"/>
                <a:cs typeface="TimesNewRomanPS-BoldItalicMT"/>
              </a:rPr>
              <a:t>from</a:t>
            </a:r>
            <a:r>
              <a:rPr sz="2800" i="1" spc="-25" dirty="0">
                <a:latin typeface="TimesNewRomanPS-BoldItalicMT"/>
                <a:cs typeface="TimesNewRomanPS-BoldItalicMT"/>
              </a:rPr>
              <a:t> </a:t>
            </a:r>
            <a:r>
              <a:rPr sz="2800" i="1" spc="-5" dirty="0">
                <a:latin typeface="TimesNewRomanPS-BoldItalicMT"/>
                <a:cs typeface="TimesNewRomanPS-BoldItalicMT"/>
              </a:rPr>
              <a:t>Vietnam</a:t>
            </a:r>
            <a:endParaRPr sz="2800" dirty="0">
              <a:latin typeface="TimesNewRomanPS-BoldItalicMT"/>
              <a:cs typeface="TimesNewRomanPS-BoldItalic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240" y="34290"/>
            <a:ext cx="8351520" cy="939800"/>
          </a:xfrm>
          <a:prstGeom prst="rect">
            <a:avLst/>
          </a:prstGeom>
        </p:spPr>
        <p:txBody>
          <a:bodyPr vert="horz" wrap="square" lIns="0" tIns="12700" rIns="0" bIns="0" rtlCol="0">
            <a:spAutoFit/>
          </a:bodyPr>
          <a:lstStyle/>
          <a:p>
            <a:pPr marL="12700">
              <a:lnSpc>
                <a:spcPct val="100000"/>
              </a:lnSpc>
              <a:spcBef>
                <a:spcPts val="100"/>
              </a:spcBef>
            </a:pPr>
            <a:r>
              <a:rPr sz="6000" b="0" dirty="0">
                <a:solidFill>
                  <a:srgbClr val="FFFF00"/>
                </a:solidFill>
              </a:rPr>
              <a:t>Key Supreme </a:t>
            </a:r>
            <a:r>
              <a:rPr sz="6000" b="0" spc="-5" dirty="0">
                <a:solidFill>
                  <a:srgbClr val="FFFF00"/>
                </a:solidFill>
              </a:rPr>
              <a:t>Court</a:t>
            </a:r>
            <a:r>
              <a:rPr sz="6000" b="0" spc="-60" dirty="0">
                <a:solidFill>
                  <a:srgbClr val="FFFF00"/>
                </a:solidFill>
              </a:rPr>
              <a:t> </a:t>
            </a:r>
            <a:r>
              <a:rPr sz="6000" b="0" spc="-10" dirty="0">
                <a:solidFill>
                  <a:srgbClr val="FFFF00"/>
                </a:solidFill>
              </a:rPr>
              <a:t>rulings</a:t>
            </a:r>
            <a:endParaRPr sz="6000" b="0" dirty="0">
              <a:solidFill>
                <a:srgbClr val="FFFF00"/>
              </a:solidFill>
            </a:endParaRPr>
          </a:p>
        </p:txBody>
      </p:sp>
      <p:sp>
        <p:nvSpPr>
          <p:cNvPr id="6" name="object 6"/>
          <p:cNvSpPr/>
          <p:nvPr/>
        </p:nvSpPr>
        <p:spPr>
          <a:xfrm>
            <a:off x="153307" y="1018539"/>
            <a:ext cx="2715259" cy="339725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365680" y="4349735"/>
            <a:ext cx="1981200" cy="2286000"/>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5599610" y="969374"/>
            <a:ext cx="3441700" cy="2797810"/>
          </a:xfrm>
          <a:prstGeom prst="rect">
            <a:avLst/>
          </a:prstGeom>
        </p:spPr>
        <p:txBody>
          <a:bodyPr vert="horz" wrap="square" lIns="0" tIns="12700" rIns="0" bIns="0" rtlCol="0">
            <a:spAutoFit/>
          </a:bodyPr>
          <a:lstStyle/>
          <a:p>
            <a:pPr marL="12700" marR="5080" algn="ctr">
              <a:lnSpc>
                <a:spcPct val="100000"/>
              </a:lnSpc>
              <a:spcBef>
                <a:spcPts val="100"/>
              </a:spcBef>
            </a:pPr>
            <a:r>
              <a:rPr sz="2600" b="1" i="1" dirty="0">
                <a:solidFill>
                  <a:srgbClr val="FFFF00"/>
                </a:solidFill>
                <a:latin typeface="TimesNewRomanPS-BoldItalicMT"/>
                <a:cs typeface="TimesNewRomanPS-BoldItalicMT"/>
              </a:rPr>
              <a:t>Reynolds </a:t>
            </a:r>
            <a:r>
              <a:rPr sz="2600" b="1" i="1" spc="-5" dirty="0">
                <a:solidFill>
                  <a:srgbClr val="FFFF00"/>
                </a:solidFill>
                <a:latin typeface="TimesNewRomanPS-BoldItalicMT"/>
                <a:cs typeface="TimesNewRomanPS-BoldItalicMT"/>
              </a:rPr>
              <a:t>v. Sims:</a:t>
            </a:r>
            <a:r>
              <a:rPr sz="2600" b="1" i="1" spc="-65" dirty="0">
                <a:solidFill>
                  <a:srgbClr val="FFFF00"/>
                </a:solidFill>
                <a:latin typeface="TimesNewRomanPS-BoldItalicMT"/>
                <a:cs typeface="TimesNewRomanPS-BoldItalicMT"/>
              </a:rPr>
              <a:t> </a:t>
            </a:r>
            <a:r>
              <a:rPr sz="2600" b="1" i="1" dirty="0">
                <a:solidFill>
                  <a:schemeClr val="bg1"/>
                </a:solidFill>
                <a:latin typeface="TimesNewRomanPS-BoldItalicMT"/>
                <a:cs typeface="TimesNewRomanPS-BoldItalicMT"/>
              </a:rPr>
              <a:t>Voting  </a:t>
            </a:r>
            <a:r>
              <a:rPr sz="2600" b="1" i="1" spc="-5" dirty="0">
                <a:solidFill>
                  <a:schemeClr val="bg1"/>
                </a:solidFill>
                <a:latin typeface="TimesNewRomanPS-BoldItalicMT"/>
                <a:cs typeface="TimesNewRomanPS-BoldItalicMT"/>
              </a:rPr>
              <a:t>districts in </a:t>
            </a:r>
            <a:r>
              <a:rPr sz="2600" b="1" i="1" dirty="0">
                <a:solidFill>
                  <a:schemeClr val="bg1"/>
                </a:solidFill>
                <a:latin typeface="TimesNewRomanPS-BoldItalicMT"/>
                <a:cs typeface="TimesNewRomanPS-BoldItalicMT"/>
              </a:rPr>
              <a:t>many </a:t>
            </a:r>
            <a:r>
              <a:rPr sz="2600" b="1" i="1" spc="-5" dirty="0">
                <a:solidFill>
                  <a:schemeClr val="bg1"/>
                </a:solidFill>
                <a:latin typeface="TimesNewRomanPS-BoldItalicMT"/>
                <a:cs typeface="TimesNewRomanPS-BoldItalicMT"/>
              </a:rPr>
              <a:t>states  were </a:t>
            </a:r>
            <a:r>
              <a:rPr sz="2600" b="1" i="1" dirty="0">
                <a:solidFill>
                  <a:schemeClr val="bg1"/>
                </a:solidFill>
                <a:latin typeface="TimesNewRomanPS-BoldItalicMT"/>
                <a:cs typeface="TimesNewRomanPS-BoldItalicMT"/>
              </a:rPr>
              <a:t>unequal. The case  </a:t>
            </a:r>
            <a:r>
              <a:rPr sz="2600" b="1" i="1" spc="-5" dirty="0">
                <a:solidFill>
                  <a:schemeClr val="bg1"/>
                </a:solidFill>
                <a:latin typeface="TimesNewRomanPS-BoldItalicMT"/>
                <a:cs typeface="TimesNewRomanPS-BoldItalicMT"/>
              </a:rPr>
              <a:t>ruled </a:t>
            </a:r>
            <a:r>
              <a:rPr sz="2600" b="1" i="1" dirty="0">
                <a:solidFill>
                  <a:schemeClr val="bg1"/>
                </a:solidFill>
                <a:latin typeface="TimesNewRomanPS-BoldItalicMT"/>
                <a:cs typeface="TimesNewRomanPS-BoldItalicMT"/>
              </a:rPr>
              <a:t>that voting </a:t>
            </a:r>
            <a:r>
              <a:rPr sz="2600" b="1" i="1" spc="-5" dirty="0">
                <a:solidFill>
                  <a:schemeClr val="bg1"/>
                </a:solidFill>
                <a:latin typeface="TimesNewRomanPS-BoldItalicMT"/>
                <a:cs typeface="TimesNewRomanPS-BoldItalicMT"/>
              </a:rPr>
              <a:t>districts  </a:t>
            </a:r>
            <a:r>
              <a:rPr sz="2600" b="1" i="1" dirty="0">
                <a:solidFill>
                  <a:schemeClr val="bg1"/>
                </a:solidFill>
                <a:latin typeface="TimesNewRomanPS-BoldItalicMT"/>
                <a:cs typeface="TimesNewRomanPS-BoldItalicMT"/>
              </a:rPr>
              <a:t>had </a:t>
            </a:r>
            <a:r>
              <a:rPr sz="2600" b="1" i="1" spc="-5" dirty="0">
                <a:solidFill>
                  <a:schemeClr val="bg1"/>
                </a:solidFill>
                <a:latin typeface="TimesNewRomanPS-BoldItalicMT"/>
                <a:cs typeface="TimesNewRomanPS-BoldItalicMT"/>
              </a:rPr>
              <a:t>to </a:t>
            </a:r>
            <a:r>
              <a:rPr sz="2600" b="1" i="1" spc="5" dirty="0">
                <a:solidFill>
                  <a:schemeClr val="bg1"/>
                </a:solidFill>
                <a:latin typeface="TimesNewRomanPS-BoldItalicMT"/>
                <a:cs typeface="TimesNewRomanPS-BoldItalicMT"/>
              </a:rPr>
              <a:t>be </a:t>
            </a:r>
            <a:r>
              <a:rPr sz="2600" b="1" i="1" dirty="0">
                <a:solidFill>
                  <a:schemeClr val="bg1"/>
                </a:solidFill>
                <a:latin typeface="TimesNewRomanPS-BoldItalicMT"/>
                <a:cs typeface="TimesNewRomanPS-BoldItalicMT"/>
              </a:rPr>
              <a:t>equal </a:t>
            </a:r>
            <a:r>
              <a:rPr sz="2600" b="1" i="1" spc="-5" dirty="0">
                <a:solidFill>
                  <a:schemeClr val="bg1"/>
                </a:solidFill>
                <a:latin typeface="TimesNewRomanPS-BoldItalicMT"/>
                <a:cs typeface="TimesNewRomanPS-BoldItalicMT"/>
              </a:rPr>
              <a:t>in</a:t>
            </a:r>
            <a:r>
              <a:rPr sz="2600" b="1" i="1" spc="-40" dirty="0">
                <a:solidFill>
                  <a:schemeClr val="bg1"/>
                </a:solidFill>
                <a:latin typeface="TimesNewRomanPS-BoldItalicMT"/>
                <a:cs typeface="TimesNewRomanPS-BoldItalicMT"/>
              </a:rPr>
              <a:t> </a:t>
            </a:r>
            <a:r>
              <a:rPr sz="2600" b="1" i="1" spc="-5" dirty="0">
                <a:solidFill>
                  <a:schemeClr val="bg1"/>
                </a:solidFill>
                <a:latin typeface="TimesNewRomanPS-BoldItalicMT"/>
                <a:cs typeface="TimesNewRomanPS-BoldItalicMT"/>
              </a:rPr>
              <a:t>size.</a:t>
            </a:r>
            <a:endParaRPr sz="2600" dirty="0">
              <a:solidFill>
                <a:schemeClr val="bg1"/>
              </a:solidFill>
              <a:latin typeface="TimesNewRomanPS-BoldItalicMT"/>
              <a:cs typeface="TimesNewRomanPS-BoldItalicMT"/>
            </a:endParaRPr>
          </a:p>
          <a:p>
            <a:pPr marL="31750" marR="25400" algn="ctr">
              <a:lnSpc>
                <a:spcPts val="3120"/>
              </a:lnSpc>
              <a:spcBef>
                <a:spcPts val="90"/>
              </a:spcBef>
            </a:pPr>
            <a:r>
              <a:rPr sz="2600" b="1" i="1" spc="-5" dirty="0">
                <a:solidFill>
                  <a:schemeClr val="bg1"/>
                </a:solidFill>
                <a:latin typeface="TimesNewRomanPS-BoldItalicMT"/>
                <a:cs typeface="TimesNewRomanPS-BoldItalicMT"/>
              </a:rPr>
              <a:t>Established the principle  </a:t>
            </a:r>
            <a:r>
              <a:rPr sz="2600" b="1" i="1" spc="5" dirty="0">
                <a:solidFill>
                  <a:schemeClr val="bg1"/>
                </a:solidFill>
                <a:latin typeface="TimesNewRomanPS-BoldItalicMT"/>
                <a:cs typeface="TimesNewRomanPS-BoldItalicMT"/>
              </a:rPr>
              <a:t>of “one </a:t>
            </a:r>
            <a:r>
              <a:rPr sz="2600" b="1" i="1" dirty="0">
                <a:solidFill>
                  <a:schemeClr val="bg1"/>
                </a:solidFill>
                <a:latin typeface="TimesNewRomanPS-BoldItalicMT"/>
                <a:cs typeface="TimesNewRomanPS-BoldItalicMT"/>
              </a:rPr>
              <a:t>man, one</a:t>
            </a:r>
            <a:r>
              <a:rPr sz="2600" b="1" i="1" spc="-95" dirty="0">
                <a:solidFill>
                  <a:schemeClr val="bg1"/>
                </a:solidFill>
                <a:latin typeface="TimesNewRomanPS-BoldItalicMT"/>
                <a:cs typeface="TimesNewRomanPS-BoldItalicMT"/>
              </a:rPr>
              <a:t> </a:t>
            </a:r>
            <a:r>
              <a:rPr sz="2600" b="1" i="1" spc="-5" dirty="0">
                <a:solidFill>
                  <a:schemeClr val="bg1"/>
                </a:solidFill>
                <a:latin typeface="TimesNewRomanPS-BoldItalicMT"/>
                <a:cs typeface="TimesNewRomanPS-BoldItalicMT"/>
              </a:rPr>
              <a:t>vote.”</a:t>
            </a:r>
            <a:endParaRPr sz="2600" dirty="0">
              <a:solidFill>
                <a:schemeClr val="bg1"/>
              </a:solidFill>
              <a:latin typeface="TimesNewRomanPS-BoldItalicMT"/>
              <a:cs typeface="TimesNewRomanPS-BoldItalicMT"/>
            </a:endParaRPr>
          </a:p>
        </p:txBody>
      </p:sp>
      <p:sp>
        <p:nvSpPr>
          <p:cNvPr id="10" name="object 10"/>
          <p:cNvSpPr txBox="1"/>
          <p:nvPr/>
        </p:nvSpPr>
        <p:spPr>
          <a:xfrm>
            <a:off x="153307" y="944616"/>
            <a:ext cx="5344160" cy="5645135"/>
          </a:xfrm>
          <a:prstGeom prst="rect">
            <a:avLst/>
          </a:prstGeom>
        </p:spPr>
        <p:txBody>
          <a:bodyPr vert="horz" wrap="square" lIns="0" tIns="12700" rIns="0" bIns="0" rtlCol="0">
            <a:spAutoFit/>
          </a:bodyPr>
          <a:lstStyle/>
          <a:p>
            <a:pPr marL="3079750" algn="ctr">
              <a:lnSpc>
                <a:spcPct val="100000"/>
              </a:lnSpc>
              <a:spcBef>
                <a:spcPts val="100"/>
              </a:spcBef>
            </a:pPr>
            <a:r>
              <a:rPr sz="2600" b="1" i="1" dirty="0">
                <a:solidFill>
                  <a:srgbClr val="FFFF00"/>
                </a:solidFill>
                <a:latin typeface="TimesNewRomanPS-BoldItalicMT"/>
                <a:cs typeface="TimesNewRomanPS-BoldItalicMT"/>
              </a:rPr>
              <a:t>Gideon</a:t>
            </a:r>
            <a:r>
              <a:rPr sz="2600" b="1" i="1" spc="-15" dirty="0">
                <a:solidFill>
                  <a:srgbClr val="FFFF00"/>
                </a:solidFill>
                <a:latin typeface="TimesNewRomanPS-BoldItalicMT"/>
                <a:cs typeface="TimesNewRomanPS-BoldItalicMT"/>
              </a:rPr>
              <a:t> </a:t>
            </a:r>
            <a:r>
              <a:rPr sz="2600" b="1" i="1" spc="-5" dirty="0">
                <a:solidFill>
                  <a:srgbClr val="FFFF00"/>
                </a:solidFill>
                <a:latin typeface="TimesNewRomanPS-BoldItalicMT"/>
                <a:cs typeface="TimesNewRomanPS-BoldItalicMT"/>
              </a:rPr>
              <a:t>v.</a:t>
            </a:r>
            <a:endParaRPr sz="2600" dirty="0">
              <a:latin typeface="TimesNewRomanPS-BoldItalicMT"/>
              <a:cs typeface="TimesNewRomanPS-BoldItalicMT"/>
            </a:endParaRPr>
          </a:p>
          <a:p>
            <a:pPr marL="3091815" marR="5080" indent="-1270" algn="ctr">
              <a:lnSpc>
                <a:spcPct val="100000"/>
              </a:lnSpc>
            </a:pPr>
            <a:r>
              <a:rPr sz="2600" b="1" i="1" spc="-5" dirty="0">
                <a:solidFill>
                  <a:srgbClr val="FFFF00"/>
                </a:solidFill>
                <a:latin typeface="TimesNewRomanPS-BoldItalicMT"/>
                <a:cs typeface="TimesNewRomanPS-BoldItalicMT"/>
              </a:rPr>
              <a:t>Wainwright:  </a:t>
            </a:r>
            <a:r>
              <a:rPr sz="2600" i="1" dirty="0">
                <a:solidFill>
                  <a:schemeClr val="bg1"/>
                </a:solidFill>
                <a:latin typeface="TimesNewRomanPS-BoldItalicMT"/>
                <a:cs typeface="TimesNewRomanPS-BoldItalicMT"/>
              </a:rPr>
              <a:t>Defendant </a:t>
            </a:r>
            <a:r>
              <a:rPr sz="2600" i="1" spc="-5" dirty="0">
                <a:solidFill>
                  <a:schemeClr val="bg1"/>
                </a:solidFill>
                <a:latin typeface="TimesNewRomanPS-BoldItalicMT"/>
                <a:cs typeface="TimesNewRomanPS-BoldItalicMT"/>
              </a:rPr>
              <a:t>in </a:t>
            </a:r>
            <a:r>
              <a:rPr sz="2600" i="1" dirty="0">
                <a:solidFill>
                  <a:schemeClr val="bg1"/>
                </a:solidFill>
                <a:latin typeface="TimesNewRomanPS-BoldItalicMT"/>
                <a:cs typeface="TimesNewRomanPS-BoldItalicMT"/>
              </a:rPr>
              <a:t>a  </a:t>
            </a:r>
            <a:r>
              <a:rPr sz="2600" i="1" spc="-5" dirty="0">
                <a:solidFill>
                  <a:schemeClr val="bg1"/>
                </a:solidFill>
                <a:latin typeface="TimesNewRomanPS-BoldItalicMT"/>
                <a:cs typeface="TimesNewRomanPS-BoldItalicMT"/>
              </a:rPr>
              <a:t>state </a:t>
            </a:r>
            <a:r>
              <a:rPr sz="2600" i="1" dirty="0">
                <a:solidFill>
                  <a:schemeClr val="bg1"/>
                </a:solidFill>
                <a:latin typeface="TimesNewRomanPS-BoldItalicMT"/>
                <a:cs typeface="TimesNewRomanPS-BoldItalicMT"/>
              </a:rPr>
              <a:t>court had  the right </a:t>
            </a:r>
            <a:r>
              <a:rPr sz="2600" i="1" spc="-5" dirty="0">
                <a:solidFill>
                  <a:schemeClr val="bg1"/>
                </a:solidFill>
                <a:latin typeface="TimesNewRomanPS-BoldItalicMT"/>
                <a:cs typeface="TimesNewRomanPS-BoldItalicMT"/>
              </a:rPr>
              <a:t>to </a:t>
            </a:r>
            <a:r>
              <a:rPr sz="2600" i="1" dirty="0">
                <a:solidFill>
                  <a:schemeClr val="bg1"/>
                </a:solidFill>
                <a:latin typeface="TimesNewRomanPS-BoldItalicMT"/>
                <a:cs typeface="TimesNewRomanPS-BoldItalicMT"/>
              </a:rPr>
              <a:t>a  </a:t>
            </a:r>
            <a:r>
              <a:rPr sz="2600" i="1" spc="-5" dirty="0">
                <a:solidFill>
                  <a:schemeClr val="bg1"/>
                </a:solidFill>
                <a:latin typeface="TimesNewRomanPS-BoldItalicMT"/>
                <a:cs typeface="TimesNewRomanPS-BoldItalicMT"/>
              </a:rPr>
              <a:t>lawyer,  regardless </a:t>
            </a:r>
            <a:r>
              <a:rPr sz="2600" i="1" spc="5" dirty="0">
                <a:solidFill>
                  <a:schemeClr val="bg1"/>
                </a:solidFill>
                <a:latin typeface="TimesNewRomanPS-BoldItalicMT"/>
                <a:cs typeface="TimesNewRomanPS-BoldItalicMT"/>
              </a:rPr>
              <a:t>of</a:t>
            </a:r>
            <a:r>
              <a:rPr sz="2600" i="1" spc="-75" dirty="0">
                <a:solidFill>
                  <a:schemeClr val="bg1"/>
                </a:solidFill>
                <a:latin typeface="TimesNewRomanPS-BoldItalicMT"/>
                <a:cs typeface="TimesNewRomanPS-BoldItalicMT"/>
              </a:rPr>
              <a:t> </a:t>
            </a:r>
            <a:r>
              <a:rPr sz="2600" i="1" dirty="0">
                <a:solidFill>
                  <a:schemeClr val="bg1"/>
                </a:solidFill>
                <a:latin typeface="TimesNewRomanPS-BoldItalicMT"/>
                <a:cs typeface="TimesNewRomanPS-BoldItalicMT"/>
              </a:rPr>
              <a:t>his  ability </a:t>
            </a:r>
            <a:r>
              <a:rPr sz="2600" i="1" spc="-5" dirty="0">
                <a:solidFill>
                  <a:schemeClr val="bg1"/>
                </a:solidFill>
                <a:latin typeface="TimesNewRomanPS-BoldItalicMT"/>
                <a:cs typeface="TimesNewRomanPS-BoldItalicMT"/>
              </a:rPr>
              <a:t>to</a:t>
            </a:r>
            <a:r>
              <a:rPr sz="2600" i="1" spc="-45" dirty="0">
                <a:solidFill>
                  <a:schemeClr val="bg1"/>
                </a:solidFill>
                <a:latin typeface="TimesNewRomanPS-BoldItalicMT"/>
                <a:cs typeface="TimesNewRomanPS-BoldItalicMT"/>
              </a:rPr>
              <a:t> </a:t>
            </a:r>
            <a:r>
              <a:rPr sz="2600" i="1" spc="5" dirty="0">
                <a:solidFill>
                  <a:schemeClr val="bg1"/>
                </a:solidFill>
                <a:latin typeface="TimesNewRomanPS-BoldItalicMT"/>
                <a:cs typeface="TimesNewRomanPS-BoldItalicMT"/>
              </a:rPr>
              <a:t>pay</a:t>
            </a:r>
            <a:endParaRPr sz="2600" dirty="0">
              <a:solidFill>
                <a:schemeClr val="bg1"/>
              </a:solidFill>
              <a:latin typeface="TimesNewRomanPS-BoldItalicMT"/>
              <a:cs typeface="TimesNewRomanPS-BoldItalicMT"/>
            </a:endParaRPr>
          </a:p>
          <a:p>
            <a:pPr>
              <a:lnSpc>
                <a:spcPct val="100000"/>
              </a:lnSpc>
              <a:spcBef>
                <a:spcPts val="10"/>
              </a:spcBef>
            </a:pPr>
            <a:endParaRPr sz="2800" dirty="0">
              <a:latin typeface="TimesNewRomanPS-BoldItalicMT"/>
              <a:cs typeface="TimesNewRomanPS-BoldItalicMT"/>
            </a:endParaRPr>
          </a:p>
          <a:p>
            <a:pPr marL="12700" marR="2182495" indent="-635" algn="ctr">
              <a:lnSpc>
                <a:spcPct val="99900"/>
              </a:lnSpc>
            </a:pPr>
            <a:r>
              <a:rPr sz="2600" b="1" i="1" dirty="0">
                <a:solidFill>
                  <a:srgbClr val="FFFF00"/>
                </a:solidFill>
                <a:latin typeface="TimesNewRomanPS-BoldItalicMT"/>
                <a:cs typeface="TimesNewRomanPS-BoldItalicMT"/>
              </a:rPr>
              <a:t>Engel </a:t>
            </a:r>
            <a:r>
              <a:rPr sz="2600" b="1" i="1" spc="-5" dirty="0">
                <a:solidFill>
                  <a:srgbClr val="FFFF00"/>
                </a:solidFill>
                <a:latin typeface="TimesNewRomanPS-BoldItalicMT"/>
                <a:cs typeface="TimesNewRomanPS-BoldItalicMT"/>
              </a:rPr>
              <a:t>v. </a:t>
            </a:r>
            <a:r>
              <a:rPr sz="2600" b="1" i="1" dirty="0">
                <a:solidFill>
                  <a:srgbClr val="FFFF00"/>
                </a:solidFill>
                <a:latin typeface="TimesNewRomanPS-BoldItalicMT"/>
                <a:cs typeface="TimesNewRomanPS-BoldItalicMT"/>
              </a:rPr>
              <a:t>Vitale: </a:t>
            </a:r>
            <a:r>
              <a:rPr sz="2600" i="1" dirty="0">
                <a:solidFill>
                  <a:schemeClr val="bg1"/>
                </a:solidFill>
                <a:latin typeface="TimesNewRomanPS-BoldItalicMT"/>
                <a:cs typeface="TimesNewRomanPS-BoldItalicMT"/>
              </a:rPr>
              <a:t>Court  </a:t>
            </a:r>
            <a:r>
              <a:rPr sz="2600" i="1" spc="-5" dirty="0">
                <a:solidFill>
                  <a:schemeClr val="bg1"/>
                </a:solidFill>
                <a:latin typeface="TimesNewRomanPS-BoldItalicMT"/>
                <a:cs typeface="TimesNewRomanPS-BoldItalicMT"/>
              </a:rPr>
              <a:t>ruled </a:t>
            </a:r>
            <a:r>
              <a:rPr sz="2600" i="1" dirty="0">
                <a:solidFill>
                  <a:schemeClr val="bg1"/>
                </a:solidFill>
                <a:latin typeface="TimesNewRomanPS-BoldItalicMT"/>
                <a:cs typeface="TimesNewRomanPS-BoldItalicMT"/>
              </a:rPr>
              <a:t>that</a:t>
            </a:r>
            <a:r>
              <a:rPr sz="2600" i="1" spc="-25" dirty="0">
                <a:solidFill>
                  <a:schemeClr val="bg1"/>
                </a:solidFill>
                <a:latin typeface="TimesNewRomanPS-BoldItalicMT"/>
                <a:cs typeface="TimesNewRomanPS-BoldItalicMT"/>
              </a:rPr>
              <a:t> </a:t>
            </a:r>
            <a:r>
              <a:rPr sz="2600" i="1" spc="-5" dirty="0">
                <a:solidFill>
                  <a:schemeClr val="bg1"/>
                </a:solidFill>
                <a:latin typeface="TimesNewRomanPS-BoldItalicMT"/>
                <a:cs typeface="TimesNewRomanPS-BoldItalicMT"/>
              </a:rPr>
              <a:t>government-  funded </a:t>
            </a:r>
            <a:r>
              <a:rPr sz="2600" i="1" dirty="0">
                <a:solidFill>
                  <a:schemeClr val="bg1"/>
                </a:solidFill>
                <a:latin typeface="TimesNewRomanPS-BoldItalicMT"/>
                <a:cs typeface="TimesNewRomanPS-BoldItalicMT"/>
              </a:rPr>
              <a:t>schools could  </a:t>
            </a:r>
            <a:r>
              <a:rPr sz="2600" i="1" spc="5" dirty="0">
                <a:solidFill>
                  <a:schemeClr val="bg1"/>
                </a:solidFill>
                <a:latin typeface="TimesNewRomanPS-BoldItalicMT"/>
                <a:cs typeface="TimesNewRomanPS-BoldItalicMT"/>
              </a:rPr>
              <a:t>not </a:t>
            </a:r>
            <a:r>
              <a:rPr sz="2600" i="1" spc="-5" dirty="0">
                <a:solidFill>
                  <a:schemeClr val="bg1"/>
                </a:solidFill>
                <a:latin typeface="TimesNewRomanPS-BoldItalicMT"/>
                <a:cs typeface="TimesNewRomanPS-BoldItalicMT"/>
              </a:rPr>
              <a:t>require </a:t>
            </a:r>
            <a:r>
              <a:rPr sz="2600" i="1" dirty="0">
                <a:solidFill>
                  <a:schemeClr val="bg1"/>
                </a:solidFill>
                <a:latin typeface="TimesNewRomanPS-BoldItalicMT"/>
                <a:cs typeface="TimesNewRomanPS-BoldItalicMT"/>
              </a:rPr>
              <a:t>prayer </a:t>
            </a:r>
            <a:r>
              <a:rPr sz="2600" i="1" spc="-5" dirty="0">
                <a:solidFill>
                  <a:schemeClr val="bg1"/>
                </a:solidFill>
                <a:latin typeface="TimesNewRomanPS-BoldItalicMT"/>
                <a:cs typeface="TimesNewRomanPS-BoldItalicMT"/>
              </a:rPr>
              <a:t>in  </a:t>
            </a:r>
            <a:r>
              <a:rPr sz="2600" i="1" dirty="0">
                <a:solidFill>
                  <a:schemeClr val="bg1"/>
                </a:solidFill>
                <a:latin typeface="TimesNewRomanPS-BoldItalicMT"/>
                <a:cs typeface="TimesNewRomanPS-BoldItalicMT"/>
              </a:rPr>
              <a:t>public</a:t>
            </a:r>
            <a:r>
              <a:rPr sz="2600" i="1" spc="-20" dirty="0">
                <a:solidFill>
                  <a:schemeClr val="bg1"/>
                </a:solidFill>
                <a:latin typeface="TimesNewRomanPS-BoldItalicMT"/>
                <a:cs typeface="TimesNewRomanPS-BoldItalicMT"/>
              </a:rPr>
              <a:t> </a:t>
            </a:r>
            <a:r>
              <a:rPr sz="2600" i="1" dirty="0">
                <a:solidFill>
                  <a:schemeClr val="bg1"/>
                </a:solidFill>
                <a:latin typeface="TimesNewRomanPS-BoldItalicMT"/>
                <a:cs typeface="TimesNewRomanPS-BoldItalicMT"/>
              </a:rPr>
              <a:t>schools</a:t>
            </a:r>
            <a:endParaRPr sz="2600" dirty="0">
              <a:solidFill>
                <a:schemeClr val="bg1"/>
              </a:solidFill>
              <a:latin typeface="TimesNewRomanPS-BoldItalicMT"/>
              <a:cs typeface="TimesNewRomanPS-BoldItalic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2960" y="-6894"/>
            <a:ext cx="6233160" cy="1031240"/>
          </a:xfrm>
          <a:prstGeom prst="rect">
            <a:avLst/>
          </a:prstGeom>
        </p:spPr>
        <p:txBody>
          <a:bodyPr vert="horz" wrap="square" lIns="0" tIns="12700" rIns="0" bIns="0" rtlCol="0">
            <a:spAutoFit/>
          </a:bodyPr>
          <a:lstStyle/>
          <a:p>
            <a:pPr marL="12700">
              <a:lnSpc>
                <a:spcPct val="100000"/>
              </a:lnSpc>
              <a:spcBef>
                <a:spcPts val="100"/>
              </a:spcBef>
            </a:pPr>
            <a:r>
              <a:rPr dirty="0">
                <a:solidFill>
                  <a:srgbClr val="FFFF00"/>
                </a:solidFill>
              </a:rPr>
              <a:t>Miranda </a:t>
            </a:r>
            <a:r>
              <a:rPr spc="-5" dirty="0">
                <a:solidFill>
                  <a:srgbClr val="FFFF00"/>
                </a:solidFill>
              </a:rPr>
              <a:t>v.</a:t>
            </a:r>
            <a:r>
              <a:rPr spc="-95" dirty="0">
                <a:solidFill>
                  <a:srgbClr val="FFFF00"/>
                </a:solidFill>
              </a:rPr>
              <a:t> </a:t>
            </a:r>
            <a:r>
              <a:rPr dirty="0">
                <a:solidFill>
                  <a:srgbClr val="FFFF00"/>
                </a:solidFill>
              </a:rPr>
              <a:t>Arizona</a:t>
            </a:r>
          </a:p>
        </p:txBody>
      </p:sp>
      <p:sp>
        <p:nvSpPr>
          <p:cNvPr id="5" name="object 5"/>
          <p:cNvSpPr/>
          <p:nvPr/>
        </p:nvSpPr>
        <p:spPr>
          <a:xfrm>
            <a:off x="200660" y="152400"/>
            <a:ext cx="2034539" cy="2189480"/>
          </a:xfrm>
          <a:custGeom>
            <a:avLst/>
            <a:gdLst/>
            <a:ahLst/>
            <a:cxnLst/>
            <a:rect l="l" t="t" r="r" b="b"/>
            <a:pathLst>
              <a:path w="2034539" h="2189479">
                <a:moveTo>
                  <a:pt x="1017270" y="2189479"/>
                </a:moveTo>
                <a:lnTo>
                  <a:pt x="0" y="2189479"/>
                </a:lnTo>
                <a:lnTo>
                  <a:pt x="0" y="0"/>
                </a:lnTo>
                <a:lnTo>
                  <a:pt x="2034539" y="0"/>
                </a:lnTo>
                <a:lnTo>
                  <a:pt x="2034539" y="2189479"/>
                </a:lnTo>
                <a:lnTo>
                  <a:pt x="1017270" y="2189479"/>
                </a:lnTo>
                <a:close/>
              </a:path>
            </a:pathLst>
          </a:custGeom>
          <a:ln w="57146">
            <a:solidFill>
              <a:srgbClr val="000000"/>
            </a:solidFill>
          </a:ln>
        </p:spPr>
        <p:txBody>
          <a:bodyPr wrap="square" lIns="0" tIns="0" rIns="0" bIns="0" rtlCol="0"/>
          <a:lstStyle/>
          <a:p>
            <a:endParaRPr/>
          </a:p>
        </p:txBody>
      </p:sp>
      <p:sp>
        <p:nvSpPr>
          <p:cNvPr id="6" name="object 6"/>
          <p:cNvSpPr/>
          <p:nvPr/>
        </p:nvSpPr>
        <p:spPr>
          <a:xfrm>
            <a:off x="229235" y="152400"/>
            <a:ext cx="1978660" cy="213360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44189" y="4355813"/>
            <a:ext cx="2498771" cy="2233432"/>
          </a:xfrm>
          <a:prstGeom prst="rect">
            <a:avLst/>
          </a:prstGeom>
          <a:blipFill>
            <a:blip r:embed="rId3" cstate="print"/>
            <a:stretch>
              <a:fillRect/>
            </a:stretch>
          </a:blipFill>
        </p:spPr>
        <p:txBody>
          <a:bodyPr wrap="square" lIns="0" tIns="0" rIns="0" bIns="0" rtlCol="0"/>
          <a:lstStyle/>
          <a:p>
            <a:endParaRPr dirty="0"/>
          </a:p>
        </p:txBody>
      </p:sp>
      <p:sp>
        <p:nvSpPr>
          <p:cNvPr id="9" name="object 9"/>
          <p:cNvSpPr txBox="1"/>
          <p:nvPr/>
        </p:nvSpPr>
        <p:spPr>
          <a:xfrm>
            <a:off x="2316570" y="1092744"/>
            <a:ext cx="6675030" cy="2826415"/>
          </a:xfrm>
          <a:prstGeom prst="rect">
            <a:avLst/>
          </a:prstGeom>
        </p:spPr>
        <p:txBody>
          <a:bodyPr vert="horz" wrap="square" lIns="0" tIns="12700" rIns="0" bIns="0" rtlCol="0">
            <a:spAutoFit/>
          </a:bodyPr>
          <a:lstStyle/>
          <a:p>
            <a:pPr marL="12065" marR="5080" indent="635" algn="ctr">
              <a:spcBef>
                <a:spcPts val="100"/>
              </a:spcBef>
            </a:pPr>
            <a:r>
              <a:rPr sz="2600" b="1" i="1" spc="-5" dirty="0">
                <a:solidFill>
                  <a:srgbClr val="FFFFFF"/>
                </a:solidFill>
                <a:latin typeface="TimesNewRomanPS-BoldItalicMT"/>
                <a:cs typeface="TimesNewRomanPS-BoldItalicMT"/>
              </a:rPr>
              <a:t>Ernesto </a:t>
            </a:r>
            <a:r>
              <a:rPr sz="2600" b="1" i="1" dirty="0">
                <a:solidFill>
                  <a:srgbClr val="FFFFFF"/>
                </a:solidFill>
                <a:latin typeface="TimesNewRomanPS-BoldItalicMT"/>
                <a:cs typeface="TimesNewRomanPS-BoldItalicMT"/>
              </a:rPr>
              <a:t>Miranda </a:t>
            </a:r>
            <a:r>
              <a:rPr sz="2600" b="1" i="1" spc="5" dirty="0">
                <a:solidFill>
                  <a:srgbClr val="FFFFFF"/>
                </a:solidFill>
                <a:latin typeface="TimesNewRomanPS-BoldItalicMT"/>
                <a:cs typeface="TimesNewRomanPS-BoldItalicMT"/>
              </a:rPr>
              <a:t>was  </a:t>
            </a:r>
            <a:r>
              <a:rPr sz="2600" b="1" i="1" spc="-5" dirty="0">
                <a:solidFill>
                  <a:srgbClr val="FFFFFF"/>
                </a:solidFill>
                <a:latin typeface="TimesNewRomanPS-BoldItalicMT"/>
                <a:cs typeface="TimesNewRomanPS-BoldItalicMT"/>
              </a:rPr>
              <a:t>arrested </a:t>
            </a:r>
            <a:r>
              <a:rPr sz="2600" b="1" i="1" spc="5" dirty="0">
                <a:solidFill>
                  <a:srgbClr val="FFFFFF"/>
                </a:solidFill>
                <a:latin typeface="TimesNewRomanPS-BoldItalicMT"/>
                <a:cs typeface="TimesNewRomanPS-BoldItalicMT"/>
              </a:rPr>
              <a:t>for </a:t>
            </a:r>
            <a:r>
              <a:rPr sz="2600" b="1" i="1" dirty="0">
                <a:solidFill>
                  <a:srgbClr val="FFFFFF"/>
                </a:solidFill>
                <a:latin typeface="TimesNewRomanPS-BoldItalicMT"/>
                <a:cs typeface="TimesNewRomanPS-BoldItalicMT"/>
              </a:rPr>
              <a:t>raping </a:t>
            </a:r>
            <a:r>
              <a:rPr sz="2600" b="1" i="1" spc="5" dirty="0">
                <a:solidFill>
                  <a:srgbClr val="FFFFFF"/>
                </a:solidFill>
                <a:latin typeface="TimesNewRomanPS-BoldItalicMT"/>
                <a:cs typeface="TimesNewRomanPS-BoldItalicMT"/>
              </a:rPr>
              <a:t>an</a:t>
            </a:r>
            <a:r>
              <a:rPr sz="2600" b="1" i="1" spc="-85" dirty="0">
                <a:solidFill>
                  <a:srgbClr val="FFFFFF"/>
                </a:solidFill>
                <a:latin typeface="TimesNewRomanPS-BoldItalicMT"/>
                <a:cs typeface="TimesNewRomanPS-BoldItalicMT"/>
              </a:rPr>
              <a:t> </a:t>
            </a:r>
            <a:r>
              <a:rPr sz="2600" b="1" i="1" spc="5" dirty="0">
                <a:solidFill>
                  <a:srgbClr val="FFFFFF"/>
                </a:solidFill>
                <a:latin typeface="TimesNewRomanPS-BoldItalicMT"/>
                <a:cs typeface="TimesNewRomanPS-BoldItalicMT"/>
              </a:rPr>
              <a:t>18  </a:t>
            </a:r>
            <a:r>
              <a:rPr sz="2600" b="1" i="1" dirty="0">
                <a:solidFill>
                  <a:srgbClr val="FFFFFF"/>
                </a:solidFill>
                <a:latin typeface="TimesNewRomanPS-BoldItalicMT"/>
                <a:cs typeface="TimesNewRomanPS-BoldItalicMT"/>
              </a:rPr>
              <a:t>year old. He </a:t>
            </a:r>
            <a:r>
              <a:rPr sz="2600" b="1" i="1" spc="-5" dirty="0">
                <a:solidFill>
                  <a:srgbClr val="FFFFFF"/>
                </a:solidFill>
                <a:latin typeface="TimesNewRomanPS-BoldItalicMT"/>
                <a:cs typeface="TimesNewRomanPS-BoldItalicMT"/>
              </a:rPr>
              <a:t>later  confessed to </a:t>
            </a:r>
            <a:r>
              <a:rPr sz="2600" b="1" i="1" dirty="0">
                <a:solidFill>
                  <a:srgbClr val="FFFFFF"/>
                </a:solidFill>
                <a:latin typeface="TimesNewRomanPS-BoldItalicMT"/>
                <a:cs typeface="TimesNewRomanPS-BoldItalicMT"/>
              </a:rPr>
              <a:t>robbery </a:t>
            </a:r>
            <a:r>
              <a:rPr sz="2600" b="1" i="1" spc="5" dirty="0">
                <a:solidFill>
                  <a:srgbClr val="FFFFFF"/>
                </a:solidFill>
                <a:latin typeface="TimesNewRomanPS-BoldItalicMT"/>
                <a:cs typeface="TimesNewRomanPS-BoldItalicMT"/>
              </a:rPr>
              <a:t>and  </a:t>
            </a:r>
            <a:r>
              <a:rPr sz="2600" b="1" i="1" dirty="0">
                <a:solidFill>
                  <a:srgbClr val="FFFFFF"/>
                </a:solidFill>
                <a:latin typeface="TimesNewRomanPS-BoldItalicMT"/>
                <a:cs typeface="TimesNewRomanPS-BoldItalicMT"/>
              </a:rPr>
              <a:t>attempted rape under interrogation </a:t>
            </a:r>
            <a:r>
              <a:rPr sz="2600" b="1" i="1" spc="5" dirty="0">
                <a:solidFill>
                  <a:srgbClr val="FFFFFF"/>
                </a:solidFill>
                <a:latin typeface="TimesNewRomanPS-BoldItalicMT"/>
                <a:cs typeface="TimesNewRomanPS-BoldItalicMT"/>
              </a:rPr>
              <a:t>by</a:t>
            </a:r>
            <a:r>
              <a:rPr sz="2600" b="1" i="1" spc="-50" dirty="0">
                <a:solidFill>
                  <a:srgbClr val="FFFFFF"/>
                </a:solidFill>
                <a:latin typeface="TimesNewRomanPS-BoldItalicMT"/>
                <a:cs typeface="TimesNewRomanPS-BoldItalicMT"/>
              </a:rPr>
              <a:t> </a:t>
            </a:r>
            <a:r>
              <a:rPr sz="2600" b="1" i="1" dirty="0">
                <a:solidFill>
                  <a:srgbClr val="FFFFFF"/>
                </a:solidFill>
                <a:latin typeface="TimesNewRomanPS-BoldItalicMT"/>
                <a:cs typeface="TimesNewRomanPS-BoldItalicMT"/>
              </a:rPr>
              <a:t>police</a:t>
            </a:r>
            <a:r>
              <a:rPr lang="en-US" sz="2600" b="1" i="1" dirty="0">
                <a:solidFill>
                  <a:srgbClr val="FFFFFF"/>
                </a:solidFill>
                <a:latin typeface="TimesNewRomanPS-BoldItalicMT"/>
                <a:cs typeface="TimesNewRomanPS-BoldItalicMT"/>
              </a:rPr>
              <a:t>. The </a:t>
            </a:r>
            <a:r>
              <a:rPr lang="en-US" sz="2600" b="1" i="1" dirty="0">
                <a:solidFill>
                  <a:schemeClr val="bg1"/>
                </a:solidFill>
                <a:latin typeface="TimesNewRomanPS-BoldItalicMT"/>
                <a:cs typeface="TimesNewRomanPS-BoldItalicMT"/>
              </a:rPr>
              <a:t>Supreme Court </a:t>
            </a:r>
            <a:r>
              <a:rPr lang="en-US" sz="2600" b="1" i="1" spc="-5" dirty="0">
                <a:solidFill>
                  <a:schemeClr val="bg1"/>
                </a:solidFill>
                <a:latin typeface="TimesNewRomanPS-BoldItalicMT"/>
                <a:cs typeface="TimesNewRomanPS-BoldItalicMT"/>
              </a:rPr>
              <a:t>ruled  </a:t>
            </a:r>
            <a:r>
              <a:rPr lang="en-US" sz="2600" b="1" i="1" dirty="0">
                <a:solidFill>
                  <a:schemeClr val="bg1"/>
                </a:solidFill>
                <a:latin typeface="TimesNewRomanPS-BoldItalicMT"/>
                <a:cs typeface="TimesNewRomanPS-BoldItalicMT"/>
              </a:rPr>
              <a:t>that </a:t>
            </a:r>
            <a:r>
              <a:rPr lang="en-US" sz="2600" b="1" i="1" spc="-5" dirty="0">
                <a:solidFill>
                  <a:schemeClr val="bg1"/>
                </a:solidFill>
                <a:latin typeface="TimesNewRomanPS-BoldItalicMT"/>
                <a:cs typeface="TimesNewRomanPS-BoldItalicMT"/>
              </a:rPr>
              <a:t>his</a:t>
            </a:r>
            <a:r>
              <a:rPr lang="en-US" sz="2600" b="1" i="1" spc="-35" dirty="0">
                <a:solidFill>
                  <a:schemeClr val="bg1"/>
                </a:solidFill>
                <a:latin typeface="TimesNewRomanPS-BoldItalicMT"/>
                <a:cs typeface="TimesNewRomanPS-BoldItalicMT"/>
              </a:rPr>
              <a:t> </a:t>
            </a:r>
            <a:r>
              <a:rPr lang="en-US" sz="2600" b="1" i="1" spc="-5" dirty="0">
                <a:solidFill>
                  <a:schemeClr val="bg1"/>
                </a:solidFill>
                <a:latin typeface="TimesNewRomanPS-BoldItalicMT"/>
                <a:cs typeface="TimesNewRomanPS-BoldItalicMT"/>
              </a:rPr>
              <a:t>constitutional  rights were violated  </a:t>
            </a:r>
            <a:r>
              <a:rPr lang="en-US" sz="2600" b="1" i="1" dirty="0">
                <a:solidFill>
                  <a:schemeClr val="bg1"/>
                </a:solidFill>
                <a:latin typeface="TimesNewRomanPS-BoldItalicMT"/>
                <a:cs typeface="TimesNewRomanPS-BoldItalicMT"/>
              </a:rPr>
              <a:t>by the police who  </a:t>
            </a:r>
            <a:r>
              <a:rPr lang="en-US" sz="2600" b="1" i="1" spc="-5" dirty="0">
                <a:solidFill>
                  <a:schemeClr val="bg1"/>
                </a:solidFill>
                <a:latin typeface="TimesNewRomanPS-BoldItalicMT"/>
                <a:cs typeface="TimesNewRomanPS-BoldItalicMT"/>
              </a:rPr>
              <a:t>interrogated</a:t>
            </a:r>
            <a:r>
              <a:rPr lang="en-US" sz="2600" b="1" i="1" dirty="0">
                <a:solidFill>
                  <a:schemeClr val="bg1"/>
                </a:solidFill>
                <a:latin typeface="TimesNewRomanPS-BoldItalicMT"/>
                <a:cs typeface="TimesNewRomanPS-BoldItalicMT"/>
              </a:rPr>
              <a:t> </a:t>
            </a:r>
            <a:r>
              <a:rPr lang="en-US" sz="2600" b="1" i="1" spc="-5" dirty="0">
                <a:solidFill>
                  <a:schemeClr val="bg1"/>
                </a:solidFill>
                <a:latin typeface="TimesNewRomanPS-BoldItalicMT"/>
                <a:cs typeface="TimesNewRomanPS-BoldItalicMT"/>
              </a:rPr>
              <a:t>him.</a:t>
            </a:r>
            <a:endParaRPr lang="en-US" sz="2600" dirty="0">
              <a:solidFill>
                <a:schemeClr val="bg1"/>
              </a:solidFill>
              <a:latin typeface="TimesNewRomanPS-BoldItalicMT"/>
              <a:cs typeface="TimesNewRomanPS-BoldItalicMT"/>
            </a:endParaRPr>
          </a:p>
          <a:p>
            <a:pPr marL="12065" marR="5080" indent="635" algn="ctr">
              <a:lnSpc>
                <a:spcPct val="100000"/>
              </a:lnSpc>
              <a:spcBef>
                <a:spcPts val="100"/>
              </a:spcBef>
            </a:pPr>
            <a:endParaRPr sz="2600" dirty="0">
              <a:latin typeface="TimesNewRomanPS-BoldItalicMT"/>
              <a:cs typeface="TimesNewRomanPS-BoldItalicMT"/>
            </a:endParaRPr>
          </a:p>
        </p:txBody>
      </p:sp>
      <p:sp>
        <p:nvSpPr>
          <p:cNvPr id="10" name="object 10"/>
          <p:cNvSpPr txBox="1"/>
          <p:nvPr/>
        </p:nvSpPr>
        <p:spPr>
          <a:xfrm>
            <a:off x="144189" y="2419105"/>
            <a:ext cx="2131695" cy="1859483"/>
          </a:xfrm>
          <a:prstGeom prst="rect">
            <a:avLst/>
          </a:prstGeom>
        </p:spPr>
        <p:txBody>
          <a:bodyPr vert="horz" wrap="square" lIns="0" tIns="12700" rIns="0" bIns="0" rtlCol="0">
            <a:spAutoFit/>
          </a:bodyPr>
          <a:lstStyle/>
          <a:p>
            <a:pPr marL="38100" marR="30480" indent="635" algn="ctr">
              <a:lnSpc>
                <a:spcPct val="100000"/>
              </a:lnSpc>
              <a:spcBef>
                <a:spcPts val="100"/>
              </a:spcBef>
            </a:pPr>
            <a:r>
              <a:rPr sz="2000" i="1" dirty="0">
                <a:solidFill>
                  <a:srgbClr val="FFFF00"/>
                </a:solidFill>
                <a:latin typeface="TimesNewRomanPS-BoldItalicMT"/>
                <a:cs typeface="TimesNewRomanPS-BoldItalicMT"/>
              </a:rPr>
              <a:t>Miranda had  </a:t>
            </a:r>
            <a:r>
              <a:rPr sz="2000" i="1" spc="-5" dirty="0">
                <a:solidFill>
                  <a:srgbClr val="FFFF00"/>
                </a:solidFill>
                <a:latin typeface="TimesNewRomanPS-BoldItalicMT"/>
                <a:cs typeface="TimesNewRomanPS-BoldItalicMT"/>
              </a:rPr>
              <a:t>confessed  </a:t>
            </a:r>
            <a:r>
              <a:rPr sz="2000" i="1" dirty="0">
                <a:solidFill>
                  <a:srgbClr val="FFFF00"/>
                </a:solidFill>
                <a:latin typeface="TimesNewRomanPS-BoldItalicMT"/>
                <a:cs typeface="TimesNewRomanPS-BoldItalicMT"/>
              </a:rPr>
              <a:t>without  knowing that  he </a:t>
            </a:r>
            <a:r>
              <a:rPr sz="2000" i="1" spc="5" dirty="0">
                <a:solidFill>
                  <a:srgbClr val="FFFF00"/>
                </a:solidFill>
                <a:latin typeface="TimesNewRomanPS-BoldItalicMT"/>
                <a:cs typeface="TimesNewRomanPS-BoldItalicMT"/>
              </a:rPr>
              <a:t>had </a:t>
            </a:r>
            <a:r>
              <a:rPr sz="2000" i="1" spc="-5" dirty="0">
                <a:solidFill>
                  <a:srgbClr val="FFFF00"/>
                </a:solidFill>
                <a:latin typeface="TimesNewRomanPS-BoldItalicMT"/>
                <a:cs typeface="TimesNewRomanPS-BoldItalicMT"/>
              </a:rPr>
              <a:t>the  right to</a:t>
            </a:r>
            <a:r>
              <a:rPr sz="2000" i="1" spc="-50" dirty="0">
                <a:solidFill>
                  <a:srgbClr val="FFFF00"/>
                </a:solidFill>
                <a:latin typeface="TimesNewRomanPS-BoldItalicMT"/>
                <a:cs typeface="TimesNewRomanPS-BoldItalicMT"/>
              </a:rPr>
              <a:t> </a:t>
            </a:r>
            <a:r>
              <a:rPr sz="2000" i="1" spc="-5" dirty="0">
                <a:solidFill>
                  <a:srgbClr val="FFFF00"/>
                </a:solidFill>
                <a:latin typeface="TimesNewRomanPS-BoldItalicMT"/>
                <a:cs typeface="TimesNewRomanPS-BoldItalicMT"/>
              </a:rPr>
              <a:t>remain  silent </a:t>
            </a:r>
            <a:r>
              <a:rPr sz="2000" i="1" dirty="0">
                <a:solidFill>
                  <a:srgbClr val="FFFF00"/>
                </a:solidFill>
                <a:latin typeface="TimesNewRomanPS-BoldItalicMT"/>
                <a:cs typeface="TimesNewRomanPS-BoldItalicMT"/>
              </a:rPr>
              <a:t>(5</a:t>
            </a:r>
            <a:r>
              <a:rPr sz="2000" i="1" baseline="29629" dirty="0">
                <a:solidFill>
                  <a:srgbClr val="FFFF00"/>
                </a:solidFill>
                <a:latin typeface="TimesNewRomanPS-BoldItalicMT"/>
                <a:cs typeface="TimesNewRomanPS-BoldItalicMT"/>
              </a:rPr>
              <a:t>th  </a:t>
            </a:r>
            <a:r>
              <a:rPr sz="2000" i="1" dirty="0">
                <a:solidFill>
                  <a:srgbClr val="FFFF00"/>
                </a:solidFill>
                <a:latin typeface="TimesNewRomanPS-BoldItalicMT"/>
                <a:cs typeface="TimesNewRomanPS-BoldItalicMT"/>
              </a:rPr>
              <a:t>Amendment)</a:t>
            </a:r>
            <a:endParaRPr sz="2000" dirty="0">
              <a:solidFill>
                <a:srgbClr val="FFFF00"/>
              </a:solidFill>
              <a:latin typeface="TimesNewRomanPS-BoldItalicMT"/>
              <a:cs typeface="TimesNewRomanPS-BoldItalicM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300" y="34290"/>
            <a:ext cx="8021955" cy="103124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C5D8F0"/>
                </a:solidFill>
              </a:rPr>
              <a:t>Assassination </a:t>
            </a:r>
            <a:r>
              <a:rPr dirty="0">
                <a:solidFill>
                  <a:srgbClr val="C5D8F0"/>
                </a:solidFill>
              </a:rPr>
              <a:t>in</a:t>
            </a:r>
            <a:r>
              <a:rPr spc="-20" dirty="0">
                <a:solidFill>
                  <a:srgbClr val="C5D8F0"/>
                </a:solidFill>
              </a:rPr>
              <a:t> </a:t>
            </a:r>
            <a:r>
              <a:rPr spc="-5" dirty="0">
                <a:solidFill>
                  <a:srgbClr val="C5D8F0"/>
                </a:solidFill>
              </a:rPr>
              <a:t>Dallas</a:t>
            </a:r>
          </a:p>
        </p:txBody>
      </p:sp>
      <p:sp>
        <p:nvSpPr>
          <p:cNvPr id="3" name="object 3"/>
          <p:cNvSpPr/>
          <p:nvPr/>
        </p:nvSpPr>
        <p:spPr>
          <a:xfrm>
            <a:off x="4239259" y="1267460"/>
            <a:ext cx="4709160" cy="3205480"/>
          </a:xfrm>
          <a:custGeom>
            <a:avLst/>
            <a:gdLst/>
            <a:ahLst/>
            <a:cxnLst/>
            <a:rect l="l" t="t" r="r" b="b"/>
            <a:pathLst>
              <a:path w="4709159" h="3205479">
                <a:moveTo>
                  <a:pt x="2354580" y="3205479"/>
                </a:moveTo>
                <a:lnTo>
                  <a:pt x="0" y="3205479"/>
                </a:lnTo>
                <a:lnTo>
                  <a:pt x="0" y="0"/>
                </a:lnTo>
                <a:lnTo>
                  <a:pt x="4709160" y="0"/>
                </a:lnTo>
                <a:lnTo>
                  <a:pt x="4709160" y="3205479"/>
                </a:lnTo>
                <a:lnTo>
                  <a:pt x="2354580" y="3205479"/>
                </a:lnTo>
                <a:close/>
              </a:path>
            </a:pathLst>
          </a:custGeom>
          <a:ln w="57146">
            <a:solidFill>
              <a:srgbClr val="000000"/>
            </a:solidFill>
          </a:ln>
        </p:spPr>
        <p:txBody>
          <a:bodyPr wrap="square" lIns="0" tIns="0" rIns="0" bIns="0" rtlCol="0"/>
          <a:lstStyle/>
          <a:p>
            <a:endParaRPr/>
          </a:p>
        </p:txBody>
      </p:sp>
      <p:sp>
        <p:nvSpPr>
          <p:cNvPr id="4" name="object 4"/>
          <p:cNvSpPr/>
          <p:nvPr/>
        </p:nvSpPr>
        <p:spPr>
          <a:xfrm>
            <a:off x="4267200" y="1295400"/>
            <a:ext cx="4653280" cy="31496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00660" y="4239259"/>
            <a:ext cx="3561079" cy="2494280"/>
          </a:xfrm>
          <a:custGeom>
            <a:avLst/>
            <a:gdLst/>
            <a:ahLst/>
            <a:cxnLst/>
            <a:rect l="l" t="t" r="r" b="b"/>
            <a:pathLst>
              <a:path w="3561079" h="2494279">
                <a:moveTo>
                  <a:pt x="1780539" y="2494279"/>
                </a:moveTo>
                <a:lnTo>
                  <a:pt x="0" y="2494279"/>
                </a:lnTo>
                <a:lnTo>
                  <a:pt x="0" y="0"/>
                </a:lnTo>
                <a:lnTo>
                  <a:pt x="3561079" y="0"/>
                </a:lnTo>
                <a:lnTo>
                  <a:pt x="3561079" y="2494279"/>
                </a:lnTo>
                <a:lnTo>
                  <a:pt x="1780539" y="2494279"/>
                </a:lnTo>
                <a:close/>
              </a:path>
            </a:pathLst>
          </a:custGeom>
          <a:ln w="57146">
            <a:solidFill>
              <a:srgbClr val="000000"/>
            </a:solidFill>
          </a:ln>
        </p:spPr>
        <p:txBody>
          <a:bodyPr wrap="square" lIns="0" tIns="0" rIns="0" bIns="0" rtlCol="0"/>
          <a:lstStyle/>
          <a:p>
            <a:endParaRPr/>
          </a:p>
        </p:txBody>
      </p:sp>
      <p:sp>
        <p:nvSpPr>
          <p:cNvPr id="6" name="object 6"/>
          <p:cNvSpPr/>
          <p:nvPr/>
        </p:nvSpPr>
        <p:spPr>
          <a:xfrm>
            <a:off x="228600" y="4267200"/>
            <a:ext cx="3487420" cy="243840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753859" y="4620259"/>
            <a:ext cx="2202180" cy="2085339"/>
          </a:xfrm>
          <a:custGeom>
            <a:avLst/>
            <a:gdLst/>
            <a:ahLst/>
            <a:cxnLst/>
            <a:rect l="l" t="t" r="r" b="b"/>
            <a:pathLst>
              <a:path w="2202179" h="2085340">
                <a:moveTo>
                  <a:pt x="1101090" y="2085339"/>
                </a:moveTo>
                <a:lnTo>
                  <a:pt x="0" y="2085339"/>
                </a:lnTo>
                <a:lnTo>
                  <a:pt x="0" y="0"/>
                </a:lnTo>
                <a:lnTo>
                  <a:pt x="2202180" y="0"/>
                </a:lnTo>
                <a:lnTo>
                  <a:pt x="2202180" y="2085339"/>
                </a:lnTo>
                <a:lnTo>
                  <a:pt x="1101090" y="2085339"/>
                </a:lnTo>
                <a:close/>
              </a:path>
            </a:pathLst>
          </a:custGeom>
          <a:ln w="57146">
            <a:solidFill>
              <a:srgbClr val="000000"/>
            </a:solidFill>
          </a:ln>
        </p:spPr>
        <p:txBody>
          <a:bodyPr wrap="square" lIns="0" tIns="0" rIns="0" bIns="0" rtlCol="0"/>
          <a:lstStyle/>
          <a:p>
            <a:endParaRPr/>
          </a:p>
        </p:txBody>
      </p:sp>
      <p:sp>
        <p:nvSpPr>
          <p:cNvPr id="8" name="object 8"/>
          <p:cNvSpPr/>
          <p:nvPr/>
        </p:nvSpPr>
        <p:spPr>
          <a:xfrm>
            <a:off x="6781800" y="4646929"/>
            <a:ext cx="2146300" cy="202946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106679" y="1099820"/>
            <a:ext cx="6520180" cy="5650265"/>
          </a:xfrm>
          <a:prstGeom prst="rect">
            <a:avLst/>
          </a:prstGeom>
        </p:spPr>
        <p:txBody>
          <a:bodyPr vert="horz" wrap="square" lIns="0" tIns="12700" rIns="0" bIns="0" rtlCol="0">
            <a:spAutoFit/>
          </a:bodyPr>
          <a:lstStyle/>
          <a:p>
            <a:pPr marR="2533015" algn="ctr">
              <a:lnSpc>
                <a:spcPct val="100000"/>
              </a:lnSpc>
              <a:spcBef>
                <a:spcPts val="100"/>
              </a:spcBef>
            </a:pPr>
            <a:r>
              <a:rPr sz="2800" b="1" i="1" spc="-10" dirty="0">
                <a:solidFill>
                  <a:srgbClr val="FFFF00"/>
                </a:solidFill>
                <a:latin typeface="TimesNewRomanPS-BoldItalicMT"/>
                <a:cs typeface="TimesNewRomanPS-BoldItalicMT"/>
              </a:rPr>
              <a:t>On </a:t>
            </a:r>
            <a:r>
              <a:rPr sz="2800" b="1" i="1" spc="-5" dirty="0">
                <a:solidFill>
                  <a:srgbClr val="FFFF00"/>
                </a:solidFill>
                <a:latin typeface="TimesNewRomanPS-BoldItalicMT"/>
                <a:cs typeface="TimesNewRomanPS-BoldItalicMT"/>
              </a:rPr>
              <a:t>Nov. </a:t>
            </a:r>
            <a:r>
              <a:rPr sz="2800" b="1" i="1" dirty="0">
                <a:solidFill>
                  <a:srgbClr val="FFFF00"/>
                </a:solidFill>
                <a:latin typeface="TimesNewRomanPS-BoldItalicMT"/>
                <a:cs typeface="TimesNewRomanPS-BoldItalicMT"/>
              </a:rPr>
              <a:t>22,</a:t>
            </a:r>
            <a:r>
              <a:rPr sz="2800" b="1" i="1" spc="-25" dirty="0">
                <a:solidFill>
                  <a:srgbClr val="FFFF00"/>
                </a:solidFill>
                <a:latin typeface="TimesNewRomanPS-BoldItalicMT"/>
                <a:cs typeface="TimesNewRomanPS-BoldItalicMT"/>
              </a:rPr>
              <a:t> </a:t>
            </a:r>
            <a:r>
              <a:rPr sz="2800" b="1" i="1" dirty="0">
                <a:solidFill>
                  <a:srgbClr val="FFFF00"/>
                </a:solidFill>
                <a:latin typeface="TimesNewRomanPS-BoldItalicMT"/>
                <a:cs typeface="TimesNewRomanPS-BoldItalicMT"/>
              </a:rPr>
              <a:t>1963,</a:t>
            </a:r>
            <a:endParaRPr sz="2800" dirty="0">
              <a:solidFill>
                <a:srgbClr val="FFFF00"/>
              </a:solidFill>
              <a:latin typeface="TimesNewRomanPS-BoldItalicMT"/>
              <a:cs typeface="TimesNewRomanPS-BoldItalicMT"/>
            </a:endParaRPr>
          </a:p>
          <a:p>
            <a:pPr marL="12065" marR="2545715" indent="-2540" algn="ctr">
              <a:lnSpc>
                <a:spcPct val="100000"/>
              </a:lnSpc>
            </a:pPr>
            <a:r>
              <a:rPr sz="2800" b="1" i="1" spc="-5" dirty="0">
                <a:solidFill>
                  <a:srgbClr val="FFFF00"/>
                </a:solidFill>
                <a:latin typeface="TimesNewRomanPS-BoldItalicMT"/>
                <a:cs typeface="TimesNewRomanPS-BoldItalicMT"/>
              </a:rPr>
              <a:t>Kennedy </a:t>
            </a:r>
            <a:r>
              <a:rPr sz="2800" b="1" i="1" dirty="0">
                <a:solidFill>
                  <a:srgbClr val="FFFF00"/>
                </a:solidFill>
                <a:latin typeface="TimesNewRomanPS-BoldItalicMT"/>
                <a:cs typeface="TimesNewRomanPS-BoldItalicMT"/>
              </a:rPr>
              <a:t>and his </a:t>
            </a:r>
            <a:r>
              <a:rPr sz="2800" b="1" i="1" spc="-5" dirty="0">
                <a:solidFill>
                  <a:srgbClr val="FFFF00"/>
                </a:solidFill>
                <a:latin typeface="TimesNewRomanPS-BoldItalicMT"/>
                <a:cs typeface="TimesNewRomanPS-BoldItalicMT"/>
              </a:rPr>
              <a:t>wife  traveled </a:t>
            </a:r>
            <a:r>
              <a:rPr sz="2800" b="1" i="1" dirty="0">
                <a:solidFill>
                  <a:srgbClr val="FFFF00"/>
                </a:solidFill>
                <a:latin typeface="TimesNewRomanPS-BoldItalicMT"/>
                <a:cs typeface="TimesNewRomanPS-BoldItalicMT"/>
              </a:rPr>
              <a:t>to </a:t>
            </a:r>
            <a:r>
              <a:rPr sz="2800" b="1" i="1" spc="-5" dirty="0">
                <a:solidFill>
                  <a:srgbClr val="FFFF00"/>
                </a:solidFill>
                <a:latin typeface="TimesNewRomanPS-BoldItalicMT"/>
                <a:cs typeface="TimesNewRomanPS-BoldItalicMT"/>
              </a:rPr>
              <a:t>Dallas </a:t>
            </a:r>
            <a:r>
              <a:rPr sz="2800" b="1" i="1" dirty="0">
                <a:solidFill>
                  <a:srgbClr val="FFFF00"/>
                </a:solidFill>
                <a:latin typeface="TimesNewRomanPS-BoldItalicMT"/>
                <a:cs typeface="TimesNewRomanPS-BoldItalicMT"/>
              </a:rPr>
              <a:t>to make  some political</a:t>
            </a:r>
            <a:r>
              <a:rPr sz="2800" b="1" i="1" spc="-60" dirty="0">
                <a:solidFill>
                  <a:srgbClr val="FFFF00"/>
                </a:solidFill>
                <a:latin typeface="TimesNewRomanPS-BoldItalicMT"/>
                <a:cs typeface="TimesNewRomanPS-BoldItalicMT"/>
              </a:rPr>
              <a:t> </a:t>
            </a:r>
            <a:r>
              <a:rPr sz="2800" b="1" i="1" spc="-5" dirty="0">
                <a:solidFill>
                  <a:srgbClr val="FFFF00"/>
                </a:solidFill>
                <a:latin typeface="TimesNewRomanPS-BoldItalicMT"/>
                <a:cs typeface="TimesNewRomanPS-BoldItalicMT"/>
              </a:rPr>
              <a:t>appearances</a:t>
            </a:r>
            <a:endParaRPr sz="2800" dirty="0">
              <a:solidFill>
                <a:srgbClr val="FFFF00"/>
              </a:solidFill>
              <a:latin typeface="TimesNewRomanPS-BoldItalicMT"/>
              <a:cs typeface="TimesNewRomanPS-BoldItalicMT"/>
            </a:endParaRPr>
          </a:p>
          <a:p>
            <a:pPr marL="73025" marR="2530475" indent="635" algn="ctr">
              <a:lnSpc>
                <a:spcPct val="100000"/>
              </a:lnSpc>
              <a:spcBef>
                <a:spcPts val="370"/>
              </a:spcBef>
            </a:pPr>
            <a:r>
              <a:rPr sz="2800" b="1" i="1" spc="-5" dirty="0">
                <a:solidFill>
                  <a:srgbClr val="FFFFFF"/>
                </a:solidFill>
                <a:latin typeface="TimesNewRomanPS-BoldItalicMT"/>
                <a:cs typeface="TimesNewRomanPS-BoldItalicMT"/>
              </a:rPr>
              <a:t>As the motorcade </a:t>
            </a:r>
            <a:r>
              <a:rPr sz="2800" b="1" i="1" spc="5" dirty="0">
                <a:solidFill>
                  <a:srgbClr val="FFFFFF"/>
                </a:solidFill>
                <a:latin typeface="TimesNewRomanPS-BoldItalicMT"/>
                <a:cs typeface="TimesNewRomanPS-BoldItalicMT"/>
              </a:rPr>
              <a:t>rode  </a:t>
            </a:r>
            <a:r>
              <a:rPr sz="2800" b="1" i="1" dirty="0">
                <a:solidFill>
                  <a:srgbClr val="FFFFFF"/>
                </a:solidFill>
                <a:latin typeface="TimesNewRomanPS-BoldItalicMT"/>
                <a:cs typeface="TimesNewRomanPS-BoldItalicMT"/>
              </a:rPr>
              <a:t>through </a:t>
            </a:r>
            <a:r>
              <a:rPr sz="2800" b="1" i="1" spc="-5" dirty="0">
                <a:solidFill>
                  <a:srgbClr val="FFFFFF"/>
                </a:solidFill>
                <a:latin typeface="TimesNewRomanPS-BoldItalicMT"/>
                <a:cs typeface="TimesNewRomanPS-BoldItalicMT"/>
              </a:rPr>
              <a:t>downtown</a:t>
            </a:r>
            <a:r>
              <a:rPr sz="2800" b="1" i="1" spc="-30" dirty="0">
                <a:solidFill>
                  <a:srgbClr val="FFFFFF"/>
                </a:solidFill>
                <a:latin typeface="TimesNewRomanPS-BoldItalicMT"/>
                <a:cs typeface="TimesNewRomanPS-BoldItalicMT"/>
              </a:rPr>
              <a:t> </a:t>
            </a:r>
            <a:r>
              <a:rPr sz="2800" b="1" i="1" spc="-5" dirty="0">
                <a:solidFill>
                  <a:srgbClr val="FFFFFF"/>
                </a:solidFill>
                <a:latin typeface="TimesNewRomanPS-BoldItalicMT"/>
                <a:cs typeface="TimesNewRomanPS-BoldItalicMT"/>
              </a:rPr>
              <a:t>Dallas,  JFK </a:t>
            </a:r>
            <a:r>
              <a:rPr sz="2800" b="1" i="1" dirty="0">
                <a:solidFill>
                  <a:srgbClr val="FFFFFF"/>
                </a:solidFill>
                <a:latin typeface="TimesNewRomanPS-BoldItalicMT"/>
                <a:cs typeface="TimesNewRomanPS-BoldItalicMT"/>
              </a:rPr>
              <a:t>was </a:t>
            </a:r>
            <a:r>
              <a:rPr sz="2800" b="1" i="1" spc="-5" dirty="0">
                <a:solidFill>
                  <a:srgbClr val="FFFFFF"/>
                </a:solidFill>
                <a:latin typeface="TimesNewRomanPS-BoldItalicMT"/>
                <a:cs typeface="TimesNewRomanPS-BoldItalicMT"/>
              </a:rPr>
              <a:t>shot </a:t>
            </a:r>
            <a:r>
              <a:rPr sz="2800" b="1" i="1" dirty="0">
                <a:solidFill>
                  <a:srgbClr val="FFFFFF"/>
                </a:solidFill>
                <a:latin typeface="TimesNewRomanPS-BoldItalicMT"/>
                <a:cs typeface="TimesNewRomanPS-BoldItalicMT"/>
              </a:rPr>
              <a:t>in the</a:t>
            </a:r>
            <a:r>
              <a:rPr sz="2800" b="1" i="1" spc="-85" dirty="0">
                <a:solidFill>
                  <a:srgbClr val="FFFFFF"/>
                </a:solidFill>
                <a:latin typeface="TimesNewRomanPS-BoldItalicMT"/>
                <a:cs typeface="TimesNewRomanPS-BoldItalicMT"/>
              </a:rPr>
              <a:t> </a:t>
            </a:r>
            <a:r>
              <a:rPr sz="2800" b="1" i="1" spc="-5" dirty="0">
                <a:solidFill>
                  <a:srgbClr val="FFFFFF"/>
                </a:solidFill>
                <a:latin typeface="TimesNewRomanPS-BoldItalicMT"/>
                <a:cs typeface="TimesNewRomanPS-BoldItalicMT"/>
              </a:rPr>
              <a:t>hea</a:t>
            </a:r>
            <a:r>
              <a:rPr sz="2400" b="1" i="1" spc="-5" dirty="0">
                <a:solidFill>
                  <a:srgbClr val="FFFFFF"/>
                </a:solidFill>
                <a:latin typeface="TimesNewRomanPS-BoldItalicMT"/>
                <a:cs typeface="TimesNewRomanPS-BoldItalicMT"/>
              </a:rPr>
              <a:t>d</a:t>
            </a:r>
            <a:endParaRPr sz="2400" dirty="0">
              <a:latin typeface="TimesNewRomanPS-BoldItalicMT"/>
              <a:cs typeface="TimesNewRomanPS-BoldItalicMT"/>
            </a:endParaRPr>
          </a:p>
          <a:p>
            <a:pPr>
              <a:lnSpc>
                <a:spcPct val="100000"/>
              </a:lnSpc>
              <a:spcBef>
                <a:spcPts val="15"/>
              </a:spcBef>
            </a:pPr>
            <a:endParaRPr sz="2700" dirty="0">
              <a:latin typeface="TimesNewRomanPS-BoldItalicMT"/>
              <a:cs typeface="TimesNewRomanPS-BoldItalicMT"/>
            </a:endParaRPr>
          </a:p>
          <a:p>
            <a:pPr marL="3869690" marR="5080" algn="ctr">
              <a:lnSpc>
                <a:spcPct val="100000"/>
              </a:lnSpc>
            </a:pPr>
            <a:r>
              <a:rPr sz="2800" b="1" i="1" spc="-10" dirty="0">
                <a:solidFill>
                  <a:srgbClr val="FFFF00"/>
                </a:solidFill>
                <a:latin typeface="TimesNewRomanPS-BoldItalicMT"/>
                <a:cs typeface="TimesNewRomanPS-BoldItalicMT"/>
              </a:rPr>
              <a:t>Lee </a:t>
            </a:r>
            <a:r>
              <a:rPr sz="2800" b="1" i="1" spc="-5" dirty="0">
                <a:solidFill>
                  <a:srgbClr val="FFFF00"/>
                </a:solidFill>
                <a:latin typeface="TimesNewRomanPS-BoldItalicMT"/>
                <a:cs typeface="TimesNewRomanPS-BoldItalicMT"/>
              </a:rPr>
              <a:t>Harvey  Oswald </a:t>
            </a:r>
            <a:r>
              <a:rPr sz="2800" b="1" i="1" dirty="0">
                <a:solidFill>
                  <a:srgbClr val="FFFF00"/>
                </a:solidFill>
                <a:latin typeface="TimesNewRomanPS-BoldItalicMT"/>
                <a:cs typeface="TimesNewRomanPS-BoldItalicMT"/>
              </a:rPr>
              <a:t>was the  </a:t>
            </a:r>
            <a:r>
              <a:rPr sz="2800" b="1" i="1" spc="-5" dirty="0">
                <a:solidFill>
                  <a:srgbClr val="FFFF00"/>
                </a:solidFill>
                <a:latin typeface="TimesNewRomanPS-BoldItalicMT"/>
                <a:cs typeface="TimesNewRomanPS-BoldItalicMT"/>
              </a:rPr>
              <a:t>man who was  accused </a:t>
            </a:r>
            <a:r>
              <a:rPr sz="2800" b="1" i="1" spc="5" dirty="0">
                <a:solidFill>
                  <a:srgbClr val="FFFF00"/>
                </a:solidFill>
                <a:latin typeface="TimesNewRomanPS-BoldItalicMT"/>
                <a:cs typeface="TimesNewRomanPS-BoldItalicMT"/>
              </a:rPr>
              <a:t>of  </a:t>
            </a:r>
            <a:r>
              <a:rPr sz="2800" b="1" i="1" dirty="0">
                <a:solidFill>
                  <a:srgbClr val="FFFF00"/>
                </a:solidFill>
                <a:latin typeface="TimesNewRomanPS-BoldItalicMT"/>
                <a:cs typeface="TimesNewRomanPS-BoldItalicMT"/>
              </a:rPr>
              <a:t>shooting</a:t>
            </a:r>
            <a:r>
              <a:rPr sz="2800" b="1" i="1" spc="-65" dirty="0">
                <a:solidFill>
                  <a:srgbClr val="FFFF00"/>
                </a:solidFill>
                <a:latin typeface="TimesNewRomanPS-BoldItalicMT"/>
                <a:cs typeface="TimesNewRomanPS-BoldItalicMT"/>
              </a:rPr>
              <a:t> </a:t>
            </a:r>
            <a:r>
              <a:rPr sz="2800" b="1" i="1" spc="-10" dirty="0">
                <a:solidFill>
                  <a:srgbClr val="FFFF00"/>
                </a:solidFill>
                <a:latin typeface="TimesNewRomanPS-BoldItalicMT"/>
                <a:cs typeface="TimesNewRomanPS-BoldItalicMT"/>
              </a:rPr>
              <a:t>Kennedy</a:t>
            </a:r>
            <a:endParaRPr sz="2800" dirty="0">
              <a:solidFill>
                <a:srgbClr val="FFFF00"/>
              </a:solidFill>
              <a:latin typeface="TimesNewRomanPS-BoldItalicMT"/>
              <a:cs typeface="TimesNewRomanPS-BoldItalic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838950"/>
            <a:ext cx="4572000" cy="0"/>
          </a:xfrm>
          <a:custGeom>
            <a:avLst/>
            <a:gdLst/>
            <a:ahLst/>
            <a:cxnLst/>
            <a:rect l="l" t="t" r="r" b="b"/>
            <a:pathLst>
              <a:path w="4572000">
                <a:moveTo>
                  <a:pt x="4572000" y="0"/>
                </a:moveTo>
                <a:lnTo>
                  <a:pt x="0" y="0"/>
                </a:lnTo>
              </a:path>
            </a:pathLst>
          </a:custGeom>
          <a:ln w="57146">
            <a:solidFill>
              <a:srgbClr val="000000"/>
            </a:solidFill>
          </a:ln>
        </p:spPr>
        <p:txBody>
          <a:bodyPr wrap="square" lIns="0" tIns="0" rIns="0" bIns="0" rtlCol="0"/>
          <a:lstStyle/>
          <a:p>
            <a:endParaRPr/>
          </a:p>
        </p:txBody>
      </p:sp>
      <p:sp>
        <p:nvSpPr>
          <p:cNvPr id="3" name="object 3"/>
          <p:cNvSpPr/>
          <p:nvPr/>
        </p:nvSpPr>
        <p:spPr>
          <a:xfrm>
            <a:off x="4572000" y="6838950"/>
            <a:ext cx="4572000" cy="0"/>
          </a:xfrm>
          <a:custGeom>
            <a:avLst/>
            <a:gdLst/>
            <a:ahLst/>
            <a:cxnLst/>
            <a:rect l="l" t="t" r="r" b="b"/>
            <a:pathLst>
              <a:path w="4572000">
                <a:moveTo>
                  <a:pt x="4572000" y="0"/>
                </a:moveTo>
                <a:lnTo>
                  <a:pt x="0" y="0"/>
                </a:lnTo>
              </a:path>
            </a:pathLst>
          </a:custGeom>
          <a:ln w="57146">
            <a:solidFill>
              <a:srgbClr val="000000"/>
            </a:solidFill>
          </a:ln>
        </p:spPr>
        <p:txBody>
          <a:bodyPr wrap="square" lIns="0" tIns="0" rIns="0" bIns="0" rtlCol="0"/>
          <a:lstStyle/>
          <a:p>
            <a:endParaRPr/>
          </a:p>
        </p:txBody>
      </p:sp>
      <p:sp>
        <p:nvSpPr>
          <p:cNvPr id="4" name="object 4"/>
          <p:cNvSpPr/>
          <p:nvPr/>
        </p:nvSpPr>
        <p:spPr>
          <a:xfrm>
            <a:off x="0" y="0"/>
            <a:ext cx="9144000" cy="6811009"/>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627380" y="34290"/>
            <a:ext cx="7890509" cy="1031240"/>
          </a:xfrm>
          <a:prstGeom prst="rect">
            <a:avLst/>
          </a:prstGeom>
        </p:spPr>
        <p:txBody>
          <a:bodyPr vert="horz" wrap="square" lIns="0" tIns="12700" rIns="0" bIns="0" rtlCol="0">
            <a:spAutoFit/>
          </a:bodyPr>
          <a:lstStyle/>
          <a:p>
            <a:pPr marL="12700">
              <a:lnSpc>
                <a:spcPct val="100000"/>
              </a:lnSpc>
              <a:spcBef>
                <a:spcPts val="100"/>
              </a:spcBef>
            </a:pPr>
            <a:r>
              <a:rPr spc="-5" dirty="0"/>
              <a:t>LBJ </a:t>
            </a:r>
            <a:r>
              <a:rPr dirty="0"/>
              <a:t>becomes</a:t>
            </a:r>
            <a:r>
              <a:rPr spc="-95" dirty="0"/>
              <a:t> </a:t>
            </a:r>
            <a:r>
              <a:rPr dirty="0"/>
              <a:t>President</a:t>
            </a:r>
          </a:p>
        </p:txBody>
      </p:sp>
      <p:sp>
        <p:nvSpPr>
          <p:cNvPr id="6" name="object 6"/>
          <p:cNvSpPr/>
          <p:nvPr/>
        </p:nvSpPr>
        <p:spPr>
          <a:xfrm>
            <a:off x="0" y="1219200"/>
            <a:ext cx="4038600" cy="3992879"/>
          </a:xfrm>
          <a:custGeom>
            <a:avLst/>
            <a:gdLst/>
            <a:ahLst/>
            <a:cxnLst/>
            <a:rect l="l" t="t" r="r" b="b"/>
            <a:pathLst>
              <a:path w="4038600" h="3992879">
                <a:moveTo>
                  <a:pt x="0" y="0"/>
                </a:moveTo>
                <a:lnTo>
                  <a:pt x="4038600" y="0"/>
                </a:lnTo>
                <a:lnTo>
                  <a:pt x="4038600" y="3992879"/>
                </a:lnTo>
                <a:lnTo>
                  <a:pt x="0" y="3992879"/>
                </a:lnTo>
                <a:lnTo>
                  <a:pt x="0" y="0"/>
                </a:lnTo>
                <a:close/>
              </a:path>
            </a:pathLst>
          </a:custGeom>
          <a:solidFill>
            <a:srgbClr val="7E7E7E">
              <a:alpha val="39999"/>
            </a:srgbClr>
          </a:solidFill>
        </p:spPr>
        <p:txBody>
          <a:bodyPr wrap="square" lIns="0" tIns="0" rIns="0" bIns="0" rtlCol="0"/>
          <a:lstStyle/>
          <a:p>
            <a:endParaRPr/>
          </a:p>
        </p:txBody>
      </p:sp>
      <p:sp>
        <p:nvSpPr>
          <p:cNvPr id="8" name="object 8"/>
          <p:cNvSpPr/>
          <p:nvPr/>
        </p:nvSpPr>
        <p:spPr>
          <a:xfrm>
            <a:off x="1295400" y="5307329"/>
            <a:ext cx="6591300" cy="0"/>
          </a:xfrm>
          <a:custGeom>
            <a:avLst/>
            <a:gdLst/>
            <a:ahLst/>
            <a:cxnLst/>
            <a:rect l="l" t="t" r="r" b="b"/>
            <a:pathLst>
              <a:path w="6591300">
                <a:moveTo>
                  <a:pt x="0" y="0"/>
                </a:moveTo>
                <a:lnTo>
                  <a:pt x="6591300" y="0"/>
                </a:lnTo>
              </a:path>
            </a:pathLst>
          </a:custGeom>
          <a:ln w="21590">
            <a:solidFill>
              <a:srgbClr val="000000"/>
            </a:solidFill>
          </a:ln>
        </p:spPr>
        <p:txBody>
          <a:bodyPr wrap="square" lIns="0" tIns="0" rIns="0" bIns="0" rtlCol="0"/>
          <a:lstStyle/>
          <a:p>
            <a:endParaRPr/>
          </a:p>
        </p:txBody>
      </p:sp>
      <p:sp>
        <p:nvSpPr>
          <p:cNvPr id="12" name="object 12"/>
          <p:cNvSpPr txBox="1"/>
          <p:nvPr/>
        </p:nvSpPr>
        <p:spPr>
          <a:xfrm>
            <a:off x="5443" y="1736927"/>
            <a:ext cx="8194040" cy="4403770"/>
          </a:xfrm>
          <a:prstGeom prst="rect">
            <a:avLst/>
          </a:prstGeom>
        </p:spPr>
        <p:txBody>
          <a:bodyPr vert="horz" wrap="square" lIns="0" tIns="43180" rIns="0" bIns="0" rtlCol="0">
            <a:spAutoFit/>
          </a:bodyPr>
          <a:lstStyle/>
          <a:p>
            <a:pPr marL="597535" marR="5007610" algn="ctr">
              <a:lnSpc>
                <a:spcPts val="3840"/>
              </a:lnSpc>
              <a:spcBef>
                <a:spcPts val="340"/>
              </a:spcBef>
              <a:tabLst>
                <a:tab pos="2099945" algn="l"/>
              </a:tabLst>
            </a:pPr>
            <a:r>
              <a:rPr sz="3300" spc="195" dirty="0">
                <a:solidFill>
                  <a:srgbClr val="FFFF00"/>
                </a:solidFill>
                <a:latin typeface="Arial Rounded MT Bold"/>
                <a:cs typeface="Arial Rounded MT Bold"/>
              </a:rPr>
              <a:t>Ho</a:t>
            </a:r>
            <a:r>
              <a:rPr sz="3300" spc="190" dirty="0">
                <a:solidFill>
                  <a:srgbClr val="FFFF00"/>
                </a:solidFill>
                <a:latin typeface="Arial Rounded MT Bold"/>
                <a:cs typeface="Arial Rounded MT Bold"/>
              </a:rPr>
              <a:t>u</a:t>
            </a:r>
            <a:r>
              <a:rPr sz="3300" spc="220" dirty="0">
                <a:solidFill>
                  <a:srgbClr val="FFFF00"/>
                </a:solidFill>
                <a:latin typeface="Arial Rounded MT Bold"/>
                <a:cs typeface="Arial Rounded MT Bold"/>
              </a:rPr>
              <a:t>r</a:t>
            </a:r>
            <a:r>
              <a:rPr sz="3300" spc="-55" dirty="0">
                <a:solidFill>
                  <a:srgbClr val="FFFF00"/>
                </a:solidFill>
                <a:latin typeface="Arial Rounded MT Bold"/>
                <a:cs typeface="Arial Rounded MT Bold"/>
              </a:rPr>
              <a:t>s</a:t>
            </a:r>
            <a:r>
              <a:rPr sz="3300" dirty="0">
                <a:solidFill>
                  <a:srgbClr val="FFFF00"/>
                </a:solidFill>
                <a:latin typeface="Arial Rounded MT Bold"/>
                <a:cs typeface="Arial Rounded MT Bold"/>
              </a:rPr>
              <a:t>	</a:t>
            </a:r>
            <a:r>
              <a:rPr sz="3300" spc="204" dirty="0">
                <a:solidFill>
                  <a:srgbClr val="FFFF00"/>
                </a:solidFill>
                <a:latin typeface="Arial Rounded MT Bold"/>
                <a:cs typeface="Arial Rounded MT Bold"/>
              </a:rPr>
              <a:t>a</a:t>
            </a:r>
            <a:r>
              <a:rPr sz="3300" spc="240" dirty="0">
                <a:solidFill>
                  <a:srgbClr val="FFFF00"/>
                </a:solidFill>
                <a:latin typeface="Arial Rounded MT Bold"/>
                <a:cs typeface="Arial Rounded MT Bold"/>
              </a:rPr>
              <a:t>f</a:t>
            </a:r>
            <a:r>
              <a:rPr sz="3300" spc="215" dirty="0">
                <a:solidFill>
                  <a:srgbClr val="FFFF00"/>
                </a:solidFill>
                <a:latin typeface="Arial Rounded MT Bold"/>
                <a:cs typeface="Arial Rounded MT Bold"/>
              </a:rPr>
              <a:t>te</a:t>
            </a:r>
            <a:r>
              <a:rPr sz="3300" spc="-35" dirty="0">
                <a:solidFill>
                  <a:srgbClr val="FFFF00"/>
                </a:solidFill>
                <a:latin typeface="Arial Rounded MT Bold"/>
                <a:cs typeface="Arial Rounded MT Bold"/>
              </a:rPr>
              <a:t>r </a:t>
            </a:r>
            <a:r>
              <a:rPr sz="3300" spc="-25" dirty="0">
                <a:solidFill>
                  <a:srgbClr val="FFFF00"/>
                </a:solidFill>
                <a:latin typeface="Arial Rounded MT Bold"/>
                <a:cs typeface="Arial Rounded MT Bold"/>
              </a:rPr>
              <a:t> </a:t>
            </a:r>
            <a:r>
              <a:rPr sz="3300" spc="155" dirty="0">
                <a:solidFill>
                  <a:srgbClr val="FFFF00"/>
                </a:solidFill>
                <a:latin typeface="Arial Rounded MT Bold"/>
                <a:cs typeface="Arial Rounded MT Bold"/>
              </a:rPr>
              <a:t>JFK’s</a:t>
            </a:r>
            <a:endParaRPr sz="3300" dirty="0">
              <a:solidFill>
                <a:srgbClr val="FFFF00"/>
              </a:solidFill>
              <a:latin typeface="Arial Rounded MT Bold"/>
              <a:cs typeface="Arial Rounded MT Bold"/>
            </a:endParaRPr>
          </a:p>
          <a:p>
            <a:pPr marL="248920" marR="4658360" indent="-1270" algn="ctr">
              <a:lnSpc>
                <a:spcPts val="3829"/>
              </a:lnSpc>
              <a:spcBef>
                <a:spcPts val="5"/>
              </a:spcBef>
            </a:pPr>
            <a:r>
              <a:rPr sz="3300" spc="215" dirty="0">
                <a:solidFill>
                  <a:srgbClr val="FFFF00"/>
                </a:solidFill>
                <a:latin typeface="Arial Rounded MT Bold"/>
                <a:cs typeface="Arial Rounded MT Bold"/>
              </a:rPr>
              <a:t>a</a:t>
            </a:r>
            <a:r>
              <a:rPr sz="3300" spc="210" dirty="0">
                <a:solidFill>
                  <a:srgbClr val="FFFF00"/>
                </a:solidFill>
                <a:latin typeface="Arial Rounded MT Bold"/>
                <a:cs typeface="Arial Rounded MT Bold"/>
              </a:rPr>
              <a:t>ss</a:t>
            </a:r>
            <a:r>
              <a:rPr sz="3300" spc="215" dirty="0">
                <a:solidFill>
                  <a:srgbClr val="FFFF00"/>
                </a:solidFill>
                <a:latin typeface="Arial Rounded MT Bold"/>
                <a:cs typeface="Arial Rounded MT Bold"/>
              </a:rPr>
              <a:t>a</a:t>
            </a:r>
            <a:r>
              <a:rPr sz="3300" spc="210" dirty="0">
                <a:solidFill>
                  <a:srgbClr val="FFFF00"/>
                </a:solidFill>
                <a:latin typeface="Arial Rounded MT Bold"/>
                <a:cs typeface="Arial Rounded MT Bold"/>
              </a:rPr>
              <a:t>ss</a:t>
            </a:r>
            <a:r>
              <a:rPr sz="3300" spc="229" dirty="0">
                <a:solidFill>
                  <a:srgbClr val="FFFF00"/>
                </a:solidFill>
                <a:latin typeface="Arial Rounded MT Bold"/>
                <a:cs typeface="Arial Rounded MT Bold"/>
              </a:rPr>
              <a:t>i</a:t>
            </a:r>
            <a:r>
              <a:rPr sz="3300" spc="204" dirty="0">
                <a:solidFill>
                  <a:srgbClr val="FFFF00"/>
                </a:solidFill>
                <a:latin typeface="Arial Rounded MT Bold"/>
                <a:cs typeface="Arial Rounded MT Bold"/>
              </a:rPr>
              <a:t>na</a:t>
            </a:r>
            <a:r>
              <a:rPr sz="3300" spc="235" dirty="0">
                <a:solidFill>
                  <a:srgbClr val="FFFF00"/>
                </a:solidFill>
                <a:latin typeface="Arial Rounded MT Bold"/>
                <a:cs typeface="Arial Rounded MT Bold"/>
              </a:rPr>
              <a:t>t</a:t>
            </a:r>
            <a:r>
              <a:rPr sz="3300" spc="220" dirty="0">
                <a:solidFill>
                  <a:srgbClr val="FFFF00"/>
                </a:solidFill>
                <a:latin typeface="Arial Rounded MT Bold"/>
                <a:cs typeface="Arial Rounded MT Bold"/>
              </a:rPr>
              <a:t>i</a:t>
            </a:r>
            <a:r>
              <a:rPr sz="3300" spc="200" dirty="0">
                <a:solidFill>
                  <a:srgbClr val="FFFF00"/>
                </a:solidFill>
                <a:latin typeface="Arial Rounded MT Bold"/>
                <a:cs typeface="Arial Rounded MT Bold"/>
              </a:rPr>
              <a:t>o</a:t>
            </a:r>
            <a:r>
              <a:rPr sz="3300" spc="190" dirty="0">
                <a:solidFill>
                  <a:srgbClr val="FFFF00"/>
                </a:solidFill>
                <a:latin typeface="Arial Rounded MT Bold"/>
                <a:cs typeface="Arial Rounded MT Bold"/>
              </a:rPr>
              <a:t>n</a:t>
            </a:r>
            <a:r>
              <a:rPr sz="3300" spc="-30" dirty="0">
                <a:solidFill>
                  <a:srgbClr val="FFFF00"/>
                </a:solidFill>
                <a:latin typeface="Arial Rounded MT Bold"/>
                <a:cs typeface="Arial Rounded MT Bold"/>
              </a:rPr>
              <a:t>, </a:t>
            </a:r>
            <a:r>
              <a:rPr sz="3300" spc="-25" dirty="0">
                <a:solidFill>
                  <a:srgbClr val="FFFF00"/>
                </a:solidFill>
                <a:latin typeface="Arial Rounded MT Bold"/>
                <a:cs typeface="Arial Rounded MT Bold"/>
              </a:rPr>
              <a:t> </a:t>
            </a:r>
            <a:r>
              <a:rPr lang="en-US" sz="3300" spc="210" dirty="0">
                <a:solidFill>
                  <a:srgbClr val="FFFF00"/>
                </a:solidFill>
                <a:latin typeface="Arial Rounded MT Bold"/>
                <a:cs typeface="Arial Rounded MT Bold"/>
              </a:rPr>
              <a:t>V</a:t>
            </a:r>
            <a:r>
              <a:rPr sz="3300" spc="229" dirty="0">
                <a:solidFill>
                  <a:srgbClr val="FFFF00"/>
                </a:solidFill>
                <a:latin typeface="Arial Rounded MT Bold"/>
                <a:cs typeface="Arial Rounded MT Bold"/>
              </a:rPr>
              <a:t>i</a:t>
            </a:r>
            <a:r>
              <a:rPr sz="3300" spc="210" dirty="0">
                <a:solidFill>
                  <a:srgbClr val="FFFF00"/>
                </a:solidFill>
                <a:latin typeface="Arial Rounded MT Bold"/>
                <a:cs typeface="Arial Rounded MT Bold"/>
              </a:rPr>
              <a:t>ce-</a:t>
            </a:r>
            <a:r>
              <a:rPr lang="en-US" sz="3300" spc="210" dirty="0">
                <a:solidFill>
                  <a:srgbClr val="FFFF00"/>
                </a:solidFill>
                <a:latin typeface="Arial Rounded MT Bold"/>
                <a:cs typeface="Arial Rounded MT Bold"/>
              </a:rPr>
              <a:t>P</a:t>
            </a:r>
            <a:r>
              <a:rPr sz="3300" spc="210" dirty="0">
                <a:solidFill>
                  <a:srgbClr val="FFFF00"/>
                </a:solidFill>
                <a:latin typeface="Arial Rounded MT Bold"/>
                <a:cs typeface="Arial Rounded MT Bold"/>
              </a:rPr>
              <a:t>re</a:t>
            </a:r>
            <a:r>
              <a:rPr sz="3300" spc="220" dirty="0">
                <a:solidFill>
                  <a:srgbClr val="FFFF00"/>
                </a:solidFill>
                <a:latin typeface="Arial Rounded MT Bold"/>
                <a:cs typeface="Arial Rounded MT Bold"/>
              </a:rPr>
              <a:t>s</a:t>
            </a:r>
            <a:r>
              <a:rPr sz="3300" spc="229" dirty="0">
                <a:solidFill>
                  <a:srgbClr val="FFFF00"/>
                </a:solidFill>
                <a:latin typeface="Arial Rounded MT Bold"/>
                <a:cs typeface="Arial Rounded MT Bold"/>
              </a:rPr>
              <a:t>i</a:t>
            </a:r>
            <a:r>
              <a:rPr sz="3300" spc="190" dirty="0">
                <a:solidFill>
                  <a:srgbClr val="FFFF00"/>
                </a:solidFill>
                <a:latin typeface="Arial Rounded MT Bold"/>
                <a:cs typeface="Arial Rounded MT Bold"/>
              </a:rPr>
              <a:t>d</a:t>
            </a:r>
            <a:r>
              <a:rPr sz="3300" spc="204" dirty="0">
                <a:solidFill>
                  <a:srgbClr val="FFFF00"/>
                </a:solidFill>
                <a:latin typeface="Arial Rounded MT Bold"/>
                <a:cs typeface="Arial Rounded MT Bold"/>
              </a:rPr>
              <a:t>en</a:t>
            </a:r>
            <a:r>
              <a:rPr sz="3300" spc="-40" dirty="0">
                <a:solidFill>
                  <a:srgbClr val="FFFF00"/>
                </a:solidFill>
                <a:latin typeface="Arial Rounded MT Bold"/>
                <a:cs typeface="Arial Rounded MT Bold"/>
              </a:rPr>
              <a:t>t</a:t>
            </a:r>
            <a:endParaRPr sz="3300" dirty="0">
              <a:solidFill>
                <a:srgbClr val="FFFF00"/>
              </a:solidFill>
              <a:latin typeface="Arial Rounded MT Bold"/>
              <a:cs typeface="Arial Rounded MT Bold"/>
            </a:endParaRPr>
          </a:p>
          <a:p>
            <a:pPr marL="50800" marR="4458970" algn="ctr">
              <a:lnSpc>
                <a:spcPts val="3840"/>
              </a:lnSpc>
              <a:spcBef>
                <a:spcPts val="5"/>
              </a:spcBef>
              <a:tabLst>
                <a:tab pos="635000" algn="l"/>
                <a:tab pos="1842770" algn="l"/>
                <a:tab pos="2108835" algn="l"/>
              </a:tabLst>
            </a:pPr>
            <a:r>
              <a:rPr sz="3300" spc="190" dirty="0">
                <a:solidFill>
                  <a:srgbClr val="FFFF00"/>
                </a:solidFill>
                <a:latin typeface="Arial Rounded MT Bold"/>
                <a:cs typeface="Arial Rounded MT Bold"/>
              </a:rPr>
              <a:t>L</a:t>
            </a:r>
            <a:r>
              <a:rPr sz="3300" spc="220" dirty="0">
                <a:solidFill>
                  <a:srgbClr val="FFFF00"/>
                </a:solidFill>
                <a:latin typeface="Arial Rounded MT Bold"/>
                <a:cs typeface="Arial Rounded MT Bold"/>
              </a:rPr>
              <a:t>y</a:t>
            </a:r>
            <a:r>
              <a:rPr sz="3300" spc="190" dirty="0">
                <a:solidFill>
                  <a:srgbClr val="FFFF00"/>
                </a:solidFill>
                <a:latin typeface="Arial Rounded MT Bold"/>
                <a:cs typeface="Arial Rounded MT Bold"/>
              </a:rPr>
              <a:t>n</a:t>
            </a:r>
            <a:r>
              <a:rPr sz="3300" spc="200" dirty="0">
                <a:solidFill>
                  <a:srgbClr val="FFFF00"/>
                </a:solidFill>
                <a:latin typeface="Arial Rounded MT Bold"/>
                <a:cs typeface="Arial Rounded MT Bold"/>
              </a:rPr>
              <a:t>d</a:t>
            </a:r>
            <a:r>
              <a:rPr sz="3300" spc="190" dirty="0">
                <a:solidFill>
                  <a:srgbClr val="FFFF00"/>
                </a:solidFill>
                <a:latin typeface="Arial Rounded MT Bold"/>
                <a:cs typeface="Arial Rounded MT Bold"/>
              </a:rPr>
              <a:t>o</a:t>
            </a:r>
            <a:r>
              <a:rPr sz="3300" spc="-65" dirty="0">
                <a:solidFill>
                  <a:srgbClr val="FFFF00"/>
                </a:solidFill>
                <a:latin typeface="Arial Rounded MT Bold"/>
                <a:cs typeface="Arial Rounded MT Bold"/>
              </a:rPr>
              <a:t>n</a:t>
            </a:r>
            <a:r>
              <a:rPr sz="3300" dirty="0">
                <a:solidFill>
                  <a:srgbClr val="FFFF00"/>
                </a:solidFill>
                <a:latin typeface="Arial Rounded MT Bold"/>
                <a:cs typeface="Arial Rounded MT Bold"/>
              </a:rPr>
              <a:t>	</a:t>
            </a:r>
            <a:r>
              <a:rPr sz="3300" spc="200" dirty="0">
                <a:solidFill>
                  <a:srgbClr val="FFFF00"/>
                </a:solidFill>
                <a:latin typeface="Arial Rounded MT Bold"/>
                <a:cs typeface="Arial Rounded MT Bold"/>
              </a:rPr>
              <a:t>J</a:t>
            </a:r>
            <a:r>
              <a:rPr sz="3300" spc="190" dirty="0">
                <a:solidFill>
                  <a:srgbClr val="FFFF00"/>
                </a:solidFill>
                <a:latin typeface="Arial Rounded MT Bold"/>
                <a:cs typeface="Arial Rounded MT Bold"/>
              </a:rPr>
              <a:t>o</a:t>
            </a:r>
            <a:r>
              <a:rPr sz="3300" spc="204" dirty="0">
                <a:solidFill>
                  <a:srgbClr val="FFFF00"/>
                </a:solidFill>
                <a:latin typeface="Arial Rounded MT Bold"/>
                <a:cs typeface="Arial Rounded MT Bold"/>
              </a:rPr>
              <a:t>hnso</a:t>
            </a:r>
            <a:r>
              <a:rPr sz="3300" spc="-45" dirty="0">
                <a:solidFill>
                  <a:srgbClr val="FFFF00"/>
                </a:solidFill>
                <a:latin typeface="Arial Rounded MT Bold"/>
                <a:cs typeface="Arial Rounded MT Bold"/>
              </a:rPr>
              <a:t>n </a:t>
            </a:r>
            <a:r>
              <a:rPr sz="3300" spc="-25" dirty="0">
                <a:solidFill>
                  <a:srgbClr val="FFFF00"/>
                </a:solidFill>
                <a:latin typeface="Arial Rounded MT Bold"/>
                <a:cs typeface="Arial Rounded MT Bold"/>
              </a:rPr>
              <a:t> </a:t>
            </a:r>
            <a:r>
              <a:rPr sz="3300" spc="85" dirty="0">
                <a:solidFill>
                  <a:srgbClr val="FFFF00"/>
                </a:solidFill>
                <a:latin typeface="Arial Rounded MT Bold"/>
                <a:cs typeface="Arial Rounded MT Bold"/>
              </a:rPr>
              <a:t>of	</a:t>
            </a:r>
            <a:r>
              <a:rPr sz="3300" spc="150" dirty="0">
                <a:solidFill>
                  <a:srgbClr val="FFFF00"/>
                </a:solidFill>
                <a:latin typeface="Arial Rounded MT Bold"/>
                <a:cs typeface="Arial Rounded MT Bold"/>
              </a:rPr>
              <a:t>Texas	</a:t>
            </a:r>
            <a:r>
              <a:rPr sz="3300" spc="110" dirty="0">
                <a:solidFill>
                  <a:srgbClr val="FFFF00"/>
                </a:solidFill>
                <a:latin typeface="Arial Rounded MT Bold"/>
                <a:cs typeface="Arial Rounded MT Bold"/>
              </a:rPr>
              <a:t>was</a:t>
            </a:r>
            <a:endParaRPr sz="3300" dirty="0">
              <a:solidFill>
                <a:srgbClr val="FFFF00"/>
              </a:solidFill>
              <a:latin typeface="Arial Rounded MT Bold"/>
              <a:cs typeface="Arial Rounded MT Bold"/>
            </a:endParaRPr>
          </a:p>
          <a:p>
            <a:pPr marR="4409440" algn="ctr">
              <a:lnSpc>
                <a:spcPts val="3729"/>
              </a:lnSpc>
              <a:tabLst>
                <a:tab pos="1522095" algn="l"/>
                <a:tab pos="2080895" algn="l"/>
              </a:tabLst>
            </a:pPr>
            <a:r>
              <a:rPr sz="3300" spc="150" dirty="0">
                <a:solidFill>
                  <a:srgbClr val="FFFF00"/>
                </a:solidFill>
                <a:latin typeface="Arial Rounded MT Bold"/>
                <a:cs typeface="Arial Rounded MT Bold"/>
              </a:rPr>
              <a:t>sworn	</a:t>
            </a:r>
            <a:r>
              <a:rPr sz="3300" spc="85" dirty="0">
                <a:solidFill>
                  <a:srgbClr val="FFFF00"/>
                </a:solidFill>
                <a:latin typeface="Arial Rounded MT Bold"/>
                <a:cs typeface="Arial Rounded MT Bold"/>
              </a:rPr>
              <a:t>in	</a:t>
            </a:r>
            <a:r>
              <a:rPr sz="3300" spc="75" dirty="0">
                <a:solidFill>
                  <a:srgbClr val="FFFF00"/>
                </a:solidFill>
                <a:latin typeface="Arial Rounded MT Bold"/>
                <a:cs typeface="Arial Rounded MT Bold"/>
              </a:rPr>
              <a:t>as</a:t>
            </a:r>
            <a:endParaRPr lang="en-US" sz="3300" spc="75" dirty="0">
              <a:solidFill>
                <a:srgbClr val="FFFF00"/>
              </a:solidFill>
              <a:latin typeface="Arial Rounded MT Bold"/>
              <a:cs typeface="Arial Rounded MT Bold"/>
            </a:endParaRPr>
          </a:p>
          <a:p>
            <a:pPr marR="4409440" algn="ctr">
              <a:lnSpc>
                <a:spcPts val="3729"/>
              </a:lnSpc>
              <a:tabLst>
                <a:tab pos="1522095" algn="l"/>
                <a:tab pos="2080895" algn="l"/>
              </a:tabLst>
            </a:pPr>
            <a:r>
              <a:rPr lang="en-US" sz="3300" spc="75" dirty="0">
                <a:solidFill>
                  <a:srgbClr val="FFFF00"/>
                </a:solidFill>
                <a:latin typeface="Arial Rounded MT Bold"/>
                <a:cs typeface="Arial Rounded MT Bold"/>
              </a:rPr>
              <a:t>president</a:t>
            </a:r>
            <a:endParaRPr sz="3300" dirty="0">
              <a:solidFill>
                <a:srgbClr val="FFFF00"/>
              </a:solidFill>
              <a:latin typeface="Arial Rounded MT Bold"/>
              <a:cs typeface="Arial Rounded MT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TotalTime>
  <Words>3249</Words>
  <Application>Microsoft Macintosh PowerPoint</Application>
  <PresentationFormat>On-screen Show (4:3)</PresentationFormat>
  <Paragraphs>242</Paragraphs>
  <Slides>59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59</vt:i4>
      </vt:variant>
    </vt:vector>
  </HeadingPairs>
  <TitlesOfParts>
    <vt:vector size="72" baseType="lpstr">
      <vt:lpstr>ＭＳ Ｐゴシック</vt:lpstr>
      <vt:lpstr>Arial</vt:lpstr>
      <vt:lpstr>Arial Narrow</vt:lpstr>
      <vt:lpstr>Arial Rounded MT Bold</vt:lpstr>
      <vt:lpstr>Calibri</vt:lpstr>
      <vt:lpstr>Courier New</vt:lpstr>
      <vt:lpstr>Impact</vt:lpstr>
      <vt:lpstr>Times</vt:lpstr>
      <vt:lpstr>Times New Roman</vt:lpstr>
      <vt:lpstr>TimesNewRomanPS-BoldItalicMT</vt:lpstr>
      <vt:lpstr>Verdana</vt:lpstr>
      <vt:lpstr>Wingdings</vt:lpstr>
      <vt:lpstr>Office Theme</vt:lpstr>
      <vt:lpstr>The 1960s: War, Hippies, Rock, &amp; Riots</vt:lpstr>
      <vt:lpstr>Kennedy beats Nixon</vt:lpstr>
      <vt:lpstr>The New Frontier</vt:lpstr>
      <vt:lpstr>Peace Corps One of Kennedy’s first presidential acts  was creating the Peace Corps</vt:lpstr>
      <vt:lpstr>The Warren Court</vt:lpstr>
      <vt:lpstr>Key Supreme Court rulings</vt:lpstr>
      <vt:lpstr>Miranda v. Arizona</vt:lpstr>
      <vt:lpstr>Assassination in Dallas</vt:lpstr>
      <vt:lpstr>LBJ becomes President</vt:lpstr>
      <vt:lpstr>The War on Poverty</vt:lpstr>
      <vt:lpstr>LBJ’s Great Society</vt:lpstr>
      <vt:lpstr>PowerPoint Presentation</vt:lpstr>
      <vt:lpstr>The Hippy Movement</vt:lpstr>
      <vt:lpstr>A Way of Life</vt:lpstr>
      <vt:lpstr>Drug Culture</vt:lpstr>
      <vt:lpstr>Counterculture Fashion</vt:lpstr>
      <vt:lpstr>San Francisco and Haight Ashbury </vt:lpstr>
      <vt:lpstr>PowerPoint Presentation</vt:lpstr>
      <vt:lpstr>Hippy Music</vt:lpstr>
      <vt:lpstr>Famous music groups of the</vt:lpstr>
      <vt:lpstr>Woodstock</vt:lpstr>
      <vt:lpstr>Woodstock</vt:lpstr>
      <vt:lpstr>Overview</vt:lpstr>
      <vt:lpstr>Protesting</vt:lpstr>
      <vt:lpstr>Social Unity/Harmony</vt:lpstr>
      <vt:lpstr>Social Unity/Harmony</vt:lpstr>
      <vt:lpstr>Student Activism in the 1960s</vt:lpstr>
      <vt:lpstr>PowerPoint Presentation</vt:lpstr>
      <vt:lpstr>New Left</vt:lpstr>
      <vt:lpstr>Impact of Vietnam: Columbia, 1968</vt:lpstr>
      <vt:lpstr>PowerPoint Presentation</vt:lpstr>
      <vt:lpstr>Madison, WI (Berkeley of Mid West)</vt:lpstr>
      <vt:lpstr>Martin  Luther  King shot  in April of  1968</vt:lpstr>
      <vt:lpstr>Election of 1968</vt:lpstr>
      <vt:lpstr>Election of 1968</vt:lpstr>
      <vt:lpstr>Delegitimizing Protest: Nixon’s “Silent Majority”</vt:lpstr>
      <vt:lpstr>Activists Groups</vt:lpstr>
      <vt:lpstr>PowerPoint Presentation</vt:lpstr>
      <vt:lpstr>PowerPoint Presentation</vt:lpstr>
      <vt:lpstr>PowerPoint Presentation</vt:lpstr>
      <vt:lpstr>PowerPoint Presentation</vt:lpstr>
      <vt:lpstr>PowerPoint Presentation</vt:lpstr>
      <vt:lpstr>Election of 1968 Nixon becomes president!</vt:lpstr>
      <vt:lpstr>Draft Lottery Begins</vt:lpstr>
      <vt:lpstr>Fortunate Son (CCR)</vt:lpstr>
      <vt:lpstr>PowerPoint Presentation</vt:lpstr>
      <vt:lpstr>Kent State Massacre</vt:lpstr>
      <vt:lpstr>Ohio (Neil Young)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26th Amendment ratified</vt:lpstr>
      <vt:lpstr>U.S. pulls out of Vietnam In January of 1973, North and South Vietnamese  reach a cease-fire agreement; by 1975, the United  States withdraws all of its people from Vietnam</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Civil rights Movement</dc:title>
  <dc:creator>GPISD</dc:creator>
  <cp:lastModifiedBy>dramtreebooks@ec.rr.com</cp:lastModifiedBy>
  <cp:revision>26</cp:revision>
  <dcterms:created xsi:type="dcterms:W3CDTF">2020-04-27T12:53:30Z</dcterms:created>
  <dcterms:modified xsi:type="dcterms:W3CDTF">2020-04-27T17:23:37Z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2011-08-29T00:00:00Z</vt:filetime>
  </property>
  <property fmtid="{D5CDD505-2E9C-101B-9397-08002B2CF9AE}" pid="3" name="Creator">
    <vt:lpwstr>Impress</vt:lpwstr>
  </property>
  <property fmtid="{D5CDD505-2E9C-101B-9397-08002B2CF9AE}" pid="4" name="LastSaved">
    <vt:filetime>2011-08-29T00:00:00Z</vt:filetime>
  </property>
</Properties>
</file>