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346" r:id="rId3"/>
    <p:sldId id="347" r:id="rId4"/>
    <p:sldId id="348" r:id="rId5"/>
    <p:sldId id="349" r:id="rId6"/>
    <p:sldId id="351" r:id="rId7"/>
    <p:sldId id="352" r:id="rId8"/>
    <p:sldId id="358" r:id="rId9"/>
    <p:sldId id="354" r:id="rId10"/>
    <p:sldId id="355" r:id="rId11"/>
    <p:sldId id="356" r:id="rId12"/>
    <p:sldId id="357" r:id="rId13"/>
    <p:sldId id="359" r:id="rId14"/>
    <p:sldId id="360" r:id="rId15"/>
    <p:sldId id="412" r:id="rId16"/>
    <p:sldId id="403" r:id="rId17"/>
    <p:sldId id="278" r:id="rId18"/>
    <p:sldId id="404" r:id="rId19"/>
    <p:sldId id="401" r:id="rId20"/>
    <p:sldId id="361" r:id="rId21"/>
    <p:sldId id="362" r:id="rId22"/>
    <p:sldId id="363" r:id="rId23"/>
    <p:sldId id="364" r:id="rId24"/>
    <p:sldId id="365" r:id="rId25"/>
    <p:sldId id="366" r:id="rId26"/>
    <p:sldId id="383" r:id="rId27"/>
    <p:sldId id="367" r:id="rId28"/>
    <p:sldId id="405" r:id="rId29"/>
    <p:sldId id="406" r:id="rId30"/>
    <p:sldId id="407" r:id="rId31"/>
    <p:sldId id="409" r:id="rId32"/>
    <p:sldId id="410" r:id="rId33"/>
    <p:sldId id="413" r:id="rId34"/>
    <p:sldId id="41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3"/>
    <p:restoredTop sz="94729"/>
  </p:normalViewPr>
  <p:slideViewPr>
    <p:cSldViewPr snapToGrid="0" snapToObjects="1">
      <p:cViewPr varScale="1">
        <p:scale>
          <a:sx n="59" d="100"/>
          <a:sy n="59" d="100"/>
        </p:scale>
        <p:origin x="192" y="1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1AB62-844A-3042-ABD3-03A51A041AAD}" type="datetimeFigureOut">
              <a:rPr lang="en-US" smtClean="0"/>
              <a:t>9/2/18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05BA5-3BBF-324B-84AA-6DBFBBC2E271}" type="slidenum">
              <a:rPr lang="en-US" smtClean="0"/>
              <a:t>‹#›</a:t>
            </a:fld>
            <a:endParaRPr lang="en-US"/>
          </a:p>
        </p:txBody>
      </p:sp>
    </p:spTree>
    <p:extLst>
      <p:ext uri="{BB962C8B-B14F-4D97-AF65-F5344CB8AC3E}">
        <p14:creationId xmlns:p14="http://schemas.microsoft.com/office/powerpoint/2010/main" val="172850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5AB9F5A-B19A-CF40-9882-014B49F2B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F607B0C-76DD-E443-823A-49B24C2800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355EA1CA-200C-BD44-91CA-9B6D20D62F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A287A7-101B-EA4D-B0D8-F20576973164}" type="slidenum">
              <a:rPr lang="en-US" altLang="en-US" smtClean="0"/>
              <a:pPr/>
              <a:t>6</a:t>
            </a:fld>
            <a:endParaRPr lang="en-US" altLang="en-US"/>
          </a:p>
        </p:txBody>
      </p:sp>
    </p:spTree>
    <p:extLst>
      <p:ext uri="{BB962C8B-B14F-4D97-AF65-F5344CB8AC3E}">
        <p14:creationId xmlns:p14="http://schemas.microsoft.com/office/powerpoint/2010/main" val="354174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8530-45C4-074D-B40A-BFDBB9616A47}"/>
              </a:ext>
            </a:extLst>
          </p:cNvPr>
          <p:cNvSpPr>
            <a:spLocks noGrp="1"/>
          </p:cNvSpPr>
          <p:nvPr>
            <p:ph type="ctrTitle"/>
          </p:nvPr>
        </p:nvSpPr>
        <p:spPr/>
        <p:txBody>
          <a:bodyPr>
            <a:normAutofit/>
          </a:bodyPr>
          <a:lstStyle/>
          <a:p>
            <a:r>
              <a:rPr lang="en-US" sz="6600" dirty="0"/>
              <a:t>Jamestown</a:t>
            </a:r>
          </a:p>
        </p:txBody>
      </p:sp>
      <p:sp>
        <p:nvSpPr>
          <p:cNvPr id="3" name="Subtitle 2">
            <a:extLst>
              <a:ext uri="{FF2B5EF4-FFF2-40B4-BE49-F238E27FC236}">
                <a16:creationId xmlns:a16="http://schemas.microsoft.com/office/drawing/2014/main" id="{BB9344A1-F941-5744-847E-F3B9233611DF}"/>
              </a:ext>
            </a:extLst>
          </p:cNvPr>
          <p:cNvSpPr>
            <a:spLocks noGrp="1"/>
          </p:cNvSpPr>
          <p:nvPr>
            <p:ph type="subTitle" idx="1"/>
          </p:nvPr>
        </p:nvSpPr>
        <p:spPr/>
        <p:txBody>
          <a:bodyPr>
            <a:normAutofit/>
          </a:bodyPr>
          <a:lstStyle/>
          <a:p>
            <a:r>
              <a:rPr lang="en-US" sz="2800" dirty="0"/>
              <a:t>England comes to North America</a:t>
            </a:r>
          </a:p>
        </p:txBody>
      </p:sp>
      <p:pic>
        <p:nvPicPr>
          <p:cNvPr id="5" name="Picture 4">
            <a:extLst>
              <a:ext uri="{FF2B5EF4-FFF2-40B4-BE49-F238E27FC236}">
                <a16:creationId xmlns:a16="http://schemas.microsoft.com/office/drawing/2014/main" id="{F03244AB-9802-D044-812C-C641D5B2D6C8}"/>
              </a:ext>
            </a:extLst>
          </p:cNvPr>
          <p:cNvPicPr>
            <a:picLocks noChangeAspect="1"/>
          </p:cNvPicPr>
          <p:nvPr/>
        </p:nvPicPr>
        <p:blipFill>
          <a:blip r:embed="rId2"/>
          <a:stretch>
            <a:fillRect/>
          </a:stretch>
        </p:blipFill>
        <p:spPr>
          <a:xfrm>
            <a:off x="7489371" y="299924"/>
            <a:ext cx="4376057" cy="2621076"/>
          </a:xfrm>
          <a:prstGeom prst="rect">
            <a:avLst/>
          </a:prstGeom>
        </p:spPr>
      </p:pic>
      <p:pic>
        <p:nvPicPr>
          <p:cNvPr id="7" name="Picture 6">
            <a:extLst>
              <a:ext uri="{FF2B5EF4-FFF2-40B4-BE49-F238E27FC236}">
                <a16:creationId xmlns:a16="http://schemas.microsoft.com/office/drawing/2014/main" id="{816D3517-BC25-9D41-84D5-805469352286}"/>
              </a:ext>
            </a:extLst>
          </p:cNvPr>
          <p:cNvPicPr>
            <a:picLocks noChangeAspect="1"/>
          </p:cNvPicPr>
          <p:nvPr/>
        </p:nvPicPr>
        <p:blipFill>
          <a:blip r:embed="rId3"/>
          <a:stretch>
            <a:fillRect/>
          </a:stretch>
        </p:blipFill>
        <p:spPr>
          <a:xfrm>
            <a:off x="9076304" y="3831318"/>
            <a:ext cx="2608716" cy="2608716"/>
          </a:xfrm>
          <a:prstGeom prst="rect">
            <a:avLst/>
          </a:prstGeom>
        </p:spPr>
      </p:pic>
    </p:spTree>
    <p:extLst>
      <p:ext uri="{BB962C8B-B14F-4D97-AF65-F5344CB8AC3E}">
        <p14:creationId xmlns:p14="http://schemas.microsoft.com/office/powerpoint/2010/main" val="305789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7DAC-B897-454F-8A66-1F402176A15D}"/>
              </a:ext>
            </a:extLst>
          </p:cNvPr>
          <p:cNvSpPr>
            <a:spLocks noGrp="1"/>
          </p:cNvSpPr>
          <p:nvPr>
            <p:ph type="title"/>
          </p:nvPr>
        </p:nvSpPr>
        <p:spPr>
          <a:xfrm>
            <a:off x="1795755" y="14510"/>
            <a:ext cx="8911687" cy="688875"/>
          </a:xfrm>
        </p:spPr>
        <p:txBody>
          <a:bodyPr/>
          <a:lstStyle/>
          <a:p>
            <a:r>
              <a:rPr lang="en-US" dirty="0"/>
              <a:t>First business: build a fort…</a:t>
            </a:r>
          </a:p>
        </p:txBody>
      </p:sp>
      <p:pic>
        <p:nvPicPr>
          <p:cNvPr id="3" name="Picture 2" descr="http://www.virginiaplaces.org/military/graphics/jamestownfortification.jpg">
            <a:extLst>
              <a:ext uri="{FF2B5EF4-FFF2-40B4-BE49-F238E27FC236}">
                <a16:creationId xmlns:a16="http://schemas.microsoft.com/office/drawing/2014/main" id="{D4643DDC-9616-F14B-8657-55BAD1EB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346"/>
            <a:ext cx="8323385" cy="619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7917D97-7E12-4945-AA97-43D43ED8F477}"/>
              </a:ext>
            </a:extLst>
          </p:cNvPr>
          <p:cNvSpPr txBox="1"/>
          <p:nvPr/>
        </p:nvSpPr>
        <p:spPr>
          <a:xfrm>
            <a:off x="8651631" y="1242237"/>
            <a:ext cx="3305908" cy="5016758"/>
          </a:xfrm>
          <a:prstGeom prst="rect">
            <a:avLst/>
          </a:prstGeom>
          <a:noFill/>
        </p:spPr>
        <p:txBody>
          <a:bodyPr wrap="square" rtlCol="0">
            <a:spAutoFit/>
          </a:bodyPr>
          <a:lstStyle/>
          <a:p>
            <a:r>
              <a:rPr lang="en-US" altLang="en-US" sz="3200" dirty="0">
                <a:cs typeface="Times New Roman" panose="02020603050405020304" pitchFamily="18" charset="0"/>
              </a:rPr>
              <a:t>For </a:t>
            </a:r>
            <a:r>
              <a:rPr lang="en-US" altLang="en-US" sz="3200" dirty="0">
                <a:solidFill>
                  <a:srgbClr val="FF0000"/>
                </a:solidFill>
                <a:cs typeface="Times New Roman" panose="02020603050405020304" pitchFamily="18" charset="0"/>
              </a:rPr>
              <a:t>security purposes</a:t>
            </a:r>
            <a:r>
              <a:rPr lang="en-US" altLang="en-US" sz="3200" dirty="0">
                <a:cs typeface="Times New Roman" panose="02020603050405020304" pitchFamily="18" charset="0"/>
              </a:rPr>
              <a:t>, the men immediately began constructing a palisaded defense, which they named </a:t>
            </a:r>
            <a:r>
              <a:rPr lang="en-US" altLang="en-US" sz="3200" dirty="0">
                <a:solidFill>
                  <a:srgbClr val="FF0000"/>
                </a:solidFill>
                <a:cs typeface="Times New Roman" panose="02020603050405020304" pitchFamily="18" charset="0"/>
              </a:rPr>
              <a:t>James Fort</a:t>
            </a:r>
            <a:r>
              <a:rPr lang="en-US" altLang="en-US" sz="3200" dirty="0">
                <a:cs typeface="Times New Roman" panose="02020603050405020304" pitchFamily="18" charset="0"/>
              </a:rPr>
              <a:t>.</a:t>
            </a:r>
            <a:endParaRPr lang="en-US" sz="3200" dirty="0"/>
          </a:p>
        </p:txBody>
      </p:sp>
    </p:spTree>
    <p:extLst>
      <p:ext uri="{BB962C8B-B14F-4D97-AF65-F5344CB8AC3E}">
        <p14:creationId xmlns:p14="http://schemas.microsoft.com/office/powerpoint/2010/main" val="116935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2206-41D4-464C-8389-9900482DCC49}"/>
              </a:ext>
            </a:extLst>
          </p:cNvPr>
          <p:cNvSpPr>
            <a:spLocks noGrp="1"/>
          </p:cNvSpPr>
          <p:nvPr>
            <p:ph type="title"/>
          </p:nvPr>
        </p:nvSpPr>
        <p:spPr>
          <a:xfrm>
            <a:off x="1701970" y="61402"/>
            <a:ext cx="10490030" cy="1280890"/>
          </a:xfrm>
        </p:spPr>
        <p:txBody>
          <a:bodyPr/>
          <a:lstStyle/>
          <a:p>
            <a:r>
              <a:rPr lang="en-US" dirty="0"/>
              <a:t>A stout defense against what might come…</a:t>
            </a:r>
          </a:p>
        </p:txBody>
      </p:sp>
      <p:pic>
        <p:nvPicPr>
          <p:cNvPr id="3" name="Picture 2" descr="http://cdn2-b.examiner.com/sites/default/files/styles/image_content_width/hash/2a/34/Jamestown.jpg?itok=6nZCVXlJ">
            <a:extLst>
              <a:ext uri="{FF2B5EF4-FFF2-40B4-BE49-F238E27FC236}">
                <a16:creationId xmlns:a16="http://schemas.microsoft.com/office/drawing/2014/main" id="{8F3A2065-08E8-8C43-BDFB-099D9D1D4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542" y="701847"/>
            <a:ext cx="8332581" cy="477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482B04E-689C-2745-B851-955D74AEFA93}"/>
              </a:ext>
            </a:extLst>
          </p:cNvPr>
          <p:cNvSpPr txBox="1"/>
          <p:nvPr/>
        </p:nvSpPr>
        <p:spPr>
          <a:xfrm>
            <a:off x="2077510" y="5519281"/>
            <a:ext cx="9176643" cy="1200329"/>
          </a:xfrm>
          <a:prstGeom prst="rect">
            <a:avLst/>
          </a:prstGeom>
          <a:noFill/>
        </p:spPr>
        <p:txBody>
          <a:bodyPr wrap="square" rtlCol="0">
            <a:spAutoFit/>
          </a:bodyPr>
          <a:lstStyle/>
          <a:p>
            <a:r>
              <a:rPr lang="en-US" altLang="en-US" sz="2400" b="1" dirty="0">
                <a:cs typeface="Times New Roman" panose="02020603050405020304" pitchFamily="18" charset="0"/>
              </a:rPr>
              <a:t>James Fort was an impressive compound, with bulwarks </a:t>
            </a:r>
            <a:br>
              <a:rPr lang="en-US" altLang="en-US" sz="2400" b="1" dirty="0">
                <a:cs typeface="Times New Roman" panose="02020603050405020304" pitchFamily="18" charset="0"/>
              </a:rPr>
            </a:br>
            <a:r>
              <a:rPr lang="en-US" altLang="en-US" sz="2400" b="1" dirty="0">
                <a:cs typeface="Times New Roman" panose="02020603050405020304" pitchFamily="18" charset="0"/>
              </a:rPr>
              <a:t>on the corners for cannons and musketeers to guard against attack from Indians and European rivals.</a:t>
            </a:r>
            <a:endParaRPr lang="en-US" sz="2400" dirty="0"/>
          </a:p>
        </p:txBody>
      </p:sp>
    </p:spTree>
    <p:extLst>
      <p:ext uri="{BB962C8B-B14F-4D97-AF65-F5344CB8AC3E}">
        <p14:creationId xmlns:p14="http://schemas.microsoft.com/office/powerpoint/2010/main" val="147781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065E-874F-8449-9D4B-AE2B2CA37833}"/>
              </a:ext>
            </a:extLst>
          </p:cNvPr>
          <p:cNvSpPr>
            <a:spLocks noGrp="1"/>
          </p:cNvSpPr>
          <p:nvPr>
            <p:ph type="title"/>
          </p:nvPr>
        </p:nvSpPr>
        <p:spPr>
          <a:xfrm>
            <a:off x="1655078" y="14510"/>
            <a:ext cx="8911687" cy="643858"/>
          </a:xfrm>
        </p:spPr>
        <p:txBody>
          <a:bodyPr/>
          <a:lstStyle/>
          <a:p>
            <a:r>
              <a:rPr lang="en-US" dirty="0"/>
              <a:t>Newcomers surrounded by natives…</a:t>
            </a:r>
          </a:p>
        </p:txBody>
      </p:sp>
      <p:pic>
        <p:nvPicPr>
          <p:cNvPr id="3" name="Picture 2" descr="http://www.uintahbasintah.org/maps/jamestown1607B.jpg">
            <a:extLst>
              <a:ext uri="{FF2B5EF4-FFF2-40B4-BE49-F238E27FC236}">
                <a16:creationId xmlns:a16="http://schemas.microsoft.com/office/drawing/2014/main" id="{3C6D742D-1E47-6F48-92D3-CE6547B58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23" y="1016573"/>
            <a:ext cx="8197624" cy="528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B76C63C-DB8A-2846-B363-6D3706D37F74}"/>
              </a:ext>
            </a:extLst>
          </p:cNvPr>
          <p:cNvSpPr txBox="1"/>
          <p:nvPr/>
        </p:nvSpPr>
        <p:spPr>
          <a:xfrm>
            <a:off x="8330847" y="1243584"/>
            <a:ext cx="2532224" cy="4524315"/>
          </a:xfrm>
          <a:prstGeom prst="rect">
            <a:avLst/>
          </a:prstGeom>
          <a:noFill/>
        </p:spPr>
        <p:txBody>
          <a:bodyPr wrap="square" rtlCol="0">
            <a:spAutoFit/>
          </a:bodyPr>
          <a:lstStyle/>
          <a:p>
            <a:r>
              <a:rPr lang="en-US" altLang="en-US" sz="2400" dirty="0">
                <a:cs typeface="Times New Roman" panose="02020603050405020304" pitchFamily="18" charset="0"/>
              </a:rPr>
              <a:t>The English founded Jamestown on the southern border of </a:t>
            </a:r>
            <a:r>
              <a:rPr lang="en-US" altLang="en-US" sz="2400" dirty="0" err="1">
                <a:solidFill>
                  <a:srgbClr val="FF0000"/>
                </a:solidFill>
                <a:cs typeface="Times New Roman" panose="02020603050405020304" pitchFamily="18" charset="0"/>
              </a:rPr>
              <a:t>Tsenacomoco</a:t>
            </a:r>
            <a:r>
              <a:rPr lang="en-US" altLang="en-US" sz="2400" dirty="0">
                <a:cs typeface="Times New Roman" panose="02020603050405020304" pitchFamily="18" charset="0"/>
              </a:rPr>
              <a:t>, the Powhatan Indians’ name for </a:t>
            </a:r>
            <a:r>
              <a:rPr lang="en-US" altLang="en-US" sz="2400" dirty="0">
                <a:solidFill>
                  <a:srgbClr val="FF0000"/>
                </a:solidFill>
                <a:cs typeface="Times New Roman" panose="02020603050405020304" pitchFamily="18" charset="0"/>
              </a:rPr>
              <a:t>eastern Virginia</a:t>
            </a:r>
            <a:r>
              <a:rPr lang="en-US" altLang="en-US" sz="2400" dirty="0">
                <a:cs typeface="Times New Roman" panose="02020603050405020304" pitchFamily="18" charset="0"/>
              </a:rPr>
              <a:t>, which they controlled absolutely. </a:t>
            </a:r>
            <a:endParaRPr lang="en-US" sz="2400" dirty="0"/>
          </a:p>
        </p:txBody>
      </p:sp>
    </p:spTree>
    <p:extLst>
      <p:ext uri="{BB962C8B-B14F-4D97-AF65-F5344CB8AC3E}">
        <p14:creationId xmlns:p14="http://schemas.microsoft.com/office/powerpoint/2010/main" val="327345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E66A-7E1B-404F-838B-0C88726B2226}"/>
              </a:ext>
            </a:extLst>
          </p:cNvPr>
          <p:cNvSpPr>
            <a:spLocks noGrp="1"/>
          </p:cNvSpPr>
          <p:nvPr>
            <p:ph type="title"/>
          </p:nvPr>
        </p:nvSpPr>
        <p:spPr>
          <a:xfrm>
            <a:off x="1641948" y="38894"/>
            <a:ext cx="8911687" cy="1280890"/>
          </a:xfrm>
        </p:spPr>
        <p:txBody>
          <a:bodyPr/>
          <a:lstStyle/>
          <a:p>
            <a:r>
              <a:rPr lang="en-US" dirty="0"/>
              <a:t>The English discovered a complex native culture…</a:t>
            </a:r>
          </a:p>
        </p:txBody>
      </p:sp>
      <p:pic>
        <p:nvPicPr>
          <p:cNvPr id="3" name="Picture 4" descr="http://www.nlm.nih.gov/nativevoices/assets/timeline/000/000/203/203_w_full.jpg">
            <a:extLst>
              <a:ext uri="{FF2B5EF4-FFF2-40B4-BE49-F238E27FC236}">
                <a16:creationId xmlns:a16="http://schemas.microsoft.com/office/drawing/2014/main" id="{37581400-D199-224B-9CD8-C68130241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938" y="702029"/>
            <a:ext cx="4383493" cy="595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15772EB-D45F-7C4A-9640-4AB5F0A0B67B}"/>
              </a:ext>
            </a:extLst>
          </p:cNvPr>
          <p:cNvSpPr txBox="1"/>
          <p:nvPr/>
        </p:nvSpPr>
        <p:spPr>
          <a:xfrm>
            <a:off x="1900794" y="5738590"/>
            <a:ext cx="5720144" cy="923330"/>
          </a:xfrm>
          <a:prstGeom prst="rect">
            <a:avLst/>
          </a:prstGeom>
          <a:noFill/>
        </p:spPr>
        <p:txBody>
          <a:bodyPr wrap="square" rtlCol="0">
            <a:spAutoFit/>
          </a:bodyPr>
          <a:lstStyle/>
          <a:p>
            <a:pPr algn="r"/>
            <a:r>
              <a:rPr lang="en-US" altLang="en-US" b="1" i="1" dirty="0">
                <a:cs typeface="Times New Roman" panose="02020603050405020304" pitchFamily="18" charset="0"/>
              </a:rPr>
              <a:t>Seventeenth century engraving of </a:t>
            </a:r>
            <a:r>
              <a:rPr lang="en-US" altLang="en-US" b="1" i="1" dirty="0" err="1">
                <a:cs typeface="Times New Roman" panose="02020603050405020304" pitchFamily="18" charset="0"/>
              </a:rPr>
              <a:t>Wahunsenacawh</a:t>
            </a:r>
            <a:r>
              <a:rPr lang="en-US" altLang="en-US" b="1" i="1" dirty="0">
                <a:cs typeface="Times New Roman" panose="02020603050405020304" pitchFamily="18" charset="0"/>
              </a:rPr>
              <a:t>, </a:t>
            </a:r>
            <a:r>
              <a:rPr lang="en-US" altLang="en-US" b="1" i="1" dirty="0" err="1">
                <a:cs typeface="Times New Roman" panose="02020603050405020304" pitchFamily="18" charset="0"/>
              </a:rPr>
              <a:t>werowance</a:t>
            </a:r>
            <a:r>
              <a:rPr lang="en-US" altLang="en-US" b="1" i="1" dirty="0">
                <a:cs typeface="Times New Roman" panose="02020603050405020304" pitchFamily="18" charset="0"/>
              </a:rPr>
              <a:t> of the </a:t>
            </a:r>
          </a:p>
          <a:p>
            <a:pPr algn="r"/>
            <a:r>
              <a:rPr lang="en-US" altLang="en-US" b="1" i="1" dirty="0">
                <a:cs typeface="Times New Roman" panose="02020603050405020304" pitchFamily="18" charset="0"/>
              </a:rPr>
              <a:t>Powhatan Indians.</a:t>
            </a:r>
            <a:endParaRPr lang="en-US" b="1" i="1" dirty="0"/>
          </a:p>
        </p:txBody>
      </p:sp>
      <p:sp>
        <p:nvSpPr>
          <p:cNvPr id="5" name="TextBox 4">
            <a:extLst>
              <a:ext uri="{FF2B5EF4-FFF2-40B4-BE49-F238E27FC236}">
                <a16:creationId xmlns:a16="http://schemas.microsoft.com/office/drawing/2014/main" id="{B36032A6-C5C4-6144-B101-EC8424F8E65D}"/>
              </a:ext>
            </a:extLst>
          </p:cNvPr>
          <p:cNvSpPr txBox="1"/>
          <p:nvPr/>
        </p:nvSpPr>
        <p:spPr>
          <a:xfrm>
            <a:off x="1101969" y="1319784"/>
            <a:ext cx="6283569" cy="3108543"/>
          </a:xfrm>
          <a:prstGeom prst="rect">
            <a:avLst/>
          </a:prstGeom>
          <a:noFill/>
        </p:spPr>
        <p:txBody>
          <a:bodyPr wrap="square" rtlCol="0">
            <a:spAutoFit/>
          </a:bodyPr>
          <a:lstStyle/>
          <a:p>
            <a:r>
              <a:rPr lang="en-US" sz="2800" dirty="0"/>
              <a:t>The Jamestown settlers put down roots in a place where the Native American people around them had a highly developed culture and social structure. that today we refer to as the </a:t>
            </a:r>
            <a:r>
              <a:rPr lang="en-US" sz="2800" dirty="0">
                <a:solidFill>
                  <a:srgbClr val="FF0000"/>
                </a:solidFill>
              </a:rPr>
              <a:t>Powhatan Confederacy.</a:t>
            </a:r>
          </a:p>
        </p:txBody>
      </p:sp>
    </p:spTree>
    <p:extLst>
      <p:ext uri="{BB962C8B-B14F-4D97-AF65-F5344CB8AC3E}">
        <p14:creationId xmlns:p14="http://schemas.microsoft.com/office/powerpoint/2010/main" val="165917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18D7-031C-1F4C-A7CF-C220851550B6}"/>
              </a:ext>
            </a:extLst>
          </p:cNvPr>
          <p:cNvSpPr>
            <a:spLocks noGrp="1"/>
          </p:cNvSpPr>
          <p:nvPr>
            <p:ph type="title"/>
          </p:nvPr>
        </p:nvSpPr>
        <p:spPr>
          <a:xfrm>
            <a:off x="1748862" y="84848"/>
            <a:ext cx="5355323" cy="688875"/>
          </a:xfrm>
        </p:spPr>
        <p:txBody>
          <a:bodyPr/>
          <a:lstStyle/>
          <a:p>
            <a:r>
              <a:rPr lang="en-US" dirty="0"/>
              <a:t>It all started out well…</a:t>
            </a:r>
          </a:p>
        </p:txBody>
      </p:sp>
      <p:sp>
        <p:nvSpPr>
          <p:cNvPr id="3" name="TextBox 2">
            <a:extLst>
              <a:ext uri="{FF2B5EF4-FFF2-40B4-BE49-F238E27FC236}">
                <a16:creationId xmlns:a16="http://schemas.microsoft.com/office/drawing/2014/main" id="{8353A961-D379-E44B-96DB-38AD8F88267A}"/>
              </a:ext>
            </a:extLst>
          </p:cNvPr>
          <p:cNvSpPr txBox="1"/>
          <p:nvPr/>
        </p:nvSpPr>
        <p:spPr>
          <a:xfrm>
            <a:off x="8440616" y="429285"/>
            <a:ext cx="3470031" cy="5847755"/>
          </a:xfrm>
          <a:prstGeom prst="rect">
            <a:avLst/>
          </a:prstGeom>
          <a:noFill/>
        </p:spPr>
        <p:txBody>
          <a:bodyPr wrap="square" rtlCol="0">
            <a:spAutoFit/>
          </a:bodyPr>
          <a:lstStyle/>
          <a:p>
            <a:r>
              <a:rPr lang="en-US" altLang="en-US" sz="2200" dirty="0">
                <a:cs typeface="Times New Roman" panose="02020603050405020304" pitchFamily="18" charset="0"/>
              </a:rPr>
              <a:t>The </a:t>
            </a:r>
            <a:r>
              <a:rPr lang="en-US" altLang="en-US" sz="2200" dirty="0">
                <a:solidFill>
                  <a:srgbClr val="FF0000"/>
                </a:solidFill>
                <a:cs typeface="Times New Roman" panose="02020603050405020304" pitchFamily="18" charset="0"/>
              </a:rPr>
              <a:t>Powhatans initially traded with the Jamestown colonists</a:t>
            </a:r>
            <a:r>
              <a:rPr lang="en-US" altLang="en-US" sz="2200" dirty="0">
                <a:cs typeface="Times New Roman" panose="02020603050405020304" pitchFamily="18" charset="0"/>
              </a:rPr>
              <a:t>, believing  they could benefit from </a:t>
            </a:r>
            <a:r>
              <a:rPr lang="en-US" altLang="en-US" sz="2200" dirty="0">
                <a:solidFill>
                  <a:srgbClr val="FF0000"/>
                </a:solidFill>
                <a:cs typeface="Times New Roman" panose="02020603050405020304" pitchFamily="18" charset="0"/>
              </a:rPr>
              <a:t>English technology </a:t>
            </a:r>
            <a:r>
              <a:rPr lang="en-US" altLang="en-US" sz="2200" dirty="0">
                <a:cs typeface="Times New Roman" panose="02020603050405020304" pitchFamily="18" charset="0"/>
              </a:rPr>
              <a:t>while keeping control of the newcomers. </a:t>
            </a:r>
            <a:r>
              <a:rPr lang="en-US" altLang="en-US" sz="2200" dirty="0" err="1">
                <a:cs typeface="Times New Roman" panose="02020603050405020304" pitchFamily="18" charset="0"/>
              </a:rPr>
              <a:t>Wahunsenacawh’s</a:t>
            </a:r>
            <a:r>
              <a:rPr lang="en-US" altLang="en-US" sz="2200" dirty="0">
                <a:cs typeface="Times New Roman" panose="02020603050405020304" pitchFamily="18" charset="0"/>
              </a:rPr>
              <a:t> confederacy contained more than </a:t>
            </a:r>
            <a:r>
              <a:rPr lang="en-US" altLang="en-US" sz="2200" dirty="0">
                <a:solidFill>
                  <a:srgbClr val="FF0000"/>
                </a:solidFill>
                <a:cs typeface="Times New Roman" panose="02020603050405020304" pitchFamily="18" charset="0"/>
              </a:rPr>
              <a:t>thirty groups </a:t>
            </a:r>
            <a:r>
              <a:rPr lang="en-US" altLang="en-US" sz="2200" dirty="0">
                <a:cs typeface="Times New Roman" panose="02020603050405020304" pitchFamily="18" charset="0"/>
              </a:rPr>
              <a:t>that lived in an area that stretched from the James River, westward to the James River fall line, to the Potomac River.</a:t>
            </a:r>
            <a:endParaRPr lang="en-US" sz="2200" dirty="0"/>
          </a:p>
        </p:txBody>
      </p:sp>
      <p:pic>
        <p:nvPicPr>
          <p:cNvPr id="4" name="Picture 2" descr="Sidney King painting of English/Algonquian trading at Jamestown">
            <a:extLst>
              <a:ext uri="{FF2B5EF4-FFF2-40B4-BE49-F238E27FC236}">
                <a16:creationId xmlns:a16="http://schemas.microsoft.com/office/drawing/2014/main" id="{D28F800B-7929-8848-8ACF-6E9254AE9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3076"/>
            <a:ext cx="8253046" cy="410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08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33BA-B369-3D45-9145-07A1643BE048}"/>
              </a:ext>
            </a:extLst>
          </p:cNvPr>
          <p:cNvSpPr>
            <a:spLocks noGrp="1"/>
          </p:cNvSpPr>
          <p:nvPr>
            <p:ph type="title"/>
          </p:nvPr>
        </p:nvSpPr>
        <p:spPr>
          <a:xfrm>
            <a:off x="6826932" y="0"/>
            <a:ext cx="5365068" cy="1280890"/>
          </a:xfrm>
        </p:spPr>
        <p:txBody>
          <a:bodyPr/>
          <a:lstStyle/>
          <a:p>
            <a:pPr algn="ctr"/>
            <a:r>
              <a:rPr lang="en-US" dirty="0"/>
              <a:t>Wanted: Colonists for Virginia</a:t>
            </a:r>
          </a:p>
        </p:txBody>
      </p:sp>
      <p:pic>
        <p:nvPicPr>
          <p:cNvPr id="4" name="Picture 3">
            <a:extLst>
              <a:ext uri="{FF2B5EF4-FFF2-40B4-BE49-F238E27FC236}">
                <a16:creationId xmlns:a16="http://schemas.microsoft.com/office/drawing/2014/main" id="{6BD3C8C1-083D-8A4D-A525-8524C71BA5FF}"/>
              </a:ext>
            </a:extLst>
          </p:cNvPr>
          <p:cNvPicPr>
            <a:picLocks noChangeAspect="1"/>
          </p:cNvPicPr>
          <p:nvPr/>
        </p:nvPicPr>
        <p:blipFill>
          <a:blip r:embed="rId2"/>
          <a:stretch>
            <a:fillRect/>
          </a:stretch>
        </p:blipFill>
        <p:spPr>
          <a:xfrm>
            <a:off x="1687285" y="-11029"/>
            <a:ext cx="4386943" cy="6869029"/>
          </a:xfrm>
          <a:prstGeom prst="rect">
            <a:avLst/>
          </a:prstGeom>
        </p:spPr>
      </p:pic>
      <p:sp>
        <p:nvSpPr>
          <p:cNvPr id="5" name="TextBox 4">
            <a:extLst>
              <a:ext uri="{FF2B5EF4-FFF2-40B4-BE49-F238E27FC236}">
                <a16:creationId xmlns:a16="http://schemas.microsoft.com/office/drawing/2014/main" id="{F085751D-2D6B-B84F-9FF3-1398A583C33A}"/>
              </a:ext>
            </a:extLst>
          </p:cNvPr>
          <p:cNvSpPr txBox="1"/>
          <p:nvPr/>
        </p:nvSpPr>
        <p:spPr>
          <a:xfrm>
            <a:off x="6358270" y="1280890"/>
            <a:ext cx="5635255" cy="5262979"/>
          </a:xfrm>
          <a:prstGeom prst="rect">
            <a:avLst/>
          </a:prstGeom>
          <a:noFill/>
        </p:spPr>
        <p:txBody>
          <a:bodyPr wrap="square" rtlCol="0">
            <a:spAutoFit/>
          </a:bodyPr>
          <a:lstStyle/>
          <a:p>
            <a:r>
              <a:rPr lang="en-US" sz="2800" dirty="0"/>
              <a:t>Pamphlets like this one are typical of the sorts of propaganda that colonial backers used to lure settlers for their New World colonies like Jamestown. They tended to paint very rosy pictures of the sort of life that colonists lived there and the opportunities that were awaiting anyone who made the trip across the Atlantic.</a:t>
            </a:r>
          </a:p>
        </p:txBody>
      </p:sp>
    </p:spTree>
    <p:extLst>
      <p:ext uri="{BB962C8B-B14F-4D97-AF65-F5344CB8AC3E}">
        <p14:creationId xmlns:p14="http://schemas.microsoft.com/office/powerpoint/2010/main" val="240540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a:extLst>
              <a:ext uri="{FF2B5EF4-FFF2-40B4-BE49-F238E27FC236}">
                <a16:creationId xmlns:a16="http://schemas.microsoft.com/office/drawing/2014/main" id="{8CD3AC50-1C0E-5A48-AA5F-754503116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75438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D3B2C640-B078-614F-A627-ED1FE022CC61}"/>
              </a:ext>
            </a:extLst>
          </p:cNvPr>
          <p:cNvSpPr>
            <a:spLocks noChangeArrowheads="1"/>
          </p:cNvSpPr>
          <p:nvPr/>
        </p:nvSpPr>
        <p:spPr bwMode="auto">
          <a:xfrm>
            <a:off x="2362200" y="5354638"/>
            <a:ext cx="7551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mn-lt"/>
                <a:cs typeface="Times New Roman" panose="02020603050405020304" pitchFamily="18" charset="0"/>
              </a:rPr>
              <a:t>The second re-supply expedition at Jamestown in the early </a:t>
            </a:r>
            <a:r>
              <a:rPr lang="en-US" altLang="en-US" sz="2400" dirty="0">
                <a:solidFill>
                  <a:srgbClr val="FF0000"/>
                </a:solidFill>
                <a:latin typeface="+mn-lt"/>
                <a:cs typeface="Times New Roman" panose="02020603050405020304" pitchFamily="18" charset="0"/>
              </a:rPr>
              <a:t>autumn of 1608 </a:t>
            </a:r>
            <a:r>
              <a:rPr lang="en-US" altLang="en-US" sz="2400" dirty="0">
                <a:latin typeface="+mn-lt"/>
                <a:cs typeface="Times New Roman" panose="02020603050405020304" pitchFamily="18" charset="0"/>
              </a:rPr>
              <a:t>included </a:t>
            </a:r>
            <a:r>
              <a:rPr lang="en-US" altLang="en-US" sz="2400" dirty="0">
                <a:solidFill>
                  <a:srgbClr val="FF0000"/>
                </a:solidFill>
                <a:latin typeface="+mn-lt"/>
                <a:cs typeface="Times New Roman" panose="02020603050405020304" pitchFamily="18" charset="0"/>
              </a:rPr>
              <a:t>the first two women, Ann </a:t>
            </a:r>
            <a:r>
              <a:rPr lang="en-US" altLang="en-US" sz="2400" dirty="0" err="1">
                <a:solidFill>
                  <a:srgbClr val="FF0000"/>
                </a:solidFill>
                <a:latin typeface="+mn-lt"/>
                <a:cs typeface="Times New Roman" panose="02020603050405020304" pitchFamily="18" charset="0"/>
              </a:rPr>
              <a:t>Burras</a:t>
            </a:r>
            <a:r>
              <a:rPr lang="en-US" altLang="en-US" sz="2400" dirty="0">
                <a:solidFill>
                  <a:srgbClr val="FF0000"/>
                </a:solidFill>
                <a:latin typeface="+mn-lt"/>
                <a:cs typeface="Times New Roman" panose="02020603050405020304" pitchFamily="18" charset="0"/>
              </a:rPr>
              <a:t> and “Mistress Forrest.”</a:t>
            </a:r>
            <a:endParaRPr lang="en-US" altLang="en-US" sz="2400" dirty="0">
              <a:solidFill>
                <a:srgbClr val="FF0000"/>
              </a:solidFill>
              <a:latin typeface="+mn-lt"/>
            </a:endParaRPr>
          </a:p>
        </p:txBody>
      </p:sp>
      <p:sp>
        <p:nvSpPr>
          <p:cNvPr id="2" name="Rectangle 1">
            <a:extLst>
              <a:ext uri="{FF2B5EF4-FFF2-40B4-BE49-F238E27FC236}">
                <a16:creationId xmlns:a16="http://schemas.microsoft.com/office/drawing/2014/main" id="{BE47AE41-8FCE-B747-B166-79E7A87B79F3}"/>
              </a:ext>
            </a:extLst>
          </p:cNvPr>
          <p:cNvSpPr/>
          <p:nvPr/>
        </p:nvSpPr>
        <p:spPr>
          <a:xfrm>
            <a:off x="375138" y="703384"/>
            <a:ext cx="1313311" cy="523220"/>
          </a:xfrm>
          <a:prstGeom prst="rect">
            <a:avLst/>
          </a:prstGeom>
        </p:spPr>
        <p:txBody>
          <a:bodyPr wrap="square">
            <a:spAutoFit/>
          </a:bodyPr>
          <a:lstStyle/>
          <a:p>
            <a:r>
              <a:rPr lang="en-US" sz="2800" b="1" dirty="0">
                <a:solidFill>
                  <a:schemeClr val="bg1"/>
                </a:solidFill>
              </a:rPr>
              <a:t>1608</a:t>
            </a:r>
          </a:p>
        </p:txBody>
      </p:sp>
    </p:spTree>
    <p:extLst>
      <p:ext uri="{BB962C8B-B14F-4D97-AF65-F5344CB8AC3E}">
        <p14:creationId xmlns:p14="http://schemas.microsoft.com/office/powerpoint/2010/main" val="81523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Jamestown tobacco cultivation">
            <a:extLst>
              <a:ext uri="{FF2B5EF4-FFF2-40B4-BE49-F238E27FC236}">
                <a16:creationId xmlns:a16="http://schemas.microsoft.com/office/drawing/2014/main" id="{B0D834FD-11DB-A149-90A0-D30E676B1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33416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descr="Jamestown tobacco">
            <a:extLst>
              <a:ext uri="{FF2B5EF4-FFF2-40B4-BE49-F238E27FC236}">
                <a16:creationId xmlns:a16="http://schemas.microsoft.com/office/drawing/2014/main" id="{01EAA62B-9343-284D-B4BF-364FFA6E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762000"/>
            <a:ext cx="40576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le 1">
            <a:extLst>
              <a:ext uri="{FF2B5EF4-FFF2-40B4-BE49-F238E27FC236}">
                <a16:creationId xmlns:a16="http://schemas.microsoft.com/office/drawing/2014/main" id="{6DD431F7-9E5D-A441-92BF-359EA2BE9A5B}"/>
              </a:ext>
            </a:extLst>
          </p:cNvPr>
          <p:cNvSpPr>
            <a:spLocks noGrp="1"/>
          </p:cNvSpPr>
          <p:nvPr>
            <p:ph type="title"/>
          </p:nvPr>
        </p:nvSpPr>
        <p:spPr>
          <a:xfrm>
            <a:off x="1862138" y="4953000"/>
            <a:ext cx="4038600" cy="1112838"/>
          </a:xfrm>
        </p:spPr>
        <p:txBody>
          <a:bodyPr>
            <a:noAutofit/>
          </a:bodyPr>
          <a:lstStyle/>
          <a:p>
            <a:r>
              <a:rPr lang="en-US" altLang="en-US" sz="2400" dirty="0">
                <a:solidFill>
                  <a:srgbClr val="FF0000"/>
                </a:solidFill>
                <a:latin typeface="+mn-lt"/>
                <a:cs typeface="Times New Roman" panose="02020603050405020304" pitchFamily="18" charset="0"/>
              </a:rPr>
              <a:t>Tobacco</a:t>
            </a:r>
            <a:r>
              <a:rPr lang="en-US" altLang="en-US" sz="2400" dirty="0">
                <a:solidFill>
                  <a:schemeClr val="tx1"/>
                </a:solidFill>
                <a:latin typeface="+mn-lt"/>
                <a:cs typeface="Times New Roman" panose="02020603050405020304" pitchFamily="18" charset="0"/>
              </a:rPr>
              <a:t>, a hybrid strain grown by </a:t>
            </a:r>
            <a:r>
              <a:rPr lang="en-US" altLang="en-US" sz="2400" dirty="0">
                <a:solidFill>
                  <a:srgbClr val="FF0000"/>
                </a:solidFill>
                <a:latin typeface="+mn-lt"/>
                <a:cs typeface="Times New Roman" panose="02020603050405020304" pitchFamily="18" charset="0"/>
              </a:rPr>
              <a:t>John </a:t>
            </a:r>
            <a:r>
              <a:rPr lang="en-US" altLang="en-US" sz="2400" dirty="0" err="1">
                <a:solidFill>
                  <a:srgbClr val="FF0000"/>
                </a:solidFill>
                <a:latin typeface="+mn-lt"/>
                <a:cs typeface="Times New Roman" panose="02020603050405020304" pitchFamily="18" charset="0"/>
              </a:rPr>
              <a:t>Rofle</a:t>
            </a:r>
            <a:r>
              <a:rPr lang="en-US" altLang="en-US" sz="2400" dirty="0">
                <a:solidFill>
                  <a:schemeClr val="tx1"/>
                </a:solidFill>
                <a:latin typeface="+mn-lt"/>
                <a:cs typeface="Times New Roman" panose="02020603050405020304" pitchFamily="18" charset="0"/>
              </a:rPr>
              <a:t>, became Virginia’s cash crop and assured the colony’s survival.</a:t>
            </a:r>
          </a:p>
        </p:txBody>
      </p:sp>
    </p:spTree>
    <p:extLst>
      <p:ext uri="{BB962C8B-B14F-4D97-AF65-F5344CB8AC3E}">
        <p14:creationId xmlns:p14="http://schemas.microsoft.com/office/powerpoint/2010/main" val="216993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minimumwagehistorian.files.wordpress.com/2012/09/martins-hundred.jpg">
            <a:extLst>
              <a:ext uri="{FF2B5EF4-FFF2-40B4-BE49-F238E27FC236}">
                <a16:creationId xmlns:a16="http://schemas.microsoft.com/office/drawing/2014/main" id="{7A6859DB-4B96-3C45-8A23-60ED7F759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85813"/>
            <a:ext cx="91440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a:extLst>
              <a:ext uri="{FF2B5EF4-FFF2-40B4-BE49-F238E27FC236}">
                <a16:creationId xmlns:a16="http://schemas.microsoft.com/office/drawing/2014/main" id="{DA6933E2-5B9F-C64D-AE89-227C43E4B09B}"/>
              </a:ext>
            </a:extLst>
          </p:cNvPr>
          <p:cNvSpPr>
            <a:spLocks noGrp="1"/>
          </p:cNvSpPr>
          <p:nvPr>
            <p:ph type="title"/>
          </p:nvPr>
        </p:nvSpPr>
        <p:spPr>
          <a:xfrm>
            <a:off x="1524000" y="228601"/>
            <a:ext cx="10433538" cy="1020763"/>
          </a:xfrm>
        </p:spPr>
        <p:txBody>
          <a:bodyPr>
            <a:noAutofit/>
          </a:bodyPr>
          <a:lstStyle/>
          <a:p>
            <a:r>
              <a:rPr lang="en-US" altLang="en-US" sz="2400" dirty="0">
                <a:solidFill>
                  <a:schemeClr val="tx1"/>
                </a:solidFill>
                <a:latin typeface="+mn-lt"/>
                <a:cs typeface="Times New Roman" panose="02020603050405020304" pitchFamily="18" charset="0"/>
              </a:rPr>
              <a:t>The success of tobacco cultivation in Virginia led to the establishment of a number of tobacco plantations and communities, including Wolstenholme Town, up and down the James River.</a:t>
            </a:r>
          </a:p>
        </p:txBody>
      </p:sp>
    </p:spTree>
    <p:extLst>
      <p:ext uri="{BB962C8B-B14F-4D97-AF65-F5344CB8AC3E}">
        <p14:creationId xmlns:p14="http://schemas.microsoft.com/office/powerpoint/2010/main" val="818797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abagond.files.wordpress.com/2014/02/01_1619_lg.jpg">
            <a:extLst>
              <a:ext uri="{FF2B5EF4-FFF2-40B4-BE49-F238E27FC236}">
                <a16:creationId xmlns:a16="http://schemas.microsoft.com/office/drawing/2014/main" id="{9F0853A7-892A-9F41-A80E-0AC715F2A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77" y="3022920"/>
            <a:ext cx="5775959" cy="383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a16="http://schemas.microsoft.com/office/drawing/2014/main" id="{B4E7AEDF-5D1D-FF42-8441-BEC290B79228}"/>
              </a:ext>
            </a:extLst>
          </p:cNvPr>
          <p:cNvSpPr>
            <a:spLocks noChangeArrowheads="1"/>
          </p:cNvSpPr>
          <p:nvPr/>
        </p:nvSpPr>
        <p:spPr bwMode="auto">
          <a:xfrm>
            <a:off x="1720595" y="677241"/>
            <a:ext cx="1030728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FF0000"/>
                </a:solidFill>
                <a:latin typeface="+mn-lt"/>
                <a:cs typeface="Times New Roman" panose="02020603050405020304" pitchFamily="18" charset="0"/>
              </a:rPr>
              <a:t>John Rolfe </a:t>
            </a:r>
            <a:r>
              <a:rPr lang="en-US" altLang="en-US" sz="2400" dirty="0">
                <a:latin typeface="+mn-lt"/>
                <a:cs typeface="Times New Roman" panose="02020603050405020304" pitchFamily="18" charset="0"/>
              </a:rPr>
              <a:t>recorded in his journal: "About the latter end of August </a:t>
            </a:r>
            <a:r>
              <a:rPr lang="en-US" altLang="en-US" sz="2400" dirty="0">
                <a:solidFill>
                  <a:srgbClr val="FF0000"/>
                </a:solidFill>
                <a:latin typeface="+mn-lt"/>
                <a:cs typeface="Times New Roman" panose="02020603050405020304" pitchFamily="18" charset="0"/>
              </a:rPr>
              <a:t>[1619], a Dutch man of </a:t>
            </a:r>
            <a:r>
              <a:rPr lang="en-US" altLang="en-US" sz="2400" dirty="0" err="1">
                <a:solidFill>
                  <a:srgbClr val="FF0000"/>
                </a:solidFill>
                <a:latin typeface="+mn-lt"/>
                <a:cs typeface="Times New Roman" panose="02020603050405020304" pitchFamily="18" charset="0"/>
              </a:rPr>
              <a:t>Warr</a:t>
            </a:r>
            <a:r>
              <a:rPr lang="en-US" altLang="en-US" sz="2400" dirty="0">
                <a:solidFill>
                  <a:srgbClr val="FF0000"/>
                </a:solidFill>
                <a:latin typeface="+mn-lt"/>
                <a:cs typeface="Times New Roman" panose="02020603050405020304" pitchFamily="18" charset="0"/>
              </a:rPr>
              <a:t> </a:t>
            </a:r>
            <a:r>
              <a:rPr lang="en-US" altLang="en-US" sz="2400" dirty="0">
                <a:latin typeface="+mn-lt"/>
                <a:cs typeface="Times New Roman" panose="02020603050405020304" pitchFamily="18" charset="0"/>
              </a:rPr>
              <a:t>of the burden of a 160 tunes arrived at Point-Comfort, the </a:t>
            </a:r>
            <a:r>
              <a:rPr lang="en-US" altLang="en-US" sz="2400" dirty="0" err="1">
                <a:latin typeface="+mn-lt"/>
                <a:cs typeface="Times New Roman" panose="02020603050405020304" pitchFamily="18" charset="0"/>
              </a:rPr>
              <a:t>Comandors</a:t>
            </a:r>
            <a:r>
              <a:rPr lang="en-US" altLang="en-US" sz="2400" dirty="0">
                <a:latin typeface="+mn-lt"/>
                <a:cs typeface="Times New Roman" panose="02020603050405020304" pitchFamily="18" charset="0"/>
              </a:rPr>
              <a:t> name Capt. </a:t>
            </a:r>
            <a:r>
              <a:rPr lang="en-US" altLang="en-US" sz="2400" dirty="0" err="1">
                <a:latin typeface="+mn-lt"/>
                <a:cs typeface="Times New Roman" panose="02020603050405020304" pitchFamily="18" charset="0"/>
              </a:rPr>
              <a:t>Jope</a:t>
            </a:r>
            <a:r>
              <a:rPr lang="en-US" altLang="en-US" sz="2400" dirty="0">
                <a:latin typeface="+mn-lt"/>
                <a:cs typeface="Times New Roman" panose="02020603050405020304" pitchFamily="18" charset="0"/>
              </a:rPr>
              <a:t>, his </a:t>
            </a:r>
            <a:r>
              <a:rPr lang="en-US" altLang="en-US" sz="2400" dirty="0" err="1">
                <a:latin typeface="+mn-lt"/>
                <a:cs typeface="Times New Roman" panose="02020603050405020304" pitchFamily="18" charset="0"/>
              </a:rPr>
              <a:t>Pilott</a:t>
            </a:r>
            <a:r>
              <a:rPr lang="en-US" altLang="en-US" sz="2400" dirty="0">
                <a:latin typeface="+mn-lt"/>
                <a:cs typeface="Times New Roman" panose="02020603050405020304" pitchFamily="18" charset="0"/>
              </a:rPr>
              <a:t> for the West Indies one </a:t>
            </a:r>
            <a:r>
              <a:rPr lang="en-US" altLang="en-US" sz="2400" dirty="0" err="1">
                <a:latin typeface="+mn-lt"/>
                <a:cs typeface="Times New Roman" panose="02020603050405020304" pitchFamily="18" charset="0"/>
              </a:rPr>
              <a:t>Mr</a:t>
            </a:r>
            <a:r>
              <a:rPr lang="en-US" altLang="en-US" sz="2400" dirty="0">
                <a:latin typeface="+mn-lt"/>
                <a:cs typeface="Times New Roman" panose="02020603050405020304" pitchFamily="18" charset="0"/>
              </a:rPr>
              <a:t> Marmaduke an Englishman. </a:t>
            </a:r>
            <a:r>
              <a:rPr lang="en-US" altLang="en-US" sz="2400" dirty="0">
                <a:solidFill>
                  <a:srgbClr val="FF0000"/>
                </a:solidFill>
                <a:latin typeface="+mn-lt"/>
                <a:cs typeface="Times New Roman" panose="02020603050405020304" pitchFamily="18" charset="0"/>
              </a:rPr>
              <a:t>He brought not any thing but 20. and odd Negroes, </a:t>
            </a:r>
            <a:r>
              <a:rPr lang="en-US" altLang="en-US" sz="2400" dirty="0">
                <a:latin typeface="+mn-lt"/>
                <a:cs typeface="Times New Roman" panose="02020603050405020304" pitchFamily="18" charset="0"/>
              </a:rPr>
              <a:t>w[</a:t>
            </a:r>
            <a:r>
              <a:rPr lang="en-US" altLang="en-US" sz="2400" dirty="0" err="1">
                <a:latin typeface="+mn-lt"/>
                <a:cs typeface="Times New Roman" panose="02020603050405020304" pitchFamily="18" charset="0"/>
              </a:rPr>
              <a:t>hich</a:t>
            </a:r>
            <a:r>
              <a:rPr lang="en-US" altLang="en-US" sz="2400" dirty="0">
                <a:latin typeface="+mn-lt"/>
                <a:cs typeface="Times New Roman" panose="02020603050405020304" pitchFamily="18" charset="0"/>
              </a:rPr>
              <a:t>] the </a:t>
            </a:r>
            <a:r>
              <a:rPr lang="en-US" altLang="en-US" sz="2400" dirty="0" err="1">
                <a:latin typeface="+mn-lt"/>
                <a:cs typeface="Times New Roman" panose="02020603050405020304" pitchFamily="18" charset="0"/>
              </a:rPr>
              <a:t>Governo</a:t>
            </a:r>
            <a:r>
              <a:rPr lang="en-US" altLang="en-US" sz="2400" dirty="0">
                <a:latin typeface="+mn-lt"/>
                <a:cs typeface="Times New Roman" panose="02020603050405020304" pitchFamily="18" charset="0"/>
              </a:rPr>
              <a:t>[r] and Cape Merchant bought for </a:t>
            </a:r>
            <a:r>
              <a:rPr lang="en-US" altLang="en-US" sz="2400" dirty="0" err="1">
                <a:latin typeface="+mn-lt"/>
                <a:cs typeface="Times New Roman" panose="02020603050405020304" pitchFamily="18" charset="0"/>
              </a:rPr>
              <a:t>victuall</a:t>
            </a:r>
            <a:r>
              <a:rPr lang="en-US" altLang="en-US" sz="2400" dirty="0">
                <a:latin typeface="+mn-lt"/>
                <a:cs typeface="Times New Roman" panose="02020603050405020304" pitchFamily="18" charset="0"/>
              </a:rPr>
              <a:t>[s].” </a:t>
            </a:r>
          </a:p>
        </p:txBody>
      </p:sp>
      <p:sp>
        <p:nvSpPr>
          <p:cNvPr id="2" name="Rectangle 1">
            <a:extLst>
              <a:ext uri="{FF2B5EF4-FFF2-40B4-BE49-F238E27FC236}">
                <a16:creationId xmlns:a16="http://schemas.microsoft.com/office/drawing/2014/main" id="{1F046EC5-94B0-A040-91EB-25A729D9299B}"/>
              </a:ext>
            </a:extLst>
          </p:cNvPr>
          <p:cNvSpPr/>
          <p:nvPr/>
        </p:nvSpPr>
        <p:spPr>
          <a:xfrm>
            <a:off x="141646" y="677241"/>
            <a:ext cx="1192480" cy="523220"/>
          </a:xfrm>
          <a:prstGeom prst="rect">
            <a:avLst/>
          </a:prstGeom>
        </p:spPr>
        <p:txBody>
          <a:bodyPr wrap="square">
            <a:spAutoFit/>
          </a:bodyPr>
          <a:lstStyle/>
          <a:p>
            <a:r>
              <a:rPr lang="en-US" sz="2800" b="1" dirty="0">
                <a:solidFill>
                  <a:schemeClr val="bg1"/>
                </a:solidFill>
              </a:rPr>
              <a:t>1619</a:t>
            </a:r>
          </a:p>
        </p:txBody>
      </p:sp>
      <p:sp>
        <p:nvSpPr>
          <p:cNvPr id="3" name="TextBox 2">
            <a:extLst>
              <a:ext uri="{FF2B5EF4-FFF2-40B4-BE49-F238E27FC236}">
                <a16:creationId xmlns:a16="http://schemas.microsoft.com/office/drawing/2014/main" id="{82E8E4F9-71EA-9A48-969E-48C9D54837B1}"/>
              </a:ext>
            </a:extLst>
          </p:cNvPr>
          <p:cNvSpPr txBox="1"/>
          <p:nvPr/>
        </p:nvSpPr>
        <p:spPr>
          <a:xfrm>
            <a:off x="1591056" y="0"/>
            <a:ext cx="7955280" cy="646331"/>
          </a:xfrm>
          <a:prstGeom prst="rect">
            <a:avLst/>
          </a:prstGeom>
          <a:noFill/>
        </p:spPr>
        <p:txBody>
          <a:bodyPr wrap="square" rtlCol="0">
            <a:spAutoFit/>
          </a:bodyPr>
          <a:lstStyle/>
          <a:p>
            <a:r>
              <a:rPr lang="en-US" sz="3600" dirty="0"/>
              <a:t>Africans arrive in Virginia…</a:t>
            </a:r>
          </a:p>
        </p:txBody>
      </p:sp>
    </p:spTree>
    <p:extLst>
      <p:ext uri="{BB962C8B-B14F-4D97-AF65-F5344CB8AC3E}">
        <p14:creationId xmlns:p14="http://schemas.microsoft.com/office/powerpoint/2010/main" val="168450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DA71-8337-6046-8561-7046DD7216BB}"/>
              </a:ext>
            </a:extLst>
          </p:cNvPr>
          <p:cNvSpPr>
            <a:spLocks noGrp="1"/>
          </p:cNvSpPr>
          <p:nvPr>
            <p:ph type="title"/>
          </p:nvPr>
        </p:nvSpPr>
        <p:spPr>
          <a:xfrm>
            <a:off x="2264679" y="225525"/>
            <a:ext cx="8911687" cy="1280890"/>
          </a:xfrm>
        </p:spPr>
        <p:txBody>
          <a:bodyPr>
            <a:normAutofit/>
          </a:bodyPr>
          <a:lstStyle/>
          <a:p>
            <a:r>
              <a:rPr lang="en-US" sz="6000" dirty="0"/>
              <a:t>Jamestown</a:t>
            </a:r>
          </a:p>
        </p:txBody>
      </p:sp>
      <p:sp>
        <p:nvSpPr>
          <p:cNvPr id="4" name="Rectangle 3">
            <a:extLst>
              <a:ext uri="{FF2B5EF4-FFF2-40B4-BE49-F238E27FC236}">
                <a16:creationId xmlns:a16="http://schemas.microsoft.com/office/drawing/2014/main" id="{9926BC89-A7D9-1345-94A4-616CF3B4BDEB}"/>
              </a:ext>
            </a:extLst>
          </p:cNvPr>
          <p:cNvSpPr/>
          <p:nvPr/>
        </p:nvSpPr>
        <p:spPr>
          <a:xfrm>
            <a:off x="267716" y="624110"/>
            <a:ext cx="1326622" cy="523220"/>
          </a:xfrm>
          <a:prstGeom prst="rect">
            <a:avLst/>
          </a:prstGeom>
        </p:spPr>
        <p:txBody>
          <a:bodyPr wrap="square">
            <a:spAutoFit/>
          </a:bodyPr>
          <a:lstStyle/>
          <a:p>
            <a:r>
              <a:rPr lang="en-US" sz="2800" b="1" dirty="0">
                <a:solidFill>
                  <a:schemeClr val="bg1"/>
                </a:solidFill>
              </a:rPr>
              <a:t>1607</a:t>
            </a:r>
          </a:p>
        </p:txBody>
      </p:sp>
      <p:pic>
        <p:nvPicPr>
          <p:cNvPr id="6" name="Picture 5">
            <a:extLst>
              <a:ext uri="{FF2B5EF4-FFF2-40B4-BE49-F238E27FC236}">
                <a16:creationId xmlns:a16="http://schemas.microsoft.com/office/drawing/2014/main" id="{A34E7172-C808-364F-99F3-7C2CCCB7E91F}"/>
              </a:ext>
            </a:extLst>
          </p:cNvPr>
          <p:cNvPicPr>
            <a:picLocks noChangeAspect="1"/>
          </p:cNvPicPr>
          <p:nvPr/>
        </p:nvPicPr>
        <p:blipFill>
          <a:blip r:embed="rId2"/>
          <a:stretch>
            <a:fillRect/>
          </a:stretch>
        </p:blipFill>
        <p:spPr>
          <a:xfrm>
            <a:off x="0" y="1764745"/>
            <a:ext cx="12192000" cy="3985002"/>
          </a:xfrm>
          <a:prstGeom prst="rect">
            <a:avLst/>
          </a:prstGeom>
        </p:spPr>
      </p:pic>
    </p:spTree>
    <p:extLst>
      <p:ext uri="{BB962C8B-B14F-4D97-AF65-F5344CB8AC3E}">
        <p14:creationId xmlns:p14="http://schemas.microsoft.com/office/powerpoint/2010/main" val="120619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1C35-1783-034E-8AEE-0B723BE065A9}"/>
              </a:ext>
            </a:extLst>
          </p:cNvPr>
          <p:cNvSpPr>
            <a:spLocks noGrp="1"/>
          </p:cNvSpPr>
          <p:nvPr>
            <p:ph type="title"/>
          </p:nvPr>
        </p:nvSpPr>
        <p:spPr>
          <a:xfrm>
            <a:off x="1701971" y="61402"/>
            <a:ext cx="7817167" cy="665429"/>
          </a:xfrm>
        </p:spPr>
        <p:txBody>
          <a:bodyPr/>
          <a:lstStyle/>
          <a:p>
            <a:r>
              <a:rPr lang="en-US" dirty="0"/>
              <a:t>Capt. John Smith &amp; Pocahontas…</a:t>
            </a:r>
          </a:p>
        </p:txBody>
      </p:sp>
      <p:pic>
        <p:nvPicPr>
          <p:cNvPr id="3" name="Picture 2" descr="Smith, John">
            <a:extLst>
              <a:ext uri="{FF2B5EF4-FFF2-40B4-BE49-F238E27FC236}">
                <a16:creationId xmlns:a16="http://schemas.microsoft.com/office/drawing/2014/main" id="{3D6FA106-7A98-284F-A753-F8D3236F6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726831"/>
            <a:ext cx="4343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A1C2C09-7B6B-9446-AEEA-4B4E062B38A6}"/>
              </a:ext>
            </a:extLst>
          </p:cNvPr>
          <p:cNvSpPr txBox="1"/>
          <p:nvPr/>
        </p:nvSpPr>
        <p:spPr>
          <a:xfrm>
            <a:off x="1973470" y="1322173"/>
            <a:ext cx="5603631" cy="4524315"/>
          </a:xfrm>
          <a:prstGeom prst="rect">
            <a:avLst/>
          </a:prstGeom>
          <a:noFill/>
        </p:spPr>
        <p:txBody>
          <a:bodyPr wrap="square" rtlCol="0">
            <a:spAutoFit/>
          </a:bodyPr>
          <a:lstStyle/>
          <a:p>
            <a:r>
              <a:rPr lang="en-US" altLang="en-US" sz="3200" dirty="0">
                <a:solidFill>
                  <a:srgbClr val="FF0000"/>
                </a:solidFill>
                <a:cs typeface="Times New Roman" panose="02020603050405020304" pitchFamily="18" charset="0"/>
              </a:rPr>
              <a:t>John Smith (1580-1631) </a:t>
            </a:r>
            <a:r>
              <a:rPr lang="en-US" altLang="en-US" sz="3200" dirty="0">
                <a:cs typeface="Times New Roman" panose="02020603050405020304" pitchFamily="18" charset="0"/>
              </a:rPr>
              <a:t>and fellow Englishmen fell captive to a group of Powhatans, led by </a:t>
            </a:r>
            <a:r>
              <a:rPr lang="en-US" altLang="en-US" sz="3200" dirty="0">
                <a:solidFill>
                  <a:srgbClr val="FF0000"/>
                </a:solidFill>
                <a:cs typeface="Times New Roman" panose="02020603050405020304" pitchFamily="18" charset="0"/>
              </a:rPr>
              <a:t>Opechancanough</a:t>
            </a:r>
            <a:r>
              <a:rPr lang="en-US" altLang="en-US" sz="3200" dirty="0">
                <a:cs typeface="Times New Roman" panose="02020603050405020304" pitchFamily="18" charset="0"/>
              </a:rPr>
              <a:t>, brother or half-brother of the “Great Powhatan,” while exploring along the James River in </a:t>
            </a:r>
            <a:r>
              <a:rPr lang="en-US" altLang="en-US" sz="3200" dirty="0">
                <a:solidFill>
                  <a:srgbClr val="FF0000"/>
                </a:solidFill>
                <a:cs typeface="Times New Roman" panose="02020603050405020304" pitchFamily="18" charset="0"/>
              </a:rPr>
              <a:t>December 1607</a:t>
            </a:r>
            <a:r>
              <a:rPr lang="en-US" altLang="en-US" sz="3200" dirty="0">
                <a:cs typeface="Times New Roman" panose="02020603050405020304" pitchFamily="18" charset="0"/>
              </a:rPr>
              <a:t>.</a:t>
            </a:r>
            <a:endParaRPr lang="en-US" sz="3200" dirty="0"/>
          </a:p>
        </p:txBody>
      </p:sp>
    </p:spTree>
    <p:extLst>
      <p:ext uri="{BB962C8B-B14F-4D97-AF65-F5344CB8AC3E}">
        <p14:creationId xmlns:p14="http://schemas.microsoft.com/office/powerpoint/2010/main" val="47658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EC3FFB-F50B-1B49-8009-8341A5877778}"/>
              </a:ext>
            </a:extLst>
          </p:cNvPr>
          <p:cNvPicPr>
            <a:picLocks noChangeAspect="1"/>
          </p:cNvPicPr>
          <p:nvPr/>
        </p:nvPicPr>
        <p:blipFill>
          <a:blip r:embed="rId2"/>
          <a:stretch>
            <a:fillRect/>
          </a:stretch>
        </p:blipFill>
        <p:spPr>
          <a:xfrm>
            <a:off x="4711700" y="0"/>
            <a:ext cx="7480300" cy="6096000"/>
          </a:xfrm>
          <a:prstGeom prst="rect">
            <a:avLst/>
          </a:prstGeom>
        </p:spPr>
      </p:pic>
      <p:sp>
        <p:nvSpPr>
          <p:cNvPr id="5" name="TextBox 4">
            <a:extLst>
              <a:ext uri="{FF2B5EF4-FFF2-40B4-BE49-F238E27FC236}">
                <a16:creationId xmlns:a16="http://schemas.microsoft.com/office/drawing/2014/main" id="{DCDE6184-E1B5-E041-B3D3-55D8068DED6B}"/>
              </a:ext>
            </a:extLst>
          </p:cNvPr>
          <p:cNvSpPr txBox="1"/>
          <p:nvPr/>
        </p:nvSpPr>
        <p:spPr>
          <a:xfrm>
            <a:off x="445477" y="1383323"/>
            <a:ext cx="4056185" cy="5539978"/>
          </a:xfrm>
          <a:prstGeom prst="rect">
            <a:avLst/>
          </a:prstGeom>
          <a:noFill/>
        </p:spPr>
        <p:txBody>
          <a:bodyPr wrap="square" rtlCol="0">
            <a:spAutoFit/>
          </a:bodyPr>
          <a:lstStyle/>
          <a:p>
            <a:r>
              <a:rPr lang="en-US" altLang="en-US" sz="2400" dirty="0">
                <a:cs typeface="Times New Roman" panose="02020603050405020304" pitchFamily="18" charset="0"/>
              </a:rPr>
              <a:t>Smith first mentioned the incident in a letter to Queen Anne in 1616, asking that the monarch treat Pocahontas with dignity. He also wrote about it in his </a:t>
            </a:r>
            <a:r>
              <a:rPr lang="en-US" altLang="en-US" sz="2400" i="1" dirty="0" err="1">
                <a:solidFill>
                  <a:srgbClr val="FF0000"/>
                </a:solidFill>
                <a:cs typeface="Times New Roman" panose="02020603050405020304" pitchFamily="18" charset="0"/>
              </a:rPr>
              <a:t>Generall</a:t>
            </a:r>
            <a:r>
              <a:rPr lang="en-US" altLang="en-US" sz="2400" i="1" dirty="0">
                <a:solidFill>
                  <a:srgbClr val="FF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Historie</a:t>
            </a:r>
            <a:r>
              <a:rPr lang="en-US" altLang="en-US" sz="2400" i="1" dirty="0">
                <a:solidFill>
                  <a:srgbClr val="FF0000"/>
                </a:solidFill>
                <a:cs typeface="Times New Roman" panose="02020603050405020304" pitchFamily="18" charset="0"/>
              </a:rPr>
              <a:t> of Virginia </a:t>
            </a:r>
            <a:r>
              <a:rPr lang="en-US" altLang="en-US" sz="2400" dirty="0">
                <a:solidFill>
                  <a:srgbClr val="FF0000"/>
                </a:solidFill>
                <a:cs typeface="Times New Roman" panose="02020603050405020304" pitchFamily="18" charset="0"/>
              </a:rPr>
              <a:t>(1624)</a:t>
            </a:r>
            <a:r>
              <a:rPr lang="en-US" altLang="en-US" sz="2400" i="1" dirty="0">
                <a:solidFill>
                  <a:srgbClr val="FF0000"/>
                </a:solidFill>
                <a:cs typeface="Times New Roman" panose="02020603050405020304" pitchFamily="18" charset="0"/>
              </a:rPr>
              <a:t>, </a:t>
            </a:r>
            <a:r>
              <a:rPr lang="en-US" altLang="en-US" sz="2400" dirty="0">
                <a:cs typeface="Times New Roman" panose="02020603050405020304" pitchFamily="18" charset="0"/>
              </a:rPr>
              <a:t>noting that Powhatan sentenced him to death, but </a:t>
            </a:r>
            <a:r>
              <a:rPr lang="en-US" altLang="en-US" sz="2400" dirty="0">
                <a:solidFill>
                  <a:srgbClr val="FF0000"/>
                </a:solidFill>
                <a:cs typeface="Times New Roman" panose="02020603050405020304" pitchFamily="18" charset="0"/>
              </a:rPr>
              <a:t>“Pocahontas, the king’s dearest daughter,” saved him from having “his brains beaten out.”</a:t>
            </a:r>
            <a:endParaRPr lang="en-US" altLang="en-US" sz="2400" dirty="0">
              <a:solidFill>
                <a:srgbClr val="FF0000"/>
              </a:solidFill>
            </a:endParaRPr>
          </a:p>
          <a:p>
            <a:endParaRPr lang="en-US" dirty="0"/>
          </a:p>
        </p:txBody>
      </p:sp>
      <p:sp>
        <p:nvSpPr>
          <p:cNvPr id="6" name="TextBox 5">
            <a:extLst>
              <a:ext uri="{FF2B5EF4-FFF2-40B4-BE49-F238E27FC236}">
                <a16:creationId xmlns:a16="http://schemas.microsoft.com/office/drawing/2014/main" id="{82952D6E-FF79-B045-9BC7-6966B7A01987}"/>
              </a:ext>
            </a:extLst>
          </p:cNvPr>
          <p:cNvSpPr txBox="1"/>
          <p:nvPr/>
        </p:nvSpPr>
        <p:spPr>
          <a:xfrm>
            <a:off x="445477" y="0"/>
            <a:ext cx="4056185" cy="646331"/>
          </a:xfrm>
          <a:prstGeom prst="rect">
            <a:avLst/>
          </a:prstGeom>
          <a:noFill/>
        </p:spPr>
        <p:txBody>
          <a:bodyPr wrap="square" rtlCol="0">
            <a:spAutoFit/>
          </a:bodyPr>
          <a:lstStyle/>
          <a:p>
            <a:r>
              <a:rPr lang="en-US" sz="3600" dirty="0"/>
              <a:t>The legend…</a:t>
            </a:r>
          </a:p>
        </p:txBody>
      </p:sp>
    </p:spTree>
    <p:extLst>
      <p:ext uri="{BB962C8B-B14F-4D97-AF65-F5344CB8AC3E}">
        <p14:creationId xmlns:p14="http://schemas.microsoft.com/office/powerpoint/2010/main" val="715054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53A2-8141-A84B-B707-307D53F769F6}"/>
              </a:ext>
            </a:extLst>
          </p:cNvPr>
          <p:cNvSpPr>
            <a:spLocks noGrp="1"/>
          </p:cNvSpPr>
          <p:nvPr>
            <p:ph type="title"/>
          </p:nvPr>
        </p:nvSpPr>
        <p:spPr>
          <a:xfrm>
            <a:off x="253108" y="0"/>
            <a:ext cx="6222829" cy="759213"/>
          </a:xfrm>
        </p:spPr>
        <p:txBody>
          <a:bodyPr/>
          <a:lstStyle/>
          <a:p>
            <a:r>
              <a:rPr lang="en-US" dirty="0"/>
              <a:t>John Smith’s “Wild Child”…</a:t>
            </a:r>
          </a:p>
        </p:txBody>
      </p:sp>
      <p:sp>
        <p:nvSpPr>
          <p:cNvPr id="5" name="TextBox 4">
            <a:extLst>
              <a:ext uri="{FF2B5EF4-FFF2-40B4-BE49-F238E27FC236}">
                <a16:creationId xmlns:a16="http://schemas.microsoft.com/office/drawing/2014/main" id="{A7DE064B-5C06-F44D-AF55-A86C72236364}"/>
              </a:ext>
            </a:extLst>
          </p:cNvPr>
          <p:cNvSpPr txBox="1"/>
          <p:nvPr/>
        </p:nvSpPr>
        <p:spPr>
          <a:xfrm>
            <a:off x="1055077" y="1289539"/>
            <a:ext cx="4618892" cy="4832092"/>
          </a:xfrm>
          <a:prstGeom prst="rect">
            <a:avLst/>
          </a:prstGeom>
          <a:noFill/>
        </p:spPr>
        <p:txBody>
          <a:bodyPr wrap="square" rtlCol="0">
            <a:spAutoFit/>
          </a:bodyPr>
          <a:lstStyle/>
          <a:p>
            <a:r>
              <a:rPr lang="en-US" altLang="en-US" sz="2800" dirty="0">
                <a:solidFill>
                  <a:srgbClr val="FF0000"/>
                </a:solidFill>
                <a:cs typeface="Times New Roman" panose="02020603050405020304" pitchFamily="18" charset="0"/>
              </a:rPr>
              <a:t>Pocahontas</a:t>
            </a:r>
            <a:r>
              <a:rPr lang="en-US" altLang="en-US" sz="2800" dirty="0">
                <a:cs typeface="Times New Roman" panose="02020603050405020304" pitchFamily="18" charset="0"/>
              </a:rPr>
              <a:t> was a nickname meaning the </a:t>
            </a:r>
            <a:r>
              <a:rPr lang="en-US" altLang="en-US" sz="2800" dirty="0">
                <a:solidFill>
                  <a:srgbClr val="FF0000"/>
                </a:solidFill>
                <a:cs typeface="Times New Roman" panose="02020603050405020304" pitchFamily="18" charset="0"/>
              </a:rPr>
              <a:t>“naughty one” </a:t>
            </a:r>
            <a:r>
              <a:rPr lang="en-US" altLang="en-US" sz="2800" dirty="0">
                <a:cs typeface="Times New Roman" panose="02020603050405020304" pitchFamily="18" charset="0"/>
              </a:rPr>
              <a:t>or, as we would say today, </a:t>
            </a:r>
            <a:r>
              <a:rPr lang="en-US" altLang="en-US" sz="2800" dirty="0">
                <a:solidFill>
                  <a:srgbClr val="FF0000"/>
                </a:solidFill>
                <a:cs typeface="Times New Roman" panose="02020603050405020304" pitchFamily="18" charset="0"/>
              </a:rPr>
              <a:t>“wild child.”</a:t>
            </a:r>
            <a:r>
              <a:rPr lang="en-US" altLang="en-US" sz="2800" dirty="0">
                <a:cs typeface="Times New Roman" panose="02020603050405020304" pitchFamily="18" charset="0"/>
              </a:rPr>
              <a:t> Her real name was </a:t>
            </a:r>
            <a:r>
              <a:rPr lang="en-US" altLang="en-US" sz="2800" dirty="0" err="1">
                <a:solidFill>
                  <a:srgbClr val="FF0000"/>
                </a:solidFill>
                <a:cs typeface="Times New Roman" panose="02020603050405020304" pitchFamily="18" charset="0"/>
              </a:rPr>
              <a:t>Mataoka</a:t>
            </a:r>
            <a:r>
              <a:rPr lang="en-US" altLang="en-US" sz="2800" dirty="0">
                <a:cs typeface="Times New Roman" panose="02020603050405020304" pitchFamily="18" charset="0"/>
              </a:rPr>
              <a:t>. Her birth date is unclear, with most accounts citing </a:t>
            </a:r>
            <a:r>
              <a:rPr lang="en-US" altLang="en-US" sz="2800" dirty="0">
                <a:solidFill>
                  <a:srgbClr val="FF0000"/>
                </a:solidFill>
                <a:cs typeface="Times New Roman" panose="02020603050405020304" pitchFamily="18" charset="0"/>
              </a:rPr>
              <a:t>1594 to 1597. </a:t>
            </a:r>
            <a:r>
              <a:rPr lang="en-US" altLang="en-US" sz="2800" dirty="0">
                <a:cs typeface="Times New Roman" panose="02020603050405020304" pitchFamily="18" charset="0"/>
              </a:rPr>
              <a:t>Her anglicized name, given by the English, was </a:t>
            </a:r>
            <a:r>
              <a:rPr lang="en-US" altLang="en-US" sz="2800" dirty="0">
                <a:solidFill>
                  <a:srgbClr val="FF0000"/>
                </a:solidFill>
                <a:cs typeface="Times New Roman" panose="02020603050405020304" pitchFamily="18" charset="0"/>
              </a:rPr>
              <a:t>Rebecca</a:t>
            </a:r>
            <a:r>
              <a:rPr lang="en-US" altLang="en-US" sz="2800" dirty="0">
                <a:cs typeface="Times New Roman" panose="02020603050405020304" pitchFamily="18" charset="0"/>
              </a:rPr>
              <a:t>.</a:t>
            </a:r>
            <a:endParaRPr lang="en-US" sz="2800" dirty="0">
              <a:solidFill>
                <a:srgbClr val="FF0000"/>
              </a:solidFill>
            </a:endParaRPr>
          </a:p>
        </p:txBody>
      </p:sp>
      <p:pic>
        <p:nvPicPr>
          <p:cNvPr id="6" name="Picture 5">
            <a:extLst>
              <a:ext uri="{FF2B5EF4-FFF2-40B4-BE49-F238E27FC236}">
                <a16:creationId xmlns:a16="http://schemas.microsoft.com/office/drawing/2014/main" id="{C5EF1874-0655-7C40-B4AB-9033F0048848}"/>
              </a:ext>
            </a:extLst>
          </p:cNvPr>
          <p:cNvPicPr>
            <a:picLocks noChangeAspect="1"/>
          </p:cNvPicPr>
          <p:nvPr/>
        </p:nvPicPr>
        <p:blipFill>
          <a:blip r:embed="rId2"/>
          <a:stretch>
            <a:fillRect/>
          </a:stretch>
        </p:blipFill>
        <p:spPr>
          <a:xfrm>
            <a:off x="6475937" y="0"/>
            <a:ext cx="5716063" cy="6899863"/>
          </a:xfrm>
          <a:prstGeom prst="rect">
            <a:avLst/>
          </a:prstGeom>
        </p:spPr>
      </p:pic>
    </p:spTree>
    <p:extLst>
      <p:ext uri="{BB962C8B-B14F-4D97-AF65-F5344CB8AC3E}">
        <p14:creationId xmlns:p14="http://schemas.microsoft.com/office/powerpoint/2010/main" val="20922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68C5-A85B-A54A-AC6E-FFB85ADA98F1}"/>
              </a:ext>
            </a:extLst>
          </p:cNvPr>
          <p:cNvSpPr>
            <a:spLocks noGrp="1"/>
          </p:cNvSpPr>
          <p:nvPr>
            <p:ph type="title"/>
          </p:nvPr>
        </p:nvSpPr>
        <p:spPr>
          <a:xfrm>
            <a:off x="1819201" y="37956"/>
            <a:ext cx="8911687" cy="1280890"/>
          </a:xfrm>
        </p:spPr>
        <p:txBody>
          <a:bodyPr/>
          <a:lstStyle/>
          <a:p>
            <a:r>
              <a:rPr lang="en-US" dirty="0"/>
              <a:t>Holding the chief’s daughter…</a:t>
            </a:r>
          </a:p>
        </p:txBody>
      </p:sp>
      <p:sp>
        <p:nvSpPr>
          <p:cNvPr id="3" name="Rectangle 2">
            <a:extLst>
              <a:ext uri="{FF2B5EF4-FFF2-40B4-BE49-F238E27FC236}">
                <a16:creationId xmlns:a16="http://schemas.microsoft.com/office/drawing/2014/main" id="{99783AFA-A85F-774E-9B95-C30A03D067B5}"/>
              </a:ext>
            </a:extLst>
          </p:cNvPr>
          <p:cNvSpPr/>
          <p:nvPr/>
        </p:nvSpPr>
        <p:spPr>
          <a:xfrm>
            <a:off x="224700" y="678401"/>
            <a:ext cx="1393085" cy="523220"/>
          </a:xfrm>
          <a:prstGeom prst="rect">
            <a:avLst/>
          </a:prstGeom>
        </p:spPr>
        <p:txBody>
          <a:bodyPr wrap="square">
            <a:spAutoFit/>
          </a:bodyPr>
          <a:lstStyle/>
          <a:p>
            <a:r>
              <a:rPr lang="en-US" sz="2800" b="1" dirty="0">
                <a:solidFill>
                  <a:schemeClr val="bg1"/>
                </a:solidFill>
              </a:rPr>
              <a:t>1613</a:t>
            </a:r>
          </a:p>
        </p:txBody>
      </p:sp>
      <p:pic>
        <p:nvPicPr>
          <p:cNvPr id="4" name="Picture 2" descr="http://www.slate.com/content/dam/slate/articles/health_and_science/science/2014/06/pocahontas/140617_SCI_Pocahontas_Abduction.jpg.CROP.promovar-mediumlarge.jpg">
            <a:extLst>
              <a:ext uri="{FF2B5EF4-FFF2-40B4-BE49-F238E27FC236}">
                <a16:creationId xmlns:a16="http://schemas.microsoft.com/office/drawing/2014/main" id="{F245CD9F-86E0-2649-BC3D-E4C56CCDF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40011"/>
            <a:ext cx="76962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E7F180F-9936-B34D-8E59-04BD507397D0}"/>
              </a:ext>
            </a:extLst>
          </p:cNvPr>
          <p:cNvSpPr txBox="1"/>
          <p:nvPr/>
        </p:nvSpPr>
        <p:spPr>
          <a:xfrm>
            <a:off x="726831" y="1318846"/>
            <a:ext cx="3470031" cy="4832092"/>
          </a:xfrm>
          <a:prstGeom prst="rect">
            <a:avLst/>
          </a:prstGeom>
          <a:noFill/>
        </p:spPr>
        <p:txBody>
          <a:bodyPr wrap="square" rtlCol="0">
            <a:spAutoFit/>
          </a:bodyPr>
          <a:lstStyle/>
          <a:p>
            <a:r>
              <a:rPr lang="en-US" altLang="en-US" sz="2800" dirty="0">
                <a:cs typeface="Times New Roman" panose="02020603050405020304" pitchFamily="18" charset="0"/>
              </a:rPr>
              <a:t>Pocahontas visited Jamestown in </a:t>
            </a:r>
            <a:r>
              <a:rPr lang="en-US" altLang="en-US" sz="2800" dirty="0">
                <a:solidFill>
                  <a:srgbClr val="FF0000"/>
                </a:solidFill>
                <a:cs typeface="Times New Roman" panose="02020603050405020304" pitchFamily="18" charset="0"/>
              </a:rPr>
              <a:t>April 1613,</a:t>
            </a:r>
            <a:r>
              <a:rPr lang="en-US" altLang="en-US" sz="2800" dirty="0">
                <a:cs typeface="Times New Roman" panose="02020603050405020304" pitchFamily="18" charset="0"/>
              </a:rPr>
              <a:t> and was taken </a:t>
            </a:r>
            <a:r>
              <a:rPr lang="en-US" altLang="en-US" sz="2800" dirty="0">
                <a:solidFill>
                  <a:srgbClr val="FF0000"/>
                </a:solidFill>
                <a:cs typeface="Times New Roman" panose="02020603050405020304" pitchFamily="18" charset="0"/>
              </a:rPr>
              <a:t>hostage</a:t>
            </a:r>
            <a:r>
              <a:rPr lang="en-US" altLang="en-US" sz="2800" dirty="0">
                <a:cs typeface="Times New Roman" panose="02020603050405020304" pitchFamily="18" charset="0"/>
              </a:rPr>
              <a:t>. The English hoped to use her as leverage to effect the release of whites taken hostage by the Powhatans. </a:t>
            </a:r>
            <a:endParaRPr lang="en-US" sz="2800" dirty="0"/>
          </a:p>
        </p:txBody>
      </p:sp>
    </p:spTree>
    <p:extLst>
      <p:ext uri="{BB962C8B-B14F-4D97-AF65-F5344CB8AC3E}">
        <p14:creationId xmlns:p14="http://schemas.microsoft.com/office/powerpoint/2010/main" val="555833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72F8-EB03-E74F-94DD-C9F8FE67DED3}"/>
              </a:ext>
            </a:extLst>
          </p:cNvPr>
          <p:cNvSpPr>
            <a:spLocks noGrp="1"/>
          </p:cNvSpPr>
          <p:nvPr>
            <p:ph type="title"/>
          </p:nvPr>
        </p:nvSpPr>
        <p:spPr>
          <a:xfrm>
            <a:off x="1748862" y="37956"/>
            <a:ext cx="7887507" cy="735767"/>
          </a:xfrm>
        </p:spPr>
        <p:txBody>
          <a:bodyPr/>
          <a:lstStyle/>
          <a:p>
            <a:r>
              <a:rPr lang="en-US" dirty="0"/>
              <a:t>Pocahontas becomes Rebecca…</a:t>
            </a:r>
          </a:p>
        </p:txBody>
      </p:sp>
      <p:pic>
        <p:nvPicPr>
          <p:cNvPr id="4" name="Picture 3">
            <a:extLst>
              <a:ext uri="{FF2B5EF4-FFF2-40B4-BE49-F238E27FC236}">
                <a16:creationId xmlns:a16="http://schemas.microsoft.com/office/drawing/2014/main" id="{25926174-A06A-1A40-8C8E-0805D9C4F8EC}"/>
              </a:ext>
            </a:extLst>
          </p:cNvPr>
          <p:cNvPicPr>
            <a:picLocks noChangeAspect="1"/>
          </p:cNvPicPr>
          <p:nvPr/>
        </p:nvPicPr>
        <p:blipFill>
          <a:blip r:embed="rId2"/>
          <a:stretch>
            <a:fillRect/>
          </a:stretch>
        </p:blipFill>
        <p:spPr>
          <a:xfrm>
            <a:off x="0" y="1289537"/>
            <a:ext cx="8373256" cy="4736123"/>
          </a:xfrm>
          <a:prstGeom prst="rect">
            <a:avLst/>
          </a:prstGeom>
        </p:spPr>
      </p:pic>
      <p:sp>
        <p:nvSpPr>
          <p:cNvPr id="5" name="TextBox 4">
            <a:extLst>
              <a:ext uri="{FF2B5EF4-FFF2-40B4-BE49-F238E27FC236}">
                <a16:creationId xmlns:a16="http://schemas.microsoft.com/office/drawing/2014/main" id="{44E1B7E2-89A9-464B-8A6E-1CB6CC8CF521}"/>
              </a:ext>
            </a:extLst>
          </p:cNvPr>
          <p:cNvSpPr txBox="1"/>
          <p:nvPr/>
        </p:nvSpPr>
        <p:spPr>
          <a:xfrm>
            <a:off x="8628185" y="773723"/>
            <a:ext cx="3259015" cy="6001643"/>
          </a:xfrm>
          <a:prstGeom prst="rect">
            <a:avLst/>
          </a:prstGeom>
          <a:noFill/>
        </p:spPr>
        <p:txBody>
          <a:bodyPr wrap="square" rtlCol="0">
            <a:spAutoFit/>
          </a:bodyPr>
          <a:lstStyle/>
          <a:p>
            <a:r>
              <a:rPr lang="en-US" altLang="en-US" sz="2400" dirty="0">
                <a:cs typeface="Times New Roman" panose="02020603050405020304" pitchFamily="18" charset="0"/>
              </a:rPr>
              <a:t>While </a:t>
            </a:r>
            <a:r>
              <a:rPr lang="en-US" altLang="en-US" sz="2400" dirty="0">
                <a:solidFill>
                  <a:srgbClr val="FF0000"/>
                </a:solidFill>
                <a:cs typeface="Times New Roman" panose="02020603050405020304" pitchFamily="18" charset="0"/>
              </a:rPr>
              <a:t>in captivity </a:t>
            </a:r>
            <a:r>
              <a:rPr lang="en-US" altLang="en-US" sz="2400" dirty="0">
                <a:cs typeface="Times New Roman" panose="02020603050405020304" pitchFamily="18" charset="0"/>
              </a:rPr>
              <a:t>Pocahontas </a:t>
            </a:r>
            <a:r>
              <a:rPr lang="en-US" altLang="en-US" sz="2400" dirty="0">
                <a:solidFill>
                  <a:srgbClr val="FF0000"/>
                </a:solidFill>
                <a:cs typeface="Times New Roman" panose="02020603050405020304" pitchFamily="18" charset="0"/>
              </a:rPr>
              <a:t>learned English</a:t>
            </a:r>
            <a:r>
              <a:rPr lang="en-US" altLang="en-US" sz="2400" dirty="0">
                <a:cs typeface="Times New Roman" panose="02020603050405020304" pitchFamily="18" charset="0"/>
              </a:rPr>
              <a:t> and became interested in the </a:t>
            </a:r>
            <a:r>
              <a:rPr lang="en-US" altLang="en-US" sz="2400" dirty="0">
                <a:solidFill>
                  <a:srgbClr val="FF0000"/>
                </a:solidFill>
                <a:cs typeface="Times New Roman" panose="02020603050405020304" pitchFamily="18" charset="0"/>
              </a:rPr>
              <a:t>Anglican religion</a:t>
            </a:r>
            <a:r>
              <a:rPr lang="en-US" altLang="en-US" sz="2400" dirty="0">
                <a:cs typeface="Times New Roman" panose="02020603050405020304" pitchFamily="18" charset="0"/>
              </a:rPr>
              <a:t>. She was </a:t>
            </a:r>
            <a:r>
              <a:rPr lang="en-US" altLang="en-US" sz="2400" dirty="0">
                <a:solidFill>
                  <a:srgbClr val="FF0000"/>
                </a:solidFill>
                <a:cs typeface="Times New Roman" panose="02020603050405020304" pitchFamily="18" charset="0"/>
              </a:rPr>
              <a:t>baptized</a:t>
            </a:r>
            <a:r>
              <a:rPr lang="en-US" altLang="en-US" sz="2400" dirty="0">
                <a:cs typeface="Times New Roman" panose="02020603050405020304" pitchFamily="18" charset="0"/>
              </a:rPr>
              <a:t> in Jamestown Church and took the name Rebecca. She also married planter John Rolfe, and voyaged overseas to meet the queen. She </a:t>
            </a:r>
            <a:r>
              <a:rPr lang="en-US" altLang="en-US" sz="2400" dirty="0">
                <a:solidFill>
                  <a:srgbClr val="FF0000"/>
                </a:solidFill>
                <a:cs typeface="Times New Roman" panose="02020603050405020304" pitchFamily="18" charset="0"/>
              </a:rPr>
              <a:t>died there</a:t>
            </a:r>
            <a:r>
              <a:rPr lang="en-US" altLang="en-US" sz="2400" dirty="0">
                <a:cs typeface="Times New Roman" panose="02020603050405020304" pitchFamily="18" charset="0"/>
              </a:rPr>
              <a:t>, never seeing home again.</a:t>
            </a:r>
            <a:endParaRPr lang="en-US" sz="2400" dirty="0"/>
          </a:p>
        </p:txBody>
      </p:sp>
    </p:spTree>
    <p:extLst>
      <p:ext uri="{BB962C8B-B14F-4D97-AF65-F5344CB8AC3E}">
        <p14:creationId xmlns:p14="http://schemas.microsoft.com/office/powerpoint/2010/main" val="858796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2C2E-FA50-3540-888B-34B17B894EFC}"/>
              </a:ext>
            </a:extLst>
          </p:cNvPr>
          <p:cNvSpPr>
            <a:spLocks noGrp="1"/>
          </p:cNvSpPr>
          <p:nvPr>
            <p:ph type="title"/>
          </p:nvPr>
        </p:nvSpPr>
        <p:spPr>
          <a:xfrm>
            <a:off x="1842647" y="61401"/>
            <a:ext cx="5495999" cy="759213"/>
          </a:xfrm>
        </p:spPr>
        <p:txBody>
          <a:bodyPr>
            <a:normAutofit/>
          </a:bodyPr>
          <a:lstStyle/>
          <a:p>
            <a:r>
              <a:rPr lang="en-US" dirty="0"/>
              <a:t>The natives go to war…</a:t>
            </a:r>
          </a:p>
        </p:txBody>
      </p:sp>
      <p:pic>
        <p:nvPicPr>
          <p:cNvPr id="3" name="Picture 2" descr="Sidney King painting of English/Algonquian trading at Jamestown">
            <a:extLst>
              <a:ext uri="{FF2B5EF4-FFF2-40B4-BE49-F238E27FC236}">
                <a16:creationId xmlns:a16="http://schemas.microsoft.com/office/drawing/2014/main" id="{3F4CEEC4-1800-0049-A262-648303BB4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816" y="820614"/>
            <a:ext cx="7685088"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7DDC9D6-4B8A-D04E-98DC-43D731F8C128}"/>
              </a:ext>
            </a:extLst>
          </p:cNvPr>
          <p:cNvSpPr/>
          <p:nvPr/>
        </p:nvSpPr>
        <p:spPr>
          <a:xfrm>
            <a:off x="271429" y="692598"/>
            <a:ext cx="1136748" cy="523220"/>
          </a:xfrm>
          <a:prstGeom prst="rect">
            <a:avLst/>
          </a:prstGeom>
        </p:spPr>
        <p:txBody>
          <a:bodyPr wrap="square">
            <a:spAutoFit/>
          </a:bodyPr>
          <a:lstStyle/>
          <a:p>
            <a:r>
              <a:rPr lang="en-US" sz="2800" b="1" dirty="0">
                <a:solidFill>
                  <a:schemeClr val="bg1"/>
                </a:solidFill>
              </a:rPr>
              <a:t>1609</a:t>
            </a:r>
          </a:p>
        </p:txBody>
      </p:sp>
      <p:sp>
        <p:nvSpPr>
          <p:cNvPr id="5" name="TextBox 4">
            <a:extLst>
              <a:ext uri="{FF2B5EF4-FFF2-40B4-BE49-F238E27FC236}">
                <a16:creationId xmlns:a16="http://schemas.microsoft.com/office/drawing/2014/main" id="{2DF73275-D364-3E42-9592-FDFE76126FD9}"/>
              </a:ext>
            </a:extLst>
          </p:cNvPr>
          <p:cNvSpPr txBox="1"/>
          <p:nvPr/>
        </p:nvSpPr>
        <p:spPr>
          <a:xfrm>
            <a:off x="839803" y="1225689"/>
            <a:ext cx="3456432" cy="5262979"/>
          </a:xfrm>
          <a:prstGeom prst="rect">
            <a:avLst/>
          </a:prstGeom>
          <a:noFill/>
        </p:spPr>
        <p:txBody>
          <a:bodyPr wrap="square" rtlCol="0">
            <a:spAutoFit/>
          </a:bodyPr>
          <a:lstStyle/>
          <a:p>
            <a:r>
              <a:rPr lang="en-US" altLang="en-US" sz="2400" dirty="0">
                <a:solidFill>
                  <a:srgbClr val="FF0000"/>
                </a:solidFill>
                <a:cs typeface="Times New Roman" panose="02020603050405020304" pitchFamily="18" charset="0"/>
              </a:rPr>
              <a:t>Unable to completely isolate and control the English </a:t>
            </a:r>
            <a:r>
              <a:rPr lang="en-US" altLang="en-US" sz="2400" dirty="0">
                <a:cs typeface="Times New Roman" panose="02020603050405020304" pitchFamily="18" charset="0"/>
              </a:rPr>
              <a:t>from trading and attempting to make alliances with other Native American groups, the Powhatans finally attempted to drive the Jamestown colonists out in the </a:t>
            </a:r>
            <a:r>
              <a:rPr lang="en-US" altLang="en-US" sz="2400" dirty="0">
                <a:solidFill>
                  <a:srgbClr val="FF0000"/>
                </a:solidFill>
                <a:cs typeface="Times New Roman" panose="02020603050405020304" pitchFamily="18" charset="0"/>
              </a:rPr>
              <a:t>first Anglo-Powhatan War, 1609-1614.</a:t>
            </a:r>
            <a:endParaRPr lang="en-US" sz="2400" dirty="0">
              <a:solidFill>
                <a:srgbClr val="FF0000"/>
              </a:solidFill>
            </a:endParaRPr>
          </a:p>
        </p:txBody>
      </p:sp>
    </p:spTree>
    <p:extLst>
      <p:ext uri="{BB962C8B-B14F-4D97-AF65-F5344CB8AC3E}">
        <p14:creationId xmlns:p14="http://schemas.microsoft.com/office/powerpoint/2010/main" val="161587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historicjamestowne.org/wp-content/uploads/Jamestown-Rediscovery-archaeologists-conducting-excavations-at-the-1608-church-site.jpg">
            <a:extLst>
              <a:ext uri="{FF2B5EF4-FFF2-40B4-BE49-F238E27FC236}">
                <a16:creationId xmlns:a16="http://schemas.microsoft.com/office/drawing/2014/main" id="{871B3C03-0726-C04B-AE7A-D527631A7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153" y="646331"/>
            <a:ext cx="91408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1">
            <a:extLst>
              <a:ext uri="{FF2B5EF4-FFF2-40B4-BE49-F238E27FC236}">
                <a16:creationId xmlns:a16="http://schemas.microsoft.com/office/drawing/2014/main" id="{6320D28F-A011-4044-ABF3-5836E2D99235}"/>
              </a:ext>
            </a:extLst>
          </p:cNvPr>
          <p:cNvSpPr>
            <a:spLocks noGrp="1"/>
          </p:cNvSpPr>
          <p:nvPr>
            <p:ph type="title"/>
          </p:nvPr>
        </p:nvSpPr>
        <p:spPr>
          <a:xfrm>
            <a:off x="1684153" y="6029762"/>
            <a:ext cx="9140825" cy="609600"/>
          </a:xfrm>
        </p:spPr>
        <p:txBody>
          <a:bodyPr>
            <a:normAutofit fontScale="90000"/>
          </a:bodyPr>
          <a:lstStyle/>
          <a:p>
            <a:r>
              <a:rPr lang="en-US" altLang="en-US" sz="2800" dirty="0">
                <a:latin typeface="+mn-lt"/>
                <a:cs typeface="Times New Roman" panose="02020603050405020304" pitchFamily="18" charset="0"/>
              </a:rPr>
              <a:t>Dr. William Kelso conducts ongoing archaeological investigations of James Fort and Jamestown.</a:t>
            </a:r>
          </a:p>
        </p:txBody>
      </p:sp>
      <p:sp>
        <p:nvSpPr>
          <p:cNvPr id="2" name="TextBox 1">
            <a:extLst>
              <a:ext uri="{FF2B5EF4-FFF2-40B4-BE49-F238E27FC236}">
                <a16:creationId xmlns:a16="http://schemas.microsoft.com/office/drawing/2014/main" id="{96C2A257-5CC8-434A-9D4A-B51452D33EBB}"/>
              </a:ext>
            </a:extLst>
          </p:cNvPr>
          <p:cNvSpPr txBox="1"/>
          <p:nvPr/>
        </p:nvSpPr>
        <p:spPr>
          <a:xfrm>
            <a:off x="1359877" y="0"/>
            <a:ext cx="8088923" cy="646331"/>
          </a:xfrm>
          <a:prstGeom prst="rect">
            <a:avLst/>
          </a:prstGeom>
          <a:noFill/>
        </p:spPr>
        <p:txBody>
          <a:bodyPr wrap="square" rtlCol="0">
            <a:spAutoFit/>
          </a:bodyPr>
          <a:lstStyle/>
          <a:p>
            <a:r>
              <a:rPr lang="en-US" sz="3600" dirty="0"/>
              <a:t>Digging up the past…</a:t>
            </a:r>
          </a:p>
        </p:txBody>
      </p:sp>
    </p:spTree>
    <p:extLst>
      <p:ext uri="{BB962C8B-B14F-4D97-AF65-F5344CB8AC3E}">
        <p14:creationId xmlns:p14="http://schemas.microsoft.com/office/powerpoint/2010/main" val="163996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12FC-204E-3345-B006-7D1E559D4C11}"/>
              </a:ext>
            </a:extLst>
          </p:cNvPr>
          <p:cNvSpPr>
            <a:spLocks noGrp="1"/>
          </p:cNvSpPr>
          <p:nvPr>
            <p:ph type="title"/>
          </p:nvPr>
        </p:nvSpPr>
        <p:spPr>
          <a:xfrm>
            <a:off x="1715100" y="0"/>
            <a:ext cx="8911687" cy="694944"/>
          </a:xfrm>
        </p:spPr>
        <p:txBody>
          <a:bodyPr/>
          <a:lstStyle/>
          <a:p>
            <a:r>
              <a:rPr lang="en-US" dirty="0"/>
              <a:t>The “Starving Time”…</a:t>
            </a:r>
          </a:p>
        </p:txBody>
      </p:sp>
      <p:sp>
        <p:nvSpPr>
          <p:cNvPr id="3" name="Rectangle 2">
            <a:extLst>
              <a:ext uri="{FF2B5EF4-FFF2-40B4-BE49-F238E27FC236}">
                <a16:creationId xmlns:a16="http://schemas.microsoft.com/office/drawing/2014/main" id="{90239D08-F59E-8647-A562-FBCC88C42B31}"/>
              </a:ext>
            </a:extLst>
          </p:cNvPr>
          <p:cNvSpPr/>
          <p:nvPr/>
        </p:nvSpPr>
        <p:spPr>
          <a:xfrm>
            <a:off x="1" y="694944"/>
            <a:ext cx="1715100" cy="523220"/>
          </a:xfrm>
          <a:prstGeom prst="rect">
            <a:avLst/>
          </a:prstGeom>
        </p:spPr>
        <p:txBody>
          <a:bodyPr wrap="square">
            <a:spAutoFit/>
          </a:bodyPr>
          <a:lstStyle/>
          <a:p>
            <a:r>
              <a:rPr lang="en-US" sz="2800" b="1" dirty="0">
                <a:solidFill>
                  <a:schemeClr val="bg1"/>
                </a:solidFill>
              </a:rPr>
              <a:t>1609-10</a:t>
            </a:r>
          </a:p>
        </p:txBody>
      </p:sp>
      <p:pic>
        <p:nvPicPr>
          <p:cNvPr id="5" name="Picture 4">
            <a:extLst>
              <a:ext uri="{FF2B5EF4-FFF2-40B4-BE49-F238E27FC236}">
                <a16:creationId xmlns:a16="http://schemas.microsoft.com/office/drawing/2014/main" id="{0CBD71CC-F062-1947-A846-E4335A437C71}"/>
              </a:ext>
            </a:extLst>
          </p:cNvPr>
          <p:cNvPicPr>
            <a:picLocks noChangeAspect="1"/>
          </p:cNvPicPr>
          <p:nvPr/>
        </p:nvPicPr>
        <p:blipFill>
          <a:blip r:embed="rId2"/>
          <a:stretch>
            <a:fillRect/>
          </a:stretch>
        </p:blipFill>
        <p:spPr>
          <a:xfrm>
            <a:off x="7620000" y="0"/>
            <a:ext cx="4572000" cy="6858000"/>
          </a:xfrm>
          <a:prstGeom prst="rect">
            <a:avLst/>
          </a:prstGeom>
        </p:spPr>
      </p:pic>
      <p:sp>
        <p:nvSpPr>
          <p:cNvPr id="6" name="TextBox 5">
            <a:extLst>
              <a:ext uri="{FF2B5EF4-FFF2-40B4-BE49-F238E27FC236}">
                <a16:creationId xmlns:a16="http://schemas.microsoft.com/office/drawing/2014/main" id="{DC8459FE-50B6-EC44-856F-CC97B46E3897}"/>
              </a:ext>
            </a:extLst>
          </p:cNvPr>
          <p:cNvSpPr txBox="1"/>
          <p:nvPr/>
        </p:nvSpPr>
        <p:spPr>
          <a:xfrm>
            <a:off x="1715099" y="694944"/>
            <a:ext cx="5459424" cy="5909310"/>
          </a:xfrm>
          <a:prstGeom prst="rect">
            <a:avLst/>
          </a:prstGeom>
          <a:noFill/>
        </p:spPr>
        <p:txBody>
          <a:bodyPr wrap="square" rtlCol="0">
            <a:spAutoFit/>
          </a:bodyPr>
          <a:lstStyle/>
          <a:p>
            <a:r>
              <a:rPr lang="en-US" sz="2400" dirty="0">
                <a:solidFill>
                  <a:srgbClr val="FF0000"/>
                </a:solidFill>
              </a:rPr>
              <a:t>• The winter of 1609-1610</a:t>
            </a:r>
            <a:r>
              <a:rPr lang="en-US" sz="2400" dirty="0"/>
              <a:t>, in part because of the </a:t>
            </a:r>
            <a:r>
              <a:rPr lang="en-US" sz="2400" dirty="0">
                <a:solidFill>
                  <a:srgbClr val="FF0000"/>
                </a:solidFill>
              </a:rPr>
              <a:t>Powhatan War</a:t>
            </a:r>
            <a:r>
              <a:rPr lang="en-US" sz="2400" dirty="0"/>
              <a:t>, </a:t>
            </a:r>
            <a:r>
              <a:rPr lang="en-US" sz="2400" dirty="0">
                <a:solidFill>
                  <a:srgbClr val="FF0000"/>
                </a:solidFill>
              </a:rPr>
              <a:t>poor crop yields</a:t>
            </a:r>
            <a:r>
              <a:rPr lang="en-US" sz="2400" dirty="0"/>
              <a:t>, and </a:t>
            </a:r>
            <a:r>
              <a:rPr lang="en-US" sz="2400" dirty="0">
                <a:solidFill>
                  <a:srgbClr val="FF0000"/>
                </a:solidFill>
              </a:rPr>
              <a:t>tardy resupply ships</a:t>
            </a:r>
            <a:r>
              <a:rPr lang="en-US" sz="2400" dirty="0"/>
              <a:t>, the Jamestown settlers faced a deadly crisis. </a:t>
            </a:r>
          </a:p>
          <a:p>
            <a:r>
              <a:rPr lang="en-US" sz="2400" dirty="0"/>
              <a:t>	- </a:t>
            </a:r>
            <a:r>
              <a:rPr lang="en-US" sz="2400" dirty="0">
                <a:solidFill>
                  <a:srgbClr val="FF0000"/>
                </a:solidFill>
              </a:rPr>
              <a:t>75% of the settlers would die</a:t>
            </a:r>
            <a:r>
              <a:rPr lang="en-US" sz="2400" dirty="0"/>
              <a:t> of starvation or starvation-related diseases.</a:t>
            </a:r>
          </a:p>
          <a:p>
            <a:r>
              <a:rPr lang="en-US" sz="2400" dirty="0"/>
              <a:t>	- Settlers were forced to </a:t>
            </a:r>
            <a:r>
              <a:rPr lang="en-US" sz="2400" dirty="0">
                <a:solidFill>
                  <a:srgbClr val="FF0000"/>
                </a:solidFill>
              </a:rPr>
              <a:t>eat snakes, vipers, rats, mice, musk turtles, cats, dogs, horses, and more to survive. </a:t>
            </a:r>
            <a:r>
              <a:rPr lang="en-US" sz="2400" dirty="0"/>
              <a:t>Archaeological evidence has corroborated that settlers even </a:t>
            </a:r>
            <a:r>
              <a:rPr lang="en-US" sz="2400" dirty="0">
                <a:solidFill>
                  <a:srgbClr val="FF0000"/>
                </a:solidFill>
              </a:rPr>
              <a:t>devoured each other</a:t>
            </a:r>
            <a:r>
              <a:rPr lang="en-US" sz="2400" dirty="0"/>
              <a:t>.</a:t>
            </a:r>
          </a:p>
          <a:p>
            <a:pPr marL="342900" indent="-342900">
              <a:buFontTx/>
              <a:buChar char="-"/>
            </a:pPr>
            <a:endParaRPr lang="en-US" dirty="0"/>
          </a:p>
          <a:p>
            <a:endParaRPr lang="en-US" sz="2400" dirty="0"/>
          </a:p>
        </p:txBody>
      </p:sp>
    </p:spTree>
    <p:extLst>
      <p:ext uri="{BB962C8B-B14F-4D97-AF65-F5344CB8AC3E}">
        <p14:creationId xmlns:p14="http://schemas.microsoft.com/office/powerpoint/2010/main" val="3133471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D099-036A-9041-9936-07FC736B2276}"/>
              </a:ext>
            </a:extLst>
          </p:cNvPr>
          <p:cNvSpPr>
            <a:spLocks noGrp="1"/>
          </p:cNvSpPr>
          <p:nvPr>
            <p:ph type="title"/>
          </p:nvPr>
        </p:nvSpPr>
        <p:spPr>
          <a:xfrm>
            <a:off x="1608186" y="37956"/>
            <a:ext cx="8911687" cy="1280890"/>
          </a:xfrm>
        </p:spPr>
        <p:txBody>
          <a:bodyPr/>
          <a:lstStyle/>
          <a:p>
            <a:r>
              <a:rPr lang="en-US" dirty="0"/>
              <a:t>Cannibalism at Jamestown…</a:t>
            </a:r>
          </a:p>
        </p:txBody>
      </p:sp>
      <p:pic>
        <p:nvPicPr>
          <p:cNvPr id="3" name="Picture 2" descr="https://i.ytimg.com/vi/FGcN9_Gd5zQ/maxresdefault.jpg">
            <a:extLst>
              <a:ext uri="{FF2B5EF4-FFF2-40B4-BE49-F238E27FC236}">
                <a16:creationId xmlns:a16="http://schemas.microsoft.com/office/drawing/2014/main" id="{249FCA72-A7C1-204F-80D4-2A0D4C6E3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123" y="678401"/>
            <a:ext cx="82867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E95E80E-CBEE-F641-A54E-7D3072EDA0F1}"/>
              </a:ext>
            </a:extLst>
          </p:cNvPr>
          <p:cNvSpPr txBox="1"/>
          <p:nvPr/>
        </p:nvSpPr>
        <p:spPr>
          <a:xfrm>
            <a:off x="1920654" y="5657671"/>
            <a:ext cx="9847385" cy="1200329"/>
          </a:xfrm>
          <a:prstGeom prst="rect">
            <a:avLst/>
          </a:prstGeom>
          <a:noFill/>
        </p:spPr>
        <p:txBody>
          <a:bodyPr wrap="square" rtlCol="0">
            <a:spAutoFit/>
          </a:bodyPr>
          <a:lstStyle/>
          <a:p>
            <a:r>
              <a:rPr lang="en-US" altLang="en-US" sz="2400" dirty="0">
                <a:cs typeface="Times New Roman" panose="02020603050405020304" pitchFamily="18" charset="0"/>
              </a:rPr>
              <a:t>Knife cuts on the skull of this young girl prove that the colonists resorted to cannibalism during the “starving time” winter of 1609-1610.</a:t>
            </a:r>
            <a:endParaRPr lang="en-US" sz="2400" dirty="0"/>
          </a:p>
        </p:txBody>
      </p:sp>
    </p:spTree>
    <p:extLst>
      <p:ext uri="{BB962C8B-B14F-4D97-AF65-F5344CB8AC3E}">
        <p14:creationId xmlns:p14="http://schemas.microsoft.com/office/powerpoint/2010/main" val="3607922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EB58-2130-ED4C-8A97-2A21E034004B}"/>
              </a:ext>
            </a:extLst>
          </p:cNvPr>
          <p:cNvSpPr>
            <a:spLocks noGrp="1"/>
          </p:cNvSpPr>
          <p:nvPr>
            <p:ph type="title"/>
          </p:nvPr>
        </p:nvSpPr>
        <p:spPr>
          <a:xfrm>
            <a:off x="1772309" y="37956"/>
            <a:ext cx="8911687" cy="735767"/>
          </a:xfrm>
        </p:spPr>
        <p:txBody>
          <a:bodyPr/>
          <a:lstStyle/>
          <a:p>
            <a:r>
              <a:rPr lang="en-US" dirty="0"/>
              <a:t>Meet Jane Doe…</a:t>
            </a:r>
          </a:p>
        </p:txBody>
      </p:sp>
      <p:pic>
        <p:nvPicPr>
          <p:cNvPr id="3" name="Picture 2" descr="http://wamu.org/sites/wamu.org/files/styles/headline_landscape/public/images/attach/05.01.2013news-trull-jamestown-girl-cannibalism-edit.jpg?itok=y4vXdDq4">
            <a:extLst>
              <a:ext uri="{FF2B5EF4-FFF2-40B4-BE49-F238E27FC236}">
                <a16:creationId xmlns:a16="http://schemas.microsoft.com/office/drawing/2014/main" id="{1E125A23-0636-244A-988D-C506B1FC0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309" y="77372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136F458-1F36-2D4A-892B-6122D7BEF364}"/>
              </a:ext>
            </a:extLst>
          </p:cNvPr>
          <p:cNvSpPr txBox="1"/>
          <p:nvPr/>
        </p:nvSpPr>
        <p:spPr>
          <a:xfrm>
            <a:off x="1772309" y="6003557"/>
            <a:ext cx="10138337" cy="830997"/>
          </a:xfrm>
          <a:prstGeom prst="rect">
            <a:avLst/>
          </a:prstGeom>
          <a:noFill/>
        </p:spPr>
        <p:txBody>
          <a:bodyPr wrap="square" rtlCol="0">
            <a:spAutoFit/>
          </a:bodyPr>
          <a:lstStyle/>
          <a:p>
            <a:r>
              <a:rPr lang="en-US" altLang="en-US" sz="2400" dirty="0">
                <a:cs typeface="Times New Roman" panose="02020603050405020304" pitchFamily="18" charset="0"/>
              </a:rPr>
              <a:t>Forensic anthropologists reconstructed the head of the young girl who was cannibalized at Jamestown.</a:t>
            </a:r>
            <a:endParaRPr lang="en-US" sz="2400" dirty="0"/>
          </a:p>
        </p:txBody>
      </p:sp>
    </p:spTree>
    <p:extLst>
      <p:ext uri="{BB962C8B-B14F-4D97-AF65-F5344CB8AC3E}">
        <p14:creationId xmlns:p14="http://schemas.microsoft.com/office/powerpoint/2010/main" val="181403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803F-EEE9-0543-A4AD-8C0D87A2A2F0}"/>
              </a:ext>
            </a:extLst>
          </p:cNvPr>
          <p:cNvSpPr>
            <a:spLocks noGrp="1"/>
          </p:cNvSpPr>
          <p:nvPr>
            <p:ph type="title"/>
          </p:nvPr>
        </p:nvSpPr>
        <p:spPr>
          <a:xfrm>
            <a:off x="1889540" y="0"/>
            <a:ext cx="8911687" cy="1280890"/>
          </a:xfrm>
        </p:spPr>
        <p:txBody>
          <a:bodyPr/>
          <a:lstStyle/>
          <a:p>
            <a:r>
              <a:rPr lang="en-US" dirty="0"/>
              <a:t>Things to remember about English colonization in North America…</a:t>
            </a:r>
          </a:p>
        </p:txBody>
      </p:sp>
      <p:sp>
        <p:nvSpPr>
          <p:cNvPr id="4" name="TextBox 3">
            <a:extLst>
              <a:ext uri="{FF2B5EF4-FFF2-40B4-BE49-F238E27FC236}">
                <a16:creationId xmlns:a16="http://schemas.microsoft.com/office/drawing/2014/main" id="{21D91C71-2A80-0444-9632-A7013C74D91F}"/>
              </a:ext>
            </a:extLst>
          </p:cNvPr>
          <p:cNvSpPr txBox="1"/>
          <p:nvPr/>
        </p:nvSpPr>
        <p:spPr>
          <a:xfrm>
            <a:off x="1889540" y="1280890"/>
            <a:ext cx="9622522" cy="5447645"/>
          </a:xfrm>
          <a:prstGeom prst="rect">
            <a:avLst/>
          </a:prstGeom>
          <a:noFill/>
        </p:spPr>
        <p:txBody>
          <a:bodyPr wrap="square" rtlCol="0">
            <a:spAutoFit/>
          </a:bodyPr>
          <a:lstStyle/>
          <a:p>
            <a:pPr marL="457200" indent="-457200">
              <a:buFontTx/>
              <a:buAutoNum type="arabicPeriod"/>
            </a:pPr>
            <a:r>
              <a:rPr lang="en-US" altLang="en-US" sz="3000" b="1" dirty="0">
                <a:solidFill>
                  <a:srgbClr val="0070C0"/>
                </a:solidFill>
                <a:cs typeface="Times New Roman" panose="02020603050405020304" pitchFamily="18" charset="0"/>
              </a:rPr>
              <a:t>The colonists intended and fully </a:t>
            </a:r>
            <a:r>
              <a:rPr lang="en-US" altLang="en-US" sz="3000" b="1" dirty="0">
                <a:solidFill>
                  <a:srgbClr val="FF0000"/>
                </a:solidFill>
                <a:cs typeface="Times New Roman" panose="02020603050405020304" pitchFamily="18" charset="0"/>
              </a:rPr>
              <a:t>expected to transplant Old World society in the New World</a:t>
            </a:r>
            <a:r>
              <a:rPr lang="en-US" altLang="en-US" sz="3000" b="1" dirty="0">
                <a:solidFill>
                  <a:srgbClr val="0070C0"/>
                </a:solidFill>
                <a:cs typeface="Times New Roman" panose="02020603050405020304" pitchFamily="18" charset="0"/>
              </a:rPr>
              <a:t>.</a:t>
            </a:r>
          </a:p>
          <a:p>
            <a:pPr marL="457200" indent="-457200">
              <a:buFontTx/>
              <a:buAutoNum type="arabicPeriod"/>
            </a:pPr>
            <a:r>
              <a:rPr lang="en-US" altLang="en-US" sz="3000" b="1" dirty="0">
                <a:solidFill>
                  <a:srgbClr val="0070C0"/>
                </a:solidFill>
                <a:cs typeface="Times New Roman" panose="02020603050405020304" pitchFamily="18" charset="0"/>
              </a:rPr>
              <a:t>Although containing religious components, </a:t>
            </a:r>
            <a:r>
              <a:rPr lang="en-US" altLang="en-US" sz="3000" b="1" dirty="0">
                <a:solidFill>
                  <a:srgbClr val="FF0000"/>
                </a:solidFill>
                <a:cs typeface="Times New Roman" panose="02020603050405020304" pitchFamily="18" charset="0"/>
              </a:rPr>
              <a:t>most of the colonies were, first and foremost, business ventures expected to turn a profit</a:t>
            </a:r>
            <a:r>
              <a:rPr lang="en-US" altLang="en-US" sz="3000" b="1" dirty="0">
                <a:solidFill>
                  <a:srgbClr val="0070C0"/>
                </a:solidFill>
                <a:cs typeface="Times New Roman" panose="02020603050405020304" pitchFamily="18" charset="0"/>
              </a:rPr>
              <a:t> for their financial investors back in England.</a:t>
            </a:r>
          </a:p>
          <a:p>
            <a:pPr marL="457200" indent="-457200">
              <a:buFontTx/>
              <a:buAutoNum type="arabicPeriod"/>
            </a:pPr>
            <a:r>
              <a:rPr lang="en-US" altLang="en-US" sz="3000" b="1" dirty="0">
                <a:solidFill>
                  <a:srgbClr val="0070C0"/>
                </a:solidFill>
                <a:cs typeface="Times New Roman" panose="02020603050405020304" pitchFamily="18" charset="0"/>
              </a:rPr>
              <a:t>Because the Crown chartered privately-owned, stock corporations that financed the colonial ventures or provided grants to proprietors, the </a:t>
            </a:r>
            <a:r>
              <a:rPr lang="en-US" altLang="en-US" sz="3000" b="1" dirty="0">
                <a:solidFill>
                  <a:srgbClr val="FF0000"/>
                </a:solidFill>
                <a:cs typeface="Times New Roman" panose="02020603050405020304" pitchFamily="18" charset="0"/>
              </a:rPr>
              <a:t>colonies developed largely independent of government oversight and control</a:t>
            </a:r>
            <a:r>
              <a:rPr lang="en-US" altLang="en-US" sz="3000" b="1" dirty="0">
                <a:solidFill>
                  <a:srgbClr val="0070C0"/>
                </a:solidFill>
                <a:cs typeface="Times New Roman" panose="02020603050405020304" pitchFamily="18" charset="0"/>
              </a:rPr>
              <a:t>.</a:t>
            </a:r>
          </a:p>
          <a:p>
            <a:endParaRPr lang="en-US" dirty="0"/>
          </a:p>
        </p:txBody>
      </p:sp>
    </p:spTree>
    <p:extLst>
      <p:ext uri="{BB962C8B-B14F-4D97-AF65-F5344CB8AC3E}">
        <p14:creationId xmlns:p14="http://schemas.microsoft.com/office/powerpoint/2010/main" val="420981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EA4E-2138-C74C-94B8-B8817132553E}"/>
              </a:ext>
            </a:extLst>
          </p:cNvPr>
          <p:cNvSpPr>
            <a:spLocks noGrp="1"/>
          </p:cNvSpPr>
          <p:nvPr>
            <p:ph type="title"/>
          </p:nvPr>
        </p:nvSpPr>
        <p:spPr>
          <a:xfrm>
            <a:off x="1655078" y="61402"/>
            <a:ext cx="8911687" cy="852998"/>
          </a:xfrm>
        </p:spPr>
        <p:txBody>
          <a:bodyPr/>
          <a:lstStyle/>
          <a:p>
            <a:r>
              <a:rPr lang="en-US" dirty="0"/>
              <a:t>A second war with the Powhatans…</a:t>
            </a:r>
          </a:p>
        </p:txBody>
      </p:sp>
      <p:sp>
        <p:nvSpPr>
          <p:cNvPr id="3" name="Rectangle 2">
            <a:extLst>
              <a:ext uri="{FF2B5EF4-FFF2-40B4-BE49-F238E27FC236}">
                <a16:creationId xmlns:a16="http://schemas.microsoft.com/office/drawing/2014/main" id="{981CE4EE-9330-2F4F-85D3-B98F31BA34DA}"/>
              </a:ext>
            </a:extLst>
          </p:cNvPr>
          <p:cNvSpPr/>
          <p:nvPr/>
        </p:nvSpPr>
        <p:spPr>
          <a:xfrm>
            <a:off x="281354" y="703384"/>
            <a:ext cx="1078524" cy="523220"/>
          </a:xfrm>
          <a:prstGeom prst="rect">
            <a:avLst/>
          </a:prstGeom>
        </p:spPr>
        <p:txBody>
          <a:bodyPr wrap="square">
            <a:spAutoFit/>
          </a:bodyPr>
          <a:lstStyle/>
          <a:p>
            <a:r>
              <a:rPr lang="en-US" sz="2800" b="1" dirty="0">
                <a:solidFill>
                  <a:schemeClr val="bg1"/>
                </a:solidFill>
              </a:rPr>
              <a:t>1618</a:t>
            </a:r>
          </a:p>
        </p:txBody>
      </p:sp>
      <p:pic>
        <p:nvPicPr>
          <p:cNvPr id="4" name="Picture 4" descr="Smith, John and Opecancanough">
            <a:extLst>
              <a:ext uri="{FF2B5EF4-FFF2-40B4-BE49-F238E27FC236}">
                <a16:creationId xmlns:a16="http://schemas.microsoft.com/office/drawing/2014/main" id="{78F328C4-E2BE-FE4F-9BF9-5250EEE17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03384"/>
            <a:ext cx="4572000" cy="594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B5D0E0D-3583-D04C-8CA0-62F409774C24}"/>
              </a:ext>
            </a:extLst>
          </p:cNvPr>
          <p:cNvSpPr txBox="1"/>
          <p:nvPr/>
        </p:nvSpPr>
        <p:spPr>
          <a:xfrm>
            <a:off x="2049415" y="1226604"/>
            <a:ext cx="5275385" cy="4031873"/>
          </a:xfrm>
          <a:prstGeom prst="rect">
            <a:avLst/>
          </a:prstGeom>
          <a:noFill/>
        </p:spPr>
        <p:txBody>
          <a:bodyPr wrap="square" rtlCol="0">
            <a:spAutoFit/>
          </a:bodyPr>
          <a:lstStyle/>
          <a:p>
            <a:r>
              <a:rPr lang="en-US" altLang="en-US" sz="3200" dirty="0" err="1">
                <a:solidFill>
                  <a:srgbClr val="FF0000"/>
                </a:solidFill>
                <a:cs typeface="Times New Roman" panose="02020603050405020304" pitchFamily="18" charset="0"/>
              </a:rPr>
              <a:t>Opechcanough</a:t>
            </a:r>
            <a:r>
              <a:rPr lang="en-US" altLang="en-US" sz="3200" dirty="0">
                <a:cs typeface="Times New Roman" panose="02020603050405020304" pitchFamily="18" charset="0"/>
              </a:rPr>
              <a:t> assumed the leadership of the Powhatans upon the death of his brother, </a:t>
            </a:r>
            <a:r>
              <a:rPr lang="en-US" altLang="en-US" sz="3200" dirty="0" err="1">
                <a:cs typeface="Times New Roman" panose="02020603050405020304" pitchFamily="18" charset="0"/>
              </a:rPr>
              <a:t>Wahunsenacawh</a:t>
            </a:r>
            <a:r>
              <a:rPr lang="en-US" altLang="en-US" sz="3200" dirty="0">
                <a:cs typeface="Times New Roman" panose="02020603050405020304" pitchFamily="18" charset="0"/>
              </a:rPr>
              <a:t>, in </a:t>
            </a:r>
            <a:r>
              <a:rPr lang="en-US" altLang="en-US" sz="3200" dirty="0">
                <a:solidFill>
                  <a:srgbClr val="FF0000"/>
                </a:solidFill>
                <a:cs typeface="Times New Roman" panose="02020603050405020304" pitchFamily="18" charset="0"/>
              </a:rPr>
              <a:t>1618</a:t>
            </a:r>
            <a:r>
              <a:rPr lang="en-US" altLang="en-US" sz="3200" dirty="0">
                <a:cs typeface="Times New Roman" panose="02020603050405020304" pitchFamily="18" charset="0"/>
              </a:rPr>
              <a:t>. He was determined to annihilate the English in Virginia.</a:t>
            </a:r>
            <a:endParaRPr lang="en-US" sz="3200" dirty="0"/>
          </a:p>
        </p:txBody>
      </p:sp>
    </p:spTree>
    <p:extLst>
      <p:ext uri="{BB962C8B-B14F-4D97-AF65-F5344CB8AC3E}">
        <p14:creationId xmlns:p14="http://schemas.microsoft.com/office/powerpoint/2010/main" val="399701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historymyths.files.wordpress.com/2011/04/1622massacre.jpg">
            <a:extLst>
              <a:ext uri="{FF2B5EF4-FFF2-40B4-BE49-F238E27FC236}">
                <a16:creationId xmlns:a16="http://schemas.microsoft.com/office/drawing/2014/main" id="{FCD147B1-2575-6643-A3A6-73C7489F5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259" y="583326"/>
            <a:ext cx="6964741" cy="597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2">
            <a:extLst>
              <a:ext uri="{FF2B5EF4-FFF2-40B4-BE49-F238E27FC236}">
                <a16:creationId xmlns:a16="http://schemas.microsoft.com/office/drawing/2014/main" id="{3A660E65-733D-0746-8501-14B415A65502}"/>
              </a:ext>
            </a:extLst>
          </p:cNvPr>
          <p:cNvSpPr>
            <a:spLocks noGrp="1"/>
          </p:cNvSpPr>
          <p:nvPr>
            <p:ph type="title"/>
          </p:nvPr>
        </p:nvSpPr>
        <p:spPr>
          <a:xfrm>
            <a:off x="984738" y="1594339"/>
            <a:ext cx="4220308" cy="609600"/>
          </a:xfrm>
        </p:spPr>
        <p:txBody>
          <a:bodyPr>
            <a:noAutofit/>
          </a:bodyPr>
          <a:lstStyle/>
          <a:p>
            <a:r>
              <a:rPr lang="en-US" altLang="en-US" sz="2800" dirty="0">
                <a:solidFill>
                  <a:schemeClr val="tx1"/>
                </a:solidFill>
                <a:latin typeface="+mn-lt"/>
                <a:cs typeface="Times New Roman" panose="02020603050405020304" pitchFamily="18" charset="0"/>
              </a:rPr>
              <a:t>The </a:t>
            </a:r>
            <a:r>
              <a:rPr lang="en-US" altLang="en-US" sz="2800" dirty="0">
                <a:solidFill>
                  <a:srgbClr val="FF0000"/>
                </a:solidFill>
                <a:latin typeface="+mn-lt"/>
                <a:cs typeface="Times New Roman" panose="02020603050405020304" pitchFamily="18" charset="0"/>
              </a:rPr>
              <a:t>Powhatans</a:t>
            </a:r>
            <a:r>
              <a:rPr lang="en-US" altLang="en-US" sz="2800" dirty="0">
                <a:solidFill>
                  <a:schemeClr val="tx1"/>
                </a:solidFill>
                <a:latin typeface="+mn-lt"/>
                <a:cs typeface="Times New Roman" panose="02020603050405020304" pitchFamily="18" charset="0"/>
              </a:rPr>
              <a:t> launched their </a:t>
            </a:r>
            <a:r>
              <a:rPr lang="en-US" altLang="en-US" sz="2800" dirty="0">
                <a:solidFill>
                  <a:srgbClr val="FF0000"/>
                </a:solidFill>
                <a:latin typeface="+mn-lt"/>
                <a:cs typeface="Times New Roman" panose="02020603050405020304" pitchFamily="18" charset="0"/>
              </a:rPr>
              <a:t>attack</a:t>
            </a:r>
            <a:r>
              <a:rPr lang="en-US" altLang="en-US" sz="2800" dirty="0">
                <a:solidFill>
                  <a:schemeClr val="tx1"/>
                </a:solidFill>
                <a:latin typeface="+mn-lt"/>
                <a:cs typeface="Times New Roman" panose="02020603050405020304" pitchFamily="18" charset="0"/>
              </a:rPr>
              <a:t> on </a:t>
            </a:r>
            <a:r>
              <a:rPr lang="en-US" altLang="en-US" sz="2800" dirty="0">
                <a:solidFill>
                  <a:srgbClr val="FF0000"/>
                </a:solidFill>
                <a:latin typeface="+mn-lt"/>
                <a:cs typeface="Times New Roman" panose="02020603050405020304" pitchFamily="18" charset="0"/>
              </a:rPr>
              <a:t>March 22, 1622</a:t>
            </a:r>
            <a:r>
              <a:rPr lang="en-US" altLang="en-US" sz="2800" dirty="0">
                <a:solidFill>
                  <a:schemeClr val="tx1"/>
                </a:solidFill>
                <a:latin typeface="+mn-lt"/>
                <a:cs typeface="Times New Roman" panose="02020603050405020304" pitchFamily="18" charset="0"/>
              </a:rPr>
              <a:t>, </a:t>
            </a:r>
            <a:r>
              <a:rPr lang="en-US" altLang="en-US" sz="2800" dirty="0">
                <a:solidFill>
                  <a:srgbClr val="FF0000"/>
                </a:solidFill>
                <a:latin typeface="+mn-lt"/>
                <a:cs typeface="Times New Roman" panose="02020603050405020304" pitchFamily="18" charset="0"/>
              </a:rPr>
              <a:t>killing at least 350 settlers, including John Rolfe</a:t>
            </a:r>
            <a:r>
              <a:rPr lang="en-US" altLang="en-US" sz="2800" dirty="0">
                <a:solidFill>
                  <a:schemeClr val="tx1"/>
                </a:solidFill>
                <a:latin typeface="+mn-lt"/>
                <a:cs typeface="Times New Roman" panose="02020603050405020304" pitchFamily="18" charset="0"/>
              </a:rPr>
              <a:t>, approximately one-fourth of the colonists in Virginia.</a:t>
            </a:r>
          </a:p>
        </p:txBody>
      </p:sp>
      <p:sp>
        <p:nvSpPr>
          <p:cNvPr id="2" name="Rectangle 1">
            <a:extLst>
              <a:ext uri="{FF2B5EF4-FFF2-40B4-BE49-F238E27FC236}">
                <a16:creationId xmlns:a16="http://schemas.microsoft.com/office/drawing/2014/main" id="{9F5E347A-471F-8F46-B861-209197082797}"/>
              </a:ext>
            </a:extLst>
          </p:cNvPr>
          <p:cNvSpPr/>
          <p:nvPr/>
        </p:nvSpPr>
        <p:spPr>
          <a:xfrm>
            <a:off x="187571" y="703386"/>
            <a:ext cx="1477434" cy="523220"/>
          </a:xfrm>
          <a:prstGeom prst="rect">
            <a:avLst/>
          </a:prstGeom>
        </p:spPr>
        <p:txBody>
          <a:bodyPr wrap="square">
            <a:spAutoFit/>
          </a:bodyPr>
          <a:lstStyle/>
          <a:p>
            <a:r>
              <a:rPr lang="en-US" sz="2800" b="1" dirty="0">
                <a:solidFill>
                  <a:schemeClr val="bg1"/>
                </a:solidFill>
              </a:rPr>
              <a:t>1622</a:t>
            </a:r>
          </a:p>
        </p:txBody>
      </p:sp>
      <p:sp>
        <p:nvSpPr>
          <p:cNvPr id="3" name="TextBox 2">
            <a:extLst>
              <a:ext uri="{FF2B5EF4-FFF2-40B4-BE49-F238E27FC236}">
                <a16:creationId xmlns:a16="http://schemas.microsoft.com/office/drawing/2014/main" id="{F7E192C1-B429-EF44-8F9A-5114ED7D046A}"/>
              </a:ext>
            </a:extLst>
          </p:cNvPr>
          <p:cNvSpPr txBox="1"/>
          <p:nvPr/>
        </p:nvSpPr>
        <p:spPr>
          <a:xfrm>
            <a:off x="562708" y="60106"/>
            <a:ext cx="5064369" cy="523220"/>
          </a:xfrm>
          <a:prstGeom prst="rect">
            <a:avLst/>
          </a:prstGeom>
          <a:noFill/>
        </p:spPr>
        <p:txBody>
          <a:bodyPr wrap="square" rtlCol="0">
            <a:spAutoFit/>
          </a:bodyPr>
          <a:lstStyle/>
          <a:p>
            <a:r>
              <a:rPr lang="en-US" sz="2800" dirty="0"/>
              <a:t>The blood flows again…</a:t>
            </a:r>
          </a:p>
        </p:txBody>
      </p:sp>
    </p:spTree>
    <p:extLst>
      <p:ext uri="{BB962C8B-B14F-4D97-AF65-F5344CB8AC3E}">
        <p14:creationId xmlns:p14="http://schemas.microsoft.com/office/powerpoint/2010/main" val="3880305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7785-AC38-AA46-ADA8-6E732C9A6974}"/>
              </a:ext>
            </a:extLst>
          </p:cNvPr>
          <p:cNvSpPr>
            <a:spLocks noGrp="1"/>
          </p:cNvSpPr>
          <p:nvPr>
            <p:ph type="title"/>
          </p:nvPr>
        </p:nvSpPr>
        <p:spPr>
          <a:xfrm>
            <a:off x="1584739" y="37956"/>
            <a:ext cx="5449107" cy="782659"/>
          </a:xfrm>
        </p:spPr>
        <p:txBody>
          <a:bodyPr/>
          <a:lstStyle/>
          <a:p>
            <a:r>
              <a:rPr lang="en-US" dirty="0"/>
              <a:t>The English retaliate…</a:t>
            </a:r>
          </a:p>
        </p:txBody>
      </p:sp>
      <p:pic>
        <p:nvPicPr>
          <p:cNvPr id="3" name="Picture 4" descr="Indian war">
            <a:extLst>
              <a:ext uri="{FF2B5EF4-FFF2-40B4-BE49-F238E27FC236}">
                <a16:creationId xmlns:a16="http://schemas.microsoft.com/office/drawing/2014/main" id="{9BFE373B-BD2F-7E4D-A461-5252A0D50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552" y="1143000"/>
            <a:ext cx="6477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8428772-180C-3F45-905C-959BF1E90F7D}"/>
              </a:ext>
            </a:extLst>
          </p:cNvPr>
          <p:cNvSpPr txBox="1"/>
          <p:nvPr/>
        </p:nvSpPr>
        <p:spPr>
          <a:xfrm>
            <a:off x="8581292" y="609600"/>
            <a:ext cx="3376246" cy="6001643"/>
          </a:xfrm>
          <a:prstGeom prst="rect">
            <a:avLst/>
          </a:prstGeom>
          <a:noFill/>
        </p:spPr>
        <p:txBody>
          <a:bodyPr wrap="square" rtlCol="0">
            <a:spAutoFit/>
          </a:bodyPr>
          <a:lstStyle/>
          <a:p>
            <a:r>
              <a:rPr lang="en-US" altLang="en-US" sz="2400" dirty="0">
                <a:solidFill>
                  <a:srgbClr val="FF0000"/>
                </a:solidFill>
                <a:cs typeface="Times New Roman" panose="02020603050405020304" pitchFamily="18" charset="0"/>
              </a:rPr>
              <a:t>The English struck back mercilessly</a:t>
            </a:r>
            <a:r>
              <a:rPr lang="en-US" altLang="en-US" sz="2400" dirty="0">
                <a:cs typeface="Times New Roman" panose="02020603050405020304" pitchFamily="18" charset="0"/>
              </a:rPr>
              <a:t>, decimating the Powhatans </a:t>
            </a:r>
            <a:br>
              <a:rPr lang="en-US" altLang="en-US" sz="2400" dirty="0">
                <a:cs typeface="Times New Roman" panose="02020603050405020304" pitchFamily="18" charset="0"/>
              </a:rPr>
            </a:br>
            <a:r>
              <a:rPr lang="en-US" altLang="en-US" sz="2400" dirty="0">
                <a:cs typeface="Times New Roman" panose="02020603050405020304" pitchFamily="18" charset="0"/>
              </a:rPr>
              <a:t>and other Native American groups. </a:t>
            </a:r>
            <a:r>
              <a:rPr lang="en-US" altLang="en-US" sz="2400" dirty="0">
                <a:solidFill>
                  <a:srgbClr val="FF0000"/>
                </a:solidFill>
                <a:cs typeface="Times New Roman" panose="02020603050405020304" pitchFamily="18" charset="0"/>
              </a:rPr>
              <a:t>The 24,000 Algonquians</a:t>
            </a:r>
            <a:br>
              <a:rPr lang="en-US" altLang="en-US" sz="2400" dirty="0">
                <a:solidFill>
                  <a:srgbClr val="FF0000"/>
                </a:solidFill>
                <a:cs typeface="Times New Roman" panose="02020603050405020304" pitchFamily="18" charset="0"/>
              </a:rPr>
            </a:br>
            <a:r>
              <a:rPr lang="en-US" altLang="en-US" sz="2400" dirty="0">
                <a:solidFill>
                  <a:srgbClr val="FF0000"/>
                </a:solidFill>
                <a:cs typeface="Times New Roman" panose="02020603050405020304" pitchFamily="18" charset="0"/>
              </a:rPr>
              <a:t> who inhabited Virginia in 1607 were reduced to 2,000 by 1669. </a:t>
            </a:r>
            <a:r>
              <a:rPr lang="en-US" altLang="en-US" sz="2400" dirty="0">
                <a:cs typeface="Times New Roman" panose="02020603050405020304" pitchFamily="18" charset="0"/>
              </a:rPr>
              <a:t>Opechancanough was captured and killed at Jamestown in 1646.</a:t>
            </a:r>
            <a:endParaRPr lang="en-US" sz="2400" dirty="0"/>
          </a:p>
        </p:txBody>
      </p:sp>
    </p:spTree>
    <p:extLst>
      <p:ext uri="{BB962C8B-B14F-4D97-AF65-F5344CB8AC3E}">
        <p14:creationId xmlns:p14="http://schemas.microsoft.com/office/powerpoint/2010/main" val="2984913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C3F073-F197-D54F-B51E-5962E622A44F}"/>
              </a:ext>
            </a:extLst>
          </p:cNvPr>
          <p:cNvPicPr>
            <a:picLocks noChangeAspect="1"/>
          </p:cNvPicPr>
          <p:nvPr/>
        </p:nvPicPr>
        <p:blipFill>
          <a:blip r:embed="rId2"/>
          <a:stretch>
            <a:fillRect/>
          </a:stretch>
        </p:blipFill>
        <p:spPr>
          <a:xfrm>
            <a:off x="155121" y="188686"/>
            <a:ext cx="11840935" cy="6374002"/>
          </a:xfrm>
          <a:prstGeom prst="rect">
            <a:avLst/>
          </a:prstGeom>
        </p:spPr>
      </p:pic>
    </p:spTree>
    <p:extLst>
      <p:ext uri="{BB962C8B-B14F-4D97-AF65-F5344CB8AC3E}">
        <p14:creationId xmlns:p14="http://schemas.microsoft.com/office/powerpoint/2010/main" val="3770315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B8D4-CFBF-5142-8F7E-2BFCEAAF481E}"/>
              </a:ext>
            </a:extLst>
          </p:cNvPr>
          <p:cNvSpPr>
            <a:spLocks noGrp="1"/>
          </p:cNvSpPr>
          <p:nvPr>
            <p:ph type="title"/>
          </p:nvPr>
        </p:nvSpPr>
        <p:spPr>
          <a:xfrm>
            <a:off x="1772310" y="37956"/>
            <a:ext cx="8075076" cy="782659"/>
          </a:xfrm>
        </p:spPr>
        <p:txBody>
          <a:bodyPr/>
          <a:lstStyle/>
          <a:p>
            <a:r>
              <a:rPr lang="en-US" dirty="0"/>
              <a:t>The Virginia Company is no more…</a:t>
            </a:r>
          </a:p>
        </p:txBody>
      </p:sp>
      <p:sp>
        <p:nvSpPr>
          <p:cNvPr id="3" name="Rectangle 2">
            <a:extLst>
              <a:ext uri="{FF2B5EF4-FFF2-40B4-BE49-F238E27FC236}">
                <a16:creationId xmlns:a16="http://schemas.microsoft.com/office/drawing/2014/main" id="{1AA203B6-3ED5-AE43-8072-1142DDF8495D}"/>
              </a:ext>
            </a:extLst>
          </p:cNvPr>
          <p:cNvSpPr/>
          <p:nvPr/>
        </p:nvSpPr>
        <p:spPr>
          <a:xfrm>
            <a:off x="281354" y="726830"/>
            <a:ext cx="1782234" cy="523220"/>
          </a:xfrm>
          <a:prstGeom prst="rect">
            <a:avLst/>
          </a:prstGeom>
        </p:spPr>
        <p:txBody>
          <a:bodyPr wrap="square">
            <a:spAutoFit/>
          </a:bodyPr>
          <a:lstStyle/>
          <a:p>
            <a:r>
              <a:rPr lang="en-US" sz="2800" b="1" dirty="0">
                <a:solidFill>
                  <a:schemeClr val="bg1"/>
                </a:solidFill>
              </a:rPr>
              <a:t>1624</a:t>
            </a:r>
          </a:p>
        </p:txBody>
      </p:sp>
      <p:pic>
        <p:nvPicPr>
          <p:cNvPr id="4" name="Picture 2" descr="http://media-1.web.britannica.com/eb-media/82/83682-004-5473A260.jpg">
            <a:extLst>
              <a:ext uri="{FF2B5EF4-FFF2-40B4-BE49-F238E27FC236}">
                <a16:creationId xmlns:a16="http://schemas.microsoft.com/office/drawing/2014/main" id="{712B4674-8AA4-3E49-8B21-25354F941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743" y="820615"/>
            <a:ext cx="917257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6254C7A-B8AA-FB4D-B1EE-2B8819677D66}"/>
              </a:ext>
            </a:extLst>
          </p:cNvPr>
          <p:cNvSpPr txBox="1"/>
          <p:nvPr/>
        </p:nvSpPr>
        <p:spPr>
          <a:xfrm>
            <a:off x="2063588" y="1250050"/>
            <a:ext cx="8674750" cy="830997"/>
          </a:xfrm>
          <a:prstGeom prst="rect">
            <a:avLst/>
          </a:prstGeom>
          <a:noFill/>
        </p:spPr>
        <p:txBody>
          <a:bodyPr wrap="square" rtlCol="0">
            <a:spAutoFit/>
          </a:bodyPr>
          <a:lstStyle/>
          <a:p>
            <a:pPr algn="ctr"/>
            <a:r>
              <a:rPr lang="en-US" altLang="en-US" sz="2400" b="1" dirty="0">
                <a:solidFill>
                  <a:schemeClr val="bg1"/>
                </a:solidFill>
                <a:cs typeface="Times New Roman" panose="02020603050405020304" pitchFamily="18" charset="0"/>
              </a:rPr>
              <a:t>In 1624, an English court dissolved the struggling Virginia Company, and Virginia became a royal colony. </a:t>
            </a:r>
            <a:endParaRPr lang="en-US" sz="2400" dirty="0"/>
          </a:p>
        </p:txBody>
      </p:sp>
    </p:spTree>
    <p:extLst>
      <p:ext uri="{BB962C8B-B14F-4D97-AF65-F5344CB8AC3E}">
        <p14:creationId xmlns:p14="http://schemas.microsoft.com/office/powerpoint/2010/main" val="318235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614D-5EBE-5748-9866-0BB535503151}"/>
              </a:ext>
            </a:extLst>
          </p:cNvPr>
          <p:cNvSpPr>
            <a:spLocks noGrp="1"/>
          </p:cNvSpPr>
          <p:nvPr>
            <p:ph type="title"/>
          </p:nvPr>
        </p:nvSpPr>
        <p:spPr>
          <a:xfrm>
            <a:off x="1889541" y="0"/>
            <a:ext cx="8911687" cy="1280890"/>
          </a:xfrm>
        </p:spPr>
        <p:txBody>
          <a:bodyPr/>
          <a:lstStyle/>
          <a:p>
            <a:r>
              <a:rPr lang="en-US" dirty="0"/>
              <a:t>Long live the King…</a:t>
            </a:r>
          </a:p>
        </p:txBody>
      </p:sp>
      <p:sp>
        <p:nvSpPr>
          <p:cNvPr id="5" name="Rectangle 4">
            <a:extLst>
              <a:ext uri="{FF2B5EF4-FFF2-40B4-BE49-F238E27FC236}">
                <a16:creationId xmlns:a16="http://schemas.microsoft.com/office/drawing/2014/main" id="{3965B6ED-3CCC-264E-ABF7-F36F860256BC}"/>
              </a:ext>
            </a:extLst>
          </p:cNvPr>
          <p:cNvSpPr/>
          <p:nvPr/>
        </p:nvSpPr>
        <p:spPr>
          <a:xfrm>
            <a:off x="294876" y="757670"/>
            <a:ext cx="1313311" cy="523220"/>
          </a:xfrm>
          <a:prstGeom prst="rect">
            <a:avLst/>
          </a:prstGeom>
        </p:spPr>
        <p:txBody>
          <a:bodyPr wrap="square">
            <a:spAutoFit/>
          </a:bodyPr>
          <a:lstStyle/>
          <a:p>
            <a:r>
              <a:rPr lang="en-US" sz="2800" b="1" dirty="0">
                <a:solidFill>
                  <a:schemeClr val="bg1"/>
                </a:solidFill>
              </a:rPr>
              <a:t>1603</a:t>
            </a:r>
          </a:p>
        </p:txBody>
      </p:sp>
      <p:pic>
        <p:nvPicPr>
          <p:cNvPr id="6" name="Picture 4" descr="King James I">
            <a:extLst>
              <a:ext uri="{FF2B5EF4-FFF2-40B4-BE49-F238E27FC236}">
                <a16:creationId xmlns:a16="http://schemas.microsoft.com/office/drawing/2014/main" id="{AAA05EFD-54CF-104A-AB80-26F3332F6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787" y="0"/>
            <a:ext cx="3986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5C9610B-3195-0543-89E4-F99DEBBA6A7E}"/>
              </a:ext>
            </a:extLst>
          </p:cNvPr>
          <p:cNvSpPr txBox="1"/>
          <p:nvPr/>
        </p:nvSpPr>
        <p:spPr>
          <a:xfrm>
            <a:off x="1889541" y="1019280"/>
            <a:ext cx="5777351" cy="5262979"/>
          </a:xfrm>
          <a:prstGeom prst="rect">
            <a:avLst/>
          </a:prstGeom>
          <a:noFill/>
        </p:spPr>
        <p:txBody>
          <a:bodyPr wrap="square" rtlCol="0">
            <a:spAutoFit/>
          </a:bodyPr>
          <a:lstStyle/>
          <a:p>
            <a:r>
              <a:rPr lang="en-US" altLang="en-US" sz="2800" dirty="0">
                <a:solidFill>
                  <a:srgbClr val="FF0000"/>
                </a:solidFill>
                <a:cs typeface="Times New Roman" panose="02020603050405020304" pitchFamily="18" charset="0"/>
              </a:rPr>
              <a:t>King James I</a:t>
            </a:r>
            <a:r>
              <a:rPr lang="en-US" altLang="en-US" sz="2800" dirty="0">
                <a:cs typeface="Times New Roman" panose="02020603050405020304" pitchFamily="18" charset="0"/>
              </a:rPr>
              <a:t>, the son of “Bloody Mary,” Queen of Scots, who </a:t>
            </a:r>
            <a:r>
              <a:rPr lang="en-US" altLang="en-US" sz="2800" dirty="0">
                <a:solidFill>
                  <a:srgbClr val="FF0000"/>
                </a:solidFill>
                <a:cs typeface="Times New Roman" panose="02020603050405020304" pitchFamily="18" charset="0"/>
              </a:rPr>
              <a:t>ascended to the English throne with the death of his cousin Queen Elizabeth I </a:t>
            </a:r>
            <a:r>
              <a:rPr lang="en-US" altLang="en-US" sz="2800" dirty="0">
                <a:cs typeface="Times New Roman" panose="02020603050405020304" pitchFamily="18" charset="0"/>
              </a:rPr>
              <a:t>in 1603, also took an active interest in American colonization</a:t>
            </a:r>
            <a:r>
              <a:rPr lang="en-US" altLang="en-US" sz="2800" dirty="0">
                <a:solidFill>
                  <a:srgbClr val="FF0000"/>
                </a:solidFill>
                <a:cs typeface="Times New Roman" panose="02020603050405020304" pitchFamily="18" charset="0"/>
              </a:rPr>
              <a:t>. In 1606, he chartered a joint-stock enterprise called the </a:t>
            </a:r>
            <a:r>
              <a:rPr lang="en-US" altLang="en-US" sz="2800" i="1" dirty="0">
                <a:solidFill>
                  <a:srgbClr val="FF0000"/>
                </a:solidFill>
                <a:cs typeface="Times New Roman" panose="02020603050405020304" pitchFamily="18" charset="0"/>
              </a:rPr>
              <a:t>Virginia Company</a:t>
            </a:r>
            <a:r>
              <a:rPr lang="en-US" altLang="en-US" sz="2800" i="1" dirty="0">
                <a:cs typeface="Times New Roman" panose="02020603050405020304" pitchFamily="18" charset="0"/>
              </a:rPr>
              <a:t>, </a:t>
            </a:r>
            <a:r>
              <a:rPr lang="en-US" altLang="en-US" sz="2800" dirty="0">
                <a:cs typeface="Times New Roman" panose="02020603050405020304" pitchFamily="18" charset="0"/>
              </a:rPr>
              <a:t>with two divisions: the First Colony of London and the Second Colony of Plymouth.</a:t>
            </a:r>
            <a:endParaRPr lang="en-US" sz="2800" dirty="0"/>
          </a:p>
        </p:txBody>
      </p:sp>
    </p:spTree>
    <p:extLst>
      <p:ext uri="{BB962C8B-B14F-4D97-AF65-F5344CB8AC3E}">
        <p14:creationId xmlns:p14="http://schemas.microsoft.com/office/powerpoint/2010/main" val="114054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870D-0DC1-314B-B798-9BEFDDD36B51}"/>
              </a:ext>
            </a:extLst>
          </p:cNvPr>
          <p:cNvSpPr>
            <a:spLocks noGrp="1"/>
          </p:cNvSpPr>
          <p:nvPr>
            <p:ph type="title"/>
          </p:nvPr>
        </p:nvSpPr>
        <p:spPr>
          <a:xfrm>
            <a:off x="1772310" y="0"/>
            <a:ext cx="8911687" cy="703385"/>
          </a:xfrm>
        </p:spPr>
        <p:txBody>
          <a:bodyPr/>
          <a:lstStyle/>
          <a:p>
            <a:r>
              <a:rPr lang="en-US" dirty="0"/>
              <a:t>Newport’s New World expedition…</a:t>
            </a:r>
          </a:p>
        </p:txBody>
      </p:sp>
      <p:sp>
        <p:nvSpPr>
          <p:cNvPr id="4" name="Rectangle 3">
            <a:extLst>
              <a:ext uri="{FF2B5EF4-FFF2-40B4-BE49-F238E27FC236}">
                <a16:creationId xmlns:a16="http://schemas.microsoft.com/office/drawing/2014/main" id="{EFEFB2C9-0A97-E146-BB1C-E18626C3BE31}"/>
              </a:ext>
            </a:extLst>
          </p:cNvPr>
          <p:cNvSpPr/>
          <p:nvPr/>
        </p:nvSpPr>
        <p:spPr>
          <a:xfrm>
            <a:off x="247983" y="703385"/>
            <a:ext cx="1524327" cy="523220"/>
          </a:xfrm>
          <a:prstGeom prst="rect">
            <a:avLst/>
          </a:prstGeom>
        </p:spPr>
        <p:txBody>
          <a:bodyPr wrap="square">
            <a:spAutoFit/>
          </a:bodyPr>
          <a:lstStyle/>
          <a:p>
            <a:r>
              <a:rPr lang="en-US" sz="2800" b="1" dirty="0">
                <a:solidFill>
                  <a:schemeClr val="bg1"/>
                </a:solidFill>
              </a:rPr>
              <a:t>1606</a:t>
            </a:r>
          </a:p>
        </p:txBody>
      </p:sp>
      <p:pic>
        <p:nvPicPr>
          <p:cNvPr id="5" name="Picture 4" descr="Wpdms_virginia_company_plymouth_council">
            <a:extLst>
              <a:ext uri="{FF2B5EF4-FFF2-40B4-BE49-F238E27FC236}">
                <a16:creationId xmlns:a16="http://schemas.microsoft.com/office/drawing/2014/main" id="{42C7D53F-6CD1-2444-9F36-AE314AACC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6" y="1355663"/>
            <a:ext cx="4007026" cy="55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apsva.us/cms/lib2/VA01000586/Centricity/Domain/3536/King%20James%20I.jpg">
            <a:extLst>
              <a:ext uri="{FF2B5EF4-FFF2-40B4-BE49-F238E27FC236}">
                <a16:creationId xmlns:a16="http://schemas.microsoft.com/office/drawing/2014/main" id="{32777C27-BF37-9A43-897F-0E709336F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6792" y="1590125"/>
            <a:ext cx="3815208" cy="380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924D8F0-C85E-CF43-9947-D4B8AA0A4FA6}"/>
              </a:ext>
            </a:extLst>
          </p:cNvPr>
          <p:cNvSpPr txBox="1"/>
          <p:nvPr/>
        </p:nvSpPr>
        <p:spPr>
          <a:xfrm>
            <a:off x="4297878" y="964995"/>
            <a:ext cx="3962688" cy="5693866"/>
          </a:xfrm>
          <a:prstGeom prst="rect">
            <a:avLst/>
          </a:prstGeom>
          <a:noFill/>
        </p:spPr>
        <p:txBody>
          <a:bodyPr wrap="square" rtlCol="0">
            <a:spAutoFit/>
          </a:bodyPr>
          <a:lstStyle/>
          <a:p>
            <a:r>
              <a:rPr lang="en-US" altLang="en-US" sz="2600" dirty="0">
                <a:cs typeface="Times New Roman" panose="02020603050405020304" pitchFamily="18" charset="0"/>
              </a:rPr>
              <a:t>The </a:t>
            </a:r>
            <a:r>
              <a:rPr lang="en-US" altLang="en-US" sz="2600" dirty="0">
                <a:solidFill>
                  <a:srgbClr val="FF0000"/>
                </a:solidFill>
                <a:cs typeface="Times New Roman" panose="02020603050405020304" pitchFamily="18" charset="0"/>
              </a:rPr>
              <a:t>Virginia Company </a:t>
            </a:r>
            <a:r>
              <a:rPr lang="en-US" altLang="en-US" sz="2600" dirty="0">
                <a:cs typeface="Times New Roman" panose="02020603050405020304" pitchFamily="18" charset="0"/>
              </a:rPr>
              <a:t>of London was the first to organize an expedition, dispatching a flotilla of three ships—the </a:t>
            </a:r>
            <a:r>
              <a:rPr lang="en-US" altLang="en-US" sz="2600" i="1" dirty="0">
                <a:solidFill>
                  <a:srgbClr val="FF0000"/>
                </a:solidFill>
                <a:cs typeface="Times New Roman" panose="02020603050405020304" pitchFamily="18" charset="0"/>
              </a:rPr>
              <a:t>Godspeed</a:t>
            </a:r>
            <a:r>
              <a:rPr lang="en-US" altLang="en-US" sz="2600" dirty="0">
                <a:solidFill>
                  <a:srgbClr val="FF0000"/>
                </a:solidFill>
                <a:cs typeface="Times New Roman" panose="02020603050405020304" pitchFamily="18" charset="0"/>
              </a:rPr>
              <a:t>, </a:t>
            </a:r>
            <a:r>
              <a:rPr lang="en-US" altLang="en-US" sz="2600" i="1" dirty="0">
                <a:solidFill>
                  <a:srgbClr val="FF0000"/>
                </a:solidFill>
                <a:cs typeface="Times New Roman" panose="02020603050405020304" pitchFamily="18" charset="0"/>
              </a:rPr>
              <a:t>Discovery</a:t>
            </a:r>
            <a:r>
              <a:rPr lang="en-US" altLang="en-US" sz="2600" dirty="0">
                <a:cs typeface="Times New Roman" panose="02020603050405020304" pitchFamily="18" charset="0"/>
              </a:rPr>
              <a:t>, and </a:t>
            </a:r>
            <a:r>
              <a:rPr lang="en-US" altLang="en-US" sz="2600" i="1" dirty="0">
                <a:solidFill>
                  <a:srgbClr val="FF0000"/>
                </a:solidFill>
                <a:cs typeface="Times New Roman" panose="02020603050405020304" pitchFamily="18" charset="0"/>
              </a:rPr>
              <a:t>Susan Constant</a:t>
            </a:r>
            <a:r>
              <a:rPr lang="en-US" altLang="en-US" sz="2600" dirty="0">
                <a:cs typeface="Times New Roman" panose="02020603050405020304" pitchFamily="18" charset="0"/>
              </a:rPr>
              <a:t>—led by Captain </a:t>
            </a:r>
            <a:r>
              <a:rPr lang="en-US" altLang="en-US" sz="2600" dirty="0">
                <a:solidFill>
                  <a:srgbClr val="FF0000"/>
                </a:solidFill>
                <a:cs typeface="Times New Roman" panose="02020603050405020304" pitchFamily="18" charset="0"/>
              </a:rPr>
              <a:t>Christopher Newport </a:t>
            </a:r>
            <a:r>
              <a:rPr lang="en-US" altLang="en-US" sz="2600" dirty="0">
                <a:cs typeface="Times New Roman" panose="02020603050405020304" pitchFamily="18" charset="0"/>
              </a:rPr>
              <a:t>(above), and bearing 105 men and boys bound for the Chesapeake, Virginia in late </a:t>
            </a:r>
            <a:r>
              <a:rPr lang="en-US" altLang="en-US" sz="2600" dirty="0">
                <a:solidFill>
                  <a:srgbClr val="FF0000"/>
                </a:solidFill>
                <a:cs typeface="Times New Roman" panose="02020603050405020304" pitchFamily="18" charset="0"/>
              </a:rPr>
              <a:t>December 1606</a:t>
            </a:r>
            <a:r>
              <a:rPr lang="en-US" altLang="en-US" sz="2600" dirty="0">
                <a:cs typeface="Times New Roman" panose="02020603050405020304" pitchFamily="18" charset="0"/>
              </a:rPr>
              <a:t>.</a:t>
            </a:r>
            <a:endParaRPr lang="en-US" sz="2600" dirty="0"/>
          </a:p>
        </p:txBody>
      </p:sp>
      <p:sp>
        <p:nvSpPr>
          <p:cNvPr id="8" name="TextBox 7">
            <a:extLst>
              <a:ext uri="{FF2B5EF4-FFF2-40B4-BE49-F238E27FC236}">
                <a16:creationId xmlns:a16="http://schemas.microsoft.com/office/drawing/2014/main" id="{541EDBFD-0DEF-5440-890E-6F050D487BE9}"/>
              </a:ext>
            </a:extLst>
          </p:cNvPr>
          <p:cNvSpPr txBox="1"/>
          <p:nvPr/>
        </p:nvSpPr>
        <p:spPr>
          <a:xfrm>
            <a:off x="8628185" y="5580185"/>
            <a:ext cx="3399692" cy="369332"/>
          </a:xfrm>
          <a:prstGeom prst="rect">
            <a:avLst/>
          </a:prstGeom>
          <a:noFill/>
        </p:spPr>
        <p:txBody>
          <a:bodyPr wrap="square" rtlCol="0">
            <a:spAutoFit/>
          </a:bodyPr>
          <a:lstStyle/>
          <a:p>
            <a:pPr algn="ctr"/>
            <a:r>
              <a:rPr lang="en-US" b="1" dirty="0"/>
              <a:t>Christopher Newport</a:t>
            </a:r>
          </a:p>
        </p:txBody>
      </p:sp>
    </p:spTree>
    <p:extLst>
      <p:ext uri="{BB962C8B-B14F-4D97-AF65-F5344CB8AC3E}">
        <p14:creationId xmlns:p14="http://schemas.microsoft.com/office/powerpoint/2010/main" val="14883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Jamestown, voyage to">
            <a:extLst>
              <a:ext uri="{FF2B5EF4-FFF2-40B4-BE49-F238E27FC236}">
                <a16:creationId xmlns:a16="http://schemas.microsoft.com/office/drawing/2014/main" id="{A213ECCA-D213-2742-B0E1-4224AA6A0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017588"/>
            <a:ext cx="8353425"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22DC5E9F-5E59-7D46-B22D-F1A0C8FE9AB9}"/>
              </a:ext>
            </a:extLst>
          </p:cNvPr>
          <p:cNvSpPr>
            <a:spLocks noGrp="1"/>
          </p:cNvSpPr>
          <p:nvPr>
            <p:ph type="title"/>
          </p:nvPr>
        </p:nvSpPr>
        <p:spPr>
          <a:xfrm>
            <a:off x="2155824" y="152400"/>
            <a:ext cx="8353425" cy="838200"/>
          </a:xfrm>
        </p:spPr>
        <p:txBody>
          <a:bodyPr>
            <a:normAutofit fontScale="90000"/>
          </a:bodyPr>
          <a:lstStyle/>
          <a:p>
            <a:r>
              <a:rPr lang="en-US" altLang="en-US" sz="2400" b="1" dirty="0">
                <a:solidFill>
                  <a:schemeClr val="tx1"/>
                </a:solidFill>
                <a:latin typeface="Times New Roman" panose="02020603050405020304" pitchFamily="18" charset="0"/>
                <a:cs typeface="Times New Roman" panose="02020603050405020304" pitchFamily="18" charset="0"/>
              </a:rPr>
              <a:t>The </a:t>
            </a:r>
            <a:r>
              <a:rPr lang="en-US" altLang="en-US" sz="2400" b="1" i="1" dirty="0">
                <a:solidFill>
                  <a:schemeClr val="tx1"/>
                </a:solidFill>
                <a:latin typeface="Times New Roman" panose="02020603050405020304" pitchFamily="18" charset="0"/>
                <a:cs typeface="Times New Roman" panose="02020603050405020304" pitchFamily="18" charset="0"/>
              </a:rPr>
              <a:t>Godspeed</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i="1" dirty="0">
                <a:solidFill>
                  <a:schemeClr val="tx1"/>
                </a:solidFill>
                <a:latin typeface="Times New Roman" panose="02020603050405020304" pitchFamily="18" charset="0"/>
                <a:cs typeface="Times New Roman" panose="02020603050405020304" pitchFamily="18" charset="0"/>
              </a:rPr>
              <a:t>Discovery</a:t>
            </a:r>
            <a:r>
              <a:rPr lang="en-US" altLang="en-US" sz="2400" b="1" dirty="0">
                <a:solidFill>
                  <a:schemeClr val="tx1"/>
                </a:solidFill>
                <a:latin typeface="Times New Roman" panose="02020603050405020304" pitchFamily="18" charset="0"/>
                <a:cs typeface="Times New Roman" panose="02020603050405020304" pitchFamily="18" charset="0"/>
              </a:rPr>
              <a:t>, and </a:t>
            </a:r>
            <a:r>
              <a:rPr lang="en-US" altLang="en-US" sz="2400" b="1" i="1" dirty="0">
                <a:solidFill>
                  <a:schemeClr val="tx1"/>
                </a:solidFill>
                <a:latin typeface="Times New Roman" panose="02020603050405020304" pitchFamily="18" charset="0"/>
                <a:cs typeface="Times New Roman" panose="02020603050405020304" pitchFamily="18" charset="0"/>
              </a:rPr>
              <a:t>Susan Constant </a:t>
            </a:r>
            <a:r>
              <a:rPr lang="en-US" altLang="en-US" sz="2400" b="1" dirty="0">
                <a:solidFill>
                  <a:schemeClr val="tx1"/>
                </a:solidFill>
                <a:latin typeface="Times New Roman" panose="02020603050405020304" pitchFamily="18" charset="0"/>
                <a:cs typeface="Times New Roman" panose="02020603050405020304" pitchFamily="18" charset="0"/>
              </a:rPr>
              <a:t>spent four months at sea with a stopover in the Caribbean for water and provisions.</a:t>
            </a:r>
          </a:p>
        </p:txBody>
      </p:sp>
    </p:spTree>
    <p:extLst>
      <p:ext uri="{BB962C8B-B14F-4D97-AF65-F5344CB8AC3E}">
        <p14:creationId xmlns:p14="http://schemas.microsoft.com/office/powerpoint/2010/main" val="61543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6CDE-4D50-CD45-B5F3-1EA8642DDD12}"/>
              </a:ext>
            </a:extLst>
          </p:cNvPr>
          <p:cNvSpPr>
            <a:spLocks noGrp="1"/>
          </p:cNvSpPr>
          <p:nvPr>
            <p:ph type="title"/>
          </p:nvPr>
        </p:nvSpPr>
        <p:spPr>
          <a:xfrm>
            <a:off x="1678524" y="0"/>
            <a:ext cx="8911687" cy="703385"/>
          </a:xfrm>
        </p:spPr>
        <p:txBody>
          <a:bodyPr/>
          <a:lstStyle/>
          <a:p>
            <a:r>
              <a:rPr lang="en-US" dirty="0"/>
              <a:t>Newport makes landfall…</a:t>
            </a:r>
          </a:p>
        </p:txBody>
      </p:sp>
      <p:pic>
        <p:nvPicPr>
          <p:cNvPr id="3" name="Picture 2" descr="http://www.sprouls.com/blog/wp-content/uploads/2009/02/jamestown.jpg">
            <a:extLst>
              <a:ext uri="{FF2B5EF4-FFF2-40B4-BE49-F238E27FC236}">
                <a16:creationId xmlns:a16="http://schemas.microsoft.com/office/drawing/2014/main" id="{390FE3A9-7428-0349-AB1A-EDFEDCCD2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62" y="703385"/>
            <a:ext cx="8725425"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45B640B-FF09-714A-B5FA-0A12D20D17B2}"/>
              </a:ext>
            </a:extLst>
          </p:cNvPr>
          <p:cNvSpPr txBox="1"/>
          <p:nvPr/>
        </p:nvSpPr>
        <p:spPr>
          <a:xfrm>
            <a:off x="9101380" y="983450"/>
            <a:ext cx="2977662" cy="5016758"/>
          </a:xfrm>
          <a:prstGeom prst="rect">
            <a:avLst/>
          </a:prstGeom>
          <a:noFill/>
        </p:spPr>
        <p:txBody>
          <a:bodyPr wrap="square" rtlCol="0">
            <a:spAutoFit/>
          </a:bodyPr>
          <a:lstStyle/>
          <a:p>
            <a:r>
              <a:rPr lang="en-US" altLang="en-US" sz="4000" dirty="0">
                <a:cs typeface="Times New Roman" panose="02020603050405020304" pitchFamily="18" charset="0"/>
              </a:rPr>
              <a:t>The expedition made </a:t>
            </a:r>
            <a:r>
              <a:rPr lang="en-US" altLang="en-US" sz="4000" dirty="0">
                <a:solidFill>
                  <a:srgbClr val="FF0000"/>
                </a:solidFill>
                <a:cs typeface="Times New Roman" panose="02020603050405020304" pitchFamily="18" charset="0"/>
              </a:rPr>
              <a:t>landfall</a:t>
            </a:r>
            <a:r>
              <a:rPr lang="en-US" altLang="en-US" sz="4000" dirty="0">
                <a:cs typeface="Times New Roman" panose="02020603050405020304" pitchFamily="18" charset="0"/>
              </a:rPr>
              <a:t> at Cape Henry on </a:t>
            </a:r>
            <a:r>
              <a:rPr lang="en-US" altLang="en-US" sz="4000" dirty="0">
                <a:solidFill>
                  <a:srgbClr val="FF0000"/>
                </a:solidFill>
                <a:cs typeface="Times New Roman" panose="02020603050405020304" pitchFamily="18" charset="0"/>
              </a:rPr>
              <a:t>April 26, 1607</a:t>
            </a:r>
            <a:r>
              <a:rPr lang="en-US" altLang="en-US" sz="4000" dirty="0">
                <a:cs typeface="Times New Roman" panose="02020603050405020304" pitchFamily="18" charset="0"/>
              </a:rPr>
              <a:t>.</a:t>
            </a:r>
            <a:endParaRPr lang="en-US" sz="4000" dirty="0"/>
          </a:p>
        </p:txBody>
      </p:sp>
    </p:spTree>
    <p:extLst>
      <p:ext uri="{BB962C8B-B14F-4D97-AF65-F5344CB8AC3E}">
        <p14:creationId xmlns:p14="http://schemas.microsoft.com/office/powerpoint/2010/main" val="68499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wingfield.org/EMW/plate1.jpg">
            <a:extLst>
              <a:ext uri="{FF2B5EF4-FFF2-40B4-BE49-F238E27FC236}">
                <a16:creationId xmlns:a16="http://schemas.microsoft.com/office/drawing/2014/main" id="{ECE48A47-EE52-E049-956B-969A3C18F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465139"/>
            <a:ext cx="3540125"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Smith, John">
            <a:extLst>
              <a:ext uri="{FF2B5EF4-FFF2-40B4-BE49-F238E27FC236}">
                <a16:creationId xmlns:a16="http://schemas.microsoft.com/office/drawing/2014/main" id="{A3677104-42C9-E346-8787-7082B03CF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465139"/>
            <a:ext cx="35052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2">
            <a:extLst>
              <a:ext uri="{FF2B5EF4-FFF2-40B4-BE49-F238E27FC236}">
                <a16:creationId xmlns:a16="http://schemas.microsoft.com/office/drawing/2014/main" id="{BF838A7D-1246-5E41-AD40-1E10A4A97842}"/>
              </a:ext>
            </a:extLst>
          </p:cNvPr>
          <p:cNvSpPr>
            <a:spLocks noGrp="1"/>
          </p:cNvSpPr>
          <p:nvPr>
            <p:ph type="ctrTitle"/>
          </p:nvPr>
        </p:nvSpPr>
        <p:spPr>
          <a:xfrm>
            <a:off x="2151063" y="5318125"/>
            <a:ext cx="4143986" cy="1143000"/>
          </a:xfrm>
        </p:spPr>
        <p:txBody>
          <a:bodyPr>
            <a:noAutofit/>
          </a:bodyPr>
          <a:lstStyle/>
          <a:p>
            <a:r>
              <a:rPr lang="en-US" altLang="en-US" sz="2400" b="1" dirty="0">
                <a:solidFill>
                  <a:srgbClr val="003300"/>
                </a:solidFill>
                <a:latin typeface="+mn-lt"/>
                <a:cs typeface="Times New Roman" panose="02020603050405020304" pitchFamily="18" charset="0"/>
              </a:rPr>
              <a:t>Edward Maria Wingfield, </a:t>
            </a:r>
            <a:br>
              <a:rPr lang="en-US" altLang="en-US" sz="2400" b="1" dirty="0">
                <a:solidFill>
                  <a:srgbClr val="003300"/>
                </a:solidFill>
                <a:latin typeface="+mn-lt"/>
                <a:cs typeface="Times New Roman" panose="02020603050405020304" pitchFamily="18" charset="0"/>
              </a:rPr>
            </a:br>
            <a:r>
              <a:rPr lang="en-US" altLang="en-US" sz="2400" b="1" dirty="0">
                <a:solidFill>
                  <a:srgbClr val="003300"/>
                </a:solidFill>
                <a:latin typeface="+mn-lt"/>
                <a:cs typeface="Times New Roman" panose="02020603050405020304" pitchFamily="18" charset="0"/>
              </a:rPr>
              <a:t>1</a:t>
            </a:r>
            <a:r>
              <a:rPr lang="en-US" altLang="en-US" sz="2400" b="1" baseline="30000" dirty="0">
                <a:solidFill>
                  <a:srgbClr val="003300"/>
                </a:solidFill>
                <a:latin typeface="+mn-lt"/>
                <a:cs typeface="Times New Roman" panose="02020603050405020304" pitchFamily="18" charset="0"/>
              </a:rPr>
              <a:t>st</a:t>
            </a:r>
            <a:r>
              <a:rPr lang="en-US" altLang="en-US" sz="2400" b="1" dirty="0">
                <a:solidFill>
                  <a:srgbClr val="003300"/>
                </a:solidFill>
                <a:latin typeface="+mn-lt"/>
                <a:cs typeface="Times New Roman" panose="02020603050405020304" pitchFamily="18" charset="0"/>
              </a:rPr>
              <a:t> president and founder of Jamestown</a:t>
            </a:r>
          </a:p>
        </p:txBody>
      </p:sp>
      <p:sp>
        <p:nvSpPr>
          <p:cNvPr id="13317" name="Subtitle 4">
            <a:extLst>
              <a:ext uri="{FF2B5EF4-FFF2-40B4-BE49-F238E27FC236}">
                <a16:creationId xmlns:a16="http://schemas.microsoft.com/office/drawing/2014/main" id="{AD373AA8-A34A-1949-B21A-95A96F608048}"/>
              </a:ext>
            </a:extLst>
          </p:cNvPr>
          <p:cNvSpPr>
            <a:spLocks noGrp="1"/>
          </p:cNvSpPr>
          <p:nvPr>
            <p:ph type="subTitle" idx="1"/>
          </p:nvPr>
        </p:nvSpPr>
        <p:spPr>
          <a:xfrm>
            <a:off x="6381750" y="5318125"/>
            <a:ext cx="3657600" cy="457200"/>
          </a:xfrm>
        </p:spPr>
        <p:txBody>
          <a:bodyPr>
            <a:noAutofit/>
          </a:bodyPr>
          <a:lstStyle/>
          <a:p>
            <a:r>
              <a:rPr lang="en-US" altLang="en-US" sz="2400" b="1" dirty="0">
                <a:solidFill>
                  <a:srgbClr val="003300"/>
                </a:solidFill>
                <a:cs typeface="Times New Roman" panose="02020603050405020304" pitchFamily="18" charset="0"/>
              </a:rPr>
              <a:t>Captain John Smith, controversial member of the Jamestown council</a:t>
            </a:r>
          </a:p>
        </p:txBody>
      </p:sp>
    </p:spTree>
    <p:extLst>
      <p:ext uri="{BB962C8B-B14F-4D97-AF65-F5344CB8AC3E}">
        <p14:creationId xmlns:p14="http://schemas.microsoft.com/office/powerpoint/2010/main" val="180945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VtX9dhCim7M/VT0gleQlZoI/AAAAAAAABsM/HOIhobzoeWM/s1600/Cape%2BMay.VA..jpg">
            <a:extLst>
              <a:ext uri="{FF2B5EF4-FFF2-40B4-BE49-F238E27FC236}">
                <a16:creationId xmlns:a16="http://schemas.microsoft.com/office/drawing/2014/main" id="{F650E633-888C-C34D-9A6F-CA1000D54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854" y="1416281"/>
            <a:ext cx="8468824" cy="54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a:extLst>
              <a:ext uri="{FF2B5EF4-FFF2-40B4-BE49-F238E27FC236}">
                <a16:creationId xmlns:a16="http://schemas.microsoft.com/office/drawing/2014/main" id="{C5F08091-B8FC-344F-9BB8-95ED2D2A9AEA}"/>
              </a:ext>
            </a:extLst>
          </p:cNvPr>
          <p:cNvSpPr>
            <a:spLocks noGrp="1"/>
          </p:cNvSpPr>
          <p:nvPr>
            <p:ph type="title"/>
          </p:nvPr>
        </p:nvSpPr>
        <p:spPr>
          <a:xfrm>
            <a:off x="1647826" y="-1"/>
            <a:ext cx="10544174" cy="726831"/>
          </a:xfrm>
        </p:spPr>
        <p:txBody>
          <a:bodyPr>
            <a:noAutofit/>
          </a:bodyPr>
          <a:lstStyle/>
          <a:p>
            <a:r>
              <a:rPr lang="en-US" altLang="en-US" sz="2800" b="1" dirty="0">
                <a:solidFill>
                  <a:srgbClr val="0070C0"/>
                </a:solidFill>
                <a:latin typeface="+mn-lt"/>
                <a:cs typeface="Times New Roman" panose="02020603050405020304" pitchFamily="18" charset="0"/>
              </a:rPr>
              <a:t>The colonists sailed far up the James River to find a safe </a:t>
            </a:r>
            <a:br>
              <a:rPr lang="en-US" altLang="en-US" sz="2800" b="1" dirty="0">
                <a:solidFill>
                  <a:srgbClr val="0070C0"/>
                </a:solidFill>
                <a:latin typeface="+mn-lt"/>
                <a:cs typeface="Times New Roman" panose="02020603050405020304" pitchFamily="18" charset="0"/>
              </a:rPr>
            </a:br>
            <a:r>
              <a:rPr lang="en-US" altLang="en-US" sz="2800" b="1" dirty="0">
                <a:solidFill>
                  <a:srgbClr val="0070C0"/>
                </a:solidFill>
                <a:latin typeface="+mn-lt"/>
                <a:cs typeface="Times New Roman" panose="02020603050405020304" pitchFamily="18" charset="0"/>
              </a:rPr>
              <a:t>place to establish a settlement, going ashore on May 4, 1607.</a:t>
            </a:r>
          </a:p>
        </p:txBody>
      </p:sp>
    </p:spTree>
    <p:extLst>
      <p:ext uri="{BB962C8B-B14F-4D97-AF65-F5344CB8AC3E}">
        <p14:creationId xmlns:p14="http://schemas.microsoft.com/office/powerpoint/2010/main" val="425540812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404</TotalTime>
  <Words>1245</Words>
  <Application>Microsoft Macintosh PowerPoint</Application>
  <PresentationFormat>Widescreen</PresentationFormat>
  <Paragraphs>79</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Times New Roman</vt:lpstr>
      <vt:lpstr>Wingdings 3</vt:lpstr>
      <vt:lpstr>Wisp</vt:lpstr>
      <vt:lpstr>Jamestown</vt:lpstr>
      <vt:lpstr>Jamestown</vt:lpstr>
      <vt:lpstr>Things to remember about English colonization in North America…</vt:lpstr>
      <vt:lpstr>Long live the King…</vt:lpstr>
      <vt:lpstr>Newport’s New World expedition…</vt:lpstr>
      <vt:lpstr>The Godspeed, Discovery, and Susan Constant spent four months at sea with a stopover in the Caribbean for water and provisions.</vt:lpstr>
      <vt:lpstr>Newport makes landfall…</vt:lpstr>
      <vt:lpstr>Edward Maria Wingfield,  1st president and founder of Jamestown</vt:lpstr>
      <vt:lpstr>The colonists sailed far up the James River to find a safe  place to establish a settlement, going ashore on May 4, 1607.</vt:lpstr>
      <vt:lpstr>First business: build a fort…</vt:lpstr>
      <vt:lpstr>A stout defense against what might come…</vt:lpstr>
      <vt:lpstr>Newcomers surrounded by natives…</vt:lpstr>
      <vt:lpstr>The English discovered a complex native culture…</vt:lpstr>
      <vt:lpstr>It all started out well…</vt:lpstr>
      <vt:lpstr>Wanted: Colonists for Virginia</vt:lpstr>
      <vt:lpstr>PowerPoint Presentation</vt:lpstr>
      <vt:lpstr>Tobacco, a hybrid strain grown by John Rofle, became Virginia’s cash crop and assured the colony’s survival.</vt:lpstr>
      <vt:lpstr>The success of tobacco cultivation in Virginia led to the establishment of a number of tobacco plantations and communities, including Wolstenholme Town, up and down the James River.</vt:lpstr>
      <vt:lpstr>PowerPoint Presentation</vt:lpstr>
      <vt:lpstr>Capt. John Smith &amp; Pocahontas…</vt:lpstr>
      <vt:lpstr>PowerPoint Presentation</vt:lpstr>
      <vt:lpstr>John Smith’s “Wild Child”…</vt:lpstr>
      <vt:lpstr>Holding the chief’s daughter…</vt:lpstr>
      <vt:lpstr>Pocahontas becomes Rebecca…</vt:lpstr>
      <vt:lpstr>The natives go to war…</vt:lpstr>
      <vt:lpstr>Dr. William Kelso conducts ongoing archaeological investigations of James Fort and Jamestown.</vt:lpstr>
      <vt:lpstr>The “Starving Time”…</vt:lpstr>
      <vt:lpstr>Cannibalism at Jamestown…</vt:lpstr>
      <vt:lpstr>Meet Jane Doe…</vt:lpstr>
      <vt:lpstr>A second war with the Powhatans…</vt:lpstr>
      <vt:lpstr>The Powhatans launched their attack on March 22, 1622, killing at least 350 settlers, including John Rolfe, approximately one-fourth of the colonists in Virginia.</vt:lpstr>
      <vt:lpstr>The English retaliate…</vt:lpstr>
      <vt:lpstr>PowerPoint Presentation</vt:lpstr>
      <vt:lpstr>The Virginia Company is no more…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Roanoke &amp; Jamestown</dc:title>
  <dc:creator>dramtreebooks@ec.rr.com</dc:creator>
  <cp:lastModifiedBy>dramtreebooks@ec.rr.com</cp:lastModifiedBy>
  <cp:revision>76</cp:revision>
  <dcterms:created xsi:type="dcterms:W3CDTF">2018-07-06T21:11:56Z</dcterms:created>
  <dcterms:modified xsi:type="dcterms:W3CDTF">2018-09-02T22:18:50Z</dcterms:modified>
</cp:coreProperties>
</file>