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05" d="100"/>
          <a:sy n="105" d="100"/>
        </p:scale>
        <p:origin x="-88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568D2909-98EE-4F35-A318-E5849C1A2B45}" type="datetimeFigureOut">
              <a:rPr lang="en-US" smtClean="0"/>
              <a:pPr/>
              <a:t>2/11/17</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489A460-8145-4A3B-BF1A-7DD1730CCF3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8D2909-98EE-4F35-A318-E5849C1A2B45}" type="datetimeFigureOut">
              <a:rPr lang="en-US" smtClean="0"/>
              <a:pPr/>
              <a:t>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9A460-8145-4A3B-BF1A-7DD1730CCF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8D2909-98EE-4F35-A318-E5849C1A2B45}" type="datetimeFigureOut">
              <a:rPr lang="en-US" smtClean="0"/>
              <a:pPr/>
              <a:t>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9A460-8145-4A3B-BF1A-7DD1730CCF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8D2909-98EE-4F35-A318-E5849C1A2B45}" type="datetimeFigureOut">
              <a:rPr lang="en-US" smtClean="0"/>
              <a:pPr/>
              <a:t>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9A460-8145-4A3B-BF1A-7DD1730CCF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8D2909-98EE-4F35-A318-E5849C1A2B45}" type="datetimeFigureOut">
              <a:rPr lang="en-US" smtClean="0"/>
              <a:pPr/>
              <a:t>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9A460-8145-4A3B-BF1A-7DD1730CCF3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8D2909-98EE-4F35-A318-E5849C1A2B45}" type="datetimeFigureOut">
              <a:rPr lang="en-US" smtClean="0"/>
              <a:pPr/>
              <a:t>2/11/17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9A460-8145-4A3B-BF1A-7DD1730CCF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8D2909-98EE-4F35-A318-E5849C1A2B45}" type="datetimeFigureOut">
              <a:rPr lang="en-US" smtClean="0"/>
              <a:pPr/>
              <a:t>2/11/17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89A460-8145-4A3B-BF1A-7DD1730CCF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8D2909-98EE-4F35-A318-E5849C1A2B45}" type="datetimeFigureOut">
              <a:rPr lang="en-US" smtClean="0"/>
              <a:pPr/>
              <a:t>2/11/17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89A460-8145-4A3B-BF1A-7DD1730CCF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568D2909-98EE-4F35-A318-E5849C1A2B45}" type="datetimeFigureOut">
              <a:rPr lang="en-US" smtClean="0"/>
              <a:pPr/>
              <a:t>2/11/17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89A460-8145-4A3B-BF1A-7DD1730CCF3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8D2909-98EE-4F35-A318-E5849C1A2B45}" type="datetimeFigureOut">
              <a:rPr lang="en-US" smtClean="0"/>
              <a:pPr/>
              <a:t>2/11/17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9A460-8145-4A3B-BF1A-7DD1730CCF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8D2909-98EE-4F35-A318-E5849C1A2B45}" type="datetimeFigureOut">
              <a:rPr lang="en-US" smtClean="0"/>
              <a:pPr/>
              <a:t>2/11/17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9A460-8145-4A3B-BF1A-7DD1730CCF3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568D2909-98EE-4F35-A318-E5849C1A2B45}" type="datetimeFigureOut">
              <a:rPr lang="en-US" smtClean="0"/>
              <a:pPr/>
              <a:t>2/11/17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3489A460-8145-4A3B-BF1A-7DD1730CCF3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Black People in Colonial North America (1526-1763) [</a:t>
            </a:r>
            <a:r>
              <a:rPr lang="en-US" smtClean="0"/>
              <a:t>Part II</a:t>
            </a:r>
            <a:r>
              <a:rPr lang="en-US" dirty="0" smtClean="0"/>
              <a:t>]</a:t>
            </a:r>
            <a:endParaRPr lang="en-US" dirty="0"/>
          </a:p>
        </p:txBody>
      </p:sp>
      <p:sp>
        <p:nvSpPr>
          <p:cNvPr id="3" name="Subtitle 2"/>
          <p:cNvSpPr>
            <a:spLocks noGrp="1"/>
          </p:cNvSpPr>
          <p:nvPr>
            <p:ph type="subTitle" idx="1"/>
          </p:nvPr>
        </p:nvSpPr>
        <p:spPr/>
        <p:txBody>
          <a:bodyPr/>
          <a:lstStyle/>
          <a:p>
            <a:r>
              <a:rPr lang="en-US" dirty="0" smtClean="0"/>
              <a:t>The People of the Colonies, Servitude, Culture and Resistance</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828800" y="2667000"/>
            <a:ext cx="6400800" cy="415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Slavery in the Regions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Northern colonies were impacted by colder climates and religious communities.  This led to a less oppressive form of slavery, and lower numbers led to faster assimilation.</a:t>
            </a:r>
          </a:p>
          <a:p>
            <a:endParaRPr lang="en-US" dirty="0" smtClean="0"/>
          </a:p>
          <a:p>
            <a:r>
              <a:rPr lang="en-US" dirty="0" smtClean="0"/>
              <a:t>Spanish Florida and French Louisiana primarily used slaves for militia and as artisans.  Also, the slaves were Roman Catholic and this led to social opportunities.  </a:t>
            </a:r>
          </a:p>
          <a:p>
            <a:endParaRPr lang="en-US" dirty="0" smtClean="0"/>
          </a:p>
          <a:p>
            <a:r>
              <a:rPr lang="en-US" dirty="0" smtClean="0"/>
              <a:t>New Spain’s northern borderlands first blacks were part of exploratory groups.  The majority of slaves were Indians, while blacks were employed as sailors, soldiers, artisans, traders, and cattle herders.  Some even held high positions in Catholic missions.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800" decel="100000"/>
                                        <p:tgtEl>
                                          <p:spTgt spid="3">
                                            <p:txEl>
                                              <p:pRg st="2" end="2"/>
                                            </p:txEl>
                                          </p:spTgt>
                                        </p:tgtEl>
                                      </p:cBhvr>
                                    </p:animEffect>
                                    <p:anim calcmode="lin" valueType="num">
                                      <p:cBhvr>
                                        <p:cTn id="1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800" decel="100000"/>
                                        <p:tgtEl>
                                          <p:spTgt spid="3">
                                            <p:txEl>
                                              <p:pRg st="4" end="4"/>
                                            </p:txEl>
                                          </p:spTgt>
                                        </p:tgtEl>
                                      </p:cBhvr>
                                    </p:animEffect>
                                    <p:anim calcmode="lin" valueType="num">
                                      <p:cBhvr>
                                        <p:cTn id="2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Black Women in Colonial America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Black women in the Northern colonies differed greatly from the Southern colonies.</a:t>
            </a:r>
          </a:p>
          <a:p>
            <a:endParaRPr lang="en-US" dirty="0" smtClean="0"/>
          </a:p>
          <a:p>
            <a:r>
              <a:rPr lang="en-US" dirty="0" smtClean="0"/>
              <a:t>In the South, they primarily worked the fields.  They would also raise the masters children, cook, and be house servants.</a:t>
            </a:r>
          </a:p>
          <a:p>
            <a:endParaRPr lang="en-US" dirty="0" smtClean="0"/>
          </a:p>
          <a:p>
            <a:r>
              <a:rPr lang="en-US" dirty="0" smtClean="0"/>
              <a:t>They were subject of abuse, particularly sexual abuse by their white masters.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800" decel="100000"/>
                                        <p:tgtEl>
                                          <p:spTgt spid="3">
                                            <p:txEl>
                                              <p:pRg st="2" end="2"/>
                                            </p:txEl>
                                          </p:spTgt>
                                        </p:tgtEl>
                                      </p:cBhvr>
                                    </p:animEffect>
                                    <p:anim calcmode="lin" valueType="num">
                                      <p:cBhvr>
                                        <p:cTn id="1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800" decel="100000"/>
                                        <p:tgtEl>
                                          <p:spTgt spid="3">
                                            <p:txEl>
                                              <p:pRg st="4" end="4"/>
                                            </p:txEl>
                                          </p:spTgt>
                                        </p:tgtEl>
                                      </p:cBhvr>
                                    </p:animEffect>
                                    <p:anim calcmode="lin" valueType="num">
                                      <p:cBhvr>
                                        <p:cTn id="2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Resistance &amp; Rebellion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Resistance was a common response to the oppressive system of slavery.</a:t>
            </a:r>
          </a:p>
          <a:p>
            <a:endParaRPr lang="en-US" dirty="0" smtClean="0"/>
          </a:p>
          <a:p>
            <a:r>
              <a:rPr lang="en-US" dirty="0" smtClean="0"/>
              <a:t>Not doing tasks, sabotaging equipment, escape and rebellion were the various forms of resistance.  It’s aim was not to destroy the slave system though.</a:t>
            </a:r>
          </a:p>
          <a:p>
            <a:endParaRPr lang="en-US" dirty="0" smtClean="0"/>
          </a:p>
          <a:p>
            <a:r>
              <a:rPr lang="en-US" dirty="0" smtClean="0"/>
              <a:t>Many who escaped would form “outlier” communities.  Some joined Indians to form maroon communities like the Seminoles.</a:t>
            </a:r>
          </a:p>
          <a:p>
            <a:endParaRPr lang="en-US" dirty="0" smtClean="0"/>
          </a:p>
          <a:p>
            <a:r>
              <a:rPr lang="en-US" dirty="0" smtClean="0"/>
              <a:t>Revolts broke out in the British North American colonies in the 18</a:t>
            </a:r>
            <a:r>
              <a:rPr lang="en-US" baseline="30000" dirty="0" smtClean="0"/>
              <a:t>th</a:t>
            </a:r>
            <a:r>
              <a:rPr lang="en-US" dirty="0" smtClean="0"/>
              <a:t> century.  The most frightening was the </a:t>
            </a:r>
            <a:r>
              <a:rPr lang="en-US" dirty="0" err="1" smtClean="0"/>
              <a:t>Stono</a:t>
            </a:r>
            <a:r>
              <a:rPr lang="en-US" dirty="0" smtClean="0"/>
              <a:t> Rebellion near Charleston, NC in 1739.  </a:t>
            </a:r>
          </a:p>
          <a:p>
            <a:endParaRPr lang="en-US" dirty="0" smtClean="0"/>
          </a:p>
          <a:p>
            <a:r>
              <a:rPr lang="en-US" dirty="0" smtClean="0"/>
              <a:t>Fear was rampant due to these rebellions and only served to tighten the control of master of slaves.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800" decel="100000"/>
                                        <p:tgtEl>
                                          <p:spTgt spid="3">
                                            <p:txEl>
                                              <p:pRg st="2" end="2"/>
                                            </p:txEl>
                                          </p:spTgt>
                                        </p:tgtEl>
                                      </p:cBhvr>
                                    </p:animEffect>
                                    <p:anim calcmode="lin" valueType="num">
                                      <p:cBhvr>
                                        <p:cTn id="1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800" decel="100000"/>
                                        <p:tgtEl>
                                          <p:spTgt spid="3">
                                            <p:txEl>
                                              <p:pRg st="4" end="4"/>
                                            </p:txEl>
                                          </p:spTgt>
                                        </p:tgtEl>
                                      </p:cBhvr>
                                    </p:animEffect>
                                    <p:anim calcmode="lin" valueType="num">
                                      <p:cBhvr>
                                        <p:cTn id="2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800" decel="100000"/>
                                        <p:tgtEl>
                                          <p:spTgt spid="3">
                                            <p:txEl>
                                              <p:pRg st="6" end="6"/>
                                            </p:txEl>
                                          </p:spTgt>
                                        </p:tgtEl>
                                      </p:cBhvr>
                                    </p:animEffect>
                                    <p:anim calcmode="lin" valueType="num">
                                      <p:cBhvr>
                                        <p:cTn id="38"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800" decel="100000"/>
                                        <p:tgtEl>
                                          <p:spTgt spid="3">
                                            <p:txEl>
                                              <p:pRg st="8" end="8"/>
                                            </p:txEl>
                                          </p:spTgt>
                                        </p:tgtEl>
                                      </p:cBhvr>
                                    </p:animEffect>
                                    <p:anim calcmode="lin" valueType="num">
                                      <p:cBhvr>
                                        <p:cTn id="48"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African American culture had a very strong impact on the future of American culture.</a:t>
            </a:r>
          </a:p>
          <a:p>
            <a:endParaRPr lang="en-US" dirty="0" smtClean="0"/>
          </a:p>
          <a:p>
            <a:r>
              <a:rPr lang="en-US" dirty="0" smtClean="0"/>
              <a:t>Slavery differed greatly in the various regions of North America.</a:t>
            </a:r>
          </a:p>
          <a:p>
            <a:endParaRPr lang="en-US" dirty="0" smtClean="0"/>
          </a:p>
          <a:p>
            <a:r>
              <a:rPr lang="en-US" dirty="0" smtClean="0"/>
              <a:t>Blacks resisted and revolted throughout the 17</a:t>
            </a:r>
            <a:r>
              <a:rPr lang="en-US" baseline="30000" dirty="0" smtClean="0"/>
              <a:t>th</a:t>
            </a:r>
            <a:r>
              <a:rPr lang="en-US" dirty="0" smtClean="0"/>
              <a:t> and 18</a:t>
            </a:r>
            <a:r>
              <a:rPr lang="en-US" baseline="30000" dirty="0" smtClean="0"/>
              <a:t>th</a:t>
            </a:r>
            <a:r>
              <a:rPr lang="en-US" dirty="0" smtClean="0"/>
              <a:t> centuries.</a:t>
            </a:r>
            <a:endParaRPr lang="en-US"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Reviewing the Primary Sources</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John </a:t>
            </a:r>
            <a:r>
              <a:rPr lang="en-US" dirty="0" err="1" smtClean="0"/>
              <a:t>Marrant</a:t>
            </a:r>
            <a:r>
              <a:rPr lang="en-US" dirty="0" smtClean="0"/>
              <a:t>, “The Impact of the Great Awakening”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John </a:t>
            </a:r>
            <a:r>
              <a:rPr lang="en-US" dirty="0" err="1" smtClean="0"/>
              <a:t>Marrant</a:t>
            </a:r>
            <a:r>
              <a:rPr lang="en-US" dirty="0" smtClean="0"/>
              <a:t>, “The Impact of the Great Awakening”</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6614095" y="2590801"/>
            <a:ext cx="2453705" cy="4191000"/>
          </a:xfrm>
          <a:prstGeom prst="rect">
            <a:avLst/>
          </a:prstGeom>
          <a:noFill/>
          <a:ln w="9525">
            <a:noFill/>
            <a:miter lim="800000"/>
            <a:headEnd/>
            <a:tailEnd/>
          </a:ln>
        </p:spPr>
      </p:pic>
      <p:sp>
        <p:nvSpPr>
          <p:cNvPr id="4" name="TextBox 3"/>
          <p:cNvSpPr txBox="1"/>
          <p:nvPr/>
        </p:nvSpPr>
        <p:spPr>
          <a:xfrm>
            <a:off x="1143000" y="1524000"/>
            <a:ext cx="7772400" cy="646331"/>
          </a:xfrm>
          <a:prstGeom prst="rect">
            <a:avLst/>
          </a:prstGeom>
          <a:noFill/>
        </p:spPr>
        <p:txBody>
          <a:bodyPr wrap="square" rtlCol="0">
            <a:spAutoFit/>
          </a:bodyPr>
          <a:lstStyle/>
          <a:p>
            <a:r>
              <a:rPr lang="en-US" dirty="0" smtClean="0"/>
              <a:t>John </a:t>
            </a:r>
            <a:r>
              <a:rPr lang="en-US" dirty="0" err="1" smtClean="0"/>
              <a:t>Marrant</a:t>
            </a:r>
            <a:r>
              <a:rPr lang="en-US" dirty="0" smtClean="0"/>
              <a:t> was a free black who gave an account of a conversion led by George Whitefield.</a:t>
            </a:r>
            <a:endParaRPr lang="en-US" dirty="0"/>
          </a:p>
        </p:txBody>
      </p:sp>
      <p:sp>
        <p:nvSpPr>
          <p:cNvPr id="5" name="TextBox 4"/>
          <p:cNvSpPr txBox="1"/>
          <p:nvPr/>
        </p:nvSpPr>
        <p:spPr>
          <a:xfrm>
            <a:off x="1143000" y="3953470"/>
            <a:ext cx="5257800" cy="923330"/>
          </a:xfrm>
          <a:prstGeom prst="rect">
            <a:avLst/>
          </a:prstGeom>
          <a:noFill/>
        </p:spPr>
        <p:txBody>
          <a:bodyPr wrap="square" rtlCol="0">
            <a:spAutoFit/>
          </a:bodyPr>
          <a:lstStyle/>
          <a:p>
            <a:r>
              <a:rPr lang="en-US" dirty="0" smtClean="0"/>
              <a:t>He was dared to blow his French horn in the room full of people, but was struck down by Whitefield with the phrase “Prepare to meet thy God O Israel.” </a:t>
            </a:r>
            <a:endParaRPr lang="en-US" dirty="0"/>
          </a:p>
        </p:txBody>
      </p:sp>
      <p:sp>
        <p:nvSpPr>
          <p:cNvPr id="6" name="TextBox 5"/>
          <p:cNvSpPr txBox="1"/>
          <p:nvPr/>
        </p:nvSpPr>
        <p:spPr>
          <a:xfrm>
            <a:off x="1143000" y="5068669"/>
            <a:ext cx="5257800" cy="646331"/>
          </a:xfrm>
          <a:prstGeom prst="rect">
            <a:avLst/>
          </a:prstGeom>
          <a:noFill/>
        </p:spPr>
        <p:txBody>
          <a:bodyPr wrap="square" rtlCol="0">
            <a:spAutoFit/>
          </a:bodyPr>
          <a:lstStyle/>
          <a:p>
            <a:r>
              <a:rPr lang="en-US" dirty="0" smtClean="0"/>
              <a:t>After becoming ill for several days following, a minister arrived and healed his ailments through prayer.  </a:t>
            </a:r>
            <a:endParaRPr lang="en-US" dirty="0"/>
          </a:p>
        </p:txBody>
      </p:sp>
      <p:sp>
        <p:nvSpPr>
          <p:cNvPr id="7" name="TextBox 6"/>
          <p:cNvSpPr txBox="1"/>
          <p:nvPr/>
        </p:nvSpPr>
        <p:spPr>
          <a:xfrm>
            <a:off x="1143000" y="5934670"/>
            <a:ext cx="5257800" cy="923330"/>
          </a:xfrm>
          <a:prstGeom prst="rect">
            <a:avLst/>
          </a:prstGeom>
          <a:noFill/>
        </p:spPr>
        <p:txBody>
          <a:bodyPr wrap="square" rtlCol="0">
            <a:spAutoFit/>
          </a:bodyPr>
          <a:lstStyle/>
          <a:p>
            <a:r>
              <a:rPr lang="en-US" dirty="0" smtClean="0"/>
              <a:t>This was an example of the religious fervor and hysteria brought on by the Great Awakening and the Evangelical ministers, such as Whitefield.</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3429000" y="1905000"/>
            <a:ext cx="2754824" cy="2057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2050"/>
                                        </p:tgtEl>
                                        <p:attrNameLst>
                                          <p:attrName>style.visibility</p:attrName>
                                        </p:attrNameLst>
                                      </p:cBhvr>
                                      <p:to>
                                        <p:strVal val="visible"/>
                                      </p:to>
                                    </p:set>
                                    <p:animEffect transition="in" filter="fade">
                                      <p:cBhvr>
                                        <p:cTn id="15" dur="800" decel="100000"/>
                                        <p:tgtEl>
                                          <p:spTgt spid="2050"/>
                                        </p:tgtEl>
                                      </p:cBhvr>
                                    </p:animEffect>
                                    <p:anim calcmode="lin" valueType="num">
                                      <p:cBhvr>
                                        <p:cTn id="16" dur="800" decel="100000" fill="hold"/>
                                        <p:tgtEl>
                                          <p:spTgt spid="2050"/>
                                        </p:tgtEl>
                                        <p:attrNameLst>
                                          <p:attrName>style.rotation</p:attrName>
                                        </p:attrNameLst>
                                      </p:cBhvr>
                                      <p:tavLst>
                                        <p:tav tm="0">
                                          <p:val>
                                            <p:fltVal val="-90"/>
                                          </p:val>
                                        </p:tav>
                                        <p:tav tm="100000">
                                          <p:val>
                                            <p:fltVal val="0"/>
                                          </p:val>
                                        </p:tav>
                                      </p:tavLst>
                                    </p:anim>
                                    <p:anim calcmode="lin" valueType="num">
                                      <p:cBhvr>
                                        <p:cTn id="17" dur="800" decel="100000" fill="hold"/>
                                        <p:tgtEl>
                                          <p:spTgt spid="2050"/>
                                        </p:tgtEl>
                                        <p:attrNameLst>
                                          <p:attrName>ppt_x</p:attrName>
                                        </p:attrNameLst>
                                      </p:cBhvr>
                                      <p:tavLst>
                                        <p:tav tm="0">
                                          <p:val>
                                            <p:strVal val="#ppt_x+0.4"/>
                                          </p:val>
                                        </p:tav>
                                        <p:tav tm="100000">
                                          <p:val>
                                            <p:strVal val="#ppt_x-0.05"/>
                                          </p:val>
                                        </p:tav>
                                      </p:tavLst>
                                    </p:anim>
                                    <p:anim calcmode="lin" valueType="num">
                                      <p:cBhvr>
                                        <p:cTn id="18" dur="800" decel="100000" fill="hold"/>
                                        <p:tgtEl>
                                          <p:spTgt spid="2050"/>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800" decel="100000"/>
                                        <p:tgtEl>
                                          <p:spTgt spid="5"/>
                                        </p:tgtEl>
                                      </p:cBhvr>
                                    </p:animEffect>
                                    <p:anim calcmode="lin" valueType="num">
                                      <p:cBhvr>
                                        <p:cTn id="26" dur="800" decel="100000" fill="hold"/>
                                        <p:tgtEl>
                                          <p:spTgt spid="5"/>
                                        </p:tgtEl>
                                        <p:attrNameLst>
                                          <p:attrName>style.rotation</p:attrName>
                                        </p:attrNameLst>
                                      </p:cBhvr>
                                      <p:tavLst>
                                        <p:tav tm="0">
                                          <p:val>
                                            <p:fltVal val="-90"/>
                                          </p:val>
                                        </p:tav>
                                        <p:tav tm="100000">
                                          <p:val>
                                            <p:fltVal val="0"/>
                                          </p:val>
                                        </p:tav>
                                      </p:tavLst>
                                    </p:anim>
                                    <p:anim calcmode="lin" valueType="num">
                                      <p:cBhvr>
                                        <p:cTn id="27" dur="800" decel="100000" fill="hold"/>
                                        <p:tgtEl>
                                          <p:spTgt spid="5"/>
                                        </p:tgtEl>
                                        <p:attrNameLst>
                                          <p:attrName>ppt_x</p:attrName>
                                        </p:attrNameLst>
                                      </p:cBhvr>
                                      <p:tavLst>
                                        <p:tav tm="0">
                                          <p:val>
                                            <p:strVal val="#ppt_x+0.4"/>
                                          </p:val>
                                        </p:tav>
                                        <p:tav tm="100000">
                                          <p:val>
                                            <p:strVal val="#ppt_x-0.05"/>
                                          </p:val>
                                        </p:tav>
                                      </p:tavLst>
                                    </p:anim>
                                    <p:anim calcmode="lin" valueType="num">
                                      <p:cBhvr>
                                        <p:cTn id="28" dur="800" decel="100000" fill="hold"/>
                                        <p:tgtEl>
                                          <p:spTgt spid="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800" decel="100000"/>
                                        <p:tgtEl>
                                          <p:spTgt spid="6"/>
                                        </p:tgtEl>
                                      </p:cBhvr>
                                    </p:animEffect>
                                    <p:anim calcmode="lin" valueType="num">
                                      <p:cBhvr>
                                        <p:cTn id="36" dur="800" decel="100000" fill="hold"/>
                                        <p:tgtEl>
                                          <p:spTgt spid="6"/>
                                        </p:tgtEl>
                                        <p:attrNameLst>
                                          <p:attrName>style.rotation</p:attrName>
                                        </p:attrNameLst>
                                      </p:cBhvr>
                                      <p:tavLst>
                                        <p:tav tm="0">
                                          <p:val>
                                            <p:fltVal val="-90"/>
                                          </p:val>
                                        </p:tav>
                                        <p:tav tm="100000">
                                          <p:val>
                                            <p:fltVal val="0"/>
                                          </p:val>
                                        </p:tav>
                                      </p:tavLst>
                                    </p:anim>
                                    <p:anim calcmode="lin" valueType="num">
                                      <p:cBhvr>
                                        <p:cTn id="37" dur="800" decel="100000" fill="hold"/>
                                        <p:tgtEl>
                                          <p:spTgt spid="6"/>
                                        </p:tgtEl>
                                        <p:attrNameLst>
                                          <p:attrName>ppt_x</p:attrName>
                                        </p:attrNameLst>
                                      </p:cBhvr>
                                      <p:tavLst>
                                        <p:tav tm="0">
                                          <p:val>
                                            <p:strVal val="#ppt_x+0.4"/>
                                          </p:val>
                                        </p:tav>
                                        <p:tav tm="100000">
                                          <p:val>
                                            <p:strVal val="#ppt_x-0.05"/>
                                          </p:val>
                                        </p:tav>
                                      </p:tavLst>
                                    </p:anim>
                                    <p:anim calcmode="lin" valueType="num">
                                      <p:cBhvr>
                                        <p:cTn id="38" dur="800" decel="100000" fill="hold"/>
                                        <p:tgtEl>
                                          <p:spTgt spid="6"/>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800" decel="100000"/>
                                        <p:tgtEl>
                                          <p:spTgt spid="7"/>
                                        </p:tgtEl>
                                      </p:cBhvr>
                                    </p:animEffect>
                                    <p:anim calcmode="lin" valueType="num">
                                      <p:cBhvr>
                                        <p:cTn id="46" dur="800" decel="100000" fill="hold"/>
                                        <p:tgtEl>
                                          <p:spTgt spid="7"/>
                                        </p:tgtEl>
                                        <p:attrNameLst>
                                          <p:attrName>style.rotation</p:attrName>
                                        </p:attrNameLst>
                                      </p:cBhvr>
                                      <p:tavLst>
                                        <p:tav tm="0">
                                          <p:val>
                                            <p:fltVal val="-90"/>
                                          </p:val>
                                        </p:tav>
                                        <p:tav tm="100000">
                                          <p:val>
                                            <p:fltVal val="0"/>
                                          </p:val>
                                        </p:tav>
                                      </p:tavLst>
                                    </p:anim>
                                    <p:anim calcmode="lin" valueType="num">
                                      <p:cBhvr>
                                        <p:cTn id="47" dur="800" decel="100000" fill="hold"/>
                                        <p:tgtEl>
                                          <p:spTgt spid="7"/>
                                        </p:tgtEl>
                                        <p:attrNameLst>
                                          <p:attrName>ppt_x</p:attrName>
                                        </p:attrNameLst>
                                      </p:cBhvr>
                                      <p:tavLst>
                                        <p:tav tm="0">
                                          <p:val>
                                            <p:strVal val="#ppt_x+0.4"/>
                                          </p:val>
                                        </p:tav>
                                        <p:tav tm="100000">
                                          <p:val>
                                            <p:strVal val="#ppt_x-0.05"/>
                                          </p:val>
                                        </p:tav>
                                      </p:tavLst>
                                    </p:anim>
                                    <p:anim calcmode="lin" valueType="num">
                                      <p:cBhvr>
                                        <p:cTn id="48" dur="800" decel="100000" fill="hold"/>
                                        <p:tgtEl>
                                          <p:spTgt spid="7"/>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990600"/>
          </a:xfrm>
        </p:spPr>
        <p:txBody>
          <a:bodyPr/>
          <a:lstStyle/>
          <a:p>
            <a:r>
              <a:rPr lang="en-US" dirty="0" smtClean="0"/>
              <a:t>Slave Life In Early America</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5927725" y="2917092"/>
            <a:ext cx="3140075" cy="3864708"/>
          </a:xfrm>
          <a:prstGeom prst="rect">
            <a:avLst/>
          </a:prstGeom>
          <a:noFill/>
          <a:ln w="9525">
            <a:noFill/>
            <a:miter lim="800000"/>
            <a:headEnd/>
            <a:tailEnd/>
          </a:ln>
        </p:spPr>
      </p:pic>
      <p:sp>
        <p:nvSpPr>
          <p:cNvPr id="5" name="TextBox 4"/>
          <p:cNvSpPr txBox="1"/>
          <p:nvPr/>
        </p:nvSpPr>
        <p:spPr>
          <a:xfrm>
            <a:off x="1143000" y="914400"/>
            <a:ext cx="7848600" cy="923330"/>
          </a:xfrm>
          <a:prstGeom prst="rect">
            <a:avLst/>
          </a:prstGeom>
          <a:noFill/>
        </p:spPr>
        <p:txBody>
          <a:bodyPr wrap="square" rtlCol="0">
            <a:spAutoFit/>
          </a:bodyPr>
          <a:lstStyle/>
          <a:p>
            <a:r>
              <a:rPr lang="en-US" dirty="0" smtClean="0"/>
              <a:t>Slave housing in the 18</a:t>
            </a:r>
            <a:r>
              <a:rPr lang="en-US" baseline="30000" dirty="0" smtClean="0"/>
              <a:t>th</a:t>
            </a:r>
            <a:r>
              <a:rPr lang="en-US" dirty="0" smtClean="0"/>
              <a:t> century was mainly in small log cabins with dirt floors, fireplaces, and maybe windows.  The amount is was furnished varied, and depended on how long it had been occupied.</a:t>
            </a:r>
            <a:endParaRPr lang="en-US" dirty="0"/>
          </a:p>
        </p:txBody>
      </p:sp>
      <p:sp>
        <p:nvSpPr>
          <p:cNvPr id="6" name="TextBox 5"/>
          <p:cNvSpPr txBox="1"/>
          <p:nvPr/>
        </p:nvSpPr>
        <p:spPr>
          <a:xfrm>
            <a:off x="1143000" y="1981200"/>
            <a:ext cx="7848600" cy="369332"/>
          </a:xfrm>
          <a:prstGeom prst="rect">
            <a:avLst/>
          </a:prstGeom>
          <a:noFill/>
        </p:spPr>
        <p:txBody>
          <a:bodyPr wrap="square" rtlCol="0">
            <a:spAutoFit/>
          </a:bodyPr>
          <a:lstStyle/>
          <a:p>
            <a:r>
              <a:rPr lang="en-US" dirty="0" smtClean="0"/>
              <a:t>These primitive lodgings were used even after the abolition of slavery in 1865.</a:t>
            </a:r>
            <a:endParaRPr lang="en-US" dirty="0"/>
          </a:p>
        </p:txBody>
      </p:sp>
      <p:sp>
        <p:nvSpPr>
          <p:cNvPr id="7" name="TextBox 6"/>
          <p:cNvSpPr txBox="1"/>
          <p:nvPr/>
        </p:nvSpPr>
        <p:spPr>
          <a:xfrm>
            <a:off x="1143000" y="2667000"/>
            <a:ext cx="4648200" cy="646331"/>
          </a:xfrm>
          <a:prstGeom prst="rect">
            <a:avLst/>
          </a:prstGeom>
          <a:noFill/>
        </p:spPr>
        <p:txBody>
          <a:bodyPr wrap="square" rtlCol="0">
            <a:spAutoFit/>
          </a:bodyPr>
          <a:lstStyle/>
          <a:p>
            <a:r>
              <a:rPr lang="en-US" dirty="0" smtClean="0"/>
              <a:t>Slaves were clothed in breechcloths and women in skirts, and children went naked until puberty.</a:t>
            </a:r>
            <a:endParaRPr lang="en-US" dirty="0"/>
          </a:p>
        </p:txBody>
      </p:sp>
      <p:sp>
        <p:nvSpPr>
          <p:cNvPr id="8" name="TextBox 7"/>
          <p:cNvSpPr txBox="1"/>
          <p:nvPr/>
        </p:nvSpPr>
        <p:spPr>
          <a:xfrm>
            <a:off x="1143000" y="3581400"/>
            <a:ext cx="4648200" cy="1477328"/>
          </a:xfrm>
          <a:prstGeom prst="rect">
            <a:avLst/>
          </a:prstGeom>
          <a:noFill/>
        </p:spPr>
        <p:txBody>
          <a:bodyPr wrap="square" rtlCol="0">
            <a:spAutoFit/>
          </a:bodyPr>
          <a:lstStyle/>
          <a:p>
            <a:r>
              <a:rPr lang="en-US" dirty="0" smtClean="0"/>
              <a:t>Later, men wore pants, shirts and hats.  Women wore simple dresses and wore handkerchiefs on their heads.  In the colder months, the masters would give them woolen and heavy cotton cloth as well as cheap leather shoes.</a:t>
            </a:r>
            <a:endParaRPr lang="en-US" dirty="0"/>
          </a:p>
        </p:txBody>
      </p:sp>
      <p:sp>
        <p:nvSpPr>
          <p:cNvPr id="9" name="TextBox 8"/>
          <p:cNvSpPr txBox="1"/>
          <p:nvPr/>
        </p:nvSpPr>
        <p:spPr>
          <a:xfrm>
            <a:off x="1143000" y="5380672"/>
            <a:ext cx="4648200" cy="1323439"/>
          </a:xfrm>
          <a:prstGeom prst="rect">
            <a:avLst/>
          </a:prstGeom>
          <a:noFill/>
        </p:spPr>
        <p:txBody>
          <a:bodyPr wrap="square" rtlCol="0">
            <a:spAutoFit/>
          </a:bodyPr>
          <a:lstStyle/>
          <a:p>
            <a:r>
              <a:rPr lang="en-US" sz="1600" dirty="0" smtClean="0"/>
              <a:t>The slave diet consisted of corn, yams, salt pork, and salt beef and fish.  They also caught their own fish and raised rabbits and chickens.  They also supplemented their diet with vegetables grown in their own plots.</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800" decel="100000"/>
                                        <p:tgtEl>
                                          <p:spTgt spid="6"/>
                                        </p:tgtEl>
                                      </p:cBhvr>
                                    </p:animEffect>
                                    <p:anim calcmode="lin" valueType="num">
                                      <p:cBhvr>
                                        <p:cTn id="18" dur="800" decel="100000" fill="hold"/>
                                        <p:tgtEl>
                                          <p:spTgt spid="6"/>
                                        </p:tgtEl>
                                        <p:attrNameLst>
                                          <p:attrName>style.rotation</p:attrName>
                                        </p:attrNameLst>
                                      </p:cBhvr>
                                      <p:tavLst>
                                        <p:tav tm="0">
                                          <p:val>
                                            <p:fltVal val="-90"/>
                                          </p:val>
                                        </p:tav>
                                        <p:tav tm="100000">
                                          <p:val>
                                            <p:fltVal val="0"/>
                                          </p:val>
                                        </p:tav>
                                      </p:tavLst>
                                    </p:anim>
                                    <p:anim calcmode="lin" valueType="num">
                                      <p:cBhvr>
                                        <p:cTn id="19" dur="800" decel="100000" fill="hold"/>
                                        <p:tgtEl>
                                          <p:spTgt spid="6"/>
                                        </p:tgtEl>
                                        <p:attrNameLst>
                                          <p:attrName>ppt_x</p:attrName>
                                        </p:attrNameLst>
                                      </p:cBhvr>
                                      <p:tavLst>
                                        <p:tav tm="0">
                                          <p:val>
                                            <p:strVal val="#ppt_x+0.4"/>
                                          </p:val>
                                        </p:tav>
                                        <p:tav tm="100000">
                                          <p:val>
                                            <p:strVal val="#ppt_x-0.05"/>
                                          </p:val>
                                        </p:tav>
                                      </p:tavLst>
                                    </p:anim>
                                    <p:anim calcmode="lin" valueType="num">
                                      <p:cBhvr>
                                        <p:cTn id="20" dur="800" decel="100000" fill="hold"/>
                                        <p:tgtEl>
                                          <p:spTgt spid="6"/>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800" decel="100000"/>
                                        <p:tgtEl>
                                          <p:spTgt spid="7"/>
                                        </p:tgtEl>
                                      </p:cBhvr>
                                    </p:animEffect>
                                    <p:anim calcmode="lin" valueType="num">
                                      <p:cBhvr>
                                        <p:cTn id="28" dur="800" decel="100000" fill="hold"/>
                                        <p:tgtEl>
                                          <p:spTgt spid="7"/>
                                        </p:tgtEl>
                                        <p:attrNameLst>
                                          <p:attrName>style.rotation</p:attrName>
                                        </p:attrNameLst>
                                      </p:cBhvr>
                                      <p:tavLst>
                                        <p:tav tm="0">
                                          <p:val>
                                            <p:fltVal val="-90"/>
                                          </p:val>
                                        </p:tav>
                                        <p:tav tm="100000">
                                          <p:val>
                                            <p:fltVal val="0"/>
                                          </p:val>
                                        </p:tav>
                                      </p:tavLst>
                                    </p:anim>
                                    <p:anim calcmode="lin" valueType="num">
                                      <p:cBhvr>
                                        <p:cTn id="29" dur="800" decel="100000" fill="hold"/>
                                        <p:tgtEl>
                                          <p:spTgt spid="7"/>
                                        </p:tgtEl>
                                        <p:attrNameLst>
                                          <p:attrName>ppt_x</p:attrName>
                                        </p:attrNameLst>
                                      </p:cBhvr>
                                      <p:tavLst>
                                        <p:tav tm="0">
                                          <p:val>
                                            <p:strVal val="#ppt_x+0.4"/>
                                          </p:val>
                                        </p:tav>
                                        <p:tav tm="100000">
                                          <p:val>
                                            <p:strVal val="#ppt_x-0.05"/>
                                          </p:val>
                                        </p:tav>
                                      </p:tavLst>
                                    </p:anim>
                                    <p:anim calcmode="lin" valueType="num">
                                      <p:cBhvr>
                                        <p:cTn id="30" dur="800" decel="100000" fill="hold"/>
                                        <p:tgtEl>
                                          <p:spTgt spid="7"/>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800" decel="100000"/>
                                        <p:tgtEl>
                                          <p:spTgt spid="8"/>
                                        </p:tgtEl>
                                      </p:cBhvr>
                                    </p:animEffect>
                                    <p:anim calcmode="lin" valueType="num">
                                      <p:cBhvr>
                                        <p:cTn id="38" dur="800" decel="100000" fill="hold"/>
                                        <p:tgtEl>
                                          <p:spTgt spid="8"/>
                                        </p:tgtEl>
                                        <p:attrNameLst>
                                          <p:attrName>style.rotation</p:attrName>
                                        </p:attrNameLst>
                                      </p:cBhvr>
                                      <p:tavLst>
                                        <p:tav tm="0">
                                          <p:val>
                                            <p:fltVal val="-90"/>
                                          </p:val>
                                        </p:tav>
                                        <p:tav tm="100000">
                                          <p:val>
                                            <p:fltVal val="0"/>
                                          </p:val>
                                        </p:tav>
                                      </p:tavLst>
                                    </p:anim>
                                    <p:anim calcmode="lin" valueType="num">
                                      <p:cBhvr>
                                        <p:cTn id="39" dur="800" decel="100000" fill="hold"/>
                                        <p:tgtEl>
                                          <p:spTgt spid="8"/>
                                        </p:tgtEl>
                                        <p:attrNameLst>
                                          <p:attrName>ppt_x</p:attrName>
                                        </p:attrNameLst>
                                      </p:cBhvr>
                                      <p:tavLst>
                                        <p:tav tm="0">
                                          <p:val>
                                            <p:strVal val="#ppt_x+0.4"/>
                                          </p:val>
                                        </p:tav>
                                        <p:tav tm="100000">
                                          <p:val>
                                            <p:strVal val="#ppt_x-0.05"/>
                                          </p:val>
                                        </p:tav>
                                      </p:tavLst>
                                    </p:anim>
                                    <p:anim calcmode="lin" valueType="num">
                                      <p:cBhvr>
                                        <p:cTn id="40" dur="800" decel="100000" fill="hold"/>
                                        <p:tgtEl>
                                          <p:spTgt spid="8"/>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800" decel="100000"/>
                                        <p:tgtEl>
                                          <p:spTgt spid="9"/>
                                        </p:tgtEl>
                                      </p:cBhvr>
                                    </p:animEffect>
                                    <p:anim calcmode="lin" valueType="num">
                                      <p:cBhvr>
                                        <p:cTn id="48" dur="800" decel="100000" fill="hold"/>
                                        <p:tgtEl>
                                          <p:spTgt spid="9"/>
                                        </p:tgtEl>
                                        <p:attrNameLst>
                                          <p:attrName>style.rotation</p:attrName>
                                        </p:attrNameLst>
                                      </p:cBhvr>
                                      <p:tavLst>
                                        <p:tav tm="0">
                                          <p:val>
                                            <p:fltVal val="-90"/>
                                          </p:val>
                                        </p:tav>
                                        <p:tav tm="100000">
                                          <p:val>
                                            <p:fltVal val="0"/>
                                          </p:val>
                                        </p:tav>
                                      </p:tavLst>
                                    </p:anim>
                                    <p:anim calcmode="lin" valueType="num">
                                      <p:cBhvr>
                                        <p:cTn id="49" dur="800" decel="100000" fill="hold"/>
                                        <p:tgtEl>
                                          <p:spTgt spid="9"/>
                                        </p:tgtEl>
                                        <p:attrNameLst>
                                          <p:attrName>ppt_x</p:attrName>
                                        </p:attrNameLst>
                                      </p:cBhvr>
                                      <p:tavLst>
                                        <p:tav tm="0">
                                          <p:val>
                                            <p:strVal val="#ppt_x+0.4"/>
                                          </p:val>
                                        </p:tav>
                                        <p:tav tm="100000">
                                          <p:val>
                                            <p:strVal val="#ppt_x-0.05"/>
                                          </p:val>
                                        </p:tav>
                                      </p:tavLst>
                                    </p:anim>
                                    <p:anim calcmode="lin" valueType="num">
                                      <p:cBhvr>
                                        <p:cTn id="50" dur="800" decel="100000" fill="hold"/>
                                        <p:tgtEl>
                                          <p:spTgt spid="9"/>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lstStyle/>
          <a:p>
            <a:r>
              <a:rPr lang="en-US" dirty="0" smtClean="0"/>
              <a:t>Miscegenation &amp; </a:t>
            </a:r>
            <a:r>
              <a:rPr lang="en-US" dirty="0" err="1" smtClean="0"/>
              <a:t>Creolization</a:t>
            </a:r>
            <a:r>
              <a:rPr lang="en-US" dirty="0" smtClean="0"/>
              <a:t> </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6257925" y="3124200"/>
            <a:ext cx="2809875" cy="3657600"/>
          </a:xfrm>
          <a:prstGeom prst="rect">
            <a:avLst/>
          </a:prstGeom>
          <a:noFill/>
          <a:ln w="9525">
            <a:noFill/>
            <a:miter lim="800000"/>
            <a:headEnd/>
            <a:tailEnd/>
          </a:ln>
        </p:spPr>
      </p:pic>
      <p:sp>
        <p:nvSpPr>
          <p:cNvPr id="5" name="TextBox 4"/>
          <p:cNvSpPr txBox="1"/>
          <p:nvPr/>
        </p:nvSpPr>
        <p:spPr>
          <a:xfrm>
            <a:off x="1219200" y="990600"/>
            <a:ext cx="7696200" cy="923330"/>
          </a:xfrm>
          <a:prstGeom prst="rect">
            <a:avLst/>
          </a:prstGeom>
          <a:noFill/>
        </p:spPr>
        <p:txBody>
          <a:bodyPr wrap="square" rtlCol="0">
            <a:spAutoFit/>
          </a:bodyPr>
          <a:lstStyle/>
          <a:p>
            <a:r>
              <a:rPr lang="en-US" dirty="0" smtClean="0"/>
              <a:t>The early cultural and social interactions between Africans, white indentured servants and American Indians led many times to the mixing of races, or miscegenation. </a:t>
            </a:r>
            <a:endParaRPr lang="en-US" dirty="0"/>
          </a:p>
        </p:txBody>
      </p:sp>
      <p:sp>
        <p:nvSpPr>
          <p:cNvPr id="6" name="TextBox 5"/>
          <p:cNvSpPr txBox="1"/>
          <p:nvPr/>
        </p:nvSpPr>
        <p:spPr>
          <a:xfrm>
            <a:off x="1219200" y="2057400"/>
            <a:ext cx="7696200" cy="646331"/>
          </a:xfrm>
          <a:prstGeom prst="rect">
            <a:avLst/>
          </a:prstGeom>
          <a:noFill/>
        </p:spPr>
        <p:txBody>
          <a:bodyPr wrap="square" rtlCol="0">
            <a:spAutoFit/>
          </a:bodyPr>
          <a:lstStyle/>
          <a:p>
            <a:r>
              <a:rPr lang="en-US" dirty="0" smtClean="0"/>
              <a:t>Cultural exchanges between these various groups also led to a process known as </a:t>
            </a:r>
            <a:r>
              <a:rPr lang="en-US" dirty="0" err="1" smtClean="0"/>
              <a:t>creolization</a:t>
            </a:r>
            <a:r>
              <a:rPr lang="en-US" dirty="0" smtClean="0"/>
              <a:t>, which gave rise to the new generation of African Americans.</a:t>
            </a:r>
            <a:endParaRPr lang="en-US" dirty="0"/>
          </a:p>
        </p:txBody>
      </p:sp>
      <p:sp>
        <p:nvSpPr>
          <p:cNvPr id="7" name="TextBox 6"/>
          <p:cNvSpPr txBox="1"/>
          <p:nvPr/>
        </p:nvSpPr>
        <p:spPr>
          <a:xfrm>
            <a:off x="1219200" y="2971800"/>
            <a:ext cx="4953000" cy="646331"/>
          </a:xfrm>
          <a:prstGeom prst="rect">
            <a:avLst/>
          </a:prstGeom>
          <a:noFill/>
        </p:spPr>
        <p:txBody>
          <a:bodyPr wrap="square" rtlCol="0">
            <a:spAutoFit/>
          </a:bodyPr>
          <a:lstStyle/>
          <a:p>
            <a:r>
              <a:rPr lang="en-US" dirty="0" smtClean="0"/>
              <a:t>Any person of mixed race was seen as “black” by the British settlers.</a:t>
            </a:r>
            <a:endParaRPr lang="en-US" dirty="0"/>
          </a:p>
        </p:txBody>
      </p:sp>
      <p:sp>
        <p:nvSpPr>
          <p:cNvPr id="8" name="TextBox 7"/>
          <p:cNvSpPr txBox="1"/>
          <p:nvPr/>
        </p:nvSpPr>
        <p:spPr>
          <a:xfrm>
            <a:off x="1219200" y="3733800"/>
            <a:ext cx="4953000" cy="923330"/>
          </a:xfrm>
          <a:prstGeom prst="rect">
            <a:avLst/>
          </a:prstGeom>
          <a:noFill/>
        </p:spPr>
        <p:txBody>
          <a:bodyPr wrap="square" rtlCol="0">
            <a:spAutoFit/>
          </a:bodyPr>
          <a:lstStyle/>
          <a:p>
            <a:r>
              <a:rPr lang="en-US" dirty="0" smtClean="0"/>
              <a:t>Although the miscegenation that occurred was not as common as in the English sugar colonies, it was still extensive.</a:t>
            </a:r>
            <a:endParaRPr lang="en-US" dirty="0"/>
          </a:p>
        </p:txBody>
      </p:sp>
      <p:sp>
        <p:nvSpPr>
          <p:cNvPr id="9" name="TextBox 8"/>
          <p:cNvSpPr txBox="1"/>
          <p:nvPr/>
        </p:nvSpPr>
        <p:spPr>
          <a:xfrm>
            <a:off x="1219200" y="4724400"/>
            <a:ext cx="4953000" cy="1754326"/>
          </a:xfrm>
          <a:prstGeom prst="rect">
            <a:avLst/>
          </a:prstGeom>
          <a:noFill/>
        </p:spPr>
        <p:txBody>
          <a:bodyPr wrap="square" rtlCol="0">
            <a:spAutoFit/>
          </a:bodyPr>
          <a:lstStyle/>
          <a:p>
            <a:r>
              <a:rPr lang="en-US" dirty="0" smtClean="0"/>
              <a:t>Colonial laws banned interracial marriages since they believed it would blur the lines between the inferior and superior race, particularly with white women and black men.  The law did not target white men who exploited their slaves, this was seen only as immoral.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800" decel="100000"/>
                                        <p:tgtEl>
                                          <p:spTgt spid="6"/>
                                        </p:tgtEl>
                                      </p:cBhvr>
                                    </p:animEffect>
                                    <p:anim calcmode="lin" valueType="num">
                                      <p:cBhvr>
                                        <p:cTn id="18" dur="800" decel="100000" fill="hold"/>
                                        <p:tgtEl>
                                          <p:spTgt spid="6"/>
                                        </p:tgtEl>
                                        <p:attrNameLst>
                                          <p:attrName>style.rotation</p:attrName>
                                        </p:attrNameLst>
                                      </p:cBhvr>
                                      <p:tavLst>
                                        <p:tav tm="0">
                                          <p:val>
                                            <p:fltVal val="-90"/>
                                          </p:val>
                                        </p:tav>
                                        <p:tav tm="100000">
                                          <p:val>
                                            <p:fltVal val="0"/>
                                          </p:val>
                                        </p:tav>
                                      </p:tavLst>
                                    </p:anim>
                                    <p:anim calcmode="lin" valueType="num">
                                      <p:cBhvr>
                                        <p:cTn id="19" dur="800" decel="100000" fill="hold"/>
                                        <p:tgtEl>
                                          <p:spTgt spid="6"/>
                                        </p:tgtEl>
                                        <p:attrNameLst>
                                          <p:attrName>ppt_x</p:attrName>
                                        </p:attrNameLst>
                                      </p:cBhvr>
                                      <p:tavLst>
                                        <p:tav tm="0">
                                          <p:val>
                                            <p:strVal val="#ppt_x+0.4"/>
                                          </p:val>
                                        </p:tav>
                                        <p:tav tm="100000">
                                          <p:val>
                                            <p:strVal val="#ppt_x-0.05"/>
                                          </p:val>
                                        </p:tav>
                                      </p:tavLst>
                                    </p:anim>
                                    <p:anim calcmode="lin" valueType="num">
                                      <p:cBhvr>
                                        <p:cTn id="20" dur="800" decel="100000" fill="hold"/>
                                        <p:tgtEl>
                                          <p:spTgt spid="6"/>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800" decel="100000"/>
                                        <p:tgtEl>
                                          <p:spTgt spid="7"/>
                                        </p:tgtEl>
                                      </p:cBhvr>
                                    </p:animEffect>
                                    <p:anim calcmode="lin" valueType="num">
                                      <p:cBhvr>
                                        <p:cTn id="28" dur="800" decel="100000" fill="hold"/>
                                        <p:tgtEl>
                                          <p:spTgt spid="7"/>
                                        </p:tgtEl>
                                        <p:attrNameLst>
                                          <p:attrName>style.rotation</p:attrName>
                                        </p:attrNameLst>
                                      </p:cBhvr>
                                      <p:tavLst>
                                        <p:tav tm="0">
                                          <p:val>
                                            <p:fltVal val="-90"/>
                                          </p:val>
                                        </p:tav>
                                        <p:tav tm="100000">
                                          <p:val>
                                            <p:fltVal val="0"/>
                                          </p:val>
                                        </p:tav>
                                      </p:tavLst>
                                    </p:anim>
                                    <p:anim calcmode="lin" valueType="num">
                                      <p:cBhvr>
                                        <p:cTn id="29" dur="800" decel="100000" fill="hold"/>
                                        <p:tgtEl>
                                          <p:spTgt spid="7"/>
                                        </p:tgtEl>
                                        <p:attrNameLst>
                                          <p:attrName>ppt_x</p:attrName>
                                        </p:attrNameLst>
                                      </p:cBhvr>
                                      <p:tavLst>
                                        <p:tav tm="0">
                                          <p:val>
                                            <p:strVal val="#ppt_x+0.4"/>
                                          </p:val>
                                        </p:tav>
                                        <p:tav tm="100000">
                                          <p:val>
                                            <p:strVal val="#ppt_x-0.05"/>
                                          </p:val>
                                        </p:tav>
                                      </p:tavLst>
                                    </p:anim>
                                    <p:anim calcmode="lin" valueType="num">
                                      <p:cBhvr>
                                        <p:cTn id="30" dur="800" decel="100000" fill="hold"/>
                                        <p:tgtEl>
                                          <p:spTgt spid="7"/>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800" decel="100000"/>
                                        <p:tgtEl>
                                          <p:spTgt spid="8"/>
                                        </p:tgtEl>
                                      </p:cBhvr>
                                    </p:animEffect>
                                    <p:anim calcmode="lin" valueType="num">
                                      <p:cBhvr>
                                        <p:cTn id="38" dur="800" decel="100000" fill="hold"/>
                                        <p:tgtEl>
                                          <p:spTgt spid="8"/>
                                        </p:tgtEl>
                                        <p:attrNameLst>
                                          <p:attrName>style.rotation</p:attrName>
                                        </p:attrNameLst>
                                      </p:cBhvr>
                                      <p:tavLst>
                                        <p:tav tm="0">
                                          <p:val>
                                            <p:fltVal val="-90"/>
                                          </p:val>
                                        </p:tav>
                                        <p:tav tm="100000">
                                          <p:val>
                                            <p:fltVal val="0"/>
                                          </p:val>
                                        </p:tav>
                                      </p:tavLst>
                                    </p:anim>
                                    <p:anim calcmode="lin" valueType="num">
                                      <p:cBhvr>
                                        <p:cTn id="39" dur="800" decel="100000" fill="hold"/>
                                        <p:tgtEl>
                                          <p:spTgt spid="8"/>
                                        </p:tgtEl>
                                        <p:attrNameLst>
                                          <p:attrName>ppt_x</p:attrName>
                                        </p:attrNameLst>
                                      </p:cBhvr>
                                      <p:tavLst>
                                        <p:tav tm="0">
                                          <p:val>
                                            <p:strVal val="#ppt_x+0.4"/>
                                          </p:val>
                                        </p:tav>
                                        <p:tav tm="100000">
                                          <p:val>
                                            <p:strVal val="#ppt_x-0.05"/>
                                          </p:val>
                                        </p:tav>
                                      </p:tavLst>
                                    </p:anim>
                                    <p:anim calcmode="lin" valueType="num">
                                      <p:cBhvr>
                                        <p:cTn id="40" dur="800" decel="100000" fill="hold"/>
                                        <p:tgtEl>
                                          <p:spTgt spid="8"/>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800" decel="100000"/>
                                        <p:tgtEl>
                                          <p:spTgt spid="9"/>
                                        </p:tgtEl>
                                      </p:cBhvr>
                                    </p:animEffect>
                                    <p:anim calcmode="lin" valueType="num">
                                      <p:cBhvr>
                                        <p:cTn id="48" dur="800" decel="100000" fill="hold"/>
                                        <p:tgtEl>
                                          <p:spTgt spid="9"/>
                                        </p:tgtEl>
                                        <p:attrNameLst>
                                          <p:attrName>style.rotation</p:attrName>
                                        </p:attrNameLst>
                                      </p:cBhvr>
                                      <p:tavLst>
                                        <p:tav tm="0">
                                          <p:val>
                                            <p:fltVal val="-90"/>
                                          </p:val>
                                        </p:tav>
                                        <p:tav tm="100000">
                                          <p:val>
                                            <p:fltVal val="0"/>
                                          </p:val>
                                        </p:tav>
                                      </p:tavLst>
                                    </p:anim>
                                    <p:anim calcmode="lin" valueType="num">
                                      <p:cBhvr>
                                        <p:cTn id="49" dur="800" decel="100000" fill="hold"/>
                                        <p:tgtEl>
                                          <p:spTgt spid="9"/>
                                        </p:tgtEl>
                                        <p:attrNameLst>
                                          <p:attrName>ppt_x</p:attrName>
                                        </p:attrNameLst>
                                      </p:cBhvr>
                                      <p:tavLst>
                                        <p:tav tm="0">
                                          <p:val>
                                            <p:strVal val="#ppt_x+0.4"/>
                                          </p:val>
                                        </p:tav>
                                        <p:tav tm="100000">
                                          <p:val>
                                            <p:strVal val="#ppt_x-0.05"/>
                                          </p:val>
                                        </p:tav>
                                      </p:tavLst>
                                    </p:anim>
                                    <p:anim calcmode="lin" valueType="num">
                                      <p:cBhvr>
                                        <p:cTn id="50" dur="800" decel="100000" fill="hold"/>
                                        <p:tgtEl>
                                          <p:spTgt spid="9"/>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8763000" cy="1143000"/>
          </a:xfrm>
        </p:spPr>
        <p:txBody>
          <a:bodyPr>
            <a:noAutofit/>
          </a:bodyPr>
          <a:lstStyle/>
          <a:p>
            <a:r>
              <a:rPr lang="en-US" sz="3600" dirty="0" smtClean="0"/>
              <a:t>The Origins of African-American Culture</a:t>
            </a:r>
            <a:endParaRPr lang="en-US" sz="36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876800" y="4064938"/>
            <a:ext cx="4241800" cy="2793062"/>
          </a:xfrm>
          <a:prstGeom prst="rect">
            <a:avLst/>
          </a:prstGeom>
          <a:noFill/>
          <a:ln w="9525">
            <a:noFill/>
            <a:miter lim="800000"/>
            <a:headEnd/>
            <a:tailEnd/>
          </a:ln>
        </p:spPr>
      </p:pic>
      <p:sp>
        <p:nvSpPr>
          <p:cNvPr id="5" name="TextBox 4"/>
          <p:cNvSpPr txBox="1"/>
          <p:nvPr/>
        </p:nvSpPr>
        <p:spPr>
          <a:xfrm>
            <a:off x="1143000" y="1066800"/>
            <a:ext cx="7848600" cy="923330"/>
          </a:xfrm>
          <a:prstGeom prst="rect">
            <a:avLst/>
          </a:prstGeom>
          <a:noFill/>
        </p:spPr>
        <p:txBody>
          <a:bodyPr wrap="square" rtlCol="0">
            <a:spAutoFit/>
          </a:bodyPr>
          <a:lstStyle/>
          <a:p>
            <a:r>
              <a:rPr lang="en-US" dirty="0" smtClean="0"/>
              <a:t>It was the extended family that served as the basis of African American culture.  It was not until the decline of the slave trade that the ratio of men and women was balanced enough for this to occur though.</a:t>
            </a:r>
            <a:endParaRPr lang="en-US" dirty="0"/>
          </a:p>
        </p:txBody>
      </p:sp>
      <p:sp>
        <p:nvSpPr>
          <p:cNvPr id="6" name="TextBox 5"/>
          <p:cNvSpPr txBox="1"/>
          <p:nvPr/>
        </p:nvSpPr>
        <p:spPr>
          <a:xfrm>
            <a:off x="1143000" y="2057400"/>
            <a:ext cx="7848600" cy="1200329"/>
          </a:xfrm>
          <a:prstGeom prst="rect">
            <a:avLst/>
          </a:prstGeom>
          <a:noFill/>
        </p:spPr>
        <p:txBody>
          <a:bodyPr wrap="square" rtlCol="0">
            <a:spAutoFit/>
          </a:bodyPr>
          <a:lstStyle/>
          <a:p>
            <a:r>
              <a:rPr lang="en-US" dirty="0" smtClean="0"/>
              <a:t>During the Middle Passage, Africans created “fictive kin relationships,” with shipmates to gain support.  Once on plantations, slaves created kinship ties with cousins on other plantations and these ties would later be used to help slaves escape.</a:t>
            </a:r>
            <a:endParaRPr lang="en-US" dirty="0"/>
          </a:p>
        </p:txBody>
      </p:sp>
      <p:sp>
        <p:nvSpPr>
          <p:cNvPr id="7" name="TextBox 6"/>
          <p:cNvSpPr txBox="1"/>
          <p:nvPr/>
        </p:nvSpPr>
        <p:spPr>
          <a:xfrm>
            <a:off x="1143000" y="3352800"/>
            <a:ext cx="7848600" cy="923330"/>
          </a:xfrm>
          <a:prstGeom prst="rect">
            <a:avLst/>
          </a:prstGeom>
          <a:noFill/>
        </p:spPr>
        <p:txBody>
          <a:bodyPr wrap="square" rtlCol="0">
            <a:spAutoFit/>
          </a:bodyPr>
          <a:lstStyle/>
          <a:p>
            <a:r>
              <a:rPr lang="en-US" dirty="0" smtClean="0"/>
              <a:t>The West African naming process was retained as slaves picked the surname of their masters, much like a location indicator, and named their children after relatives.</a:t>
            </a:r>
            <a:endParaRPr lang="en-US" dirty="0"/>
          </a:p>
        </p:txBody>
      </p:sp>
      <p:sp>
        <p:nvSpPr>
          <p:cNvPr id="8" name="TextBox 7"/>
          <p:cNvSpPr txBox="1"/>
          <p:nvPr/>
        </p:nvSpPr>
        <p:spPr>
          <a:xfrm>
            <a:off x="1143000" y="4419600"/>
            <a:ext cx="3505200" cy="1200329"/>
          </a:xfrm>
          <a:prstGeom prst="rect">
            <a:avLst/>
          </a:prstGeom>
          <a:noFill/>
        </p:spPr>
        <p:txBody>
          <a:bodyPr wrap="square" rtlCol="0">
            <a:spAutoFit/>
          </a:bodyPr>
          <a:lstStyle/>
          <a:p>
            <a:r>
              <a:rPr lang="en-US" dirty="0" smtClean="0"/>
              <a:t>Africans also preserved common names and ceremonies since Christianity was closed to Africans until the 18</a:t>
            </a:r>
            <a:r>
              <a:rPr lang="en-US" baseline="30000" dirty="0" smtClean="0"/>
              <a:t>th</a:t>
            </a:r>
            <a:r>
              <a:rPr lang="en-US" dirty="0" smtClean="0"/>
              <a:t> century.</a:t>
            </a:r>
            <a:endParaRPr lang="en-US" dirty="0"/>
          </a:p>
        </p:txBody>
      </p:sp>
      <p:sp>
        <p:nvSpPr>
          <p:cNvPr id="9" name="TextBox 8"/>
          <p:cNvSpPr txBox="1"/>
          <p:nvPr/>
        </p:nvSpPr>
        <p:spPr>
          <a:xfrm>
            <a:off x="1143000" y="5638800"/>
            <a:ext cx="3505200" cy="923330"/>
          </a:xfrm>
          <a:prstGeom prst="rect">
            <a:avLst/>
          </a:prstGeom>
          <a:noFill/>
        </p:spPr>
        <p:txBody>
          <a:bodyPr wrap="square" rtlCol="0">
            <a:spAutoFit/>
          </a:bodyPr>
          <a:lstStyle/>
          <a:p>
            <a:r>
              <a:rPr lang="en-US" dirty="0" smtClean="0"/>
              <a:t>The “ring shout,” medicinal and burial practice were retained in the slave quarters into the 19</a:t>
            </a:r>
            <a:r>
              <a:rPr lang="en-US" baseline="30000" dirty="0" smtClean="0"/>
              <a:t>th</a:t>
            </a:r>
            <a:r>
              <a:rPr lang="en-US" dirty="0" smtClean="0"/>
              <a:t> century.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800" decel="100000"/>
                                        <p:tgtEl>
                                          <p:spTgt spid="6"/>
                                        </p:tgtEl>
                                      </p:cBhvr>
                                    </p:animEffect>
                                    <p:anim calcmode="lin" valueType="num">
                                      <p:cBhvr>
                                        <p:cTn id="18" dur="800" decel="100000" fill="hold"/>
                                        <p:tgtEl>
                                          <p:spTgt spid="6"/>
                                        </p:tgtEl>
                                        <p:attrNameLst>
                                          <p:attrName>style.rotation</p:attrName>
                                        </p:attrNameLst>
                                      </p:cBhvr>
                                      <p:tavLst>
                                        <p:tav tm="0">
                                          <p:val>
                                            <p:fltVal val="-90"/>
                                          </p:val>
                                        </p:tav>
                                        <p:tav tm="100000">
                                          <p:val>
                                            <p:fltVal val="0"/>
                                          </p:val>
                                        </p:tav>
                                      </p:tavLst>
                                    </p:anim>
                                    <p:anim calcmode="lin" valueType="num">
                                      <p:cBhvr>
                                        <p:cTn id="19" dur="800" decel="100000" fill="hold"/>
                                        <p:tgtEl>
                                          <p:spTgt spid="6"/>
                                        </p:tgtEl>
                                        <p:attrNameLst>
                                          <p:attrName>ppt_x</p:attrName>
                                        </p:attrNameLst>
                                      </p:cBhvr>
                                      <p:tavLst>
                                        <p:tav tm="0">
                                          <p:val>
                                            <p:strVal val="#ppt_x+0.4"/>
                                          </p:val>
                                        </p:tav>
                                        <p:tav tm="100000">
                                          <p:val>
                                            <p:strVal val="#ppt_x-0.05"/>
                                          </p:val>
                                        </p:tav>
                                      </p:tavLst>
                                    </p:anim>
                                    <p:anim calcmode="lin" valueType="num">
                                      <p:cBhvr>
                                        <p:cTn id="20" dur="800" decel="100000" fill="hold"/>
                                        <p:tgtEl>
                                          <p:spTgt spid="6"/>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800" decel="100000"/>
                                        <p:tgtEl>
                                          <p:spTgt spid="7"/>
                                        </p:tgtEl>
                                      </p:cBhvr>
                                    </p:animEffect>
                                    <p:anim calcmode="lin" valueType="num">
                                      <p:cBhvr>
                                        <p:cTn id="28" dur="800" decel="100000" fill="hold"/>
                                        <p:tgtEl>
                                          <p:spTgt spid="7"/>
                                        </p:tgtEl>
                                        <p:attrNameLst>
                                          <p:attrName>style.rotation</p:attrName>
                                        </p:attrNameLst>
                                      </p:cBhvr>
                                      <p:tavLst>
                                        <p:tav tm="0">
                                          <p:val>
                                            <p:fltVal val="-90"/>
                                          </p:val>
                                        </p:tav>
                                        <p:tav tm="100000">
                                          <p:val>
                                            <p:fltVal val="0"/>
                                          </p:val>
                                        </p:tav>
                                      </p:tavLst>
                                    </p:anim>
                                    <p:anim calcmode="lin" valueType="num">
                                      <p:cBhvr>
                                        <p:cTn id="29" dur="800" decel="100000" fill="hold"/>
                                        <p:tgtEl>
                                          <p:spTgt spid="7"/>
                                        </p:tgtEl>
                                        <p:attrNameLst>
                                          <p:attrName>ppt_x</p:attrName>
                                        </p:attrNameLst>
                                      </p:cBhvr>
                                      <p:tavLst>
                                        <p:tav tm="0">
                                          <p:val>
                                            <p:strVal val="#ppt_x+0.4"/>
                                          </p:val>
                                        </p:tav>
                                        <p:tav tm="100000">
                                          <p:val>
                                            <p:strVal val="#ppt_x-0.05"/>
                                          </p:val>
                                        </p:tav>
                                      </p:tavLst>
                                    </p:anim>
                                    <p:anim calcmode="lin" valueType="num">
                                      <p:cBhvr>
                                        <p:cTn id="30" dur="800" decel="100000" fill="hold"/>
                                        <p:tgtEl>
                                          <p:spTgt spid="7"/>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800" decel="100000"/>
                                        <p:tgtEl>
                                          <p:spTgt spid="8"/>
                                        </p:tgtEl>
                                      </p:cBhvr>
                                    </p:animEffect>
                                    <p:anim calcmode="lin" valueType="num">
                                      <p:cBhvr>
                                        <p:cTn id="38" dur="800" decel="100000" fill="hold"/>
                                        <p:tgtEl>
                                          <p:spTgt spid="8"/>
                                        </p:tgtEl>
                                        <p:attrNameLst>
                                          <p:attrName>style.rotation</p:attrName>
                                        </p:attrNameLst>
                                      </p:cBhvr>
                                      <p:tavLst>
                                        <p:tav tm="0">
                                          <p:val>
                                            <p:fltVal val="-90"/>
                                          </p:val>
                                        </p:tav>
                                        <p:tav tm="100000">
                                          <p:val>
                                            <p:fltVal val="0"/>
                                          </p:val>
                                        </p:tav>
                                      </p:tavLst>
                                    </p:anim>
                                    <p:anim calcmode="lin" valueType="num">
                                      <p:cBhvr>
                                        <p:cTn id="39" dur="800" decel="100000" fill="hold"/>
                                        <p:tgtEl>
                                          <p:spTgt spid="8"/>
                                        </p:tgtEl>
                                        <p:attrNameLst>
                                          <p:attrName>ppt_x</p:attrName>
                                        </p:attrNameLst>
                                      </p:cBhvr>
                                      <p:tavLst>
                                        <p:tav tm="0">
                                          <p:val>
                                            <p:strVal val="#ppt_x+0.4"/>
                                          </p:val>
                                        </p:tav>
                                        <p:tav tm="100000">
                                          <p:val>
                                            <p:strVal val="#ppt_x-0.05"/>
                                          </p:val>
                                        </p:tav>
                                      </p:tavLst>
                                    </p:anim>
                                    <p:anim calcmode="lin" valueType="num">
                                      <p:cBhvr>
                                        <p:cTn id="40" dur="800" decel="100000" fill="hold"/>
                                        <p:tgtEl>
                                          <p:spTgt spid="8"/>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800" decel="100000"/>
                                        <p:tgtEl>
                                          <p:spTgt spid="9"/>
                                        </p:tgtEl>
                                      </p:cBhvr>
                                    </p:animEffect>
                                    <p:anim calcmode="lin" valueType="num">
                                      <p:cBhvr>
                                        <p:cTn id="48" dur="800" decel="100000" fill="hold"/>
                                        <p:tgtEl>
                                          <p:spTgt spid="9"/>
                                        </p:tgtEl>
                                        <p:attrNameLst>
                                          <p:attrName>style.rotation</p:attrName>
                                        </p:attrNameLst>
                                      </p:cBhvr>
                                      <p:tavLst>
                                        <p:tav tm="0">
                                          <p:val>
                                            <p:fltVal val="-90"/>
                                          </p:val>
                                        </p:tav>
                                        <p:tav tm="100000">
                                          <p:val>
                                            <p:fltVal val="0"/>
                                          </p:val>
                                        </p:tav>
                                      </p:tavLst>
                                    </p:anim>
                                    <p:anim calcmode="lin" valueType="num">
                                      <p:cBhvr>
                                        <p:cTn id="49" dur="800" decel="100000" fill="hold"/>
                                        <p:tgtEl>
                                          <p:spTgt spid="9"/>
                                        </p:tgtEl>
                                        <p:attrNameLst>
                                          <p:attrName>ppt_x</p:attrName>
                                        </p:attrNameLst>
                                      </p:cBhvr>
                                      <p:tavLst>
                                        <p:tav tm="0">
                                          <p:val>
                                            <p:strVal val="#ppt_x+0.4"/>
                                          </p:val>
                                        </p:tav>
                                        <p:tav tm="100000">
                                          <p:val>
                                            <p:strVal val="#ppt_x-0.05"/>
                                          </p:val>
                                        </p:tav>
                                      </p:tavLst>
                                    </p:anim>
                                    <p:anim calcmode="lin" valueType="num">
                                      <p:cBhvr>
                                        <p:cTn id="50" dur="800" decel="100000" fill="hold"/>
                                        <p:tgtEl>
                                          <p:spTgt spid="9"/>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Awakening</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5791200" y="4343400"/>
            <a:ext cx="3331786" cy="2486025"/>
          </a:xfrm>
          <a:prstGeom prst="rect">
            <a:avLst/>
          </a:prstGeom>
          <a:noFill/>
          <a:ln w="9525">
            <a:noFill/>
            <a:miter lim="800000"/>
            <a:headEnd/>
            <a:tailEnd/>
          </a:ln>
        </p:spPr>
      </p:pic>
      <p:sp>
        <p:nvSpPr>
          <p:cNvPr id="5" name="TextBox 4"/>
          <p:cNvSpPr txBox="1"/>
          <p:nvPr/>
        </p:nvSpPr>
        <p:spPr>
          <a:xfrm>
            <a:off x="1219200" y="1295400"/>
            <a:ext cx="7696200" cy="646331"/>
          </a:xfrm>
          <a:prstGeom prst="rect">
            <a:avLst/>
          </a:prstGeom>
          <a:noFill/>
        </p:spPr>
        <p:txBody>
          <a:bodyPr wrap="square" rtlCol="0">
            <a:spAutoFit/>
          </a:bodyPr>
          <a:lstStyle/>
          <a:p>
            <a:r>
              <a:rPr lang="en-US" dirty="0" smtClean="0"/>
              <a:t>The turning point in African-American religion came with the religious movement known as the Great Awakening in the mid to late 18</a:t>
            </a:r>
            <a:r>
              <a:rPr lang="en-US" baseline="30000" dirty="0" smtClean="0"/>
              <a:t>th</a:t>
            </a:r>
            <a:r>
              <a:rPr lang="en-US" dirty="0" smtClean="0"/>
              <a:t> century.</a:t>
            </a:r>
            <a:endParaRPr lang="en-US" dirty="0"/>
          </a:p>
        </p:txBody>
      </p:sp>
      <p:sp>
        <p:nvSpPr>
          <p:cNvPr id="6" name="TextBox 5"/>
          <p:cNvSpPr txBox="1"/>
          <p:nvPr/>
        </p:nvSpPr>
        <p:spPr>
          <a:xfrm>
            <a:off x="1219200" y="2133600"/>
            <a:ext cx="7696200" cy="369332"/>
          </a:xfrm>
          <a:prstGeom prst="rect">
            <a:avLst/>
          </a:prstGeom>
          <a:noFill/>
        </p:spPr>
        <p:txBody>
          <a:bodyPr wrap="square" rtlCol="0">
            <a:spAutoFit/>
          </a:bodyPr>
          <a:lstStyle/>
          <a:p>
            <a:r>
              <a:rPr lang="en-US" dirty="0" smtClean="0"/>
              <a:t>What two reasons had kept blacks from converting to Christianity before?</a:t>
            </a:r>
            <a:endParaRPr lang="en-US" dirty="0"/>
          </a:p>
        </p:txBody>
      </p:sp>
      <p:sp>
        <p:nvSpPr>
          <p:cNvPr id="7" name="TextBox 6"/>
          <p:cNvSpPr txBox="1"/>
          <p:nvPr/>
        </p:nvSpPr>
        <p:spPr>
          <a:xfrm>
            <a:off x="1219200" y="2667000"/>
            <a:ext cx="7696200" cy="923330"/>
          </a:xfrm>
          <a:prstGeom prst="rect">
            <a:avLst/>
          </a:prstGeom>
          <a:noFill/>
        </p:spPr>
        <p:txBody>
          <a:bodyPr wrap="square" rtlCol="0">
            <a:spAutoFit/>
          </a:bodyPr>
          <a:lstStyle/>
          <a:p>
            <a:pPr marL="342900" indent="-342900">
              <a:buAutoNum type="arabicParenR"/>
            </a:pPr>
            <a:r>
              <a:rPr lang="en-US" dirty="0" smtClean="0"/>
              <a:t>Masters feared converts would assume they gained a step toward freedom and equality.</a:t>
            </a:r>
          </a:p>
          <a:p>
            <a:pPr marL="342900" indent="-342900">
              <a:buAutoNum type="arabicParenR"/>
            </a:pPr>
            <a:r>
              <a:rPr lang="en-US" dirty="0" smtClean="0"/>
              <a:t>Most blacks were not attracted to the religion and preferred their own.</a:t>
            </a:r>
            <a:endParaRPr lang="en-US" dirty="0"/>
          </a:p>
        </p:txBody>
      </p:sp>
      <p:sp>
        <p:nvSpPr>
          <p:cNvPr id="8" name="TextBox 7"/>
          <p:cNvSpPr txBox="1"/>
          <p:nvPr/>
        </p:nvSpPr>
        <p:spPr>
          <a:xfrm>
            <a:off x="1219200" y="3733800"/>
            <a:ext cx="7696200" cy="646331"/>
          </a:xfrm>
          <a:prstGeom prst="rect">
            <a:avLst/>
          </a:prstGeom>
          <a:noFill/>
        </p:spPr>
        <p:txBody>
          <a:bodyPr wrap="square" rtlCol="0">
            <a:spAutoFit/>
          </a:bodyPr>
          <a:lstStyle/>
          <a:p>
            <a:r>
              <a:rPr lang="en-US" dirty="0" smtClean="0"/>
              <a:t>African Americans, once converted, did link the salvation of the soul with the freedom of the body, and hoped for earthly equality.</a:t>
            </a:r>
            <a:endParaRPr lang="en-US" dirty="0"/>
          </a:p>
        </p:txBody>
      </p:sp>
      <p:sp>
        <p:nvSpPr>
          <p:cNvPr id="9" name="TextBox 8"/>
          <p:cNvSpPr txBox="1"/>
          <p:nvPr/>
        </p:nvSpPr>
        <p:spPr>
          <a:xfrm>
            <a:off x="1219200" y="4495800"/>
            <a:ext cx="4343400" cy="923330"/>
          </a:xfrm>
          <a:prstGeom prst="rect">
            <a:avLst/>
          </a:prstGeom>
          <a:noFill/>
        </p:spPr>
        <p:txBody>
          <a:bodyPr wrap="square" rtlCol="0">
            <a:spAutoFit/>
          </a:bodyPr>
          <a:lstStyle/>
          <a:p>
            <a:r>
              <a:rPr lang="en-US" dirty="0" smtClean="0"/>
              <a:t>The ability to have interracial churches impacted America, and some blacks would become ministers to these churches.</a:t>
            </a:r>
            <a:endParaRPr lang="en-US" dirty="0"/>
          </a:p>
        </p:txBody>
      </p:sp>
      <p:sp>
        <p:nvSpPr>
          <p:cNvPr id="10" name="TextBox 9"/>
          <p:cNvSpPr txBox="1"/>
          <p:nvPr/>
        </p:nvSpPr>
        <p:spPr>
          <a:xfrm>
            <a:off x="1219200" y="5562600"/>
            <a:ext cx="4419600" cy="1200329"/>
          </a:xfrm>
          <a:prstGeom prst="rect">
            <a:avLst/>
          </a:prstGeom>
          <a:noFill/>
        </p:spPr>
        <p:txBody>
          <a:bodyPr wrap="square" rtlCol="0">
            <a:spAutoFit/>
          </a:bodyPr>
          <a:lstStyle/>
          <a:p>
            <a:r>
              <a:rPr lang="en-US" dirty="0" smtClean="0"/>
              <a:t>Although Christianity was used by slave masters as a form of control, many blacks formed their own churches and reinforced the idea of a collective identity.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800" decel="100000"/>
                                        <p:tgtEl>
                                          <p:spTgt spid="7"/>
                                        </p:tgtEl>
                                      </p:cBhvr>
                                    </p:animEffect>
                                    <p:anim calcmode="lin" valueType="num">
                                      <p:cBhvr>
                                        <p:cTn id="23" dur="800" decel="100000" fill="hold"/>
                                        <p:tgtEl>
                                          <p:spTgt spid="7"/>
                                        </p:tgtEl>
                                        <p:attrNameLst>
                                          <p:attrName>style.rotation</p:attrName>
                                        </p:attrNameLst>
                                      </p:cBhvr>
                                      <p:tavLst>
                                        <p:tav tm="0">
                                          <p:val>
                                            <p:fltVal val="-90"/>
                                          </p:val>
                                        </p:tav>
                                        <p:tav tm="100000">
                                          <p:val>
                                            <p:fltVal val="0"/>
                                          </p:val>
                                        </p:tav>
                                      </p:tavLst>
                                    </p:anim>
                                    <p:anim calcmode="lin" valueType="num">
                                      <p:cBhvr>
                                        <p:cTn id="24" dur="800" decel="100000" fill="hold"/>
                                        <p:tgtEl>
                                          <p:spTgt spid="7"/>
                                        </p:tgtEl>
                                        <p:attrNameLst>
                                          <p:attrName>ppt_x</p:attrName>
                                        </p:attrNameLst>
                                      </p:cBhvr>
                                      <p:tavLst>
                                        <p:tav tm="0">
                                          <p:val>
                                            <p:strVal val="#ppt_x+0.4"/>
                                          </p:val>
                                        </p:tav>
                                        <p:tav tm="100000">
                                          <p:val>
                                            <p:strVal val="#ppt_x-0.05"/>
                                          </p:val>
                                        </p:tav>
                                      </p:tavLst>
                                    </p:anim>
                                    <p:anim calcmode="lin" valueType="num">
                                      <p:cBhvr>
                                        <p:cTn id="25" dur="800" decel="100000" fill="hold"/>
                                        <p:tgtEl>
                                          <p:spTgt spid="7"/>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800" decel="100000"/>
                                        <p:tgtEl>
                                          <p:spTgt spid="8"/>
                                        </p:tgtEl>
                                      </p:cBhvr>
                                    </p:animEffect>
                                    <p:anim calcmode="lin" valueType="num">
                                      <p:cBhvr>
                                        <p:cTn id="33" dur="800" decel="100000" fill="hold"/>
                                        <p:tgtEl>
                                          <p:spTgt spid="8"/>
                                        </p:tgtEl>
                                        <p:attrNameLst>
                                          <p:attrName>style.rotation</p:attrName>
                                        </p:attrNameLst>
                                      </p:cBhvr>
                                      <p:tavLst>
                                        <p:tav tm="0">
                                          <p:val>
                                            <p:fltVal val="-90"/>
                                          </p:val>
                                        </p:tav>
                                        <p:tav tm="100000">
                                          <p:val>
                                            <p:fltVal val="0"/>
                                          </p:val>
                                        </p:tav>
                                      </p:tavLst>
                                    </p:anim>
                                    <p:anim calcmode="lin" valueType="num">
                                      <p:cBhvr>
                                        <p:cTn id="34" dur="800" decel="100000" fill="hold"/>
                                        <p:tgtEl>
                                          <p:spTgt spid="8"/>
                                        </p:tgtEl>
                                        <p:attrNameLst>
                                          <p:attrName>ppt_x</p:attrName>
                                        </p:attrNameLst>
                                      </p:cBhvr>
                                      <p:tavLst>
                                        <p:tav tm="0">
                                          <p:val>
                                            <p:strVal val="#ppt_x+0.4"/>
                                          </p:val>
                                        </p:tav>
                                        <p:tav tm="100000">
                                          <p:val>
                                            <p:strVal val="#ppt_x-0.05"/>
                                          </p:val>
                                        </p:tav>
                                      </p:tavLst>
                                    </p:anim>
                                    <p:anim calcmode="lin" valueType="num">
                                      <p:cBhvr>
                                        <p:cTn id="35" dur="800" decel="100000" fill="hold"/>
                                        <p:tgtEl>
                                          <p:spTgt spid="8"/>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800" decel="100000"/>
                                        <p:tgtEl>
                                          <p:spTgt spid="9"/>
                                        </p:tgtEl>
                                      </p:cBhvr>
                                    </p:animEffect>
                                    <p:anim calcmode="lin" valueType="num">
                                      <p:cBhvr>
                                        <p:cTn id="43" dur="800" decel="100000" fill="hold"/>
                                        <p:tgtEl>
                                          <p:spTgt spid="9"/>
                                        </p:tgtEl>
                                        <p:attrNameLst>
                                          <p:attrName>style.rotation</p:attrName>
                                        </p:attrNameLst>
                                      </p:cBhvr>
                                      <p:tavLst>
                                        <p:tav tm="0">
                                          <p:val>
                                            <p:fltVal val="-90"/>
                                          </p:val>
                                        </p:tav>
                                        <p:tav tm="100000">
                                          <p:val>
                                            <p:fltVal val="0"/>
                                          </p:val>
                                        </p:tav>
                                      </p:tavLst>
                                    </p:anim>
                                    <p:anim calcmode="lin" valueType="num">
                                      <p:cBhvr>
                                        <p:cTn id="44" dur="800" decel="100000" fill="hold"/>
                                        <p:tgtEl>
                                          <p:spTgt spid="9"/>
                                        </p:tgtEl>
                                        <p:attrNameLst>
                                          <p:attrName>ppt_x</p:attrName>
                                        </p:attrNameLst>
                                      </p:cBhvr>
                                      <p:tavLst>
                                        <p:tav tm="0">
                                          <p:val>
                                            <p:strVal val="#ppt_x+0.4"/>
                                          </p:val>
                                        </p:tav>
                                        <p:tav tm="100000">
                                          <p:val>
                                            <p:strVal val="#ppt_x-0.05"/>
                                          </p:val>
                                        </p:tav>
                                      </p:tavLst>
                                    </p:anim>
                                    <p:anim calcmode="lin" valueType="num">
                                      <p:cBhvr>
                                        <p:cTn id="45" dur="800" decel="100000" fill="hold"/>
                                        <p:tgtEl>
                                          <p:spTgt spid="9"/>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800" decel="100000"/>
                                        <p:tgtEl>
                                          <p:spTgt spid="10"/>
                                        </p:tgtEl>
                                      </p:cBhvr>
                                    </p:animEffect>
                                    <p:anim calcmode="lin" valueType="num">
                                      <p:cBhvr>
                                        <p:cTn id="53" dur="800" decel="100000" fill="hold"/>
                                        <p:tgtEl>
                                          <p:spTgt spid="10"/>
                                        </p:tgtEl>
                                        <p:attrNameLst>
                                          <p:attrName>style.rotation</p:attrName>
                                        </p:attrNameLst>
                                      </p:cBhvr>
                                      <p:tavLst>
                                        <p:tav tm="0">
                                          <p:val>
                                            <p:fltVal val="-90"/>
                                          </p:val>
                                        </p:tav>
                                        <p:tav tm="100000">
                                          <p:val>
                                            <p:fltVal val="0"/>
                                          </p:val>
                                        </p:tav>
                                      </p:tavLst>
                                    </p:anim>
                                    <p:anim calcmode="lin" valueType="num">
                                      <p:cBhvr>
                                        <p:cTn id="54" dur="800" decel="100000" fill="hold"/>
                                        <p:tgtEl>
                                          <p:spTgt spid="10"/>
                                        </p:tgtEl>
                                        <p:attrNameLst>
                                          <p:attrName>ppt_x</p:attrName>
                                        </p:attrNameLst>
                                      </p:cBhvr>
                                      <p:tavLst>
                                        <p:tav tm="0">
                                          <p:val>
                                            <p:strVal val="#ppt_x+0.4"/>
                                          </p:val>
                                        </p:tav>
                                        <p:tav tm="100000">
                                          <p:val>
                                            <p:strVal val="#ppt_x-0.05"/>
                                          </p:val>
                                        </p:tav>
                                      </p:tavLst>
                                    </p:anim>
                                    <p:anim calcmode="lin" valueType="num">
                                      <p:cBhvr>
                                        <p:cTn id="55" dur="800" decel="100000" fill="hold"/>
                                        <p:tgtEl>
                                          <p:spTgt spid="10"/>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Music, and Folk Literature</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4615665" y="3810000"/>
            <a:ext cx="4452134" cy="2971800"/>
          </a:xfrm>
          <a:prstGeom prst="rect">
            <a:avLst/>
          </a:prstGeom>
          <a:noFill/>
          <a:ln w="9525">
            <a:noFill/>
            <a:miter lim="800000"/>
            <a:headEnd/>
            <a:tailEnd/>
          </a:ln>
        </p:spPr>
      </p:pic>
      <p:sp>
        <p:nvSpPr>
          <p:cNvPr id="5" name="TextBox 4"/>
          <p:cNvSpPr txBox="1"/>
          <p:nvPr/>
        </p:nvSpPr>
        <p:spPr>
          <a:xfrm>
            <a:off x="1219200" y="1295400"/>
            <a:ext cx="7620000" cy="923330"/>
          </a:xfrm>
          <a:prstGeom prst="rect">
            <a:avLst/>
          </a:prstGeom>
          <a:noFill/>
        </p:spPr>
        <p:txBody>
          <a:bodyPr wrap="square" rtlCol="0">
            <a:spAutoFit/>
          </a:bodyPr>
          <a:lstStyle/>
          <a:p>
            <a:r>
              <a:rPr lang="en-US" dirty="0" smtClean="0"/>
              <a:t>Creole languages and pidgins did not endure in the colonies, except in the low-country.  But many word would remain in America English.  Words such as gumbo, samba, voodoo, yam, and banjo still exist today.</a:t>
            </a:r>
            <a:endParaRPr lang="en-US" dirty="0"/>
          </a:p>
        </p:txBody>
      </p:sp>
      <p:sp>
        <p:nvSpPr>
          <p:cNvPr id="6" name="TextBox 5"/>
          <p:cNvSpPr txBox="1"/>
          <p:nvPr/>
        </p:nvSpPr>
        <p:spPr>
          <a:xfrm>
            <a:off x="1219200" y="2505670"/>
            <a:ext cx="7620000" cy="923330"/>
          </a:xfrm>
          <a:prstGeom prst="rect">
            <a:avLst/>
          </a:prstGeom>
          <a:noFill/>
        </p:spPr>
        <p:txBody>
          <a:bodyPr wrap="square" rtlCol="0">
            <a:spAutoFit/>
          </a:bodyPr>
          <a:lstStyle/>
          <a:p>
            <a:r>
              <a:rPr lang="en-US" dirty="0" smtClean="0"/>
              <a:t>Music may have been the most important aspect of African American culture and has influenced all forms of American popular music today.  The strong beat, complex rhythms and improvisation used in their style was distinctive. </a:t>
            </a:r>
            <a:endParaRPr lang="en-US" dirty="0"/>
          </a:p>
        </p:txBody>
      </p:sp>
      <p:sp>
        <p:nvSpPr>
          <p:cNvPr id="7" name="TextBox 6"/>
          <p:cNvSpPr txBox="1"/>
          <p:nvPr/>
        </p:nvSpPr>
        <p:spPr>
          <a:xfrm>
            <a:off x="1219200" y="3787676"/>
            <a:ext cx="3429000" cy="2308324"/>
          </a:xfrm>
          <a:prstGeom prst="rect">
            <a:avLst/>
          </a:prstGeom>
          <a:noFill/>
        </p:spPr>
        <p:txBody>
          <a:bodyPr wrap="square" rtlCol="0">
            <a:spAutoFit/>
          </a:bodyPr>
          <a:lstStyle/>
          <a:p>
            <a:r>
              <a:rPr lang="en-US" dirty="0" smtClean="0"/>
              <a:t>West African folk literature also survived in the colonies, and was mixed with Native American and European stories.  Typical stories were of weaker animals outsmarting the stronger animals.  These was a depiction of unjust rulers being tricked by the lowly.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800" decel="100000"/>
                                        <p:tgtEl>
                                          <p:spTgt spid="6"/>
                                        </p:tgtEl>
                                      </p:cBhvr>
                                    </p:animEffect>
                                    <p:anim calcmode="lin" valueType="num">
                                      <p:cBhvr>
                                        <p:cTn id="18" dur="800" decel="100000" fill="hold"/>
                                        <p:tgtEl>
                                          <p:spTgt spid="6"/>
                                        </p:tgtEl>
                                        <p:attrNameLst>
                                          <p:attrName>style.rotation</p:attrName>
                                        </p:attrNameLst>
                                      </p:cBhvr>
                                      <p:tavLst>
                                        <p:tav tm="0">
                                          <p:val>
                                            <p:fltVal val="-90"/>
                                          </p:val>
                                        </p:tav>
                                        <p:tav tm="100000">
                                          <p:val>
                                            <p:fltVal val="0"/>
                                          </p:val>
                                        </p:tav>
                                      </p:tavLst>
                                    </p:anim>
                                    <p:anim calcmode="lin" valueType="num">
                                      <p:cBhvr>
                                        <p:cTn id="19" dur="800" decel="100000" fill="hold"/>
                                        <p:tgtEl>
                                          <p:spTgt spid="6"/>
                                        </p:tgtEl>
                                        <p:attrNameLst>
                                          <p:attrName>ppt_x</p:attrName>
                                        </p:attrNameLst>
                                      </p:cBhvr>
                                      <p:tavLst>
                                        <p:tav tm="0">
                                          <p:val>
                                            <p:strVal val="#ppt_x+0.4"/>
                                          </p:val>
                                        </p:tav>
                                        <p:tav tm="100000">
                                          <p:val>
                                            <p:strVal val="#ppt_x-0.05"/>
                                          </p:val>
                                        </p:tav>
                                      </p:tavLst>
                                    </p:anim>
                                    <p:anim calcmode="lin" valueType="num">
                                      <p:cBhvr>
                                        <p:cTn id="20" dur="800" decel="100000" fill="hold"/>
                                        <p:tgtEl>
                                          <p:spTgt spid="6"/>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800" decel="100000"/>
                                        <p:tgtEl>
                                          <p:spTgt spid="7"/>
                                        </p:tgtEl>
                                      </p:cBhvr>
                                    </p:animEffect>
                                    <p:anim calcmode="lin" valueType="num">
                                      <p:cBhvr>
                                        <p:cTn id="28" dur="800" decel="100000" fill="hold"/>
                                        <p:tgtEl>
                                          <p:spTgt spid="7"/>
                                        </p:tgtEl>
                                        <p:attrNameLst>
                                          <p:attrName>style.rotation</p:attrName>
                                        </p:attrNameLst>
                                      </p:cBhvr>
                                      <p:tavLst>
                                        <p:tav tm="0">
                                          <p:val>
                                            <p:fltVal val="-90"/>
                                          </p:val>
                                        </p:tav>
                                        <p:tav tm="100000">
                                          <p:val>
                                            <p:fltVal val="0"/>
                                          </p:val>
                                        </p:tav>
                                      </p:tavLst>
                                    </p:anim>
                                    <p:anim calcmode="lin" valueType="num">
                                      <p:cBhvr>
                                        <p:cTn id="29" dur="800" decel="100000" fill="hold"/>
                                        <p:tgtEl>
                                          <p:spTgt spid="7"/>
                                        </p:tgtEl>
                                        <p:attrNameLst>
                                          <p:attrName>ppt_x</p:attrName>
                                        </p:attrNameLst>
                                      </p:cBhvr>
                                      <p:tavLst>
                                        <p:tav tm="0">
                                          <p:val>
                                            <p:strVal val="#ppt_x+0.4"/>
                                          </p:val>
                                        </p:tav>
                                        <p:tav tm="100000">
                                          <p:val>
                                            <p:strVal val="#ppt_x-0.05"/>
                                          </p:val>
                                        </p:tav>
                                      </p:tavLst>
                                    </p:anim>
                                    <p:anim calcmode="lin" valueType="num">
                                      <p:cBhvr>
                                        <p:cTn id="30" dur="800" decel="100000" fill="hold"/>
                                        <p:tgtEl>
                                          <p:spTgt spid="7"/>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Colonial Culture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Southern patterns of speech were greatly affected by African Americans since black women often raised white children.  </a:t>
            </a:r>
          </a:p>
          <a:p>
            <a:endParaRPr lang="en-US" dirty="0" smtClean="0"/>
          </a:p>
          <a:p>
            <a:r>
              <a:rPr lang="en-US" dirty="0" smtClean="0"/>
              <a:t>Black cooks introduced BBQ pork, fried chicken, black-eyed peas, and collard/mustard greens to the southern diet.</a:t>
            </a:r>
          </a:p>
          <a:p>
            <a:endParaRPr lang="en-US" dirty="0" smtClean="0"/>
          </a:p>
          <a:p>
            <a:r>
              <a:rPr lang="en-US" dirty="0" smtClean="0"/>
              <a:t>The “gang system,” of work on plantations was a West African tradition.</a:t>
            </a:r>
          </a:p>
          <a:p>
            <a:endParaRPr lang="en-US" dirty="0" smtClean="0"/>
          </a:p>
          <a:p>
            <a:r>
              <a:rPr lang="en-US" dirty="0" smtClean="0"/>
              <a:t>Black builders also influenced architecture and styles/decorative techniques.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800" decel="100000"/>
                                        <p:tgtEl>
                                          <p:spTgt spid="3">
                                            <p:txEl>
                                              <p:pRg st="2" end="2"/>
                                            </p:txEl>
                                          </p:spTgt>
                                        </p:tgtEl>
                                      </p:cBhvr>
                                    </p:animEffect>
                                    <p:anim calcmode="lin" valueType="num">
                                      <p:cBhvr>
                                        <p:cTn id="1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800" decel="100000"/>
                                        <p:tgtEl>
                                          <p:spTgt spid="3">
                                            <p:txEl>
                                              <p:pRg st="4" end="4"/>
                                            </p:txEl>
                                          </p:spTgt>
                                        </p:tgtEl>
                                      </p:cBhvr>
                                    </p:animEffect>
                                    <p:anim calcmode="lin" valueType="num">
                                      <p:cBhvr>
                                        <p:cTn id="2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800" decel="100000"/>
                                        <p:tgtEl>
                                          <p:spTgt spid="3">
                                            <p:txEl>
                                              <p:pRg st="6" end="6"/>
                                            </p:txEl>
                                          </p:spTgt>
                                        </p:tgtEl>
                                      </p:cBhvr>
                                    </p:animEffect>
                                    <p:anim calcmode="lin" valueType="num">
                                      <p:cBhvr>
                                        <p:cTn id="38"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578</TotalTime>
  <Words>1268</Words>
  <Application>Microsoft Macintosh PowerPoint</Application>
  <PresentationFormat>On-screen Show (4:3)</PresentationFormat>
  <Paragraphs>76</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Solstice</vt:lpstr>
      <vt:lpstr>Black People in Colonial North America (1526-1763) [Part II]</vt:lpstr>
      <vt:lpstr>Reviewing the Primary Sources</vt:lpstr>
      <vt:lpstr>John Marrant, “The Impact of the Great Awakening”</vt:lpstr>
      <vt:lpstr>Slave Life In Early America</vt:lpstr>
      <vt:lpstr>Miscegenation &amp; Creolization </vt:lpstr>
      <vt:lpstr>The Origins of African-American Culture</vt:lpstr>
      <vt:lpstr>The Great Awakening</vt:lpstr>
      <vt:lpstr>Language, Music, and Folk Literature</vt:lpstr>
      <vt:lpstr>Impact on Colonial Culture</vt:lpstr>
      <vt:lpstr>Slavery in the Regions</vt:lpstr>
      <vt:lpstr>Black Women in Colonial America</vt:lpstr>
      <vt:lpstr>Black Resistance &amp; Rebellion</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People in Colonial North America (1526-1763) [Part II]</dc:title>
  <dc:creator>wjenkins</dc:creator>
  <cp:lastModifiedBy>Jack</cp:lastModifiedBy>
  <cp:revision>52</cp:revision>
  <dcterms:created xsi:type="dcterms:W3CDTF">2017-02-11T22:29:35Z</dcterms:created>
  <dcterms:modified xsi:type="dcterms:W3CDTF">2017-02-11T22:32:44Z</dcterms:modified>
</cp:coreProperties>
</file>