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05" d="100"/>
          <a:sy n="105" d="100"/>
        </p:scale>
        <p:origin x="-88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3E053382-D4CF-4F11-A74D-5D08E3D8A035}" type="datetimeFigureOut">
              <a:rPr lang="en-US" smtClean="0"/>
              <a:pPr/>
              <a:t>2/11/17</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FDD2925-60BB-4FA8-9D29-A731F52F7C7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53382-D4CF-4F11-A74D-5D08E3D8A035}"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53382-D4CF-4F11-A74D-5D08E3D8A035}"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053382-D4CF-4F11-A74D-5D08E3D8A035}"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053382-D4CF-4F11-A74D-5D08E3D8A035}" type="datetimeFigureOut">
              <a:rPr lang="en-US" smtClean="0"/>
              <a:pPr/>
              <a:t>2/11/17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D2925-60BB-4FA8-9D29-A731F52F7C7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053382-D4CF-4F11-A74D-5D08E3D8A035}"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053382-D4CF-4F11-A74D-5D08E3D8A035}" type="datetimeFigureOut">
              <a:rPr lang="en-US" smtClean="0"/>
              <a:pPr/>
              <a:t>2/11/17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053382-D4CF-4F11-A74D-5D08E3D8A035}" type="datetimeFigureOut">
              <a:rPr lang="en-US" smtClean="0"/>
              <a:pPr/>
              <a:t>2/11/17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3E053382-D4CF-4F11-A74D-5D08E3D8A035}" type="datetimeFigureOut">
              <a:rPr lang="en-US" smtClean="0"/>
              <a:pPr/>
              <a:t>2/11/17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D2925-60BB-4FA8-9D29-A731F52F7C7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053382-D4CF-4F11-A74D-5D08E3D8A035}"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2925-60BB-4FA8-9D29-A731F52F7C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E053382-D4CF-4F11-A74D-5D08E3D8A035}" type="datetimeFigureOut">
              <a:rPr lang="en-US" smtClean="0"/>
              <a:pPr/>
              <a:t>2/11/17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D2925-60BB-4FA8-9D29-A731F52F7C7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3E053382-D4CF-4F11-A74D-5D08E3D8A035}" type="datetimeFigureOut">
              <a:rPr lang="en-US" smtClean="0"/>
              <a:pPr/>
              <a:t>2/11/17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FDD2925-60BB-4FA8-9D29-A731F52F7C7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Black People in Colonial North America (1526-1763) [Part I]</a:t>
            </a:r>
            <a:endParaRPr lang="en-US" dirty="0"/>
          </a:p>
        </p:txBody>
      </p:sp>
      <p:sp>
        <p:nvSpPr>
          <p:cNvPr id="3" name="Subtitle 2"/>
          <p:cNvSpPr>
            <a:spLocks noGrp="1"/>
          </p:cNvSpPr>
          <p:nvPr>
            <p:ph type="subTitle" idx="1"/>
          </p:nvPr>
        </p:nvSpPr>
        <p:spPr/>
        <p:txBody>
          <a:bodyPr/>
          <a:lstStyle/>
          <a:p>
            <a:r>
              <a:rPr lang="en-US" dirty="0" smtClean="0"/>
              <a:t>The People of the Colonies, Servitude, Culture and Resistance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828800" y="2667000"/>
            <a:ext cx="6400800" cy="415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dirty="0" smtClean="0"/>
              <a:t>Africans Arrive in the Chesapeake</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756275" y="3300889"/>
            <a:ext cx="3387725" cy="3557111"/>
          </a:xfrm>
          <a:prstGeom prst="rect">
            <a:avLst/>
          </a:prstGeom>
          <a:noFill/>
          <a:ln w="9525">
            <a:noFill/>
            <a:miter lim="800000"/>
            <a:headEnd/>
            <a:tailEnd/>
          </a:ln>
        </p:spPr>
      </p:pic>
      <p:sp>
        <p:nvSpPr>
          <p:cNvPr id="5" name="TextBox 4"/>
          <p:cNvSpPr txBox="1"/>
          <p:nvPr/>
        </p:nvSpPr>
        <p:spPr>
          <a:xfrm>
            <a:off x="1219200" y="1295400"/>
            <a:ext cx="7696200" cy="923330"/>
          </a:xfrm>
          <a:prstGeom prst="rect">
            <a:avLst/>
          </a:prstGeom>
          <a:noFill/>
        </p:spPr>
        <p:txBody>
          <a:bodyPr wrap="square" rtlCol="0">
            <a:spAutoFit/>
          </a:bodyPr>
          <a:lstStyle/>
          <a:p>
            <a:r>
              <a:rPr lang="en-US" dirty="0" smtClean="0"/>
              <a:t>Although many believed the first 20 Africans in Jamestown had arrived on a Dutch vessel in 1619, but there were actually 32 people of African descent already in Jamestown prior.</a:t>
            </a:r>
            <a:endParaRPr lang="en-US" dirty="0"/>
          </a:p>
        </p:txBody>
      </p:sp>
      <p:sp>
        <p:nvSpPr>
          <p:cNvPr id="6" name="TextBox 5"/>
          <p:cNvSpPr txBox="1"/>
          <p:nvPr/>
        </p:nvSpPr>
        <p:spPr>
          <a:xfrm>
            <a:off x="1219200" y="2362200"/>
            <a:ext cx="7696200" cy="923330"/>
          </a:xfrm>
          <a:prstGeom prst="rect">
            <a:avLst/>
          </a:prstGeom>
          <a:noFill/>
        </p:spPr>
        <p:txBody>
          <a:bodyPr wrap="square" rtlCol="0">
            <a:spAutoFit/>
          </a:bodyPr>
          <a:lstStyle/>
          <a:p>
            <a:r>
              <a:rPr lang="en-US" dirty="0" smtClean="0"/>
              <a:t>These first Africans were not slaves, but rather they were in the service of planters and town officials.  What two reasons led to settlers not regarding them as slaves, but rather as </a:t>
            </a:r>
            <a:r>
              <a:rPr lang="en-US" dirty="0" err="1" smtClean="0"/>
              <a:t>unfree</a:t>
            </a:r>
            <a:r>
              <a:rPr lang="en-US" dirty="0" smtClean="0"/>
              <a:t>?</a:t>
            </a:r>
            <a:endParaRPr lang="en-US" dirty="0"/>
          </a:p>
        </p:txBody>
      </p:sp>
      <p:sp>
        <p:nvSpPr>
          <p:cNvPr id="7" name="TextBox 6"/>
          <p:cNvSpPr txBox="1"/>
          <p:nvPr/>
        </p:nvSpPr>
        <p:spPr>
          <a:xfrm>
            <a:off x="1219200" y="3505200"/>
            <a:ext cx="4343400" cy="1477328"/>
          </a:xfrm>
          <a:prstGeom prst="rect">
            <a:avLst/>
          </a:prstGeom>
          <a:noFill/>
        </p:spPr>
        <p:txBody>
          <a:bodyPr wrap="square" rtlCol="0">
            <a:spAutoFit/>
          </a:bodyPr>
          <a:lstStyle/>
          <a:p>
            <a:pPr marL="342900" indent="-342900">
              <a:buAutoNum type="arabicParenR"/>
            </a:pPr>
            <a:r>
              <a:rPr lang="en-US" dirty="0" smtClean="0"/>
              <a:t>The English did not have a law for slavery.</a:t>
            </a:r>
          </a:p>
          <a:p>
            <a:pPr marL="342900" indent="-342900">
              <a:buAutoNum type="arabicParenR"/>
            </a:pPr>
            <a:r>
              <a:rPr lang="en-US" dirty="0" smtClean="0"/>
              <a:t>Africans with Christian names were regarded as Christian, and a fellow Christian could not be enslaved.</a:t>
            </a:r>
            <a:endParaRPr lang="en-US" dirty="0"/>
          </a:p>
        </p:txBody>
      </p:sp>
      <p:sp>
        <p:nvSpPr>
          <p:cNvPr id="8" name="TextBox 7"/>
          <p:cNvSpPr txBox="1"/>
          <p:nvPr/>
        </p:nvSpPr>
        <p:spPr>
          <a:xfrm>
            <a:off x="1219200" y="5181600"/>
            <a:ext cx="4343400" cy="1477328"/>
          </a:xfrm>
          <a:prstGeom prst="rect">
            <a:avLst/>
          </a:prstGeom>
          <a:noFill/>
        </p:spPr>
        <p:txBody>
          <a:bodyPr wrap="square" rtlCol="0">
            <a:spAutoFit/>
          </a:bodyPr>
          <a:lstStyle/>
          <a:p>
            <a:r>
              <a:rPr lang="en-US" dirty="0" smtClean="0"/>
              <a:t>Although Africans were low in numbers, they lived in the Maryland and Virginia areas and regained their freedom.  The English referred to them as “negroes,” which was a term coined by the Spanish.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r>
              <a:rPr lang="en-US" dirty="0" smtClean="0"/>
              <a:t>Black Servitude in the Chesapeake</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5867400" y="2583914"/>
            <a:ext cx="3184377" cy="4197885"/>
          </a:xfrm>
          <a:prstGeom prst="rect">
            <a:avLst/>
          </a:prstGeom>
          <a:noFill/>
          <a:ln w="9525">
            <a:noFill/>
            <a:miter lim="800000"/>
            <a:headEnd/>
            <a:tailEnd/>
          </a:ln>
        </p:spPr>
      </p:pic>
      <p:sp>
        <p:nvSpPr>
          <p:cNvPr id="5" name="TextBox 4"/>
          <p:cNvSpPr txBox="1"/>
          <p:nvPr/>
        </p:nvSpPr>
        <p:spPr>
          <a:xfrm>
            <a:off x="1295400" y="1143000"/>
            <a:ext cx="7543800" cy="923330"/>
          </a:xfrm>
          <a:prstGeom prst="rect">
            <a:avLst/>
          </a:prstGeom>
          <a:noFill/>
        </p:spPr>
        <p:txBody>
          <a:bodyPr wrap="square" rtlCol="0">
            <a:spAutoFit/>
          </a:bodyPr>
          <a:lstStyle/>
          <a:p>
            <a:r>
              <a:rPr lang="en-US" dirty="0" smtClean="0"/>
              <a:t>From 1620 to 1670,  blacks and whites worked, lived, and slept together as “</a:t>
            </a:r>
            <a:r>
              <a:rPr lang="en-US" dirty="0" err="1" smtClean="0"/>
              <a:t>unfree</a:t>
            </a:r>
            <a:r>
              <a:rPr lang="en-US" dirty="0" smtClean="0"/>
              <a:t>” indentured servants.   Africans worked in the Chesapeake area as indentured servants and acquired trade skills and eventually their freedom. </a:t>
            </a:r>
            <a:endParaRPr lang="en-US" dirty="0"/>
          </a:p>
        </p:txBody>
      </p:sp>
      <p:sp>
        <p:nvSpPr>
          <p:cNvPr id="6" name="TextBox 5"/>
          <p:cNvSpPr txBox="1"/>
          <p:nvPr/>
        </p:nvSpPr>
        <p:spPr>
          <a:xfrm>
            <a:off x="1295400" y="2362200"/>
            <a:ext cx="4419600" cy="2031325"/>
          </a:xfrm>
          <a:prstGeom prst="rect">
            <a:avLst/>
          </a:prstGeom>
          <a:noFill/>
        </p:spPr>
        <p:txBody>
          <a:bodyPr wrap="square" rtlCol="0">
            <a:spAutoFit/>
          </a:bodyPr>
          <a:lstStyle/>
          <a:p>
            <a:r>
              <a:rPr lang="en-US" dirty="0" smtClean="0"/>
              <a:t>The story of Anthony Johnson shows the possibilities of a black indentured servant in this area.</a:t>
            </a:r>
          </a:p>
          <a:p>
            <a:endParaRPr lang="en-US" dirty="0" smtClean="0"/>
          </a:p>
          <a:p>
            <a:r>
              <a:rPr lang="en-US" dirty="0" smtClean="0"/>
              <a:t>He earned his freedom and after 25 years he owned 250 acres and was a master of several servants, including some white men.</a:t>
            </a:r>
            <a:endParaRPr lang="en-US" dirty="0"/>
          </a:p>
        </p:txBody>
      </p:sp>
      <p:sp>
        <p:nvSpPr>
          <p:cNvPr id="7" name="TextBox 6"/>
          <p:cNvSpPr txBox="1"/>
          <p:nvPr/>
        </p:nvSpPr>
        <p:spPr>
          <a:xfrm>
            <a:off x="1295400" y="4572000"/>
            <a:ext cx="4419600" cy="923330"/>
          </a:xfrm>
          <a:prstGeom prst="rect">
            <a:avLst/>
          </a:prstGeom>
          <a:noFill/>
        </p:spPr>
        <p:txBody>
          <a:bodyPr wrap="square" rtlCol="0">
            <a:spAutoFit/>
          </a:bodyPr>
          <a:lstStyle/>
          <a:p>
            <a:r>
              <a:rPr lang="en-US" dirty="0" smtClean="0"/>
              <a:t>Several blacks owned land, lent money, farmed, sued in courts, served as jurors and minor officials, and even voted at times.</a:t>
            </a:r>
            <a:endParaRPr lang="en-US" dirty="0"/>
          </a:p>
        </p:txBody>
      </p:sp>
      <p:sp>
        <p:nvSpPr>
          <p:cNvPr id="8" name="TextBox 7"/>
          <p:cNvSpPr txBox="1"/>
          <p:nvPr/>
        </p:nvSpPr>
        <p:spPr>
          <a:xfrm>
            <a:off x="1295400" y="5638800"/>
            <a:ext cx="4419600" cy="1200329"/>
          </a:xfrm>
          <a:prstGeom prst="rect">
            <a:avLst/>
          </a:prstGeom>
          <a:noFill/>
        </p:spPr>
        <p:txBody>
          <a:bodyPr wrap="square" rtlCol="0">
            <a:spAutoFit/>
          </a:bodyPr>
          <a:lstStyle/>
          <a:p>
            <a:r>
              <a:rPr lang="en-US" dirty="0" smtClean="0"/>
              <a:t>Over time, English settlers began to view blacks differently.  They saw them as unchangeable and alien, and this would lead to chattel slavery.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4" dur="1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5" dur="1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90688" cy="914400"/>
          </a:xfrm>
        </p:spPr>
        <p:txBody>
          <a:bodyPr>
            <a:noAutofit/>
          </a:bodyPr>
          <a:lstStyle/>
          <a:p>
            <a:r>
              <a:rPr lang="en-US" sz="3600" dirty="0" smtClean="0"/>
              <a:t>Race &amp; The Origins of Black Slavery</a:t>
            </a:r>
            <a:endParaRPr lang="en-US" sz="36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66800" y="4027269"/>
            <a:ext cx="3962400" cy="2754531"/>
          </a:xfrm>
          <a:prstGeom prst="rect">
            <a:avLst/>
          </a:prstGeom>
          <a:noFill/>
          <a:ln w="9525">
            <a:noFill/>
            <a:miter lim="800000"/>
            <a:headEnd/>
            <a:tailEnd/>
          </a:ln>
        </p:spPr>
      </p:pic>
      <p:sp>
        <p:nvSpPr>
          <p:cNvPr id="5" name="TextBox 4"/>
          <p:cNvSpPr txBox="1"/>
          <p:nvPr/>
        </p:nvSpPr>
        <p:spPr>
          <a:xfrm>
            <a:off x="1295400" y="914400"/>
            <a:ext cx="7543800" cy="923330"/>
          </a:xfrm>
          <a:prstGeom prst="rect">
            <a:avLst/>
          </a:prstGeom>
          <a:noFill/>
        </p:spPr>
        <p:txBody>
          <a:bodyPr wrap="square" rtlCol="0">
            <a:spAutoFit/>
          </a:bodyPr>
          <a:lstStyle/>
          <a:p>
            <a:r>
              <a:rPr lang="en-US" dirty="0" smtClean="0"/>
              <a:t>A social and demographic revolution took place in the British colonies from Delaware to North Carolina between 1640 and 1700.  The economy shifted from indentured servants to reliance on black slaves.</a:t>
            </a:r>
            <a:endParaRPr lang="en-US" dirty="0"/>
          </a:p>
        </p:txBody>
      </p:sp>
      <p:sp>
        <p:nvSpPr>
          <p:cNvPr id="6" name="TextBox 5"/>
          <p:cNvSpPr txBox="1"/>
          <p:nvPr/>
        </p:nvSpPr>
        <p:spPr>
          <a:xfrm>
            <a:off x="1295400" y="1981200"/>
            <a:ext cx="7543800" cy="369332"/>
          </a:xfrm>
          <a:prstGeom prst="rect">
            <a:avLst/>
          </a:prstGeom>
          <a:noFill/>
        </p:spPr>
        <p:txBody>
          <a:bodyPr wrap="square" rtlCol="0">
            <a:spAutoFit/>
          </a:bodyPr>
          <a:lstStyle/>
          <a:p>
            <a:r>
              <a:rPr lang="en-US" dirty="0" smtClean="0"/>
              <a:t>What reasons led to this shift during the mid-17</a:t>
            </a:r>
            <a:r>
              <a:rPr lang="en-US" baseline="30000" dirty="0" smtClean="0"/>
              <a:t>th</a:t>
            </a:r>
            <a:r>
              <a:rPr lang="en-US" dirty="0" smtClean="0"/>
              <a:t> century?</a:t>
            </a:r>
            <a:endParaRPr lang="en-US" dirty="0"/>
          </a:p>
        </p:txBody>
      </p:sp>
      <p:sp>
        <p:nvSpPr>
          <p:cNvPr id="7" name="TextBox 6"/>
          <p:cNvSpPr txBox="1"/>
          <p:nvPr/>
        </p:nvSpPr>
        <p:spPr>
          <a:xfrm>
            <a:off x="1295400" y="2438400"/>
            <a:ext cx="7543800" cy="1200329"/>
          </a:xfrm>
          <a:prstGeom prst="rect">
            <a:avLst/>
          </a:prstGeom>
          <a:noFill/>
        </p:spPr>
        <p:txBody>
          <a:bodyPr wrap="square" rtlCol="0">
            <a:spAutoFit/>
          </a:bodyPr>
          <a:lstStyle/>
          <a:p>
            <a:pPr marL="342900" indent="-342900">
              <a:buAutoNum type="arabicParenR"/>
            </a:pPr>
            <a:r>
              <a:rPr lang="en-US" dirty="0" smtClean="0"/>
              <a:t>British had begun using slaves in its Caribbean colonies for sugar cane.  </a:t>
            </a:r>
          </a:p>
          <a:p>
            <a:pPr marL="342900" indent="-342900">
              <a:buAutoNum type="arabicParenR"/>
            </a:pPr>
            <a:r>
              <a:rPr lang="en-US" dirty="0" smtClean="0"/>
              <a:t>Indentured servants were fewer in quantity and more expensive then slaves.</a:t>
            </a:r>
          </a:p>
          <a:p>
            <a:pPr marL="342900" indent="-342900">
              <a:buAutoNum type="arabicParenR"/>
            </a:pPr>
            <a:r>
              <a:rPr lang="en-US" dirty="0" smtClean="0"/>
              <a:t>Britain gained control over the Atlantic slave trade.</a:t>
            </a:r>
            <a:endParaRPr lang="en-US" dirty="0"/>
          </a:p>
        </p:txBody>
      </p:sp>
      <p:sp>
        <p:nvSpPr>
          <p:cNvPr id="8" name="TextBox 7"/>
          <p:cNvSpPr txBox="1"/>
          <p:nvPr/>
        </p:nvSpPr>
        <p:spPr>
          <a:xfrm>
            <a:off x="5105400" y="3962400"/>
            <a:ext cx="3886200" cy="1754326"/>
          </a:xfrm>
          <a:prstGeom prst="rect">
            <a:avLst/>
          </a:prstGeom>
          <a:noFill/>
        </p:spPr>
        <p:txBody>
          <a:bodyPr wrap="square" rtlCol="0">
            <a:spAutoFit/>
          </a:bodyPr>
          <a:lstStyle/>
          <a:p>
            <a:r>
              <a:rPr lang="en-US" dirty="0" smtClean="0"/>
              <a:t>The British also viewed blacks as different.  Unlike white servants, black women worked outdoors with men, black servants did not have surnames, and later they couldn’t bear arms or be Christians.</a:t>
            </a:r>
            <a:endParaRPr lang="en-US" dirty="0"/>
          </a:p>
        </p:txBody>
      </p:sp>
      <p:sp>
        <p:nvSpPr>
          <p:cNvPr id="9" name="TextBox 8"/>
          <p:cNvSpPr txBox="1"/>
          <p:nvPr/>
        </p:nvSpPr>
        <p:spPr>
          <a:xfrm>
            <a:off x="5105400" y="5791200"/>
            <a:ext cx="4038600" cy="923330"/>
          </a:xfrm>
          <a:prstGeom prst="rect">
            <a:avLst/>
          </a:prstGeom>
          <a:noFill/>
        </p:spPr>
        <p:txBody>
          <a:bodyPr wrap="square" rtlCol="0">
            <a:spAutoFit/>
          </a:bodyPr>
          <a:lstStyle/>
          <a:p>
            <a:r>
              <a:rPr lang="en-US" dirty="0" smtClean="0"/>
              <a:t>This would eventually lead into a life of servitude as a slave, rather then a term as a servant.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from="(-#ppt_w/2)" to="(#ppt_x)" calcmode="lin" valueType="num">
                                      <p:cBhvr>
                                        <p:cTn id="19" dur="600" fill="hold">
                                          <p:stCondLst>
                                            <p:cond delay="0"/>
                                          </p:stCondLst>
                                        </p:cTn>
                                        <p:tgtEl>
                                          <p:spTgt spid="6"/>
                                        </p:tgtEl>
                                        <p:attrNameLst>
                                          <p:attrName>ppt_x</p:attrName>
                                        </p:attrNameLst>
                                      </p:cBhvr>
                                    </p:anim>
                                    <p:anim from="0" to="-1.0" calcmode="lin" valueType="num">
                                      <p:cBhvr>
                                        <p:cTn id="20" dur="200" decel="50000" autoRev="1" fill="hold">
                                          <p:stCondLst>
                                            <p:cond delay="600"/>
                                          </p:stCondLst>
                                        </p:cTn>
                                        <p:tgtEl>
                                          <p:spTgt spid="6"/>
                                        </p:tgtEl>
                                        <p:attrNameLst>
                                          <p:attrName>xshear</p:attrName>
                                        </p:attrNameLst>
                                      </p:cBhvr>
                                    </p:anim>
                                    <p:animScale>
                                      <p:cBhvr>
                                        <p:cTn id="21" dur="200" decel="100000" autoRev="1" fill="hold">
                                          <p:stCondLst>
                                            <p:cond delay="600"/>
                                          </p:stCondLst>
                                        </p:cTn>
                                        <p:tgtEl>
                                          <p:spTgt spid="6"/>
                                        </p:tgtEl>
                                      </p:cBhvr>
                                      <p:from x="100000" y="100000"/>
                                      <p:to x="80000" y="100000"/>
                                    </p:animScale>
                                    <p:anim by="(#ppt_h/3+#ppt_w*0.1)" calcmode="lin" valueType="num">
                                      <p:cBhvr additive="sum">
                                        <p:cTn id="22" dur="200" decel="100000" autoRev="1" fill="hold">
                                          <p:stCondLst>
                                            <p:cond delay="600"/>
                                          </p:stCondLst>
                                        </p:cTn>
                                        <p:tgtEl>
                                          <p:spTgt spid="6"/>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90688" cy="868362"/>
          </a:xfrm>
        </p:spPr>
        <p:txBody>
          <a:bodyPr>
            <a:normAutofit fontScale="90000"/>
          </a:bodyPr>
          <a:lstStyle/>
          <a:p>
            <a:r>
              <a:rPr lang="en-US" dirty="0" smtClean="0"/>
              <a:t>The Emergence of Chattel Slavery</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565629" y="3281362"/>
            <a:ext cx="4502171" cy="3500438"/>
          </a:xfrm>
          <a:prstGeom prst="rect">
            <a:avLst/>
          </a:prstGeom>
          <a:noFill/>
          <a:ln w="9525">
            <a:noFill/>
            <a:miter lim="800000"/>
            <a:headEnd/>
            <a:tailEnd/>
          </a:ln>
        </p:spPr>
      </p:pic>
      <p:sp>
        <p:nvSpPr>
          <p:cNvPr id="5" name="TextBox 4"/>
          <p:cNvSpPr txBox="1"/>
          <p:nvPr/>
        </p:nvSpPr>
        <p:spPr>
          <a:xfrm>
            <a:off x="1219200" y="990600"/>
            <a:ext cx="7620000" cy="646331"/>
          </a:xfrm>
          <a:prstGeom prst="rect">
            <a:avLst/>
          </a:prstGeom>
          <a:noFill/>
        </p:spPr>
        <p:txBody>
          <a:bodyPr wrap="square" rtlCol="0">
            <a:spAutoFit/>
          </a:bodyPr>
          <a:lstStyle/>
          <a:p>
            <a:r>
              <a:rPr lang="en-US" dirty="0" smtClean="0"/>
              <a:t>Chattel slavery emerged, and became more defined, in the 1660’s.  What changes occurred that firmly established slavery in the colonies?</a:t>
            </a:r>
            <a:endParaRPr lang="en-US" dirty="0"/>
          </a:p>
        </p:txBody>
      </p:sp>
      <p:sp>
        <p:nvSpPr>
          <p:cNvPr id="6" name="TextBox 5"/>
          <p:cNvSpPr txBox="1"/>
          <p:nvPr/>
        </p:nvSpPr>
        <p:spPr>
          <a:xfrm>
            <a:off x="1219200" y="1676400"/>
            <a:ext cx="7620000" cy="923330"/>
          </a:xfrm>
          <a:prstGeom prst="rect">
            <a:avLst/>
          </a:prstGeom>
          <a:noFill/>
        </p:spPr>
        <p:txBody>
          <a:bodyPr wrap="square" rtlCol="0">
            <a:spAutoFit/>
          </a:bodyPr>
          <a:lstStyle/>
          <a:p>
            <a:r>
              <a:rPr lang="en-US" dirty="0" smtClean="0"/>
              <a:t>Laws and statutes emerged that began defining the role of slavery.  A mother’s status determined the status of her child and blacks natural state was seen as one of slavery and servitude.  These ideals remained up until the Civil War.  </a:t>
            </a:r>
            <a:endParaRPr lang="en-US" dirty="0"/>
          </a:p>
        </p:txBody>
      </p:sp>
      <p:sp>
        <p:nvSpPr>
          <p:cNvPr id="7" name="TextBox 6"/>
          <p:cNvSpPr txBox="1"/>
          <p:nvPr/>
        </p:nvSpPr>
        <p:spPr>
          <a:xfrm>
            <a:off x="1066800" y="2895600"/>
            <a:ext cx="3505200" cy="2031325"/>
          </a:xfrm>
          <a:prstGeom prst="rect">
            <a:avLst/>
          </a:prstGeom>
          <a:noFill/>
        </p:spPr>
        <p:txBody>
          <a:bodyPr wrap="square" rtlCol="0">
            <a:spAutoFit/>
          </a:bodyPr>
          <a:lstStyle/>
          <a:p>
            <a:r>
              <a:rPr lang="en-US" dirty="0" smtClean="0"/>
              <a:t>Slave codes further dehumanized Africans by controlling their behavior with rules such as the inability to testify in court against whites, own property, leave the estate without a pass, congregate in large groups, marry, or bear arms.</a:t>
            </a:r>
            <a:endParaRPr lang="en-US" dirty="0"/>
          </a:p>
        </p:txBody>
      </p:sp>
      <p:sp>
        <p:nvSpPr>
          <p:cNvPr id="8" name="TextBox 7"/>
          <p:cNvSpPr txBox="1"/>
          <p:nvPr/>
        </p:nvSpPr>
        <p:spPr>
          <a:xfrm>
            <a:off x="1066800" y="5410200"/>
            <a:ext cx="3505200" cy="1400383"/>
          </a:xfrm>
          <a:prstGeom prst="rect">
            <a:avLst/>
          </a:prstGeom>
          <a:noFill/>
        </p:spPr>
        <p:txBody>
          <a:bodyPr wrap="square" rtlCol="0">
            <a:spAutoFit/>
          </a:bodyPr>
          <a:lstStyle/>
          <a:p>
            <a:r>
              <a:rPr lang="en-US" sz="1700" dirty="0" smtClean="0"/>
              <a:t>By 1700, Southern colonies reduced the status of blacks to that of domesticated animals.  A master could kill their slave if they felt it was a just punishment.</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868362"/>
          </a:xfrm>
        </p:spPr>
        <p:txBody>
          <a:bodyPr>
            <a:noAutofit/>
          </a:bodyPr>
          <a:lstStyle/>
          <a:p>
            <a:pPr algn="ctr"/>
            <a:r>
              <a:rPr lang="en-US" sz="3500" dirty="0" smtClean="0"/>
              <a:t>Bacon’s Rebellion &amp; American Slavery</a:t>
            </a:r>
            <a:endParaRPr lang="en-US" sz="35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495800" y="4210050"/>
            <a:ext cx="4591050" cy="2571750"/>
          </a:xfrm>
          <a:prstGeom prst="rect">
            <a:avLst/>
          </a:prstGeom>
          <a:noFill/>
          <a:ln w="9525">
            <a:noFill/>
            <a:miter lim="800000"/>
            <a:headEnd/>
            <a:tailEnd/>
          </a:ln>
        </p:spPr>
      </p:pic>
      <p:sp>
        <p:nvSpPr>
          <p:cNvPr id="5" name="TextBox 4"/>
          <p:cNvSpPr txBox="1"/>
          <p:nvPr/>
        </p:nvSpPr>
        <p:spPr>
          <a:xfrm>
            <a:off x="1295400" y="1295400"/>
            <a:ext cx="7543800" cy="646331"/>
          </a:xfrm>
          <a:prstGeom prst="rect">
            <a:avLst/>
          </a:prstGeom>
          <a:noFill/>
        </p:spPr>
        <p:txBody>
          <a:bodyPr wrap="square" rtlCol="0">
            <a:spAutoFit/>
          </a:bodyPr>
          <a:lstStyle/>
          <a:p>
            <a:r>
              <a:rPr lang="en-US" dirty="0" smtClean="0"/>
              <a:t>Nathaniel Bacon’s rebellion in 1676 had a large role in the increased push for African slaves in the colonies, why?</a:t>
            </a:r>
            <a:endParaRPr lang="en-US" dirty="0"/>
          </a:p>
        </p:txBody>
      </p:sp>
      <p:sp>
        <p:nvSpPr>
          <p:cNvPr id="6" name="TextBox 5"/>
          <p:cNvSpPr txBox="1"/>
          <p:nvPr/>
        </p:nvSpPr>
        <p:spPr>
          <a:xfrm>
            <a:off x="1295400" y="2173069"/>
            <a:ext cx="7543800" cy="923330"/>
          </a:xfrm>
          <a:prstGeom prst="rect">
            <a:avLst/>
          </a:prstGeom>
          <a:noFill/>
        </p:spPr>
        <p:txBody>
          <a:bodyPr wrap="square" rtlCol="0">
            <a:spAutoFit/>
          </a:bodyPr>
          <a:lstStyle/>
          <a:p>
            <a:r>
              <a:rPr lang="en-US" dirty="0" smtClean="0"/>
              <a:t>Bacon’s rebellion was fought over</a:t>
            </a:r>
            <a:r>
              <a:rPr lang="en-US" dirty="0" smtClean="0"/>
              <a:t> what Bacon considered the </a:t>
            </a:r>
            <a:r>
              <a:rPr lang="en-US" dirty="0" smtClean="0"/>
              <a:t>unjust governance of William Berkeley, and he led a group of poor white farmers and blacks against the “master class”</a:t>
            </a:r>
            <a:endParaRPr lang="en-US" dirty="0"/>
          </a:p>
        </p:txBody>
      </p:sp>
      <p:sp>
        <p:nvSpPr>
          <p:cNvPr id="7" name="TextBox 6"/>
          <p:cNvSpPr txBox="1"/>
          <p:nvPr/>
        </p:nvSpPr>
        <p:spPr>
          <a:xfrm>
            <a:off x="1295400" y="3191470"/>
            <a:ext cx="7543800" cy="923330"/>
          </a:xfrm>
          <a:prstGeom prst="rect">
            <a:avLst/>
          </a:prstGeom>
          <a:noFill/>
        </p:spPr>
        <p:txBody>
          <a:bodyPr wrap="square" rtlCol="0">
            <a:spAutoFit/>
          </a:bodyPr>
          <a:lstStyle/>
          <a:p>
            <a:r>
              <a:rPr lang="en-US" dirty="0" smtClean="0"/>
              <a:t>This drove Britain to distrust white agricultural laborers and to depend solely upon enslaved Africans since they could not own guns or become free.  This would also deter class conflicts between the whites.</a:t>
            </a:r>
            <a:endParaRPr lang="en-US" dirty="0"/>
          </a:p>
        </p:txBody>
      </p:sp>
      <p:sp>
        <p:nvSpPr>
          <p:cNvPr id="8" name="TextBox 7"/>
          <p:cNvSpPr txBox="1"/>
          <p:nvPr/>
        </p:nvSpPr>
        <p:spPr>
          <a:xfrm>
            <a:off x="1295400" y="4542472"/>
            <a:ext cx="3048000" cy="1477328"/>
          </a:xfrm>
          <a:prstGeom prst="rect">
            <a:avLst/>
          </a:prstGeom>
          <a:noFill/>
        </p:spPr>
        <p:txBody>
          <a:bodyPr wrap="square" rtlCol="0">
            <a:spAutoFit/>
          </a:bodyPr>
          <a:lstStyle/>
          <a:p>
            <a:r>
              <a:rPr lang="en-US" dirty="0" smtClean="0"/>
              <a:t>Ultimately, this led to the belief that class conflict and prosperity rested solely on the denial of freedom to black Americans.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Plantation Slavery (1700-1750)</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423506" y="4038600"/>
            <a:ext cx="3662313" cy="27432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410201" y="1418930"/>
            <a:ext cx="3657600" cy="2543470"/>
          </a:xfrm>
          <a:prstGeom prst="rect">
            <a:avLst/>
          </a:prstGeom>
          <a:noFill/>
          <a:ln w="9525">
            <a:noFill/>
            <a:miter lim="800000"/>
            <a:headEnd/>
            <a:tailEnd/>
          </a:ln>
        </p:spPr>
      </p:pic>
      <p:sp>
        <p:nvSpPr>
          <p:cNvPr id="6" name="TextBox 5"/>
          <p:cNvSpPr txBox="1"/>
          <p:nvPr/>
        </p:nvSpPr>
        <p:spPr>
          <a:xfrm>
            <a:off x="1143000" y="1371600"/>
            <a:ext cx="4038600" cy="646331"/>
          </a:xfrm>
          <a:prstGeom prst="rect">
            <a:avLst/>
          </a:prstGeom>
          <a:noFill/>
        </p:spPr>
        <p:txBody>
          <a:bodyPr wrap="square" rtlCol="0">
            <a:spAutoFit/>
          </a:bodyPr>
          <a:lstStyle/>
          <a:p>
            <a:r>
              <a:rPr lang="en-US" dirty="0" smtClean="0"/>
              <a:t>What 4 main reasons led to the reliance of slavery in the Chesapeake plantations?</a:t>
            </a:r>
            <a:endParaRPr lang="en-US" dirty="0"/>
          </a:p>
        </p:txBody>
      </p:sp>
      <p:sp>
        <p:nvSpPr>
          <p:cNvPr id="7" name="TextBox 6"/>
          <p:cNvSpPr txBox="1"/>
          <p:nvPr/>
        </p:nvSpPr>
        <p:spPr>
          <a:xfrm>
            <a:off x="1143000" y="2561272"/>
            <a:ext cx="4038600" cy="1477328"/>
          </a:xfrm>
          <a:prstGeom prst="rect">
            <a:avLst/>
          </a:prstGeom>
          <a:noFill/>
        </p:spPr>
        <p:txBody>
          <a:bodyPr wrap="square" rtlCol="0">
            <a:spAutoFit/>
          </a:bodyPr>
          <a:lstStyle/>
          <a:p>
            <a:pPr marL="342900" indent="-342900">
              <a:buAutoNum type="arabicParenR"/>
            </a:pPr>
            <a:r>
              <a:rPr lang="en-US" dirty="0" smtClean="0"/>
              <a:t>Racial prejudice</a:t>
            </a:r>
          </a:p>
          <a:p>
            <a:pPr marL="342900" indent="-342900">
              <a:buAutoNum type="arabicParenR"/>
            </a:pPr>
            <a:r>
              <a:rPr lang="en-US" dirty="0" smtClean="0"/>
              <a:t>Decline in available white indentured servants.</a:t>
            </a:r>
          </a:p>
          <a:p>
            <a:pPr marL="342900" indent="-342900">
              <a:buAutoNum type="arabicParenR"/>
            </a:pPr>
            <a:r>
              <a:rPr lang="en-US" dirty="0" smtClean="0"/>
              <a:t>Increase in available black slaves.</a:t>
            </a:r>
          </a:p>
          <a:p>
            <a:pPr marL="342900" indent="-342900">
              <a:buAutoNum type="arabicParenR"/>
            </a:pPr>
            <a:r>
              <a:rPr lang="en-US" dirty="0" smtClean="0"/>
              <a:t>Fear of a white class conflict.</a:t>
            </a:r>
            <a:endParaRPr lang="en-US" dirty="0"/>
          </a:p>
        </p:txBody>
      </p:sp>
      <p:sp>
        <p:nvSpPr>
          <p:cNvPr id="8" name="TextBox 7"/>
          <p:cNvSpPr txBox="1"/>
          <p:nvPr/>
        </p:nvSpPr>
        <p:spPr>
          <a:xfrm>
            <a:off x="1143000" y="4618672"/>
            <a:ext cx="4038600" cy="1477328"/>
          </a:xfrm>
          <a:prstGeom prst="rect">
            <a:avLst/>
          </a:prstGeom>
          <a:noFill/>
        </p:spPr>
        <p:txBody>
          <a:bodyPr wrap="square" rtlCol="0">
            <a:spAutoFit/>
          </a:bodyPr>
          <a:lstStyle/>
          <a:p>
            <a:r>
              <a:rPr lang="en-US" dirty="0" smtClean="0"/>
              <a:t>The slave labor system rapidly expanded and grew at such a rate due to the heightened demand for tobacco in Europe.  This would lead to plantation based slavery.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cstate="print"/>
          <a:srcRect/>
          <a:stretch>
            <a:fillRect/>
          </a:stretch>
        </p:blipFill>
        <p:spPr bwMode="auto">
          <a:xfrm>
            <a:off x="5334000" y="3581400"/>
            <a:ext cx="3733800" cy="32003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Tobacco Colonies</a:t>
            </a:r>
            <a:endParaRPr lang="en-US" dirty="0"/>
          </a:p>
        </p:txBody>
      </p:sp>
      <p:sp>
        <p:nvSpPr>
          <p:cNvPr id="7" name="TextBox 6"/>
          <p:cNvSpPr txBox="1"/>
          <p:nvPr/>
        </p:nvSpPr>
        <p:spPr>
          <a:xfrm>
            <a:off x="1295400" y="1371600"/>
            <a:ext cx="7543800" cy="646331"/>
          </a:xfrm>
          <a:prstGeom prst="rect">
            <a:avLst/>
          </a:prstGeom>
          <a:noFill/>
        </p:spPr>
        <p:txBody>
          <a:bodyPr wrap="square" rtlCol="0">
            <a:spAutoFit/>
          </a:bodyPr>
          <a:lstStyle/>
          <a:p>
            <a:r>
              <a:rPr lang="en-US" dirty="0" smtClean="0"/>
              <a:t>Between 1700 and 1770, roughly 80,000 Africans arrived in tobacco colonies in Virginia, Maryland, North Carolina, and Delaware.</a:t>
            </a:r>
            <a:endParaRPr lang="en-US" dirty="0"/>
          </a:p>
        </p:txBody>
      </p:sp>
      <p:sp>
        <p:nvSpPr>
          <p:cNvPr id="8" name="TextBox 7"/>
          <p:cNvSpPr txBox="1"/>
          <p:nvPr/>
        </p:nvSpPr>
        <p:spPr>
          <a:xfrm>
            <a:off x="1295400" y="2209800"/>
            <a:ext cx="7543800" cy="923330"/>
          </a:xfrm>
          <a:prstGeom prst="rect">
            <a:avLst/>
          </a:prstGeom>
          <a:noFill/>
        </p:spPr>
        <p:txBody>
          <a:bodyPr wrap="square" rtlCol="0">
            <a:spAutoFit/>
          </a:bodyPr>
          <a:lstStyle/>
          <a:p>
            <a:r>
              <a:rPr lang="en-US" dirty="0" smtClean="0"/>
              <a:t>By 1750, 144,872 slaves lived in Virginia and Maryland and they made up 61% of all slaves in British North America.  Another 40,000 lived in the rice-producing regions of South Carolina and Georgia making up 17%.</a:t>
            </a:r>
            <a:endParaRPr lang="en-US" dirty="0"/>
          </a:p>
        </p:txBody>
      </p:sp>
      <p:sp>
        <p:nvSpPr>
          <p:cNvPr id="9" name="TextBox 8"/>
          <p:cNvSpPr txBox="1"/>
          <p:nvPr/>
        </p:nvSpPr>
        <p:spPr>
          <a:xfrm>
            <a:off x="1295400" y="3276600"/>
            <a:ext cx="3962400" cy="1754326"/>
          </a:xfrm>
          <a:prstGeom prst="rect">
            <a:avLst/>
          </a:prstGeom>
          <a:noFill/>
        </p:spPr>
        <p:txBody>
          <a:bodyPr wrap="square" rtlCol="0">
            <a:spAutoFit/>
          </a:bodyPr>
          <a:lstStyle/>
          <a:p>
            <a:r>
              <a:rPr lang="en-US" dirty="0" smtClean="0"/>
              <a:t>The conditions varied at each farm depending on the size of land that needed to be worked.  The more land, the more slaves.  These large plantations would divide up into smaller holdings which a group of slaves would work.</a:t>
            </a:r>
            <a:endParaRPr lang="en-US" dirty="0"/>
          </a:p>
        </p:txBody>
      </p:sp>
      <p:sp>
        <p:nvSpPr>
          <p:cNvPr id="10" name="TextBox 9"/>
          <p:cNvSpPr txBox="1"/>
          <p:nvPr/>
        </p:nvSpPr>
        <p:spPr>
          <a:xfrm>
            <a:off x="1295400" y="5257800"/>
            <a:ext cx="3810000" cy="1200329"/>
          </a:xfrm>
          <a:prstGeom prst="rect">
            <a:avLst/>
          </a:prstGeom>
          <a:noFill/>
        </p:spPr>
        <p:txBody>
          <a:bodyPr wrap="square" rtlCol="0">
            <a:spAutoFit/>
          </a:bodyPr>
          <a:lstStyle/>
          <a:p>
            <a:r>
              <a:rPr lang="en-US" dirty="0" smtClean="0"/>
              <a:t>Slave labor began at sunrise and ended at sun set, and was generally field labor. Some slaves developed trade skills and some worked as domestic servants.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Low-Country Slavery</a:t>
            </a:r>
            <a:endParaRPr lang="en-US" dirty="0"/>
          </a:p>
        </p:txBody>
      </p:sp>
      <p:pic>
        <p:nvPicPr>
          <p:cNvPr id="11267" name="Picture 3"/>
          <p:cNvPicPr>
            <a:picLocks noGrp="1" noChangeAspect="1" noChangeArrowheads="1"/>
          </p:cNvPicPr>
          <p:nvPr>
            <p:ph idx="1"/>
          </p:nvPr>
        </p:nvPicPr>
        <p:blipFill>
          <a:blip r:embed="rId2" cstate="print"/>
          <a:srcRect/>
          <a:stretch>
            <a:fillRect/>
          </a:stretch>
        </p:blipFill>
        <p:spPr bwMode="auto">
          <a:xfrm>
            <a:off x="4953000" y="3695700"/>
            <a:ext cx="4114800" cy="3086100"/>
          </a:xfrm>
          <a:prstGeom prst="rect">
            <a:avLst/>
          </a:prstGeom>
          <a:noFill/>
          <a:ln w="9525">
            <a:noFill/>
            <a:miter lim="800000"/>
            <a:headEnd/>
            <a:tailEnd/>
          </a:ln>
        </p:spPr>
      </p:pic>
      <p:sp>
        <p:nvSpPr>
          <p:cNvPr id="7" name="TextBox 6"/>
          <p:cNvSpPr txBox="1"/>
          <p:nvPr/>
        </p:nvSpPr>
        <p:spPr>
          <a:xfrm>
            <a:off x="1219200" y="1295400"/>
            <a:ext cx="7696200" cy="923330"/>
          </a:xfrm>
          <a:prstGeom prst="rect">
            <a:avLst/>
          </a:prstGeom>
          <a:noFill/>
        </p:spPr>
        <p:txBody>
          <a:bodyPr wrap="square" rtlCol="0">
            <a:spAutoFit/>
          </a:bodyPr>
          <a:lstStyle/>
          <a:p>
            <a:r>
              <a:rPr lang="en-US" dirty="0" smtClean="0"/>
              <a:t>South of the tobacco colonies was considered the low-country.  This area was comprised of the coastal plains of South Carolina and Georgia, and produced rice.</a:t>
            </a:r>
            <a:endParaRPr lang="en-US" dirty="0"/>
          </a:p>
        </p:txBody>
      </p:sp>
      <p:sp>
        <p:nvSpPr>
          <p:cNvPr id="8" name="TextBox 7"/>
          <p:cNvSpPr txBox="1"/>
          <p:nvPr/>
        </p:nvSpPr>
        <p:spPr>
          <a:xfrm>
            <a:off x="1219200" y="2362200"/>
            <a:ext cx="7696200" cy="646331"/>
          </a:xfrm>
          <a:prstGeom prst="rect">
            <a:avLst/>
          </a:prstGeom>
          <a:noFill/>
        </p:spPr>
        <p:txBody>
          <a:bodyPr wrap="square" rtlCol="0">
            <a:spAutoFit/>
          </a:bodyPr>
          <a:lstStyle/>
          <a:p>
            <a:r>
              <a:rPr lang="en-US" dirty="0" smtClean="0"/>
              <a:t>Black people were never indentured servants in this area, since the farmers here had came over from the West Indies.  </a:t>
            </a:r>
            <a:endParaRPr lang="en-US" dirty="0"/>
          </a:p>
        </p:txBody>
      </p:sp>
      <p:sp>
        <p:nvSpPr>
          <p:cNvPr id="9" name="TextBox 8"/>
          <p:cNvSpPr txBox="1"/>
          <p:nvPr/>
        </p:nvSpPr>
        <p:spPr>
          <a:xfrm>
            <a:off x="1219200" y="3200400"/>
            <a:ext cx="7696200" cy="646331"/>
          </a:xfrm>
          <a:prstGeom prst="rect">
            <a:avLst/>
          </a:prstGeom>
          <a:noFill/>
        </p:spPr>
        <p:txBody>
          <a:bodyPr wrap="square" rtlCol="0">
            <a:spAutoFit/>
          </a:bodyPr>
          <a:lstStyle/>
          <a:p>
            <a:r>
              <a:rPr lang="en-US" dirty="0" smtClean="0"/>
              <a:t>The climate was similar to the West Indies and resulted in a higher African population then white, since the heat discouraged English settlement.</a:t>
            </a:r>
            <a:endParaRPr lang="en-US" dirty="0"/>
          </a:p>
        </p:txBody>
      </p:sp>
      <p:sp>
        <p:nvSpPr>
          <p:cNvPr id="10" name="TextBox 9"/>
          <p:cNvSpPr txBox="1"/>
          <p:nvPr/>
        </p:nvSpPr>
        <p:spPr>
          <a:xfrm>
            <a:off x="1143000" y="4036874"/>
            <a:ext cx="3886200" cy="1477328"/>
          </a:xfrm>
          <a:prstGeom prst="rect">
            <a:avLst/>
          </a:prstGeom>
          <a:noFill/>
        </p:spPr>
        <p:txBody>
          <a:bodyPr wrap="square" rtlCol="0">
            <a:spAutoFit/>
          </a:bodyPr>
          <a:lstStyle/>
          <a:p>
            <a:r>
              <a:rPr lang="en-US" dirty="0" smtClean="0"/>
              <a:t>Rice was produced in large plantations, and the conditions on these plantations led to the need for constant shipments of more Africans due to deaths caused by overwork, disease, and misuse.</a:t>
            </a:r>
            <a:endParaRPr lang="en-US" dirty="0"/>
          </a:p>
        </p:txBody>
      </p:sp>
      <p:sp>
        <p:nvSpPr>
          <p:cNvPr id="11" name="TextBox 10"/>
          <p:cNvSpPr txBox="1"/>
          <p:nvPr/>
        </p:nvSpPr>
        <p:spPr>
          <a:xfrm>
            <a:off x="1066800" y="5715000"/>
            <a:ext cx="3962400" cy="923330"/>
          </a:xfrm>
          <a:prstGeom prst="rect">
            <a:avLst/>
          </a:prstGeom>
          <a:noFill/>
        </p:spPr>
        <p:txBody>
          <a:bodyPr wrap="square" rtlCol="0">
            <a:spAutoFit/>
          </a:bodyPr>
          <a:lstStyle/>
          <a:p>
            <a:r>
              <a:rPr lang="en-US" dirty="0" smtClean="0"/>
              <a:t>The large population of Africans also fueled the fear of the whites and this led to the strictest slave codes in America.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5105400" y="4298098"/>
            <a:ext cx="3962400" cy="2483701"/>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Low-Country Slavery Continued</a:t>
            </a:r>
            <a:endParaRPr lang="en-US" dirty="0"/>
          </a:p>
        </p:txBody>
      </p:sp>
      <p:sp>
        <p:nvSpPr>
          <p:cNvPr id="5" name="TextBox 4"/>
          <p:cNvSpPr txBox="1"/>
          <p:nvPr/>
        </p:nvSpPr>
        <p:spPr>
          <a:xfrm>
            <a:off x="1219200" y="1219200"/>
            <a:ext cx="7696200" cy="923330"/>
          </a:xfrm>
          <a:prstGeom prst="rect">
            <a:avLst/>
          </a:prstGeom>
          <a:noFill/>
        </p:spPr>
        <p:txBody>
          <a:bodyPr wrap="square" rtlCol="0">
            <a:spAutoFit/>
          </a:bodyPr>
          <a:lstStyle/>
          <a:p>
            <a:r>
              <a:rPr lang="en-US" dirty="0" smtClean="0"/>
              <a:t>The paradox of being both feared and needed by whites led to a complex relationship.  Blacks were armed at times to aid in Native American and Spanish raids in this region.</a:t>
            </a:r>
            <a:endParaRPr lang="en-US" dirty="0"/>
          </a:p>
        </p:txBody>
      </p:sp>
      <p:sp>
        <p:nvSpPr>
          <p:cNvPr id="6" name="TextBox 5"/>
          <p:cNvSpPr txBox="1"/>
          <p:nvPr/>
        </p:nvSpPr>
        <p:spPr>
          <a:xfrm>
            <a:off x="1219200" y="2353270"/>
            <a:ext cx="7696200" cy="923330"/>
          </a:xfrm>
          <a:prstGeom prst="rect">
            <a:avLst/>
          </a:prstGeom>
          <a:noFill/>
        </p:spPr>
        <p:txBody>
          <a:bodyPr wrap="square" rtlCol="0">
            <a:spAutoFit/>
          </a:bodyPr>
          <a:lstStyle/>
          <a:p>
            <a:r>
              <a:rPr lang="en-US" dirty="0" smtClean="0"/>
              <a:t>Another complexity was the development of racial classification in this region.  Creole’s lived close to the urban areas and enjoyed social and economic privileges denied to the farm slaves. </a:t>
            </a:r>
            <a:endParaRPr lang="en-US" dirty="0"/>
          </a:p>
        </p:txBody>
      </p:sp>
      <p:sp>
        <p:nvSpPr>
          <p:cNvPr id="7" name="TextBox 6"/>
          <p:cNvSpPr txBox="1"/>
          <p:nvPr/>
        </p:nvSpPr>
        <p:spPr>
          <a:xfrm>
            <a:off x="1219200" y="3496270"/>
            <a:ext cx="7696200" cy="923330"/>
          </a:xfrm>
          <a:prstGeom prst="rect">
            <a:avLst/>
          </a:prstGeom>
          <a:noFill/>
        </p:spPr>
        <p:txBody>
          <a:bodyPr wrap="square" rtlCol="0">
            <a:spAutoFit/>
          </a:bodyPr>
          <a:lstStyle/>
          <a:p>
            <a:r>
              <a:rPr lang="en-US" dirty="0" smtClean="0"/>
              <a:t>Slaves in the country side did have some freedom though, since they had tasks to complete in the day.  Once the tasks were completed, they could work on their plots of land or do what they pleased.</a:t>
            </a:r>
            <a:endParaRPr lang="en-US" dirty="0"/>
          </a:p>
        </p:txBody>
      </p:sp>
      <p:sp>
        <p:nvSpPr>
          <p:cNvPr id="8" name="TextBox 7"/>
          <p:cNvSpPr txBox="1"/>
          <p:nvPr/>
        </p:nvSpPr>
        <p:spPr>
          <a:xfrm>
            <a:off x="1295400" y="4771072"/>
            <a:ext cx="3276600" cy="1477328"/>
          </a:xfrm>
          <a:prstGeom prst="rect">
            <a:avLst/>
          </a:prstGeom>
          <a:noFill/>
        </p:spPr>
        <p:txBody>
          <a:bodyPr wrap="square" rtlCol="0">
            <a:spAutoFit/>
          </a:bodyPr>
          <a:lstStyle/>
          <a:p>
            <a:r>
              <a:rPr lang="en-US" dirty="0" smtClean="0"/>
              <a:t>Also, since they were so great in numbers in this region, Africans retained far more of their culture and tradition in this region.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contact with the various peoples of the Americas helped to form the African American identity.</a:t>
            </a:r>
          </a:p>
          <a:p>
            <a:endParaRPr lang="en-US" dirty="0" smtClean="0"/>
          </a:p>
          <a:p>
            <a:r>
              <a:rPr lang="en-US" dirty="0" smtClean="0"/>
              <a:t>The development of slavery came out of the racial prejudice, lack of indentured servants, availability of slaves, and fear of class conflict.</a:t>
            </a:r>
          </a:p>
          <a:p>
            <a:endParaRPr lang="en-US" dirty="0" smtClean="0"/>
          </a:p>
          <a:p>
            <a:r>
              <a:rPr lang="en-US" dirty="0" smtClean="0"/>
              <a:t>The differences between the slaves of the tobacco colonies and low-country display how climate and population impact social formation.</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Reviewing the Primary Sources</a:t>
            </a:r>
            <a:endParaRPr lang="en-US" dirty="0"/>
          </a:p>
        </p:txBody>
      </p:sp>
      <p:sp>
        <p:nvSpPr>
          <p:cNvPr id="3" name="Content Placeholder 2"/>
          <p:cNvSpPr>
            <a:spLocks noGrp="1"/>
          </p:cNvSpPr>
          <p:nvPr>
            <p:ph idx="1"/>
          </p:nvPr>
        </p:nvSpPr>
        <p:spPr/>
        <p:txBody>
          <a:bodyPr/>
          <a:lstStyle/>
          <a:p>
            <a:r>
              <a:rPr lang="en-US" dirty="0" err="1" smtClean="0"/>
              <a:t>Olaudah</a:t>
            </a:r>
            <a:r>
              <a:rPr lang="en-US" dirty="0" smtClean="0"/>
              <a:t> </a:t>
            </a:r>
            <a:r>
              <a:rPr lang="en-US" dirty="0" err="1" smtClean="0"/>
              <a:t>Equiano</a:t>
            </a:r>
            <a:r>
              <a:rPr lang="en-US" dirty="0" smtClean="0"/>
              <a:t>, “Culture Shock”</a:t>
            </a:r>
          </a:p>
          <a:p>
            <a:endParaRPr lang="en-US" dirty="0" smtClean="0"/>
          </a:p>
          <a:p>
            <a:r>
              <a:rPr lang="en-US" dirty="0" smtClean="0"/>
              <a:t>Charles Ball, “African Culture in the </a:t>
            </a:r>
            <a:r>
              <a:rPr lang="en-US" dirty="0" err="1" smtClean="0"/>
              <a:t>Lowcountry</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Oladuh</a:t>
            </a:r>
            <a:r>
              <a:rPr lang="en-US" dirty="0" smtClean="0"/>
              <a:t> </a:t>
            </a:r>
            <a:r>
              <a:rPr lang="en-US" dirty="0" err="1" smtClean="0"/>
              <a:t>Equiano</a:t>
            </a:r>
            <a:r>
              <a:rPr lang="en-US" dirty="0" smtClean="0"/>
              <a:t>, “Culture Shock”</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6324600" y="2745418"/>
            <a:ext cx="2667000" cy="3883981"/>
          </a:xfrm>
          <a:prstGeom prst="rect">
            <a:avLst/>
          </a:prstGeom>
          <a:noFill/>
          <a:ln w="9525">
            <a:noFill/>
            <a:miter lim="800000"/>
            <a:headEnd/>
            <a:tailEnd/>
          </a:ln>
        </p:spPr>
      </p:pic>
      <p:sp>
        <p:nvSpPr>
          <p:cNvPr id="4" name="TextBox 3"/>
          <p:cNvSpPr txBox="1"/>
          <p:nvPr/>
        </p:nvSpPr>
        <p:spPr>
          <a:xfrm>
            <a:off x="1219200" y="1295400"/>
            <a:ext cx="7696200" cy="923330"/>
          </a:xfrm>
          <a:prstGeom prst="rect">
            <a:avLst/>
          </a:prstGeom>
          <a:noFill/>
        </p:spPr>
        <p:txBody>
          <a:bodyPr wrap="square" rtlCol="0">
            <a:spAutoFit/>
          </a:bodyPr>
          <a:lstStyle/>
          <a:p>
            <a:r>
              <a:rPr lang="en-US" dirty="0" smtClean="0"/>
              <a:t>Discusses the difficulty he found in losing those around him he had grown accustom to,  and found that language barriers existed amongst the slaves from different areas.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2286000"/>
            <a:ext cx="1897497" cy="2009775"/>
          </a:xfrm>
          <a:prstGeom prst="rect">
            <a:avLst/>
          </a:prstGeom>
          <a:noFill/>
          <a:ln w="9525">
            <a:noFill/>
            <a:miter lim="800000"/>
            <a:headEnd/>
            <a:tailEnd/>
          </a:ln>
        </p:spPr>
      </p:pic>
      <p:sp>
        <p:nvSpPr>
          <p:cNvPr id="6" name="TextBox 5"/>
          <p:cNvSpPr txBox="1"/>
          <p:nvPr/>
        </p:nvSpPr>
        <p:spPr>
          <a:xfrm>
            <a:off x="3200400" y="2362200"/>
            <a:ext cx="2971800" cy="1754326"/>
          </a:xfrm>
          <a:prstGeom prst="rect">
            <a:avLst/>
          </a:prstGeom>
          <a:noFill/>
        </p:spPr>
        <p:txBody>
          <a:bodyPr wrap="square" rtlCol="0">
            <a:spAutoFit/>
          </a:bodyPr>
          <a:lstStyle/>
          <a:p>
            <a:r>
              <a:rPr lang="en-US" dirty="0" err="1" smtClean="0"/>
              <a:t>Equiano</a:t>
            </a:r>
            <a:r>
              <a:rPr lang="en-US" dirty="0" smtClean="0"/>
              <a:t> describes the iron muzzle, as well as his fascination with a watch and painting which seemed to follow him with its eye.  He felt that these were magical.</a:t>
            </a:r>
            <a:endParaRPr lang="en-US" dirty="0"/>
          </a:p>
        </p:txBody>
      </p:sp>
      <p:sp>
        <p:nvSpPr>
          <p:cNvPr id="7" name="TextBox 6"/>
          <p:cNvSpPr txBox="1"/>
          <p:nvPr/>
        </p:nvSpPr>
        <p:spPr>
          <a:xfrm>
            <a:off x="1219200" y="4495800"/>
            <a:ext cx="4953000" cy="646331"/>
          </a:xfrm>
          <a:prstGeom prst="rect">
            <a:avLst/>
          </a:prstGeom>
          <a:noFill/>
        </p:spPr>
        <p:txBody>
          <a:bodyPr wrap="square" rtlCol="0">
            <a:spAutoFit/>
          </a:bodyPr>
          <a:lstStyle/>
          <a:p>
            <a:r>
              <a:rPr lang="en-US" dirty="0" err="1" smtClean="0"/>
              <a:t>Equiano</a:t>
            </a:r>
            <a:r>
              <a:rPr lang="en-US" dirty="0" smtClean="0"/>
              <a:t> is also shocked at the sight of snow at first and thinks it to be salt.</a:t>
            </a:r>
            <a:endParaRPr lang="en-US" dirty="0"/>
          </a:p>
        </p:txBody>
      </p:sp>
      <p:sp>
        <p:nvSpPr>
          <p:cNvPr id="8" name="TextBox 7"/>
          <p:cNvSpPr txBox="1"/>
          <p:nvPr/>
        </p:nvSpPr>
        <p:spPr>
          <a:xfrm>
            <a:off x="1219200" y="5334000"/>
            <a:ext cx="4953000" cy="1477328"/>
          </a:xfrm>
          <a:prstGeom prst="rect">
            <a:avLst/>
          </a:prstGeom>
          <a:noFill/>
        </p:spPr>
        <p:txBody>
          <a:bodyPr wrap="square" rtlCol="0">
            <a:spAutoFit/>
          </a:bodyPr>
          <a:lstStyle/>
          <a:p>
            <a:r>
              <a:rPr lang="en-US" dirty="0" smtClean="0"/>
              <a:t>“For that purpose I have often taken up a book, and talked to it, and then put my ears to it, when alone, in hopes it would answer me; and I have been very much concerned when I found it remaining silent.”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dissolv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Charles Ball, “African Culture in the </a:t>
            </a:r>
            <a:r>
              <a:rPr lang="en-US" dirty="0" err="1" smtClean="0"/>
              <a:t>Lowcountry</a:t>
            </a:r>
            <a:r>
              <a:rPr lang="en-US" dirty="0" smtClean="0"/>
              <a:t>”</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553200" y="2705410"/>
            <a:ext cx="2487613" cy="4044899"/>
          </a:xfrm>
          <a:prstGeom prst="rect">
            <a:avLst/>
          </a:prstGeom>
          <a:noFill/>
          <a:ln w="9525">
            <a:noFill/>
            <a:miter lim="800000"/>
            <a:headEnd/>
            <a:tailEnd/>
          </a:ln>
        </p:spPr>
      </p:pic>
      <p:sp>
        <p:nvSpPr>
          <p:cNvPr id="4" name="TextBox 3"/>
          <p:cNvSpPr txBox="1"/>
          <p:nvPr/>
        </p:nvSpPr>
        <p:spPr>
          <a:xfrm>
            <a:off x="1219200" y="1600200"/>
            <a:ext cx="7620000" cy="646331"/>
          </a:xfrm>
          <a:prstGeom prst="rect">
            <a:avLst/>
          </a:prstGeom>
          <a:noFill/>
        </p:spPr>
        <p:txBody>
          <a:bodyPr wrap="square" rtlCol="0">
            <a:spAutoFit/>
          </a:bodyPr>
          <a:lstStyle/>
          <a:p>
            <a:r>
              <a:rPr lang="en-US" dirty="0" smtClean="0"/>
              <a:t>Charles Ball gives an account of the religious life of slaves in the low-country of South Carolina.</a:t>
            </a:r>
            <a:endParaRPr lang="en-US" dirty="0"/>
          </a:p>
        </p:txBody>
      </p:sp>
      <p:sp>
        <p:nvSpPr>
          <p:cNvPr id="5" name="TextBox 4"/>
          <p:cNvSpPr txBox="1"/>
          <p:nvPr/>
        </p:nvSpPr>
        <p:spPr>
          <a:xfrm>
            <a:off x="1219200" y="2477869"/>
            <a:ext cx="5181600" cy="646331"/>
          </a:xfrm>
          <a:prstGeom prst="rect">
            <a:avLst/>
          </a:prstGeom>
          <a:noFill/>
        </p:spPr>
        <p:txBody>
          <a:bodyPr wrap="square" rtlCol="0">
            <a:spAutoFit/>
          </a:bodyPr>
          <a:lstStyle/>
          <a:p>
            <a:r>
              <a:rPr lang="en-US" dirty="0" smtClean="0"/>
              <a:t>He tells of the various religions ranging from pagan/polytheistic to Muslim.</a:t>
            </a:r>
            <a:endParaRPr lang="en-US" dirty="0"/>
          </a:p>
        </p:txBody>
      </p:sp>
      <p:sp>
        <p:nvSpPr>
          <p:cNvPr id="6" name="TextBox 5"/>
          <p:cNvSpPr txBox="1"/>
          <p:nvPr/>
        </p:nvSpPr>
        <p:spPr>
          <a:xfrm>
            <a:off x="1219200" y="3524071"/>
            <a:ext cx="5181600" cy="1200329"/>
          </a:xfrm>
          <a:prstGeom prst="rect">
            <a:avLst/>
          </a:prstGeom>
          <a:noFill/>
        </p:spPr>
        <p:txBody>
          <a:bodyPr wrap="square" rtlCol="0">
            <a:spAutoFit/>
          </a:bodyPr>
          <a:lstStyle/>
          <a:p>
            <a:r>
              <a:rPr lang="en-US" dirty="0" smtClean="0"/>
              <a:t>He walks through a Sunday, which is usually a day of rest and prayer, but since blacks could not worship in white churches and were not actively converted, many went about working.</a:t>
            </a:r>
            <a:endParaRPr lang="en-US" dirty="0"/>
          </a:p>
        </p:txBody>
      </p:sp>
      <p:sp>
        <p:nvSpPr>
          <p:cNvPr id="7" name="TextBox 6"/>
          <p:cNvSpPr txBox="1"/>
          <p:nvPr/>
        </p:nvSpPr>
        <p:spPr>
          <a:xfrm>
            <a:off x="1219200" y="5020270"/>
            <a:ext cx="5181600" cy="923330"/>
          </a:xfrm>
          <a:prstGeom prst="rect">
            <a:avLst/>
          </a:prstGeom>
          <a:noFill/>
        </p:spPr>
        <p:txBody>
          <a:bodyPr wrap="square" rtlCol="0">
            <a:spAutoFit/>
          </a:bodyPr>
          <a:lstStyle/>
          <a:p>
            <a:r>
              <a:rPr lang="en-US" dirty="0" smtClean="0"/>
              <a:t>He did note that slave owners were never cruel or disrespectful on Sundays and that many times they could receive wages and cultivate their patch of 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Peoples of </a:t>
            </a:r>
            <a:r>
              <a:rPr lang="en-US" smtClean="0"/>
              <a:t>North America</a:t>
            </a:r>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3048000" y="2724913"/>
            <a:ext cx="6096000" cy="4133088"/>
          </a:xfrm>
          <a:prstGeom prst="rect">
            <a:avLst/>
          </a:prstGeom>
          <a:noFill/>
          <a:ln w="9525">
            <a:noFill/>
            <a:miter lim="800000"/>
            <a:headEnd/>
            <a:tailEnd/>
          </a:ln>
        </p:spPr>
      </p:pic>
      <p:sp>
        <p:nvSpPr>
          <p:cNvPr id="5" name="TextBox 4"/>
          <p:cNvSpPr txBox="1"/>
          <p:nvPr/>
        </p:nvSpPr>
        <p:spPr>
          <a:xfrm>
            <a:off x="1219200" y="1438870"/>
            <a:ext cx="7620000" cy="923330"/>
          </a:xfrm>
          <a:prstGeom prst="rect">
            <a:avLst/>
          </a:prstGeom>
          <a:noFill/>
        </p:spPr>
        <p:txBody>
          <a:bodyPr wrap="square" rtlCol="0">
            <a:spAutoFit/>
          </a:bodyPr>
          <a:lstStyle/>
          <a:p>
            <a:r>
              <a:rPr lang="en-US" dirty="0" smtClean="0"/>
              <a:t>African slaves had contact with a variety of people in North America.  The Native Americans, Spanish, British, and the French all played a role in the changing African identity.</a:t>
            </a:r>
            <a:endParaRPr lang="en-US" dirty="0"/>
          </a:p>
        </p:txBody>
      </p:sp>
      <p:sp>
        <p:nvSpPr>
          <p:cNvPr id="6" name="TextBox 5"/>
          <p:cNvSpPr txBox="1"/>
          <p:nvPr/>
        </p:nvSpPr>
        <p:spPr>
          <a:xfrm>
            <a:off x="1219200" y="3005078"/>
            <a:ext cx="1905000" cy="2308324"/>
          </a:xfrm>
          <a:prstGeom prst="rect">
            <a:avLst/>
          </a:prstGeom>
          <a:noFill/>
        </p:spPr>
        <p:txBody>
          <a:bodyPr wrap="square" rtlCol="0">
            <a:spAutoFit/>
          </a:bodyPr>
          <a:lstStyle/>
          <a:p>
            <a:r>
              <a:rPr lang="en-US" dirty="0" smtClean="0"/>
              <a:t>Into the 17</a:t>
            </a:r>
            <a:r>
              <a:rPr lang="en-US" baseline="30000" dirty="0" smtClean="0"/>
              <a:t>th</a:t>
            </a:r>
            <a:r>
              <a:rPr lang="en-US" dirty="0" smtClean="0"/>
              <a:t> and 18</a:t>
            </a:r>
            <a:r>
              <a:rPr lang="en-US" baseline="30000" dirty="0" smtClean="0"/>
              <a:t>th</a:t>
            </a:r>
            <a:r>
              <a:rPr lang="en-US" dirty="0" smtClean="0"/>
              <a:t> centuries, African immigrants began giving birth to a new generation of American born Africans.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lstStyle/>
          <a:p>
            <a:r>
              <a:rPr lang="en-US" dirty="0" smtClean="0"/>
              <a:t>American Indians</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257800" y="3858155"/>
            <a:ext cx="3810001" cy="2923646"/>
          </a:xfrm>
          <a:prstGeom prst="rect">
            <a:avLst/>
          </a:prstGeom>
          <a:noFill/>
          <a:ln w="9525">
            <a:noFill/>
            <a:miter lim="800000"/>
            <a:headEnd/>
            <a:tailEnd/>
          </a:ln>
        </p:spPr>
      </p:pic>
      <p:sp>
        <p:nvSpPr>
          <p:cNvPr id="5" name="TextBox 4"/>
          <p:cNvSpPr txBox="1"/>
          <p:nvPr/>
        </p:nvSpPr>
        <p:spPr>
          <a:xfrm>
            <a:off x="990600" y="1143000"/>
            <a:ext cx="8153400" cy="646331"/>
          </a:xfrm>
          <a:prstGeom prst="rect">
            <a:avLst/>
          </a:prstGeom>
          <a:noFill/>
        </p:spPr>
        <p:txBody>
          <a:bodyPr wrap="square" rtlCol="0">
            <a:spAutoFit/>
          </a:bodyPr>
          <a:lstStyle/>
          <a:p>
            <a:r>
              <a:rPr lang="en-US" dirty="0" smtClean="0"/>
              <a:t>The Native Americans in North America were diverse.  They spoke several languages and viewed themselves as separate from one another.</a:t>
            </a:r>
            <a:endParaRPr lang="en-US" dirty="0"/>
          </a:p>
        </p:txBody>
      </p:sp>
      <p:sp>
        <p:nvSpPr>
          <p:cNvPr id="6" name="TextBox 5"/>
          <p:cNvSpPr txBox="1"/>
          <p:nvPr/>
        </p:nvSpPr>
        <p:spPr>
          <a:xfrm>
            <a:off x="990600" y="1905000"/>
            <a:ext cx="8153400" cy="646331"/>
          </a:xfrm>
          <a:prstGeom prst="rect">
            <a:avLst/>
          </a:prstGeom>
          <a:noFill/>
        </p:spPr>
        <p:txBody>
          <a:bodyPr wrap="square" rtlCol="0">
            <a:spAutoFit/>
          </a:bodyPr>
          <a:lstStyle/>
          <a:p>
            <a:r>
              <a:rPr lang="en-US" dirty="0" smtClean="0"/>
              <a:t>In Mexico, C. America, and Peru, the American Indians developed into large societies that were hierarchically structured with organized religion and social classes.</a:t>
            </a:r>
            <a:endParaRPr lang="en-US" dirty="0"/>
          </a:p>
        </p:txBody>
      </p:sp>
      <p:sp>
        <p:nvSpPr>
          <p:cNvPr id="7" name="TextBox 6"/>
          <p:cNvSpPr txBox="1"/>
          <p:nvPr/>
        </p:nvSpPr>
        <p:spPr>
          <a:xfrm>
            <a:off x="990600" y="2667000"/>
            <a:ext cx="8153400" cy="646331"/>
          </a:xfrm>
          <a:prstGeom prst="rect">
            <a:avLst/>
          </a:prstGeom>
          <a:noFill/>
        </p:spPr>
        <p:txBody>
          <a:bodyPr wrap="square" rtlCol="0">
            <a:spAutoFit/>
          </a:bodyPr>
          <a:lstStyle/>
          <a:p>
            <a:r>
              <a:rPr lang="en-US" dirty="0" smtClean="0"/>
              <a:t>Other societies developed that featured very modern ideals such as keeping official records, developing farming communities, large trade routes, urban centers, etc.</a:t>
            </a:r>
            <a:endParaRPr lang="en-US" dirty="0"/>
          </a:p>
        </p:txBody>
      </p:sp>
      <p:sp>
        <p:nvSpPr>
          <p:cNvPr id="8" name="TextBox 7"/>
          <p:cNvSpPr txBox="1"/>
          <p:nvPr/>
        </p:nvSpPr>
        <p:spPr>
          <a:xfrm>
            <a:off x="990600" y="3420070"/>
            <a:ext cx="4267200" cy="923330"/>
          </a:xfrm>
          <a:prstGeom prst="rect">
            <a:avLst/>
          </a:prstGeom>
          <a:noFill/>
        </p:spPr>
        <p:txBody>
          <a:bodyPr wrap="square" rtlCol="0">
            <a:spAutoFit/>
          </a:bodyPr>
          <a:lstStyle/>
          <a:p>
            <a:r>
              <a:rPr lang="en-US" dirty="0" smtClean="0"/>
              <a:t>Indians in the Eastern US were severely weakened by contact with Europeans and many were enslaved or defeated easily.</a:t>
            </a:r>
            <a:endParaRPr lang="en-US" dirty="0"/>
          </a:p>
        </p:txBody>
      </p:sp>
      <p:sp>
        <p:nvSpPr>
          <p:cNvPr id="9" name="TextBox 8"/>
          <p:cNvSpPr txBox="1"/>
          <p:nvPr/>
        </p:nvSpPr>
        <p:spPr>
          <a:xfrm>
            <a:off x="990600" y="4572000"/>
            <a:ext cx="4267200" cy="2308324"/>
          </a:xfrm>
          <a:prstGeom prst="rect">
            <a:avLst/>
          </a:prstGeom>
          <a:noFill/>
        </p:spPr>
        <p:txBody>
          <a:bodyPr wrap="square" rtlCol="0">
            <a:spAutoFit/>
          </a:bodyPr>
          <a:lstStyle/>
          <a:p>
            <a:r>
              <a:rPr lang="en-US" dirty="0" smtClean="0"/>
              <a:t>The relationship between blacks and Native Americans was complex.  Indians gave fugitive slaves refuge, but also were slaveholders at times.  Blacks would fight against Indians to defend settlements, and Indians had helped to put down black revolts.   They also intermarried and lived together at times.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05"/>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 calcmode="lin" valueType="num">
                                      <p:cBhvr>
                                        <p:cTn id="36" dur="1000" fill="hold"/>
                                        <p:tgtEl>
                                          <p:spTgt spid="8"/>
                                        </p:tgtEl>
                                        <p:attrNameLst>
                                          <p:attrName>ppt_x</p:attrName>
                                        </p:attrNameLst>
                                      </p:cBhvr>
                                      <p:tavLst>
                                        <p:tav tm="0">
                                          <p:val>
                                            <p:strVal val="#ppt_x-.2"/>
                                          </p:val>
                                        </p:tav>
                                        <p:tav tm="100000">
                                          <p:val>
                                            <p:strVal val="#ppt_x"/>
                                          </p:val>
                                        </p:tav>
                                      </p:tavLst>
                                    </p:anim>
                                    <p:anim calcmode="lin" valueType="num">
                                      <p:cBhvr>
                                        <p:cTn id="37" dur="1000" fill="hold"/>
                                        <p:tgtEl>
                                          <p:spTgt spid="8"/>
                                        </p:tgtEl>
                                        <p:attrNameLst>
                                          <p:attrName>ppt_y</p:attrName>
                                        </p:attrNameLst>
                                      </p:cBhvr>
                                      <p:tavLst>
                                        <p:tav tm="0">
                                          <p:val>
                                            <p:strVal val="#ppt_y"/>
                                          </p:val>
                                        </p:tav>
                                        <p:tav tm="100000">
                                          <p:val>
                                            <p:strVal val="#ppt_y"/>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strVal val="#ppt_w*0.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1000" fill="hold"/>
                                        <p:tgtEl>
                                          <p:spTgt spid="9"/>
                                        </p:tgtEl>
                                        <p:attrNameLst>
                                          <p:attrName>ppt_x</p:attrName>
                                        </p:attrNameLst>
                                      </p:cBhvr>
                                      <p:tavLst>
                                        <p:tav tm="0">
                                          <p:val>
                                            <p:strVal val="#ppt_x-.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animEffect transition="in" filter="fade">
                                      <p:cBhvr>
                                        <p:cTn id="4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704080" y="0"/>
            <a:ext cx="3439920"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The </a:t>
            </a:r>
            <a:r>
              <a:rPr lang="en-US" smtClean="0"/>
              <a:t>Spanish Empire</a:t>
            </a:r>
            <a:endParaRPr lang="en-US"/>
          </a:p>
        </p:txBody>
      </p:sp>
      <p:sp>
        <p:nvSpPr>
          <p:cNvPr id="5" name="TextBox 4"/>
          <p:cNvSpPr txBox="1"/>
          <p:nvPr/>
        </p:nvSpPr>
        <p:spPr>
          <a:xfrm>
            <a:off x="1219200" y="1295400"/>
            <a:ext cx="4800600" cy="923330"/>
          </a:xfrm>
          <a:prstGeom prst="rect">
            <a:avLst/>
          </a:prstGeom>
          <a:noFill/>
        </p:spPr>
        <p:txBody>
          <a:bodyPr wrap="square" rtlCol="0">
            <a:spAutoFit/>
          </a:bodyPr>
          <a:lstStyle/>
          <a:p>
            <a:r>
              <a:rPr lang="en-US" dirty="0" smtClean="0"/>
              <a:t>Although Spain rapidly colonized the Americas, it was not populated by many Spaniards.  It heavily relied upon enslaved Indians.</a:t>
            </a:r>
            <a:endParaRPr lang="en-US" dirty="0"/>
          </a:p>
        </p:txBody>
      </p:sp>
      <p:sp>
        <p:nvSpPr>
          <p:cNvPr id="6" name="TextBox 5"/>
          <p:cNvSpPr txBox="1"/>
          <p:nvPr/>
        </p:nvSpPr>
        <p:spPr>
          <a:xfrm>
            <a:off x="1219200" y="2429470"/>
            <a:ext cx="5715000" cy="923330"/>
          </a:xfrm>
          <a:prstGeom prst="rect">
            <a:avLst/>
          </a:prstGeom>
          <a:noFill/>
        </p:spPr>
        <p:txBody>
          <a:bodyPr wrap="square" rtlCol="0">
            <a:spAutoFit/>
          </a:bodyPr>
          <a:lstStyle/>
          <a:p>
            <a:r>
              <a:rPr lang="en-US" dirty="0" smtClean="0"/>
              <a:t>As Indians died off from disease and overwork, Africans were relied upon, but since the Spanish were few in numbers the Africans and Indians could attain freedom.</a:t>
            </a:r>
            <a:endParaRPr lang="en-US" dirty="0"/>
          </a:p>
        </p:txBody>
      </p:sp>
      <p:sp>
        <p:nvSpPr>
          <p:cNvPr id="7" name="TextBox 6"/>
          <p:cNvSpPr txBox="1"/>
          <p:nvPr/>
        </p:nvSpPr>
        <p:spPr>
          <a:xfrm>
            <a:off x="1219200" y="3544669"/>
            <a:ext cx="6477000" cy="646331"/>
          </a:xfrm>
          <a:prstGeom prst="rect">
            <a:avLst/>
          </a:prstGeom>
          <a:noFill/>
        </p:spPr>
        <p:txBody>
          <a:bodyPr wrap="square" rtlCol="0">
            <a:spAutoFit/>
          </a:bodyPr>
          <a:lstStyle/>
          <a:p>
            <a:r>
              <a:rPr lang="en-US" dirty="0" smtClean="0"/>
              <a:t>Free Africans and Indians may become tradesmen, militiamen, and small land holders.</a:t>
            </a:r>
            <a:endParaRPr lang="en-US" dirty="0"/>
          </a:p>
        </p:txBody>
      </p:sp>
      <p:sp>
        <p:nvSpPr>
          <p:cNvPr id="8" name="TextBox 7"/>
          <p:cNvSpPr txBox="1"/>
          <p:nvPr/>
        </p:nvSpPr>
        <p:spPr>
          <a:xfrm>
            <a:off x="1219200" y="4410670"/>
            <a:ext cx="6477000" cy="923330"/>
          </a:xfrm>
          <a:prstGeom prst="rect">
            <a:avLst/>
          </a:prstGeom>
          <a:noFill/>
        </p:spPr>
        <p:txBody>
          <a:bodyPr wrap="square" rtlCol="0">
            <a:spAutoFit/>
          </a:bodyPr>
          <a:lstStyle/>
          <a:p>
            <a:r>
              <a:rPr lang="en-US" dirty="0" smtClean="0"/>
              <a:t>Spanish society was multicultural and racially mixed.  The mixed races no longer associated themselves with their oppressed peoples.</a:t>
            </a:r>
            <a:endParaRPr lang="en-US" dirty="0"/>
          </a:p>
        </p:txBody>
      </p:sp>
      <p:sp>
        <p:nvSpPr>
          <p:cNvPr id="9" name="TextBox 8"/>
          <p:cNvSpPr txBox="1"/>
          <p:nvPr/>
        </p:nvSpPr>
        <p:spPr>
          <a:xfrm>
            <a:off x="1219200" y="5629870"/>
            <a:ext cx="6553200" cy="923330"/>
          </a:xfrm>
          <a:prstGeom prst="rect">
            <a:avLst/>
          </a:prstGeom>
          <a:noFill/>
        </p:spPr>
        <p:txBody>
          <a:bodyPr wrap="square" rtlCol="0">
            <a:spAutoFit/>
          </a:bodyPr>
          <a:lstStyle/>
          <a:p>
            <a:r>
              <a:rPr lang="en-US" dirty="0" smtClean="0"/>
              <a:t>The Spanish Empire encompassed Cuba, Santo Domingo, Mexico, northern South America, Florida, Texas, Arizona, New Mexico, and California.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19400" y="0"/>
            <a:ext cx="6324600" cy="6858000"/>
          </a:xfrm>
          <a:prstGeom prst="rect">
            <a:avLst/>
          </a:prstGeom>
          <a:noFill/>
          <a:ln w="9525">
            <a:noFill/>
            <a:miter lim="800000"/>
            <a:headEnd/>
            <a:tailEnd/>
          </a:ln>
        </p:spPr>
      </p:pic>
      <p:sp>
        <p:nvSpPr>
          <p:cNvPr id="2" name="Title 1"/>
          <p:cNvSpPr>
            <a:spLocks noGrp="1"/>
          </p:cNvSpPr>
          <p:nvPr>
            <p:ph type="title"/>
          </p:nvPr>
        </p:nvSpPr>
        <p:spPr>
          <a:xfrm>
            <a:off x="0" y="533400"/>
            <a:ext cx="3048000" cy="2468562"/>
          </a:xfrm>
        </p:spPr>
        <p:txBody>
          <a:bodyPr>
            <a:noAutofit/>
          </a:bodyPr>
          <a:lstStyle/>
          <a:p>
            <a:r>
              <a:rPr lang="en-US" sz="3300" dirty="0" smtClean="0"/>
              <a:t>Racial Classifications in the Spanish Empire</a:t>
            </a:r>
            <a:endParaRPr lang="en-US" sz="3300" dirty="0"/>
          </a:p>
        </p:txBody>
      </p:sp>
      <p:sp>
        <p:nvSpPr>
          <p:cNvPr id="5" name="TextBox 4"/>
          <p:cNvSpPr txBox="1"/>
          <p:nvPr/>
        </p:nvSpPr>
        <p:spPr>
          <a:xfrm>
            <a:off x="152400" y="3406676"/>
            <a:ext cx="2667000" cy="2308324"/>
          </a:xfrm>
          <a:prstGeom prst="rect">
            <a:avLst/>
          </a:prstGeom>
          <a:noFill/>
        </p:spPr>
        <p:txBody>
          <a:bodyPr wrap="square" rtlCol="0">
            <a:spAutoFit/>
          </a:bodyPr>
          <a:lstStyle/>
          <a:p>
            <a:r>
              <a:rPr lang="en-US" dirty="0" err="1" smtClean="0"/>
              <a:t>Mestizo</a:t>
            </a:r>
            <a:r>
              <a:rPr lang="en-US" dirty="0" smtClean="0"/>
              <a:t> was a term that would indicate a mixture of indigenous peoples with Europeans.  The Spanish developed a classification method with 16 categories based on color and mixture percent.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British &amp; Jamestown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4495801" y="4152901"/>
            <a:ext cx="4572000" cy="2628900"/>
          </a:xfrm>
          <a:prstGeom prst="rect">
            <a:avLst/>
          </a:prstGeom>
          <a:noFill/>
          <a:ln w="9525">
            <a:noFill/>
            <a:miter lim="800000"/>
            <a:headEnd/>
            <a:tailEnd/>
          </a:ln>
        </p:spPr>
      </p:pic>
      <p:sp>
        <p:nvSpPr>
          <p:cNvPr id="5" name="TextBox 4"/>
          <p:cNvSpPr txBox="1"/>
          <p:nvPr/>
        </p:nvSpPr>
        <p:spPr>
          <a:xfrm>
            <a:off x="1143000" y="1219200"/>
            <a:ext cx="7772400" cy="923330"/>
          </a:xfrm>
          <a:prstGeom prst="rect">
            <a:avLst/>
          </a:prstGeom>
          <a:noFill/>
        </p:spPr>
        <p:txBody>
          <a:bodyPr wrap="square" rtlCol="0">
            <a:spAutoFit/>
          </a:bodyPr>
          <a:lstStyle/>
          <a:p>
            <a:r>
              <a:rPr lang="en-US" dirty="0" smtClean="0"/>
              <a:t>Due to the colder climate, lack of funding, and the social turmoil caused by the Protestant Reformation, England took much longer to establish a colony in North America even though it had been claimed in 1497 by John Cabot.</a:t>
            </a:r>
            <a:endParaRPr lang="en-US" dirty="0"/>
          </a:p>
        </p:txBody>
      </p:sp>
      <p:sp>
        <p:nvSpPr>
          <p:cNvPr id="6" name="TextBox 5"/>
          <p:cNvSpPr txBox="1"/>
          <p:nvPr/>
        </p:nvSpPr>
        <p:spPr>
          <a:xfrm>
            <a:off x="1143000" y="2362200"/>
            <a:ext cx="7772400" cy="646331"/>
          </a:xfrm>
          <a:prstGeom prst="rect">
            <a:avLst/>
          </a:prstGeom>
          <a:noFill/>
        </p:spPr>
        <p:txBody>
          <a:bodyPr wrap="square" rtlCol="0">
            <a:spAutoFit/>
          </a:bodyPr>
          <a:lstStyle/>
          <a:p>
            <a:r>
              <a:rPr lang="en-US" dirty="0" smtClean="0"/>
              <a:t>It took the defeat of the Spanish Armada in 1588 and the money of joint-stock companies to fund the first colony of Jamestown in 1607.</a:t>
            </a:r>
            <a:endParaRPr lang="en-US" dirty="0"/>
          </a:p>
        </p:txBody>
      </p:sp>
      <p:sp>
        <p:nvSpPr>
          <p:cNvPr id="7" name="TextBox 6"/>
          <p:cNvSpPr txBox="1"/>
          <p:nvPr/>
        </p:nvSpPr>
        <p:spPr>
          <a:xfrm>
            <a:off x="1143000" y="2971800"/>
            <a:ext cx="7772400" cy="1200329"/>
          </a:xfrm>
          <a:prstGeom prst="rect">
            <a:avLst/>
          </a:prstGeom>
          <a:noFill/>
        </p:spPr>
        <p:txBody>
          <a:bodyPr wrap="square" rtlCol="0">
            <a:spAutoFit/>
          </a:bodyPr>
          <a:lstStyle/>
          <a:p>
            <a:r>
              <a:rPr lang="en-US" dirty="0" smtClean="0"/>
              <a:t>Unlike the Spanish, England did not enslave Native Americans since disease had killed off most of the population in the region.  Instead, England sent the poor,  unemployed, and those with a criminal record to Jamestown to work the tobacco fields.</a:t>
            </a:r>
            <a:endParaRPr lang="en-US" dirty="0"/>
          </a:p>
        </p:txBody>
      </p:sp>
      <p:sp>
        <p:nvSpPr>
          <p:cNvPr id="9" name="TextBox 8"/>
          <p:cNvSpPr txBox="1"/>
          <p:nvPr/>
        </p:nvSpPr>
        <p:spPr>
          <a:xfrm>
            <a:off x="1219200" y="4819471"/>
            <a:ext cx="3048000" cy="1200329"/>
          </a:xfrm>
          <a:prstGeom prst="rect">
            <a:avLst/>
          </a:prstGeom>
          <a:noFill/>
        </p:spPr>
        <p:txBody>
          <a:bodyPr wrap="square" rtlCol="0">
            <a:spAutoFit/>
          </a:bodyPr>
          <a:lstStyle/>
          <a:p>
            <a:r>
              <a:rPr lang="en-US" dirty="0" smtClean="0"/>
              <a:t>Due to complex reasons, the first blacks in the English colonies of North America were not viewed as slaves.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from="(-#ppt_w/2)" to="(#ppt_x)" calcmode="lin" valueType="num">
                                      <p:cBhvr>
                                        <p:cTn id="15" dur="600" fill="hold">
                                          <p:stCondLst>
                                            <p:cond delay="0"/>
                                          </p:stCondLst>
                                        </p:cTn>
                                        <p:tgtEl>
                                          <p:spTgt spid="6"/>
                                        </p:tgtEl>
                                        <p:attrNameLst>
                                          <p:attrName>ppt_x</p:attrName>
                                        </p:attrNameLst>
                                      </p:cBhvr>
                                    </p:anim>
                                    <p:anim from="0" to="-1.0" calcmode="lin" valueType="num">
                                      <p:cBhvr>
                                        <p:cTn id="16" dur="200" decel="50000" autoRev="1" fill="hold">
                                          <p:stCondLst>
                                            <p:cond delay="600"/>
                                          </p:stCondLst>
                                        </p:cTn>
                                        <p:tgtEl>
                                          <p:spTgt spid="6"/>
                                        </p:tgtEl>
                                        <p:attrNameLst>
                                          <p:attrName>xshear</p:attrName>
                                        </p:attrNameLst>
                                      </p:cBhvr>
                                    </p:anim>
                                    <p:animScale>
                                      <p:cBhvr>
                                        <p:cTn id="17" dur="200" decel="100000" autoRev="1" fill="hold">
                                          <p:stCondLst>
                                            <p:cond delay="600"/>
                                          </p:stCondLst>
                                        </p:cTn>
                                        <p:tgtEl>
                                          <p:spTgt spid="6"/>
                                        </p:tgtEl>
                                      </p:cBhvr>
                                      <p:from x="100000" y="100000"/>
                                      <p:to x="80000" y="100000"/>
                                    </p:animScale>
                                    <p:anim by="(#ppt_h/3+#ppt_w*0.1)" calcmode="lin" valueType="num">
                                      <p:cBhvr additive="sum">
                                        <p:cTn id="18" dur="200" decel="100000" autoRev="1" fill="hold">
                                          <p:stCondLst>
                                            <p:cond delay="600"/>
                                          </p:stCondLst>
                                        </p:cTn>
                                        <p:tgtEl>
                                          <p:spTgt spid="6"/>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from="(-#ppt_w/2)" to="(#ppt_x)" calcmode="lin" valueType="num">
                                      <p:cBhvr>
                                        <p:cTn id="31" dur="600" fill="hold">
                                          <p:stCondLst>
                                            <p:cond delay="0"/>
                                          </p:stCondLst>
                                        </p:cTn>
                                        <p:tgtEl>
                                          <p:spTgt spid="9"/>
                                        </p:tgtEl>
                                        <p:attrNameLst>
                                          <p:attrName>ppt_x</p:attrName>
                                        </p:attrNameLst>
                                      </p:cBhvr>
                                    </p:anim>
                                    <p:anim from="0" to="-1.0" calcmode="lin" valueType="num">
                                      <p:cBhvr>
                                        <p:cTn id="32" dur="200" decel="50000" autoRev="1" fill="hold">
                                          <p:stCondLst>
                                            <p:cond delay="600"/>
                                          </p:stCondLst>
                                        </p:cTn>
                                        <p:tgtEl>
                                          <p:spTgt spid="9"/>
                                        </p:tgtEl>
                                        <p:attrNameLst>
                                          <p:attrName>xshear</p:attrName>
                                        </p:attrNameLst>
                                      </p:cBhvr>
                                    </p:anim>
                                    <p:animScale>
                                      <p:cBhvr>
                                        <p:cTn id="33" dur="200" decel="100000" autoRev="1" fill="hold">
                                          <p:stCondLst>
                                            <p:cond delay="600"/>
                                          </p:stCondLst>
                                        </p:cTn>
                                        <p:tgtEl>
                                          <p:spTgt spid="9"/>
                                        </p:tgtEl>
                                      </p:cBhvr>
                                      <p:from x="100000" y="100000"/>
                                      <p:to x="80000" y="100000"/>
                                    </p:animScale>
                                    <p:anim by="(#ppt_h/3+#ppt_w*0.1)" calcmode="lin" valueType="num">
                                      <p:cBhvr additive="sum">
                                        <p:cTn id="34"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524</TotalTime>
  <Words>2043</Words>
  <Application>Microsoft Macintosh PowerPoint</Application>
  <PresentationFormat>On-screen Show (4:3)</PresentationFormat>
  <Paragraphs>98</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Solstice</vt:lpstr>
      <vt:lpstr>Black People in Colonial North America (1526-1763) [Part I]</vt:lpstr>
      <vt:lpstr>Reviewing the Primary Sources</vt:lpstr>
      <vt:lpstr>Oladuh Equiano, “Culture Shock”</vt:lpstr>
      <vt:lpstr>Charles Ball, “African Culture in the Lowcountry”</vt:lpstr>
      <vt:lpstr>The Peoples of North America</vt:lpstr>
      <vt:lpstr>American Indians</vt:lpstr>
      <vt:lpstr>The Spanish Empire</vt:lpstr>
      <vt:lpstr>Racial Classifications in the Spanish Empire</vt:lpstr>
      <vt:lpstr>The British &amp; Jamestown</vt:lpstr>
      <vt:lpstr>Africans Arrive in the Chesapeake</vt:lpstr>
      <vt:lpstr>Black Servitude in the Chesapeake</vt:lpstr>
      <vt:lpstr>Race &amp; The Origins of Black Slavery</vt:lpstr>
      <vt:lpstr>The Emergence of Chattel Slavery</vt:lpstr>
      <vt:lpstr>Bacon’s Rebellion &amp; American Slavery</vt:lpstr>
      <vt:lpstr>Plantation Slavery (1700-1750)</vt:lpstr>
      <vt:lpstr>Tobacco Colonies</vt:lpstr>
      <vt:lpstr>Low-Country Slavery</vt:lpstr>
      <vt:lpstr>Low-Country Slavery Continued</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People in Colonial North America (1526-1763)</dc:title>
  <dc:creator>wjenkins</dc:creator>
  <cp:lastModifiedBy>Jack</cp:lastModifiedBy>
  <cp:revision>47</cp:revision>
  <dcterms:created xsi:type="dcterms:W3CDTF">2017-02-11T22:22:33Z</dcterms:created>
  <dcterms:modified xsi:type="dcterms:W3CDTF">2017-02-11T22:29:13Z</dcterms:modified>
</cp:coreProperties>
</file>