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Default Extension="rels" ContentType="application/vnd.openxmlformats-package.relationships+xml"/>
  <Override PartName="/ppt/slides/slide5.xml" ContentType="application/vnd.openxmlformats-officedocument.presentationml.slide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s/slide34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880" y="-1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2/13/17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0" i="0">
                <a:solidFill>
                  <a:srgbClr val="69646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2/13/17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0" i="0">
                <a:solidFill>
                  <a:srgbClr val="69646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2/13/17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0" i="0">
                <a:solidFill>
                  <a:srgbClr val="69646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2/13/17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2/13/17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3500" y="69850"/>
            <a:ext cx="9013825" cy="6692900"/>
          </a:xfrm>
          <a:custGeom>
            <a:avLst/>
            <a:gdLst/>
            <a:ahLst/>
            <a:cxnLst/>
            <a:rect l="l" t="t" r="r" b="b"/>
            <a:pathLst>
              <a:path w="9013825" h="6692900">
                <a:moveTo>
                  <a:pt x="0" y="329896"/>
                </a:moveTo>
                <a:lnTo>
                  <a:pt x="3576" y="281146"/>
                </a:lnTo>
                <a:lnTo>
                  <a:pt x="13967" y="234617"/>
                </a:lnTo>
                <a:lnTo>
                  <a:pt x="30661" y="190820"/>
                </a:lnTo>
                <a:lnTo>
                  <a:pt x="53148" y="150264"/>
                </a:lnTo>
                <a:lnTo>
                  <a:pt x="80917" y="113460"/>
                </a:lnTo>
                <a:lnTo>
                  <a:pt x="113459" y="80917"/>
                </a:lnTo>
                <a:lnTo>
                  <a:pt x="150264" y="53148"/>
                </a:lnTo>
                <a:lnTo>
                  <a:pt x="190820" y="30661"/>
                </a:lnTo>
                <a:lnTo>
                  <a:pt x="234617" y="13967"/>
                </a:lnTo>
                <a:lnTo>
                  <a:pt x="281146" y="3576"/>
                </a:lnTo>
                <a:lnTo>
                  <a:pt x="329895" y="0"/>
                </a:lnTo>
                <a:lnTo>
                  <a:pt x="8683930" y="0"/>
                </a:lnTo>
                <a:lnTo>
                  <a:pt x="8732679" y="3576"/>
                </a:lnTo>
                <a:lnTo>
                  <a:pt x="8779208" y="13967"/>
                </a:lnTo>
                <a:lnTo>
                  <a:pt x="8823005" y="30661"/>
                </a:lnTo>
                <a:lnTo>
                  <a:pt x="8863561" y="53148"/>
                </a:lnTo>
                <a:lnTo>
                  <a:pt x="8900365" y="80917"/>
                </a:lnTo>
                <a:lnTo>
                  <a:pt x="8932907" y="113460"/>
                </a:lnTo>
                <a:lnTo>
                  <a:pt x="8960677" y="150264"/>
                </a:lnTo>
                <a:lnTo>
                  <a:pt x="8983163" y="190820"/>
                </a:lnTo>
                <a:lnTo>
                  <a:pt x="8999857" y="234617"/>
                </a:lnTo>
                <a:lnTo>
                  <a:pt x="9010248" y="281146"/>
                </a:lnTo>
                <a:lnTo>
                  <a:pt x="9013825" y="329896"/>
                </a:lnTo>
                <a:lnTo>
                  <a:pt x="9013825" y="6363004"/>
                </a:lnTo>
                <a:lnTo>
                  <a:pt x="9010248" y="6411753"/>
                </a:lnTo>
                <a:lnTo>
                  <a:pt x="8999857" y="6458282"/>
                </a:lnTo>
                <a:lnTo>
                  <a:pt x="8983163" y="6502079"/>
                </a:lnTo>
                <a:lnTo>
                  <a:pt x="8960677" y="6542635"/>
                </a:lnTo>
                <a:lnTo>
                  <a:pt x="8932907" y="6579439"/>
                </a:lnTo>
                <a:lnTo>
                  <a:pt x="8900365" y="6611981"/>
                </a:lnTo>
                <a:lnTo>
                  <a:pt x="8863561" y="6639751"/>
                </a:lnTo>
                <a:lnTo>
                  <a:pt x="8823005" y="6662238"/>
                </a:lnTo>
                <a:lnTo>
                  <a:pt x="8779208" y="6678932"/>
                </a:lnTo>
                <a:lnTo>
                  <a:pt x="8732679" y="6689323"/>
                </a:lnTo>
                <a:lnTo>
                  <a:pt x="8683930" y="6692900"/>
                </a:lnTo>
                <a:lnTo>
                  <a:pt x="329895" y="6692900"/>
                </a:lnTo>
                <a:lnTo>
                  <a:pt x="281146" y="6689323"/>
                </a:lnTo>
                <a:lnTo>
                  <a:pt x="234617" y="6678932"/>
                </a:lnTo>
                <a:lnTo>
                  <a:pt x="190820" y="6662238"/>
                </a:lnTo>
                <a:lnTo>
                  <a:pt x="150264" y="6639751"/>
                </a:lnTo>
                <a:lnTo>
                  <a:pt x="113459" y="6611981"/>
                </a:lnTo>
                <a:lnTo>
                  <a:pt x="80917" y="6579439"/>
                </a:lnTo>
                <a:lnTo>
                  <a:pt x="53148" y="6542635"/>
                </a:lnTo>
                <a:lnTo>
                  <a:pt x="30661" y="6502079"/>
                </a:lnTo>
                <a:lnTo>
                  <a:pt x="13967" y="6458282"/>
                </a:lnTo>
                <a:lnTo>
                  <a:pt x="3576" y="6411753"/>
                </a:lnTo>
                <a:lnTo>
                  <a:pt x="0" y="6363004"/>
                </a:lnTo>
                <a:lnTo>
                  <a:pt x="0" y="32989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7340" y="38641"/>
            <a:ext cx="8529319" cy="1240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0" i="0">
                <a:solidFill>
                  <a:srgbClr val="69646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438757"/>
            <a:ext cx="7984490" cy="4121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2/13/17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mailto:CarolinaK12@unc.edu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otsweb.com/~ncrevwar/africanamericanar.htm" TargetMode="External"/><Relationship Id="rId4" Type="http://schemas.openxmlformats.org/officeDocument/2006/relationships/hyperlink" Target="http://www.jstor.org/view/00218723/di982526/98p0003z/0" TargetMode="External"/><Relationship Id="rId5" Type="http://schemas.openxmlformats.org/officeDocument/2006/relationships/hyperlink" Target="http://www.historycooperative.org/journals/wm/62.2/pybus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bs.org/wgbh/aia/part1/narrative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88" y="69850"/>
            <a:ext cx="9013824" cy="6691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088" y="69850"/>
            <a:ext cx="9013825" cy="6691630"/>
          </a:xfrm>
          <a:custGeom>
            <a:avLst/>
            <a:gdLst/>
            <a:ahLst/>
            <a:cxnLst/>
            <a:rect l="l" t="t" r="r" b="b"/>
            <a:pathLst>
              <a:path w="9013825" h="6691630">
                <a:moveTo>
                  <a:pt x="0" y="329817"/>
                </a:moveTo>
                <a:lnTo>
                  <a:pt x="3576" y="281079"/>
                </a:lnTo>
                <a:lnTo>
                  <a:pt x="13964" y="234561"/>
                </a:lnTo>
                <a:lnTo>
                  <a:pt x="30654" y="190774"/>
                </a:lnTo>
                <a:lnTo>
                  <a:pt x="53135" y="150228"/>
                </a:lnTo>
                <a:lnTo>
                  <a:pt x="80898" y="113432"/>
                </a:lnTo>
                <a:lnTo>
                  <a:pt x="113432" y="80898"/>
                </a:lnTo>
                <a:lnTo>
                  <a:pt x="150228" y="53135"/>
                </a:lnTo>
                <a:lnTo>
                  <a:pt x="190774" y="30654"/>
                </a:lnTo>
                <a:lnTo>
                  <a:pt x="234561" y="13964"/>
                </a:lnTo>
                <a:lnTo>
                  <a:pt x="281078" y="3576"/>
                </a:lnTo>
                <a:lnTo>
                  <a:pt x="329816" y="0"/>
                </a:lnTo>
                <a:lnTo>
                  <a:pt x="8684008" y="0"/>
                </a:lnTo>
                <a:lnTo>
                  <a:pt x="8732746" y="3576"/>
                </a:lnTo>
                <a:lnTo>
                  <a:pt x="8779263" y="13964"/>
                </a:lnTo>
                <a:lnTo>
                  <a:pt x="8823050" y="30654"/>
                </a:lnTo>
                <a:lnTo>
                  <a:pt x="8863596" y="53135"/>
                </a:lnTo>
                <a:lnTo>
                  <a:pt x="8900392" y="80898"/>
                </a:lnTo>
                <a:lnTo>
                  <a:pt x="8932926" y="113432"/>
                </a:lnTo>
                <a:lnTo>
                  <a:pt x="8960689" y="150228"/>
                </a:lnTo>
                <a:lnTo>
                  <a:pt x="8983171" y="190774"/>
                </a:lnTo>
                <a:lnTo>
                  <a:pt x="8999861" y="234561"/>
                </a:lnTo>
                <a:lnTo>
                  <a:pt x="9010249" y="281079"/>
                </a:lnTo>
                <a:lnTo>
                  <a:pt x="9013825" y="329817"/>
                </a:lnTo>
                <a:lnTo>
                  <a:pt x="9013825" y="6361496"/>
                </a:lnTo>
                <a:lnTo>
                  <a:pt x="9010249" y="6410233"/>
                </a:lnTo>
                <a:lnTo>
                  <a:pt x="8999861" y="6456751"/>
                </a:lnTo>
                <a:lnTo>
                  <a:pt x="8983171" y="6500538"/>
                </a:lnTo>
                <a:lnTo>
                  <a:pt x="8960689" y="6541084"/>
                </a:lnTo>
                <a:lnTo>
                  <a:pt x="8932926" y="6577879"/>
                </a:lnTo>
                <a:lnTo>
                  <a:pt x="8900392" y="6610414"/>
                </a:lnTo>
                <a:lnTo>
                  <a:pt x="8863596" y="6638177"/>
                </a:lnTo>
                <a:lnTo>
                  <a:pt x="8823050" y="6660658"/>
                </a:lnTo>
                <a:lnTo>
                  <a:pt x="8779263" y="6677348"/>
                </a:lnTo>
                <a:lnTo>
                  <a:pt x="8732746" y="6687737"/>
                </a:lnTo>
                <a:lnTo>
                  <a:pt x="8684008" y="6691313"/>
                </a:lnTo>
                <a:lnTo>
                  <a:pt x="329816" y="6691313"/>
                </a:lnTo>
                <a:lnTo>
                  <a:pt x="281078" y="6687737"/>
                </a:lnTo>
                <a:lnTo>
                  <a:pt x="234561" y="6677348"/>
                </a:lnTo>
                <a:lnTo>
                  <a:pt x="190774" y="6660658"/>
                </a:lnTo>
                <a:lnTo>
                  <a:pt x="150228" y="6638177"/>
                </a:lnTo>
                <a:lnTo>
                  <a:pt x="113432" y="6610414"/>
                </a:lnTo>
                <a:lnTo>
                  <a:pt x="80898" y="6577879"/>
                </a:lnTo>
                <a:lnTo>
                  <a:pt x="53135" y="6541084"/>
                </a:lnTo>
                <a:lnTo>
                  <a:pt x="30654" y="6500538"/>
                </a:lnTo>
                <a:lnTo>
                  <a:pt x="13964" y="6456751"/>
                </a:lnTo>
                <a:lnTo>
                  <a:pt x="3576" y="6410233"/>
                </a:lnTo>
                <a:lnTo>
                  <a:pt x="0" y="6361496"/>
                </a:lnTo>
                <a:lnTo>
                  <a:pt x="0" y="32981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500" y="1517650"/>
            <a:ext cx="9020175" cy="1459230"/>
          </a:xfrm>
          <a:custGeom>
            <a:avLst/>
            <a:gdLst/>
            <a:ahLst/>
            <a:cxnLst/>
            <a:rect l="l" t="t" r="r" b="b"/>
            <a:pathLst>
              <a:path w="9020175" h="1459230">
                <a:moveTo>
                  <a:pt x="0" y="1458912"/>
                </a:moveTo>
                <a:lnTo>
                  <a:pt x="9020175" y="1458912"/>
                </a:lnTo>
                <a:lnTo>
                  <a:pt x="9020175" y="0"/>
                </a:lnTo>
                <a:lnTo>
                  <a:pt x="0" y="0"/>
                </a:lnTo>
                <a:lnTo>
                  <a:pt x="0" y="1458912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500" y="1397000"/>
            <a:ext cx="9020175" cy="120650"/>
          </a:xfrm>
          <a:custGeom>
            <a:avLst/>
            <a:gdLst/>
            <a:ahLst/>
            <a:cxnLst/>
            <a:rect l="l" t="t" r="r" b="b"/>
            <a:pathLst>
              <a:path w="9020175" h="120650">
                <a:moveTo>
                  <a:pt x="0" y="0"/>
                </a:moveTo>
                <a:lnTo>
                  <a:pt x="9020175" y="0"/>
                </a:lnTo>
                <a:lnTo>
                  <a:pt x="9020175" y="120650"/>
                </a:lnTo>
                <a:lnTo>
                  <a:pt x="0" y="120650"/>
                </a:lnTo>
                <a:lnTo>
                  <a:pt x="0" y="0"/>
                </a:lnTo>
                <a:close/>
              </a:path>
            </a:pathLst>
          </a:custGeom>
          <a:solidFill>
            <a:srgbClr val="E6B1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500" y="2976562"/>
            <a:ext cx="9020175" cy="111125"/>
          </a:xfrm>
          <a:custGeom>
            <a:avLst/>
            <a:gdLst/>
            <a:ahLst/>
            <a:cxnLst/>
            <a:rect l="l" t="t" r="r" b="b"/>
            <a:pathLst>
              <a:path w="9020175" h="111125">
                <a:moveTo>
                  <a:pt x="0" y="0"/>
                </a:moveTo>
                <a:lnTo>
                  <a:pt x="9020175" y="0"/>
                </a:lnTo>
                <a:lnTo>
                  <a:pt x="9020175" y="111125"/>
                </a:lnTo>
                <a:lnTo>
                  <a:pt x="0" y="111125"/>
                </a:lnTo>
                <a:lnTo>
                  <a:pt x="0" y="0"/>
                </a:lnTo>
                <a:close/>
              </a:path>
            </a:pathLst>
          </a:custGeom>
          <a:solidFill>
            <a:srgbClr val="918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85800" y="1439118"/>
            <a:ext cx="7772400" cy="13560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975" marR="5080" indent="-41910" algn="ctr">
              <a:lnSpc>
                <a:spcPct val="103899"/>
              </a:lnSpc>
            </a:pPr>
            <a:r>
              <a:rPr sz="4250" spc="-50" dirty="0">
                <a:solidFill>
                  <a:srgbClr val="FFFFFF"/>
                </a:solidFill>
              </a:rPr>
              <a:t>African </a:t>
            </a:r>
            <a:r>
              <a:rPr sz="4250" spc="-70" dirty="0">
                <a:solidFill>
                  <a:srgbClr val="FFFFFF"/>
                </a:solidFill>
              </a:rPr>
              <a:t>Americans</a:t>
            </a:r>
            <a:r>
              <a:rPr sz="4250" spc="-150" dirty="0">
                <a:solidFill>
                  <a:srgbClr val="FFFFFF"/>
                </a:solidFill>
              </a:rPr>
              <a:t> </a:t>
            </a:r>
            <a:r>
              <a:rPr sz="4250" spc="40" dirty="0">
                <a:solidFill>
                  <a:srgbClr val="FFFFFF"/>
                </a:solidFill>
              </a:rPr>
              <a:t>in </a:t>
            </a:r>
            <a:r>
              <a:rPr sz="4250" spc="40" dirty="0" smtClean="0">
                <a:solidFill>
                  <a:srgbClr val="FFFFFF"/>
                </a:solidFill>
              </a:rPr>
              <a:t> </a:t>
            </a:r>
            <a:r>
              <a:rPr lang="en-US" sz="4250" spc="40" dirty="0" smtClean="0">
                <a:solidFill>
                  <a:srgbClr val="FFFFFF"/>
                </a:solidFill>
              </a:rPr>
              <a:t>NC during </a:t>
            </a:r>
            <a:r>
              <a:rPr sz="4250" spc="-65" dirty="0" smtClean="0">
                <a:solidFill>
                  <a:srgbClr val="FFFFFF"/>
                </a:solidFill>
              </a:rPr>
              <a:t>Revolutionary</a:t>
            </a:r>
            <a:r>
              <a:rPr sz="4250" spc="-145" dirty="0" smtClean="0">
                <a:solidFill>
                  <a:srgbClr val="FFFFFF"/>
                </a:solidFill>
              </a:rPr>
              <a:t> </a:t>
            </a:r>
            <a:r>
              <a:rPr sz="4250" spc="-105" dirty="0">
                <a:solidFill>
                  <a:srgbClr val="FFFFFF"/>
                </a:solidFill>
              </a:rPr>
              <a:t>Times</a:t>
            </a:r>
            <a:endParaRPr sz="4250" dirty="0"/>
          </a:p>
        </p:txBody>
      </p:sp>
      <p:sp>
        <p:nvSpPr>
          <p:cNvPr id="10" name="object 10"/>
          <p:cNvSpPr/>
          <p:nvPr/>
        </p:nvSpPr>
        <p:spPr>
          <a:xfrm>
            <a:off x="4994275" y="3200400"/>
            <a:ext cx="3787775" cy="2971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20027" y="4348479"/>
            <a:ext cx="4662805" cy="925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00"/>
              </a:lnSpc>
            </a:pPr>
            <a:r>
              <a:rPr sz="1200" spc="-135" dirty="0">
                <a:latin typeface="Arial"/>
                <a:cs typeface="Arial"/>
              </a:rPr>
              <a:t>To </a:t>
            </a:r>
            <a:r>
              <a:rPr sz="1200" spc="-50" dirty="0">
                <a:latin typeface="Arial"/>
                <a:cs typeface="Arial"/>
              </a:rPr>
              <a:t>view </a:t>
            </a:r>
            <a:r>
              <a:rPr sz="1200" spc="-5" dirty="0">
                <a:latin typeface="Arial"/>
                <a:cs typeface="Arial"/>
              </a:rPr>
              <a:t>this </a:t>
            </a:r>
            <a:r>
              <a:rPr sz="1200" spc="-120" dirty="0">
                <a:latin typeface="Arial"/>
                <a:cs typeface="Arial"/>
              </a:rPr>
              <a:t>PDF </a:t>
            </a:r>
            <a:r>
              <a:rPr sz="1200" spc="-40" dirty="0">
                <a:latin typeface="Arial"/>
                <a:cs typeface="Arial"/>
              </a:rPr>
              <a:t>as </a:t>
            </a:r>
            <a:r>
              <a:rPr sz="1200" spc="-35" dirty="0">
                <a:latin typeface="Arial"/>
                <a:cs typeface="Arial"/>
              </a:rPr>
              <a:t>a </a:t>
            </a:r>
            <a:r>
              <a:rPr sz="1200" spc="-25" dirty="0">
                <a:latin typeface="Arial"/>
                <a:cs typeface="Arial"/>
              </a:rPr>
              <a:t>projectable </a:t>
            </a:r>
            <a:r>
              <a:rPr sz="1200" spc="-20" dirty="0">
                <a:latin typeface="Arial"/>
                <a:cs typeface="Arial"/>
              </a:rPr>
              <a:t>presentation, </a:t>
            </a:r>
            <a:r>
              <a:rPr sz="1200" spc="-60" dirty="0">
                <a:latin typeface="Arial"/>
                <a:cs typeface="Arial"/>
              </a:rPr>
              <a:t>save </a:t>
            </a:r>
            <a:r>
              <a:rPr sz="1200" spc="-10" dirty="0">
                <a:latin typeface="Arial"/>
                <a:cs typeface="Arial"/>
              </a:rPr>
              <a:t>the file, </a:t>
            </a:r>
            <a:r>
              <a:rPr sz="1200" spc="-15" dirty="0">
                <a:latin typeface="Arial"/>
                <a:cs typeface="Arial"/>
              </a:rPr>
              <a:t>click </a:t>
            </a:r>
            <a:r>
              <a:rPr sz="1200" spc="-20" dirty="0">
                <a:latin typeface="Arial"/>
                <a:cs typeface="Arial"/>
              </a:rPr>
              <a:t>“View”  </a:t>
            </a:r>
            <a:r>
              <a:rPr sz="1200" spc="-10" dirty="0">
                <a:latin typeface="Arial"/>
                <a:cs typeface="Arial"/>
              </a:rPr>
              <a:t>in the </a:t>
            </a:r>
            <a:r>
              <a:rPr sz="1200" spc="-20" dirty="0">
                <a:latin typeface="Arial"/>
                <a:cs typeface="Arial"/>
              </a:rPr>
              <a:t>top </a:t>
            </a:r>
            <a:r>
              <a:rPr sz="1200" spc="-30" dirty="0">
                <a:latin typeface="Arial"/>
                <a:cs typeface="Arial"/>
              </a:rPr>
              <a:t>menu </a:t>
            </a:r>
            <a:r>
              <a:rPr sz="1200" spc="-20" dirty="0">
                <a:latin typeface="Arial"/>
                <a:cs typeface="Arial"/>
              </a:rPr>
              <a:t>bar </a:t>
            </a:r>
            <a:r>
              <a:rPr sz="1200" spc="-10" dirty="0">
                <a:latin typeface="Arial"/>
                <a:cs typeface="Arial"/>
              </a:rPr>
              <a:t>of the file, </a:t>
            </a:r>
            <a:r>
              <a:rPr sz="1200" spc="-30" dirty="0">
                <a:latin typeface="Arial"/>
                <a:cs typeface="Arial"/>
              </a:rPr>
              <a:t>and </a:t>
            </a:r>
            <a:r>
              <a:rPr sz="1200" spc="-25" dirty="0">
                <a:latin typeface="Arial"/>
                <a:cs typeface="Arial"/>
              </a:rPr>
              <a:t>select </a:t>
            </a:r>
            <a:r>
              <a:rPr sz="1200" spc="-20" dirty="0">
                <a:latin typeface="Arial"/>
                <a:cs typeface="Arial"/>
              </a:rPr>
              <a:t>“Full </a:t>
            </a:r>
            <a:r>
              <a:rPr sz="1200" spc="-45" dirty="0">
                <a:latin typeface="Arial"/>
                <a:cs typeface="Arial"/>
              </a:rPr>
              <a:t>Screen</a:t>
            </a:r>
            <a:r>
              <a:rPr sz="1200" spc="-200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Mode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85725">
              <a:lnSpc>
                <a:spcPct val="104200"/>
              </a:lnSpc>
            </a:pPr>
            <a:r>
              <a:rPr sz="1200" spc="-135" dirty="0">
                <a:latin typeface="Arial"/>
                <a:cs typeface="Arial"/>
              </a:rPr>
              <a:t>To </a:t>
            </a:r>
            <a:r>
              <a:rPr sz="1200" spc="-25" dirty="0">
                <a:latin typeface="Arial"/>
                <a:cs typeface="Arial"/>
              </a:rPr>
              <a:t>request an </a:t>
            </a:r>
            <a:r>
              <a:rPr sz="1200" spc="-15" dirty="0">
                <a:latin typeface="Arial"/>
                <a:cs typeface="Arial"/>
              </a:rPr>
              <a:t>editable </a:t>
            </a:r>
            <a:r>
              <a:rPr sz="1200" spc="-140" dirty="0">
                <a:latin typeface="Arial"/>
                <a:cs typeface="Arial"/>
              </a:rPr>
              <a:t>PPT </a:t>
            </a:r>
            <a:r>
              <a:rPr sz="1200" spc="-35" dirty="0">
                <a:latin typeface="Arial"/>
                <a:cs typeface="Arial"/>
              </a:rPr>
              <a:t>version </a:t>
            </a:r>
            <a:r>
              <a:rPr sz="1200" spc="-1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this </a:t>
            </a:r>
            <a:r>
              <a:rPr sz="1200" spc="-20" dirty="0">
                <a:latin typeface="Arial"/>
                <a:cs typeface="Arial"/>
              </a:rPr>
              <a:t>presentation, </a:t>
            </a:r>
            <a:r>
              <a:rPr sz="1200" spc="-35" dirty="0">
                <a:latin typeface="Arial"/>
                <a:cs typeface="Arial"/>
              </a:rPr>
              <a:t>send a </a:t>
            </a:r>
            <a:r>
              <a:rPr sz="1200" spc="-25" dirty="0">
                <a:latin typeface="Arial"/>
                <a:cs typeface="Arial"/>
              </a:rPr>
              <a:t>request  </a:t>
            </a:r>
            <a:r>
              <a:rPr sz="1200" spc="-15" dirty="0">
                <a:latin typeface="Arial"/>
                <a:cs typeface="Arial"/>
              </a:rPr>
              <a:t>to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150" u="sng" spc="-20" dirty="0">
                <a:solidFill>
                  <a:srgbClr val="CC9900"/>
                </a:solidFill>
                <a:latin typeface="Arial"/>
                <a:cs typeface="Arial"/>
                <a:hlinkClick r:id="rId5"/>
              </a:rPr>
              <a:t>CarolinaK12@unc.edu</a:t>
            </a:r>
            <a:endParaRPr sz="1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50539" y="1231818"/>
            <a:ext cx="5497195" cy="5114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101600" indent="-274320">
              <a:lnSpc>
                <a:spcPct val="89900"/>
              </a:lnSpc>
            </a:pPr>
            <a:r>
              <a:rPr sz="2400" spc="-25" dirty="0">
                <a:solidFill>
                  <a:srgbClr val="D34817"/>
                </a:solidFill>
                <a:latin typeface="Arial"/>
                <a:cs typeface="Arial"/>
              </a:rPr>
              <a:t>q</a:t>
            </a:r>
            <a:r>
              <a:rPr sz="2800" spc="-25" dirty="0">
                <a:latin typeface="Times New Roman"/>
                <a:cs typeface="Times New Roman"/>
              </a:rPr>
              <a:t>Joseph </a:t>
            </a:r>
            <a:r>
              <a:rPr sz="2800" spc="-130" dirty="0">
                <a:latin typeface="Times New Roman"/>
                <a:cs typeface="Times New Roman"/>
              </a:rPr>
              <a:t>Hewes, </a:t>
            </a:r>
            <a:r>
              <a:rPr sz="2800" spc="-225" dirty="0">
                <a:latin typeface="Times New Roman"/>
                <a:cs typeface="Times New Roman"/>
              </a:rPr>
              <a:t>a </a:t>
            </a:r>
            <a:r>
              <a:rPr sz="2800" spc="-60" dirty="0">
                <a:latin typeface="Times New Roman"/>
                <a:cs typeface="Times New Roman"/>
              </a:rPr>
              <a:t>North </a:t>
            </a:r>
            <a:r>
              <a:rPr sz="2800" spc="-135" dirty="0">
                <a:latin typeface="Times New Roman"/>
                <a:cs typeface="Times New Roman"/>
              </a:rPr>
              <a:t>Carolina  </a:t>
            </a:r>
            <a:r>
              <a:rPr sz="2800" spc="-125" dirty="0">
                <a:latin typeface="Times New Roman"/>
                <a:cs typeface="Times New Roman"/>
              </a:rPr>
              <a:t>delegate </a:t>
            </a:r>
            <a:r>
              <a:rPr sz="2800" spc="-45" dirty="0">
                <a:latin typeface="Times New Roman"/>
                <a:cs typeface="Times New Roman"/>
              </a:rPr>
              <a:t>to </a:t>
            </a:r>
            <a:r>
              <a:rPr sz="2800" spc="-90" dirty="0">
                <a:latin typeface="Times New Roman"/>
                <a:cs typeface="Times New Roman"/>
              </a:rPr>
              <a:t>the </a:t>
            </a:r>
            <a:r>
              <a:rPr sz="2800" spc="-105" dirty="0">
                <a:latin typeface="Times New Roman"/>
                <a:cs typeface="Times New Roman"/>
              </a:rPr>
              <a:t>Continental </a:t>
            </a:r>
            <a:r>
              <a:rPr sz="2800" spc="-110" dirty="0">
                <a:latin typeface="Times New Roman"/>
                <a:cs typeface="Times New Roman"/>
              </a:rPr>
              <a:t>Congress,  </a:t>
            </a:r>
            <a:r>
              <a:rPr sz="2800" spc="-105" dirty="0">
                <a:latin typeface="Times New Roman"/>
                <a:cs typeface="Times New Roman"/>
              </a:rPr>
              <a:t>asserted </a:t>
            </a:r>
            <a:r>
              <a:rPr sz="2800" spc="-130" dirty="0">
                <a:latin typeface="Times New Roman"/>
                <a:cs typeface="Times New Roman"/>
              </a:rPr>
              <a:t>in </a:t>
            </a:r>
            <a:r>
              <a:rPr sz="2800" spc="-90" dirty="0">
                <a:latin typeface="Times New Roman"/>
                <a:cs typeface="Times New Roman"/>
              </a:rPr>
              <a:t>the </a:t>
            </a:r>
            <a:r>
              <a:rPr sz="2800" spc="-125" dirty="0">
                <a:latin typeface="Times New Roman"/>
                <a:cs typeface="Times New Roman"/>
              </a:rPr>
              <a:t>summer </a:t>
            </a:r>
            <a:r>
              <a:rPr sz="2800" spc="-160" dirty="0">
                <a:latin typeface="Times New Roman"/>
                <a:cs typeface="Times New Roman"/>
              </a:rPr>
              <a:t>of </a:t>
            </a:r>
            <a:r>
              <a:rPr sz="2800" spc="-114" dirty="0">
                <a:latin typeface="Times New Roman"/>
                <a:cs typeface="Times New Roman"/>
              </a:rPr>
              <a:t>1775 </a:t>
            </a:r>
            <a:r>
              <a:rPr sz="2800" spc="-90" dirty="0">
                <a:latin typeface="Times New Roman"/>
                <a:cs typeface="Times New Roman"/>
              </a:rPr>
              <a:t>that the  </a:t>
            </a:r>
            <a:r>
              <a:rPr sz="2800" spc="-145" dirty="0">
                <a:latin typeface="Times New Roman"/>
                <a:cs typeface="Times New Roman"/>
              </a:rPr>
              <a:t>British </a:t>
            </a:r>
            <a:r>
              <a:rPr sz="2800" spc="-100" dirty="0">
                <a:latin typeface="Times New Roman"/>
                <a:cs typeface="Times New Roman"/>
              </a:rPr>
              <a:t>intended </a:t>
            </a:r>
            <a:r>
              <a:rPr sz="2800" spc="-155" dirty="0">
                <a:latin typeface="Times New Roman"/>
                <a:cs typeface="Times New Roman"/>
              </a:rPr>
              <a:t>“to </a:t>
            </a:r>
            <a:r>
              <a:rPr sz="2800" spc="-60" dirty="0">
                <a:latin typeface="Times New Roman"/>
                <a:cs typeface="Times New Roman"/>
              </a:rPr>
              <a:t>let </a:t>
            </a:r>
            <a:r>
              <a:rPr sz="2800" spc="-135" dirty="0">
                <a:latin typeface="Times New Roman"/>
                <a:cs typeface="Times New Roman"/>
              </a:rPr>
              <a:t>loose </a:t>
            </a:r>
            <a:r>
              <a:rPr sz="2800" spc="-165" dirty="0">
                <a:latin typeface="Times New Roman"/>
                <a:cs typeface="Times New Roman"/>
              </a:rPr>
              <a:t>Indians </a:t>
            </a:r>
            <a:r>
              <a:rPr sz="2800" spc="-114" dirty="0">
                <a:latin typeface="Times New Roman"/>
                <a:cs typeface="Times New Roman"/>
              </a:rPr>
              <a:t>on  </a:t>
            </a:r>
            <a:r>
              <a:rPr sz="2800" spc="-65" dirty="0">
                <a:latin typeface="Times New Roman"/>
                <a:cs typeface="Times New Roman"/>
              </a:rPr>
              <a:t>our </a:t>
            </a:r>
            <a:r>
              <a:rPr sz="2800" spc="-75" dirty="0">
                <a:latin typeface="Times New Roman"/>
                <a:cs typeface="Times New Roman"/>
              </a:rPr>
              <a:t>Frontiers, </a:t>
            </a:r>
            <a:r>
              <a:rPr sz="2800" spc="-150" dirty="0">
                <a:latin typeface="Times New Roman"/>
                <a:cs typeface="Times New Roman"/>
              </a:rPr>
              <a:t>and </a:t>
            </a:r>
            <a:r>
              <a:rPr sz="2800" spc="-45" dirty="0">
                <a:latin typeface="Times New Roman"/>
                <a:cs typeface="Times New Roman"/>
              </a:rPr>
              <a:t>to </a:t>
            </a:r>
            <a:r>
              <a:rPr sz="2800" spc="-135" dirty="0">
                <a:latin typeface="Times New Roman"/>
                <a:cs typeface="Times New Roman"/>
              </a:rPr>
              <a:t>raise </a:t>
            </a:r>
            <a:r>
              <a:rPr sz="2800" spc="-90" dirty="0">
                <a:latin typeface="Times New Roman"/>
                <a:cs typeface="Times New Roman"/>
              </a:rPr>
              <a:t>the </a:t>
            </a:r>
            <a:r>
              <a:rPr sz="2800" spc="-130" dirty="0">
                <a:latin typeface="Times New Roman"/>
                <a:cs typeface="Times New Roman"/>
              </a:rPr>
              <a:t>Negroes  </a:t>
            </a:r>
            <a:r>
              <a:rPr sz="2800" spc="-160" dirty="0">
                <a:latin typeface="Times New Roman"/>
                <a:cs typeface="Times New Roman"/>
              </a:rPr>
              <a:t>against</a:t>
            </a:r>
            <a:r>
              <a:rPr sz="2800" spc="-170" dirty="0">
                <a:latin typeface="Times New Roman"/>
                <a:cs typeface="Times New Roman"/>
              </a:rPr>
              <a:t> </a:t>
            </a:r>
            <a:r>
              <a:rPr sz="2800" spc="-175" dirty="0">
                <a:latin typeface="Times New Roman"/>
                <a:cs typeface="Times New Roman"/>
              </a:rPr>
              <a:t>us…”</a:t>
            </a:r>
            <a:endParaRPr sz="280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89800"/>
              </a:lnSpc>
              <a:spcBef>
                <a:spcPts val="580"/>
              </a:spcBef>
            </a:pPr>
            <a:r>
              <a:rPr sz="2400" spc="-30" dirty="0">
                <a:solidFill>
                  <a:srgbClr val="D34817"/>
                </a:solidFill>
                <a:latin typeface="Arial"/>
                <a:cs typeface="Arial"/>
              </a:rPr>
              <a:t>q</a:t>
            </a:r>
            <a:r>
              <a:rPr sz="2800" spc="-30" dirty="0">
                <a:latin typeface="Times New Roman"/>
                <a:cs typeface="Times New Roman"/>
              </a:rPr>
              <a:t>Royal </a:t>
            </a:r>
            <a:r>
              <a:rPr sz="2800" spc="-114" dirty="0">
                <a:latin typeface="Times New Roman"/>
                <a:cs typeface="Times New Roman"/>
              </a:rPr>
              <a:t>Governor </a:t>
            </a:r>
            <a:r>
              <a:rPr sz="2800" spc="-110" dirty="0">
                <a:latin typeface="Times New Roman"/>
                <a:cs typeface="Times New Roman"/>
              </a:rPr>
              <a:t>Martin </a:t>
            </a:r>
            <a:r>
              <a:rPr sz="2800" spc="-75" dirty="0">
                <a:latin typeface="Times New Roman"/>
                <a:cs typeface="Times New Roman"/>
              </a:rPr>
              <a:t>wrote </a:t>
            </a:r>
            <a:r>
              <a:rPr sz="2800" spc="-130" dirty="0">
                <a:latin typeface="Times New Roman"/>
                <a:cs typeface="Times New Roman"/>
              </a:rPr>
              <a:t>in </a:t>
            </a:r>
            <a:r>
              <a:rPr sz="2800" spc="-135" dirty="0">
                <a:latin typeface="Times New Roman"/>
                <a:cs typeface="Times New Roman"/>
              </a:rPr>
              <a:t>June  </a:t>
            </a:r>
            <a:r>
              <a:rPr sz="2800" spc="-70" dirty="0">
                <a:latin typeface="Times New Roman"/>
                <a:cs typeface="Times New Roman"/>
              </a:rPr>
              <a:t>1775, </a:t>
            </a:r>
            <a:r>
              <a:rPr sz="2800" spc="-185" dirty="0">
                <a:latin typeface="Times New Roman"/>
                <a:cs typeface="Times New Roman"/>
              </a:rPr>
              <a:t>“Although </a:t>
            </a:r>
            <a:r>
              <a:rPr sz="2800" spc="-170" dirty="0">
                <a:latin typeface="Times New Roman"/>
                <a:cs typeface="Times New Roman"/>
              </a:rPr>
              <a:t>Virginia </a:t>
            </a:r>
            <a:r>
              <a:rPr sz="2800" spc="-150" dirty="0">
                <a:latin typeface="Times New Roman"/>
                <a:cs typeface="Times New Roman"/>
              </a:rPr>
              <a:t>and </a:t>
            </a:r>
            <a:r>
              <a:rPr sz="2800" spc="-165" dirty="0">
                <a:latin typeface="Times New Roman"/>
                <a:cs typeface="Times New Roman"/>
              </a:rPr>
              <a:t>Maryland  </a:t>
            </a:r>
            <a:r>
              <a:rPr sz="2800" spc="-110" dirty="0">
                <a:latin typeface="Times New Roman"/>
                <a:cs typeface="Times New Roman"/>
              </a:rPr>
              <a:t>are </a:t>
            </a:r>
            <a:r>
              <a:rPr sz="2800" spc="-105" dirty="0">
                <a:latin typeface="Times New Roman"/>
                <a:cs typeface="Times New Roman"/>
              </a:rPr>
              <a:t>both </a:t>
            </a:r>
            <a:r>
              <a:rPr sz="2800" spc="-150" dirty="0">
                <a:latin typeface="Times New Roman"/>
                <a:cs typeface="Times New Roman"/>
              </a:rPr>
              <a:t>very </a:t>
            </a:r>
            <a:r>
              <a:rPr sz="2800" spc="-100" dirty="0">
                <a:latin typeface="Times New Roman"/>
                <a:cs typeface="Times New Roman"/>
              </a:rPr>
              <a:t>populous, </a:t>
            </a:r>
            <a:r>
              <a:rPr sz="2800" spc="-90" dirty="0">
                <a:latin typeface="Times New Roman"/>
                <a:cs typeface="Times New Roman"/>
              </a:rPr>
              <a:t>the </a:t>
            </a:r>
            <a:r>
              <a:rPr sz="2800" spc="-120" dirty="0">
                <a:latin typeface="Times New Roman"/>
                <a:cs typeface="Times New Roman"/>
              </a:rPr>
              <a:t>Whites </a:t>
            </a:r>
            <a:r>
              <a:rPr sz="2800" spc="-110" dirty="0">
                <a:latin typeface="Times New Roman"/>
                <a:cs typeface="Times New Roman"/>
              </a:rPr>
              <a:t>are  </a:t>
            </a:r>
            <a:r>
              <a:rPr sz="2800" spc="-130" dirty="0">
                <a:latin typeface="Times New Roman"/>
                <a:cs typeface="Times New Roman"/>
              </a:rPr>
              <a:t>greatly </a:t>
            </a:r>
            <a:r>
              <a:rPr sz="2800" spc="-100" dirty="0">
                <a:latin typeface="Times New Roman"/>
                <a:cs typeface="Times New Roman"/>
              </a:rPr>
              <a:t>outnumbered </a:t>
            </a:r>
            <a:r>
              <a:rPr sz="2800" spc="-220" dirty="0">
                <a:latin typeface="Times New Roman"/>
                <a:cs typeface="Times New Roman"/>
              </a:rPr>
              <a:t>by </a:t>
            </a:r>
            <a:r>
              <a:rPr sz="2800" spc="-85" dirty="0">
                <a:latin typeface="Times New Roman"/>
                <a:cs typeface="Times New Roman"/>
              </a:rPr>
              <a:t>the </a:t>
            </a:r>
            <a:r>
              <a:rPr sz="2800" spc="-125" dirty="0">
                <a:latin typeface="Times New Roman"/>
                <a:cs typeface="Times New Roman"/>
              </a:rPr>
              <a:t>Negroes…a  </a:t>
            </a:r>
            <a:r>
              <a:rPr sz="2800" spc="-130" dirty="0">
                <a:latin typeface="Times New Roman"/>
                <a:cs typeface="Times New Roman"/>
              </a:rPr>
              <a:t>circumstance </a:t>
            </a:r>
            <a:r>
              <a:rPr sz="2800" spc="-90" dirty="0">
                <a:latin typeface="Times New Roman"/>
                <a:cs typeface="Times New Roman"/>
              </a:rPr>
              <a:t>that </a:t>
            </a:r>
            <a:r>
              <a:rPr sz="2800" spc="-145" dirty="0">
                <a:latin typeface="Times New Roman"/>
                <a:cs typeface="Times New Roman"/>
              </a:rPr>
              <a:t>would </a:t>
            </a:r>
            <a:r>
              <a:rPr sz="2800" spc="-130" dirty="0">
                <a:latin typeface="Times New Roman"/>
                <a:cs typeface="Times New Roman"/>
              </a:rPr>
              <a:t>facilitate  </a:t>
            </a:r>
            <a:r>
              <a:rPr sz="2800" spc="-150" dirty="0">
                <a:latin typeface="Times New Roman"/>
                <a:cs typeface="Times New Roman"/>
              </a:rPr>
              <a:t>exceedingly </a:t>
            </a:r>
            <a:r>
              <a:rPr sz="2800" spc="-85" dirty="0">
                <a:latin typeface="Times New Roman"/>
                <a:cs typeface="Times New Roman"/>
              </a:rPr>
              <a:t>the </a:t>
            </a:r>
            <a:r>
              <a:rPr sz="2800" spc="-120" dirty="0">
                <a:latin typeface="Times New Roman"/>
                <a:cs typeface="Times New Roman"/>
              </a:rPr>
              <a:t>Reduction </a:t>
            </a:r>
            <a:r>
              <a:rPr sz="2800" spc="-160" dirty="0">
                <a:latin typeface="Times New Roman"/>
                <a:cs typeface="Times New Roman"/>
              </a:rPr>
              <a:t>of </a:t>
            </a:r>
            <a:r>
              <a:rPr sz="2800" spc="-120" dirty="0">
                <a:latin typeface="Times New Roman"/>
                <a:cs typeface="Times New Roman"/>
              </a:rPr>
              <a:t>those  </a:t>
            </a:r>
            <a:r>
              <a:rPr sz="2800" spc="-145" dirty="0">
                <a:latin typeface="Times New Roman"/>
                <a:cs typeface="Times New Roman"/>
              </a:rPr>
              <a:t>Colonies…”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1140" y="404932"/>
            <a:ext cx="2021205" cy="615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65" dirty="0"/>
              <a:t>Rebellion</a:t>
            </a:r>
          </a:p>
        </p:txBody>
      </p:sp>
      <p:sp>
        <p:nvSpPr>
          <p:cNvPr id="4" name="object 4"/>
          <p:cNvSpPr/>
          <p:nvPr/>
        </p:nvSpPr>
        <p:spPr>
          <a:xfrm>
            <a:off x="228600" y="1524000"/>
            <a:ext cx="2722562" cy="419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037" rIns="0" bIns="0" rtlCol="0">
            <a:spAutoFit/>
          </a:bodyPr>
          <a:lstStyle/>
          <a:p>
            <a:pPr marL="88900" marR="5080">
              <a:lnSpc>
                <a:spcPct val="102600"/>
              </a:lnSpc>
            </a:pPr>
            <a:r>
              <a:rPr spc="-80" dirty="0"/>
              <a:t>Whites </a:t>
            </a:r>
            <a:r>
              <a:rPr spc="-15" dirty="0"/>
              <a:t>take </a:t>
            </a:r>
            <a:r>
              <a:rPr spc="-45" dirty="0"/>
              <a:t>protective </a:t>
            </a:r>
            <a:r>
              <a:rPr spc="-50" dirty="0"/>
              <a:t>steps</a:t>
            </a:r>
            <a:r>
              <a:rPr spc="-245" dirty="0"/>
              <a:t> </a:t>
            </a:r>
            <a:r>
              <a:rPr spc="-40" dirty="0"/>
              <a:t>against  </a:t>
            </a:r>
            <a:r>
              <a:rPr spc="-80" dirty="0"/>
              <a:t>Revolutionary </a:t>
            </a:r>
            <a:r>
              <a:rPr spc="-100" dirty="0"/>
              <a:t>slave</a:t>
            </a:r>
            <a:r>
              <a:rPr spc="-114" dirty="0"/>
              <a:t> </a:t>
            </a:r>
            <a:r>
              <a:rPr spc="-85" dirty="0"/>
              <a:t>insurrection…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444000"/>
            <a:ext cx="8474710" cy="4973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marR="5080" indent="-273050">
              <a:lnSpc>
                <a:spcPct val="99700"/>
              </a:lnSpc>
              <a:tabLst>
                <a:tab pos="6865620" algn="l"/>
              </a:tabLst>
            </a:pPr>
            <a:r>
              <a:rPr sz="2400" spc="160" dirty="0">
                <a:solidFill>
                  <a:srgbClr val="D34817"/>
                </a:solidFill>
                <a:latin typeface="Arial"/>
                <a:cs typeface="Arial"/>
              </a:rPr>
              <a:t>q</a:t>
            </a:r>
            <a:r>
              <a:rPr sz="2800" spc="160" dirty="0">
                <a:latin typeface="Times New Roman"/>
                <a:cs typeface="Times New Roman"/>
              </a:rPr>
              <a:t>In </a:t>
            </a:r>
            <a:r>
              <a:rPr sz="2800" spc="-70" dirty="0">
                <a:latin typeface="Times New Roman"/>
                <a:cs typeface="Times New Roman"/>
              </a:rPr>
              <a:t>1774, </a:t>
            </a:r>
            <a:r>
              <a:rPr sz="2800" spc="-85" dirty="0">
                <a:latin typeface="Times New Roman"/>
                <a:cs typeface="Times New Roman"/>
              </a:rPr>
              <a:t>the </a:t>
            </a:r>
            <a:r>
              <a:rPr sz="2800" spc="-60" dirty="0">
                <a:latin typeface="Times New Roman"/>
                <a:cs typeface="Times New Roman"/>
              </a:rPr>
              <a:t>North </a:t>
            </a:r>
            <a:r>
              <a:rPr sz="2800" spc="-135" dirty="0">
                <a:latin typeface="Times New Roman"/>
                <a:cs typeface="Times New Roman"/>
              </a:rPr>
              <a:t>Carolina </a:t>
            </a:r>
            <a:r>
              <a:rPr sz="2800" spc="-150" dirty="0">
                <a:latin typeface="Times New Roman"/>
                <a:cs typeface="Times New Roman"/>
              </a:rPr>
              <a:t>Provincial </a:t>
            </a:r>
            <a:r>
              <a:rPr sz="2800" spc="-140" dirty="0">
                <a:latin typeface="Times New Roman"/>
                <a:cs typeface="Times New Roman"/>
              </a:rPr>
              <a:t>Congress banned </a:t>
            </a:r>
            <a:r>
              <a:rPr sz="2800" spc="-85" dirty="0">
                <a:latin typeface="Times New Roman"/>
                <a:cs typeface="Times New Roman"/>
              </a:rPr>
              <a:t>the  </a:t>
            </a:r>
            <a:r>
              <a:rPr sz="2800" spc="-90" dirty="0">
                <a:latin typeface="Times New Roman"/>
                <a:cs typeface="Times New Roman"/>
              </a:rPr>
              <a:t>importation </a:t>
            </a:r>
            <a:r>
              <a:rPr sz="2800" spc="-165" dirty="0">
                <a:latin typeface="Times New Roman"/>
                <a:cs typeface="Times New Roman"/>
              </a:rPr>
              <a:t>of </a:t>
            </a:r>
            <a:r>
              <a:rPr sz="2800" spc="-210" dirty="0">
                <a:latin typeface="Times New Roman"/>
                <a:cs typeface="Times New Roman"/>
              </a:rPr>
              <a:t>slaves </a:t>
            </a:r>
            <a:r>
              <a:rPr sz="2800" spc="-175" dirty="0">
                <a:latin typeface="Times New Roman"/>
                <a:cs typeface="Times New Roman"/>
              </a:rPr>
              <a:t>“from </a:t>
            </a:r>
            <a:r>
              <a:rPr sz="2800" spc="-210" dirty="0">
                <a:latin typeface="Times New Roman"/>
                <a:cs typeface="Times New Roman"/>
              </a:rPr>
              <a:t>any </a:t>
            </a:r>
            <a:r>
              <a:rPr sz="2800" spc="-45" dirty="0">
                <a:latin typeface="Times New Roman"/>
                <a:cs typeface="Times New Roman"/>
              </a:rPr>
              <a:t>part </a:t>
            </a:r>
            <a:r>
              <a:rPr sz="2800" spc="-165" dirty="0">
                <a:latin typeface="Times New Roman"/>
                <a:cs typeface="Times New Roman"/>
              </a:rPr>
              <a:t>of</a:t>
            </a:r>
            <a:r>
              <a:rPr sz="2800" spc="295" dirty="0">
                <a:latin typeface="Times New Roman"/>
                <a:cs typeface="Times New Roman"/>
              </a:rPr>
              <a:t> </a:t>
            </a:r>
            <a:r>
              <a:rPr sz="2800" spc="-90" dirty="0">
                <a:latin typeface="Times New Roman"/>
                <a:cs typeface="Times New Roman"/>
              </a:rPr>
              <a:t>the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55" dirty="0">
                <a:latin typeface="Times New Roman"/>
                <a:cs typeface="Times New Roman"/>
              </a:rPr>
              <a:t>world.”	</a:t>
            </a:r>
            <a:r>
              <a:rPr sz="2800" spc="-140" dirty="0">
                <a:latin typeface="Times New Roman"/>
                <a:cs typeface="Times New Roman"/>
              </a:rPr>
              <a:t>Carolinians  </a:t>
            </a:r>
            <a:r>
              <a:rPr sz="2800" spc="-125" dirty="0">
                <a:latin typeface="Times New Roman"/>
                <a:cs typeface="Times New Roman"/>
              </a:rPr>
              <a:t>did </a:t>
            </a:r>
            <a:r>
              <a:rPr sz="2800" spc="-65" dirty="0">
                <a:latin typeface="Times New Roman"/>
                <a:cs typeface="Times New Roman"/>
              </a:rPr>
              <a:t>not </a:t>
            </a:r>
            <a:r>
              <a:rPr sz="2800" spc="-125" dirty="0">
                <a:latin typeface="Times New Roman"/>
                <a:cs typeface="Times New Roman"/>
              </a:rPr>
              <a:t>want </a:t>
            </a:r>
            <a:r>
              <a:rPr sz="2800" spc="-45" dirty="0">
                <a:latin typeface="Times New Roman"/>
                <a:cs typeface="Times New Roman"/>
              </a:rPr>
              <a:t>to </a:t>
            </a:r>
            <a:r>
              <a:rPr sz="2800" spc="-130" dirty="0">
                <a:latin typeface="Times New Roman"/>
                <a:cs typeface="Times New Roman"/>
              </a:rPr>
              <a:t>take </a:t>
            </a:r>
            <a:r>
              <a:rPr sz="2800" spc="-210" dirty="0">
                <a:latin typeface="Times New Roman"/>
                <a:cs typeface="Times New Roman"/>
              </a:rPr>
              <a:t>any </a:t>
            </a:r>
            <a:r>
              <a:rPr sz="2800" spc="-135" dirty="0">
                <a:latin typeface="Times New Roman"/>
                <a:cs typeface="Times New Roman"/>
              </a:rPr>
              <a:t>risks </a:t>
            </a:r>
            <a:r>
              <a:rPr sz="2800" spc="-130" dirty="0">
                <a:latin typeface="Times New Roman"/>
                <a:cs typeface="Times New Roman"/>
              </a:rPr>
              <a:t>in </a:t>
            </a:r>
            <a:r>
              <a:rPr sz="2800" spc="-180" dirty="0">
                <a:latin typeface="Times New Roman"/>
                <a:cs typeface="Times New Roman"/>
              </a:rPr>
              <a:t>making </a:t>
            </a:r>
            <a:r>
              <a:rPr sz="2800" spc="-225" dirty="0">
                <a:latin typeface="Times New Roman"/>
                <a:cs typeface="Times New Roman"/>
              </a:rPr>
              <a:t>a </a:t>
            </a:r>
            <a:r>
              <a:rPr sz="2800" spc="-105" dirty="0">
                <a:latin typeface="Times New Roman"/>
                <a:cs typeface="Times New Roman"/>
              </a:rPr>
              <a:t>tense </a:t>
            </a:r>
            <a:r>
              <a:rPr sz="2800" spc="-114" dirty="0">
                <a:latin typeface="Times New Roman"/>
                <a:cs typeface="Times New Roman"/>
              </a:rPr>
              <a:t>situation 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95" dirty="0">
                <a:latin typeface="Times New Roman"/>
                <a:cs typeface="Times New Roman"/>
              </a:rPr>
              <a:t>worse.</a:t>
            </a:r>
            <a:endParaRPr sz="2800" dirty="0">
              <a:latin typeface="Times New Roman"/>
              <a:cs typeface="Times New Roman"/>
            </a:endParaRPr>
          </a:p>
          <a:p>
            <a:pPr marL="285750" marR="338455" indent="-273050">
              <a:lnSpc>
                <a:spcPts val="3300"/>
              </a:lnSpc>
              <a:spcBef>
                <a:spcPts val="800"/>
              </a:spcBef>
            </a:pPr>
            <a:r>
              <a:rPr sz="2400" spc="40" dirty="0">
                <a:solidFill>
                  <a:srgbClr val="D34817"/>
                </a:solidFill>
                <a:latin typeface="Arial"/>
                <a:cs typeface="Arial"/>
              </a:rPr>
              <a:t>q</a:t>
            </a:r>
            <a:r>
              <a:rPr sz="2800" spc="40" dirty="0">
                <a:latin typeface="Times New Roman"/>
                <a:cs typeface="Times New Roman"/>
              </a:rPr>
              <a:t>By </a:t>
            </a:r>
            <a:r>
              <a:rPr sz="2800" spc="-90" dirty="0">
                <a:latin typeface="Times New Roman"/>
                <a:cs typeface="Times New Roman"/>
              </a:rPr>
              <a:t>the </a:t>
            </a:r>
            <a:r>
              <a:rPr sz="2800" spc="-125" dirty="0">
                <a:latin typeface="Times New Roman"/>
                <a:cs typeface="Times New Roman"/>
              </a:rPr>
              <a:t>spring </a:t>
            </a:r>
            <a:r>
              <a:rPr sz="2800" spc="-160" dirty="0">
                <a:latin typeface="Times New Roman"/>
                <a:cs typeface="Times New Roman"/>
              </a:rPr>
              <a:t>of </a:t>
            </a:r>
            <a:r>
              <a:rPr sz="2800" spc="-114" dirty="0">
                <a:latin typeface="Times New Roman"/>
                <a:cs typeface="Times New Roman"/>
              </a:rPr>
              <a:t>1775 </a:t>
            </a:r>
            <a:r>
              <a:rPr sz="2800" spc="-75" dirty="0">
                <a:latin typeface="Times New Roman"/>
                <a:cs typeface="Times New Roman"/>
              </a:rPr>
              <a:t>rumors </a:t>
            </a:r>
            <a:r>
              <a:rPr sz="2800" spc="-160" dirty="0">
                <a:latin typeface="Times New Roman"/>
                <a:cs typeface="Times New Roman"/>
              </a:rPr>
              <a:t>of </a:t>
            </a:r>
            <a:r>
              <a:rPr sz="2800" spc="-225" dirty="0">
                <a:latin typeface="Times New Roman"/>
                <a:cs typeface="Times New Roman"/>
              </a:rPr>
              <a:t>a </a:t>
            </a:r>
            <a:r>
              <a:rPr sz="2800" spc="-210" dirty="0">
                <a:latin typeface="Times New Roman"/>
                <a:cs typeface="Times New Roman"/>
              </a:rPr>
              <a:t>slave </a:t>
            </a:r>
            <a:r>
              <a:rPr sz="2800" spc="-105" dirty="0">
                <a:latin typeface="Times New Roman"/>
                <a:cs typeface="Times New Roman"/>
              </a:rPr>
              <a:t>revolt </a:t>
            </a:r>
            <a:r>
              <a:rPr sz="2800" spc="-130" dirty="0">
                <a:latin typeface="Times New Roman"/>
                <a:cs typeface="Times New Roman"/>
              </a:rPr>
              <a:t>spread </a:t>
            </a:r>
            <a:r>
              <a:rPr sz="2800" spc="-114" dirty="0">
                <a:latin typeface="Times New Roman"/>
                <a:cs typeface="Times New Roman"/>
              </a:rPr>
              <a:t>through  </a:t>
            </a:r>
            <a:r>
              <a:rPr sz="2800" spc="-85" dirty="0">
                <a:latin typeface="Times New Roman"/>
                <a:cs typeface="Times New Roman"/>
              </a:rPr>
              <a:t>the </a:t>
            </a:r>
            <a:r>
              <a:rPr sz="2800" spc="-120" dirty="0">
                <a:latin typeface="Times New Roman"/>
                <a:cs typeface="Times New Roman"/>
              </a:rPr>
              <a:t>south </a:t>
            </a:r>
            <a:r>
              <a:rPr sz="2800" spc="-150" dirty="0">
                <a:latin typeface="Times New Roman"/>
                <a:cs typeface="Times New Roman"/>
              </a:rPr>
              <a:t>and </a:t>
            </a:r>
            <a:r>
              <a:rPr sz="2800" spc="-70" dirty="0">
                <a:latin typeface="Times New Roman"/>
                <a:cs typeface="Times New Roman"/>
              </a:rPr>
              <a:t>terrified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105" dirty="0">
                <a:latin typeface="Times New Roman"/>
                <a:cs typeface="Times New Roman"/>
              </a:rPr>
              <a:t>whites.</a:t>
            </a:r>
            <a:endParaRPr sz="2800" dirty="0">
              <a:latin typeface="Times New Roman"/>
              <a:cs typeface="Times New Roman"/>
            </a:endParaRPr>
          </a:p>
          <a:p>
            <a:pPr marL="835025" marR="398145" indent="-228600">
              <a:lnSpc>
                <a:spcPct val="101200"/>
              </a:lnSpc>
              <a:spcBef>
                <a:spcPts val="300"/>
              </a:spcBef>
              <a:buClr>
                <a:srgbClr val="E6B1AB"/>
              </a:buClr>
              <a:buSzPct val="85714"/>
              <a:buFont typeface="Wingdings 2"/>
              <a:buChar char="●"/>
              <a:tabLst>
                <a:tab pos="835025" algn="l"/>
                <a:tab pos="4584065" algn="l"/>
              </a:tabLst>
            </a:pPr>
            <a:r>
              <a:rPr sz="2800" i="1" spc="-540" dirty="0">
                <a:latin typeface="Times New Roman"/>
                <a:cs typeface="Times New Roman"/>
              </a:rPr>
              <a:t>“</a:t>
            </a:r>
            <a:r>
              <a:rPr sz="2400" i="1" spc="-540" dirty="0">
                <a:latin typeface="Times New Roman"/>
                <a:cs typeface="Times New Roman"/>
              </a:rPr>
              <a:t>We </a:t>
            </a:r>
            <a:r>
              <a:rPr sz="2400" i="1" spc="-285" dirty="0">
                <a:latin typeface="Times New Roman"/>
                <a:cs typeface="Times New Roman"/>
              </a:rPr>
              <a:t>have </a:t>
            </a:r>
            <a:r>
              <a:rPr sz="2400" i="1" spc="-185" dirty="0">
                <a:latin typeface="Times New Roman"/>
                <a:cs typeface="Times New Roman"/>
              </a:rPr>
              <a:t>to </a:t>
            </a:r>
            <a:r>
              <a:rPr sz="2400" i="1" spc="-254" dirty="0">
                <a:latin typeface="Times New Roman"/>
                <a:cs typeface="Times New Roman"/>
              </a:rPr>
              <a:t>add </a:t>
            </a:r>
            <a:r>
              <a:rPr sz="2400" i="1" spc="-185" dirty="0">
                <a:latin typeface="Times New Roman"/>
                <a:cs typeface="Times New Roman"/>
              </a:rPr>
              <a:t>to </a:t>
            </a:r>
            <a:r>
              <a:rPr sz="2400" i="1" spc="-265" dirty="0">
                <a:latin typeface="Times New Roman"/>
                <a:cs typeface="Times New Roman"/>
              </a:rPr>
              <a:t>our </a:t>
            </a:r>
            <a:r>
              <a:rPr sz="2400" i="1" spc="-235" dirty="0">
                <a:latin typeface="Times New Roman"/>
                <a:cs typeface="Times New Roman"/>
              </a:rPr>
              <a:t>misfortunes </a:t>
            </a:r>
            <a:r>
              <a:rPr sz="2400" i="1" spc="-250" dirty="0">
                <a:latin typeface="Times New Roman"/>
                <a:cs typeface="Times New Roman"/>
              </a:rPr>
              <a:t>a </a:t>
            </a:r>
            <a:r>
              <a:rPr sz="2400" i="1" spc="-240" dirty="0">
                <a:latin typeface="Times New Roman"/>
                <a:cs typeface="Times New Roman"/>
              </a:rPr>
              <a:t>report </a:t>
            </a:r>
            <a:r>
              <a:rPr sz="2400" i="1" spc="-145" dirty="0">
                <a:latin typeface="Times New Roman"/>
                <a:cs typeface="Times New Roman"/>
              </a:rPr>
              <a:t>that </a:t>
            </a:r>
            <a:r>
              <a:rPr sz="2400" i="1" spc="-190" dirty="0">
                <a:latin typeface="Times New Roman"/>
                <a:cs typeface="Times New Roman"/>
              </a:rPr>
              <a:t>the </a:t>
            </a:r>
            <a:r>
              <a:rPr sz="2400" i="1" spc="-285" dirty="0">
                <a:latin typeface="Times New Roman"/>
                <a:cs typeface="Times New Roman"/>
              </a:rPr>
              <a:t>Negroes mean </a:t>
            </a:r>
            <a:r>
              <a:rPr sz="2400" i="1" spc="-185" dirty="0">
                <a:latin typeface="Times New Roman"/>
                <a:cs typeface="Times New Roman"/>
              </a:rPr>
              <a:t>to</a:t>
            </a:r>
            <a:r>
              <a:rPr sz="2400" i="1" spc="-185" dirty="0" smtClean="0">
                <a:latin typeface="Times New Roman"/>
                <a:cs typeface="Times New Roman"/>
              </a:rPr>
              <a:t> </a:t>
            </a:r>
            <a:r>
              <a:rPr lang="en-US" sz="2400" i="1" spc="-790" dirty="0" smtClean="0">
                <a:latin typeface="Times New Roman"/>
                <a:cs typeface="Times New Roman"/>
              </a:rPr>
              <a:t>take</a:t>
            </a:r>
            <a:r>
              <a:rPr sz="2400" i="1" spc="-790" dirty="0" smtClean="0">
                <a:latin typeface="Times New Roman"/>
                <a:cs typeface="Times New Roman"/>
              </a:rPr>
              <a:t> </a:t>
            </a:r>
            <a:r>
              <a:rPr sz="2400" i="1" spc="-375" dirty="0" smtClean="0">
                <a:latin typeface="Times New Roman"/>
                <a:cs typeface="Times New Roman"/>
              </a:rPr>
              <a:t> </a:t>
            </a:r>
            <a:r>
              <a:rPr sz="2400" i="1" spc="-254" dirty="0">
                <a:latin typeface="Times New Roman"/>
                <a:cs typeface="Times New Roman"/>
              </a:rPr>
              <a:t>advantage  </a:t>
            </a:r>
            <a:r>
              <a:rPr sz="2400" i="1" spc="-210" dirty="0">
                <a:latin typeface="Times New Roman"/>
                <a:cs typeface="Times New Roman"/>
              </a:rPr>
              <a:t>of</a:t>
            </a:r>
            <a:r>
              <a:rPr sz="2400" i="1" spc="-204" dirty="0">
                <a:latin typeface="Times New Roman"/>
                <a:cs typeface="Times New Roman"/>
              </a:rPr>
              <a:t> </a:t>
            </a:r>
            <a:r>
              <a:rPr sz="2400" i="1" spc="-190" dirty="0">
                <a:latin typeface="Times New Roman"/>
                <a:cs typeface="Times New Roman"/>
              </a:rPr>
              <a:t>the</a:t>
            </a:r>
            <a:r>
              <a:rPr sz="2400" i="1" spc="-60" dirty="0">
                <a:latin typeface="Times New Roman"/>
                <a:cs typeface="Times New Roman"/>
              </a:rPr>
              <a:t> </a:t>
            </a:r>
            <a:r>
              <a:rPr sz="2400" i="1" spc="-229" dirty="0">
                <a:latin typeface="Times New Roman"/>
                <a:cs typeface="Times New Roman"/>
              </a:rPr>
              <a:t>times…”	</a:t>
            </a:r>
            <a:r>
              <a:rPr sz="2400" i="1" spc="-165" dirty="0">
                <a:latin typeface="Times New Roman"/>
                <a:cs typeface="Times New Roman"/>
              </a:rPr>
              <a:t>~Robert </a:t>
            </a:r>
            <a:r>
              <a:rPr sz="2400" i="1" spc="-155" dirty="0">
                <a:latin typeface="Times New Roman"/>
                <a:cs typeface="Times New Roman"/>
              </a:rPr>
              <a:t>Smith, </a:t>
            </a:r>
            <a:r>
              <a:rPr sz="2400" i="1" spc="-215" dirty="0">
                <a:latin typeface="Times New Roman"/>
                <a:cs typeface="Times New Roman"/>
              </a:rPr>
              <a:t>Edenton,</a:t>
            </a:r>
            <a:r>
              <a:rPr sz="2400" i="1" spc="-395" dirty="0">
                <a:latin typeface="Times New Roman"/>
                <a:cs typeface="Times New Roman"/>
              </a:rPr>
              <a:t> </a:t>
            </a:r>
            <a:r>
              <a:rPr sz="2400" i="1" spc="-105" dirty="0">
                <a:latin typeface="Times New Roman"/>
                <a:cs typeface="Times New Roman"/>
              </a:rPr>
              <a:t>1775</a:t>
            </a:r>
            <a:endParaRPr sz="2400" dirty="0">
              <a:latin typeface="Times New Roman"/>
              <a:cs typeface="Times New Roman"/>
            </a:endParaRPr>
          </a:p>
          <a:p>
            <a:pPr marL="285750" marR="413384" indent="-273050">
              <a:lnSpc>
                <a:spcPct val="101200"/>
              </a:lnSpc>
              <a:spcBef>
                <a:spcPts val="480"/>
              </a:spcBef>
            </a:pPr>
            <a:r>
              <a:rPr sz="2400" spc="55" dirty="0">
                <a:solidFill>
                  <a:srgbClr val="D34817"/>
                </a:solidFill>
                <a:latin typeface="Arial"/>
                <a:cs typeface="Arial"/>
              </a:rPr>
              <a:t>q</a:t>
            </a:r>
            <a:r>
              <a:rPr sz="2800" spc="55" dirty="0">
                <a:latin typeface="Times New Roman"/>
                <a:cs typeface="Times New Roman"/>
              </a:rPr>
              <a:t>June, </a:t>
            </a:r>
            <a:r>
              <a:rPr sz="2800" spc="-180" dirty="0">
                <a:latin typeface="Times New Roman"/>
                <a:cs typeface="Times New Roman"/>
              </a:rPr>
              <a:t>1775-Slaves </a:t>
            </a:r>
            <a:r>
              <a:rPr sz="2800" spc="-130" dirty="0">
                <a:latin typeface="Times New Roman"/>
                <a:cs typeface="Times New Roman"/>
              </a:rPr>
              <a:t>in </a:t>
            </a:r>
            <a:r>
              <a:rPr sz="2800" spc="-125" dirty="0">
                <a:latin typeface="Times New Roman"/>
                <a:cs typeface="Times New Roman"/>
              </a:rPr>
              <a:t>Wilmington </a:t>
            </a:r>
            <a:r>
              <a:rPr sz="2800" spc="-120" dirty="0">
                <a:latin typeface="Times New Roman"/>
                <a:cs typeface="Times New Roman"/>
              </a:rPr>
              <a:t>were </a:t>
            </a:r>
            <a:r>
              <a:rPr sz="2800" spc="-125" dirty="0">
                <a:latin typeface="Times New Roman"/>
                <a:cs typeface="Times New Roman"/>
              </a:rPr>
              <a:t>disarmed </a:t>
            </a:r>
            <a:r>
              <a:rPr sz="2800" spc="-45" dirty="0">
                <a:latin typeface="Times New Roman"/>
                <a:cs typeface="Times New Roman"/>
              </a:rPr>
              <a:t>to </a:t>
            </a:r>
            <a:r>
              <a:rPr sz="2800" spc="-185" dirty="0">
                <a:latin typeface="Times New Roman"/>
                <a:cs typeface="Times New Roman"/>
              </a:rPr>
              <a:t>“</a:t>
            </a:r>
            <a:r>
              <a:rPr sz="2800" spc="-185" dirty="0" smtClean="0">
                <a:latin typeface="Times New Roman"/>
                <a:cs typeface="Times New Roman"/>
              </a:rPr>
              <a:t>keep</a:t>
            </a:r>
            <a:r>
              <a:rPr lang="en-US" sz="2800" spc="-185" dirty="0" smtClean="0">
                <a:latin typeface="Times New Roman"/>
                <a:cs typeface="Times New Roman"/>
              </a:rPr>
              <a:t> </a:t>
            </a:r>
            <a:r>
              <a:rPr sz="2800" spc="-484" dirty="0" smtClean="0">
                <a:latin typeface="Times New Roman"/>
                <a:cs typeface="Times New Roman"/>
              </a:rPr>
              <a:t> </a:t>
            </a:r>
            <a:r>
              <a:rPr lang="en-US" sz="2800" spc="-484" dirty="0" smtClean="0">
                <a:latin typeface="Times New Roman"/>
                <a:cs typeface="Times New Roman"/>
              </a:rPr>
              <a:t>			</a:t>
            </a:r>
            <a:r>
              <a:rPr sz="2800" spc="-85" dirty="0" smtClean="0">
                <a:latin typeface="Times New Roman"/>
                <a:cs typeface="Times New Roman"/>
              </a:rPr>
              <a:t>the </a:t>
            </a:r>
            <a:r>
              <a:rPr sz="2800" spc="-130" dirty="0" smtClean="0">
                <a:latin typeface="Times New Roman"/>
                <a:cs typeface="Times New Roman"/>
              </a:rPr>
              <a:t>Negroes </a:t>
            </a:r>
            <a:r>
              <a:rPr sz="2800" spc="-130" dirty="0">
                <a:latin typeface="Times New Roman"/>
                <a:cs typeface="Times New Roman"/>
              </a:rPr>
              <a:t>in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45" dirty="0">
                <a:latin typeface="Times New Roman"/>
                <a:cs typeface="Times New Roman"/>
              </a:rPr>
              <a:t>order.”</a:t>
            </a:r>
            <a:endParaRPr sz="2800" dirty="0">
              <a:latin typeface="Times New Roman"/>
              <a:cs typeface="Times New Roman"/>
            </a:endParaRPr>
          </a:p>
          <a:p>
            <a:pPr marL="285750" marR="443230" indent="-273050">
              <a:lnSpc>
                <a:spcPts val="3300"/>
              </a:lnSpc>
              <a:spcBef>
                <a:spcPts val="800"/>
              </a:spcBef>
            </a:pPr>
            <a:r>
              <a:rPr sz="2400" spc="-10" dirty="0">
                <a:solidFill>
                  <a:srgbClr val="D34817"/>
                </a:solidFill>
                <a:latin typeface="Arial"/>
                <a:cs typeface="Arial"/>
              </a:rPr>
              <a:t>q</a:t>
            </a:r>
            <a:r>
              <a:rPr sz="2800" spc="-10" dirty="0">
                <a:latin typeface="Times New Roman"/>
                <a:cs typeface="Times New Roman"/>
              </a:rPr>
              <a:t>Patrols </a:t>
            </a:r>
            <a:r>
              <a:rPr sz="2800" spc="-95" dirty="0">
                <a:latin typeface="Times New Roman"/>
                <a:cs typeface="Times New Roman"/>
              </a:rPr>
              <a:t>monitored </a:t>
            </a:r>
            <a:r>
              <a:rPr sz="2800" spc="-85" dirty="0">
                <a:latin typeface="Times New Roman"/>
                <a:cs typeface="Times New Roman"/>
              </a:rPr>
              <a:t>the </a:t>
            </a:r>
            <a:r>
              <a:rPr sz="2800" spc="-110" dirty="0">
                <a:latin typeface="Times New Roman"/>
                <a:cs typeface="Times New Roman"/>
              </a:rPr>
              <a:t>town </a:t>
            </a:r>
            <a:r>
              <a:rPr sz="2800" spc="-155" dirty="0">
                <a:latin typeface="Times New Roman"/>
                <a:cs typeface="Times New Roman"/>
              </a:rPr>
              <a:t>each </a:t>
            </a:r>
            <a:r>
              <a:rPr sz="2800" spc="-165" dirty="0">
                <a:latin typeface="Times New Roman"/>
                <a:cs typeface="Times New Roman"/>
              </a:rPr>
              <a:t>evening </a:t>
            </a:r>
            <a:r>
              <a:rPr sz="2800" spc="-150" dirty="0">
                <a:latin typeface="Times New Roman"/>
                <a:cs typeface="Times New Roman"/>
              </a:rPr>
              <a:t>and </a:t>
            </a:r>
            <a:r>
              <a:rPr sz="2800" spc="-225" dirty="0">
                <a:latin typeface="Times New Roman"/>
                <a:cs typeface="Times New Roman"/>
              </a:rPr>
              <a:t>a </a:t>
            </a:r>
            <a:r>
              <a:rPr sz="2800" spc="-120" dirty="0">
                <a:latin typeface="Times New Roman"/>
                <a:cs typeface="Times New Roman"/>
              </a:rPr>
              <a:t>9 </a:t>
            </a:r>
            <a:r>
              <a:rPr sz="2800" spc="-245" dirty="0">
                <a:latin typeface="Times New Roman"/>
                <a:cs typeface="Times New Roman"/>
              </a:rPr>
              <a:t>PM </a:t>
            </a:r>
            <a:r>
              <a:rPr sz="2800" spc="-130" dirty="0">
                <a:latin typeface="Times New Roman"/>
                <a:cs typeface="Times New Roman"/>
              </a:rPr>
              <a:t>curfew  </a:t>
            </a:r>
            <a:r>
              <a:rPr sz="2800" spc="-210" dirty="0">
                <a:latin typeface="Times New Roman"/>
                <a:cs typeface="Times New Roman"/>
              </a:rPr>
              <a:t>was</a:t>
            </a:r>
            <a:r>
              <a:rPr sz="2800" spc="-160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Times New Roman"/>
                <a:cs typeface="Times New Roman"/>
              </a:rPr>
              <a:t>instated.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1666199"/>
            <a:ext cx="8292465" cy="4629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marR="229870" indent="-273050">
              <a:lnSpc>
                <a:spcPct val="101200"/>
              </a:lnSpc>
            </a:pPr>
            <a:r>
              <a:rPr sz="2400" spc="160" dirty="0">
                <a:solidFill>
                  <a:srgbClr val="D34817"/>
                </a:solidFill>
                <a:latin typeface="Arial"/>
                <a:cs typeface="Arial"/>
              </a:rPr>
              <a:t>q</a:t>
            </a:r>
            <a:r>
              <a:rPr sz="2800" spc="160" dirty="0">
                <a:latin typeface="Times New Roman"/>
                <a:cs typeface="Times New Roman"/>
              </a:rPr>
              <a:t>In </a:t>
            </a:r>
            <a:r>
              <a:rPr sz="2800" spc="-175" dirty="0">
                <a:latin typeface="Times New Roman"/>
                <a:cs typeface="Times New Roman"/>
              </a:rPr>
              <a:t>July </a:t>
            </a:r>
            <a:r>
              <a:rPr sz="2800" spc="-70" dirty="0">
                <a:latin typeface="Times New Roman"/>
                <a:cs typeface="Times New Roman"/>
              </a:rPr>
              <a:t>1775, </a:t>
            </a:r>
            <a:r>
              <a:rPr sz="2800" spc="-85" dirty="0">
                <a:latin typeface="Times New Roman"/>
                <a:cs typeface="Times New Roman"/>
              </a:rPr>
              <a:t>the </a:t>
            </a:r>
            <a:r>
              <a:rPr sz="2800" spc="-60" dirty="0">
                <a:latin typeface="Times New Roman"/>
                <a:cs typeface="Times New Roman"/>
              </a:rPr>
              <a:t>Pitt </a:t>
            </a:r>
            <a:r>
              <a:rPr sz="2800" spc="-114" dirty="0">
                <a:latin typeface="Times New Roman"/>
                <a:cs typeface="Times New Roman"/>
              </a:rPr>
              <a:t>County </a:t>
            </a:r>
            <a:r>
              <a:rPr sz="2800" spc="-190" dirty="0">
                <a:latin typeface="Times New Roman"/>
                <a:cs typeface="Times New Roman"/>
              </a:rPr>
              <a:t>Safety </a:t>
            </a:r>
            <a:r>
              <a:rPr sz="2800" spc="-100" dirty="0">
                <a:latin typeface="Times New Roman"/>
                <a:cs typeface="Times New Roman"/>
              </a:rPr>
              <a:t>Committee </a:t>
            </a:r>
            <a:r>
              <a:rPr sz="2800" spc="-150" dirty="0">
                <a:latin typeface="Times New Roman"/>
                <a:cs typeface="Times New Roman"/>
              </a:rPr>
              <a:t>discovered </a:t>
            </a:r>
            <a:r>
              <a:rPr sz="2800" spc="-225" dirty="0">
                <a:latin typeface="Times New Roman"/>
                <a:cs typeface="Times New Roman"/>
              </a:rPr>
              <a:t>a  </a:t>
            </a:r>
            <a:r>
              <a:rPr sz="2800" spc="-210" dirty="0">
                <a:latin typeface="Times New Roman"/>
                <a:cs typeface="Times New Roman"/>
              </a:rPr>
              <a:t>slave </a:t>
            </a:r>
            <a:r>
              <a:rPr sz="2800" spc="-110" dirty="0">
                <a:latin typeface="Times New Roman"/>
                <a:cs typeface="Times New Roman"/>
              </a:rPr>
              <a:t>rebellion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plot.</a:t>
            </a:r>
            <a:endParaRPr sz="2800">
              <a:latin typeface="Times New Roman"/>
              <a:cs typeface="Times New Roman"/>
            </a:endParaRPr>
          </a:p>
          <a:p>
            <a:pPr marL="12700" marR="133985" indent="-127635" algn="ctr">
              <a:lnSpc>
                <a:spcPct val="100200"/>
              </a:lnSpc>
              <a:spcBef>
                <a:spcPts val="1730"/>
              </a:spcBef>
            </a:pPr>
            <a:r>
              <a:rPr sz="2400" spc="800" dirty="0">
                <a:solidFill>
                  <a:srgbClr val="D34817"/>
                </a:solidFill>
                <a:latin typeface="Arial"/>
                <a:cs typeface="Arial"/>
              </a:rPr>
              <a:t>q </a:t>
            </a:r>
            <a:r>
              <a:rPr sz="2800" spc="-145" dirty="0">
                <a:latin typeface="Times New Roman"/>
                <a:cs typeface="Times New Roman"/>
              </a:rPr>
              <a:t>The </a:t>
            </a:r>
            <a:r>
              <a:rPr sz="2800" spc="-100" dirty="0">
                <a:latin typeface="Times New Roman"/>
                <a:cs typeface="Times New Roman"/>
              </a:rPr>
              <a:t>Committee </a:t>
            </a:r>
            <a:r>
              <a:rPr sz="2800" spc="-80" dirty="0">
                <a:latin typeface="Times New Roman"/>
                <a:cs typeface="Times New Roman"/>
              </a:rPr>
              <a:t>ordered </a:t>
            </a:r>
            <a:r>
              <a:rPr sz="2800" spc="-70" dirty="0">
                <a:latin typeface="Times New Roman"/>
                <a:cs typeface="Times New Roman"/>
              </a:rPr>
              <a:t>out </a:t>
            </a:r>
            <a:r>
              <a:rPr sz="2800" spc="-90" dirty="0">
                <a:latin typeface="Times New Roman"/>
                <a:cs typeface="Times New Roman"/>
              </a:rPr>
              <a:t>patrollers </a:t>
            </a:r>
            <a:r>
              <a:rPr sz="2800" spc="-45" dirty="0">
                <a:latin typeface="Times New Roman"/>
                <a:cs typeface="Times New Roman"/>
              </a:rPr>
              <a:t>to </a:t>
            </a:r>
            <a:r>
              <a:rPr sz="2800" spc="-165" dirty="0">
                <a:latin typeface="Times New Roman"/>
                <a:cs typeface="Times New Roman"/>
              </a:rPr>
              <a:t>“shoot </a:t>
            </a:r>
            <a:r>
              <a:rPr sz="2800" spc="-114" dirty="0">
                <a:latin typeface="Times New Roman"/>
                <a:cs typeface="Times New Roman"/>
              </a:rPr>
              <a:t>one </a:t>
            </a:r>
            <a:r>
              <a:rPr sz="2800" spc="-45" dirty="0">
                <a:latin typeface="Times New Roman"/>
                <a:cs typeface="Times New Roman"/>
              </a:rPr>
              <a:t>or </a:t>
            </a:r>
            <a:r>
              <a:rPr sz="2800" spc="-210" dirty="0">
                <a:latin typeface="Times New Roman"/>
                <a:cs typeface="Times New Roman"/>
              </a:rPr>
              <a:t>any  </a:t>
            </a:r>
            <a:r>
              <a:rPr sz="2800" spc="-105" dirty="0">
                <a:latin typeface="Times New Roman"/>
                <a:cs typeface="Times New Roman"/>
              </a:rPr>
              <a:t>number </a:t>
            </a:r>
            <a:r>
              <a:rPr sz="2800" spc="-160" dirty="0">
                <a:latin typeface="Times New Roman"/>
                <a:cs typeface="Times New Roman"/>
              </a:rPr>
              <a:t>of </a:t>
            </a:r>
            <a:r>
              <a:rPr sz="2800" spc="-130" dirty="0">
                <a:latin typeface="Times New Roman"/>
                <a:cs typeface="Times New Roman"/>
              </a:rPr>
              <a:t>Negroes </a:t>
            </a:r>
            <a:r>
              <a:rPr sz="2800" spc="-155" dirty="0">
                <a:latin typeface="Times New Roman"/>
                <a:cs typeface="Times New Roman"/>
              </a:rPr>
              <a:t>who </a:t>
            </a:r>
            <a:r>
              <a:rPr sz="2800" spc="-110" dirty="0">
                <a:latin typeface="Times New Roman"/>
                <a:cs typeface="Times New Roman"/>
              </a:rPr>
              <a:t>are </a:t>
            </a:r>
            <a:r>
              <a:rPr sz="2800" spc="-105" dirty="0">
                <a:latin typeface="Times New Roman"/>
                <a:cs typeface="Times New Roman"/>
              </a:rPr>
              <a:t>armed </a:t>
            </a:r>
            <a:r>
              <a:rPr sz="2800" spc="-150" dirty="0">
                <a:latin typeface="Times New Roman"/>
                <a:cs typeface="Times New Roman"/>
              </a:rPr>
              <a:t>and </a:t>
            </a:r>
            <a:r>
              <a:rPr sz="2800" spc="-95" dirty="0">
                <a:latin typeface="Times New Roman"/>
                <a:cs typeface="Times New Roman"/>
              </a:rPr>
              <a:t>doth </a:t>
            </a:r>
            <a:r>
              <a:rPr sz="2800" spc="-65" dirty="0">
                <a:latin typeface="Times New Roman"/>
                <a:cs typeface="Times New Roman"/>
              </a:rPr>
              <a:t>not </a:t>
            </a:r>
            <a:r>
              <a:rPr sz="2800" spc="-160" dirty="0">
                <a:latin typeface="Times New Roman"/>
                <a:cs typeface="Times New Roman"/>
              </a:rPr>
              <a:t>willingly  </a:t>
            </a:r>
            <a:r>
              <a:rPr sz="2800" spc="-75" dirty="0">
                <a:latin typeface="Times New Roman"/>
                <a:cs typeface="Times New Roman"/>
              </a:rPr>
              <a:t>surrender their </a:t>
            </a:r>
            <a:r>
              <a:rPr sz="2800" spc="-175" dirty="0">
                <a:latin typeface="Times New Roman"/>
                <a:cs typeface="Times New Roman"/>
              </a:rPr>
              <a:t>arms” </a:t>
            </a:r>
            <a:r>
              <a:rPr sz="2800" spc="-459" dirty="0">
                <a:latin typeface="Times New Roman"/>
                <a:cs typeface="Times New Roman"/>
              </a:rPr>
              <a:t>&amp; </a:t>
            </a:r>
            <a:r>
              <a:rPr sz="2800" spc="-210" dirty="0">
                <a:latin typeface="Times New Roman"/>
                <a:cs typeface="Times New Roman"/>
              </a:rPr>
              <a:t>any </a:t>
            </a:r>
            <a:r>
              <a:rPr sz="2800" spc="-85" dirty="0">
                <a:latin typeface="Times New Roman"/>
                <a:cs typeface="Times New Roman"/>
              </a:rPr>
              <a:t>party </a:t>
            </a:r>
            <a:r>
              <a:rPr sz="2800" spc="-165" dirty="0">
                <a:latin typeface="Times New Roman"/>
                <a:cs typeface="Times New Roman"/>
              </a:rPr>
              <a:t>of </a:t>
            </a:r>
            <a:r>
              <a:rPr sz="2800" spc="-105" dirty="0">
                <a:latin typeface="Times New Roman"/>
                <a:cs typeface="Times New Roman"/>
              </a:rPr>
              <a:t>four </a:t>
            </a:r>
            <a:r>
              <a:rPr sz="2800" spc="-45" dirty="0">
                <a:latin typeface="Times New Roman"/>
                <a:cs typeface="Times New Roman"/>
              </a:rPr>
              <a:t>or </a:t>
            </a:r>
            <a:r>
              <a:rPr sz="2800" spc="-100" dirty="0">
                <a:latin typeface="Times New Roman"/>
                <a:cs typeface="Times New Roman"/>
              </a:rPr>
              <a:t>more </a:t>
            </a:r>
            <a:r>
              <a:rPr sz="2800" spc="-130" dirty="0">
                <a:latin typeface="Times New Roman"/>
                <a:cs typeface="Times New Roman"/>
              </a:rPr>
              <a:t>Negroes  </a:t>
            </a:r>
            <a:r>
              <a:rPr sz="2800" spc="-210" dirty="0">
                <a:latin typeface="Times New Roman"/>
                <a:cs typeface="Times New Roman"/>
              </a:rPr>
              <a:t>“who </a:t>
            </a:r>
            <a:r>
              <a:rPr sz="2800" spc="-110" dirty="0">
                <a:latin typeface="Times New Roman"/>
                <a:cs typeface="Times New Roman"/>
              </a:rPr>
              <a:t>are </a:t>
            </a:r>
            <a:r>
              <a:rPr sz="2800" spc="-180" dirty="0">
                <a:latin typeface="Times New Roman"/>
                <a:cs typeface="Times New Roman"/>
              </a:rPr>
              <a:t>off </a:t>
            </a:r>
            <a:r>
              <a:rPr sz="2800" spc="-75" dirty="0">
                <a:latin typeface="Times New Roman"/>
                <a:cs typeface="Times New Roman"/>
              </a:rPr>
              <a:t>their </a:t>
            </a:r>
            <a:r>
              <a:rPr sz="2800" spc="-140" dirty="0">
                <a:latin typeface="Times New Roman"/>
                <a:cs typeface="Times New Roman"/>
              </a:rPr>
              <a:t>Masters </a:t>
            </a:r>
            <a:r>
              <a:rPr sz="2800" spc="-105" dirty="0">
                <a:latin typeface="Times New Roman"/>
                <a:cs typeface="Times New Roman"/>
              </a:rPr>
              <a:t>Plantations, </a:t>
            </a:r>
            <a:r>
              <a:rPr sz="2800" spc="-150" dirty="0">
                <a:latin typeface="Times New Roman"/>
                <a:cs typeface="Times New Roman"/>
              </a:rPr>
              <a:t>and </a:t>
            </a:r>
            <a:r>
              <a:rPr sz="2800" spc="-130" dirty="0">
                <a:latin typeface="Times New Roman"/>
                <a:cs typeface="Times New Roman"/>
              </a:rPr>
              <a:t>will </a:t>
            </a:r>
            <a:r>
              <a:rPr sz="2800" spc="-65" dirty="0">
                <a:latin typeface="Times New Roman"/>
                <a:cs typeface="Times New Roman"/>
              </a:rPr>
              <a:t>not</a:t>
            </a:r>
            <a:r>
              <a:rPr sz="2800" spc="285" dirty="0">
                <a:latin typeface="Times New Roman"/>
                <a:cs typeface="Times New Roman"/>
              </a:rPr>
              <a:t> </a:t>
            </a:r>
            <a:r>
              <a:rPr sz="2800" spc="-155" dirty="0">
                <a:latin typeface="Times New Roman"/>
                <a:cs typeface="Times New Roman"/>
              </a:rPr>
              <a:t>submit.”</a:t>
            </a:r>
            <a:endParaRPr sz="2800">
              <a:latin typeface="Times New Roman"/>
              <a:cs typeface="Times New Roman"/>
            </a:endParaRPr>
          </a:p>
          <a:p>
            <a:pPr marL="285750" marR="5080" indent="-273050">
              <a:lnSpc>
                <a:spcPct val="99200"/>
              </a:lnSpc>
              <a:spcBef>
                <a:spcPts val="660"/>
              </a:spcBef>
            </a:pPr>
            <a:r>
              <a:rPr sz="2400" spc="225" dirty="0">
                <a:solidFill>
                  <a:srgbClr val="D34817"/>
                </a:solidFill>
                <a:latin typeface="Arial"/>
                <a:cs typeface="Arial"/>
              </a:rPr>
              <a:t>q</a:t>
            </a:r>
            <a:r>
              <a:rPr sz="2800" spc="225" dirty="0">
                <a:latin typeface="Times New Roman"/>
                <a:cs typeface="Times New Roman"/>
              </a:rPr>
              <a:t>A </a:t>
            </a:r>
            <a:r>
              <a:rPr sz="2800" spc="-160" dirty="0">
                <a:latin typeface="Times New Roman"/>
                <a:cs typeface="Times New Roman"/>
              </a:rPr>
              <a:t>posse </a:t>
            </a:r>
            <a:r>
              <a:rPr sz="2800" spc="-165" dirty="0">
                <a:latin typeface="Times New Roman"/>
                <a:cs typeface="Times New Roman"/>
              </a:rPr>
              <a:t>of </a:t>
            </a:r>
            <a:r>
              <a:rPr sz="2800" spc="-120" dirty="0">
                <a:latin typeface="Times New Roman"/>
                <a:cs typeface="Times New Roman"/>
              </a:rPr>
              <a:t>100 </a:t>
            </a:r>
            <a:r>
              <a:rPr sz="2800" spc="-135" dirty="0">
                <a:latin typeface="Times New Roman"/>
                <a:cs typeface="Times New Roman"/>
              </a:rPr>
              <a:t>men </a:t>
            </a:r>
            <a:r>
              <a:rPr sz="2800" spc="-120" dirty="0">
                <a:latin typeface="Times New Roman"/>
                <a:cs typeface="Times New Roman"/>
              </a:rPr>
              <a:t>apprehended </a:t>
            </a:r>
            <a:r>
              <a:rPr sz="2800" spc="-90" dirty="0">
                <a:latin typeface="Times New Roman"/>
                <a:cs typeface="Times New Roman"/>
              </a:rPr>
              <a:t>the </a:t>
            </a:r>
            <a:r>
              <a:rPr sz="2800" spc="-155" dirty="0">
                <a:latin typeface="Times New Roman"/>
                <a:cs typeface="Times New Roman"/>
              </a:rPr>
              <a:t>“suspected </a:t>
            </a:r>
            <a:r>
              <a:rPr sz="2800" spc="-204" dirty="0">
                <a:latin typeface="Times New Roman"/>
                <a:cs typeface="Times New Roman"/>
              </a:rPr>
              <a:t>heads” </a:t>
            </a:r>
            <a:r>
              <a:rPr sz="2800" spc="-165" dirty="0">
                <a:latin typeface="Times New Roman"/>
                <a:cs typeface="Times New Roman"/>
              </a:rPr>
              <a:t>of </a:t>
            </a:r>
            <a:r>
              <a:rPr sz="2800" spc="-90" dirty="0">
                <a:latin typeface="Times New Roman"/>
                <a:cs typeface="Times New Roman"/>
              </a:rPr>
              <a:t>the  </a:t>
            </a:r>
            <a:r>
              <a:rPr sz="2800" spc="-40" dirty="0">
                <a:latin typeface="Times New Roman"/>
                <a:cs typeface="Times New Roman"/>
              </a:rPr>
              <a:t>plot. </a:t>
            </a:r>
            <a:r>
              <a:rPr sz="2800" spc="-180" dirty="0">
                <a:latin typeface="Times New Roman"/>
                <a:cs typeface="Times New Roman"/>
              </a:rPr>
              <a:t>They </a:t>
            </a:r>
            <a:r>
              <a:rPr sz="2800" spc="-140" dirty="0">
                <a:latin typeface="Times New Roman"/>
                <a:cs typeface="Times New Roman"/>
              </a:rPr>
              <a:t>jailed </a:t>
            </a:r>
            <a:r>
              <a:rPr sz="2800" spc="-100" dirty="0">
                <a:latin typeface="Times New Roman"/>
                <a:cs typeface="Times New Roman"/>
              </a:rPr>
              <a:t>more </a:t>
            </a:r>
            <a:r>
              <a:rPr sz="2800" spc="-125" dirty="0">
                <a:latin typeface="Times New Roman"/>
                <a:cs typeface="Times New Roman"/>
              </a:rPr>
              <a:t>than </a:t>
            </a:r>
            <a:r>
              <a:rPr sz="2800" spc="-114" dirty="0">
                <a:latin typeface="Times New Roman"/>
                <a:cs typeface="Times New Roman"/>
              </a:rPr>
              <a:t>40 </a:t>
            </a:r>
            <a:r>
              <a:rPr sz="2800" spc="-135" dirty="0">
                <a:latin typeface="Times New Roman"/>
                <a:cs typeface="Times New Roman"/>
              </a:rPr>
              <a:t>blacks, </a:t>
            </a:r>
            <a:r>
              <a:rPr sz="2800" spc="-240" dirty="0">
                <a:latin typeface="Times New Roman"/>
                <a:cs typeface="Times New Roman"/>
              </a:rPr>
              <a:t>gave </a:t>
            </a:r>
            <a:r>
              <a:rPr sz="2800" spc="-204" dirty="0">
                <a:latin typeface="Times New Roman"/>
                <a:cs typeface="Times New Roman"/>
              </a:rPr>
              <a:t>“80 lashes” </a:t>
            </a:r>
            <a:r>
              <a:rPr sz="2800" spc="-45" dirty="0">
                <a:latin typeface="Times New Roman"/>
                <a:cs typeface="Times New Roman"/>
              </a:rPr>
              <a:t>to </a:t>
            </a:r>
            <a:r>
              <a:rPr sz="2800" spc="-90" dirty="0">
                <a:latin typeface="Times New Roman"/>
                <a:cs typeface="Times New Roman"/>
              </a:rPr>
              <a:t>the </a:t>
            </a:r>
            <a:r>
              <a:rPr sz="2800" spc="-120" dirty="0">
                <a:latin typeface="Times New Roman"/>
                <a:cs typeface="Times New Roman"/>
              </a:rPr>
              <a:t>5  </a:t>
            </a:r>
            <a:r>
              <a:rPr sz="2800" spc="-210" dirty="0">
                <a:latin typeface="Times New Roman"/>
                <a:cs typeface="Times New Roman"/>
              </a:rPr>
              <a:t>slaves </a:t>
            </a:r>
            <a:r>
              <a:rPr sz="2800" spc="-110" dirty="0">
                <a:latin typeface="Times New Roman"/>
                <a:cs typeface="Times New Roman"/>
              </a:rPr>
              <a:t>thought </a:t>
            </a:r>
            <a:r>
              <a:rPr sz="2800" spc="-45" dirty="0">
                <a:latin typeface="Times New Roman"/>
                <a:cs typeface="Times New Roman"/>
              </a:rPr>
              <a:t>to </a:t>
            </a:r>
            <a:r>
              <a:rPr sz="2800" spc="-130" dirty="0">
                <a:latin typeface="Times New Roman"/>
                <a:cs typeface="Times New Roman"/>
              </a:rPr>
              <a:t>be </a:t>
            </a:r>
            <a:r>
              <a:rPr sz="2800" spc="-85" dirty="0">
                <a:latin typeface="Times New Roman"/>
                <a:cs typeface="Times New Roman"/>
              </a:rPr>
              <a:t>the </a:t>
            </a:r>
            <a:r>
              <a:rPr sz="2800" spc="-160" dirty="0">
                <a:latin typeface="Times New Roman"/>
                <a:cs typeface="Times New Roman"/>
              </a:rPr>
              <a:t>head </a:t>
            </a:r>
            <a:r>
              <a:rPr sz="2800" spc="-165" dirty="0">
                <a:latin typeface="Times New Roman"/>
                <a:cs typeface="Times New Roman"/>
              </a:rPr>
              <a:t>of </a:t>
            </a:r>
            <a:r>
              <a:rPr sz="2800" spc="-85" dirty="0">
                <a:latin typeface="Times New Roman"/>
                <a:cs typeface="Times New Roman"/>
              </a:rPr>
              <a:t>the </a:t>
            </a:r>
            <a:r>
              <a:rPr sz="2800" spc="-80" dirty="0">
                <a:latin typeface="Times New Roman"/>
                <a:cs typeface="Times New Roman"/>
              </a:rPr>
              <a:t>insurrection, </a:t>
            </a:r>
            <a:r>
              <a:rPr sz="2800" spc="-155" dirty="0">
                <a:latin typeface="Times New Roman"/>
                <a:cs typeface="Times New Roman"/>
              </a:rPr>
              <a:t>and </a:t>
            </a:r>
            <a:r>
              <a:rPr sz="2800" spc="-110" dirty="0">
                <a:latin typeface="Times New Roman"/>
                <a:cs typeface="Times New Roman"/>
              </a:rPr>
              <a:t>cropped  </a:t>
            </a:r>
            <a:r>
              <a:rPr sz="2800" spc="-75" dirty="0">
                <a:latin typeface="Times New Roman"/>
                <a:cs typeface="Times New Roman"/>
              </a:rPr>
              <a:t>their</a:t>
            </a:r>
            <a:r>
              <a:rPr sz="2800" spc="-165" dirty="0">
                <a:latin typeface="Times New Roman"/>
                <a:cs typeface="Times New Roman"/>
              </a:rPr>
              <a:t> </a:t>
            </a:r>
            <a:r>
              <a:rPr sz="2800" spc="-80" dirty="0">
                <a:latin typeface="Times New Roman"/>
                <a:cs typeface="Times New Roman"/>
              </a:rPr>
              <a:t>ears.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600"/>
              </a:lnSpc>
            </a:pPr>
            <a:r>
              <a:rPr spc="-80" dirty="0"/>
              <a:t>Whites </a:t>
            </a:r>
            <a:r>
              <a:rPr spc="-15" dirty="0"/>
              <a:t>take </a:t>
            </a:r>
            <a:r>
              <a:rPr spc="-45" dirty="0"/>
              <a:t>protective </a:t>
            </a:r>
            <a:r>
              <a:rPr spc="-50" dirty="0"/>
              <a:t>steps</a:t>
            </a:r>
            <a:r>
              <a:rPr spc="-245" dirty="0"/>
              <a:t> </a:t>
            </a:r>
            <a:r>
              <a:rPr spc="-40" dirty="0"/>
              <a:t>against  </a:t>
            </a:r>
            <a:r>
              <a:rPr spc="-80" dirty="0"/>
              <a:t>Revolutionary </a:t>
            </a:r>
            <a:r>
              <a:rPr spc="-100" dirty="0"/>
              <a:t>slave</a:t>
            </a:r>
            <a:r>
              <a:rPr spc="-114" dirty="0"/>
              <a:t> </a:t>
            </a:r>
            <a:r>
              <a:rPr spc="-85" dirty="0"/>
              <a:t>insurrection…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14950" y="3581400"/>
            <a:ext cx="3600450" cy="304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 marR="780415" algn="r">
              <a:lnSpc>
                <a:spcPct val="100000"/>
              </a:lnSpc>
              <a:spcBef>
                <a:spcPts val="2460"/>
              </a:spcBef>
            </a:pPr>
            <a:r>
              <a:rPr sz="2600" spc="35" dirty="0">
                <a:latin typeface="Times New Roman"/>
                <a:cs typeface="Times New Roman"/>
              </a:rPr>
              <a:t>t</a:t>
            </a:r>
            <a:r>
              <a:rPr sz="2600" spc="-170" dirty="0">
                <a:latin typeface="Times New Roman"/>
                <a:cs typeface="Times New Roman"/>
              </a:rPr>
              <a:t>h</a:t>
            </a:r>
            <a:r>
              <a:rPr sz="2600" spc="-100" dirty="0">
                <a:latin typeface="Times New Roman"/>
                <a:cs typeface="Times New Roman"/>
              </a:rPr>
              <a:t>e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marR="228600" indent="-273050">
              <a:lnSpc>
                <a:spcPct val="101000"/>
              </a:lnSpc>
            </a:pPr>
            <a:r>
              <a:rPr sz="2200" spc="125" dirty="0">
                <a:solidFill>
                  <a:srgbClr val="D34817"/>
                </a:solidFill>
                <a:latin typeface="Arial"/>
                <a:cs typeface="Arial"/>
              </a:rPr>
              <a:t>q</a:t>
            </a:r>
            <a:r>
              <a:rPr spc="125" dirty="0"/>
              <a:t>The </a:t>
            </a:r>
            <a:r>
              <a:rPr spc="-90" dirty="0"/>
              <a:t>Committee </a:t>
            </a:r>
            <a:r>
              <a:rPr spc="-155" dirty="0"/>
              <a:t>of </a:t>
            </a:r>
            <a:r>
              <a:rPr spc="-175" dirty="0"/>
              <a:t>Safety </a:t>
            </a:r>
            <a:r>
              <a:rPr spc="-120" dirty="0"/>
              <a:t>in </a:t>
            </a:r>
            <a:r>
              <a:rPr spc="-114" dirty="0"/>
              <a:t>Wilmington </a:t>
            </a:r>
            <a:r>
              <a:rPr spc="-75" dirty="0"/>
              <a:t>ordered </a:t>
            </a:r>
            <a:r>
              <a:rPr spc="-135" dirty="0"/>
              <a:t>all </a:t>
            </a:r>
            <a:r>
              <a:rPr spc="-105" dirty="0"/>
              <a:t>citizens,  </a:t>
            </a:r>
            <a:r>
              <a:rPr spc="-135" dirty="0"/>
              <a:t>including </a:t>
            </a:r>
            <a:r>
              <a:rPr spc="-130" dirty="0"/>
              <a:t>“apprentices </a:t>
            </a:r>
            <a:r>
              <a:rPr spc="-45" dirty="0"/>
              <a:t>or </a:t>
            </a:r>
            <a:r>
              <a:rPr spc="-140" dirty="0"/>
              <a:t>servants” </a:t>
            </a:r>
            <a:r>
              <a:rPr spc="-40" dirty="0"/>
              <a:t>to </a:t>
            </a:r>
            <a:r>
              <a:rPr spc="-120" dirty="0"/>
              <a:t>take </a:t>
            </a:r>
            <a:r>
              <a:rPr spc="-160" dirty="0"/>
              <a:t>an </a:t>
            </a:r>
            <a:r>
              <a:rPr spc="-120" dirty="0"/>
              <a:t>oath </a:t>
            </a:r>
            <a:r>
              <a:rPr spc="-155" dirty="0"/>
              <a:t>of </a:t>
            </a:r>
            <a:r>
              <a:rPr spc="-140" dirty="0"/>
              <a:t>allegiance  </a:t>
            </a:r>
            <a:r>
              <a:rPr spc="-40" dirty="0"/>
              <a:t>to </a:t>
            </a:r>
            <a:r>
              <a:rPr spc="-80" dirty="0"/>
              <a:t>the </a:t>
            </a:r>
            <a:r>
              <a:rPr spc="-125" dirty="0"/>
              <a:t>Revolutionary </a:t>
            </a:r>
            <a:r>
              <a:rPr spc="-85" dirty="0"/>
              <a:t>regime.</a:t>
            </a:r>
            <a:endParaRPr sz="2200">
              <a:latin typeface="Arial"/>
              <a:cs typeface="Arial"/>
            </a:endParaRPr>
          </a:p>
          <a:p>
            <a:pPr marL="285750" marR="5080" indent="-273050">
              <a:lnSpc>
                <a:spcPts val="3100"/>
              </a:lnSpc>
              <a:spcBef>
                <a:spcPts val="700"/>
              </a:spcBef>
            </a:pPr>
            <a:r>
              <a:rPr sz="2200" spc="30" dirty="0">
                <a:solidFill>
                  <a:srgbClr val="D34817"/>
                </a:solidFill>
                <a:latin typeface="Arial"/>
                <a:cs typeface="Arial"/>
              </a:rPr>
              <a:t>q</a:t>
            </a:r>
            <a:r>
              <a:rPr spc="30" dirty="0"/>
              <a:t>Rumors </a:t>
            </a:r>
            <a:r>
              <a:rPr spc="-125" dirty="0"/>
              <a:t>spread </a:t>
            </a:r>
            <a:r>
              <a:rPr spc="-155" dirty="0"/>
              <a:t>of </a:t>
            </a:r>
            <a:r>
              <a:rPr spc="-80" dirty="0"/>
              <a:t>the </a:t>
            </a:r>
            <a:r>
              <a:rPr spc="-130" dirty="0"/>
              <a:t>British promising </a:t>
            </a:r>
            <a:r>
              <a:rPr spc="-114" dirty="0"/>
              <a:t>freedom </a:t>
            </a:r>
            <a:r>
              <a:rPr spc="-40" dirty="0"/>
              <a:t>to </a:t>
            </a:r>
            <a:r>
              <a:rPr spc="-195" dirty="0"/>
              <a:t>slaves </a:t>
            </a:r>
            <a:r>
              <a:rPr spc="-135" dirty="0"/>
              <a:t>should  </a:t>
            </a:r>
            <a:r>
              <a:rPr spc="-125" dirty="0"/>
              <a:t>they </a:t>
            </a:r>
            <a:r>
              <a:rPr spc="-75" dirty="0"/>
              <a:t>murder </a:t>
            </a:r>
            <a:r>
              <a:rPr spc="-70" dirty="0"/>
              <a:t>their </a:t>
            </a:r>
            <a:r>
              <a:rPr spc="-105" dirty="0"/>
              <a:t>Masters, </a:t>
            </a:r>
            <a:r>
              <a:rPr spc="-60" dirty="0"/>
              <a:t>further </a:t>
            </a:r>
            <a:r>
              <a:rPr spc="-120" dirty="0"/>
              <a:t>inciting </a:t>
            </a:r>
            <a:r>
              <a:rPr spc="-100" dirty="0"/>
              <a:t>white</a:t>
            </a:r>
            <a:r>
              <a:rPr spc="45" dirty="0"/>
              <a:t> </a:t>
            </a:r>
            <a:r>
              <a:rPr spc="-120" dirty="0"/>
              <a:t>fear.</a:t>
            </a:r>
            <a:endParaRPr sz="2200">
              <a:latin typeface="Arial"/>
              <a:cs typeface="Arial"/>
            </a:endParaRPr>
          </a:p>
          <a:p>
            <a:pPr marL="285750" marR="3559175" indent="-273050">
              <a:lnSpc>
                <a:spcPct val="100400"/>
              </a:lnSpc>
              <a:spcBef>
                <a:spcPts val="465"/>
              </a:spcBef>
              <a:tabLst>
                <a:tab pos="2811145" algn="l"/>
              </a:tabLst>
            </a:pPr>
            <a:r>
              <a:rPr sz="2200" spc="195" dirty="0">
                <a:solidFill>
                  <a:srgbClr val="D34817"/>
                </a:solidFill>
                <a:latin typeface="Arial"/>
                <a:cs typeface="Arial"/>
              </a:rPr>
              <a:t>q</a:t>
            </a:r>
            <a:r>
              <a:rPr spc="195" dirty="0"/>
              <a:t>In </a:t>
            </a:r>
            <a:r>
              <a:rPr spc="-275" dirty="0"/>
              <a:t>May </a:t>
            </a:r>
            <a:r>
              <a:rPr spc="-70" dirty="0"/>
              <a:t>1776, </a:t>
            </a:r>
            <a:r>
              <a:rPr spc="-80" dirty="0"/>
              <a:t>the </a:t>
            </a:r>
            <a:r>
              <a:rPr spc="-180" dirty="0"/>
              <a:t>colony’s </a:t>
            </a:r>
            <a:r>
              <a:rPr spc="-95" dirty="0"/>
              <a:t>Fourth  </a:t>
            </a:r>
            <a:r>
              <a:rPr spc="-140" dirty="0"/>
              <a:t>Provincial </a:t>
            </a:r>
            <a:r>
              <a:rPr spc="-130" dirty="0"/>
              <a:t>Congress </a:t>
            </a:r>
            <a:r>
              <a:rPr spc="-110" dirty="0"/>
              <a:t>appointed </a:t>
            </a:r>
            <a:r>
              <a:rPr spc="-204" dirty="0"/>
              <a:t>a  </a:t>
            </a:r>
            <a:r>
              <a:rPr spc="-95" dirty="0"/>
              <a:t>committee </a:t>
            </a:r>
            <a:r>
              <a:rPr spc="-140" dirty="0"/>
              <a:t>“to </a:t>
            </a:r>
            <a:r>
              <a:rPr spc="-100" dirty="0"/>
              <a:t>enquire </a:t>
            </a:r>
            <a:r>
              <a:rPr spc="-155" dirty="0"/>
              <a:t>of </a:t>
            </a:r>
            <a:r>
              <a:rPr spc="-220" dirty="0"/>
              <a:t>ways </a:t>
            </a:r>
            <a:r>
              <a:rPr spc="-145" dirty="0"/>
              <a:t>and  </a:t>
            </a:r>
            <a:r>
              <a:rPr spc="-155" dirty="0"/>
              <a:t>means</a:t>
            </a:r>
            <a:r>
              <a:rPr spc="-60" dirty="0"/>
              <a:t> </a:t>
            </a:r>
            <a:r>
              <a:rPr spc="-25" dirty="0"/>
              <a:t>…to</a:t>
            </a:r>
            <a:r>
              <a:rPr spc="-65" dirty="0"/>
              <a:t> </a:t>
            </a:r>
            <a:r>
              <a:rPr spc="-105" dirty="0"/>
              <a:t>prevent	</a:t>
            </a:r>
            <a:r>
              <a:rPr spc="-80" dirty="0"/>
              <a:t>the</a:t>
            </a:r>
            <a:endParaRPr sz="2200">
              <a:latin typeface="Arial"/>
              <a:cs typeface="Arial"/>
            </a:endParaRPr>
          </a:p>
          <a:p>
            <a:pPr marL="285750">
              <a:lnSpc>
                <a:spcPts val="3100"/>
              </a:lnSpc>
            </a:pPr>
            <a:r>
              <a:rPr spc="-85" dirty="0"/>
              <a:t>desertion </a:t>
            </a:r>
            <a:r>
              <a:rPr spc="-155" dirty="0"/>
              <a:t>of</a:t>
            </a:r>
            <a:r>
              <a:rPr spc="-70" dirty="0"/>
              <a:t> </a:t>
            </a:r>
            <a:r>
              <a:rPr spc="-210" dirty="0"/>
              <a:t>slaves.”</a:t>
            </a:r>
          </a:p>
        </p:txBody>
      </p:sp>
      <p:sp>
        <p:nvSpPr>
          <p:cNvPr id="4" name="object 4"/>
          <p:cNvSpPr/>
          <p:nvPr/>
        </p:nvSpPr>
        <p:spPr>
          <a:xfrm>
            <a:off x="5314950" y="3581400"/>
            <a:ext cx="3600450" cy="304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 marR="5080">
              <a:lnSpc>
                <a:spcPct val="102600"/>
              </a:lnSpc>
            </a:pPr>
            <a:r>
              <a:rPr spc="-80" dirty="0"/>
              <a:t>Whites </a:t>
            </a:r>
            <a:r>
              <a:rPr spc="-15" dirty="0"/>
              <a:t>take </a:t>
            </a:r>
            <a:r>
              <a:rPr spc="-45" dirty="0"/>
              <a:t>protective </a:t>
            </a:r>
            <a:r>
              <a:rPr spc="-50" dirty="0"/>
              <a:t>steps</a:t>
            </a:r>
            <a:r>
              <a:rPr spc="-245" dirty="0"/>
              <a:t> </a:t>
            </a:r>
            <a:r>
              <a:rPr spc="-40" dirty="0"/>
              <a:t>against  </a:t>
            </a:r>
            <a:r>
              <a:rPr spc="-80" dirty="0"/>
              <a:t>Revolutionary </a:t>
            </a:r>
            <a:r>
              <a:rPr spc="-100" dirty="0"/>
              <a:t>slave</a:t>
            </a:r>
            <a:r>
              <a:rPr spc="-114" dirty="0"/>
              <a:t> </a:t>
            </a:r>
            <a:r>
              <a:rPr spc="-85" dirty="0"/>
              <a:t>insurrection…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282695"/>
            <a:ext cx="5908040" cy="59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65" dirty="0"/>
              <a:t>Good </a:t>
            </a:r>
            <a:r>
              <a:rPr spc="-60" dirty="0"/>
              <a:t>reason </a:t>
            </a:r>
            <a:r>
              <a:rPr spc="-10" dirty="0"/>
              <a:t>to </a:t>
            </a:r>
            <a:r>
              <a:rPr spc="-55" dirty="0"/>
              <a:t>be</a:t>
            </a:r>
            <a:r>
              <a:rPr spc="-150" dirty="0"/>
              <a:t> </a:t>
            </a:r>
            <a:r>
              <a:rPr spc="-185" dirty="0"/>
              <a:t>scared…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1094740"/>
            <a:ext cx="8074025" cy="531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marR="5080" indent="-273050">
              <a:lnSpc>
                <a:spcPts val="2800"/>
              </a:lnSpc>
            </a:pPr>
            <a:r>
              <a:rPr sz="2000" spc="670" dirty="0">
                <a:solidFill>
                  <a:srgbClr val="D34817"/>
                </a:solidFill>
                <a:latin typeface="Arial"/>
                <a:cs typeface="Arial"/>
              </a:rPr>
              <a:t>q</a:t>
            </a:r>
            <a:r>
              <a:rPr sz="2000" spc="180" dirty="0">
                <a:solidFill>
                  <a:srgbClr val="D34817"/>
                </a:solidFill>
                <a:latin typeface="Arial"/>
                <a:cs typeface="Arial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In </a:t>
            </a:r>
            <a:r>
              <a:rPr sz="2400" spc="-5" dirty="0">
                <a:latin typeface="Times New Roman"/>
                <a:cs typeface="Times New Roman"/>
              </a:rPr>
              <a:t>truth, </a:t>
            </a:r>
            <a:r>
              <a:rPr sz="2400" spc="-75" dirty="0">
                <a:latin typeface="Times New Roman"/>
                <a:cs typeface="Times New Roman"/>
              </a:rPr>
              <a:t>the </a:t>
            </a:r>
            <a:r>
              <a:rPr sz="2400" spc="-125" dirty="0">
                <a:latin typeface="Times New Roman"/>
                <a:cs typeface="Times New Roman"/>
              </a:rPr>
              <a:t>British </a:t>
            </a:r>
            <a:r>
              <a:rPr sz="2400" spc="-160" dirty="0">
                <a:latin typeface="Times New Roman"/>
                <a:cs typeface="Times New Roman"/>
              </a:rPr>
              <a:t>Loyalists </a:t>
            </a:r>
            <a:r>
              <a:rPr sz="2400" i="1" spc="-330" dirty="0">
                <a:latin typeface="Times New Roman"/>
                <a:cs typeface="Times New Roman"/>
              </a:rPr>
              <a:t>were </a:t>
            </a:r>
            <a:r>
              <a:rPr sz="2400" spc="-145" dirty="0">
                <a:latin typeface="Times New Roman"/>
                <a:cs typeface="Times New Roman"/>
              </a:rPr>
              <a:t>aware </a:t>
            </a:r>
            <a:r>
              <a:rPr sz="2400" spc="-140" dirty="0">
                <a:latin typeface="Times New Roman"/>
                <a:cs typeface="Times New Roman"/>
              </a:rPr>
              <a:t>of </a:t>
            </a:r>
            <a:r>
              <a:rPr sz="2400" spc="-75" dirty="0">
                <a:latin typeface="Times New Roman"/>
                <a:cs typeface="Times New Roman"/>
              </a:rPr>
              <a:t>the </a:t>
            </a:r>
            <a:r>
              <a:rPr sz="2400" spc="-100" dirty="0">
                <a:latin typeface="Times New Roman"/>
                <a:cs typeface="Times New Roman"/>
              </a:rPr>
              <a:t>benefit </a:t>
            </a:r>
            <a:r>
              <a:rPr sz="2400" spc="-150" dirty="0">
                <a:latin typeface="Times New Roman"/>
                <a:cs typeface="Times New Roman"/>
              </a:rPr>
              <a:t>enslaved </a:t>
            </a:r>
            <a:r>
              <a:rPr sz="2400" spc="-100" dirty="0">
                <a:latin typeface="Times New Roman"/>
                <a:cs typeface="Times New Roman"/>
              </a:rPr>
              <a:t>persons  </a:t>
            </a:r>
            <a:r>
              <a:rPr sz="2400" spc="-110" dirty="0">
                <a:latin typeface="Times New Roman"/>
                <a:cs typeface="Times New Roman"/>
              </a:rPr>
              <a:t>could </a:t>
            </a:r>
            <a:r>
              <a:rPr sz="2400" spc="-100" dirty="0">
                <a:latin typeface="Times New Roman"/>
                <a:cs typeface="Times New Roman"/>
              </a:rPr>
              <a:t>bring </a:t>
            </a:r>
            <a:r>
              <a:rPr sz="2400" spc="-40" dirty="0">
                <a:latin typeface="Times New Roman"/>
                <a:cs typeface="Times New Roman"/>
              </a:rPr>
              <a:t>to </a:t>
            </a:r>
            <a:r>
              <a:rPr sz="2400" spc="-65" dirty="0">
                <a:latin typeface="Times New Roman"/>
                <a:cs typeface="Times New Roman"/>
              </a:rPr>
              <a:t>their </a:t>
            </a:r>
            <a:r>
              <a:rPr sz="2400" spc="-125" dirty="0">
                <a:latin typeface="Times New Roman"/>
                <a:cs typeface="Times New Roman"/>
              </a:rPr>
              <a:t>side </a:t>
            </a:r>
            <a:r>
              <a:rPr sz="2400" spc="-140" dirty="0">
                <a:latin typeface="Times New Roman"/>
                <a:cs typeface="Times New Roman"/>
              </a:rPr>
              <a:t>of </a:t>
            </a:r>
            <a:r>
              <a:rPr sz="2400" spc="-75" dirty="0">
                <a:latin typeface="Times New Roman"/>
                <a:cs typeface="Times New Roman"/>
              </a:rPr>
              <a:t>the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fight.</a:t>
            </a:r>
            <a:endParaRPr sz="2400">
              <a:latin typeface="Times New Roman"/>
              <a:cs typeface="Times New Roman"/>
            </a:endParaRPr>
          </a:p>
          <a:p>
            <a:pPr marL="285750" marR="41275" indent="-273050">
              <a:lnSpc>
                <a:spcPct val="100699"/>
              </a:lnSpc>
              <a:spcBef>
                <a:spcPts val="520"/>
              </a:spcBef>
            </a:pPr>
            <a:r>
              <a:rPr sz="2000" spc="670" dirty="0">
                <a:solidFill>
                  <a:srgbClr val="D34817"/>
                </a:solidFill>
                <a:latin typeface="Arial"/>
                <a:cs typeface="Arial"/>
              </a:rPr>
              <a:t>q </a:t>
            </a:r>
            <a:r>
              <a:rPr sz="2400" spc="-175" dirty="0">
                <a:latin typeface="Times New Roman"/>
                <a:cs typeface="Times New Roman"/>
              </a:rPr>
              <a:t>Royal </a:t>
            </a:r>
            <a:r>
              <a:rPr sz="2400" spc="-95" dirty="0">
                <a:latin typeface="Times New Roman"/>
                <a:cs typeface="Times New Roman"/>
              </a:rPr>
              <a:t>Governor Martin </a:t>
            </a:r>
            <a:r>
              <a:rPr sz="2400" spc="-60" dirty="0">
                <a:latin typeface="Times New Roman"/>
                <a:cs typeface="Times New Roman"/>
              </a:rPr>
              <a:t>wrote </a:t>
            </a:r>
            <a:r>
              <a:rPr sz="2400" spc="-110" dirty="0">
                <a:latin typeface="Times New Roman"/>
                <a:cs typeface="Times New Roman"/>
              </a:rPr>
              <a:t>in </a:t>
            </a:r>
            <a:r>
              <a:rPr sz="2400" spc="-114" dirty="0">
                <a:latin typeface="Times New Roman"/>
                <a:cs typeface="Times New Roman"/>
              </a:rPr>
              <a:t>June </a:t>
            </a:r>
            <a:r>
              <a:rPr sz="2400" spc="-65" dirty="0">
                <a:latin typeface="Times New Roman"/>
                <a:cs typeface="Times New Roman"/>
              </a:rPr>
              <a:t>1775, </a:t>
            </a:r>
            <a:r>
              <a:rPr sz="2400" spc="-160" dirty="0">
                <a:latin typeface="Times New Roman"/>
                <a:cs typeface="Times New Roman"/>
              </a:rPr>
              <a:t>“Although </a:t>
            </a:r>
            <a:r>
              <a:rPr sz="2400" spc="-140" dirty="0">
                <a:latin typeface="Times New Roman"/>
                <a:cs typeface="Times New Roman"/>
              </a:rPr>
              <a:t>Virginia </a:t>
            </a:r>
            <a:r>
              <a:rPr sz="2400" spc="-135" dirty="0">
                <a:latin typeface="Times New Roman"/>
                <a:cs typeface="Times New Roman"/>
              </a:rPr>
              <a:t>and  </a:t>
            </a:r>
            <a:r>
              <a:rPr sz="2400" spc="-145" dirty="0">
                <a:latin typeface="Times New Roman"/>
                <a:cs typeface="Times New Roman"/>
              </a:rPr>
              <a:t>Maryland </a:t>
            </a:r>
            <a:r>
              <a:rPr sz="2400" spc="-95" dirty="0">
                <a:latin typeface="Times New Roman"/>
                <a:cs typeface="Times New Roman"/>
              </a:rPr>
              <a:t>are </a:t>
            </a:r>
            <a:r>
              <a:rPr sz="2400" spc="-90" dirty="0">
                <a:latin typeface="Times New Roman"/>
                <a:cs typeface="Times New Roman"/>
              </a:rPr>
              <a:t>both </a:t>
            </a:r>
            <a:r>
              <a:rPr sz="2400" spc="-125" dirty="0">
                <a:latin typeface="Times New Roman"/>
                <a:cs typeface="Times New Roman"/>
              </a:rPr>
              <a:t>very </a:t>
            </a:r>
            <a:r>
              <a:rPr sz="2400" spc="-90" dirty="0">
                <a:latin typeface="Times New Roman"/>
                <a:cs typeface="Times New Roman"/>
              </a:rPr>
              <a:t>populous, </a:t>
            </a:r>
            <a:r>
              <a:rPr sz="2400" spc="-75" dirty="0">
                <a:latin typeface="Times New Roman"/>
                <a:cs typeface="Times New Roman"/>
              </a:rPr>
              <a:t>the </a:t>
            </a:r>
            <a:r>
              <a:rPr sz="2400" spc="-100" dirty="0">
                <a:latin typeface="Times New Roman"/>
                <a:cs typeface="Times New Roman"/>
              </a:rPr>
              <a:t>Whites </a:t>
            </a:r>
            <a:r>
              <a:rPr sz="2400" spc="-95" dirty="0">
                <a:latin typeface="Times New Roman"/>
                <a:cs typeface="Times New Roman"/>
              </a:rPr>
              <a:t>are </a:t>
            </a:r>
            <a:r>
              <a:rPr sz="2400" spc="-110" dirty="0">
                <a:latin typeface="Times New Roman"/>
                <a:cs typeface="Times New Roman"/>
              </a:rPr>
              <a:t>greatly </a:t>
            </a:r>
            <a:r>
              <a:rPr sz="2400" spc="-85" dirty="0">
                <a:latin typeface="Times New Roman"/>
                <a:cs typeface="Times New Roman"/>
              </a:rPr>
              <a:t>outnumbered  </a:t>
            </a:r>
            <a:r>
              <a:rPr sz="2400" spc="-190" dirty="0">
                <a:latin typeface="Times New Roman"/>
                <a:cs typeface="Times New Roman"/>
              </a:rPr>
              <a:t>by </a:t>
            </a:r>
            <a:r>
              <a:rPr sz="2400" spc="-75" dirty="0">
                <a:latin typeface="Times New Roman"/>
                <a:cs typeface="Times New Roman"/>
              </a:rPr>
              <a:t>the </a:t>
            </a:r>
            <a:r>
              <a:rPr sz="2400" spc="-110" dirty="0">
                <a:latin typeface="Times New Roman"/>
                <a:cs typeface="Times New Roman"/>
              </a:rPr>
              <a:t>Negroes…a circumstance </a:t>
            </a:r>
            <a:r>
              <a:rPr sz="2400" spc="-80" dirty="0">
                <a:latin typeface="Times New Roman"/>
                <a:cs typeface="Times New Roman"/>
              </a:rPr>
              <a:t>that </a:t>
            </a:r>
            <a:r>
              <a:rPr sz="2400" spc="-125" dirty="0">
                <a:latin typeface="Times New Roman"/>
                <a:cs typeface="Times New Roman"/>
              </a:rPr>
              <a:t>would </a:t>
            </a:r>
            <a:r>
              <a:rPr sz="2400" spc="-110" dirty="0">
                <a:latin typeface="Times New Roman"/>
                <a:cs typeface="Times New Roman"/>
              </a:rPr>
              <a:t>facilitate </a:t>
            </a:r>
            <a:r>
              <a:rPr sz="2400" spc="-130" dirty="0">
                <a:latin typeface="Times New Roman"/>
                <a:cs typeface="Times New Roman"/>
              </a:rPr>
              <a:t>exceedingly </a:t>
            </a:r>
            <a:r>
              <a:rPr sz="2400" spc="-75" dirty="0">
                <a:latin typeface="Times New Roman"/>
                <a:cs typeface="Times New Roman"/>
              </a:rPr>
              <a:t>the  </a:t>
            </a:r>
            <a:r>
              <a:rPr sz="2400" spc="-105" dirty="0">
                <a:latin typeface="Times New Roman"/>
                <a:cs typeface="Times New Roman"/>
              </a:rPr>
              <a:t>Reduction </a:t>
            </a:r>
            <a:r>
              <a:rPr sz="2400" spc="-140" dirty="0">
                <a:latin typeface="Times New Roman"/>
                <a:cs typeface="Times New Roman"/>
              </a:rPr>
              <a:t>of </a:t>
            </a:r>
            <a:r>
              <a:rPr sz="2400" spc="-105" dirty="0">
                <a:latin typeface="Times New Roman"/>
                <a:cs typeface="Times New Roman"/>
              </a:rPr>
              <a:t>those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125" dirty="0">
                <a:latin typeface="Times New Roman"/>
                <a:cs typeface="Times New Roman"/>
              </a:rPr>
              <a:t>Colonies…”</a:t>
            </a:r>
            <a:endParaRPr sz="2400">
              <a:latin typeface="Times New Roman"/>
              <a:cs typeface="Times New Roman"/>
            </a:endParaRPr>
          </a:p>
          <a:p>
            <a:pPr marL="285750" marR="189230" indent="-273050">
              <a:lnSpc>
                <a:spcPct val="100699"/>
              </a:lnSpc>
              <a:spcBef>
                <a:spcPts val="500"/>
              </a:spcBef>
            </a:pPr>
            <a:r>
              <a:rPr sz="2000" spc="670" dirty="0">
                <a:solidFill>
                  <a:srgbClr val="D34817"/>
                </a:solidFill>
                <a:latin typeface="Arial"/>
                <a:cs typeface="Arial"/>
              </a:rPr>
              <a:t>q</a:t>
            </a:r>
            <a:r>
              <a:rPr sz="2000" spc="70" dirty="0">
                <a:solidFill>
                  <a:srgbClr val="D34817"/>
                </a:solidFill>
                <a:latin typeface="Arial"/>
                <a:cs typeface="Arial"/>
              </a:rPr>
              <a:t> </a:t>
            </a:r>
            <a:r>
              <a:rPr sz="2400" spc="-185" dirty="0">
                <a:latin typeface="Times New Roman"/>
                <a:cs typeface="Times New Roman"/>
              </a:rPr>
              <a:t>Blacks </a:t>
            </a:r>
            <a:r>
              <a:rPr sz="2400" spc="-60" dirty="0">
                <a:latin typeface="Times New Roman"/>
                <a:cs typeface="Times New Roman"/>
              </a:rPr>
              <a:t>too </a:t>
            </a:r>
            <a:r>
              <a:rPr sz="2400" spc="-145" dirty="0">
                <a:latin typeface="Times New Roman"/>
                <a:cs typeface="Times New Roman"/>
              </a:rPr>
              <a:t>stayed aware </a:t>
            </a:r>
            <a:r>
              <a:rPr sz="2400" spc="-140" dirty="0">
                <a:latin typeface="Times New Roman"/>
                <a:cs typeface="Times New Roman"/>
              </a:rPr>
              <a:t>of </a:t>
            </a:r>
            <a:r>
              <a:rPr sz="2400" spc="-75" dirty="0">
                <a:latin typeface="Times New Roman"/>
                <a:cs typeface="Times New Roman"/>
              </a:rPr>
              <a:t>the </a:t>
            </a:r>
            <a:r>
              <a:rPr sz="2400" spc="-120" dirty="0">
                <a:latin typeface="Times New Roman"/>
                <a:cs typeface="Times New Roman"/>
              </a:rPr>
              <a:t>pending </a:t>
            </a:r>
            <a:r>
              <a:rPr sz="2400" spc="-150" dirty="0">
                <a:latin typeface="Times New Roman"/>
                <a:cs typeface="Times New Roman"/>
              </a:rPr>
              <a:t>War, </a:t>
            </a:r>
            <a:r>
              <a:rPr sz="2400" spc="-114" dirty="0">
                <a:latin typeface="Times New Roman"/>
                <a:cs typeface="Times New Roman"/>
              </a:rPr>
              <a:t>constantly </a:t>
            </a:r>
            <a:r>
              <a:rPr sz="2400" spc="-155" dirty="0">
                <a:latin typeface="Times New Roman"/>
                <a:cs typeface="Times New Roman"/>
              </a:rPr>
              <a:t>weighing </a:t>
            </a:r>
            <a:r>
              <a:rPr sz="2400" spc="-65" dirty="0">
                <a:latin typeface="Times New Roman"/>
                <a:cs typeface="Times New Roman"/>
              </a:rPr>
              <a:t>their  </a:t>
            </a:r>
            <a:r>
              <a:rPr sz="2400" spc="-80" dirty="0">
                <a:latin typeface="Times New Roman"/>
                <a:cs typeface="Times New Roman"/>
              </a:rPr>
              <a:t>options.</a:t>
            </a:r>
            <a:endParaRPr sz="2400">
              <a:latin typeface="Times New Roman"/>
              <a:cs typeface="Times New Roman"/>
            </a:endParaRPr>
          </a:p>
          <a:p>
            <a:pPr marL="560705" marR="16510" indent="-228600">
              <a:lnSpc>
                <a:spcPct val="102299"/>
              </a:lnSpc>
              <a:spcBef>
                <a:spcPts val="359"/>
              </a:spcBef>
              <a:buClr>
                <a:srgbClr val="9B2D1F"/>
              </a:buClr>
              <a:buSzPct val="86363"/>
              <a:buFont typeface="Arial"/>
              <a:buChar char="▪"/>
              <a:tabLst>
                <a:tab pos="560705" algn="l"/>
                <a:tab pos="6717665" algn="l"/>
              </a:tabLst>
            </a:pPr>
            <a:r>
              <a:rPr sz="2200" i="1" spc="-320" dirty="0">
                <a:latin typeface="Times New Roman"/>
                <a:cs typeface="Times New Roman"/>
              </a:rPr>
              <a:t>“The </a:t>
            </a:r>
            <a:r>
              <a:rPr sz="2200" i="1" spc="-270" dirty="0">
                <a:latin typeface="Times New Roman"/>
                <a:cs typeface="Times New Roman"/>
              </a:rPr>
              <a:t>negroes </a:t>
            </a:r>
            <a:r>
              <a:rPr sz="2200" i="1" spc="-260" dirty="0">
                <a:latin typeface="Times New Roman"/>
                <a:cs typeface="Times New Roman"/>
              </a:rPr>
              <a:t>have </a:t>
            </a:r>
            <a:r>
              <a:rPr sz="2200" i="1" spc="-229" dirty="0">
                <a:latin typeface="Times New Roman"/>
                <a:cs typeface="Times New Roman"/>
              </a:rPr>
              <a:t>a </a:t>
            </a:r>
            <a:r>
              <a:rPr sz="2200" i="1" spc="-225" dirty="0">
                <a:latin typeface="Times New Roman"/>
                <a:cs typeface="Times New Roman"/>
              </a:rPr>
              <a:t>wonderful </a:t>
            </a:r>
            <a:r>
              <a:rPr sz="2200" i="1" spc="-155" dirty="0">
                <a:latin typeface="Times New Roman"/>
                <a:cs typeface="Times New Roman"/>
              </a:rPr>
              <a:t>art </a:t>
            </a:r>
            <a:r>
              <a:rPr sz="2200" i="1" spc="-195" dirty="0">
                <a:latin typeface="Times New Roman"/>
                <a:cs typeface="Times New Roman"/>
              </a:rPr>
              <a:t>of </a:t>
            </a:r>
            <a:r>
              <a:rPr sz="2200" i="1" spc="-225" dirty="0">
                <a:latin typeface="Times New Roman"/>
                <a:cs typeface="Times New Roman"/>
              </a:rPr>
              <a:t>communicating </a:t>
            </a:r>
            <a:r>
              <a:rPr sz="2200" i="1" spc="-190" dirty="0">
                <a:latin typeface="Times New Roman"/>
                <a:cs typeface="Times New Roman"/>
              </a:rPr>
              <a:t>intelligence </a:t>
            </a:r>
            <a:r>
              <a:rPr sz="2200" i="1" spc="-260" dirty="0">
                <a:latin typeface="Times New Roman"/>
                <a:cs typeface="Times New Roman"/>
              </a:rPr>
              <a:t>among </a:t>
            </a:r>
            <a:r>
              <a:rPr sz="2200" i="1" spc="-235" dirty="0">
                <a:latin typeface="Times New Roman"/>
                <a:cs typeface="Times New Roman"/>
              </a:rPr>
              <a:t>themselves;  </a:t>
            </a:r>
            <a:r>
              <a:rPr sz="2200" i="1" spc="-65" dirty="0">
                <a:latin typeface="Times New Roman"/>
                <a:cs typeface="Times New Roman"/>
              </a:rPr>
              <a:t>it </a:t>
            </a:r>
            <a:r>
              <a:rPr sz="2200" i="1" spc="-155" dirty="0">
                <a:latin typeface="Times New Roman"/>
                <a:cs typeface="Times New Roman"/>
              </a:rPr>
              <a:t>will </a:t>
            </a:r>
            <a:r>
              <a:rPr sz="2200" i="1" spc="-195" dirty="0">
                <a:latin typeface="Times New Roman"/>
                <a:cs typeface="Times New Roman"/>
              </a:rPr>
              <a:t>run </a:t>
            </a:r>
            <a:r>
              <a:rPr sz="2200" i="1" spc="-254" dirty="0">
                <a:latin typeface="Times New Roman"/>
                <a:cs typeface="Times New Roman"/>
              </a:rPr>
              <a:t>several  </a:t>
            </a:r>
            <a:r>
              <a:rPr sz="2200" i="1" spc="-240" dirty="0">
                <a:latin typeface="Times New Roman"/>
                <a:cs typeface="Times New Roman"/>
              </a:rPr>
              <a:t>hundreds  </a:t>
            </a:r>
            <a:r>
              <a:rPr sz="2200" i="1" spc="-195" dirty="0">
                <a:latin typeface="Times New Roman"/>
                <a:cs typeface="Times New Roman"/>
              </a:rPr>
              <a:t>of </a:t>
            </a:r>
            <a:r>
              <a:rPr sz="2200" i="1" spc="-225" dirty="0">
                <a:latin typeface="Times New Roman"/>
                <a:cs typeface="Times New Roman"/>
              </a:rPr>
              <a:t>miles  </a:t>
            </a:r>
            <a:r>
              <a:rPr sz="2200" i="1" spc="-140" dirty="0">
                <a:latin typeface="Times New Roman"/>
                <a:cs typeface="Times New Roman"/>
              </a:rPr>
              <a:t>in </a:t>
            </a:r>
            <a:r>
              <a:rPr sz="2200" i="1" spc="-229" dirty="0">
                <a:latin typeface="Times New Roman"/>
                <a:cs typeface="Times New Roman"/>
              </a:rPr>
              <a:t>a  </a:t>
            </a:r>
            <a:r>
              <a:rPr sz="2200" i="1" spc="-285" dirty="0">
                <a:latin typeface="Times New Roman"/>
                <a:cs typeface="Times New Roman"/>
              </a:rPr>
              <a:t>week </a:t>
            </a:r>
            <a:r>
              <a:rPr sz="2200" i="1" spc="-254" dirty="0">
                <a:latin typeface="Times New Roman"/>
                <a:cs typeface="Times New Roman"/>
              </a:rPr>
              <a:t> </a:t>
            </a:r>
            <a:r>
              <a:rPr sz="2200" i="1" spc="-270" dirty="0">
                <a:latin typeface="Times New Roman"/>
                <a:cs typeface="Times New Roman"/>
              </a:rPr>
              <a:t>or</a:t>
            </a:r>
            <a:r>
              <a:rPr sz="2200" i="1" spc="-55" dirty="0">
                <a:latin typeface="Times New Roman"/>
                <a:cs typeface="Times New Roman"/>
              </a:rPr>
              <a:t> </a:t>
            </a:r>
            <a:r>
              <a:rPr sz="2200" i="1" spc="-215" dirty="0">
                <a:latin typeface="Times New Roman"/>
                <a:cs typeface="Times New Roman"/>
              </a:rPr>
              <a:t>fortnight.”	</a:t>
            </a:r>
            <a:r>
              <a:rPr sz="2200" i="1" spc="-165" dirty="0">
                <a:latin typeface="Times New Roman"/>
                <a:cs typeface="Times New Roman"/>
              </a:rPr>
              <a:t>~John</a:t>
            </a:r>
            <a:r>
              <a:rPr sz="2200" i="1" spc="-245" dirty="0">
                <a:latin typeface="Times New Roman"/>
                <a:cs typeface="Times New Roman"/>
              </a:rPr>
              <a:t> </a:t>
            </a:r>
            <a:r>
              <a:rPr sz="2200" i="1" spc="-280" dirty="0">
                <a:latin typeface="Times New Roman"/>
                <a:cs typeface="Times New Roman"/>
              </a:rPr>
              <a:t>Adams</a:t>
            </a:r>
            <a:endParaRPr sz="2200">
              <a:latin typeface="Times New Roman"/>
              <a:cs typeface="Times New Roman"/>
            </a:endParaRPr>
          </a:p>
          <a:p>
            <a:pPr marL="285750" marR="543560" indent="-273050">
              <a:lnSpc>
                <a:spcPct val="99500"/>
              </a:lnSpc>
              <a:spcBef>
                <a:spcPts val="575"/>
              </a:spcBef>
              <a:tabLst>
                <a:tab pos="2268220" algn="l"/>
              </a:tabLst>
            </a:pPr>
            <a:r>
              <a:rPr sz="2000" spc="670" dirty="0">
                <a:solidFill>
                  <a:srgbClr val="D34817"/>
                </a:solidFill>
                <a:latin typeface="Arial"/>
                <a:cs typeface="Arial"/>
              </a:rPr>
              <a:t>q</a:t>
            </a:r>
            <a:r>
              <a:rPr sz="2000" spc="-250" dirty="0">
                <a:solidFill>
                  <a:srgbClr val="D34817"/>
                </a:solidFill>
                <a:latin typeface="Arial"/>
                <a:cs typeface="Arial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On </a:t>
            </a:r>
            <a:r>
              <a:rPr sz="2400" spc="-170" dirty="0">
                <a:latin typeface="Times New Roman"/>
                <a:cs typeface="Times New Roman"/>
              </a:rPr>
              <a:t>Nov. </a:t>
            </a:r>
            <a:r>
              <a:rPr sz="2400" dirty="0">
                <a:latin typeface="Times New Roman"/>
                <a:cs typeface="Times New Roman"/>
              </a:rPr>
              <a:t>7,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1775	</a:t>
            </a:r>
            <a:r>
              <a:rPr sz="2400" spc="-150" dirty="0">
                <a:latin typeface="Times New Roman"/>
                <a:cs typeface="Times New Roman"/>
              </a:rPr>
              <a:t>slaveholder’s </a:t>
            </a:r>
            <a:r>
              <a:rPr sz="2400" spc="-85" dirty="0">
                <a:latin typeface="Times New Roman"/>
                <a:cs typeface="Times New Roman"/>
              </a:rPr>
              <a:t>worst </a:t>
            </a:r>
            <a:r>
              <a:rPr sz="2400" spc="-114" dirty="0">
                <a:latin typeface="Times New Roman"/>
                <a:cs typeface="Times New Roman"/>
              </a:rPr>
              <a:t>fears </a:t>
            </a:r>
            <a:r>
              <a:rPr sz="2400" spc="-145" dirty="0">
                <a:latin typeface="Times New Roman"/>
                <a:cs typeface="Times New Roman"/>
              </a:rPr>
              <a:t>came </a:t>
            </a:r>
            <a:r>
              <a:rPr sz="2400" spc="-10" dirty="0">
                <a:latin typeface="Times New Roman"/>
                <a:cs typeface="Times New Roman"/>
              </a:rPr>
              <a:t>true.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spc="-125" dirty="0">
                <a:latin typeface="Times New Roman"/>
                <a:cs typeface="Times New Roman"/>
              </a:rPr>
              <a:t>The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royal 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Governor </a:t>
            </a:r>
            <a:r>
              <a:rPr sz="2400" spc="-140" dirty="0">
                <a:latin typeface="Times New Roman"/>
                <a:cs typeface="Times New Roman"/>
              </a:rPr>
              <a:t>of </a:t>
            </a:r>
            <a:r>
              <a:rPr sz="2400" spc="-114" dirty="0">
                <a:latin typeface="Times New Roman"/>
                <a:cs typeface="Times New Roman"/>
              </a:rPr>
              <a:t>Virginia, </a:t>
            </a:r>
            <a:r>
              <a:rPr sz="2400" spc="-145" dirty="0">
                <a:latin typeface="Times New Roman"/>
                <a:cs typeface="Times New Roman"/>
              </a:rPr>
              <a:t>John </a:t>
            </a:r>
            <a:r>
              <a:rPr sz="2400" spc="-135" dirty="0">
                <a:latin typeface="Times New Roman"/>
                <a:cs typeface="Times New Roman"/>
              </a:rPr>
              <a:t>Murray, </a:t>
            </a:r>
            <a:r>
              <a:rPr sz="2400" spc="-90" dirty="0">
                <a:latin typeface="Times New Roman"/>
                <a:cs typeface="Times New Roman"/>
              </a:rPr>
              <a:t>earl </a:t>
            </a:r>
            <a:r>
              <a:rPr sz="2400" spc="-140" dirty="0">
                <a:latin typeface="Times New Roman"/>
                <a:cs typeface="Times New Roman"/>
              </a:rPr>
              <a:t>of </a:t>
            </a:r>
            <a:r>
              <a:rPr sz="2400" spc="-80" dirty="0">
                <a:latin typeface="Times New Roman"/>
                <a:cs typeface="Times New Roman"/>
              </a:rPr>
              <a:t>Dunmore, </a:t>
            </a:r>
            <a:r>
              <a:rPr sz="2400" spc="-135" dirty="0">
                <a:latin typeface="Times New Roman"/>
                <a:cs typeface="Times New Roman"/>
              </a:rPr>
              <a:t>issued </a:t>
            </a:r>
            <a:r>
              <a:rPr sz="2400" spc="-190" dirty="0">
                <a:latin typeface="Times New Roman"/>
                <a:cs typeface="Times New Roman"/>
              </a:rPr>
              <a:t>a  </a:t>
            </a:r>
            <a:r>
              <a:rPr sz="2400" spc="-85" dirty="0">
                <a:latin typeface="Times New Roman"/>
                <a:cs typeface="Times New Roman"/>
              </a:rPr>
              <a:t>statement </a:t>
            </a:r>
            <a:r>
              <a:rPr sz="2400" spc="-120" dirty="0">
                <a:latin typeface="Times New Roman"/>
                <a:cs typeface="Times New Roman"/>
              </a:rPr>
              <a:t>promising </a:t>
            </a:r>
            <a:r>
              <a:rPr sz="2400" spc="-100" dirty="0">
                <a:latin typeface="Times New Roman"/>
                <a:cs typeface="Times New Roman"/>
              </a:rPr>
              <a:t>freedom </a:t>
            </a:r>
            <a:r>
              <a:rPr sz="2400" spc="-40" dirty="0">
                <a:latin typeface="Times New Roman"/>
                <a:cs typeface="Times New Roman"/>
              </a:rPr>
              <a:t>to </a:t>
            </a:r>
            <a:r>
              <a:rPr sz="2400" spc="-185" dirty="0">
                <a:latin typeface="Times New Roman"/>
                <a:cs typeface="Times New Roman"/>
              </a:rPr>
              <a:t>any </a:t>
            </a:r>
            <a:r>
              <a:rPr sz="2400" spc="-180" dirty="0">
                <a:latin typeface="Times New Roman"/>
                <a:cs typeface="Times New Roman"/>
              </a:rPr>
              <a:t>slave </a:t>
            </a:r>
            <a:r>
              <a:rPr sz="2400" spc="-125" dirty="0">
                <a:latin typeface="Times New Roman"/>
                <a:cs typeface="Times New Roman"/>
              </a:rPr>
              <a:t>owned </a:t>
            </a:r>
            <a:r>
              <a:rPr sz="2400" spc="-190" dirty="0">
                <a:latin typeface="Times New Roman"/>
                <a:cs typeface="Times New Roman"/>
              </a:rPr>
              <a:t>by a </a:t>
            </a:r>
            <a:r>
              <a:rPr sz="2400" spc="-75" dirty="0">
                <a:latin typeface="Times New Roman"/>
                <a:cs typeface="Times New Roman"/>
              </a:rPr>
              <a:t>Patriot </a:t>
            </a:r>
            <a:r>
              <a:rPr sz="2400" spc="-135" dirty="0">
                <a:latin typeface="Times New Roman"/>
                <a:cs typeface="Times New Roman"/>
              </a:rPr>
              <a:t>who  </a:t>
            </a:r>
            <a:r>
              <a:rPr sz="2400" spc="-125" dirty="0">
                <a:latin typeface="Times New Roman"/>
                <a:cs typeface="Times New Roman"/>
              </a:rPr>
              <a:t>would fight </a:t>
            </a:r>
            <a:r>
              <a:rPr sz="2400" spc="-105" dirty="0">
                <a:latin typeface="Times New Roman"/>
                <a:cs typeface="Times New Roman"/>
              </a:rPr>
              <a:t>on </a:t>
            </a:r>
            <a:r>
              <a:rPr sz="2400" spc="-75" dirty="0">
                <a:latin typeface="Times New Roman"/>
                <a:cs typeface="Times New Roman"/>
              </a:rPr>
              <a:t>the </a:t>
            </a:r>
            <a:r>
              <a:rPr sz="2400" spc="-125" dirty="0">
                <a:latin typeface="Times New Roman"/>
                <a:cs typeface="Times New Roman"/>
              </a:rPr>
              <a:t>British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side.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1323340"/>
            <a:ext cx="8130540" cy="4511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3884929" indent="-274320">
              <a:lnSpc>
                <a:spcPts val="2800"/>
              </a:lnSpc>
              <a:buClr>
                <a:srgbClr val="D34817"/>
              </a:buClr>
              <a:buSzPct val="83333"/>
              <a:buFont typeface="Wingdings 2"/>
              <a:buChar char="●"/>
              <a:tabLst>
                <a:tab pos="287020" algn="l"/>
              </a:tabLst>
            </a:pPr>
            <a:r>
              <a:rPr sz="2400" spc="-100" dirty="0">
                <a:latin typeface="Times New Roman"/>
                <a:cs typeface="Times New Roman"/>
              </a:rPr>
              <a:t>Throughout </a:t>
            </a:r>
            <a:r>
              <a:rPr sz="2400" spc="-75" dirty="0">
                <a:latin typeface="Times New Roman"/>
                <a:cs typeface="Times New Roman"/>
              </a:rPr>
              <a:t>the </a:t>
            </a:r>
            <a:r>
              <a:rPr sz="2400" spc="-110" dirty="0">
                <a:latin typeface="Times New Roman"/>
                <a:cs typeface="Times New Roman"/>
              </a:rPr>
              <a:t>war, </a:t>
            </a:r>
            <a:r>
              <a:rPr sz="2400" spc="-180" dirty="0">
                <a:latin typeface="Times New Roman"/>
                <a:cs typeface="Times New Roman"/>
              </a:rPr>
              <a:t>slaves </a:t>
            </a:r>
            <a:r>
              <a:rPr sz="2400" spc="-345" dirty="0">
                <a:latin typeface="Times New Roman"/>
                <a:cs typeface="Times New Roman"/>
              </a:rPr>
              <a:t>carefully  </a:t>
            </a:r>
            <a:r>
              <a:rPr sz="2400" spc="-85" dirty="0">
                <a:latin typeface="Times New Roman"/>
                <a:cs typeface="Times New Roman"/>
              </a:rPr>
              <a:t>monitored </a:t>
            </a:r>
            <a:r>
              <a:rPr sz="2400" spc="-75" dirty="0">
                <a:latin typeface="Times New Roman"/>
                <a:cs typeface="Times New Roman"/>
              </a:rPr>
              <a:t>the </a:t>
            </a:r>
            <a:r>
              <a:rPr sz="2400" spc="-105" dirty="0">
                <a:latin typeface="Times New Roman"/>
                <a:cs typeface="Times New Roman"/>
              </a:rPr>
              <a:t>progress </a:t>
            </a:r>
            <a:r>
              <a:rPr sz="2400" spc="-140" dirty="0">
                <a:latin typeface="Times New Roman"/>
                <a:cs typeface="Times New Roman"/>
              </a:rPr>
              <a:t>of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the</a:t>
            </a:r>
            <a:endParaRPr sz="2400">
              <a:latin typeface="Times New Roman"/>
              <a:cs typeface="Times New Roman"/>
            </a:endParaRPr>
          </a:p>
          <a:p>
            <a:pPr marL="286385" marR="3411220">
              <a:lnSpc>
                <a:spcPts val="2900"/>
              </a:lnSpc>
              <a:spcBef>
                <a:spcPts val="20"/>
              </a:spcBef>
            </a:pPr>
            <a:r>
              <a:rPr sz="2400" spc="-125" dirty="0">
                <a:latin typeface="Times New Roman"/>
                <a:cs typeface="Times New Roman"/>
              </a:rPr>
              <a:t>British </a:t>
            </a:r>
            <a:r>
              <a:rPr sz="2400" spc="-140" dirty="0">
                <a:latin typeface="Times New Roman"/>
                <a:cs typeface="Times New Roman"/>
              </a:rPr>
              <a:t>army </a:t>
            </a:r>
            <a:r>
              <a:rPr sz="2400" spc="-40" dirty="0">
                <a:latin typeface="Times New Roman"/>
                <a:cs typeface="Times New Roman"/>
              </a:rPr>
              <a:t>to </a:t>
            </a:r>
            <a:r>
              <a:rPr sz="2400" spc="-120" dirty="0">
                <a:latin typeface="Times New Roman"/>
                <a:cs typeface="Times New Roman"/>
              </a:rPr>
              <a:t>calculate </a:t>
            </a:r>
            <a:r>
              <a:rPr sz="2400" spc="-75" dirty="0">
                <a:latin typeface="Times New Roman"/>
                <a:cs typeface="Times New Roman"/>
              </a:rPr>
              <a:t>the </a:t>
            </a:r>
            <a:r>
              <a:rPr sz="2400" spc="-85" dirty="0">
                <a:latin typeface="Times New Roman"/>
                <a:cs typeface="Times New Roman"/>
              </a:rPr>
              <a:t>appropriate  </a:t>
            </a:r>
            <a:r>
              <a:rPr sz="2400" spc="-95" dirty="0">
                <a:latin typeface="Times New Roman"/>
                <a:cs typeface="Times New Roman"/>
              </a:rPr>
              <a:t>moment </a:t>
            </a:r>
            <a:r>
              <a:rPr sz="2400" spc="-40" dirty="0">
                <a:latin typeface="Times New Roman"/>
                <a:cs typeface="Times New Roman"/>
              </a:rPr>
              <a:t>to </a:t>
            </a:r>
            <a:r>
              <a:rPr sz="2400" spc="-95" dirty="0">
                <a:latin typeface="Times New Roman"/>
                <a:cs typeface="Times New Roman"/>
              </a:rPr>
              <a:t>revolt </a:t>
            </a:r>
            <a:r>
              <a:rPr sz="2400" spc="-40" dirty="0">
                <a:latin typeface="Times New Roman"/>
                <a:cs typeface="Times New Roman"/>
              </a:rPr>
              <a:t>or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run.</a:t>
            </a:r>
            <a:endParaRPr sz="2400">
              <a:latin typeface="Times New Roman"/>
              <a:cs typeface="Times New Roman"/>
            </a:endParaRPr>
          </a:p>
          <a:p>
            <a:pPr marL="287020" marR="297815" indent="-274320">
              <a:lnSpc>
                <a:spcPct val="99500"/>
              </a:lnSpc>
              <a:spcBef>
                <a:spcPts val="535"/>
              </a:spcBef>
              <a:buClr>
                <a:srgbClr val="D34817"/>
              </a:buClr>
              <a:buSzPct val="83333"/>
              <a:buFont typeface="Wingdings 2"/>
              <a:buChar char="●"/>
              <a:tabLst>
                <a:tab pos="287020" algn="l"/>
              </a:tabLst>
            </a:pPr>
            <a:r>
              <a:rPr sz="2400" spc="-130" dirty="0">
                <a:latin typeface="Times New Roman"/>
                <a:cs typeface="Times New Roman"/>
              </a:rPr>
              <a:t>For </a:t>
            </a:r>
            <a:r>
              <a:rPr sz="2400" spc="-100" dirty="0">
                <a:latin typeface="Times New Roman"/>
                <a:cs typeface="Times New Roman"/>
              </a:rPr>
              <a:t>example, </a:t>
            </a:r>
            <a:r>
              <a:rPr sz="2400" spc="-110" dirty="0">
                <a:latin typeface="Times New Roman"/>
                <a:cs typeface="Times New Roman"/>
              </a:rPr>
              <a:t>in </a:t>
            </a:r>
            <a:r>
              <a:rPr sz="2400" spc="-80" dirty="0">
                <a:latin typeface="Times New Roman"/>
                <a:cs typeface="Times New Roman"/>
              </a:rPr>
              <a:t>1780-1781, </a:t>
            </a:r>
            <a:r>
              <a:rPr sz="2400" spc="-190" dirty="0">
                <a:latin typeface="Times New Roman"/>
                <a:cs typeface="Times New Roman"/>
              </a:rPr>
              <a:t>a </a:t>
            </a:r>
            <a:r>
              <a:rPr sz="2400" spc="-180" dirty="0">
                <a:latin typeface="Times New Roman"/>
                <a:cs typeface="Times New Roman"/>
              </a:rPr>
              <a:t>slave </a:t>
            </a:r>
            <a:r>
              <a:rPr sz="2400" spc="-90" dirty="0">
                <a:latin typeface="Times New Roman"/>
                <a:cs typeface="Times New Roman"/>
              </a:rPr>
              <a:t>revolt </a:t>
            </a:r>
            <a:r>
              <a:rPr sz="2400" spc="-70" dirty="0">
                <a:latin typeface="Times New Roman"/>
                <a:cs typeface="Times New Roman"/>
              </a:rPr>
              <a:t>plot </a:t>
            </a:r>
            <a:r>
              <a:rPr sz="2400" spc="-110" dirty="0">
                <a:latin typeface="Times New Roman"/>
                <a:cs typeface="Times New Roman"/>
              </a:rPr>
              <a:t>in </a:t>
            </a:r>
            <a:r>
              <a:rPr sz="2400" spc="-165" dirty="0">
                <a:latin typeface="Times New Roman"/>
                <a:cs typeface="Times New Roman"/>
              </a:rPr>
              <a:t>Rowan </a:t>
            </a:r>
            <a:r>
              <a:rPr sz="2400" spc="-105" dirty="0">
                <a:latin typeface="Times New Roman"/>
                <a:cs typeface="Times New Roman"/>
              </a:rPr>
              <a:t>County </a:t>
            </a:r>
            <a:r>
              <a:rPr sz="2400" spc="-805" dirty="0">
                <a:latin typeface="Times New Roman"/>
                <a:cs typeface="Times New Roman"/>
              </a:rPr>
              <a:t>was 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revealed. </a:t>
            </a:r>
            <a:r>
              <a:rPr sz="2400" spc="-165" dirty="0">
                <a:latin typeface="Times New Roman"/>
                <a:cs typeface="Times New Roman"/>
              </a:rPr>
              <a:t>Likely, </a:t>
            </a:r>
            <a:r>
              <a:rPr sz="2400" spc="-180" dirty="0">
                <a:latin typeface="Times New Roman"/>
                <a:cs typeface="Times New Roman"/>
              </a:rPr>
              <a:t>slaves </a:t>
            </a:r>
            <a:r>
              <a:rPr sz="2400" spc="-114" dirty="0">
                <a:latin typeface="Times New Roman"/>
                <a:cs typeface="Times New Roman"/>
              </a:rPr>
              <a:t>planned </a:t>
            </a:r>
            <a:r>
              <a:rPr sz="2400" spc="-40" dirty="0">
                <a:latin typeface="Times New Roman"/>
                <a:cs typeface="Times New Roman"/>
              </a:rPr>
              <a:t>to </a:t>
            </a:r>
            <a:r>
              <a:rPr sz="2400" spc="-114" dirty="0">
                <a:latin typeface="Times New Roman"/>
                <a:cs typeface="Times New Roman"/>
              </a:rPr>
              <a:t>take </a:t>
            </a:r>
            <a:r>
              <a:rPr sz="2400" spc="-150" dirty="0">
                <a:latin typeface="Times New Roman"/>
                <a:cs typeface="Times New Roman"/>
              </a:rPr>
              <a:t>advantage </a:t>
            </a:r>
            <a:r>
              <a:rPr sz="2400" spc="-140" dirty="0">
                <a:latin typeface="Times New Roman"/>
                <a:cs typeface="Times New Roman"/>
              </a:rPr>
              <a:t>of </a:t>
            </a:r>
            <a:r>
              <a:rPr sz="2400" spc="-75" dirty="0">
                <a:latin typeface="Times New Roman"/>
                <a:cs typeface="Times New Roman"/>
              </a:rPr>
              <a:t>the </a:t>
            </a:r>
            <a:r>
              <a:rPr sz="2400" spc="-125" dirty="0">
                <a:latin typeface="Times New Roman"/>
                <a:cs typeface="Times New Roman"/>
              </a:rPr>
              <a:t>fact </a:t>
            </a:r>
            <a:r>
              <a:rPr sz="2400" spc="-80" dirty="0">
                <a:latin typeface="Times New Roman"/>
                <a:cs typeface="Times New Roman"/>
              </a:rPr>
              <a:t>that  </a:t>
            </a:r>
            <a:r>
              <a:rPr sz="2400" spc="-165" dirty="0">
                <a:latin typeface="Times New Roman"/>
                <a:cs typeface="Times New Roman"/>
              </a:rPr>
              <a:t>Rowan </a:t>
            </a:r>
            <a:r>
              <a:rPr sz="2400" spc="-180" dirty="0">
                <a:latin typeface="Times New Roman"/>
                <a:cs typeface="Times New Roman"/>
              </a:rPr>
              <a:t>was </a:t>
            </a:r>
            <a:r>
              <a:rPr sz="2400" spc="-95" dirty="0">
                <a:latin typeface="Times New Roman"/>
                <a:cs typeface="Times New Roman"/>
              </a:rPr>
              <a:t>directly </a:t>
            </a:r>
            <a:r>
              <a:rPr sz="2400" spc="-110" dirty="0">
                <a:latin typeface="Times New Roman"/>
                <a:cs typeface="Times New Roman"/>
              </a:rPr>
              <a:t>in </a:t>
            </a:r>
            <a:r>
              <a:rPr sz="2400" spc="-75" dirty="0">
                <a:latin typeface="Times New Roman"/>
                <a:cs typeface="Times New Roman"/>
              </a:rPr>
              <a:t>the </a:t>
            </a:r>
            <a:r>
              <a:rPr sz="2400" spc="-110" dirty="0">
                <a:latin typeface="Times New Roman"/>
                <a:cs typeface="Times New Roman"/>
              </a:rPr>
              <a:t>path </a:t>
            </a:r>
            <a:r>
              <a:rPr sz="2400" spc="-140" dirty="0">
                <a:latin typeface="Times New Roman"/>
                <a:cs typeface="Times New Roman"/>
              </a:rPr>
              <a:t>of </a:t>
            </a:r>
            <a:r>
              <a:rPr sz="2400" spc="-135" dirty="0">
                <a:latin typeface="Times New Roman"/>
                <a:cs typeface="Times New Roman"/>
              </a:rPr>
              <a:t>Cornwallis’s </a:t>
            </a:r>
            <a:r>
              <a:rPr sz="2400" spc="-114" dirty="0">
                <a:latin typeface="Times New Roman"/>
                <a:cs typeface="Times New Roman"/>
              </a:rPr>
              <a:t>march </a:t>
            </a:r>
            <a:r>
              <a:rPr sz="2400" spc="-135" dirty="0">
                <a:latin typeface="Times New Roman"/>
                <a:cs typeface="Times New Roman"/>
              </a:rPr>
              <a:t>and </a:t>
            </a:r>
            <a:r>
              <a:rPr sz="2400" spc="-125" dirty="0">
                <a:latin typeface="Times New Roman"/>
                <a:cs typeface="Times New Roman"/>
              </a:rPr>
              <a:t>would </a:t>
            </a:r>
            <a:r>
              <a:rPr sz="2400" spc="-130" dirty="0">
                <a:latin typeface="Times New Roman"/>
                <a:cs typeface="Times New Roman"/>
              </a:rPr>
              <a:t>use  </a:t>
            </a:r>
            <a:r>
              <a:rPr sz="2400" spc="-75" dirty="0">
                <a:latin typeface="Times New Roman"/>
                <a:cs typeface="Times New Roman"/>
              </a:rPr>
              <a:t>the </a:t>
            </a:r>
            <a:r>
              <a:rPr sz="2400" spc="-70" dirty="0">
                <a:latin typeface="Times New Roman"/>
                <a:cs typeface="Times New Roman"/>
              </a:rPr>
              <a:t>opportunity </a:t>
            </a:r>
            <a:r>
              <a:rPr sz="2400" spc="-40" dirty="0">
                <a:latin typeface="Times New Roman"/>
                <a:cs typeface="Times New Roman"/>
              </a:rPr>
              <a:t>to </a:t>
            </a:r>
            <a:r>
              <a:rPr sz="2400" spc="-125" dirty="0">
                <a:latin typeface="Times New Roman"/>
                <a:cs typeface="Times New Roman"/>
              </a:rPr>
              <a:t>fight </a:t>
            </a:r>
            <a:r>
              <a:rPr sz="2400" spc="-85" dirty="0">
                <a:latin typeface="Times New Roman"/>
                <a:cs typeface="Times New Roman"/>
              </a:rPr>
              <a:t>for </a:t>
            </a:r>
            <a:r>
              <a:rPr sz="2400" spc="-65" dirty="0">
                <a:latin typeface="Times New Roman"/>
                <a:cs typeface="Times New Roman"/>
              </a:rPr>
              <a:t>their </a:t>
            </a:r>
            <a:r>
              <a:rPr sz="2400" spc="-140" dirty="0">
                <a:latin typeface="Times New Roman"/>
                <a:cs typeface="Times New Roman"/>
              </a:rPr>
              <a:t>own </a:t>
            </a:r>
            <a:r>
              <a:rPr sz="2400" spc="-100" dirty="0">
                <a:latin typeface="Times New Roman"/>
                <a:cs typeface="Times New Roman"/>
              </a:rPr>
              <a:t>freedom </a:t>
            </a:r>
            <a:r>
              <a:rPr sz="2400" spc="-140" dirty="0">
                <a:latin typeface="Times New Roman"/>
                <a:cs typeface="Times New Roman"/>
              </a:rPr>
              <a:t>against </a:t>
            </a:r>
            <a:r>
              <a:rPr sz="2400" spc="-65" dirty="0">
                <a:latin typeface="Times New Roman"/>
                <a:cs typeface="Times New Roman"/>
              </a:rPr>
              <a:t>their</a:t>
            </a:r>
            <a:r>
              <a:rPr sz="2400" spc="229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masters.</a:t>
            </a:r>
            <a:endParaRPr sz="240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99500"/>
              </a:lnSpc>
              <a:spcBef>
                <a:spcPts val="635"/>
              </a:spcBef>
              <a:buClr>
                <a:srgbClr val="D34817"/>
              </a:buClr>
              <a:buSzPct val="83333"/>
              <a:buFont typeface="Wingdings 2"/>
              <a:buChar char="●"/>
              <a:tabLst>
                <a:tab pos="287020" algn="l"/>
              </a:tabLst>
            </a:pPr>
            <a:r>
              <a:rPr sz="2400" spc="-75" dirty="0">
                <a:latin typeface="Times New Roman"/>
                <a:cs typeface="Times New Roman"/>
              </a:rPr>
              <a:t>It </a:t>
            </a:r>
            <a:r>
              <a:rPr sz="2400" spc="-150" dirty="0">
                <a:latin typeface="Times New Roman"/>
                <a:cs typeface="Times New Roman"/>
              </a:rPr>
              <a:t>is said </a:t>
            </a:r>
            <a:r>
              <a:rPr sz="2400" spc="-80" dirty="0">
                <a:latin typeface="Times New Roman"/>
                <a:cs typeface="Times New Roman"/>
              </a:rPr>
              <a:t>that </a:t>
            </a:r>
            <a:r>
              <a:rPr sz="2400" spc="-75" dirty="0">
                <a:latin typeface="Times New Roman"/>
                <a:cs typeface="Times New Roman"/>
              </a:rPr>
              <a:t>the </a:t>
            </a:r>
            <a:r>
              <a:rPr sz="2400" spc="-180" dirty="0">
                <a:latin typeface="Times New Roman"/>
                <a:cs typeface="Times New Roman"/>
              </a:rPr>
              <a:t>slaves </a:t>
            </a:r>
            <a:r>
              <a:rPr sz="2400" spc="-130" dirty="0">
                <a:latin typeface="Times New Roman"/>
                <a:cs typeface="Times New Roman"/>
              </a:rPr>
              <a:t>chose </a:t>
            </a:r>
            <a:r>
              <a:rPr sz="2400" spc="-190" dirty="0">
                <a:latin typeface="Times New Roman"/>
                <a:cs typeface="Times New Roman"/>
              </a:rPr>
              <a:t>a Sunday </a:t>
            </a:r>
            <a:r>
              <a:rPr sz="2400" spc="-105" dirty="0">
                <a:latin typeface="Times New Roman"/>
                <a:cs typeface="Times New Roman"/>
              </a:rPr>
              <a:t>meeting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130" dirty="0">
                <a:latin typeface="Times New Roman"/>
                <a:cs typeface="Times New Roman"/>
              </a:rPr>
              <a:t>probably </a:t>
            </a:r>
            <a:r>
              <a:rPr sz="2400" spc="-190" dirty="0">
                <a:latin typeface="Times New Roman"/>
                <a:cs typeface="Times New Roman"/>
              </a:rPr>
              <a:t>a </a:t>
            </a:r>
            <a:r>
              <a:rPr sz="2400" spc="-110" dirty="0">
                <a:latin typeface="Times New Roman"/>
                <a:cs typeface="Times New Roman"/>
              </a:rPr>
              <a:t>religious  gathering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190" dirty="0">
                <a:latin typeface="Times New Roman"/>
                <a:cs typeface="Times New Roman"/>
              </a:rPr>
              <a:t>as </a:t>
            </a:r>
            <a:r>
              <a:rPr sz="2400" spc="-75" dirty="0">
                <a:latin typeface="Times New Roman"/>
                <a:cs typeface="Times New Roman"/>
              </a:rPr>
              <a:t>the </a:t>
            </a:r>
            <a:r>
              <a:rPr sz="2400" spc="-140" dirty="0">
                <a:latin typeface="Times New Roman"/>
                <a:cs typeface="Times New Roman"/>
              </a:rPr>
              <a:t>occasion </a:t>
            </a:r>
            <a:r>
              <a:rPr sz="2400" spc="-85" dirty="0">
                <a:latin typeface="Times New Roman"/>
                <a:cs typeface="Times New Roman"/>
              </a:rPr>
              <a:t>for </a:t>
            </a:r>
            <a:r>
              <a:rPr sz="2400" spc="-110" dirty="0">
                <a:latin typeface="Times New Roman"/>
                <a:cs typeface="Times New Roman"/>
              </a:rPr>
              <a:t>collecting </a:t>
            </a:r>
            <a:r>
              <a:rPr sz="2400" spc="-145" dirty="0">
                <a:latin typeface="Times New Roman"/>
                <a:cs typeface="Times New Roman"/>
              </a:rPr>
              <a:t>weapons </a:t>
            </a:r>
            <a:r>
              <a:rPr sz="2400" spc="-135" dirty="0">
                <a:latin typeface="Times New Roman"/>
                <a:cs typeface="Times New Roman"/>
              </a:rPr>
              <a:t>and </a:t>
            </a:r>
            <a:r>
              <a:rPr sz="2400" spc="-100" dirty="0">
                <a:latin typeface="Times New Roman"/>
                <a:cs typeface="Times New Roman"/>
              </a:rPr>
              <a:t>perfecting </a:t>
            </a:r>
            <a:r>
              <a:rPr sz="2400" spc="-105" dirty="0">
                <a:latin typeface="Times New Roman"/>
                <a:cs typeface="Times New Roman"/>
              </a:rPr>
              <a:t>plans.  </a:t>
            </a:r>
            <a:r>
              <a:rPr sz="2400" spc="-185" dirty="0">
                <a:latin typeface="Times New Roman"/>
                <a:cs typeface="Times New Roman"/>
              </a:rPr>
              <a:t>Blacks </a:t>
            </a:r>
            <a:r>
              <a:rPr sz="2400" spc="-105" dirty="0">
                <a:latin typeface="Times New Roman"/>
                <a:cs typeface="Times New Roman"/>
              </a:rPr>
              <a:t>were </a:t>
            </a:r>
            <a:r>
              <a:rPr sz="2400" spc="-70" dirty="0">
                <a:latin typeface="Times New Roman"/>
                <a:cs typeface="Times New Roman"/>
              </a:rPr>
              <a:t>told </a:t>
            </a:r>
            <a:r>
              <a:rPr sz="2400" spc="-40" dirty="0">
                <a:latin typeface="Times New Roman"/>
                <a:cs typeface="Times New Roman"/>
              </a:rPr>
              <a:t>to </a:t>
            </a:r>
            <a:r>
              <a:rPr sz="2400" spc="-110" dirty="0">
                <a:latin typeface="Times New Roman"/>
                <a:cs typeface="Times New Roman"/>
              </a:rPr>
              <a:t>decide </a:t>
            </a:r>
            <a:r>
              <a:rPr sz="2400" spc="-165" dirty="0">
                <a:latin typeface="Times New Roman"/>
                <a:cs typeface="Times New Roman"/>
              </a:rPr>
              <a:t>“which side” </a:t>
            </a:r>
            <a:r>
              <a:rPr sz="2400" spc="-114" dirty="0">
                <a:latin typeface="Times New Roman"/>
                <a:cs typeface="Times New Roman"/>
              </a:rPr>
              <a:t>they </a:t>
            </a:r>
            <a:r>
              <a:rPr sz="2400" spc="-105" dirty="0">
                <a:latin typeface="Times New Roman"/>
                <a:cs typeface="Times New Roman"/>
              </a:rPr>
              <a:t>were </a:t>
            </a:r>
            <a:r>
              <a:rPr sz="2400" spc="-85" dirty="0">
                <a:latin typeface="Times New Roman"/>
                <a:cs typeface="Times New Roman"/>
              </a:rPr>
              <a:t>for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135" dirty="0">
                <a:latin typeface="Times New Roman"/>
                <a:cs typeface="Times New Roman"/>
              </a:rPr>
              <a:t>“the Americans  </a:t>
            </a:r>
            <a:r>
              <a:rPr sz="2400" spc="-40" dirty="0">
                <a:latin typeface="Times New Roman"/>
                <a:cs typeface="Times New Roman"/>
              </a:rPr>
              <a:t>or </a:t>
            </a:r>
            <a:r>
              <a:rPr sz="2400" spc="-75" dirty="0">
                <a:latin typeface="Times New Roman"/>
                <a:cs typeface="Times New Roman"/>
              </a:rPr>
              <a:t>the </a:t>
            </a:r>
            <a:r>
              <a:rPr sz="2400" spc="-140" dirty="0">
                <a:latin typeface="Times New Roman"/>
                <a:cs typeface="Times New Roman"/>
              </a:rPr>
              <a:t>British.”  </a:t>
            </a:r>
            <a:r>
              <a:rPr sz="2400" spc="-155" dirty="0">
                <a:latin typeface="Times New Roman"/>
                <a:cs typeface="Times New Roman"/>
              </a:rPr>
              <a:t>Usually, </a:t>
            </a:r>
            <a:r>
              <a:rPr sz="2400" spc="-75" dirty="0">
                <a:latin typeface="Times New Roman"/>
                <a:cs typeface="Times New Roman"/>
              </a:rPr>
              <a:t>the </a:t>
            </a:r>
            <a:r>
              <a:rPr sz="2400" spc="-125" dirty="0">
                <a:latin typeface="Times New Roman"/>
                <a:cs typeface="Times New Roman"/>
              </a:rPr>
              <a:t>British </a:t>
            </a:r>
            <a:r>
              <a:rPr sz="2400" spc="-145" dirty="0">
                <a:latin typeface="Times New Roman"/>
                <a:cs typeface="Times New Roman"/>
              </a:rPr>
              <a:t>won </a:t>
            </a:r>
            <a:r>
              <a:rPr sz="2400" spc="-185" dirty="0">
                <a:latin typeface="Times New Roman"/>
                <a:cs typeface="Times New Roman"/>
              </a:rPr>
              <a:t>Black</a:t>
            </a:r>
            <a:r>
              <a:rPr sz="2400" spc="170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allegiance.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86400" y="152400"/>
            <a:ext cx="2971800" cy="259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7340" y="400405"/>
            <a:ext cx="5765800" cy="579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800" spc="-160" dirty="0"/>
              <a:t>Good </a:t>
            </a:r>
            <a:r>
              <a:rPr sz="3800" spc="-55" dirty="0"/>
              <a:t>reason </a:t>
            </a:r>
            <a:r>
              <a:rPr sz="3800" spc="-5" dirty="0"/>
              <a:t>to </a:t>
            </a:r>
            <a:r>
              <a:rPr sz="3800" spc="-50" dirty="0"/>
              <a:t>be</a:t>
            </a:r>
            <a:r>
              <a:rPr sz="3800" spc="-175" dirty="0"/>
              <a:t> scared…</a:t>
            </a:r>
            <a:endParaRPr sz="3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313" y="69754"/>
            <a:ext cx="9013371" cy="6692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313" y="69754"/>
            <a:ext cx="9013825" cy="6692265"/>
          </a:xfrm>
          <a:custGeom>
            <a:avLst/>
            <a:gdLst/>
            <a:ahLst/>
            <a:cxnLst/>
            <a:rect l="l" t="t" r="r" b="b"/>
            <a:pathLst>
              <a:path w="9013825" h="6692265">
                <a:moveTo>
                  <a:pt x="0" y="329859"/>
                </a:moveTo>
                <a:lnTo>
                  <a:pt x="3576" y="281115"/>
                </a:lnTo>
                <a:lnTo>
                  <a:pt x="13965" y="234592"/>
                </a:lnTo>
                <a:lnTo>
                  <a:pt x="30657" y="190799"/>
                </a:lnTo>
                <a:lnTo>
                  <a:pt x="53142" y="150247"/>
                </a:lnTo>
                <a:lnTo>
                  <a:pt x="80908" y="113447"/>
                </a:lnTo>
                <a:lnTo>
                  <a:pt x="113447" y="80909"/>
                </a:lnTo>
                <a:lnTo>
                  <a:pt x="150247" y="53142"/>
                </a:lnTo>
                <a:lnTo>
                  <a:pt x="190799" y="30658"/>
                </a:lnTo>
                <a:lnTo>
                  <a:pt x="234591" y="13965"/>
                </a:lnTo>
                <a:lnTo>
                  <a:pt x="281115" y="3576"/>
                </a:lnTo>
                <a:lnTo>
                  <a:pt x="329859" y="0"/>
                </a:lnTo>
                <a:lnTo>
                  <a:pt x="8683512" y="0"/>
                </a:lnTo>
                <a:lnTo>
                  <a:pt x="8732256" y="3576"/>
                </a:lnTo>
                <a:lnTo>
                  <a:pt x="8778780" y="13965"/>
                </a:lnTo>
                <a:lnTo>
                  <a:pt x="8822572" y="30658"/>
                </a:lnTo>
                <a:lnTo>
                  <a:pt x="8863124" y="53142"/>
                </a:lnTo>
                <a:lnTo>
                  <a:pt x="8899924" y="80909"/>
                </a:lnTo>
                <a:lnTo>
                  <a:pt x="8932463" y="113447"/>
                </a:lnTo>
                <a:lnTo>
                  <a:pt x="8960229" y="150247"/>
                </a:lnTo>
                <a:lnTo>
                  <a:pt x="8982714" y="190799"/>
                </a:lnTo>
                <a:lnTo>
                  <a:pt x="8999406" y="234592"/>
                </a:lnTo>
                <a:lnTo>
                  <a:pt x="9009795" y="281115"/>
                </a:lnTo>
                <a:lnTo>
                  <a:pt x="9013372" y="329859"/>
                </a:lnTo>
                <a:lnTo>
                  <a:pt x="9013372" y="6362341"/>
                </a:lnTo>
                <a:lnTo>
                  <a:pt x="9009795" y="6411085"/>
                </a:lnTo>
                <a:lnTo>
                  <a:pt x="8999406" y="6457609"/>
                </a:lnTo>
                <a:lnTo>
                  <a:pt x="8982714" y="6501401"/>
                </a:lnTo>
                <a:lnTo>
                  <a:pt x="8960229" y="6541953"/>
                </a:lnTo>
                <a:lnTo>
                  <a:pt x="8932463" y="6578753"/>
                </a:lnTo>
                <a:lnTo>
                  <a:pt x="8899924" y="6611292"/>
                </a:lnTo>
                <a:lnTo>
                  <a:pt x="8863124" y="6639058"/>
                </a:lnTo>
                <a:lnTo>
                  <a:pt x="8822572" y="6661543"/>
                </a:lnTo>
                <a:lnTo>
                  <a:pt x="8778780" y="6678235"/>
                </a:lnTo>
                <a:lnTo>
                  <a:pt x="8732256" y="6688624"/>
                </a:lnTo>
                <a:lnTo>
                  <a:pt x="8683512" y="6692201"/>
                </a:lnTo>
                <a:lnTo>
                  <a:pt x="329859" y="6692201"/>
                </a:lnTo>
                <a:lnTo>
                  <a:pt x="281115" y="6688624"/>
                </a:lnTo>
                <a:lnTo>
                  <a:pt x="234591" y="6678235"/>
                </a:lnTo>
                <a:lnTo>
                  <a:pt x="190799" y="6661543"/>
                </a:lnTo>
                <a:lnTo>
                  <a:pt x="150247" y="6639058"/>
                </a:lnTo>
                <a:lnTo>
                  <a:pt x="113447" y="6611292"/>
                </a:lnTo>
                <a:lnTo>
                  <a:pt x="80908" y="6578753"/>
                </a:lnTo>
                <a:lnTo>
                  <a:pt x="53142" y="6541953"/>
                </a:lnTo>
                <a:lnTo>
                  <a:pt x="30657" y="6501401"/>
                </a:lnTo>
                <a:lnTo>
                  <a:pt x="13965" y="6457609"/>
                </a:lnTo>
                <a:lnTo>
                  <a:pt x="3576" y="6411085"/>
                </a:lnTo>
                <a:lnTo>
                  <a:pt x="0" y="6362341"/>
                </a:lnTo>
                <a:lnTo>
                  <a:pt x="0" y="32985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850" y="2376487"/>
            <a:ext cx="9013825" cy="92075"/>
          </a:xfrm>
          <a:custGeom>
            <a:avLst/>
            <a:gdLst/>
            <a:ahLst/>
            <a:cxnLst/>
            <a:rect l="l" t="t" r="r" b="b"/>
            <a:pathLst>
              <a:path w="9013825" h="92075">
                <a:moveTo>
                  <a:pt x="0" y="92075"/>
                </a:moveTo>
                <a:lnTo>
                  <a:pt x="9013825" y="92075"/>
                </a:lnTo>
                <a:lnTo>
                  <a:pt x="9013825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850" y="2341562"/>
            <a:ext cx="9013825" cy="46355"/>
          </a:xfrm>
          <a:custGeom>
            <a:avLst/>
            <a:gdLst/>
            <a:ahLst/>
            <a:cxnLst/>
            <a:rect l="l" t="t" r="r" b="b"/>
            <a:pathLst>
              <a:path w="9013825" h="46355">
                <a:moveTo>
                  <a:pt x="0" y="46037"/>
                </a:moveTo>
                <a:lnTo>
                  <a:pt x="9013825" y="46037"/>
                </a:lnTo>
                <a:lnTo>
                  <a:pt x="9013825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solidFill>
            <a:srgbClr val="E6B1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263" y="2468562"/>
            <a:ext cx="9015730" cy="46355"/>
          </a:xfrm>
          <a:custGeom>
            <a:avLst/>
            <a:gdLst/>
            <a:ahLst/>
            <a:cxnLst/>
            <a:rect l="l" t="t" r="r" b="b"/>
            <a:pathLst>
              <a:path w="9015730" h="46355">
                <a:moveTo>
                  <a:pt x="0" y="46037"/>
                </a:moveTo>
                <a:lnTo>
                  <a:pt x="9015411" y="46037"/>
                </a:lnTo>
                <a:lnTo>
                  <a:pt x="9015411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solidFill>
            <a:srgbClr val="918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30452" y="1489727"/>
            <a:ext cx="7556500" cy="732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spc="-130" dirty="0"/>
              <a:t>Choosing </a:t>
            </a:r>
            <a:r>
              <a:rPr sz="4650" spc="5" dirty="0"/>
              <a:t>to </a:t>
            </a:r>
            <a:r>
              <a:rPr sz="4650" spc="-140" dirty="0"/>
              <a:t>Join </a:t>
            </a:r>
            <a:r>
              <a:rPr sz="4650" spc="30" dirty="0"/>
              <a:t>the</a:t>
            </a:r>
            <a:r>
              <a:rPr sz="4650" spc="-120" dirty="0"/>
              <a:t> </a:t>
            </a:r>
            <a:r>
              <a:rPr sz="4650" spc="-85" dirty="0"/>
              <a:t>Loyalists</a:t>
            </a:r>
            <a:endParaRPr sz="4650"/>
          </a:p>
        </p:txBody>
      </p:sp>
      <p:sp>
        <p:nvSpPr>
          <p:cNvPr id="10" name="object 10"/>
          <p:cNvSpPr/>
          <p:nvPr/>
        </p:nvSpPr>
        <p:spPr>
          <a:xfrm>
            <a:off x="2971800" y="3048000"/>
            <a:ext cx="3584575" cy="3136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06495"/>
            <a:ext cx="3175635" cy="59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0" dirty="0"/>
              <a:t>Black</a:t>
            </a:r>
            <a:r>
              <a:rPr spc="-160" dirty="0"/>
              <a:t> </a:t>
            </a:r>
            <a:r>
              <a:rPr spc="-80" dirty="0"/>
              <a:t>Loyalists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26739" y="1003300"/>
            <a:ext cx="5307965" cy="5006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104775" indent="-274320">
              <a:lnSpc>
                <a:spcPts val="2700"/>
              </a:lnSpc>
              <a:buClr>
                <a:srgbClr val="D34817"/>
              </a:buClr>
              <a:buSzPct val="85714"/>
              <a:buFont typeface="Wingdings 2"/>
              <a:buChar char="●"/>
              <a:tabLst>
                <a:tab pos="287020" algn="l"/>
              </a:tabLst>
            </a:pPr>
            <a:r>
              <a:rPr sz="2800" spc="-114" dirty="0">
                <a:latin typeface="Times New Roman"/>
                <a:cs typeface="Times New Roman"/>
              </a:rPr>
              <a:t>Within </a:t>
            </a:r>
            <a:r>
              <a:rPr sz="2800" spc="-225" dirty="0">
                <a:latin typeface="Times New Roman"/>
                <a:cs typeface="Times New Roman"/>
              </a:rPr>
              <a:t>a </a:t>
            </a:r>
            <a:r>
              <a:rPr sz="2800" spc="-110" dirty="0">
                <a:latin typeface="Times New Roman"/>
                <a:cs typeface="Times New Roman"/>
              </a:rPr>
              <a:t>month </a:t>
            </a:r>
            <a:r>
              <a:rPr sz="2800" spc="-160" dirty="0">
                <a:latin typeface="Times New Roman"/>
                <a:cs typeface="Times New Roman"/>
              </a:rPr>
              <a:t>of </a:t>
            </a:r>
            <a:r>
              <a:rPr sz="2800" b="1" spc="-60" dirty="0">
                <a:latin typeface="Times New Roman"/>
                <a:cs typeface="Times New Roman"/>
              </a:rPr>
              <a:t>Dunmore’s  </a:t>
            </a:r>
            <a:r>
              <a:rPr sz="2800" b="1" spc="-20" dirty="0">
                <a:latin typeface="Times New Roman"/>
                <a:cs typeface="Times New Roman"/>
              </a:rPr>
              <a:t>Proclamation </a:t>
            </a:r>
            <a:r>
              <a:rPr sz="2800" spc="-114" dirty="0">
                <a:latin typeface="Times New Roman"/>
                <a:cs typeface="Times New Roman"/>
              </a:rPr>
              <a:t>300 </a:t>
            </a:r>
            <a:r>
              <a:rPr sz="2800" spc="-165" dirty="0">
                <a:latin typeface="Times New Roman"/>
                <a:cs typeface="Times New Roman"/>
              </a:rPr>
              <a:t>black </a:t>
            </a:r>
            <a:r>
              <a:rPr sz="2800" spc="-135" dirty="0">
                <a:latin typeface="Times New Roman"/>
                <a:cs typeface="Times New Roman"/>
              </a:rPr>
              <a:t>men </a:t>
            </a:r>
            <a:r>
              <a:rPr sz="2800" spc="-175" dirty="0">
                <a:latin typeface="Times New Roman"/>
                <a:cs typeface="Times New Roman"/>
              </a:rPr>
              <a:t>had  </a:t>
            </a:r>
            <a:r>
              <a:rPr sz="2800" spc="-125" dirty="0">
                <a:latin typeface="Times New Roman"/>
                <a:cs typeface="Times New Roman"/>
              </a:rPr>
              <a:t>joined </a:t>
            </a:r>
            <a:r>
              <a:rPr sz="2800" spc="-85" dirty="0">
                <a:latin typeface="Times New Roman"/>
                <a:cs typeface="Times New Roman"/>
              </a:rPr>
              <a:t>the </a:t>
            </a:r>
            <a:r>
              <a:rPr sz="2800" spc="-180" dirty="0">
                <a:latin typeface="Times New Roman"/>
                <a:cs typeface="Times New Roman"/>
              </a:rPr>
              <a:t>Loyalist </a:t>
            </a:r>
            <a:r>
              <a:rPr sz="2800" spc="-150" dirty="0">
                <a:latin typeface="Times New Roman"/>
                <a:cs typeface="Times New Roman"/>
              </a:rPr>
              <a:t>fight </a:t>
            </a:r>
            <a:r>
              <a:rPr sz="2800" spc="-130" dirty="0">
                <a:latin typeface="Times New Roman"/>
                <a:cs typeface="Times New Roman"/>
              </a:rPr>
              <a:t>in </a:t>
            </a:r>
            <a:r>
              <a:rPr sz="2800" spc="-140" dirty="0">
                <a:latin typeface="Times New Roman"/>
                <a:cs typeface="Times New Roman"/>
              </a:rPr>
              <a:t>what </a:t>
            </a:r>
            <a:r>
              <a:rPr sz="2800" spc="-210" dirty="0">
                <a:latin typeface="Times New Roman"/>
                <a:cs typeface="Times New Roman"/>
              </a:rPr>
              <a:t>was  </a:t>
            </a:r>
            <a:r>
              <a:rPr sz="2800" spc="-140" dirty="0">
                <a:latin typeface="Times New Roman"/>
                <a:cs typeface="Times New Roman"/>
              </a:rPr>
              <a:t>called </a:t>
            </a:r>
            <a:r>
              <a:rPr sz="2800" spc="-155" dirty="0">
                <a:latin typeface="Times New Roman"/>
                <a:cs typeface="Times New Roman"/>
              </a:rPr>
              <a:t>“</a:t>
            </a:r>
            <a:r>
              <a:rPr sz="2800" b="1" spc="-155" dirty="0">
                <a:latin typeface="Times New Roman"/>
                <a:cs typeface="Times New Roman"/>
              </a:rPr>
              <a:t>Lord </a:t>
            </a:r>
            <a:r>
              <a:rPr sz="2800" b="1" spc="-60" dirty="0">
                <a:latin typeface="Times New Roman"/>
                <a:cs typeface="Times New Roman"/>
              </a:rPr>
              <a:t>Dunmore’s </a:t>
            </a:r>
            <a:r>
              <a:rPr sz="2800" b="1" spc="-35" dirty="0">
                <a:latin typeface="Times New Roman"/>
                <a:cs typeface="Times New Roman"/>
              </a:rPr>
              <a:t>Ethiopian  </a:t>
            </a:r>
            <a:r>
              <a:rPr sz="2800" b="1" spc="-25" dirty="0">
                <a:latin typeface="Times New Roman"/>
                <a:cs typeface="Times New Roman"/>
              </a:rPr>
              <a:t>Regiment</a:t>
            </a:r>
            <a:r>
              <a:rPr sz="2800" spc="-25" dirty="0">
                <a:latin typeface="Times New Roman"/>
                <a:cs typeface="Times New Roman"/>
              </a:rPr>
              <a:t>”.</a:t>
            </a:r>
            <a:endParaRPr sz="2800">
              <a:latin typeface="Times New Roman"/>
              <a:cs typeface="Times New Roman"/>
            </a:endParaRPr>
          </a:p>
          <a:p>
            <a:pPr marL="287020" marR="651510" indent="-274320">
              <a:lnSpc>
                <a:spcPts val="2700"/>
              </a:lnSpc>
              <a:spcBef>
                <a:spcPts val="500"/>
              </a:spcBef>
              <a:buClr>
                <a:srgbClr val="D34817"/>
              </a:buClr>
              <a:buSzPct val="85714"/>
              <a:buFont typeface="Wingdings 2"/>
              <a:buChar char="●"/>
              <a:tabLst>
                <a:tab pos="287020" algn="l"/>
              </a:tabLst>
            </a:pPr>
            <a:r>
              <a:rPr sz="2800" spc="-185" dirty="0">
                <a:latin typeface="Times New Roman"/>
                <a:cs typeface="Times New Roman"/>
              </a:rPr>
              <a:t>Across </a:t>
            </a:r>
            <a:r>
              <a:rPr sz="2800" spc="-90" dirty="0">
                <a:latin typeface="Times New Roman"/>
                <a:cs typeface="Times New Roman"/>
              </a:rPr>
              <a:t>the </a:t>
            </a:r>
            <a:r>
              <a:rPr sz="2800" spc="-120" dirty="0">
                <a:latin typeface="Times New Roman"/>
                <a:cs typeface="Times New Roman"/>
              </a:rPr>
              <a:t>chest </a:t>
            </a:r>
            <a:r>
              <a:rPr sz="2800" spc="-165" dirty="0">
                <a:latin typeface="Times New Roman"/>
                <a:cs typeface="Times New Roman"/>
              </a:rPr>
              <a:t>of </a:t>
            </a:r>
            <a:r>
              <a:rPr sz="2800" spc="-155" dirty="0">
                <a:latin typeface="Times New Roman"/>
                <a:cs typeface="Times New Roman"/>
              </a:rPr>
              <a:t>each </a:t>
            </a:r>
            <a:r>
              <a:rPr sz="2800" spc="-165" dirty="0">
                <a:latin typeface="Times New Roman"/>
                <a:cs typeface="Times New Roman"/>
              </a:rPr>
              <a:t>black </a:t>
            </a:r>
            <a:r>
              <a:rPr sz="2800" spc="-1005" dirty="0">
                <a:latin typeface="Times New Roman"/>
                <a:cs typeface="Times New Roman"/>
              </a:rPr>
              <a:t>was </a:t>
            </a:r>
            <a:r>
              <a:rPr sz="2800" spc="-285" dirty="0">
                <a:latin typeface="Times New Roman"/>
                <a:cs typeface="Times New Roman"/>
              </a:rPr>
              <a:t> </a:t>
            </a:r>
            <a:r>
              <a:rPr sz="2800" spc="-145" dirty="0">
                <a:latin typeface="Times New Roman"/>
                <a:cs typeface="Times New Roman"/>
              </a:rPr>
              <a:t>“Liberty </a:t>
            </a:r>
            <a:r>
              <a:rPr sz="2800" spc="-45" dirty="0">
                <a:latin typeface="Times New Roman"/>
                <a:cs typeface="Times New Roman"/>
              </a:rPr>
              <a:t>to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245" dirty="0">
                <a:latin typeface="Times New Roman"/>
                <a:cs typeface="Times New Roman"/>
              </a:rPr>
              <a:t>Slaves.”</a:t>
            </a:r>
            <a:endParaRPr sz="2800">
              <a:latin typeface="Times New Roman"/>
              <a:cs typeface="Times New Roman"/>
            </a:endParaRPr>
          </a:p>
          <a:p>
            <a:pPr marL="287020" marR="324485" indent="-274320">
              <a:lnSpc>
                <a:spcPts val="2700"/>
              </a:lnSpc>
              <a:spcBef>
                <a:spcPts val="600"/>
              </a:spcBef>
              <a:buClr>
                <a:srgbClr val="D34817"/>
              </a:buClr>
              <a:buSzPct val="85714"/>
              <a:buFont typeface="Wingdings 2"/>
              <a:buChar char="●"/>
              <a:tabLst>
                <a:tab pos="287020" algn="l"/>
              </a:tabLst>
            </a:pPr>
            <a:r>
              <a:rPr sz="2800" spc="-165" dirty="0">
                <a:latin typeface="Times New Roman"/>
                <a:cs typeface="Times New Roman"/>
              </a:rPr>
              <a:t>In </a:t>
            </a:r>
            <a:r>
              <a:rPr sz="2800" spc="-110" dirty="0">
                <a:latin typeface="Times New Roman"/>
                <a:cs typeface="Times New Roman"/>
              </a:rPr>
              <a:t>1775-1776 </a:t>
            </a:r>
            <a:r>
              <a:rPr sz="2800" spc="-114" dirty="0">
                <a:latin typeface="Times New Roman"/>
                <a:cs typeface="Times New Roman"/>
              </a:rPr>
              <a:t>Dunmore </a:t>
            </a:r>
            <a:r>
              <a:rPr sz="2800" spc="-175" dirty="0">
                <a:latin typeface="Times New Roman"/>
                <a:cs typeface="Times New Roman"/>
              </a:rPr>
              <a:t>had  </a:t>
            </a:r>
            <a:r>
              <a:rPr sz="2800" spc="-135" dirty="0">
                <a:latin typeface="Times New Roman"/>
                <a:cs typeface="Times New Roman"/>
              </a:rPr>
              <a:t>approximately </a:t>
            </a:r>
            <a:r>
              <a:rPr sz="2800" spc="-70" dirty="0">
                <a:latin typeface="Times New Roman"/>
                <a:cs typeface="Times New Roman"/>
              </a:rPr>
              <a:t>2,000 </a:t>
            </a:r>
            <a:r>
              <a:rPr sz="2800" spc="-135" dirty="0">
                <a:latin typeface="Times New Roman"/>
                <a:cs typeface="Times New Roman"/>
              </a:rPr>
              <a:t>men </a:t>
            </a:r>
            <a:r>
              <a:rPr sz="2800" spc="-85" dirty="0">
                <a:latin typeface="Times New Roman"/>
                <a:cs typeface="Times New Roman"/>
              </a:rPr>
              <a:t>under </a:t>
            </a:r>
            <a:r>
              <a:rPr sz="2800" spc="-180" dirty="0">
                <a:latin typeface="Times New Roman"/>
                <a:cs typeface="Times New Roman"/>
              </a:rPr>
              <a:t>his  </a:t>
            </a:r>
            <a:r>
              <a:rPr sz="2800" spc="-120" dirty="0">
                <a:latin typeface="Times New Roman"/>
                <a:cs typeface="Times New Roman"/>
              </a:rPr>
              <a:t>command, </a:t>
            </a:r>
            <a:r>
              <a:rPr sz="2800" spc="-180" dirty="0">
                <a:latin typeface="Times New Roman"/>
                <a:cs typeface="Times New Roman"/>
              </a:rPr>
              <a:t>half </a:t>
            </a:r>
            <a:r>
              <a:rPr sz="2800" spc="-160" dirty="0">
                <a:latin typeface="Times New Roman"/>
                <a:cs typeface="Times New Roman"/>
              </a:rPr>
              <a:t>of </a:t>
            </a:r>
            <a:r>
              <a:rPr sz="2800" spc="-155" dirty="0">
                <a:latin typeface="Times New Roman"/>
                <a:cs typeface="Times New Roman"/>
              </a:rPr>
              <a:t>whom </a:t>
            </a:r>
            <a:r>
              <a:rPr sz="2800" spc="-120" dirty="0">
                <a:latin typeface="Times New Roman"/>
                <a:cs typeface="Times New Roman"/>
              </a:rPr>
              <a:t>were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120" dirty="0">
                <a:latin typeface="Times New Roman"/>
                <a:cs typeface="Times New Roman"/>
              </a:rPr>
              <a:t>black.</a:t>
            </a:r>
            <a:endParaRPr sz="2800">
              <a:latin typeface="Times New Roman"/>
              <a:cs typeface="Times New Roman"/>
            </a:endParaRPr>
          </a:p>
          <a:p>
            <a:pPr marL="287020" marR="5080" indent="-274320" algn="just">
              <a:lnSpc>
                <a:spcPct val="79400"/>
              </a:lnSpc>
              <a:spcBef>
                <a:spcPts val="650"/>
              </a:spcBef>
              <a:buClr>
                <a:srgbClr val="D34817"/>
              </a:buClr>
              <a:buSzPct val="85714"/>
              <a:buFont typeface="Wingdings 2"/>
              <a:buChar char="●"/>
              <a:tabLst>
                <a:tab pos="287020" algn="l"/>
              </a:tabLst>
            </a:pPr>
            <a:r>
              <a:rPr sz="2800" spc="-204" dirty="0">
                <a:latin typeface="Times New Roman"/>
                <a:cs typeface="Times New Roman"/>
              </a:rPr>
              <a:t>Beyond </a:t>
            </a:r>
            <a:r>
              <a:rPr sz="2800" spc="-120" dirty="0">
                <a:latin typeface="Times New Roman"/>
                <a:cs typeface="Times New Roman"/>
              </a:rPr>
              <a:t>those </a:t>
            </a:r>
            <a:r>
              <a:rPr sz="2800" spc="-155" dirty="0">
                <a:latin typeface="Times New Roman"/>
                <a:cs typeface="Times New Roman"/>
              </a:rPr>
              <a:t>fighting </a:t>
            </a:r>
            <a:r>
              <a:rPr sz="2800" spc="-130" dirty="0">
                <a:latin typeface="Times New Roman"/>
                <a:cs typeface="Times New Roman"/>
              </a:rPr>
              <a:t>in </a:t>
            </a:r>
            <a:r>
              <a:rPr sz="2800" spc="-90" dirty="0">
                <a:latin typeface="Times New Roman"/>
                <a:cs typeface="Times New Roman"/>
              </a:rPr>
              <a:t>the </a:t>
            </a:r>
            <a:r>
              <a:rPr sz="2800" spc="-365" dirty="0">
                <a:latin typeface="Times New Roman"/>
                <a:cs typeface="Times New Roman"/>
              </a:rPr>
              <a:t>Regiment,  </a:t>
            </a:r>
            <a:r>
              <a:rPr sz="2800" spc="-85" dirty="0">
                <a:latin typeface="Times New Roman"/>
                <a:cs typeface="Times New Roman"/>
              </a:rPr>
              <a:t>the </a:t>
            </a:r>
            <a:r>
              <a:rPr sz="2800" spc="-125" dirty="0">
                <a:latin typeface="Times New Roman"/>
                <a:cs typeface="Times New Roman"/>
              </a:rPr>
              <a:t>proclamation </a:t>
            </a:r>
            <a:r>
              <a:rPr sz="2800" spc="-120" dirty="0">
                <a:latin typeface="Times New Roman"/>
                <a:cs typeface="Times New Roman"/>
              </a:rPr>
              <a:t>inspired </a:t>
            </a:r>
            <a:r>
              <a:rPr sz="2800" spc="-140" dirty="0">
                <a:latin typeface="Times New Roman"/>
                <a:cs typeface="Times New Roman"/>
              </a:rPr>
              <a:t>thousands </a:t>
            </a:r>
            <a:r>
              <a:rPr sz="2800" spc="-160" dirty="0">
                <a:latin typeface="Times New Roman"/>
                <a:cs typeface="Times New Roman"/>
              </a:rPr>
              <a:t>of  </a:t>
            </a:r>
            <a:r>
              <a:rPr sz="2800" spc="-180" dirty="0">
                <a:latin typeface="Times New Roman"/>
                <a:cs typeface="Times New Roman"/>
              </a:rPr>
              <a:t>runaways </a:t>
            </a:r>
            <a:r>
              <a:rPr sz="2800" spc="-45" dirty="0">
                <a:latin typeface="Times New Roman"/>
                <a:cs typeface="Times New Roman"/>
              </a:rPr>
              <a:t>to </a:t>
            </a:r>
            <a:r>
              <a:rPr sz="2800" spc="-150" dirty="0">
                <a:latin typeface="Times New Roman"/>
                <a:cs typeface="Times New Roman"/>
              </a:rPr>
              <a:t>follow </a:t>
            </a:r>
            <a:r>
              <a:rPr sz="2800" spc="-90" dirty="0">
                <a:latin typeface="Times New Roman"/>
                <a:cs typeface="Times New Roman"/>
              </a:rPr>
              <a:t>the </a:t>
            </a:r>
            <a:r>
              <a:rPr sz="2800" spc="-145" dirty="0">
                <a:latin typeface="Times New Roman"/>
                <a:cs typeface="Times New Roman"/>
              </a:rPr>
              <a:t>British </a:t>
            </a:r>
            <a:r>
              <a:rPr sz="2800" spc="-114" dirty="0">
                <a:latin typeface="Times New Roman"/>
                <a:cs typeface="Times New Roman"/>
              </a:rPr>
              <a:t>through  </a:t>
            </a:r>
            <a:r>
              <a:rPr sz="2800" spc="-85" dirty="0">
                <a:latin typeface="Times New Roman"/>
                <a:cs typeface="Times New Roman"/>
              </a:rPr>
              <a:t>the</a:t>
            </a:r>
            <a:r>
              <a:rPr sz="2800" spc="-165" dirty="0">
                <a:latin typeface="Times New Roman"/>
                <a:cs typeface="Times New Roman"/>
              </a:rPr>
              <a:t> </a:t>
            </a:r>
            <a:r>
              <a:rPr sz="2800" spc="-130" dirty="0">
                <a:latin typeface="Times New Roman"/>
                <a:cs typeface="Times New Roman"/>
              </a:rPr>
              <a:t>war.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8600" y="1143000"/>
            <a:ext cx="2857500" cy="510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236657"/>
            <a:ext cx="3175635" cy="59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0" dirty="0"/>
              <a:t>Black</a:t>
            </a:r>
            <a:r>
              <a:rPr spc="-160" dirty="0"/>
              <a:t> </a:t>
            </a:r>
            <a:r>
              <a:rPr spc="-80" dirty="0"/>
              <a:t>Loyalists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061720"/>
            <a:ext cx="8069580" cy="4180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indent="-273050">
              <a:lnSpc>
                <a:spcPct val="100000"/>
              </a:lnSpc>
              <a:buClr>
                <a:srgbClr val="D34817"/>
              </a:buClr>
              <a:buSzPct val="84615"/>
              <a:buFont typeface="Wingdings 2"/>
              <a:buChar char="●"/>
              <a:tabLst>
                <a:tab pos="285750" algn="l"/>
              </a:tabLst>
            </a:pPr>
            <a:r>
              <a:rPr sz="2600" spc="-200" dirty="0">
                <a:latin typeface="Times New Roman"/>
                <a:cs typeface="Times New Roman"/>
              </a:rPr>
              <a:t>Blacks </a:t>
            </a:r>
            <a:r>
              <a:rPr sz="2600" spc="-110" dirty="0">
                <a:latin typeface="Times New Roman"/>
                <a:cs typeface="Times New Roman"/>
              </a:rPr>
              <a:t>most </a:t>
            </a:r>
            <a:r>
              <a:rPr sz="2600" spc="-114" dirty="0">
                <a:latin typeface="Times New Roman"/>
                <a:cs typeface="Times New Roman"/>
              </a:rPr>
              <a:t>frequently </a:t>
            </a:r>
            <a:r>
              <a:rPr sz="2600" spc="-125" dirty="0">
                <a:latin typeface="Times New Roman"/>
                <a:cs typeface="Times New Roman"/>
              </a:rPr>
              <a:t>looked </a:t>
            </a:r>
            <a:r>
              <a:rPr sz="2600" spc="-40" dirty="0">
                <a:latin typeface="Times New Roman"/>
                <a:cs typeface="Times New Roman"/>
              </a:rPr>
              <a:t>to </a:t>
            </a:r>
            <a:r>
              <a:rPr sz="2600" spc="-80" dirty="0">
                <a:latin typeface="Times New Roman"/>
                <a:cs typeface="Times New Roman"/>
              </a:rPr>
              <a:t>the </a:t>
            </a:r>
            <a:r>
              <a:rPr sz="2600" spc="-215" dirty="0">
                <a:latin typeface="Times New Roman"/>
                <a:cs typeface="Times New Roman"/>
              </a:rPr>
              <a:t>King’s </a:t>
            </a:r>
            <a:r>
              <a:rPr sz="2600" spc="-85" dirty="0">
                <a:latin typeface="Times New Roman"/>
                <a:cs typeface="Times New Roman"/>
              </a:rPr>
              <a:t>troops </a:t>
            </a:r>
            <a:r>
              <a:rPr sz="2600" spc="-204" dirty="0">
                <a:latin typeface="Times New Roman"/>
                <a:cs typeface="Times New Roman"/>
              </a:rPr>
              <a:t>as 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liberators.</a:t>
            </a:r>
            <a:endParaRPr sz="2600">
              <a:latin typeface="Times New Roman"/>
              <a:cs typeface="Times New Roman"/>
            </a:endParaRPr>
          </a:p>
          <a:p>
            <a:pPr marL="285750">
              <a:lnSpc>
                <a:spcPct val="100000"/>
              </a:lnSpc>
              <a:spcBef>
                <a:spcPts val="80"/>
              </a:spcBef>
            </a:pPr>
            <a:r>
              <a:rPr sz="2600" spc="-105" dirty="0">
                <a:latin typeface="Times New Roman"/>
                <a:cs typeface="Times New Roman"/>
              </a:rPr>
              <a:t>Wherever </a:t>
            </a:r>
            <a:r>
              <a:rPr sz="2600" spc="-80" dirty="0">
                <a:latin typeface="Times New Roman"/>
                <a:cs typeface="Times New Roman"/>
              </a:rPr>
              <a:t>the </a:t>
            </a:r>
            <a:r>
              <a:rPr sz="2600" spc="-130" dirty="0">
                <a:latin typeface="Times New Roman"/>
                <a:cs typeface="Times New Roman"/>
              </a:rPr>
              <a:t>British </a:t>
            </a:r>
            <a:r>
              <a:rPr sz="2600" spc="-90" dirty="0">
                <a:latin typeface="Times New Roman"/>
                <a:cs typeface="Times New Roman"/>
              </a:rPr>
              <a:t>marched, </a:t>
            </a:r>
            <a:r>
              <a:rPr sz="2600" spc="-195" dirty="0">
                <a:latin typeface="Times New Roman"/>
                <a:cs typeface="Times New Roman"/>
              </a:rPr>
              <a:t>slaves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followed.</a:t>
            </a:r>
            <a:endParaRPr sz="2600">
              <a:latin typeface="Times New Roman"/>
              <a:cs typeface="Times New Roman"/>
            </a:endParaRPr>
          </a:p>
          <a:p>
            <a:pPr marL="285750" marR="243204" indent="-273050">
              <a:lnSpc>
                <a:spcPts val="3100"/>
              </a:lnSpc>
              <a:spcBef>
                <a:spcPts val="2500"/>
              </a:spcBef>
              <a:buClr>
                <a:srgbClr val="D34817"/>
              </a:buClr>
              <a:buSzPct val="84615"/>
              <a:buFont typeface="Wingdings 2"/>
              <a:buChar char="●"/>
              <a:tabLst>
                <a:tab pos="285750" algn="l"/>
              </a:tabLst>
            </a:pPr>
            <a:r>
              <a:rPr sz="2600" spc="-145" dirty="0">
                <a:latin typeface="Times New Roman"/>
                <a:cs typeface="Times New Roman"/>
              </a:rPr>
              <a:t>Dunmore’s </a:t>
            </a:r>
            <a:r>
              <a:rPr sz="2600" spc="-70" dirty="0">
                <a:latin typeface="Times New Roman"/>
                <a:cs typeface="Times New Roman"/>
              </a:rPr>
              <a:t>attempt </a:t>
            </a:r>
            <a:r>
              <a:rPr sz="2600" spc="-40" dirty="0">
                <a:latin typeface="Times New Roman"/>
                <a:cs typeface="Times New Roman"/>
              </a:rPr>
              <a:t>to </a:t>
            </a:r>
            <a:r>
              <a:rPr sz="2600" spc="-114" dirty="0">
                <a:latin typeface="Times New Roman"/>
                <a:cs typeface="Times New Roman"/>
              </a:rPr>
              <a:t>instigate </a:t>
            </a:r>
            <a:r>
              <a:rPr sz="2600" spc="-204" dirty="0">
                <a:latin typeface="Times New Roman"/>
                <a:cs typeface="Times New Roman"/>
              </a:rPr>
              <a:t>a </a:t>
            </a:r>
            <a:r>
              <a:rPr sz="2600" spc="-190" dirty="0">
                <a:latin typeface="Times New Roman"/>
                <a:cs typeface="Times New Roman"/>
              </a:rPr>
              <a:t>slave </a:t>
            </a:r>
            <a:r>
              <a:rPr sz="2600" spc="-100" dirty="0">
                <a:latin typeface="Times New Roman"/>
                <a:cs typeface="Times New Roman"/>
              </a:rPr>
              <a:t>rebellion </a:t>
            </a:r>
            <a:r>
              <a:rPr sz="2600" spc="-145" dirty="0">
                <a:latin typeface="Times New Roman"/>
                <a:cs typeface="Times New Roman"/>
              </a:rPr>
              <a:t>became </a:t>
            </a:r>
            <a:r>
              <a:rPr sz="2600" spc="-420" dirty="0">
                <a:latin typeface="Times New Roman"/>
                <a:cs typeface="Times New Roman"/>
              </a:rPr>
              <a:t>official  </a:t>
            </a:r>
            <a:r>
              <a:rPr sz="2600" spc="-135" dirty="0">
                <a:latin typeface="Times New Roman"/>
                <a:cs typeface="Times New Roman"/>
              </a:rPr>
              <a:t>British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policy.</a:t>
            </a:r>
            <a:endParaRPr sz="2600">
              <a:latin typeface="Times New Roman"/>
              <a:cs typeface="Times New Roman"/>
            </a:endParaRPr>
          </a:p>
          <a:p>
            <a:pPr marL="285750" marR="5080" indent="-273050">
              <a:lnSpc>
                <a:spcPct val="100200"/>
              </a:lnSpc>
              <a:spcBef>
                <a:spcPts val="2270"/>
              </a:spcBef>
              <a:buClr>
                <a:srgbClr val="D34817"/>
              </a:buClr>
              <a:buSzPct val="84615"/>
              <a:buFont typeface="Wingdings 2"/>
              <a:buChar char="●"/>
              <a:tabLst>
                <a:tab pos="285750" algn="l"/>
              </a:tabLst>
            </a:pPr>
            <a:r>
              <a:rPr sz="2600" spc="-155" dirty="0">
                <a:latin typeface="Times New Roman"/>
                <a:cs typeface="Times New Roman"/>
              </a:rPr>
              <a:t>In </a:t>
            </a:r>
            <a:r>
              <a:rPr sz="2600" spc="-130" dirty="0">
                <a:latin typeface="Times New Roman"/>
                <a:cs typeface="Times New Roman"/>
              </a:rPr>
              <a:t>June </a:t>
            </a:r>
            <a:r>
              <a:rPr sz="2600" spc="-70" dirty="0">
                <a:latin typeface="Times New Roman"/>
                <a:cs typeface="Times New Roman"/>
              </a:rPr>
              <a:t>1779</a:t>
            </a:r>
            <a:r>
              <a:rPr sz="2600" spc="-70" dirty="0">
                <a:solidFill>
                  <a:srgbClr val="FF0000"/>
                </a:solidFill>
                <a:latin typeface="Times New Roman"/>
                <a:cs typeface="Times New Roman"/>
              </a:rPr>
              <a:t>, </a:t>
            </a:r>
            <a:r>
              <a:rPr sz="2600" spc="-155" dirty="0">
                <a:latin typeface="Times New Roman"/>
                <a:cs typeface="Times New Roman"/>
              </a:rPr>
              <a:t>Sir </a:t>
            </a:r>
            <a:r>
              <a:rPr sz="2600" spc="-110" dirty="0">
                <a:latin typeface="Times New Roman"/>
                <a:cs typeface="Times New Roman"/>
              </a:rPr>
              <a:t>Henry </a:t>
            </a:r>
            <a:r>
              <a:rPr sz="2600" spc="-70" dirty="0">
                <a:latin typeface="Times New Roman"/>
                <a:cs typeface="Times New Roman"/>
              </a:rPr>
              <a:t>Clinton, </a:t>
            </a:r>
            <a:r>
              <a:rPr sz="2600" spc="-120" dirty="0">
                <a:latin typeface="Times New Roman"/>
                <a:cs typeface="Times New Roman"/>
              </a:rPr>
              <a:t>commander </a:t>
            </a:r>
            <a:r>
              <a:rPr sz="2600" spc="-155" dirty="0">
                <a:latin typeface="Times New Roman"/>
                <a:cs typeface="Times New Roman"/>
              </a:rPr>
              <a:t>of </a:t>
            </a:r>
            <a:r>
              <a:rPr sz="2600" spc="-80" dirty="0">
                <a:latin typeface="Times New Roman"/>
                <a:cs typeface="Times New Roman"/>
              </a:rPr>
              <a:t>the </a:t>
            </a:r>
            <a:r>
              <a:rPr sz="2600" spc="-130" dirty="0">
                <a:latin typeface="Times New Roman"/>
                <a:cs typeface="Times New Roman"/>
              </a:rPr>
              <a:t>British </a:t>
            </a:r>
            <a:r>
              <a:rPr sz="2600" spc="-705" dirty="0">
                <a:latin typeface="Times New Roman"/>
                <a:cs typeface="Times New Roman"/>
              </a:rPr>
              <a:t>Army </a:t>
            </a:r>
            <a:r>
              <a:rPr sz="2600" spc="-505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in </a:t>
            </a:r>
            <a:r>
              <a:rPr sz="2600" spc="-145" dirty="0">
                <a:latin typeface="Times New Roman"/>
                <a:cs typeface="Times New Roman"/>
              </a:rPr>
              <a:t>America issued </a:t>
            </a:r>
            <a:r>
              <a:rPr sz="2600" spc="-165" dirty="0">
                <a:latin typeface="Times New Roman"/>
                <a:cs typeface="Times New Roman"/>
              </a:rPr>
              <a:t>his </a:t>
            </a:r>
            <a:r>
              <a:rPr sz="2600" spc="-150" dirty="0">
                <a:latin typeface="Times New Roman"/>
                <a:cs typeface="Times New Roman"/>
              </a:rPr>
              <a:t>“Phillipsburgh </a:t>
            </a:r>
            <a:r>
              <a:rPr sz="2600" spc="-135" dirty="0">
                <a:latin typeface="Times New Roman"/>
                <a:cs typeface="Times New Roman"/>
              </a:rPr>
              <a:t>Proclamation” </a:t>
            </a:r>
            <a:r>
              <a:rPr sz="2600" spc="-120" dirty="0">
                <a:latin typeface="Times New Roman"/>
                <a:cs typeface="Times New Roman"/>
              </a:rPr>
              <a:t>in </a:t>
            </a:r>
            <a:r>
              <a:rPr sz="2600" spc="-145" dirty="0">
                <a:latin typeface="Times New Roman"/>
                <a:cs typeface="Times New Roman"/>
              </a:rPr>
              <a:t>which </a:t>
            </a:r>
            <a:r>
              <a:rPr sz="2600" spc="-135" dirty="0">
                <a:latin typeface="Times New Roman"/>
                <a:cs typeface="Times New Roman"/>
              </a:rPr>
              <a:t>he  </a:t>
            </a:r>
            <a:r>
              <a:rPr sz="2600" spc="-114" dirty="0">
                <a:latin typeface="Times New Roman"/>
                <a:cs typeface="Times New Roman"/>
              </a:rPr>
              <a:t>promised </a:t>
            </a:r>
            <a:r>
              <a:rPr sz="2600" spc="-140" dirty="0">
                <a:latin typeface="Times New Roman"/>
                <a:cs typeface="Times New Roman"/>
              </a:rPr>
              <a:t>“to every </a:t>
            </a:r>
            <a:r>
              <a:rPr sz="2600" spc="-105" dirty="0">
                <a:latin typeface="Times New Roman"/>
                <a:cs typeface="Times New Roman"/>
              </a:rPr>
              <a:t>Negro </a:t>
            </a:r>
            <a:r>
              <a:rPr sz="2600" spc="-140" dirty="0">
                <a:latin typeface="Times New Roman"/>
                <a:cs typeface="Times New Roman"/>
              </a:rPr>
              <a:t>who </a:t>
            </a:r>
            <a:r>
              <a:rPr sz="2600" spc="-155" dirty="0">
                <a:latin typeface="Times New Roman"/>
                <a:cs typeface="Times New Roman"/>
              </a:rPr>
              <a:t>shall </a:t>
            </a:r>
            <a:r>
              <a:rPr sz="2600" spc="-65" dirty="0">
                <a:latin typeface="Times New Roman"/>
                <a:cs typeface="Times New Roman"/>
              </a:rPr>
              <a:t>desert </a:t>
            </a:r>
            <a:r>
              <a:rPr sz="2600" spc="-80" dirty="0">
                <a:latin typeface="Times New Roman"/>
                <a:cs typeface="Times New Roman"/>
              </a:rPr>
              <a:t>the </a:t>
            </a:r>
            <a:r>
              <a:rPr sz="2600" spc="-130" dirty="0">
                <a:latin typeface="Times New Roman"/>
                <a:cs typeface="Times New Roman"/>
              </a:rPr>
              <a:t>Rebel Standard  full </a:t>
            </a:r>
            <a:r>
              <a:rPr sz="2600" spc="-105" dirty="0">
                <a:latin typeface="Times New Roman"/>
                <a:cs typeface="Times New Roman"/>
              </a:rPr>
              <a:t>security </a:t>
            </a:r>
            <a:r>
              <a:rPr sz="2600" spc="-40" dirty="0">
                <a:latin typeface="Times New Roman"/>
                <a:cs typeface="Times New Roman"/>
              </a:rPr>
              <a:t>to </a:t>
            </a:r>
            <a:r>
              <a:rPr sz="2600" spc="-140" dirty="0">
                <a:latin typeface="Times New Roman"/>
                <a:cs typeface="Times New Roman"/>
              </a:rPr>
              <a:t>follow </a:t>
            </a:r>
            <a:r>
              <a:rPr sz="2600" spc="-110" dirty="0">
                <a:latin typeface="Times New Roman"/>
                <a:cs typeface="Times New Roman"/>
              </a:rPr>
              <a:t>within these </a:t>
            </a:r>
            <a:r>
              <a:rPr sz="2600" spc="-125" dirty="0">
                <a:latin typeface="Times New Roman"/>
                <a:cs typeface="Times New Roman"/>
              </a:rPr>
              <a:t>Lines, </a:t>
            </a:r>
            <a:r>
              <a:rPr sz="2600" spc="-200" dirty="0">
                <a:latin typeface="Times New Roman"/>
                <a:cs typeface="Times New Roman"/>
              </a:rPr>
              <a:t>any </a:t>
            </a:r>
            <a:r>
              <a:rPr sz="2600" spc="-110" dirty="0">
                <a:latin typeface="Times New Roman"/>
                <a:cs typeface="Times New Roman"/>
              </a:rPr>
              <a:t>Occupation </a:t>
            </a:r>
            <a:r>
              <a:rPr sz="2600" spc="-145" dirty="0">
                <a:latin typeface="Times New Roman"/>
                <a:cs typeface="Times New Roman"/>
              </a:rPr>
              <a:t>which  </a:t>
            </a:r>
            <a:r>
              <a:rPr sz="2600" spc="-135" dirty="0">
                <a:latin typeface="Times New Roman"/>
                <a:cs typeface="Times New Roman"/>
              </a:rPr>
              <a:t>he </a:t>
            </a:r>
            <a:r>
              <a:rPr sz="2600" spc="-155" dirty="0">
                <a:latin typeface="Times New Roman"/>
                <a:cs typeface="Times New Roman"/>
              </a:rPr>
              <a:t>shall </a:t>
            </a:r>
            <a:r>
              <a:rPr sz="2600" spc="-110" dirty="0">
                <a:latin typeface="Times New Roman"/>
                <a:cs typeface="Times New Roman"/>
              </a:rPr>
              <a:t>think</a:t>
            </a:r>
            <a:r>
              <a:rPr sz="2600" spc="2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proper.”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206495"/>
            <a:ext cx="6432550" cy="1225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0" dirty="0"/>
              <a:t>Black </a:t>
            </a:r>
            <a:r>
              <a:rPr spc="-80" dirty="0"/>
              <a:t>Loyalists</a:t>
            </a:r>
            <a:r>
              <a:rPr spc="-200" dirty="0"/>
              <a:t> </a:t>
            </a:r>
            <a:r>
              <a:rPr spc="175" dirty="0"/>
              <a:t>–</a:t>
            </a:r>
          </a:p>
          <a:p>
            <a:pPr marL="1917700">
              <a:lnSpc>
                <a:spcPct val="100000"/>
              </a:lnSpc>
              <a:spcBef>
                <a:spcPts val="120"/>
              </a:spcBef>
            </a:pPr>
            <a:r>
              <a:rPr spc="-65" dirty="0"/>
              <a:t>“The </a:t>
            </a:r>
            <a:r>
              <a:rPr spc="-50" dirty="0"/>
              <a:t>Black</a:t>
            </a:r>
            <a:r>
              <a:rPr spc="-130" dirty="0"/>
              <a:t> </a:t>
            </a:r>
            <a:r>
              <a:rPr spc="-45" dirty="0"/>
              <a:t>Pioneers”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2006600"/>
            <a:ext cx="7940675" cy="4192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marR="295275" indent="-273050">
              <a:lnSpc>
                <a:spcPts val="2700"/>
              </a:lnSpc>
              <a:tabLst>
                <a:tab pos="4022725" algn="l"/>
              </a:tabLst>
            </a:pPr>
            <a:r>
              <a:rPr sz="2000" spc="670" dirty="0">
                <a:solidFill>
                  <a:srgbClr val="D34817"/>
                </a:solidFill>
                <a:latin typeface="Arial"/>
                <a:cs typeface="Arial"/>
              </a:rPr>
              <a:t>q </a:t>
            </a:r>
            <a:r>
              <a:rPr sz="2300" spc="-110" dirty="0">
                <a:latin typeface="Times New Roman"/>
                <a:cs typeface="Times New Roman"/>
              </a:rPr>
              <a:t>The </a:t>
            </a:r>
            <a:r>
              <a:rPr sz="2300" spc="-120" dirty="0">
                <a:latin typeface="Times New Roman"/>
                <a:cs typeface="Times New Roman"/>
              </a:rPr>
              <a:t>British </a:t>
            </a:r>
            <a:r>
              <a:rPr sz="2300" spc="-85" dirty="0">
                <a:latin typeface="Times New Roman"/>
                <a:cs typeface="Times New Roman"/>
              </a:rPr>
              <a:t>fleet dropped </a:t>
            </a:r>
            <a:r>
              <a:rPr sz="2300" spc="-100" dirty="0">
                <a:latin typeface="Times New Roman"/>
                <a:cs typeface="Times New Roman"/>
              </a:rPr>
              <a:t>anchor </a:t>
            </a:r>
            <a:r>
              <a:rPr sz="2300" spc="-150" dirty="0">
                <a:latin typeface="Times New Roman"/>
                <a:cs typeface="Times New Roman"/>
              </a:rPr>
              <a:t>off </a:t>
            </a:r>
            <a:r>
              <a:rPr sz="2300" spc="-125" dirty="0">
                <a:latin typeface="Times New Roman"/>
                <a:cs typeface="Times New Roman"/>
              </a:rPr>
              <a:t>Cape </a:t>
            </a:r>
            <a:r>
              <a:rPr sz="2300" spc="-140" dirty="0">
                <a:latin typeface="Times New Roman"/>
                <a:cs typeface="Times New Roman"/>
              </a:rPr>
              <a:t>Fear </a:t>
            </a:r>
            <a:r>
              <a:rPr sz="2300" spc="-110" dirty="0">
                <a:latin typeface="Times New Roman"/>
                <a:cs typeface="Times New Roman"/>
              </a:rPr>
              <a:t>in </a:t>
            </a:r>
            <a:r>
              <a:rPr sz="2300" spc="-120" dirty="0">
                <a:latin typeface="Times New Roman"/>
                <a:cs typeface="Times New Roman"/>
              </a:rPr>
              <a:t>early </a:t>
            </a:r>
            <a:r>
              <a:rPr sz="2300" spc="-105" dirty="0">
                <a:latin typeface="Times New Roman"/>
                <a:cs typeface="Times New Roman"/>
              </a:rPr>
              <a:t>1776 </a:t>
            </a:r>
            <a:r>
              <a:rPr sz="2300" spc="-130" dirty="0">
                <a:latin typeface="Times New Roman"/>
                <a:cs typeface="Times New Roman"/>
              </a:rPr>
              <a:t>leading  </a:t>
            </a:r>
            <a:r>
              <a:rPr sz="2300" spc="-170" dirty="0">
                <a:latin typeface="Times New Roman"/>
                <a:cs typeface="Times New Roman"/>
              </a:rPr>
              <a:t>many </a:t>
            </a:r>
            <a:r>
              <a:rPr sz="2300" spc="-125" dirty="0">
                <a:latin typeface="Times New Roman"/>
                <a:cs typeface="Times New Roman"/>
              </a:rPr>
              <a:t>NC </a:t>
            </a:r>
            <a:r>
              <a:rPr sz="2300" spc="-170" dirty="0">
                <a:latin typeface="Times New Roman"/>
                <a:cs typeface="Times New Roman"/>
              </a:rPr>
              <a:t>slaves </a:t>
            </a:r>
            <a:r>
              <a:rPr sz="2300" spc="-35" dirty="0">
                <a:latin typeface="Times New Roman"/>
                <a:cs typeface="Times New Roman"/>
              </a:rPr>
              <a:t>to </a:t>
            </a:r>
            <a:r>
              <a:rPr sz="2300" spc="-110" dirty="0">
                <a:latin typeface="Times New Roman"/>
                <a:cs typeface="Times New Roman"/>
              </a:rPr>
              <a:t>flee</a:t>
            </a:r>
            <a:r>
              <a:rPr sz="2300" spc="215" dirty="0">
                <a:latin typeface="Times New Roman"/>
                <a:cs typeface="Times New Roman"/>
              </a:rPr>
              <a:t> </a:t>
            </a:r>
            <a:r>
              <a:rPr sz="2300" spc="-40" dirty="0">
                <a:latin typeface="Times New Roman"/>
                <a:cs typeface="Times New Roman"/>
              </a:rPr>
              <a:t>there.</a:t>
            </a:r>
            <a:r>
              <a:rPr sz="2300" spc="-150" dirty="0">
                <a:latin typeface="Times New Roman"/>
                <a:cs typeface="Times New Roman"/>
              </a:rPr>
              <a:t> </a:t>
            </a:r>
            <a:r>
              <a:rPr sz="2300" spc="-105" dirty="0">
                <a:latin typeface="Times New Roman"/>
                <a:cs typeface="Times New Roman"/>
              </a:rPr>
              <a:t>Free	</a:t>
            </a:r>
            <a:r>
              <a:rPr sz="2300" spc="-145" dirty="0">
                <a:latin typeface="Times New Roman"/>
                <a:cs typeface="Times New Roman"/>
              </a:rPr>
              <a:t>blacks </a:t>
            </a:r>
            <a:r>
              <a:rPr sz="2300" spc="-140" dirty="0">
                <a:latin typeface="Times New Roman"/>
                <a:cs typeface="Times New Roman"/>
              </a:rPr>
              <a:t>also </a:t>
            </a:r>
            <a:r>
              <a:rPr sz="2300" spc="-105" dirty="0">
                <a:latin typeface="Times New Roman"/>
                <a:cs typeface="Times New Roman"/>
              </a:rPr>
              <a:t>joined </a:t>
            </a:r>
            <a:r>
              <a:rPr sz="2300" spc="-65" dirty="0">
                <a:latin typeface="Times New Roman"/>
                <a:cs typeface="Times New Roman"/>
              </a:rPr>
              <a:t>the </a:t>
            </a:r>
            <a:r>
              <a:rPr sz="2300" spc="-120" dirty="0">
                <a:latin typeface="Times New Roman"/>
                <a:cs typeface="Times New Roman"/>
              </a:rPr>
              <a:t>British</a:t>
            </a:r>
            <a:r>
              <a:rPr sz="2300" spc="140" dirty="0">
                <a:latin typeface="Times New Roman"/>
                <a:cs typeface="Times New Roman"/>
              </a:rPr>
              <a:t> </a:t>
            </a:r>
            <a:r>
              <a:rPr sz="2300" spc="-85" dirty="0">
                <a:latin typeface="Times New Roman"/>
                <a:cs typeface="Times New Roman"/>
              </a:rPr>
              <a:t>fight.</a:t>
            </a:r>
            <a:endParaRPr sz="2300">
              <a:latin typeface="Times New Roman"/>
              <a:cs typeface="Times New Roman"/>
            </a:endParaRPr>
          </a:p>
          <a:p>
            <a:pPr marL="285750" marR="250190" indent="-273050">
              <a:lnSpc>
                <a:spcPct val="101400"/>
              </a:lnSpc>
              <a:spcBef>
                <a:spcPts val="520"/>
              </a:spcBef>
            </a:pPr>
            <a:r>
              <a:rPr sz="2000" spc="670" dirty="0">
                <a:solidFill>
                  <a:srgbClr val="D34817"/>
                </a:solidFill>
                <a:latin typeface="Arial"/>
                <a:cs typeface="Arial"/>
              </a:rPr>
              <a:t>q</a:t>
            </a:r>
            <a:r>
              <a:rPr sz="2000" spc="120" dirty="0">
                <a:solidFill>
                  <a:srgbClr val="D34817"/>
                </a:solidFill>
                <a:latin typeface="Arial"/>
                <a:cs typeface="Arial"/>
              </a:rPr>
              <a:t> </a:t>
            </a:r>
            <a:r>
              <a:rPr sz="2300" spc="-120" dirty="0">
                <a:latin typeface="Times New Roman"/>
                <a:cs typeface="Times New Roman"/>
              </a:rPr>
              <a:t>British </a:t>
            </a:r>
            <a:r>
              <a:rPr sz="2300" spc="-114" dirty="0">
                <a:latin typeface="Times New Roman"/>
                <a:cs typeface="Times New Roman"/>
              </a:rPr>
              <a:t>Captain </a:t>
            </a:r>
            <a:r>
              <a:rPr sz="2300" spc="-100" dirty="0">
                <a:latin typeface="Times New Roman"/>
                <a:cs typeface="Times New Roman"/>
              </a:rPr>
              <a:t>George </a:t>
            </a:r>
            <a:r>
              <a:rPr sz="2300" spc="-65" dirty="0">
                <a:latin typeface="Times New Roman"/>
                <a:cs typeface="Times New Roman"/>
              </a:rPr>
              <a:t>Martin, </a:t>
            </a:r>
            <a:r>
              <a:rPr sz="2300" spc="-75" dirty="0">
                <a:latin typeface="Times New Roman"/>
                <a:cs typeface="Times New Roman"/>
              </a:rPr>
              <a:t>under </a:t>
            </a:r>
            <a:r>
              <a:rPr sz="2300" spc="-135" dirty="0">
                <a:latin typeface="Times New Roman"/>
                <a:cs typeface="Times New Roman"/>
              </a:rPr>
              <a:t>command of </a:t>
            </a:r>
            <a:r>
              <a:rPr sz="2300" spc="-140" dirty="0">
                <a:latin typeface="Times New Roman"/>
                <a:cs typeface="Times New Roman"/>
              </a:rPr>
              <a:t>Sir </a:t>
            </a:r>
            <a:r>
              <a:rPr sz="2300" spc="-95" dirty="0">
                <a:latin typeface="Times New Roman"/>
                <a:cs typeface="Times New Roman"/>
              </a:rPr>
              <a:t>Henry </a:t>
            </a:r>
            <a:r>
              <a:rPr sz="2300" spc="-65" dirty="0">
                <a:latin typeface="Times New Roman"/>
                <a:cs typeface="Times New Roman"/>
              </a:rPr>
              <a:t>Clinton,  </a:t>
            </a:r>
            <a:r>
              <a:rPr sz="2300" spc="-120" dirty="0">
                <a:latin typeface="Times New Roman"/>
                <a:cs typeface="Times New Roman"/>
              </a:rPr>
              <a:t>organized </a:t>
            </a:r>
            <a:r>
              <a:rPr sz="2300" spc="-90" dirty="0">
                <a:latin typeface="Times New Roman"/>
                <a:cs typeface="Times New Roman"/>
              </a:rPr>
              <a:t>these </a:t>
            </a:r>
            <a:r>
              <a:rPr sz="2300" spc="-145" dirty="0">
                <a:latin typeface="Times New Roman"/>
                <a:cs typeface="Times New Roman"/>
              </a:rPr>
              <a:t>blacks </a:t>
            </a:r>
            <a:r>
              <a:rPr sz="2300" spc="-75" dirty="0">
                <a:latin typeface="Times New Roman"/>
                <a:cs typeface="Times New Roman"/>
              </a:rPr>
              <a:t>into </a:t>
            </a:r>
            <a:r>
              <a:rPr sz="2300" spc="-65" dirty="0">
                <a:latin typeface="Times New Roman"/>
                <a:cs typeface="Times New Roman"/>
              </a:rPr>
              <a:t>the </a:t>
            </a:r>
            <a:r>
              <a:rPr sz="2300" spc="-195" dirty="0">
                <a:latin typeface="Times New Roman"/>
                <a:cs typeface="Times New Roman"/>
              </a:rPr>
              <a:t>“Black</a:t>
            </a:r>
            <a:r>
              <a:rPr sz="2300" spc="30" dirty="0">
                <a:latin typeface="Times New Roman"/>
                <a:cs typeface="Times New Roman"/>
              </a:rPr>
              <a:t> </a:t>
            </a:r>
            <a:r>
              <a:rPr sz="2300" spc="-120" dirty="0">
                <a:latin typeface="Times New Roman"/>
                <a:cs typeface="Times New Roman"/>
              </a:rPr>
              <a:t>Pioneers.”</a:t>
            </a:r>
            <a:endParaRPr sz="2300">
              <a:latin typeface="Times New Roman"/>
              <a:cs typeface="Times New Roman"/>
            </a:endParaRPr>
          </a:p>
          <a:p>
            <a:pPr marL="285750" marR="5080" indent="-273050">
              <a:lnSpc>
                <a:spcPct val="99600"/>
              </a:lnSpc>
              <a:spcBef>
                <a:spcPts val="550"/>
              </a:spcBef>
            </a:pPr>
            <a:r>
              <a:rPr sz="2000" spc="670" dirty="0">
                <a:solidFill>
                  <a:srgbClr val="D34817"/>
                </a:solidFill>
                <a:latin typeface="Arial"/>
                <a:cs typeface="Arial"/>
              </a:rPr>
              <a:t>q</a:t>
            </a:r>
            <a:r>
              <a:rPr sz="2000" spc="280" dirty="0">
                <a:solidFill>
                  <a:srgbClr val="D34817"/>
                </a:solidFill>
                <a:latin typeface="Arial"/>
                <a:cs typeface="Arial"/>
              </a:rPr>
              <a:t> </a:t>
            </a:r>
            <a:r>
              <a:rPr sz="2300" spc="-110" dirty="0">
                <a:latin typeface="Times New Roman"/>
                <a:cs typeface="Times New Roman"/>
              </a:rPr>
              <a:t>The </a:t>
            </a:r>
            <a:r>
              <a:rPr sz="2300" spc="-175" dirty="0">
                <a:latin typeface="Times New Roman"/>
                <a:cs typeface="Times New Roman"/>
              </a:rPr>
              <a:t>Black </a:t>
            </a:r>
            <a:r>
              <a:rPr sz="2300" spc="-95" dirty="0">
                <a:latin typeface="Times New Roman"/>
                <a:cs typeface="Times New Roman"/>
              </a:rPr>
              <a:t>Pioneers served </a:t>
            </a:r>
            <a:r>
              <a:rPr sz="2300" spc="-185" dirty="0">
                <a:latin typeface="Times New Roman"/>
                <a:cs typeface="Times New Roman"/>
              </a:rPr>
              <a:t>as </a:t>
            </a:r>
            <a:r>
              <a:rPr sz="2300" spc="-65" dirty="0">
                <a:latin typeface="Times New Roman"/>
                <a:cs typeface="Times New Roman"/>
              </a:rPr>
              <a:t>support </a:t>
            </a:r>
            <a:r>
              <a:rPr sz="2300" spc="-75" dirty="0">
                <a:latin typeface="Times New Roman"/>
                <a:cs typeface="Times New Roman"/>
              </a:rPr>
              <a:t>troops </a:t>
            </a:r>
            <a:r>
              <a:rPr sz="2300" spc="-35" dirty="0">
                <a:latin typeface="Times New Roman"/>
                <a:cs typeface="Times New Roman"/>
              </a:rPr>
              <a:t>to </a:t>
            </a:r>
            <a:r>
              <a:rPr sz="2300" spc="-110" dirty="0">
                <a:latin typeface="Times New Roman"/>
                <a:cs typeface="Times New Roman"/>
              </a:rPr>
              <a:t>relieve </a:t>
            </a:r>
            <a:r>
              <a:rPr sz="2300" spc="-120" dirty="0">
                <a:latin typeface="Times New Roman"/>
                <a:cs typeface="Times New Roman"/>
              </a:rPr>
              <a:t>British </a:t>
            </a:r>
            <a:r>
              <a:rPr sz="2300" spc="-100" dirty="0">
                <a:latin typeface="Times New Roman"/>
                <a:cs typeface="Times New Roman"/>
              </a:rPr>
              <a:t>soldiers </a:t>
            </a:r>
            <a:r>
              <a:rPr sz="2300" spc="-135" dirty="0">
                <a:latin typeface="Times New Roman"/>
                <a:cs typeface="Times New Roman"/>
              </a:rPr>
              <a:t>of  </a:t>
            </a:r>
            <a:r>
              <a:rPr sz="2300" spc="-114" dirty="0">
                <a:latin typeface="Times New Roman"/>
                <a:cs typeface="Times New Roman"/>
              </a:rPr>
              <a:t>harsh </a:t>
            </a:r>
            <a:r>
              <a:rPr sz="2300" spc="-95" dirty="0">
                <a:latin typeface="Times New Roman"/>
                <a:cs typeface="Times New Roman"/>
              </a:rPr>
              <a:t>duties </a:t>
            </a:r>
            <a:r>
              <a:rPr sz="2300" spc="-130" dirty="0">
                <a:latin typeface="Times New Roman"/>
                <a:cs typeface="Times New Roman"/>
              </a:rPr>
              <a:t>such </a:t>
            </a:r>
            <a:r>
              <a:rPr sz="2300" spc="-185" dirty="0">
                <a:latin typeface="Times New Roman"/>
                <a:cs typeface="Times New Roman"/>
              </a:rPr>
              <a:t>as </a:t>
            </a:r>
            <a:r>
              <a:rPr sz="2300" spc="-125" dirty="0">
                <a:latin typeface="Times New Roman"/>
                <a:cs typeface="Times New Roman"/>
              </a:rPr>
              <a:t>building </a:t>
            </a:r>
            <a:r>
              <a:rPr sz="2300" spc="-85" dirty="0">
                <a:latin typeface="Times New Roman"/>
                <a:cs typeface="Times New Roman"/>
              </a:rPr>
              <a:t>fortifications, </a:t>
            </a:r>
            <a:r>
              <a:rPr sz="2300" spc="-105" dirty="0">
                <a:latin typeface="Times New Roman"/>
                <a:cs typeface="Times New Roman"/>
              </a:rPr>
              <a:t>cooking, laundering </a:t>
            </a:r>
            <a:r>
              <a:rPr sz="2300" spc="-75" dirty="0">
                <a:latin typeface="Times New Roman"/>
                <a:cs typeface="Times New Roman"/>
              </a:rPr>
              <a:t>clothes,  </a:t>
            </a:r>
            <a:r>
              <a:rPr sz="2300" spc="-30" dirty="0">
                <a:latin typeface="Times New Roman"/>
                <a:cs typeface="Times New Roman"/>
              </a:rPr>
              <a:t>etc.</a:t>
            </a:r>
            <a:endParaRPr sz="2300">
              <a:latin typeface="Times New Roman"/>
              <a:cs typeface="Times New Roman"/>
            </a:endParaRPr>
          </a:p>
          <a:p>
            <a:pPr marL="285750" marR="274955" indent="-273050">
              <a:lnSpc>
                <a:spcPct val="99600"/>
              </a:lnSpc>
              <a:spcBef>
                <a:spcPts val="650"/>
              </a:spcBef>
            </a:pPr>
            <a:r>
              <a:rPr sz="2000" spc="670" dirty="0">
                <a:solidFill>
                  <a:srgbClr val="D34817"/>
                </a:solidFill>
                <a:latin typeface="Arial"/>
                <a:cs typeface="Arial"/>
              </a:rPr>
              <a:t>q </a:t>
            </a:r>
            <a:r>
              <a:rPr sz="2300" spc="-110" dirty="0">
                <a:latin typeface="Times New Roman"/>
                <a:cs typeface="Times New Roman"/>
              </a:rPr>
              <a:t>The </a:t>
            </a:r>
            <a:r>
              <a:rPr sz="2300" spc="-175" dirty="0">
                <a:latin typeface="Times New Roman"/>
                <a:cs typeface="Times New Roman"/>
              </a:rPr>
              <a:t>Black </a:t>
            </a:r>
            <a:r>
              <a:rPr sz="2300" spc="-95" dirty="0">
                <a:latin typeface="Times New Roman"/>
                <a:cs typeface="Times New Roman"/>
              </a:rPr>
              <a:t>Pioneers </a:t>
            </a:r>
            <a:r>
              <a:rPr sz="2300" spc="-140" dirty="0">
                <a:latin typeface="Times New Roman"/>
                <a:cs typeface="Times New Roman"/>
              </a:rPr>
              <a:t>also </a:t>
            </a:r>
            <a:r>
              <a:rPr sz="2300" spc="-110" dirty="0">
                <a:latin typeface="Times New Roman"/>
                <a:cs typeface="Times New Roman"/>
              </a:rPr>
              <a:t>provided </a:t>
            </a:r>
            <a:r>
              <a:rPr sz="2300" spc="-145" dirty="0">
                <a:latin typeface="Times New Roman"/>
                <a:cs typeface="Times New Roman"/>
              </a:rPr>
              <a:t>valuable </a:t>
            </a:r>
            <a:r>
              <a:rPr sz="2300" spc="-100" dirty="0">
                <a:latin typeface="Times New Roman"/>
                <a:cs typeface="Times New Roman"/>
              </a:rPr>
              <a:t>intelligence </a:t>
            </a:r>
            <a:r>
              <a:rPr sz="2300" spc="-35" dirty="0">
                <a:latin typeface="Times New Roman"/>
                <a:cs typeface="Times New Roman"/>
              </a:rPr>
              <a:t>to </a:t>
            </a:r>
            <a:r>
              <a:rPr sz="2300" spc="-65" dirty="0">
                <a:latin typeface="Times New Roman"/>
                <a:cs typeface="Times New Roman"/>
              </a:rPr>
              <a:t>the </a:t>
            </a:r>
            <a:r>
              <a:rPr sz="2300" spc="-120" dirty="0">
                <a:latin typeface="Times New Roman"/>
                <a:cs typeface="Times New Roman"/>
              </a:rPr>
              <a:t>British  </a:t>
            </a:r>
            <a:r>
              <a:rPr sz="2300" spc="-110" dirty="0">
                <a:latin typeface="Times New Roman"/>
                <a:cs typeface="Times New Roman"/>
              </a:rPr>
              <a:t>regarding </a:t>
            </a:r>
            <a:r>
              <a:rPr sz="2300" spc="-65" dirty="0">
                <a:latin typeface="Times New Roman"/>
                <a:cs typeface="Times New Roman"/>
              </a:rPr>
              <a:t>the </a:t>
            </a:r>
            <a:r>
              <a:rPr sz="2300" spc="-114" dirty="0">
                <a:latin typeface="Times New Roman"/>
                <a:cs typeface="Times New Roman"/>
              </a:rPr>
              <a:t>roads </a:t>
            </a:r>
            <a:r>
              <a:rPr sz="2300" spc="-130" dirty="0">
                <a:latin typeface="Times New Roman"/>
                <a:cs typeface="Times New Roman"/>
              </a:rPr>
              <a:t>and waterways </a:t>
            </a:r>
            <a:r>
              <a:rPr sz="2300" spc="-135" dirty="0">
                <a:latin typeface="Times New Roman"/>
                <a:cs typeface="Times New Roman"/>
              </a:rPr>
              <a:t>of </a:t>
            </a:r>
            <a:r>
              <a:rPr sz="2300" spc="-50" dirty="0">
                <a:latin typeface="Times New Roman"/>
                <a:cs typeface="Times New Roman"/>
              </a:rPr>
              <a:t>North </a:t>
            </a:r>
            <a:r>
              <a:rPr sz="2300" spc="-90" dirty="0">
                <a:latin typeface="Times New Roman"/>
                <a:cs typeface="Times New Roman"/>
              </a:rPr>
              <a:t>Carolina, </a:t>
            </a:r>
            <a:r>
              <a:rPr sz="2300" spc="-130" dirty="0">
                <a:latin typeface="Times New Roman"/>
                <a:cs typeface="Times New Roman"/>
              </a:rPr>
              <a:t>South </a:t>
            </a:r>
            <a:r>
              <a:rPr sz="2300" spc="-90" dirty="0">
                <a:latin typeface="Times New Roman"/>
                <a:cs typeface="Times New Roman"/>
              </a:rPr>
              <a:t>Carolina,  </a:t>
            </a:r>
            <a:r>
              <a:rPr sz="2300" spc="-130" dirty="0">
                <a:latin typeface="Times New Roman"/>
                <a:cs typeface="Times New Roman"/>
              </a:rPr>
              <a:t>and</a:t>
            </a:r>
            <a:r>
              <a:rPr sz="2300" spc="-155" dirty="0">
                <a:latin typeface="Times New Roman"/>
                <a:cs typeface="Times New Roman"/>
              </a:rPr>
              <a:t> </a:t>
            </a:r>
            <a:r>
              <a:rPr sz="2300" spc="-85" dirty="0">
                <a:latin typeface="Times New Roman"/>
                <a:cs typeface="Times New Roman"/>
              </a:rPr>
              <a:t>Georgia.</a:t>
            </a: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2000" spc="670" dirty="0">
                <a:solidFill>
                  <a:srgbClr val="D34817"/>
                </a:solidFill>
                <a:latin typeface="Arial"/>
                <a:cs typeface="Arial"/>
              </a:rPr>
              <a:t>q</a:t>
            </a:r>
            <a:r>
              <a:rPr sz="2000" spc="295" dirty="0">
                <a:solidFill>
                  <a:srgbClr val="D34817"/>
                </a:solidFill>
                <a:latin typeface="Arial"/>
                <a:cs typeface="Arial"/>
              </a:rPr>
              <a:t> </a:t>
            </a:r>
            <a:r>
              <a:rPr sz="2300" spc="-175" dirty="0">
                <a:latin typeface="Times New Roman"/>
                <a:cs typeface="Times New Roman"/>
              </a:rPr>
              <a:t>Blacks </a:t>
            </a:r>
            <a:r>
              <a:rPr sz="2300" spc="-140" dirty="0">
                <a:latin typeface="Times New Roman"/>
                <a:cs typeface="Times New Roman"/>
              </a:rPr>
              <a:t>also </a:t>
            </a:r>
            <a:r>
              <a:rPr sz="2300" spc="-105" dirty="0">
                <a:latin typeface="Times New Roman"/>
                <a:cs typeface="Times New Roman"/>
              </a:rPr>
              <a:t>joined </a:t>
            </a:r>
            <a:r>
              <a:rPr sz="2300" spc="-70" dirty="0">
                <a:latin typeface="Times New Roman"/>
                <a:cs typeface="Times New Roman"/>
              </a:rPr>
              <a:t>the </a:t>
            </a:r>
            <a:r>
              <a:rPr sz="2300" spc="-120" dirty="0">
                <a:latin typeface="Times New Roman"/>
                <a:cs typeface="Times New Roman"/>
              </a:rPr>
              <a:t>British </a:t>
            </a:r>
            <a:r>
              <a:rPr sz="2300" spc="-85" dirty="0">
                <a:latin typeface="Times New Roman"/>
                <a:cs typeface="Times New Roman"/>
              </a:rPr>
              <a:t>for </a:t>
            </a:r>
            <a:r>
              <a:rPr sz="2300" spc="-100" dirty="0">
                <a:latin typeface="Times New Roman"/>
                <a:cs typeface="Times New Roman"/>
              </a:rPr>
              <a:t>service </a:t>
            </a:r>
            <a:r>
              <a:rPr sz="2300" spc="-110" dirty="0">
                <a:latin typeface="Times New Roman"/>
                <a:cs typeface="Times New Roman"/>
              </a:rPr>
              <a:t>in </a:t>
            </a:r>
            <a:r>
              <a:rPr sz="2300" spc="-60" dirty="0">
                <a:latin typeface="Times New Roman"/>
                <a:cs typeface="Times New Roman"/>
              </a:rPr>
              <a:t>their </a:t>
            </a:r>
            <a:r>
              <a:rPr sz="2300" spc="-170" dirty="0">
                <a:latin typeface="Times New Roman"/>
                <a:cs typeface="Times New Roman"/>
              </a:rPr>
              <a:t>Royal </a:t>
            </a:r>
            <a:r>
              <a:rPr sz="2300" spc="-180" dirty="0">
                <a:latin typeface="Times New Roman"/>
                <a:cs typeface="Times New Roman"/>
              </a:rPr>
              <a:t>Navy.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81800" y="304800"/>
            <a:ext cx="1524000" cy="152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313" y="69754"/>
            <a:ext cx="9013371" cy="6692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313" y="69754"/>
            <a:ext cx="9013825" cy="6692265"/>
          </a:xfrm>
          <a:custGeom>
            <a:avLst/>
            <a:gdLst/>
            <a:ahLst/>
            <a:cxnLst/>
            <a:rect l="l" t="t" r="r" b="b"/>
            <a:pathLst>
              <a:path w="9013825" h="6692265">
                <a:moveTo>
                  <a:pt x="0" y="329859"/>
                </a:moveTo>
                <a:lnTo>
                  <a:pt x="3576" y="281115"/>
                </a:lnTo>
                <a:lnTo>
                  <a:pt x="13965" y="234592"/>
                </a:lnTo>
                <a:lnTo>
                  <a:pt x="30657" y="190799"/>
                </a:lnTo>
                <a:lnTo>
                  <a:pt x="53142" y="150247"/>
                </a:lnTo>
                <a:lnTo>
                  <a:pt x="80908" y="113447"/>
                </a:lnTo>
                <a:lnTo>
                  <a:pt x="113447" y="80909"/>
                </a:lnTo>
                <a:lnTo>
                  <a:pt x="150247" y="53142"/>
                </a:lnTo>
                <a:lnTo>
                  <a:pt x="190799" y="30658"/>
                </a:lnTo>
                <a:lnTo>
                  <a:pt x="234591" y="13965"/>
                </a:lnTo>
                <a:lnTo>
                  <a:pt x="281115" y="3576"/>
                </a:lnTo>
                <a:lnTo>
                  <a:pt x="329859" y="0"/>
                </a:lnTo>
                <a:lnTo>
                  <a:pt x="8683512" y="0"/>
                </a:lnTo>
                <a:lnTo>
                  <a:pt x="8732256" y="3576"/>
                </a:lnTo>
                <a:lnTo>
                  <a:pt x="8778780" y="13965"/>
                </a:lnTo>
                <a:lnTo>
                  <a:pt x="8822572" y="30658"/>
                </a:lnTo>
                <a:lnTo>
                  <a:pt x="8863124" y="53142"/>
                </a:lnTo>
                <a:lnTo>
                  <a:pt x="8899924" y="80909"/>
                </a:lnTo>
                <a:lnTo>
                  <a:pt x="8932463" y="113447"/>
                </a:lnTo>
                <a:lnTo>
                  <a:pt x="8960229" y="150247"/>
                </a:lnTo>
                <a:lnTo>
                  <a:pt x="8982714" y="190799"/>
                </a:lnTo>
                <a:lnTo>
                  <a:pt x="8999406" y="234592"/>
                </a:lnTo>
                <a:lnTo>
                  <a:pt x="9009795" y="281115"/>
                </a:lnTo>
                <a:lnTo>
                  <a:pt x="9013372" y="329859"/>
                </a:lnTo>
                <a:lnTo>
                  <a:pt x="9013372" y="6362341"/>
                </a:lnTo>
                <a:lnTo>
                  <a:pt x="9009795" y="6411085"/>
                </a:lnTo>
                <a:lnTo>
                  <a:pt x="8999406" y="6457609"/>
                </a:lnTo>
                <a:lnTo>
                  <a:pt x="8982714" y="6501401"/>
                </a:lnTo>
                <a:lnTo>
                  <a:pt x="8960229" y="6541953"/>
                </a:lnTo>
                <a:lnTo>
                  <a:pt x="8932463" y="6578753"/>
                </a:lnTo>
                <a:lnTo>
                  <a:pt x="8899924" y="6611292"/>
                </a:lnTo>
                <a:lnTo>
                  <a:pt x="8863124" y="6639058"/>
                </a:lnTo>
                <a:lnTo>
                  <a:pt x="8822572" y="6661543"/>
                </a:lnTo>
                <a:lnTo>
                  <a:pt x="8778780" y="6678235"/>
                </a:lnTo>
                <a:lnTo>
                  <a:pt x="8732256" y="6688624"/>
                </a:lnTo>
                <a:lnTo>
                  <a:pt x="8683512" y="6692201"/>
                </a:lnTo>
                <a:lnTo>
                  <a:pt x="329859" y="6692201"/>
                </a:lnTo>
                <a:lnTo>
                  <a:pt x="281115" y="6688624"/>
                </a:lnTo>
                <a:lnTo>
                  <a:pt x="234591" y="6678235"/>
                </a:lnTo>
                <a:lnTo>
                  <a:pt x="190799" y="6661543"/>
                </a:lnTo>
                <a:lnTo>
                  <a:pt x="150247" y="6639058"/>
                </a:lnTo>
                <a:lnTo>
                  <a:pt x="113447" y="6611292"/>
                </a:lnTo>
                <a:lnTo>
                  <a:pt x="80908" y="6578753"/>
                </a:lnTo>
                <a:lnTo>
                  <a:pt x="53142" y="6541953"/>
                </a:lnTo>
                <a:lnTo>
                  <a:pt x="30657" y="6501401"/>
                </a:lnTo>
                <a:lnTo>
                  <a:pt x="13965" y="6457609"/>
                </a:lnTo>
                <a:lnTo>
                  <a:pt x="3576" y="6411085"/>
                </a:lnTo>
                <a:lnTo>
                  <a:pt x="0" y="6362341"/>
                </a:lnTo>
                <a:lnTo>
                  <a:pt x="0" y="32985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850" y="2376487"/>
            <a:ext cx="9013825" cy="92075"/>
          </a:xfrm>
          <a:custGeom>
            <a:avLst/>
            <a:gdLst/>
            <a:ahLst/>
            <a:cxnLst/>
            <a:rect l="l" t="t" r="r" b="b"/>
            <a:pathLst>
              <a:path w="9013825" h="92075">
                <a:moveTo>
                  <a:pt x="0" y="92075"/>
                </a:moveTo>
                <a:lnTo>
                  <a:pt x="9013825" y="92075"/>
                </a:lnTo>
                <a:lnTo>
                  <a:pt x="9013825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850" y="2341562"/>
            <a:ext cx="9013825" cy="46355"/>
          </a:xfrm>
          <a:custGeom>
            <a:avLst/>
            <a:gdLst/>
            <a:ahLst/>
            <a:cxnLst/>
            <a:rect l="l" t="t" r="r" b="b"/>
            <a:pathLst>
              <a:path w="9013825" h="46355">
                <a:moveTo>
                  <a:pt x="0" y="46037"/>
                </a:moveTo>
                <a:lnTo>
                  <a:pt x="9013825" y="46037"/>
                </a:lnTo>
                <a:lnTo>
                  <a:pt x="9013825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solidFill>
            <a:srgbClr val="E6B1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263" y="2468562"/>
            <a:ext cx="9015730" cy="46355"/>
          </a:xfrm>
          <a:custGeom>
            <a:avLst/>
            <a:gdLst/>
            <a:ahLst/>
            <a:cxnLst/>
            <a:rect l="l" t="t" r="r" b="b"/>
            <a:pathLst>
              <a:path w="9015730" h="46355">
                <a:moveTo>
                  <a:pt x="0" y="46037"/>
                </a:moveTo>
                <a:lnTo>
                  <a:pt x="9015411" y="46037"/>
                </a:lnTo>
                <a:lnTo>
                  <a:pt x="9015411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solidFill>
            <a:srgbClr val="918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34414" y="1606670"/>
            <a:ext cx="7149465" cy="615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85" dirty="0"/>
              <a:t>The </a:t>
            </a:r>
            <a:r>
              <a:rPr spc="-50" dirty="0"/>
              <a:t>Parallel </a:t>
            </a:r>
            <a:r>
              <a:rPr spc="-80" dirty="0"/>
              <a:t>Struggle </a:t>
            </a:r>
            <a:r>
              <a:rPr spc="-20" dirty="0"/>
              <a:t>for</a:t>
            </a:r>
            <a:r>
              <a:rPr spc="-65" dirty="0"/>
              <a:t> </a:t>
            </a:r>
            <a:r>
              <a:rPr spc="-110" dirty="0"/>
              <a:t>Freedom</a:t>
            </a:r>
          </a:p>
        </p:txBody>
      </p:sp>
      <p:sp>
        <p:nvSpPr>
          <p:cNvPr id="10" name="object 10"/>
          <p:cNvSpPr/>
          <p:nvPr/>
        </p:nvSpPr>
        <p:spPr>
          <a:xfrm>
            <a:off x="3048000" y="2743200"/>
            <a:ext cx="3046412" cy="2895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435095"/>
            <a:ext cx="3175635" cy="59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0" dirty="0"/>
              <a:t>Black</a:t>
            </a:r>
            <a:r>
              <a:rPr spc="-160" dirty="0"/>
              <a:t> </a:t>
            </a:r>
            <a:r>
              <a:rPr spc="-80" dirty="0"/>
              <a:t>Loyalists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353820"/>
            <a:ext cx="8123555" cy="5161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520"/>
              </a:lnSpc>
            </a:pPr>
            <a:r>
              <a:rPr sz="1900" spc="635" dirty="0">
                <a:solidFill>
                  <a:srgbClr val="D34817"/>
                </a:solidFill>
                <a:latin typeface="Arial"/>
                <a:cs typeface="Arial"/>
              </a:rPr>
              <a:t>q</a:t>
            </a:r>
            <a:r>
              <a:rPr sz="1900" spc="-175" dirty="0">
                <a:solidFill>
                  <a:srgbClr val="D34817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latin typeface="Times New Roman"/>
                <a:cs typeface="Times New Roman"/>
              </a:rPr>
              <a:t>Colonel</a:t>
            </a:r>
            <a:r>
              <a:rPr sz="2200" b="1" spc="-350" dirty="0">
                <a:latin typeface="Times New Roman"/>
                <a:cs typeface="Times New Roman"/>
              </a:rPr>
              <a:t> </a:t>
            </a:r>
            <a:r>
              <a:rPr sz="2200" b="1" spc="-185" dirty="0">
                <a:latin typeface="Times New Roman"/>
                <a:cs typeface="Times New Roman"/>
              </a:rPr>
              <a:t>Tye</a:t>
            </a:r>
            <a:endParaRPr sz="2200">
              <a:latin typeface="Times New Roman"/>
              <a:cs typeface="Times New Roman"/>
            </a:endParaRPr>
          </a:p>
          <a:p>
            <a:pPr marL="561340" marR="302260" indent="-228600">
              <a:lnSpc>
                <a:spcPct val="89600"/>
              </a:lnSpc>
              <a:spcBef>
                <a:spcPts val="155"/>
              </a:spcBef>
              <a:buClr>
                <a:srgbClr val="9B2D1F"/>
              </a:buClr>
              <a:buSzPct val="86363"/>
              <a:buFont typeface="Wingdings 2"/>
              <a:buChar char="●"/>
              <a:tabLst>
                <a:tab pos="561340" algn="l"/>
              </a:tabLst>
            </a:pPr>
            <a:r>
              <a:rPr sz="2200" spc="-95" dirty="0">
                <a:latin typeface="Times New Roman"/>
                <a:cs typeface="Times New Roman"/>
              </a:rPr>
              <a:t>Colonel </a:t>
            </a:r>
            <a:r>
              <a:rPr sz="2200" spc="-215" dirty="0">
                <a:latin typeface="Times New Roman"/>
                <a:cs typeface="Times New Roman"/>
              </a:rPr>
              <a:t>Tye </a:t>
            </a:r>
            <a:r>
              <a:rPr sz="2200" spc="-165" dirty="0">
                <a:latin typeface="Times New Roman"/>
                <a:cs typeface="Times New Roman"/>
              </a:rPr>
              <a:t>was </a:t>
            </a:r>
            <a:r>
              <a:rPr sz="2200" spc="-70" dirty="0">
                <a:latin typeface="Times New Roman"/>
                <a:cs typeface="Times New Roman"/>
              </a:rPr>
              <a:t>the </a:t>
            </a:r>
            <a:r>
              <a:rPr sz="2200" spc="-90" dirty="0">
                <a:latin typeface="Times New Roman"/>
                <a:cs typeface="Times New Roman"/>
              </a:rPr>
              <a:t>best </a:t>
            </a:r>
            <a:r>
              <a:rPr sz="2200" spc="-125" dirty="0">
                <a:latin typeface="Times New Roman"/>
                <a:cs typeface="Times New Roman"/>
              </a:rPr>
              <a:t>known </a:t>
            </a:r>
            <a:r>
              <a:rPr sz="2200" spc="-130" dirty="0">
                <a:latin typeface="Times New Roman"/>
                <a:cs typeface="Times New Roman"/>
              </a:rPr>
              <a:t>of </a:t>
            </a:r>
            <a:r>
              <a:rPr sz="2200" spc="-70" dirty="0">
                <a:latin typeface="Times New Roman"/>
                <a:cs typeface="Times New Roman"/>
              </a:rPr>
              <a:t>the </a:t>
            </a:r>
            <a:r>
              <a:rPr sz="2200" spc="-145" dirty="0">
                <a:latin typeface="Times New Roman"/>
                <a:cs typeface="Times New Roman"/>
              </a:rPr>
              <a:t>Loyalist </a:t>
            </a:r>
            <a:r>
              <a:rPr sz="2200" spc="-130" dirty="0">
                <a:latin typeface="Times New Roman"/>
                <a:cs typeface="Times New Roman"/>
              </a:rPr>
              <a:t>black </a:t>
            </a:r>
            <a:r>
              <a:rPr sz="2200" spc="-80" dirty="0">
                <a:latin typeface="Times New Roman"/>
                <a:cs typeface="Times New Roman"/>
              </a:rPr>
              <a:t>soldiers. </a:t>
            </a:r>
            <a:r>
              <a:rPr sz="2200" spc="-160" dirty="0">
                <a:latin typeface="Times New Roman"/>
                <a:cs typeface="Times New Roman"/>
              </a:rPr>
              <a:t>Having  </a:t>
            </a:r>
            <a:r>
              <a:rPr sz="2200" spc="-125" dirty="0">
                <a:latin typeface="Times New Roman"/>
                <a:cs typeface="Times New Roman"/>
              </a:rPr>
              <a:t>escaped </a:t>
            </a:r>
            <a:r>
              <a:rPr sz="2200" spc="-140" dirty="0">
                <a:latin typeface="Times New Roman"/>
                <a:cs typeface="Times New Roman"/>
              </a:rPr>
              <a:t>slavery </a:t>
            </a:r>
            <a:r>
              <a:rPr sz="2200" spc="-95" dirty="0">
                <a:latin typeface="Times New Roman"/>
                <a:cs typeface="Times New Roman"/>
              </a:rPr>
              <a:t>from </a:t>
            </a:r>
            <a:r>
              <a:rPr sz="2200" spc="-100" dirty="0">
                <a:latin typeface="Times New Roman"/>
                <a:cs typeface="Times New Roman"/>
              </a:rPr>
              <a:t>NJ, </a:t>
            </a:r>
            <a:r>
              <a:rPr sz="2200" spc="-114" dirty="0">
                <a:latin typeface="Times New Roman"/>
                <a:cs typeface="Times New Roman"/>
              </a:rPr>
              <a:t>he lead </a:t>
            </a:r>
            <a:r>
              <a:rPr sz="2200" spc="-70" dirty="0">
                <a:latin typeface="Times New Roman"/>
                <a:cs typeface="Times New Roman"/>
              </a:rPr>
              <a:t>the </a:t>
            </a:r>
            <a:r>
              <a:rPr sz="2200" spc="-190" dirty="0">
                <a:latin typeface="Times New Roman"/>
                <a:cs typeface="Times New Roman"/>
              </a:rPr>
              <a:t>“Black </a:t>
            </a:r>
            <a:r>
              <a:rPr sz="2200" spc="-155" dirty="0">
                <a:latin typeface="Times New Roman"/>
                <a:cs typeface="Times New Roman"/>
              </a:rPr>
              <a:t>Brigade” </a:t>
            </a:r>
            <a:r>
              <a:rPr sz="2200" spc="-80" dirty="0">
                <a:latin typeface="Times New Roman"/>
                <a:cs typeface="Times New Roman"/>
              </a:rPr>
              <a:t>throughout </a:t>
            </a:r>
            <a:r>
              <a:rPr sz="2200" spc="-245" dirty="0">
                <a:latin typeface="Times New Roman"/>
                <a:cs typeface="Times New Roman"/>
              </a:rPr>
              <a:t>NY </a:t>
            </a:r>
            <a:r>
              <a:rPr sz="2200" spc="-120" dirty="0">
                <a:latin typeface="Times New Roman"/>
                <a:cs typeface="Times New Roman"/>
              </a:rPr>
              <a:t>and  </a:t>
            </a:r>
            <a:r>
              <a:rPr sz="2200" spc="-100" dirty="0">
                <a:latin typeface="Times New Roman"/>
                <a:cs typeface="Times New Roman"/>
              </a:rPr>
              <a:t>NJ. </a:t>
            </a:r>
            <a:r>
              <a:rPr sz="2200" spc="-105" dirty="0">
                <a:latin typeface="Times New Roman"/>
                <a:cs typeface="Times New Roman"/>
              </a:rPr>
              <a:t>He </a:t>
            </a:r>
            <a:r>
              <a:rPr sz="2200" spc="-114" dirty="0">
                <a:latin typeface="Times New Roman"/>
                <a:cs typeface="Times New Roman"/>
              </a:rPr>
              <a:t>commanded </a:t>
            </a:r>
            <a:r>
              <a:rPr sz="2200" spc="-95" dirty="0">
                <a:latin typeface="Times New Roman"/>
                <a:cs typeface="Times New Roman"/>
              </a:rPr>
              <a:t>up </a:t>
            </a:r>
            <a:r>
              <a:rPr sz="2200" spc="-35" dirty="0">
                <a:latin typeface="Times New Roman"/>
                <a:cs typeface="Times New Roman"/>
              </a:rPr>
              <a:t>to </a:t>
            </a:r>
            <a:r>
              <a:rPr sz="2200" spc="-95" dirty="0">
                <a:latin typeface="Times New Roman"/>
                <a:cs typeface="Times New Roman"/>
              </a:rPr>
              <a:t>800 </a:t>
            </a:r>
            <a:r>
              <a:rPr sz="2200" spc="-105" dirty="0">
                <a:latin typeface="Times New Roman"/>
                <a:cs typeface="Times New Roman"/>
              </a:rPr>
              <a:t>men </a:t>
            </a:r>
            <a:r>
              <a:rPr sz="2200" spc="-120" dirty="0">
                <a:latin typeface="Times New Roman"/>
                <a:cs typeface="Times New Roman"/>
              </a:rPr>
              <a:t>who </a:t>
            </a:r>
            <a:r>
              <a:rPr sz="2200" spc="-110" dirty="0">
                <a:latin typeface="Times New Roman"/>
                <a:cs typeface="Times New Roman"/>
              </a:rPr>
              <a:t>fought </a:t>
            </a:r>
            <a:r>
              <a:rPr sz="2200" spc="-70" dirty="0">
                <a:latin typeface="Times New Roman"/>
                <a:cs typeface="Times New Roman"/>
              </a:rPr>
              <a:t>the </a:t>
            </a:r>
            <a:r>
              <a:rPr sz="2200" spc="-80" dirty="0">
                <a:latin typeface="Times New Roman"/>
                <a:cs typeface="Times New Roman"/>
              </a:rPr>
              <a:t>Patriots </a:t>
            </a:r>
            <a:r>
              <a:rPr sz="2200" spc="-125" dirty="0">
                <a:latin typeface="Times New Roman"/>
                <a:cs typeface="Times New Roman"/>
              </a:rPr>
              <a:t>and </a:t>
            </a:r>
            <a:r>
              <a:rPr sz="2200" spc="-90" dirty="0">
                <a:latin typeface="Times New Roman"/>
                <a:cs typeface="Times New Roman"/>
              </a:rPr>
              <a:t>freed  </a:t>
            </a:r>
            <a:r>
              <a:rPr sz="2200" spc="-170" dirty="0">
                <a:latin typeface="Times New Roman"/>
                <a:cs typeface="Times New Roman"/>
              </a:rPr>
              <a:t>slaves </a:t>
            </a:r>
            <a:r>
              <a:rPr sz="2200" spc="-125" dirty="0">
                <a:latin typeface="Times New Roman"/>
                <a:cs typeface="Times New Roman"/>
              </a:rPr>
              <a:t>along </a:t>
            </a:r>
            <a:r>
              <a:rPr sz="2200" spc="-70" dirty="0">
                <a:latin typeface="Times New Roman"/>
                <a:cs typeface="Times New Roman"/>
              </a:rPr>
              <a:t>the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spc="-185" dirty="0">
                <a:latin typeface="Times New Roman"/>
                <a:cs typeface="Times New Roman"/>
              </a:rPr>
              <a:t>way.</a:t>
            </a:r>
            <a:endParaRPr sz="2200">
              <a:latin typeface="Times New Roman"/>
              <a:cs typeface="Times New Roman"/>
            </a:endParaRPr>
          </a:p>
          <a:p>
            <a:pPr marL="561340" marR="459105" indent="-228600">
              <a:lnSpc>
                <a:spcPts val="2300"/>
              </a:lnSpc>
              <a:spcBef>
                <a:spcPts val="120"/>
              </a:spcBef>
              <a:buClr>
                <a:srgbClr val="9B2D1F"/>
              </a:buClr>
              <a:buSzPct val="86363"/>
              <a:buFont typeface="Wingdings 2"/>
              <a:buChar char="●"/>
              <a:tabLst>
                <a:tab pos="561340" algn="l"/>
              </a:tabLst>
            </a:pPr>
            <a:r>
              <a:rPr sz="2200" spc="-215" dirty="0">
                <a:latin typeface="Times New Roman"/>
                <a:cs typeface="Times New Roman"/>
              </a:rPr>
              <a:t>Tye </a:t>
            </a:r>
            <a:r>
              <a:rPr sz="2200" spc="-165" dirty="0">
                <a:latin typeface="Times New Roman"/>
                <a:cs typeface="Times New Roman"/>
              </a:rPr>
              <a:t>was </a:t>
            </a:r>
            <a:r>
              <a:rPr sz="2200" spc="-95" dirty="0">
                <a:latin typeface="Times New Roman"/>
                <a:cs typeface="Times New Roman"/>
              </a:rPr>
              <a:t>shot </a:t>
            </a:r>
            <a:r>
              <a:rPr sz="2200" spc="-105" dirty="0">
                <a:latin typeface="Times New Roman"/>
                <a:cs typeface="Times New Roman"/>
              </a:rPr>
              <a:t>in </a:t>
            </a:r>
            <a:r>
              <a:rPr sz="2200" spc="-70" dirty="0">
                <a:latin typeface="Times New Roman"/>
                <a:cs typeface="Times New Roman"/>
              </a:rPr>
              <a:t>the </a:t>
            </a:r>
            <a:r>
              <a:rPr sz="2200" spc="-65" dirty="0">
                <a:latin typeface="Times New Roman"/>
                <a:cs typeface="Times New Roman"/>
              </a:rPr>
              <a:t>wrist </a:t>
            </a:r>
            <a:r>
              <a:rPr sz="2200" spc="-175" dirty="0">
                <a:latin typeface="Times New Roman"/>
                <a:cs typeface="Times New Roman"/>
              </a:rPr>
              <a:t>by a </a:t>
            </a:r>
            <a:r>
              <a:rPr sz="2200" spc="-65" dirty="0">
                <a:latin typeface="Times New Roman"/>
                <a:cs typeface="Times New Roman"/>
              </a:rPr>
              <a:t>Patriot </a:t>
            </a:r>
            <a:r>
              <a:rPr sz="2200" spc="-110" dirty="0">
                <a:latin typeface="Times New Roman"/>
                <a:cs typeface="Times New Roman"/>
              </a:rPr>
              <a:t>captain </a:t>
            </a:r>
            <a:r>
              <a:rPr sz="2200" spc="-105" dirty="0">
                <a:latin typeface="Times New Roman"/>
                <a:cs typeface="Times New Roman"/>
              </a:rPr>
              <a:t>in </a:t>
            </a:r>
            <a:r>
              <a:rPr sz="2200" spc="-90" dirty="0">
                <a:latin typeface="Times New Roman"/>
                <a:cs typeface="Times New Roman"/>
              </a:rPr>
              <a:t>1780 </a:t>
            </a:r>
            <a:r>
              <a:rPr sz="2200" spc="-120" dirty="0">
                <a:latin typeface="Times New Roman"/>
                <a:cs typeface="Times New Roman"/>
              </a:rPr>
              <a:t>and </a:t>
            </a:r>
            <a:r>
              <a:rPr sz="2200" spc="-100" dirty="0">
                <a:latin typeface="Times New Roman"/>
                <a:cs typeface="Times New Roman"/>
              </a:rPr>
              <a:t>died </a:t>
            </a:r>
            <a:r>
              <a:rPr sz="2200" spc="-95" dirty="0">
                <a:latin typeface="Times New Roman"/>
                <a:cs typeface="Times New Roman"/>
              </a:rPr>
              <a:t>from </a:t>
            </a:r>
            <a:r>
              <a:rPr sz="2200" spc="-1000" dirty="0">
                <a:latin typeface="Times New Roman"/>
                <a:cs typeface="Times New Roman"/>
              </a:rPr>
              <a:t>an </a:t>
            </a:r>
            <a:r>
              <a:rPr sz="2200" spc="490" dirty="0">
                <a:latin typeface="Times New Roman"/>
                <a:cs typeface="Times New Roman"/>
              </a:rPr>
              <a:t> </a:t>
            </a:r>
            <a:r>
              <a:rPr sz="2200" spc="-80" dirty="0">
                <a:latin typeface="Times New Roman"/>
                <a:cs typeface="Times New Roman"/>
              </a:rPr>
              <a:t>infection.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ts val="2260"/>
              </a:lnSpc>
            </a:pPr>
            <a:r>
              <a:rPr sz="1900" spc="635" dirty="0">
                <a:solidFill>
                  <a:srgbClr val="D34817"/>
                </a:solidFill>
                <a:latin typeface="Arial"/>
                <a:cs typeface="Arial"/>
              </a:rPr>
              <a:t>q</a:t>
            </a:r>
            <a:r>
              <a:rPr sz="1900" spc="-265" dirty="0">
                <a:solidFill>
                  <a:srgbClr val="D34817"/>
                </a:solidFill>
                <a:latin typeface="Arial"/>
                <a:cs typeface="Arial"/>
              </a:rPr>
              <a:t> </a:t>
            </a:r>
            <a:r>
              <a:rPr sz="2200" b="1" spc="5" dirty="0">
                <a:latin typeface="Times New Roman"/>
                <a:cs typeface="Times New Roman"/>
              </a:rPr>
              <a:t>Boston </a:t>
            </a:r>
            <a:r>
              <a:rPr sz="2200" b="1" spc="-60" dirty="0">
                <a:latin typeface="Times New Roman"/>
                <a:cs typeface="Times New Roman"/>
              </a:rPr>
              <a:t>King</a:t>
            </a:r>
            <a:endParaRPr sz="2200">
              <a:latin typeface="Times New Roman"/>
              <a:cs typeface="Times New Roman"/>
            </a:endParaRPr>
          </a:p>
          <a:p>
            <a:pPr marL="561340" marR="5080" indent="-228600">
              <a:lnSpc>
                <a:spcPts val="2400"/>
              </a:lnSpc>
              <a:spcBef>
                <a:spcPts val="160"/>
              </a:spcBef>
              <a:buClr>
                <a:srgbClr val="9B2D1F"/>
              </a:buClr>
              <a:buSzPct val="90909"/>
              <a:buFont typeface="Wingdings 2"/>
              <a:buChar char="●"/>
              <a:tabLst>
                <a:tab pos="561340" algn="l"/>
              </a:tabLst>
            </a:pPr>
            <a:r>
              <a:rPr sz="2200" spc="-160" dirty="0">
                <a:latin typeface="Times New Roman"/>
                <a:cs typeface="Times New Roman"/>
              </a:rPr>
              <a:t>King </a:t>
            </a:r>
            <a:r>
              <a:rPr sz="2200" spc="-165" dirty="0">
                <a:latin typeface="Times New Roman"/>
                <a:cs typeface="Times New Roman"/>
              </a:rPr>
              <a:t>was </a:t>
            </a:r>
            <a:r>
              <a:rPr sz="2200" spc="-140" dirty="0">
                <a:latin typeface="Times New Roman"/>
                <a:cs typeface="Times New Roman"/>
              </a:rPr>
              <a:t>an </a:t>
            </a:r>
            <a:r>
              <a:rPr sz="2200" spc="-125" dirty="0">
                <a:latin typeface="Times New Roman"/>
                <a:cs typeface="Times New Roman"/>
              </a:rPr>
              <a:t>escaped </a:t>
            </a:r>
            <a:r>
              <a:rPr sz="2200" spc="-165" dirty="0">
                <a:latin typeface="Times New Roman"/>
                <a:cs typeface="Times New Roman"/>
              </a:rPr>
              <a:t>slave </a:t>
            </a:r>
            <a:r>
              <a:rPr sz="2200" spc="-120" dirty="0">
                <a:latin typeface="Times New Roman"/>
                <a:cs typeface="Times New Roman"/>
              </a:rPr>
              <a:t>who </a:t>
            </a:r>
            <a:r>
              <a:rPr sz="2200" spc="-135" dirty="0">
                <a:latin typeface="Times New Roman"/>
                <a:cs typeface="Times New Roman"/>
              </a:rPr>
              <a:t>also </a:t>
            </a:r>
            <a:r>
              <a:rPr sz="2200" spc="-100" dirty="0">
                <a:latin typeface="Times New Roman"/>
                <a:cs typeface="Times New Roman"/>
              </a:rPr>
              <a:t>joined </a:t>
            </a:r>
            <a:r>
              <a:rPr sz="2200" spc="-70" dirty="0">
                <a:latin typeface="Times New Roman"/>
                <a:cs typeface="Times New Roman"/>
              </a:rPr>
              <a:t>the </a:t>
            </a:r>
            <a:r>
              <a:rPr sz="2200" spc="-125" dirty="0">
                <a:latin typeface="Times New Roman"/>
                <a:cs typeface="Times New Roman"/>
              </a:rPr>
              <a:t>Loyalists, </a:t>
            </a:r>
            <a:r>
              <a:rPr sz="2200" spc="-70" dirty="0">
                <a:latin typeface="Times New Roman"/>
                <a:cs typeface="Times New Roman"/>
              </a:rPr>
              <a:t>later </a:t>
            </a:r>
            <a:r>
              <a:rPr sz="2200" spc="-80" dirty="0">
                <a:latin typeface="Times New Roman"/>
                <a:cs typeface="Times New Roman"/>
              </a:rPr>
              <a:t>writing </a:t>
            </a:r>
            <a:r>
              <a:rPr sz="2200" spc="-475" dirty="0">
                <a:latin typeface="Times New Roman"/>
                <a:cs typeface="Times New Roman"/>
              </a:rPr>
              <a:t>about  </a:t>
            </a:r>
            <a:r>
              <a:rPr sz="2200" spc="-145" dirty="0">
                <a:latin typeface="Times New Roman"/>
                <a:cs typeface="Times New Roman"/>
              </a:rPr>
              <a:t>his</a:t>
            </a:r>
            <a:r>
              <a:rPr sz="2200" spc="-130" dirty="0">
                <a:latin typeface="Times New Roman"/>
                <a:cs typeface="Times New Roman"/>
              </a:rPr>
              <a:t> </a:t>
            </a:r>
            <a:r>
              <a:rPr sz="2200" spc="-80" dirty="0">
                <a:latin typeface="Times New Roman"/>
                <a:cs typeface="Times New Roman"/>
              </a:rPr>
              <a:t>experiences</a:t>
            </a:r>
            <a:r>
              <a:rPr sz="2200" b="1" spc="-80" dirty="0"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  <a:p>
            <a:pPr marL="561340" marR="8255" indent="-228600">
              <a:lnSpc>
                <a:spcPct val="89000"/>
              </a:lnSpc>
              <a:spcBef>
                <a:spcPts val="10"/>
              </a:spcBef>
              <a:buClr>
                <a:srgbClr val="9B2D1F"/>
              </a:buClr>
              <a:buSzPct val="90909"/>
              <a:buFont typeface="Wingdings 2"/>
              <a:buChar char="●"/>
              <a:tabLst>
                <a:tab pos="561340" algn="l"/>
              </a:tabLst>
            </a:pPr>
            <a:r>
              <a:rPr sz="2200" spc="-100" dirty="0">
                <a:latin typeface="Times New Roman"/>
                <a:cs typeface="Times New Roman"/>
              </a:rPr>
              <a:t>When </a:t>
            </a:r>
            <a:r>
              <a:rPr sz="2200" spc="-160" dirty="0">
                <a:latin typeface="Times New Roman"/>
                <a:cs typeface="Times New Roman"/>
              </a:rPr>
              <a:t>King </a:t>
            </a:r>
            <a:r>
              <a:rPr sz="2200" spc="-100" dirty="0">
                <a:latin typeface="Times New Roman"/>
                <a:cs typeface="Times New Roman"/>
              </a:rPr>
              <a:t>reached </a:t>
            </a:r>
            <a:r>
              <a:rPr sz="2200" spc="-175" dirty="0">
                <a:latin typeface="Times New Roman"/>
                <a:cs typeface="Times New Roman"/>
              </a:rPr>
              <a:t>a </a:t>
            </a:r>
            <a:r>
              <a:rPr sz="2200" spc="-114" dirty="0">
                <a:latin typeface="Times New Roman"/>
                <a:cs typeface="Times New Roman"/>
              </a:rPr>
              <a:t>local </a:t>
            </a:r>
            <a:r>
              <a:rPr sz="2200" spc="-135" dirty="0">
                <a:latin typeface="Times New Roman"/>
                <a:cs typeface="Times New Roman"/>
              </a:rPr>
              <a:t>camp </a:t>
            </a:r>
            <a:r>
              <a:rPr sz="2200" spc="-130" dirty="0">
                <a:latin typeface="Times New Roman"/>
                <a:cs typeface="Times New Roman"/>
              </a:rPr>
              <a:t>of </a:t>
            </a:r>
            <a:r>
              <a:rPr sz="2200" spc="-170" dirty="0">
                <a:latin typeface="Times New Roman"/>
                <a:cs typeface="Times New Roman"/>
              </a:rPr>
              <a:t>Black </a:t>
            </a:r>
            <a:r>
              <a:rPr sz="2200" spc="-125" dirty="0">
                <a:latin typeface="Times New Roman"/>
                <a:cs typeface="Times New Roman"/>
              </a:rPr>
              <a:t>Loyalists, </a:t>
            </a:r>
            <a:r>
              <a:rPr sz="2200" spc="-45" dirty="0">
                <a:latin typeface="Times New Roman"/>
                <a:cs typeface="Times New Roman"/>
              </a:rPr>
              <a:t>it </a:t>
            </a:r>
            <a:r>
              <a:rPr sz="2200" spc="-165" dirty="0">
                <a:latin typeface="Times New Roman"/>
                <a:cs typeface="Times New Roman"/>
              </a:rPr>
              <a:t>was </a:t>
            </a:r>
            <a:r>
              <a:rPr sz="2200" spc="-95" dirty="0">
                <a:latin typeface="Times New Roman"/>
                <a:cs typeface="Times New Roman"/>
              </a:rPr>
              <a:t>infected </a:t>
            </a:r>
            <a:r>
              <a:rPr sz="2200" spc="-90" dirty="0">
                <a:latin typeface="Times New Roman"/>
                <a:cs typeface="Times New Roman"/>
              </a:rPr>
              <a:t>with  </a:t>
            </a:r>
            <a:r>
              <a:rPr sz="2200" spc="-130" dirty="0">
                <a:latin typeface="Times New Roman"/>
                <a:cs typeface="Times New Roman"/>
              </a:rPr>
              <a:t>small </a:t>
            </a:r>
            <a:r>
              <a:rPr sz="2200" spc="-55" dirty="0">
                <a:latin typeface="Times New Roman"/>
                <a:cs typeface="Times New Roman"/>
              </a:rPr>
              <a:t>pox. </a:t>
            </a:r>
            <a:r>
              <a:rPr sz="2200" spc="-160" dirty="0">
                <a:latin typeface="Times New Roman"/>
                <a:cs typeface="Times New Roman"/>
              </a:rPr>
              <a:t>King </a:t>
            </a:r>
            <a:r>
              <a:rPr sz="2200" spc="-120" dirty="0">
                <a:latin typeface="Times New Roman"/>
                <a:cs typeface="Times New Roman"/>
              </a:rPr>
              <a:t>became </a:t>
            </a:r>
            <a:r>
              <a:rPr sz="2200" spc="-50" dirty="0">
                <a:latin typeface="Times New Roman"/>
                <a:cs typeface="Times New Roman"/>
              </a:rPr>
              <a:t>ill, </a:t>
            </a:r>
            <a:r>
              <a:rPr sz="2200" spc="-120" dirty="0">
                <a:latin typeface="Times New Roman"/>
                <a:cs typeface="Times New Roman"/>
              </a:rPr>
              <a:t>and </a:t>
            </a:r>
            <a:r>
              <a:rPr sz="2200" spc="-170" dirty="0">
                <a:latin typeface="Times New Roman"/>
                <a:cs typeface="Times New Roman"/>
              </a:rPr>
              <a:t>was </a:t>
            </a:r>
            <a:r>
              <a:rPr sz="2200" spc="-110" dirty="0">
                <a:latin typeface="Times New Roman"/>
                <a:cs typeface="Times New Roman"/>
              </a:rPr>
              <a:t>removed </a:t>
            </a:r>
            <a:r>
              <a:rPr sz="2200" spc="-95" dirty="0">
                <a:latin typeface="Times New Roman"/>
                <a:cs typeface="Times New Roman"/>
              </a:rPr>
              <a:t>from </a:t>
            </a:r>
            <a:r>
              <a:rPr sz="2200" spc="-70" dirty="0">
                <a:latin typeface="Times New Roman"/>
                <a:cs typeface="Times New Roman"/>
              </a:rPr>
              <a:t>the </a:t>
            </a:r>
            <a:r>
              <a:rPr sz="2200" spc="-135" dirty="0">
                <a:latin typeface="Times New Roman"/>
                <a:cs typeface="Times New Roman"/>
              </a:rPr>
              <a:t>camp </a:t>
            </a:r>
            <a:r>
              <a:rPr sz="2200" spc="-40" dirty="0">
                <a:latin typeface="Times New Roman"/>
                <a:cs typeface="Times New Roman"/>
              </a:rPr>
              <a:t>to </a:t>
            </a:r>
            <a:r>
              <a:rPr sz="2200" spc="-125" dirty="0">
                <a:latin typeface="Times New Roman"/>
                <a:cs typeface="Times New Roman"/>
              </a:rPr>
              <a:t>heal </a:t>
            </a:r>
            <a:r>
              <a:rPr sz="2200" spc="-35" dirty="0">
                <a:latin typeface="Times New Roman"/>
                <a:cs typeface="Times New Roman"/>
              </a:rPr>
              <a:t>or </a:t>
            </a:r>
            <a:r>
              <a:rPr sz="2200" spc="-95" dirty="0">
                <a:latin typeface="Times New Roman"/>
                <a:cs typeface="Times New Roman"/>
              </a:rPr>
              <a:t>die  on </a:t>
            </a:r>
            <a:r>
              <a:rPr sz="2200" spc="-145" dirty="0">
                <a:latin typeface="Times New Roman"/>
                <a:cs typeface="Times New Roman"/>
              </a:rPr>
              <a:t>his</a:t>
            </a:r>
            <a:r>
              <a:rPr sz="2200" spc="-90" dirty="0">
                <a:latin typeface="Times New Roman"/>
                <a:cs typeface="Times New Roman"/>
              </a:rPr>
              <a:t> </a:t>
            </a:r>
            <a:r>
              <a:rPr sz="2200" spc="-70" dirty="0">
                <a:latin typeface="Times New Roman"/>
                <a:cs typeface="Times New Roman"/>
              </a:rPr>
              <a:t>own.</a:t>
            </a:r>
            <a:endParaRPr sz="2200">
              <a:latin typeface="Times New Roman"/>
              <a:cs typeface="Times New Roman"/>
            </a:endParaRPr>
          </a:p>
          <a:p>
            <a:pPr marL="561340" marR="642620" indent="-228600">
              <a:lnSpc>
                <a:spcPts val="2400"/>
              </a:lnSpc>
              <a:spcBef>
                <a:spcPts val="40"/>
              </a:spcBef>
              <a:buClr>
                <a:srgbClr val="9B2D1F"/>
              </a:buClr>
              <a:buSzPct val="86363"/>
              <a:buFont typeface="Wingdings 2"/>
              <a:buChar char="●"/>
              <a:tabLst>
                <a:tab pos="561340" algn="l"/>
              </a:tabLst>
            </a:pPr>
            <a:r>
              <a:rPr sz="2200" spc="-160" dirty="0">
                <a:latin typeface="Times New Roman"/>
                <a:cs typeface="Times New Roman"/>
              </a:rPr>
              <a:t>King </a:t>
            </a:r>
            <a:r>
              <a:rPr sz="2200" spc="-110" dirty="0">
                <a:latin typeface="Times New Roman"/>
                <a:cs typeface="Times New Roman"/>
              </a:rPr>
              <a:t>survived </a:t>
            </a:r>
            <a:r>
              <a:rPr sz="2200" spc="-125" dirty="0">
                <a:latin typeface="Times New Roman"/>
                <a:cs typeface="Times New Roman"/>
              </a:rPr>
              <a:t>and </a:t>
            </a:r>
            <a:r>
              <a:rPr sz="2200" spc="-80" dirty="0">
                <a:latin typeface="Times New Roman"/>
                <a:cs typeface="Times New Roman"/>
              </a:rPr>
              <a:t>then </a:t>
            </a:r>
            <a:r>
              <a:rPr sz="2200" spc="-100" dirty="0">
                <a:latin typeface="Times New Roman"/>
                <a:cs typeface="Times New Roman"/>
              </a:rPr>
              <a:t>joined General Cornwallis’ </a:t>
            </a:r>
            <a:r>
              <a:rPr sz="2200" spc="-145" dirty="0">
                <a:latin typeface="Times New Roman"/>
                <a:cs typeface="Times New Roman"/>
              </a:rPr>
              <a:t>Loyalist </a:t>
            </a:r>
            <a:r>
              <a:rPr sz="2200" spc="-70" dirty="0">
                <a:latin typeface="Times New Roman"/>
                <a:cs typeface="Times New Roman"/>
              </a:rPr>
              <a:t>troops </a:t>
            </a:r>
            <a:r>
              <a:rPr sz="2200" spc="-780" dirty="0">
                <a:latin typeface="Times New Roman"/>
                <a:cs typeface="Times New Roman"/>
              </a:rPr>
              <a:t>at 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85" dirty="0">
                <a:latin typeface="Times New Roman"/>
                <a:cs typeface="Times New Roman"/>
              </a:rPr>
              <a:t>Camden, </a:t>
            </a:r>
            <a:r>
              <a:rPr sz="2200" spc="-140" dirty="0">
                <a:latin typeface="Times New Roman"/>
                <a:cs typeface="Times New Roman"/>
              </a:rPr>
              <a:t>SC, </a:t>
            </a:r>
            <a:r>
              <a:rPr sz="2200" spc="-90" dirty="0">
                <a:latin typeface="Times New Roman"/>
                <a:cs typeface="Times New Roman"/>
              </a:rPr>
              <a:t>where </a:t>
            </a:r>
            <a:r>
              <a:rPr sz="2200" spc="-114" dirty="0">
                <a:latin typeface="Times New Roman"/>
                <a:cs typeface="Times New Roman"/>
              </a:rPr>
              <a:t>he </a:t>
            </a:r>
            <a:r>
              <a:rPr sz="2200" spc="-95" dirty="0">
                <a:latin typeface="Times New Roman"/>
                <a:cs typeface="Times New Roman"/>
              </a:rPr>
              <a:t>served </a:t>
            </a:r>
            <a:r>
              <a:rPr sz="2200" spc="-175" dirty="0">
                <a:latin typeface="Times New Roman"/>
                <a:cs typeface="Times New Roman"/>
              </a:rPr>
              <a:t>as a </a:t>
            </a:r>
            <a:r>
              <a:rPr sz="2200" spc="-110" dirty="0">
                <a:latin typeface="Times New Roman"/>
                <a:cs typeface="Times New Roman"/>
              </a:rPr>
              <a:t>messenger </a:t>
            </a:r>
            <a:r>
              <a:rPr sz="2200" spc="-120" dirty="0">
                <a:latin typeface="Times New Roman"/>
                <a:cs typeface="Times New Roman"/>
              </a:rPr>
              <a:t>and </a:t>
            </a:r>
            <a:r>
              <a:rPr sz="2200" spc="-114" dirty="0">
                <a:latin typeface="Times New Roman"/>
                <a:cs typeface="Times New Roman"/>
              </a:rPr>
              <a:t> </a:t>
            </a:r>
            <a:r>
              <a:rPr sz="2200" spc="-85" dirty="0">
                <a:latin typeface="Times New Roman"/>
                <a:cs typeface="Times New Roman"/>
              </a:rPr>
              <a:t>orderly.</a:t>
            </a:r>
            <a:endParaRPr sz="2200">
              <a:latin typeface="Times New Roman"/>
              <a:cs typeface="Times New Roman"/>
            </a:endParaRPr>
          </a:p>
          <a:p>
            <a:pPr marL="561340" indent="-228600">
              <a:lnSpc>
                <a:spcPts val="2140"/>
              </a:lnSpc>
              <a:buClr>
                <a:srgbClr val="9B2D1F"/>
              </a:buClr>
              <a:buSzPct val="86363"/>
              <a:buFont typeface="Wingdings 2"/>
              <a:buChar char="●"/>
              <a:tabLst>
                <a:tab pos="561340" algn="l"/>
              </a:tabLst>
            </a:pPr>
            <a:r>
              <a:rPr sz="2200" spc="-160" dirty="0">
                <a:latin typeface="Times New Roman"/>
                <a:cs typeface="Times New Roman"/>
              </a:rPr>
              <a:t>King </a:t>
            </a:r>
            <a:r>
              <a:rPr sz="2200" spc="-165" dirty="0">
                <a:latin typeface="Times New Roman"/>
                <a:cs typeface="Times New Roman"/>
              </a:rPr>
              <a:t>was </a:t>
            </a:r>
            <a:r>
              <a:rPr sz="2200" spc="-85" dirty="0">
                <a:latin typeface="Times New Roman"/>
                <a:cs typeface="Times New Roman"/>
              </a:rPr>
              <a:t>captured </a:t>
            </a:r>
            <a:r>
              <a:rPr sz="2200" spc="-175" dirty="0">
                <a:latin typeface="Times New Roman"/>
                <a:cs typeface="Times New Roman"/>
              </a:rPr>
              <a:t>by a </a:t>
            </a:r>
            <a:r>
              <a:rPr sz="2200" spc="-85" dirty="0">
                <a:latin typeface="Times New Roman"/>
                <a:cs typeface="Times New Roman"/>
              </a:rPr>
              <a:t>group </a:t>
            </a:r>
            <a:r>
              <a:rPr sz="2200" spc="-130" dirty="0">
                <a:latin typeface="Times New Roman"/>
                <a:cs typeface="Times New Roman"/>
              </a:rPr>
              <a:t>of </a:t>
            </a:r>
            <a:r>
              <a:rPr sz="2200" spc="-90" dirty="0">
                <a:latin typeface="Times New Roman"/>
                <a:cs typeface="Times New Roman"/>
              </a:rPr>
              <a:t>white </a:t>
            </a:r>
            <a:r>
              <a:rPr sz="2200" spc="-145" dirty="0">
                <a:latin typeface="Times New Roman"/>
                <a:cs typeface="Times New Roman"/>
              </a:rPr>
              <a:t>Loyalists </a:t>
            </a:r>
            <a:r>
              <a:rPr sz="2200" spc="-120" dirty="0">
                <a:latin typeface="Times New Roman"/>
                <a:cs typeface="Times New Roman"/>
              </a:rPr>
              <a:t>who </a:t>
            </a:r>
            <a:r>
              <a:rPr sz="2200" spc="-45" dirty="0">
                <a:latin typeface="Times New Roman"/>
                <a:cs typeface="Times New Roman"/>
              </a:rPr>
              <a:t>tried </a:t>
            </a:r>
            <a:r>
              <a:rPr sz="2200" spc="-35" dirty="0">
                <a:latin typeface="Times New Roman"/>
                <a:cs typeface="Times New Roman"/>
              </a:rPr>
              <a:t>to </a:t>
            </a:r>
            <a:r>
              <a:rPr sz="2200" spc="-110" dirty="0">
                <a:latin typeface="Times New Roman"/>
                <a:cs typeface="Times New Roman"/>
              </a:rPr>
              <a:t>sell </a:t>
            </a:r>
            <a:r>
              <a:rPr sz="2200" spc="-130" dirty="0">
                <a:latin typeface="Times New Roman"/>
                <a:cs typeface="Times New Roman"/>
              </a:rPr>
              <a:t>him  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480" dirty="0">
                <a:latin typeface="Times New Roman"/>
                <a:cs typeface="Times New Roman"/>
              </a:rPr>
              <a:t>back</a:t>
            </a:r>
            <a:endParaRPr sz="2200">
              <a:latin typeface="Times New Roman"/>
              <a:cs typeface="Times New Roman"/>
            </a:endParaRPr>
          </a:p>
          <a:p>
            <a:pPr marL="561340">
              <a:lnSpc>
                <a:spcPts val="2520"/>
              </a:lnSpc>
            </a:pPr>
            <a:r>
              <a:rPr sz="2200" spc="-70" dirty="0">
                <a:latin typeface="Times New Roman"/>
                <a:cs typeface="Times New Roman"/>
              </a:rPr>
              <a:t>into </a:t>
            </a:r>
            <a:r>
              <a:rPr sz="2200" spc="-140" dirty="0">
                <a:latin typeface="Times New Roman"/>
                <a:cs typeface="Times New Roman"/>
              </a:rPr>
              <a:t>slavery.  </a:t>
            </a:r>
            <a:r>
              <a:rPr sz="2200" spc="-160" dirty="0">
                <a:latin typeface="Times New Roman"/>
                <a:cs typeface="Times New Roman"/>
              </a:rPr>
              <a:t>King </a:t>
            </a:r>
            <a:r>
              <a:rPr sz="2200" spc="-155" dirty="0">
                <a:latin typeface="Times New Roman"/>
                <a:cs typeface="Times New Roman"/>
              </a:rPr>
              <a:t>again </a:t>
            </a:r>
            <a:r>
              <a:rPr sz="2200" spc="-95" dirty="0">
                <a:latin typeface="Times New Roman"/>
                <a:cs typeface="Times New Roman"/>
              </a:rPr>
              <a:t>escaped, </a:t>
            </a:r>
            <a:r>
              <a:rPr sz="2200" spc="-120" dirty="0">
                <a:latin typeface="Times New Roman"/>
                <a:cs typeface="Times New Roman"/>
              </a:rPr>
              <a:t>and </a:t>
            </a:r>
            <a:r>
              <a:rPr sz="2200" spc="-155" dirty="0">
                <a:latin typeface="Times New Roman"/>
                <a:cs typeface="Times New Roman"/>
              </a:rPr>
              <a:t>again </a:t>
            </a:r>
            <a:r>
              <a:rPr sz="2200" spc="-85" dirty="0">
                <a:latin typeface="Times New Roman"/>
                <a:cs typeface="Times New Roman"/>
              </a:rPr>
              <a:t>rejoined </a:t>
            </a:r>
            <a:r>
              <a:rPr sz="2200" spc="-70" dirty="0">
                <a:latin typeface="Times New Roman"/>
                <a:cs typeface="Times New Roman"/>
              </a:rPr>
              <a:t>the 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125" dirty="0">
                <a:latin typeface="Times New Roman"/>
                <a:cs typeface="Times New Roman"/>
              </a:rPr>
              <a:t>army.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0" y="0"/>
            <a:ext cx="3048000" cy="16144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313" y="69754"/>
            <a:ext cx="9013371" cy="6692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313" y="69754"/>
            <a:ext cx="9013825" cy="6692265"/>
          </a:xfrm>
          <a:custGeom>
            <a:avLst/>
            <a:gdLst/>
            <a:ahLst/>
            <a:cxnLst/>
            <a:rect l="l" t="t" r="r" b="b"/>
            <a:pathLst>
              <a:path w="9013825" h="6692265">
                <a:moveTo>
                  <a:pt x="0" y="329859"/>
                </a:moveTo>
                <a:lnTo>
                  <a:pt x="3576" y="281115"/>
                </a:lnTo>
                <a:lnTo>
                  <a:pt x="13965" y="234592"/>
                </a:lnTo>
                <a:lnTo>
                  <a:pt x="30657" y="190799"/>
                </a:lnTo>
                <a:lnTo>
                  <a:pt x="53142" y="150247"/>
                </a:lnTo>
                <a:lnTo>
                  <a:pt x="80908" y="113447"/>
                </a:lnTo>
                <a:lnTo>
                  <a:pt x="113447" y="80909"/>
                </a:lnTo>
                <a:lnTo>
                  <a:pt x="150247" y="53142"/>
                </a:lnTo>
                <a:lnTo>
                  <a:pt x="190799" y="30658"/>
                </a:lnTo>
                <a:lnTo>
                  <a:pt x="234591" y="13965"/>
                </a:lnTo>
                <a:lnTo>
                  <a:pt x="281115" y="3576"/>
                </a:lnTo>
                <a:lnTo>
                  <a:pt x="329859" y="0"/>
                </a:lnTo>
                <a:lnTo>
                  <a:pt x="8683512" y="0"/>
                </a:lnTo>
                <a:lnTo>
                  <a:pt x="8732256" y="3576"/>
                </a:lnTo>
                <a:lnTo>
                  <a:pt x="8778780" y="13965"/>
                </a:lnTo>
                <a:lnTo>
                  <a:pt x="8822572" y="30658"/>
                </a:lnTo>
                <a:lnTo>
                  <a:pt x="8863124" y="53142"/>
                </a:lnTo>
                <a:lnTo>
                  <a:pt x="8899924" y="80909"/>
                </a:lnTo>
                <a:lnTo>
                  <a:pt x="8932463" y="113447"/>
                </a:lnTo>
                <a:lnTo>
                  <a:pt x="8960229" y="150247"/>
                </a:lnTo>
                <a:lnTo>
                  <a:pt x="8982714" y="190799"/>
                </a:lnTo>
                <a:lnTo>
                  <a:pt x="8999406" y="234592"/>
                </a:lnTo>
                <a:lnTo>
                  <a:pt x="9009795" y="281115"/>
                </a:lnTo>
                <a:lnTo>
                  <a:pt x="9013372" y="329859"/>
                </a:lnTo>
                <a:lnTo>
                  <a:pt x="9013372" y="6362341"/>
                </a:lnTo>
                <a:lnTo>
                  <a:pt x="9009795" y="6411085"/>
                </a:lnTo>
                <a:lnTo>
                  <a:pt x="8999406" y="6457609"/>
                </a:lnTo>
                <a:lnTo>
                  <a:pt x="8982714" y="6501401"/>
                </a:lnTo>
                <a:lnTo>
                  <a:pt x="8960229" y="6541953"/>
                </a:lnTo>
                <a:lnTo>
                  <a:pt x="8932463" y="6578753"/>
                </a:lnTo>
                <a:lnTo>
                  <a:pt x="8899924" y="6611292"/>
                </a:lnTo>
                <a:lnTo>
                  <a:pt x="8863124" y="6639058"/>
                </a:lnTo>
                <a:lnTo>
                  <a:pt x="8822572" y="6661543"/>
                </a:lnTo>
                <a:lnTo>
                  <a:pt x="8778780" y="6678235"/>
                </a:lnTo>
                <a:lnTo>
                  <a:pt x="8732256" y="6688624"/>
                </a:lnTo>
                <a:lnTo>
                  <a:pt x="8683512" y="6692201"/>
                </a:lnTo>
                <a:lnTo>
                  <a:pt x="329859" y="6692201"/>
                </a:lnTo>
                <a:lnTo>
                  <a:pt x="281115" y="6688624"/>
                </a:lnTo>
                <a:lnTo>
                  <a:pt x="234591" y="6678235"/>
                </a:lnTo>
                <a:lnTo>
                  <a:pt x="190799" y="6661543"/>
                </a:lnTo>
                <a:lnTo>
                  <a:pt x="150247" y="6639058"/>
                </a:lnTo>
                <a:lnTo>
                  <a:pt x="113447" y="6611292"/>
                </a:lnTo>
                <a:lnTo>
                  <a:pt x="80908" y="6578753"/>
                </a:lnTo>
                <a:lnTo>
                  <a:pt x="53142" y="6541953"/>
                </a:lnTo>
                <a:lnTo>
                  <a:pt x="30657" y="6501401"/>
                </a:lnTo>
                <a:lnTo>
                  <a:pt x="13965" y="6457609"/>
                </a:lnTo>
                <a:lnTo>
                  <a:pt x="3576" y="6411085"/>
                </a:lnTo>
                <a:lnTo>
                  <a:pt x="0" y="6362341"/>
                </a:lnTo>
                <a:lnTo>
                  <a:pt x="0" y="32985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850" y="2376487"/>
            <a:ext cx="9013825" cy="92075"/>
          </a:xfrm>
          <a:custGeom>
            <a:avLst/>
            <a:gdLst/>
            <a:ahLst/>
            <a:cxnLst/>
            <a:rect l="l" t="t" r="r" b="b"/>
            <a:pathLst>
              <a:path w="9013825" h="92075">
                <a:moveTo>
                  <a:pt x="0" y="92075"/>
                </a:moveTo>
                <a:lnTo>
                  <a:pt x="9013825" y="92075"/>
                </a:lnTo>
                <a:lnTo>
                  <a:pt x="9013825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850" y="2341562"/>
            <a:ext cx="9013825" cy="46355"/>
          </a:xfrm>
          <a:custGeom>
            <a:avLst/>
            <a:gdLst/>
            <a:ahLst/>
            <a:cxnLst/>
            <a:rect l="l" t="t" r="r" b="b"/>
            <a:pathLst>
              <a:path w="9013825" h="46355">
                <a:moveTo>
                  <a:pt x="0" y="46037"/>
                </a:moveTo>
                <a:lnTo>
                  <a:pt x="9013825" y="46037"/>
                </a:lnTo>
                <a:lnTo>
                  <a:pt x="9013825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solidFill>
            <a:srgbClr val="E6B1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263" y="2468562"/>
            <a:ext cx="9015730" cy="46355"/>
          </a:xfrm>
          <a:custGeom>
            <a:avLst/>
            <a:gdLst/>
            <a:ahLst/>
            <a:cxnLst/>
            <a:rect l="l" t="t" r="r" b="b"/>
            <a:pathLst>
              <a:path w="9015730" h="46355">
                <a:moveTo>
                  <a:pt x="0" y="46037"/>
                </a:moveTo>
                <a:lnTo>
                  <a:pt x="9015411" y="46037"/>
                </a:lnTo>
                <a:lnTo>
                  <a:pt x="9015411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solidFill>
            <a:srgbClr val="918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48500" y="1489727"/>
            <a:ext cx="7320280" cy="732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spc="-130" dirty="0"/>
              <a:t>Choosing </a:t>
            </a:r>
            <a:r>
              <a:rPr sz="4650" spc="5" dirty="0"/>
              <a:t>to </a:t>
            </a:r>
            <a:r>
              <a:rPr sz="4650" spc="-140" dirty="0"/>
              <a:t>Join </a:t>
            </a:r>
            <a:r>
              <a:rPr sz="4650" spc="30" dirty="0"/>
              <a:t>the</a:t>
            </a:r>
            <a:r>
              <a:rPr sz="4650" spc="-130" dirty="0"/>
              <a:t> </a:t>
            </a:r>
            <a:r>
              <a:rPr sz="4650" spc="-35" dirty="0"/>
              <a:t>Patriots</a:t>
            </a:r>
            <a:endParaRPr sz="4650"/>
          </a:p>
        </p:txBody>
      </p:sp>
      <p:sp>
        <p:nvSpPr>
          <p:cNvPr id="10" name="object 10"/>
          <p:cNvSpPr/>
          <p:nvPr/>
        </p:nvSpPr>
        <p:spPr>
          <a:xfrm>
            <a:off x="3505200" y="2743200"/>
            <a:ext cx="2209800" cy="36274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358895"/>
            <a:ext cx="2974975" cy="59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0" dirty="0"/>
              <a:t>Black</a:t>
            </a:r>
            <a:r>
              <a:rPr spc="-150" dirty="0"/>
              <a:t> </a:t>
            </a:r>
            <a:r>
              <a:rPr spc="-45" dirty="0"/>
              <a:t>Patriots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1313037"/>
            <a:ext cx="8527415" cy="4483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marR="5080" indent="-273050">
              <a:lnSpc>
                <a:spcPct val="79900"/>
              </a:lnSpc>
            </a:pPr>
            <a:r>
              <a:rPr sz="2000" spc="670" dirty="0">
                <a:solidFill>
                  <a:srgbClr val="D34817"/>
                </a:solidFill>
                <a:latin typeface="Arial"/>
                <a:cs typeface="Arial"/>
              </a:rPr>
              <a:t>q </a:t>
            </a:r>
            <a:r>
              <a:rPr sz="2400" spc="-170" dirty="0">
                <a:latin typeface="Times New Roman"/>
                <a:cs typeface="Times New Roman"/>
              </a:rPr>
              <a:t>Some </a:t>
            </a:r>
            <a:r>
              <a:rPr sz="2400" spc="-150" dirty="0">
                <a:latin typeface="Times New Roman"/>
                <a:cs typeface="Times New Roman"/>
              </a:rPr>
              <a:t>blacks </a:t>
            </a:r>
            <a:r>
              <a:rPr sz="2400" spc="-120" dirty="0">
                <a:latin typeface="Times New Roman"/>
                <a:cs typeface="Times New Roman"/>
              </a:rPr>
              <a:t>initially </a:t>
            </a:r>
            <a:r>
              <a:rPr sz="2400" spc="-105" dirty="0">
                <a:latin typeface="Times New Roman"/>
                <a:cs typeface="Times New Roman"/>
              </a:rPr>
              <a:t>joined </a:t>
            </a:r>
            <a:r>
              <a:rPr sz="2400" spc="-75" dirty="0">
                <a:latin typeface="Times New Roman"/>
                <a:cs typeface="Times New Roman"/>
              </a:rPr>
              <a:t>the Patriot </a:t>
            </a:r>
            <a:r>
              <a:rPr sz="2400" spc="-114" dirty="0">
                <a:latin typeface="Times New Roman"/>
                <a:cs typeface="Times New Roman"/>
              </a:rPr>
              <a:t>cause, </a:t>
            </a:r>
            <a:r>
              <a:rPr sz="2400" spc="-130" dirty="0">
                <a:latin typeface="Times New Roman"/>
                <a:cs typeface="Times New Roman"/>
              </a:rPr>
              <a:t>fighting </a:t>
            </a:r>
            <a:r>
              <a:rPr sz="2400" spc="-125" dirty="0">
                <a:latin typeface="Times New Roman"/>
                <a:cs typeface="Times New Roman"/>
              </a:rPr>
              <a:t>side </a:t>
            </a:r>
            <a:r>
              <a:rPr sz="2400" spc="-190" dirty="0">
                <a:latin typeface="Times New Roman"/>
                <a:cs typeface="Times New Roman"/>
              </a:rPr>
              <a:t>by </a:t>
            </a:r>
            <a:r>
              <a:rPr sz="2400" spc="-125" dirty="0">
                <a:latin typeface="Times New Roman"/>
                <a:cs typeface="Times New Roman"/>
              </a:rPr>
              <a:t>side </a:t>
            </a:r>
            <a:r>
              <a:rPr sz="2400" spc="-110" dirty="0">
                <a:latin typeface="Times New Roman"/>
                <a:cs typeface="Times New Roman"/>
              </a:rPr>
              <a:t>whites</a:t>
            </a:r>
            <a:r>
              <a:rPr sz="2400" spc="-380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in  </a:t>
            </a:r>
            <a:r>
              <a:rPr sz="2400" spc="-75" dirty="0">
                <a:latin typeface="Times New Roman"/>
                <a:cs typeface="Times New Roman"/>
              </a:rPr>
              <a:t>the </a:t>
            </a:r>
            <a:r>
              <a:rPr sz="2400" spc="-130" dirty="0">
                <a:latin typeface="Times New Roman"/>
                <a:cs typeface="Times New Roman"/>
              </a:rPr>
              <a:t>Battles </a:t>
            </a:r>
            <a:r>
              <a:rPr sz="2400" spc="-140" dirty="0">
                <a:latin typeface="Times New Roman"/>
                <a:cs typeface="Times New Roman"/>
              </a:rPr>
              <a:t>of </a:t>
            </a:r>
            <a:r>
              <a:rPr sz="2400" spc="-100" dirty="0">
                <a:latin typeface="Times New Roman"/>
                <a:cs typeface="Times New Roman"/>
              </a:rPr>
              <a:t>Lexington, </a:t>
            </a:r>
            <a:r>
              <a:rPr sz="2400" spc="-70" dirty="0">
                <a:latin typeface="Times New Roman"/>
                <a:cs typeface="Times New Roman"/>
              </a:rPr>
              <a:t>Concord, </a:t>
            </a:r>
            <a:r>
              <a:rPr sz="2400" spc="-135" dirty="0">
                <a:latin typeface="Times New Roman"/>
                <a:cs typeface="Times New Roman"/>
              </a:rPr>
              <a:t>and </a:t>
            </a:r>
            <a:r>
              <a:rPr sz="2400" spc="-140" dirty="0">
                <a:latin typeface="Times New Roman"/>
                <a:cs typeface="Times New Roman"/>
              </a:rPr>
              <a:t>Bunker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Hill.</a:t>
            </a:r>
            <a:endParaRPr sz="2400">
              <a:latin typeface="Times New Roman"/>
              <a:cs typeface="Times New Roman"/>
            </a:endParaRPr>
          </a:p>
          <a:p>
            <a:pPr marL="285750" marR="255270" indent="-273050">
              <a:lnSpc>
                <a:spcPct val="79900"/>
              </a:lnSpc>
              <a:spcBef>
                <a:spcPts val="595"/>
              </a:spcBef>
            </a:pPr>
            <a:r>
              <a:rPr sz="2000" spc="670" dirty="0">
                <a:solidFill>
                  <a:srgbClr val="D34817"/>
                </a:solidFill>
                <a:latin typeface="Arial"/>
                <a:cs typeface="Arial"/>
              </a:rPr>
              <a:t>q</a:t>
            </a:r>
            <a:r>
              <a:rPr sz="2000" dirty="0">
                <a:solidFill>
                  <a:srgbClr val="D34817"/>
                </a:solidFill>
                <a:latin typeface="Arial"/>
                <a:cs typeface="Arial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However, </a:t>
            </a:r>
            <a:r>
              <a:rPr sz="2400" spc="-110" dirty="0">
                <a:latin typeface="Times New Roman"/>
                <a:cs typeface="Times New Roman"/>
              </a:rPr>
              <a:t>in </a:t>
            </a:r>
            <a:r>
              <a:rPr sz="2400" spc="-75" dirty="0">
                <a:latin typeface="Times New Roman"/>
                <a:cs typeface="Times New Roman"/>
              </a:rPr>
              <a:t>the </a:t>
            </a:r>
            <a:r>
              <a:rPr sz="2400" spc="-125" dirty="0">
                <a:latin typeface="Times New Roman"/>
                <a:cs typeface="Times New Roman"/>
              </a:rPr>
              <a:t>early </a:t>
            </a:r>
            <a:r>
              <a:rPr sz="2400" spc="-140" dirty="0">
                <a:latin typeface="Times New Roman"/>
                <a:cs typeface="Times New Roman"/>
              </a:rPr>
              <a:t>stages of </a:t>
            </a:r>
            <a:r>
              <a:rPr sz="2400" spc="-75" dirty="0">
                <a:latin typeface="Times New Roman"/>
                <a:cs typeface="Times New Roman"/>
              </a:rPr>
              <a:t>the </a:t>
            </a:r>
            <a:r>
              <a:rPr sz="2400" spc="-95" dirty="0">
                <a:latin typeface="Times New Roman"/>
                <a:cs typeface="Times New Roman"/>
              </a:rPr>
              <a:t>Revolution, </a:t>
            </a:r>
            <a:r>
              <a:rPr sz="2400" spc="-75" dirty="0">
                <a:latin typeface="Times New Roman"/>
                <a:cs typeface="Times New Roman"/>
              </a:rPr>
              <a:t>the </a:t>
            </a:r>
            <a:r>
              <a:rPr sz="2400" spc="-90" dirty="0">
                <a:latin typeface="Times New Roman"/>
                <a:cs typeface="Times New Roman"/>
              </a:rPr>
              <a:t>Continental </a:t>
            </a:r>
            <a:r>
              <a:rPr sz="2400" spc="-120" dirty="0">
                <a:latin typeface="Times New Roman"/>
                <a:cs typeface="Times New Roman"/>
              </a:rPr>
              <a:t>Congress  </a:t>
            </a:r>
            <a:r>
              <a:rPr sz="2400" spc="-135" dirty="0">
                <a:latin typeface="Times New Roman"/>
                <a:cs typeface="Times New Roman"/>
              </a:rPr>
              <a:t>made </a:t>
            </a:r>
            <a:r>
              <a:rPr sz="2400" spc="-75" dirty="0">
                <a:latin typeface="Times New Roman"/>
                <a:cs typeface="Times New Roman"/>
              </a:rPr>
              <a:t>the </a:t>
            </a:r>
            <a:r>
              <a:rPr sz="2400" spc="-120" dirty="0">
                <a:latin typeface="Times New Roman"/>
                <a:cs typeface="Times New Roman"/>
              </a:rPr>
              <a:t>decision </a:t>
            </a:r>
            <a:r>
              <a:rPr sz="2400" spc="-40" dirty="0">
                <a:latin typeface="Times New Roman"/>
                <a:cs typeface="Times New Roman"/>
              </a:rPr>
              <a:t>to </a:t>
            </a:r>
            <a:r>
              <a:rPr sz="2400" spc="-60" dirty="0">
                <a:latin typeface="Times New Roman"/>
                <a:cs typeface="Times New Roman"/>
              </a:rPr>
              <a:t>not </a:t>
            </a:r>
            <a:r>
              <a:rPr sz="2400" spc="-140" dirty="0">
                <a:latin typeface="Times New Roman"/>
                <a:cs typeface="Times New Roman"/>
              </a:rPr>
              <a:t>allow </a:t>
            </a:r>
            <a:r>
              <a:rPr sz="2400" spc="-180" dirty="0">
                <a:latin typeface="Times New Roman"/>
                <a:cs typeface="Times New Roman"/>
              </a:rPr>
              <a:t>slaves </a:t>
            </a:r>
            <a:r>
              <a:rPr sz="2400" spc="-40" dirty="0">
                <a:latin typeface="Times New Roman"/>
                <a:cs typeface="Times New Roman"/>
              </a:rPr>
              <a:t>or </a:t>
            </a:r>
            <a:r>
              <a:rPr sz="2400" spc="-90" dirty="0">
                <a:latin typeface="Times New Roman"/>
                <a:cs typeface="Times New Roman"/>
              </a:rPr>
              <a:t>free </a:t>
            </a:r>
            <a:r>
              <a:rPr sz="2400" spc="-150" dirty="0">
                <a:latin typeface="Times New Roman"/>
                <a:cs typeface="Times New Roman"/>
              </a:rPr>
              <a:t>blacks </a:t>
            </a:r>
            <a:r>
              <a:rPr sz="2400" spc="-40" dirty="0">
                <a:latin typeface="Times New Roman"/>
                <a:cs typeface="Times New Roman"/>
              </a:rPr>
              <a:t>to</a:t>
            </a:r>
            <a:r>
              <a:rPr sz="2400" spc="335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enlist.</a:t>
            </a:r>
            <a:endParaRPr sz="2400">
              <a:latin typeface="Times New Roman"/>
              <a:cs typeface="Times New Roman"/>
            </a:endParaRPr>
          </a:p>
          <a:p>
            <a:pPr marL="285750" marR="501650" indent="-273050">
              <a:lnSpc>
                <a:spcPct val="79900"/>
              </a:lnSpc>
              <a:spcBef>
                <a:spcPts val="595"/>
              </a:spcBef>
            </a:pPr>
            <a:r>
              <a:rPr sz="2000" spc="670" dirty="0">
                <a:solidFill>
                  <a:srgbClr val="D34817"/>
                </a:solidFill>
                <a:latin typeface="Arial"/>
                <a:cs typeface="Arial"/>
              </a:rPr>
              <a:t>q</a:t>
            </a:r>
            <a:r>
              <a:rPr sz="2000" spc="-220" dirty="0">
                <a:solidFill>
                  <a:srgbClr val="D34817"/>
                </a:solidFill>
                <a:latin typeface="Arial"/>
                <a:cs typeface="Arial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After </a:t>
            </a:r>
            <a:r>
              <a:rPr sz="2400" spc="-135" dirty="0">
                <a:latin typeface="Times New Roman"/>
                <a:cs typeface="Times New Roman"/>
              </a:rPr>
              <a:t>Dunmore’s </a:t>
            </a:r>
            <a:r>
              <a:rPr sz="2400" spc="-95" dirty="0">
                <a:latin typeface="Times New Roman"/>
                <a:cs typeface="Times New Roman"/>
              </a:rPr>
              <a:t>Proclamation, </a:t>
            </a:r>
            <a:r>
              <a:rPr sz="2400" spc="-105" dirty="0">
                <a:latin typeface="Times New Roman"/>
                <a:cs typeface="Times New Roman"/>
              </a:rPr>
              <a:t>General George </a:t>
            </a:r>
            <a:r>
              <a:rPr sz="2400" spc="-145" dirty="0">
                <a:latin typeface="Times New Roman"/>
                <a:cs typeface="Times New Roman"/>
              </a:rPr>
              <a:t>Washington </a:t>
            </a:r>
            <a:r>
              <a:rPr sz="2400" spc="-155" dirty="0">
                <a:latin typeface="Times New Roman"/>
                <a:cs typeface="Times New Roman"/>
              </a:rPr>
              <a:t>moved </a:t>
            </a:r>
            <a:r>
              <a:rPr sz="2400" spc="-40" dirty="0">
                <a:latin typeface="Times New Roman"/>
                <a:cs typeface="Times New Roman"/>
              </a:rPr>
              <a:t>to  </a:t>
            </a:r>
            <a:r>
              <a:rPr sz="2400" spc="-95" dirty="0">
                <a:latin typeface="Times New Roman"/>
                <a:cs typeface="Times New Roman"/>
              </a:rPr>
              <a:t>enlist </a:t>
            </a:r>
            <a:r>
              <a:rPr sz="2400" spc="-90" dirty="0">
                <a:latin typeface="Times New Roman"/>
                <a:cs typeface="Times New Roman"/>
              </a:rPr>
              <a:t>free </a:t>
            </a:r>
            <a:r>
              <a:rPr sz="2400" spc="-150" dirty="0">
                <a:latin typeface="Times New Roman"/>
                <a:cs typeface="Times New Roman"/>
              </a:rPr>
              <a:t>blacks </a:t>
            </a:r>
            <a:r>
              <a:rPr sz="2400" spc="-40" dirty="0">
                <a:latin typeface="Times New Roman"/>
                <a:cs typeface="Times New Roman"/>
              </a:rPr>
              <a:t>to </a:t>
            </a:r>
            <a:r>
              <a:rPr sz="2400" spc="-105" dirty="0">
                <a:latin typeface="Times New Roman"/>
                <a:cs typeface="Times New Roman"/>
              </a:rPr>
              <a:t>forestall </a:t>
            </a:r>
            <a:r>
              <a:rPr sz="2400" spc="-65" dirty="0">
                <a:latin typeface="Times New Roman"/>
                <a:cs typeface="Times New Roman"/>
              </a:rPr>
              <a:t>their </a:t>
            </a:r>
            <a:r>
              <a:rPr sz="2400" spc="-125" dirty="0">
                <a:latin typeface="Times New Roman"/>
                <a:cs typeface="Times New Roman"/>
              </a:rPr>
              <a:t>joining </a:t>
            </a:r>
            <a:r>
              <a:rPr sz="2400" spc="-75" dirty="0">
                <a:latin typeface="Times New Roman"/>
                <a:cs typeface="Times New Roman"/>
              </a:rPr>
              <a:t>the </a:t>
            </a:r>
            <a:r>
              <a:rPr sz="2400" spc="-125" dirty="0">
                <a:latin typeface="Times New Roman"/>
                <a:cs typeface="Times New Roman"/>
              </a:rPr>
              <a:t>British</a:t>
            </a:r>
            <a:r>
              <a:rPr sz="2400" spc="220" dirty="0">
                <a:latin typeface="Times New Roman"/>
                <a:cs typeface="Times New Roman"/>
              </a:rPr>
              <a:t> </a:t>
            </a:r>
            <a:r>
              <a:rPr sz="2400" spc="-90" dirty="0">
                <a:latin typeface="Times New Roman"/>
                <a:cs typeface="Times New Roman"/>
              </a:rPr>
              <a:t>side.</a:t>
            </a:r>
            <a:endParaRPr sz="2400">
              <a:latin typeface="Times New Roman"/>
              <a:cs typeface="Times New Roman"/>
            </a:endParaRPr>
          </a:p>
          <a:p>
            <a:pPr marL="285750" marR="113664" indent="-273050">
              <a:lnSpc>
                <a:spcPct val="79900"/>
              </a:lnSpc>
              <a:spcBef>
                <a:spcPts val="695"/>
              </a:spcBef>
            </a:pPr>
            <a:r>
              <a:rPr sz="2000" spc="670" dirty="0">
                <a:solidFill>
                  <a:srgbClr val="D34817"/>
                </a:solidFill>
                <a:latin typeface="Arial"/>
                <a:cs typeface="Arial"/>
              </a:rPr>
              <a:t>q </a:t>
            </a:r>
            <a:r>
              <a:rPr sz="2400" spc="-110" dirty="0">
                <a:latin typeface="Times New Roman"/>
                <a:cs typeface="Times New Roman"/>
              </a:rPr>
              <a:t>While </a:t>
            </a:r>
            <a:r>
              <a:rPr sz="2400" spc="-120" dirty="0">
                <a:latin typeface="Times New Roman"/>
                <a:cs typeface="Times New Roman"/>
              </a:rPr>
              <a:t>Congress </a:t>
            </a:r>
            <a:r>
              <a:rPr sz="2400" spc="-150" dirty="0">
                <a:latin typeface="Times New Roman"/>
                <a:cs typeface="Times New Roman"/>
              </a:rPr>
              <a:t>officially </a:t>
            </a:r>
            <a:r>
              <a:rPr sz="2400" spc="-100" dirty="0">
                <a:latin typeface="Times New Roman"/>
                <a:cs typeface="Times New Roman"/>
              </a:rPr>
              <a:t>reversed </a:t>
            </a:r>
            <a:r>
              <a:rPr sz="2400" spc="-95" dirty="0">
                <a:latin typeface="Times New Roman"/>
                <a:cs typeface="Times New Roman"/>
              </a:rPr>
              <a:t>its </a:t>
            </a:r>
            <a:r>
              <a:rPr sz="2400" spc="-100" dirty="0">
                <a:latin typeface="Times New Roman"/>
                <a:cs typeface="Times New Roman"/>
              </a:rPr>
              <a:t>decision, </a:t>
            </a:r>
            <a:r>
              <a:rPr sz="2400" spc="-80" dirty="0">
                <a:latin typeface="Times New Roman"/>
                <a:cs typeface="Times New Roman"/>
              </a:rPr>
              <a:t>southern </a:t>
            </a:r>
            <a:r>
              <a:rPr sz="2400" spc="-105" dirty="0">
                <a:latin typeface="Times New Roman"/>
                <a:cs typeface="Times New Roman"/>
              </a:rPr>
              <a:t>states </a:t>
            </a:r>
            <a:r>
              <a:rPr sz="2400" spc="-95" dirty="0">
                <a:latin typeface="Times New Roman"/>
                <a:cs typeface="Times New Roman"/>
              </a:rPr>
              <a:t>resisted  </a:t>
            </a:r>
            <a:r>
              <a:rPr sz="2400" spc="-85" dirty="0">
                <a:latin typeface="Times New Roman"/>
                <a:cs typeface="Times New Roman"/>
              </a:rPr>
              <a:t>efforts </a:t>
            </a:r>
            <a:r>
              <a:rPr sz="2400" spc="-40" dirty="0">
                <a:latin typeface="Times New Roman"/>
                <a:cs typeface="Times New Roman"/>
              </a:rPr>
              <a:t>to </a:t>
            </a:r>
            <a:r>
              <a:rPr sz="2400" spc="-85" dirty="0">
                <a:latin typeface="Times New Roman"/>
                <a:cs typeface="Times New Roman"/>
              </a:rPr>
              <a:t>arm </a:t>
            </a:r>
            <a:r>
              <a:rPr sz="2400" spc="-120" dirty="0">
                <a:latin typeface="Times New Roman"/>
                <a:cs typeface="Times New Roman"/>
              </a:rPr>
              <a:t>blacks. </a:t>
            </a:r>
            <a:r>
              <a:rPr sz="2400" spc="-175" dirty="0">
                <a:latin typeface="Times New Roman"/>
                <a:cs typeface="Times New Roman"/>
              </a:rPr>
              <a:t>Even </a:t>
            </a:r>
            <a:r>
              <a:rPr sz="2400" spc="-65" dirty="0">
                <a:latin typeface="Times New Roman"/>
                <a:cs typeface="Times New Roman"/>
              </a:rPr>
              <a:t>still, </a:t>
            </a:r>
            <a:r>
              <a:rPr sz="2400" spc="-175" dirty="0">
                <a:latin typeface="Times New Roman"/>
                <a:cs typeface="Times New Roman"/>
              </a:rPr>
              <a:t>many </a:t>
            </a:r>
            <a:r>
              <a:rPr sz="2400" spc="-90" dirty="0">
                <a:latin typeface="Times New Roman"/>
                <a:cs typeface="Times New Roman"/>
              </a:rPr>
              <a:t>free </a:t>
            </a:r>
            <a:r>
              <a:rPr sz="2400" spc="-150" dirty="0">
                <a:latin typeface="Times New Roman"/>
                <a:cs typeface="Times New Roman"/>
              </a:rPr>
              <a:t>blacks </a:t>
            </a:r>
            <a:r>
              <a:rPr sz="2400" spc="-105" dirty="0">
                <a:latin typeface="Times New Roman"/>
                <a:cs typeface="Times New Roman"/>
              </a:rPr>
              <a:t>joined </a:t>
            </a:r>
            <a:r>
              <a:rPr sz="2400" spc="-75" dirty="0">
                <a:latin typeface="Times New Roman"/>
                <a:cs typeface="Times New Roman"/>
              </a:rPr>
              <a:t>the </a:t>
            </a:r>
            <a:r>
              <a:rPr sz="2400" spc="-140" dirty="0">
                <a:latin typeface="Times New Roman"/>
                <a:cs typeface="Times New Roman"/>
              </a:rPr>
              <a:t>army </a:t>
            </a:r>
            <a:r>
              <a:rPr sz="2400" spc="-40" dirty="0">
                <a:latin typeface="Times New Roman"/>
                <a:cs typeface="Times New Roman"/>
              </a:rPr>
              <a:t>or </a:t>
            </a:r>
            <a:r>
              <a:rPr sz="2400" spc="-195" dirty="0">
                <a:latin typeface="Times New Roman"/>
                <a:cs typeface="Times New Roman"/>
              </a:rPr>
              <a:t>navy  </a:t>
            </a:r>
            <a:r>
              <a:rPr sz="2400" spc="-110" dirty="0">
                <a:latin typeface="Times New Roman"/>
                <a:cs typeface="Times New Roman"/>
              </a:rPr>
              <a:t>in </a:t>
            </a:r>
            <a:r>
              <a:rPr sz="2400" spc="-114" dirty="0">
                <a:latin typeface="Times New Roman"/>
                <a:cs typeface="Times New Roman"/>
              </a:rPr>
              <a:t>Virginia, </a:t>
            </a:r>
            <a:r>
              <a:rPr sz="2400" spc="-55" dirty="0">
                <a:latin typeface="Times New Roman"/>
                <a:cs typeface="Times New Roman"/>
              </a:rPr>
              <a:t>North </a:t>
            </a:r>
            <a:r>
              <a:rPr sz="2400" spc="-95" dirty="0">
                <a:latin typeface="Times New Roman"/>
                <a:cs typeface="Times New Roman"/>
              </a:rPr>
              <a:t>Carolina, </a:t>
            </a:r>
            <a:r>
              <a:rPr sz="2400" spc="-125" dirty="0">
                <a:latin typeface="Times New Roman"/>
                <a:cs typeface="Times New Roman"/>
              </a:rPr>
              <a:t>Massachusetts, </a:t>
            </a:r>
            <a:r>
              <a:rPr sz="2400" spc="-114" dirty="0">
                <a:latin typeface="Times New Roman"/>
                <a:cs typeface="Times New Roman"/>
              </a:rPr>
              <a:t>Delaware,</a:t>
            </a:r>
            <a:r>
              <a:rPr sz="2400" spc="-360" dirty="0">
                <a:latin typeface="Times New Roman"/>
                <a:cs typeface="Times New Roman"/>
              </a:rPr>
              <a:t> </a:t>
            </a:r>
            <a:r>
              <a:rPr sz="2400" spc="-395" dirty="0">
                <a:latin typeface="Times New Roman"/>
                <a:cs typeface="Times New Roman"/>
              </a:rPr>
              <a:t>&amp;  </a:t>
            </a:r>
            <a:r>
              <a:rPr sz="2400" spc="-75" dirty="0">
                <a:latin typeface="Times New Roman"/>
                <a:cs typeface="Times New Roman"/>
              </a:rPr>
              <a:t>Connecticut.</a:t>
            </a:r>
            <a:endParaRPr sz="2400">
              <a:latin typeface="Times New Roman"/>
              <a:cs typeface="Times New Roman"/>
            </a:endParaRPr>
          </a:p>
          <a:p>
            <a:pPr marL="285750" marR="38100" indent="-273050">
              <a:lnSpc>
                <a:spcPct val="79900"/>
              </a:lnSpc>
              <a:spcBef>
                <a:spcPts val="595"/>
              </a:spcBef>
            </a:pPr>
            <a:r>
              <a:rPr sz="2000" spc="670" dirty="0">
                <a:solidFill>
                  <a:srgbClr val="D34817"/>
                </a:solidFill>
                <a:latin typeface="Arial"/>
                <a:cs typeface="Arial"/>
              </a:rPr>
              <a:t>q</a:t>
            </a:r>
            <a:r>
              <a:rPr sz="2000" spc="-225" dirty="0">
                <a:solidFill>
                  <a:srgbClr val="D34817"/>
                </a:solidFill>
                <a:latin typeface="Arial"/>
                <a:cs typeface="Arial"/>
              </a:rPr>
              <a:t> </a:t>
            </a:r>
            <a:r>
              <a:rPr sz="2400" spc="-290" dirty="0">
                <a:latin typeface="Times New Roman"/>
                <a:cs typeface="Times New Roman"/>
              </a:rPr>
              <a:t>By </a:t>
            </a:r>
            <a:r>
              <a:rPr sz="2400" spc="-65" dirty="0">
                <a:latin typeface="Times New Roman"/>
                <a:cs typeface="Times New Roman"/>
              </a:rPr>
              <a:t>1778, </a:t>
            </a:r>
            <a:r>
              <a:rPr sz="2400" spc="-75" dirty="0">
                <a:latin typeface="Times New Roman"/>
                <a:cs typeface="Times New Roman"/>
              </a:rPr>
              <a:t>the </a:t>
            </a:r>
            <a:r>
              <a:rPr sz="2400" spc="-90" dirty="0">
                <a:latin typeface="Times New Roman"/>
                <a:cs typeface="Times New Roman"/>
              </a:rPr>
              <a:t>Continental </a:t>
            </a:r>
            <a:r>
              <a:rPr sz="2400" spc="-165" dirty="0">
                <a:latin typeface="Times New Roman"/>
                <a:cs typeface="Times New Roman"/>
              </a:rPr>
              <a:t>Army </a:t>
            </a:r>
            <a:r>
              <a:rPr sz="2400" spc="-150" dirty="0">
                <a:latin typeface="Times New Roman"/>
                <a:cs typeface="Times New Roman"/>
              </a:rPr>
              <a:t>had </a:t>
            </a:r>
            <a:r>
              <a:rPr sz="2400" spc="-114" dirty="0">
                <a:latin typeface="Times New Roman"/>
                <a:cs typeface="Times New Roman"/>
              </a:rPr>
              <a:t>dwindled </a:t>
            </a:r>
            <a:r>
              <a:rPr sz="2400" spc="-40" dirty="0">
                <a:latin typeface="Times New Roman"/>
                <a:cs typeface="Times New Roman"/>
              </a:rPr>
              <a:t>to </a:t>
            </a:r>
            <a:r>
              <a:rPr sz="2400" spc="-70" dirty="0">
                <a:latin typeface="Times New Roman"/>
                <a:cs typeface="Times New Roman"/>
              </a:rPr>
              <a:t>18,000 </a:t>
            </a:r>
            <a:r>
              <a:rPr sz="2400" spc="-100" dirty="0">
                <a:latin typeface="Times New Roman"/>
                <a:cs typeface="Times New Roman"/>
              </a:rPr>
              <a:t>due </a:t>
            </a:r>
            <a:r>
              <a:rPr sz="2400" spc="-40" dirty="0">
                <a:latin typeface="Times New Roman"/>
                <a:cs typeface="Times New Roman"/>
              </a:rPr>
              <a:t>to </a:t>
            </a:r>
            <a:r>
              <a:rPr sz="2400" spc="-140" dirty="0">
                <a:latin typeface="Times New Roman"/>
                <a:cs typeface="Times New Roman"/>
              </a:rPr>
              <a:t>disease </a:t>
            </a:r>
            <a:r>
              <a:rPr sz="2400" spc="-135" dirty="0">
                <a:latin typeface="Times New Roman"/>
                <a:cs typeface="Times New Roman"/>
              </a:rPr>
              <a:t>and  </a:t>
            </a:r>
            <a:r>
              <a:rPr sz="2400" spc="-60" dirty="0">
                <a:latin typeface="Times New Roman"/>
                <a:cs typeface="Times New Roman"/>
              </a:rPr>
              <a:t>desertion. </a:t>
            </a:r>
            <a:r>
              <a:rPr sz="2400" spc="-145" dirty="0">
                <a:latin typeface="Times New Roman"/>
                <a:cs typeface="Times New Roman"/>
              </a:rPr>
              <a:t>This </a:t>
            </a:r>
            <a:r>
              <a:rPr sz="2400" spc="-100" dirty="0">
                <a:latin typeface="Times New Roman"/>
                <a:cs typeface="Times New Roman"/>
              </a:rPr>
              <a:t>forced </a:t>
            </a:r>
            <a:r>
              <a:rPr sz="2400" spc="-145" dirty="0">
                <a:latin typeface="Times New Roman"/>
                <a:cs typeface="Times New Roman"/>
              </a:rPr>
              <a:t>Washington </a:t>
            </a:r>
            <a:r>
              <a:rPr sz="2400" spc="-40" dirty="0">
                <a:latin typeface="Times New Roman"/>
                <a:cs typeface="Times New Roman"/>
              </a:rPr>
              <a:t>to </a:t>
            </a:r>
            <a:r>
              <a:rPr sz="2400" spc="-130" dirty="0">
                <a:latin typeface="Times New Roman"/>
                <a:cs typeface="Times New Roman"/>
              </a:rPr>
              <a:t>approve </a:t>
            </a:r>
            <a:r>
              <a:rPr sz="2400" spc="-135" dirty="0">
                <a:latin typeface="Times New Roman"/>
                <a:cs typeface="Times New Roman"/>
              </a:rPr>
              <a:t>plans </a:t>
            </a:r>
            <a:r>
              <a:rPr sz="2400" spc="-85" dirty="0">
                <a:latin typeface="Times New Roman"/>
                <a:cs typeface="Times New Roman"/>
              </a:rPr>
              <a:t>for </a:t>
            </a:r>
            <a:r>
              <a:rPr sz="2400" spc="-190" dirty="0">
                <a:latin typeface="Times New Roman"/>
                <a:cs typeface="Times New Roman"/>
              </a:rPr>
              <a:t>a </a:t>
            </a:r>
            <a:r>
              <a:rPr sz="2400" spc="-185" dirty="0">
                <a:latin typeface="Times New Roman"/>
                <a:cs typeface="Times New Roman"/>
              </a:rPr>
              <a:t>Black </a:t>
            </a:r>
            <a:r>
              <a:rPr sz="2400" spc="-110" dirty="0">
                <a:latin typeface="Times New Roman"/>
                <a:cs typeface="Times New Roman"/>
              </a:rPr>
              <a:t>Regiment  </a:t>
            </a:r>
            <a:r>
              <a:rPr sz="2400" spc="-140" dirty="0">
                <a:latin typeface="Times New Roman"/>
                <a:cs typeface="Times New Roman"/>
              </a:rPr>
              <a:t>of </a:t>
            </a:r>
            <a:r>
              <a:rPr sz="2400" spc="-90" dirty="0">
                <a:latin typeface="Times New Roman"/>
                <a:cs typeface="Times New Roman"/>
              </a:rPr>
              <a:t>free </a:t>
            </a:r>
            <a:r>
              <a:rPr sz="2400" spc="-150" dirty="0">
                <a:latin typeface="Times New Roman"/>
                <a:cs typeface="Times New Roman"/>
              </a:rPr>
              <a:t>blacks </a:t>
            </a:r>
            <a:r>
              <a:rPr sz="2400" spc="-135" dirty="0">
                <a:latin typeface="Times New Roman"/>
                <a:cs typeface="Times New Roman"/>
              </a:rPr>
              <a:t>and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150" dirty="0">
                <a:latin typeface="Times New Roman"/>
                <a:cs typeface="Times New Roman"/>
              </a:rPr>
              <a:t>slaves.</a:t>
            </a:r>
            <a:endParaRPr sz="2400">
              <a:latin typeface="Times New Roman"/>
              <a:cs typeface="Times New Roman"/>
            </a:endParaRPr>
          </a:p>
          <a:p>
            <a:pPr marL="285750" marR="366395" indent="-273050">
              <a:lnSpc>
                <a:spcPct val="79900"/>
              </a:lnSpc>
              <a:spcBef>
                <a:spcPts val="595"/>
              </a:spcBef>
            </a:pPr>
            <a:r>
              <a:rPr sz="2000" spc="670" dirty="0">
                <a:solidFill>
                  <a:srgbClr val="D34817"/>
                </a:solidFill>
                <a:latin typeface="Arial"/>
                <a:cs typeface="Arial"/>
              </a:rPr>
              <a:t>q</a:t>
            </a:r>
            <a:r>
              <a:rPr sz="2000" spc="60" dirty="0">
                <a:solidFill>
                  <a:srgbClr val="D34817"/>
                </a:solidFill>
                <a:latin typeface="Arial"/>
                <a:cs typeface="Arial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Hundreds </a:t>
            </a:r>
            <a:r>
              <a:rPr sz="2400" spc="-140" dirty="0">
                <a:latin typeface="Times New Roman"/>
                <a:cs typeface="Times New Roman"/>
              </a:rPr>
              <a:t>of </a:t>
            </a:r>
            <a:r>
              <a:rPr sz="2400" spc="-150" dirty="0">
                <a:latin typeface="Times New Roman"/>
                <a:cs typeface="Times New Roman"/>
              </a:rPr>
              <a:t>blacks </a:t>
            </a:r>
            <a:r>
              <a:rPr sz="2400" spc="-85" dirty="0">
                <a:latin typeface="Times New Roman"/>
                <a:cs typeface="Times New Roman"/>
              </a:rPr>
              <a:t>bore </a:t>
            </a:r>
            <a:r>
              <a:rPr sz="2400" spc="-110" dirty="0">
                <a:latin typeface="Times New Roman"/>
                <a:cs typeface="Times New Roman"/>
              </a:rPr>
              <a:t>arms </a:t>
            </a:r>
            <a:r>
              <a:rPr sz="2400" spc="-85" dirty="0">
                <a:latin typeface="Times New Roman"/>
                <a:cs typeface="Times New Roman"/>
              </a:rPr>
              <a:t>for </a:t>
            </a:r>
            <a:r>
              <a:rPr sz="2400" spc="-75" dirty="0">
                <a:latin typeface="Times New Roman"/>
                <a:cs typeface="Times New Roman"/>
              </a:rPr>
              <a:t>the </a:t>
            </a:r>
            <a:r>
              <a:rPr sz="2400" spc="-65" dirty="0">
                <a:latin typeface="Times New Roman"/>
                <a:cs typeface="Times New Roman"/>
              </a:rPr>
              <a:t>Patriots, </a:t>
            </a:r>
            <a:r>
              <a:rPr sz="2400" spc="-105" dirty="0">
                <a:latin typeface="Times New Roman"/>
                <a:cs typeface="Times New Roman"/>
              </a:rPr>
              <a:t>served </a:t>
            </a:r>
            <a:r>
              <a:rPr sz="2400" spc="-190" dirty="0">
                <a:latin typeface="Times New Roman"/>
                <a:cs typeface="Times New Roman"/>
              </a:rPr>
              <a:t>as </a:t>
            </a:r>
            <a:r>
              <a:rPr sz="2400" spc="-70" dirty="0">
                <a:latin typeface="Times New Roman"/>
                <a:cs typeface="Times New Roman"/>
              </a:rPr>
              <a:t>laborers, </a:t>
            </a:r>
            <a:r>
              <a:rPr sz="2400" spc="-100" dirty="0">
                <a:latin typeface="Times New Roman"/>
                <a:cs typeface="Times New Roman"/>
              </a:rPr>
              <a:t>spies,  </a:t>
            </a:r>
            <a:r>
              <a:rPr sz="2400" spc="-105" dirty="0">
                <a:latin typeface="Times New Roman"/>
                <a:cs typeface="Times New Roman"/>
              </a:rPr>
              <a:t>guides, </a:t>
            </a:r>
            <a:r>
              <a:rPr sz="2400" spc="-125" dirty="0">
                <a:latin typeface="Times New Roman"/>
                <a:cs typeface="Times New Roman"/>
              </a:rPr>
              <a:t>musicians, </a:t>
            </a:r>
            <a:r>
              <a:rPr sz="2400" spc="-85" dirty="0">
                <a:latin typeface="Times New Roman"/>
                <a:cs typeface="Times New Roman"/>
              </a:rPr>
              <a:t>servants, </a:t>
            </a:r>
            <a:r>
              <a:rPr sz="2400" spc="-145" dirty="0">
                <a:latin typeface="Times New Roman"/>
                <a:cs typeface="Times New Roman"/>
              </a:rPr>
              <a:t>weapons </a:t>
            </a:r>
            <a:r>
              <a:rPr sz="2400" spc="-65" dirty="0">
                <a:latin typeface="Times New Roman"/>
                <a:cs typeface="Times New Roman"/>
              </a:rPr>
              <a:t>crafters, </a:t>
            </a:r>
            <a:r>
              <a:rPr sz="2400" spc="-135" dirty="0">
                <a:latin typeface="Times New Roman"/>
                <a:cs typeface="Times New Roman"/>
              </a:rPr>
              <a:t>and</a:t>
            </a:r>
            <a:r>
              <a:rPr sz="2400" spc="-195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Times New Roman"/>
                <a:cs typeface="Times New Roman"/>
              </a:rPr>
              <a:t>more.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353059"/>
            <a:ext cx="2974975" cy="609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100" dirty="0"/>
              <a:t>Black</a:t>
            </a:r>
            <a:r>
              <a:rPr sz="4000" spc="-190" dirty="0"/>
              <a:t> </a:t>
            </a:r>
            <a:r>
              <a:rPr sz="4000" spc="-85" dirty="0"/>
              <a:t>Patriots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383540" y="1082040"/>
            <a:ext cx="8171815" cy="5387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6385" marR="173355" indent="-274320">
              <a:lnSpc>
                <a:spcPts val="2800"/>
              </a:lnSpc>
            </a:pPr>
            <a:r>
              <a:rPr sz="2200" dirty="0">
                <a:solidFill>
                  <a:srgbClr val="D34817"/>
                </a:solidFill>
                <a:latin typeface="Arial"/>
                <a:cs typeface="Arial"/>
              </a:rPr>
              <a:t>q</a:t>
            </a:r>
            <a:r>
              <a:rPr sz="2600" dirty="0">
                <a:latin typeface="Times New Roman"/>
                <a:cs typeface="Times New Roman"/>
              </a:rPr>
              <a:t>Many </a:t>
            </a:r>
            <a:r>
              <a:rPr sz="2600" spc="-55" dirty="0">
                <a:latin typeface="Times New Roman"/>
                <a:cs typeface="Times New Roman"/>
              </a:rPr>
              <a:t>North </a:t>
            </a:r>
            <a:r>
              <a:rPr sz="2600" spc="-125" dirty="0">
                <a:latin typeface="Times New Roman"/>
                <a:cs typeface="Times New Roman"/>
              </a:rPr>
              <a:t>Carolina </a:t>
            </a:r>
            <a:r>
              <a:rPr sz="2600" spc="-160" dirty="0">
                <a:latin typeface="Times New Roman"/>
                <a:cs typeface="Times New Roman"/>
              </a:rPr>
              <a:t>blacks </a:t>
            </a:r>
            <a:r>
              <a:rPr sz="2600" spc="-110" dirty="0">
                <a:latin typeface="Times New Roman"/>
                <a:cs typeface="Times New Roman"/>
              </a:rPr>
              <a:t>served </a:t>
            </a:r>
            <a:r>
              <a:rPr sz="2600" spc="-120" dirty="0">
                <a:latin typeface="Times New Roman"/>
                <a:cs typeface="Times New Roman"/>
              </a:rPr>
              <a:t>in </a:t>
            </a:r>
            <a:r>
              <a:rPr sz="2600" spc="-80" dirty="0">
                <a:latin typeface="Times New Roman"/>
                <a:cs typeface="Times New Roman"/>
              </a:rPr>
              <a:t>the </a:t>
            </a:r>
            <a:r>
              <a:rPr sz="2600" spc="-75" dirty="0">
                <a:latin typeface="Times New Roman"/>
                <a:cs typeface="Times New Roman"/>
              </a:rPr>
              <a:t>Patriot </a:t>
            </a:r>
            <a:r>
              <a:rPr sz="2600" spc="-145" dirty="0">
                <a:latin typeface="Times New Roman"/>
                <a:cs typeface="Times New Roman"/>
              </a:rPr>
              <a:t>army and </a:t>
            </a:r>
            <a:r>
              <a:rPr sz="2600" spc="-195" dirty="0">
                <a:latin typeface="Times New Roman"/>
                <a:cs typeface="Times New Roman"/>
              </a:rPr>
              <a:t>naval  </a:t>
            </a:r>
            <a:r>
              <a:rPr sz="2600" spc="-105" dirty="0">
                <a:latin typeface="Times New Roman"/>
                <a:cs typeface="Times New Roman"/>
              </a:rPr>
              <a:t>forces:</a:t>
            </a:r>
            <a:endParaRPr sz="2600">
              <a:latin typeface="Times New Roman"/>
              <a:cs typeface="Times New Roman"/>
            </a:endParaRPr>
          </a:p>
          <a:p>
            <a:pPr marL="561340" marR="65405" indent="-228600">
              <a:lnSpc>
                <a:spcPct val="89100"/>
              </a:lnSpc>
              <a:spcBef>
                <a:spcPts val="450"/>
              </a:spcBef>
              <a:buClr>
                <a:srgbClr val="9B2D1F"/>
              </a:buClr>
              <a:buSzPct val="83333"/>
              <a:buFont typeface="Wingdings 2"/>
              <a:buChar char="●"/>
              <a:tabLst>
                <a:tab pos="561340" algn="l"/>
              </a:tabLst>
            </a:pPr>
            <a:r>
              <a:rPr sz="2400" spc="-125" dirty="0">
                <a:latin typeface="Times New Roman"/>
                <a:cs typeface="Times New Roman"/>
              </a:rPr>
              <a:t>The </a:t>
            </a:r>
            <a:r>
              <a:rPr sz="2400" spc="-180" dirty="0">
                <a:latin typeface="Times New Roman"/>
                <a:cs typeface="Times New Roman"/>
              </a:rPr>
              <a:t>slave </a:t>
            </a:r>
            <a:r>
              <a:rPr sz="2400" spc="-165" dirty="0">
                <a:latin typeface="Times New Roman"/>
                <a:cs typeface="Times New Roman"/>
              </a:rPr>
              <a:t>James </a:t>
            </a:r>
            <a:r>
              <a:rPr sz="2400" spc="-140" dirty="0">
                <a:latin typeface="Times New Roman"/>
                <a:cs typeface="Times New Roman"/>
              </a:rPr>
              <a:t>of </a:t>
            </a:r>
            <a:r>
              <a:rPr sz="2400" spc="-130" dirty="0">
                <a:latin typeface="Times New Roman"/>
                <a:cs typeface="Times New Roman"/>
              </a:rPr>
              <a:t>Perquimans </a:t>
            </a:r>
            <a:r>
              <a:rPr sz="2400" spc="-105" dirty="0">
                <a:latin typeface="Times New Roman"/>
                <a:cs typeface="Times New Roman"/>
              </a:rPr>
              <a:t>County </a:t>
            </a:r>
            <a:r>
              <a:rPr sz="2400" spc="-135" dirty="0">
                <a:latin typeface="Times New Roman"/>
                <a:cs typeface="Times New Roman"/>
              </a:rPr>
              <a:t>made </a:t>
            </a:r>
            <a:r>
              <a:rPr sz="2400" spc="-155" dirty="0">
                <a:latin typeface="Times New Roman"/>
                <a:cs typeface="Times New Roman"/>
              </a:rPr>
              <a:t>“several </a:t>
            </a:r>
            <a:r>
              <a:rPr sz="2400" spc="-235" dirty="0">
                <a:latin typeface="Times New Roman"/>
                <a:cs typeface="Times New Roman"/>
              </a:rPr>
              <a:t>Voyages </a:t>
            </a:r>
            <a:r>
              <a:rPr sz="2400" spc="-135" dirty="0">
                <a:latin typeface="Times New Roman"/>
                <a:cs typeface="Times New Roman"/>
              </a:rPr>
              <a:t>from  </a:t>
            </a:r>
            <a:r>
              <a:rPr sz="2400" spc="-145" dirty="0">
                <a:latin typeface="Times New Roman"/>
                <a:cs typeface="Times New Roman"/>
              </a:rPr>
              <a:t>This </a:t>
            </a:r>
            <a:r>
              <a:rPr sz="2400" spc="-120" dirty="0">
                <a:latin typeface="Times New Roman"/>
                <a:cs typeface="Times New Roman"/>
              </a:rPr>
              <a:t>State </a:t>
            </a:r>
            <a:r>
              <a:rPr sz="2400" spc="-395" dirty="0">
                <a:latin typeface="Times New Roman"/>
                <a:cs typeface="Times New Roman"/>
              </a:rPr>
              <a:t>&amp; </a:t>
            </a:r>
            <a:r>
              <a:rPr sz="2400" spc="-160" dirty="0">
                <a:latin typeface="Times New Roman"/>
                <a:cs typeface="Times New Roman"/>
              </a:rPr>
              <a:t>Virginia” </a:t>
            </a:r>
            <a:r>
              <a:rPr sz="2400" spc="-95" dirty="0">
                <a:latin typeface="Times New Roman"/>
                <a:cs typeface="Times New Roman"/>
              </a:rPr>
              <a:t>during </a:t>
            </a:r>
            <a:r>
              <a:rPr sz="2400" spc="-75" dirty="0">
                <a:latin typeface="Times New Roman"/>
                <a:cs typeface="Times New Roman"/>
              </a:rPr>
              <a:t>the </a:t>
            </a:r>
            <a:r>
              <a:rPr sz="2400" spc="-110" dirty="0">
                <a:latin typeface="Times New Roman"/>
                <a:cs typeface="Times New Roman"/>
              </a:rPr>
              <a:t>war. </a:t>
            </a:r>
            <a:r>
              <a:rPr sz="2400" spc="-114" dirty="0">
                <a:latin typeface="Times New Roman"/>
                <a:cs typeface="Times New Roman"/>
              </a:rPr>
              <a:t>He </a:t>
            </a:r>
            <a:r>
              <a:rPr sz="2400" spc="-180" dirty="0">
                <a:latin typeface="Times New Roman"/>
                <a:cs typeface="Times New Roman"/>
              </a:rPr>
              <a:t>was </a:t>
            </a:r>
            <a:r>
              <a:rPr sz="2400" spc="-95" dirty="0">
                <a:latin typeface="Times New Roman"/>
                <a:cs typeface="Times New Roman"/>
              </a:rPr>
              <a:t>twice </a:t>
            </a:r>
            <a:r>
              <a:rPr sz="2400" spc="-90" dirty="0">
                <a:latin typeface="Times New Roman"/>
                <a:cs typeface="Times New Roman"/>
              </a:rPr>
              <a:t>captured </a:t>
            </a:r>
            <a:r>
              <a:rPr sz="2400" spc="-190" dirty="0">
                <a:latin typeface="Times New Roman"/>
                <a:cs typeface="Times New Roman"/>
              </a:rPr>
              <a:t>by </a:t>
            </a:r>
            <a:r>
              <a:rPr sz="2400" spc="-75" dirty="0">
                <a:latin typeface="Times New Roman"/>
                <a:cs typeface="Times New Roman"/>
              </a:rPr>
              <a:t>the  </a:t>
            </a:r>
            <a:r>
              <a:rPr sz="2400" spc="-125" dirty="0">
                <a:latin typeface="Times New Roman"/>
                <a:cs typeface="Times New Roman"/>
              </a:rPr>
              <a:t>British </a:t>
            </a:r>
            <a:r>
              <a:rPr sz="2400" spc="-135" dirty="0">
                <a:latin typeface="Times New Roman"/>
                <a:cs typeface="Times New Roman"/>
              </a:rPr>
              <a:t>and </a:t>
            </a:r>
            <a:r>
              <a:rPr sz="2400" spc="-105" dirty="0">
                <a:latin typeface="Times New Roman"/>
                <a:cs typeface="Times New Roman"/>
              </a:rPr>
              <a:t>escaped. </a:t>
            </a:r>
            <a:r>
              <a:rPr sz="2400" spc="-125" dirty="0">
                <a:latin typeface="Times New Roman"/>
                <a:cs typeface="Times New Roman"/>
              </a:rPr>
              <a:t>The </a:t>
            </a:r>
            <a:r>
              <a:rPr sz="2400" spc="-105" dirty="0">
                <a:latin typeface="Times New Roman"/>
                <a:cs typeface="Times New Roman"/>
              </a:rPr>
              <a:t>county </a:t>
            </a:r>
            <a:r>
              <a:rPr sz="2400" spc="-45" dirty="0">
                <a:latin typeface="Times New Roman"/>
                <a:cs typeface="Times New Roman"/>
              </a:rPr>
              <a:t>court </a:t>
            </a:r>
            <a:r>
              <a:rPr sz="2400" spc="-85" dirty="0">
                <a:latin typeface="Times New Roman"/>
                <a:cs typeface="Times New Roman"/>
              </a:rPr>
              <a:t>granted </a:t>
            </a:r>
            <a:r>
              <a:rPr sz="2400" spc="-140" dirty="0">
                <a:latin typeface="Times New Roman"/>
                <a:cs typeface="Times New Roman"/>
              </a:rPr>
              <a:t>him </a:t>
            </a:r>
            <a:r>
              <a:rPr sz="2400" spc="-155" dirty="0">
                <a:latin typeface="Times New Roman"/>
                <a:cs typeface="Times New Roman"/>
              </a:rPr>
              <a:t>his </a:t>
            </a:r>
            <a:r>
              <a:rPr sz="2400" spc="-100" dirty="0">
                <a:latin typeface="Times New Roman"/>
                <a:cs typeface="Times New Roman"/>
              </a:rPr>
              <a:t>freedom </a:t>
            </a:r>
            <a:r>
              <a:rPr sz="2400" spc="-85" dirty="0">
                <a:latin typeface="Times New Roman"/>
                <a:cs typeface="Times New Roman"/>
              </a:rPr>
              <a:t>after  </a:t>
            </a:r>
            <a:r>
              <a:rPr sz="2400" spc="-155" dirty="0">
                <a:latin typeface="Times New Roman"/>
                <a:cs typeface="Times New Roman"/>
              </a:rPr>
              <a:t>his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service.</a:t>
            </a:r>
            <a:endParaRPr sz="2400">
              <a:latin typeface="Times New Roman"/>
              <a:cs typeface="Times New Roman"/>
            </a:endParaRPr>
          </a:p>
          <a:p>
            <a:pPr marL="561340" indent="-228600">
              <a:lnSpc>
                <a:spcPct val="100000"/>
              </a:lnSpc>
              <a:spcBef>
                <a:spcPts val="114"/>
              </a:spcBef>
              <a:buClr>
                <a:srgbClr val="9B2D1F"/>
              </a:buClr>
              <a:buSzPct val="83333"/>
              <a:buFont typeface="Wingdings 2"/>
              <a:buChar char="●"/>
              <a:tabLst>
                <a:tab pos="561340" algn="l"/>
              </a:tabLst>
            </a:pPr>
            <a:r>
              <a:rPr sz="2400" spc="-145" dirty="0">
                <a:latin typeface="Times New Roman"/>
                <a:cs typeface="Times New Roman"/>
              </a:rPr>
              <a:t>John </a:t>
            </a:r>
            <a:r>
              <a:rPr sz="2400" spc="-180" dirty="0">
                <a:latin typeface="Times New Roman"/>
                <a:cs typeface="Times New Roman"/>
              </a:rPr>
              <a:t>Chavis </a:t>
            </a:r>
            <a:r>
              <a:rPr sz="2400" spc="-150" dirty="0">
                <a:latin typeface="Times New Roman"/>
                <a:cs typeface="Times New Roman"/>
              </a:rPr>
              <a:t>is </a:t>
            </a:r>
            <a:r>
              <a:rPr sz="2400" spc="-55" dirty="0">
                <a:latin typeface="Times New Roman"/>
                <a:cs typeface="Times New Roman"/>
              </a:rPr>
              <a:t>North </a:t>
            </a:r>
            <a:r>
              <a:rPr sz="2400" spc="-145" dirty="0">
                <a:latin typeface="Times New Roman"/>
                <a:cs typeface="Times New Roman"/>
              </a:rPr>
              <a:t>Carolina’s </a:t>
            </a:r>
            <a:r>
              <a:rPr sz="2400" spc="-100" dirty="0">
                <a:latin typeface="Times New Roman"/>
                <a:cs typeface="Times New Roman"/>
              </a:rPr>
              <a:t>most </a:t>
            </a:r>
            <a:r>
              <a:rPr sz="2400" spc="-155" dirty="0">
                <a:latin typeface="Times New Roman"/>
                <a:cs typeface="Times New Roman"/>
              </a:rPr>
              <a:t>famous </a:t>
            </a:r>
            <a:r>
              <a:rPr sz="2400" spc="-140" dirty="0">
                <a:latin typeface="Times New Roman"/>
                <a:cs typeface="Times New Roman"/>
              </a:rPr>
              <a:t>black 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soldier.</a:t>
            </a:r>
            <a:endParaRPr sz="2400">
              <a:latin typeface="Times New Roman"/>
              <a:cs typeface="Times New Roman"/>
            </a:endParaRPr>
          </a:p>
          <a:p>
            <a:pPr marL="1384935" marR="115570" lvl="1" indent="-228600">
              <a:lnSpc>
                <a:spcPts val="2300"/>
              </a:lnSpc>
              <a:spcBef>
                <a:spcPts val="575"/>
              </a:spcBef>
              <a:buClr>
                <a:srgbClr val="E6B1AB"/>
              </a:buClr>
              <a:buFont typeface="Arial"/>
              <a:buChar char="▪"/>
              <a:tabLst>
                <a:tab pos="1384935" algn="l"/>
              </a:tabLst>
            </a:pPr>
            <a:r>
              <a:rPr sz="2200" spc="-165" dirty="0">
                <a:latin typeface="Times New Roman"/>
                <a:cs typeface="Times New Roman"/>
              </a:rPr>
              <a:t>Chavis was </a:t>
            </a:r>
            <a:r>
              <a:rPr sz="2200" spc="-110" dirty="0">
                <a:latin typeface="Times New Roman"/>
                <a:cs typeface="Times New Roman"/>
              </a:rPr>
              <a:t>originally </a:t>
            </a:r>
            <a:r>
              <a:rPr sz="2200" spc="-140" dirty="0">
                <a:latin typeface="Times New Roman"/>
                <a:cs typeface="Times New Roman"/>
              </a:rPr>
              <a:t>an </a:t>
            </a:r>
            <a:r>
              <a:rPr sz="2200" spc="-70" dirty="0">
                <a:latin typeface="Times New Roman"/>
                <a:cs typeface="Times New Roman"/>
              </a:rPr>
              <a:t>indentured </a:t>
            </a:r>
            <a:r>
              <a:rPr sz="2200" spc="-90" dirty="0">
                <a:latin typeface="Times New Roman"/>
                <a:cs typeface="Times New Roman"/>
              </a:rPr>
              <a:t>servant </a:t>
            </a:r>
            <a:r>
              <a:rPr sz="2200" spc="-75" dirty="0">
                <a:latin typeface="Times New Roman"/>
                <a:cs typeface="Times New Roman"/>
              </a:rPr>
              <a:t>for </a:t>
            </a:r>
            <a:r>
              <a:rPr sz="2200" spc="-175" dirty="0">
                <a:latin typeface="Times New Roman"/>
                <a:cs typeface="Times New Roman"/>
              </a:rPr>
              <a:t>a </a:t>
            </a:r>
            <a:r>
              <a:rPr sz="2200" spc="-130" dirty="0">
                <a:latin typeface="Times New Roman"/>
                <a:cs typeface="Times New Roman"/>
              </a:rPr>
              <a:t>lawyer </a:t>
            </a:r>
            <a:r>
              <a:rPr sz="2200" spc="-105" dirty="0">
                <a:latin typeface="Times New Roman"/>
                <a:cs typeface="Times New Roman"/>
              </a:rPr>
              <a:t>in </a:t>
            </a:r>
            <a:r>
              <a:rPr sz="2200" spc="-135" dirty="0">
                <a:latin typeface="Times New Roman"/>
                <a:cs typeface="Times New Roman"/>
              </a:rPr>
              <a:t>Halifax  </a:t>
            </a:r>
            <a:r>
              <a:rPr sz="2200" spc="-100" dirty="0">
                <a:latin typeface="Times New Roman"/>
                <a:cs typeface="Times New Roman"/>
              </a:rPr>
              <a:t>County.</a:t>
            </a:r>
            <a:endParaRPr sz="2200">
              <a:latin typeface="Times New Roman"/>
              <a:cs typeface="Times New Roman"/>
            </a:endParaRPr>
          </a:p>
          <a:p>
            <a:pPr marL="1384935" marR="51435" lvl="1" indent="-228600">
              <a:lnSpc>
                <a:spcPts val="2400"/>
              </a:lnSpc>
              <a:spcBef>
                <a:spcPts val="415"/>
              </a:spcBef>
              <a:buClr>
                <a:srgbClr val="E6B1AB"/>
              </a:buClr>
              <a:buFont typeface="Arial"/>
              <a:buChar char="▪"/>
              <a:tabLst>
                <a:tab pos="1384935" algn="l"/>
              </a:tabLst>
            </a:pPr>
            <a:r>
              <a:rPr sz="2200" spc="-105" dirty="0">
                <a:latin typeface="Times New Roman"/>
                <a:cs typeface="Times New Roman"/>
              </a:rPr>
              <a:t>He </a:t>
            </a:r>
            <a:r>
              <a:rPr sz="2200" spc="-90" dirty="0">
                <a:latin typeface="Times New Roman"/>
                <a:cs typeface="Times New Roman"/>
              </a:rPr>
              <a:t>enlisted </a:t>
            </a:r>
            <a:r>
              <a:rPr sz="2200" spc="-105" dirty="0">
                <a:latin typeface="Times New Roman"/>
                <a:cs typeface="Times New Roman"/>
              </a:rPr>
              <a:t>in </a:t>
            </a:r>
            <a:r>
              <a:rPr sz="2200" spc="-70" dirty="0">
                <a:latin typeface="Times New Roman"/>
                <a:cs typeface="Times New Roman"/>
              </a:rPr>
              <a:t>the </a:t>
            </a:r>
            <a:r>
              <a:rPr sz="2200" spc="-120" dirty="0">
                <a:latin typeface="Times New Roman"/>
                <a:cs typeface="Times New Roman"/>
              </a:rPr>
              <a:t>Fifth </a:t>
            </a:r>
            <a:r>
              <a:rPr sz="2200" spc="-130" dirty="0">
                <a:latin typeface="Times New Roman"/>
                <a:cs typeface="Times New Roman"/>
              </a:rPr>
              <a:t>Virginia </a:t>
            </a:r>
            <a:r>
              <a:rPr sz="2200" spc="-100" dirty="0">
                <a:latin typeface="Times New Roman"/>
                <a:cs typeface="Times New Roman"/>
              </a:rPr>
              <a:t>Regiment </a:t>
            </a:r>
            <a:r>
              <a:rPr sz="2200" spc="-105" dirty="0">
                <a:latin typeface="Times New Roman"/>
                <a:cs typeface="Times New Roman"/>
              </a:rPr>
              <a:t>in </a:t>
            </a:r>
            <a:r>
              <a:rPr sz="2200" spc="-95" dirty="0">
                <a:latin typeface="Times New Roman"/>
                <a:cs typeface="Times New Roman"/>
              </a:rPr>
              <a:t>1778 </a:t>
            </a:r>
            <a:r>
              <a:rPr sz="2200" spc="-125" dirty="0">
                <a:latin typeface="Times New Roman"/>
                <a:cs typeface="Times New Roman"/>
              </a:rPr>
              <a:t>and </a:t>
            </a:r>
            <a:r>
              <a:rPr sz="2200" spc="-95" dirty="0">
                <a:latin typeface="Times New Roman"/>
                <a:cs typeface="Times New Roman"/>
              </a:rPr>
              <a:t>served </a:t>
            </a:r>
            <a:r>
              <a:rPr sz="2200" spc="-80" dirty="0">
                <a:latin typeface="Times New Roman"/>
                <a:cs typeface="Times New Roman"/>
              </a:rPr>
              <a:t>for </a:t>
            </a:r>
            <a:r>
              <a:rPr sz="2200" spc="-95" dirty="0">
                <a:latin typeface="Times New Roman"/>
                <a:cs typeface="Times New Roman"/>
              </a:rPr>
              <a:t>3  </a:t>
            </a:r>
            <a:r>
              <a:rPr sz="2200" spc="-90" dirty="0">
                <a:latin typeface="Times New Roman"/>
                <a:cs typeface="Times New Roman"/>
              </a:rPr>
              <a:t>years.</a:t>
            </a:r>
            <a:endParaRPr sz="2200">
              <a:latin typeface="Times New Roman"/>
              <a:cs typeface="Times New Roman"/>
            </a:endParaRPr>
          </a:p>
          <a:p>
            <a:pPr marL="1384935" marR="43180" lvl="1" indent="-228600">
              <a:lnSpc>
                <a:spcPts val="2300"/>
              </a:lnSpc>
              <a:spcBef>
                <a:spcPts val="475"/>
              </a:spcBef>
              <a:buClr>
                <a:srgbClr val="E6B1AB"/>
              </a:buClr>
              <a:buFont typeface="Arial"/>
              <a:buChar char="▪"/>
              <a:tabLst>
                <a:tab pos="1384935" algn="l"/>
              </a:tabLst>
            </a:pPr>
            <a:r>
              <a:rPr sz="2200" spc="-105" dirty="0">
                <a:latin typeface="Times New Roman"/>
                <a:cs typeface="Times New Roman"/>
              </a:rPr>
              <a:t>He </a:t>
            </a:r>
            <a:r>
              <a:rPr sz="2200" spc="-70" dirty="0">
                <a:latin typeface="Times New Roman"/>
                <a:cs typeface="Times New Roman"/>
              </a:rPr>
              <a:t>later </a:t>
            </a:r>
            <a:r>
              <a:rPr sz="2200" spc="-130" dirty="0">
                <a:latin typeface="Times New Roman"/>
                <a:cs typeface="Times New Roman"/>
              </a:rPr>
              <a:t>gained </a:t>
            </a:r>
            <a:r>
              <a:rPr sz="2200" spc="-140" dirty="0">
                <a:latin typeface="Times New Roman"/>
                <a:cs typeface="Times New Roman"/>
              </a:rPr>
              <a:t>fame </a:t>
            </a:r>
            <a:r>
              <a:rPr sz="2200" spc="-175" dirty="0">
                <a:latin typeface="Times New Roman"/>
                <a:cs typeface="Times New Roman"/>
              </a:rPr>
              <a:t>as a </a:t>
            </a:r>
            <a:r>
              <a:rPr sz="2200" spc="-95" dirty="0">
                <a:latin typeface="Times New Roman"/>
                <a:cs typeface="Times New Roman"/>
              </a:rPr>
              <a:t>Presbyterian </a:t>
            </a:r>
            <a:r>
              <a:rPr sz="2200" spc="-85" dirty="0">
                <a:latin typeface="Times New Roman"/>
                <a:cs typeface="Times New Roman"/>
              </a:rPr>
              <a:t>minister </a:t>
            </a:r>
            <a:r>
              <a:rPr sz="2200" spc="-125" dirty="0">
                <a:latin typeface="Times New Roman"/>
                <a:cs typeface="Times New Roman"/>
              </a:rPr>
              <a:t>and </a:t>
            </a:r>
            <a:r>
              <a:rPr sz="2200" spc="-80" dirty="0">
                <a:latin typeface="Times New Roman"/>
                <a:cs typeface="Times New Roman"/>
              </a:rPr>
              <a:t>teacher </a:t>
            </a:r>
            <a:r>
              <a:rPr sz="2200" spc="-130" dirty="0">
                <a:latin typeface="Times New Roman"/>
                <a:cs typeface="Times New Roman"/>
              </a:rPr>
              <a:t>of </a:t>
            </a:r>
            <a:r>
              <a:rPr sz="2200" spc="-80" dirty="0">
                <a:latin typeface="Times New Roman"/>
                <a:cs typeface="Times New Roman"/>
              </a:rPr>
              <a:t>both  </a:t>
            </a:r>
            <a:r>
              <a:rPr sz="2200" spc="-130" dirty="0">
                <a:latin typeface="Times New Roman"/>
                <a:cs typeface="Times New Roman"/>
              </a:rPr>
              <a:t>black </a:t>
            </a:r>
            <a:r>
              <a:rPr sz="2200" spc="-125" dirty="0">
                <a:latin typeface="Times New Roman"/>
                <a:cs typeface="Times New Roman"/>
              </a:rPr>
              <a:t>and </a:t>
            </a:r>
            <a:r>
              <a:rPr sz="2200" spc="-90" dirty="0">
                <a:latin typeface="Times New Roman"/>
                <a:cs typeface="Times New Roman"/>
              </a:rPr>
              <a:t>white </a:t>
            </a:r>
            <a:r>
              <a:rPr sz="2200" spc="-85" dirty="0">
                <a:latin typeface="Times New Roman"/>
                <a:cs typeface="Times New Roman"/>
              </a:rPr>
              <a:t>students </a:t>
            </a:r>
            <a:r>
              <a:rPr sz="2200" spc="-105" dirty="0">
                <a:latin typeface="Times New Roman"/>
                <a:cs typeface="Times New Roman"/>
              </a:rPr>
              <a:t>in</a:t>
            </a:r>
            <a:r>
              <a:rPr sz="2200" spc="155" dirty="0">
                <a:latin typeface="Times New Roman"/>
                <a:cs typeface="Times New Roman"/>
              </a:rPr>
              <a:t> </a:t>
            </a:r>
            <a:r>
              <a:rPr sz="2200" spc="-110" dirty="0">
                <a:latin typeface="Times New Roman"/>
                <a:cs typeface="Times New Roman"/>
              </a:rPr>
              <a:t>Raleigh.</a:t>
            </a:r>
            <a:endParaRPr sz="2200">
              <a:latin typeface="Times New Roman"/>
              <a:cs typeface="Times New Roman"/>
            </a:endParaRPr>
          </a:p>
          <a:p>
            <a:pPr marL="1384935" marR="5080" lvl="1" indent="-228600">
              <a:lnSpc>
                <a:spcPts val="2400"/>
              </a:lnSpc>
              <a:spcBef>
                <a:spcPts val="415"/>
              </a:spcBef>
              <a:buClr>
                <a:srgbClr val="E6B1AB"/>
              </a:buClr>
              <a:buFont typeface="Arial"/>
              <a:buChar char="▪"/>
              <a:tabLst>
                <a:tab pos="1384935" algn="l"/>
              </a:tabLst>
            </a:pPr>
            <a:r>
              <a:rPr sz="2200" spc="-130" dirty="0">
                <a:latin typeface="Times New Roman"/>
                <a:cs typeface="Times New Roman"/>
              </a:rPr>
              <a:t>In </a:t>
            </a:r>
            <a:r>
              <a:rPr sz="2200" spc="-90" dirty="0">
                <a:latin typeface="Times New Roman"/>
                <a:cs typeface="Times New Roman"/>
              </a:rPr>
              <a:t>1832 </a:t>
            </a:r>
            <a:r>
              <a:rPr sz="2200" spc="-114" dirty="0">
                <a:latin typeface="Times New Roman"/>
                <a:cs typeface="Times New Roman"/>
              </a:rPr>
              <a:t>he </a:t>
            </a:r>
            <a:r>
              <a:rPr sz="2200" spc="-55" dirty="0">
                <a:latin typeface="Times New Roman"/>
                <a:cs typeface="Times New Roman"/>
              </a:rPr>
              <a:t>wrote </a:t>
            </a:r>
            <a:r>
              <a:rPr sz="2200" spc="-110" dirty="0">
                <a:latin typeface="Times New Roman"/>
                <a:cs typeface="Times New Roman"/>
              </a:rPr>
              <a:t>Senator </a:t>
            </a:r>
            <a:r>
              <a:rPr sz="2200" spc="-100" dirty="0">
                <a:latin typeface="Times New Roman"/>
                <a:cs typeface="Times New Roman"/>
              </a:rPr>
              <a:t>Willie </a:t>
            </a:r>
            <a:r>
              <a:rPr sz="2200" spc="-204" dirty="0">
                <a:latin typeface="Times New Roman"/>
                <a:cs typeface="Times New Roman"/>
              </a:rPr>
              <a:t>P. </a:t>
            </a:r>
            <a:r>
              <a:rPr sz="2200" spc="-130" dirty="0">
                <a:latin typeface="Times New Roman"/>
                <a:cs typeface="Times New Roman"/>
              </a:rPr>
              <a:t>Mangum: </a:t>
            </a:r>
            <a:r>
              <a:rPr sz="2200" spc="-190" dirty="0">
                <a:latin typeface="Times New Roman"/>
                <a:cs typeface="Times New Roman"/>
              </a:rPr>
              <a:t>“Tell </a:t>
            </a:r>
            <a:r>
              <a:rPr sz="2200" spc="-90" dirty="0">
                <a:latin typeface="Times New Roman"/>
                <a:cs typeface="Times New Roman"/>
              </a:rPr>
              <a:t>them </a:t>
            </a:r>
            <a:r>
              <a:rPr sz="2200" spc="-75" dirty="0">
                <a:latin typeface="Times New Roman"/>
                <a:cs typeface="Times New Roman"/>
              </a:rPr>
              <a:t>that </a:t>
            </a:r>
            <a:r>
              <a:rPr sz="2200" spc="-140" dirty="0">
                <a:latin typeface="Times New Roman"/>
                <a:cs typeface="Times New Roman"/>
              </a:rPr>
              <a:t>if </a:t>
            </a:r>
            <a:r>
              <a:rPr sz="2200" spc="-165" dirty="0">
                <a:latin typeface="Times New Roman"/>
                <a:cs typeface="Times New Roman"/>
              </a:rPr>
              <a:t>I </a:t>
            </a:r>
            <a:r>
              <a:rPr sz="2200" spc="-155" dirty="0">
                <a:latin typeface="Times New Roman"/>
                <a:cs typeface="Times New Roman"/>
              </a:rPr>
              <a:t>am  </a:t>
            </a:r>
            <a:r>
              <a:rPr sz="2200" spc="-170" dirty="0">
                <a:latin typeface="Times New Roman"/>
                <a:cs typeface="Times New Roman"/>
              </a:rPr>
              <a:t>Black </a:t>
            </a:r>
            <a:r>
              <a:rPr sz="2200" spc="-165" dirty="0">
                <a:latin typeface="Times New Roman"/>
                <a:cs typeface="Times New Roman"/>
              </a:rPr>
              <a:t>I </a:t>
            </a:r>
            <a:r>
              <a:rPr sz="2200" spc="-155" dirty="0">
                <a:latin typeface="Times New Roman"/>
                <a:cs typeface="Times New Roman"/>
              </a:rPr>
              <a:t>am </a:t>
            </a:r>
            <a:r>
              <a:rPr sz="2200" spc="-85" dirty="0">
                <a:latin typeface="Times New Roman"/>
                <a:cs typeface="Times New Roman"/>
              </a:rPr>
              <a:t>free </a:t>
            </a:r>
            <a:r>
              <a:rPr sz="2200" spc="-55" dirty="0">
                <a:latin typeface="Times New Roman"/>
                <a:cs typeface="Times New Roman"/>
              </a:rPr>
              <a:t>born </a:t>
            </a:r>
            <a:r>
              <a:rPr sz="2200" spc="-120" dirty="0">
                <a:latin typeface="Times New Roman"/>
                <a:cs typeface="Times New Roman"/>
              </a:rPr>
              <a:t>American </a:t>
            </a:r>
            <a:r>
              <a:rPr sz="2200" spc="-360" dirty="0">
                <a:latin typeface="Times New Roman"/>
                <a:cs typeface="Times New Roman"/>
              </a:rPr>
              <a:t>&amp;</a:t>
            </a:r>
            <a:r>
              <a:rPr sz="2200" spc="-170" dirty="0">
                <a:latin typeface="Times New Roman"/>
                <a:cs typeface="Times New Roman"/>
              </a:rPr>
              <a:t> </a:t>
            </a:r>
            <a:r>
              <a:rPr sz="2200" spc="-175" dirty="0">
                <a:latin typeface="Times New Roman"/>
                <a:cs typeface="Times New Roman"/>
              </a:rPr>
              <a:t>a </a:t>
            </a:r>
            <a:r>
              <a:rPr sz="2200" spc="-95" dirty="0">
                <a:latin typeface="Times New Roman"/>
                <a:cs typeface="Times New Roman"/>
              </a:rPr>
              <a:t>revolutionary </a:t>
            </a:r>
            <a:r>
              <a:rPr sz="2200" spc="-90" dirty="0">
                <a:latin typeface="Times New Roman"/>
                <a:cs typeface="Times New Roman"/>
              </a:rPr>
              <a:t>soldier </a:t>
            </a:r>
            <a:r>
              <a:rPr sz="2200" spc="-360" dirty="0">
                <a:latin typeface="Times New Roman"/>
                <a:cs typeface="Times New Roman"/>
              </a:rPr>
              <a:t>&amp; </a:t>
            </a:r>
            <a:r>
              <a:rPr sz="2200" spc="-170" dirty="0">
                <a:latin typeface="Times New Roman"/>
                <a:cs typeface="Times New Roman"/>
              </a:rPr>
              <a:t> </a:t>
            </a:r>
            <a:r>
              <a:rPr sz="2200" spc="-70" dirty="0">
                <a:latin typeface="Times New Roman"/>
                <a:cs typeface="Times New Roman"/>
              </a:rPr>
              <a:t>therefore </a:t>
            </a:r>
            <a:r>
              <a:rPr sz="2200" spc="-55" dirty="0">
                <a:latin typeface="Times New Roman"/>
                <a:cs typeface="Times New Roman"/>
              </a:rPr>
              <a:t>out not </a:t>
            </a:r>
            <a:r>
              <a:rPr sz="2200" spc="-35" dirty="0">
                <a:latin typeface="Times New Roman"/>
                <a:cs typeface="Times New Roman"/>
              </a:rPr>
              <a:t>to </a:t>
            </a:r>
            <a:r>
              <a:rPr sz="2200" spc="-100" dirty="0">
                <a:latin typeface="Times New Roman"/>
                <a:cs typeface="Times New Roman"/>
              </a:rPr>
              <a:t>be </a:t>
            </a:r>
            <a:r>
              <a:rPr sz="2200" spc="-80" dirty="0">
                <a:latin typeface="Times New Roman"/>
                <a:cs typeface="Times New Roman"/>
              </a:rPr>
              <a:t>thrown </a:t>
            </a:r>
            <a:r>
              <a:rPr sz="2200" spc="-85" dirty="0">
                <a:latin typeface="Times New Roman"/>
                <a:cs typeface="Times New Roman"/>
              </a:rPr>
              <a:t>entirely </a:t>
            </a:r>
            <a:r>
              <a:rPr sz="2200" spc="-55" dirty="0">
                <a:latin typeface="Times New Roman"/>
                <a:cs typeface="Times New Roman"/>
              </a:rPr>
              <a:t>out </a:t>
            </a:r>
            <a:r>
              <a:rPr sz="2200" spc="-130" dirty="0">
                <a:latin typeface="Times New Roman"/>
                <a:cs typeface="Times New Roman"/>
              </a:rPr>
              <a:t>of </a:t>
            </a:r>
            <a:r>
              <a:rPr sz="2200" spc="-70" dirty="0">
                <a:latin typeface="Times New Roman"/>
                <a:cs typeface="Times New Roman"/>
              </a:rPr>
              <a:t>the </a:t>
            </a:r>
            <a:r>
              <a:rPr sz="2200" spc="-135" dirty="0">
                <a:latin typeface="Times New Roman"/>
                <a:cs typeface="Times New Roman"/>
              </a:rPr>
              <a:t>scale </a:t>
            </a:r>
            <a:r>
              <a:rPr sz="2200" spc="-130" dirty="0">
                <a:latin typeface="Times New Roman"/>
                <a:cs typeface="Times New Roman"/>
              </a:rPr>
              <a:t>of</a:t>
            </a:r>
            <a:r>
              <a:rPr sz="2200" spc="280" dirty="0">
                <a:latin typeface="Times New Roman"/>
                <a:cs typeface="Times New Roman"/>
              </a:rPr>
              <a:t> </a:t>
            </a:r>
            <a:r>
              <a:rPr sz="2200" spc="-114" dirty="0">
                <a:latin typeface="Times New Roman"/>
                <a:cs typeface="Times New Roman"/>
              </a:rPr>
              <a:t>notice.”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8588" y="3962400"/>
            <a:ext cx="1319211" cy="251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206495"/>
            <a:ext cx="2974975" cy="59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0" dirty="0"/>
              <a:t>Black</a:t>
            </a:r>
            <a:r>
              <a:rPr spc="-150" dirty="0"/>
              <a:t> </a:t>
            </a:r>
            <a:r>
              <a:rPr spc="-45" dirty="0"/>
              <a:t>Patriots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934720"/>
            <a:ext cx="8192134" cy="5488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6385" marR="95885" indent="-274320">
              <a:lnSpc>
                <a:spcPts val="3000"/>
              </a:lnSpc>
            </a:pPr>
            <a:r>
              <a:rPr sz="2400" spc="160" dirty="0">
                <a:solidFill>
                  <a:srgbClr val="D34817"/>
                </a:solidFill>
                <a:latin typeface="Arial"/>
                <a:cs typeface="Arial"/>
              </a:rPr>
              <a:t>q</a:t>
            </a:r>
            <a:r>
              <a:rPr sz="2800" spc="160" dirty="0">
                <a:latin typeface="Times New Roman"/>
                <a:cs typeface="Times New Roman"/>
              </a:rPr>
              <a:t>In </a:t>
            </a:r>
            <a:r>
              <a:rPr sz="2800" spc="-155" dirty="0">
                <a:latin typeface="Times New Roman"/>
                <a:cs typeface="Times New Roman"/>
              </a:rPr>
              <a:t>some </a:t>
            </a:r>
            <a:r>
              <a:rPr sz="2800" spc="-190" dirty="0">
                <a:latin typeface="Times New Roman"/>
                <a:cs typeface="Times New Roman"/>
              </a:rPr>
              <a:t>cases </a:t>
            </a:r>
            <a:r>
              <a:rPr sz="2800" spc="-210" dirty="0">
                <a:latin typeface="Times New Roman"/>
                <a:cs typeface="Times New Roman"/>
              </a:rPr>
              <a:t>slaves </a:t>
            </a:r>
            <a:r>
              <a:rPr sz="2800" spc="-120" dirty="0">
                <a:latin typeface="Times New Roman"/>
                <a:cs typeface="Times New Roman"/>
              </a:rPr>
              <a:t>served </a:t>
            </a:r>
            <a:r>
              <a:rPr sz="2800" spc="-220" dirty="0">
                <a:latin typeface="Times New Roman"/>
                <a:cs typeface="Times New Roman"/>
              </a:rPr>
              <a:t>as </a:t>
            </a:r>
            <a:r>
              <a:rPr sz="2800" spc="-110" dirty="0">
                <a:latin typeface="Times New Roman"/>
                <a:cs typeface="Times New Roman"/>
              </a:rPr>
              <a:t>substitutes </a:t>
            </a:r>
            <a:r>
              <a:rPr sz="2800" spc="-100" dirty="0">
                <a:latin typeface="Times New Roman"/>
                <a:cs typeface="Times New Roman"/>
              </a:rPr>
              <a:t>for </a:t>
            </a:r>
            <a:r>
              <a:rPr sz="2800" spc="-75" dirty="0">
                <a:latin typeface="Times New Roman"/>
                <a:cs typeface="Times New Roman"/>
              </a:rPr>
              <a:t>their </a:t>
            </a:r>
            <a:r>
              <a:rPr sz="2800" spc="-120" dirty="0">
                <a:latin typeface="Times New Roman"/>
                <a:cs typeface="Times New Roman"/>
              </a:rPr>
              <a:t>masters </a:t>
            </a:r>
            <a:r>
              <a:rPr sz="2800" spc="-114" dirty="0">
                <a:latin typeface="Times New Roman"/>
                <a:cs typeface="Times New Roman"/>
              </a:rPr>
              <a:t>on  </a:t>
            </a:r>
            <a:r>
              <a:rPr sz="2800" spc="-85" dirty="0">
                <a:latin typeface="Times New Roman"/>
                <a:cs typeface="Times New Roman"/>
              </a:rPr>
              <a:t>the </a:t>
            </a:r>
            <a:r>
              <a:rPr sz="2800" spc="-125" dirty="0">
                <a:latin typeface="Times New Roman"/>
                <a:cs typeface="Times New Roman"/>
              </a:rPr>
              <a:t>promise </a:t>
            </a:r>
            <a:r>
              <a:rPr sz="2800" spc="-90" dirty="0">
                <a:latin typeface="Times New Roman"/>
                <a:cs typeface="Times New Roman"/>
              </a:rPr>
              <a:t>that </a:t>
            </a:r>
            <a:r>
              <a:rPr sz="2800" spc="-75" dirty="0">
                <a:latin typeface="Times New Roman"/>
                <a:cs typeface="Times New Roman"/>
              </a:rPr>
              <a:t>their </a:t>
            </a:r>
            <a:r>
              <a:rPr sz="2800" spc="-120" dirty="0">
                <a:latin typeface="Times New Roman"/>
                <a:cs typeface="Times New Roman"/>
              </a:rPr>
              <a:t>freedom </a:t>
            </a:r>
            <a:r>
              <a:rPr sz="2800" spc="-145" dirty="0">
                <a:latin typeface="Times New Roman"/>
                <a:cs typeface="Times New Roman"/>
              </a:rPr>
              <a:t>would </a:t>
            </a:r>
            <a:r>
              <a:rPr sz="2800" spc="-130" dirty="0">
                <a:latin typeface="Times New Roman"/>
                <a:cs typeface="Times New Roman"/>
              </a:rPr>
              <a:t>be </a:t>
            </a:r>
            <a:r>
              <a:rPr sz="2800" spc="-100" dirty="0">
                <a:latin typeface="Times New Roman"/>
                <a:cs typeface="Times New Roman"/>
              </a:rPr>
              <a:t>granted for </a:t>
            </a:r>
            <a:r>
              <a:rPr sz="2800" spc="-145" dirty="0">
                <a:latin typeface="Times New Roman"/>
                <a:cs typeface="Times New Roman"/>
              </a:rPr>
              <a:t>doing  </a:t>
            </a:r>
            <a:r>
              <a:rPr sz="2800" spc="-120" dirty="0">
                <a:latin typeface="Times New Roman"/>
                <a:cs typeface="Times New Roman"/>
              </a:rPr>
              <a:t>so.</a:t>
            </a:r>
            <a:endParaRPr sz="2800">
              <a:latin typeface="Times New Roman"/>
              <a:cs typeface="Times New Roman"/>
            </a:endParaRPr>
          </a:p>
          <a:p>
            <a:pPr marL="561340" marR="357505" indent="-228600">
              <a:lnSpc>
                <a:spcPts val="2600"/>
              </a:lnSpc>
              <a:spcBef>
                <a:spcPts val="420"/>
              </a:spcBef>
              <a:buClr>
                <a:srgbClr val="9B2D1F"/>
              </a:buClr>
              <a:buSzPct val="83333"/>
              <a:buFont typeface="Wingdings 2"/>
              <a:buChar char="●"/>
              <a:tabLst>
                <a:tab pos="561340" algn="l"/>
              </a:tabLst>
            </a:pPr>
            <a:r>
              <a:rPr sz="2400" spc="-110" dirty="0">
                <a:latin typeface="Times New Roman"/>
                <a:cs typeface="Times New Roman"/>
              </a:rPr>
              <a:t>Ned </a:t>
            </a:r>
            <a:r>
              <a:rPr sz="2400" spc="-85" dirty="0">
                <a:latin typeface="Times New Roman"/>
                <a:cs typeface="Times New Roman"/>
              </a:rPr>
              <a:t>Griffen, </a:t>
            </a:r>
            <a:r>
              <a:rPr sz="2400" spc="-254" dirty="0">
                <a:latin typeface="Times New Roman"/>
                <a:cs typeface="Times New Roman"/>
              </a:rPr>
              <a:t>“a </a:t>
            </a:r>
            <a:r>
              <a:rPr sz="2400" spc="-150" dirty="0">
                <a:latin typeface="Times New Roman"/>
                <a:cs typeface="Times New Roman"/>
              </a:rPr>
              <a:t>man </a:t>
            </a:r>
            <a:r>
              <a:rPr sz="2400" spc="-140" dirty="0">
                <a:latin typeface="Times New Roman"/>
                <a:cs typeface="Times New Roman"/>
              </a:rPr>
              <a:t>of </a:t>
            </a:r>
            <a:r>
              <a:rPr sz="2400" spc="-120" dirty="0">
                <a:latin typeface="Times New Roman"/>
                <a:cs typeface="Times New Roman"/>
              </a:rPr>
              <a:t>mixed </a:t>
            </a:r>
            <a:r>
              <a:rPr sz="2400" spc="-140" dirty="0">
                <a:latin typeface="Times New Roman"/>
                <a:cs typeface="Times New Roman"/>
              </a:rPr>
              <a:t>blood,” </a:t>
            </a:r>
            <a:r>
              <a:rPr sz="2400" spc="-180" dirty="0">
                <a:latin typeface="Times New Roman"/>
                <a:cs typeface="Times New Roman"/>
              </a:rPr>
              <a:t>was </a:t>
            </a:r>
            <a:r>
              <a:rPr sz="2400" spc="-40" dirty="0">
                <a:latin typeface="Times New Roman"/>
                <a:cs typeface="Times New Roman"/>
              </a:rPr>
              <a:t>to </a:t>
            </a:r>
            <a:r>
              <a:rPr sz="2400" spc="-120" dirty="0">
                <a:latin typeface="Times New Roman"/>
                <a:cs typeface="Times New Roman"/>
              </a:rPr>
              <a:t>win </a:t>
            </a:r>
            <a:r>
              <a:rPr sz="2400" spc="-155" dirty="0">
                <a:latin typeface="Times New Roman"/>
                <a:cs typeface="Times New Roman"/>
              </a:rPr>
              <a:t>his </a:t>
            </a:r>
            <a:r>
              <a:rPr sz="2400" spc="-100" dirty="0">
                <a:latin typeface="Times New Roman"/>
                <a:cs typeface="Times New Roman"/>
              </a:rPr>
              <a:t>freedom </a:t>
            </a:r>
            <a:r>
              <a:rPr sz="2400" spc="-270" dirty="0">
                <a:latin typeface="Times New Roman"/>
                <a:cs typeface="Times New Roman"/>
              </a:rPr>
              <a:t>by  </a:t>
            </a:r>
            <a:r>
              <a:rPr sz="2400" spc="-100" dirty="0">
                <a:latin typeface="Times New Roman"/>
                <a:cs typeface="Times New Roman"/>
              </a:rPr>
              <a:t>substituting </a:t>
            </a:r>
            <a:r>
              <a:rPr sz="2400" spc="-85" dirty="0">
                <a:latin typeface="Times New Roman"/>
                <a:cs typeface="Times New Roman"/>
              </a:rPr>
              <a:t>for </a:t>
            </a:r>
            <a:r>
              <a:rPr sz="2400" spc="-155" dirty="0">
                <a:latin typeface="Times New Roman"/>
                <a:cs typeface="Times New Roman"/>
              </a:rPr>
              <a:t>his </a:t>
            </a:r>
            <a:r>
              <a:rPr sz="2400" spc="-105" dirty="0">
                <a:latin typeface="Times New Roman"/>
                <a:cs typeface="Times New Roman"/>
              </a:rPr>
              <a:t>master,William </a:t>
            </a:r>
            <a:r>
              <a:rPr sz="2400" spc="-90" dirty="0">
                <a:latin typeface="Times New Roman"/>
                <a:cs typeface="Times New Roman"/>
              </a:rPr>
              <a:t>Kitchen, </a:t>
            </a:r>
            <a:r>
              <a:rPr sz="2400" spc="-190" dirty="0">
                <a:latin typeface="Times New Roman"/>
                <a:cs typeface="Times New Roman"/>
              </a:rPr>
              <a:t>a </a:t>
            </a:r>
            <a:r>
              <a:rPr sz="2400" spc="-100" dirty="0">
                <a:latin typeface="Times New Roman"/>
                <a:cs typeface="Times New Roman"/>
              </a:rPr>
              <a:t>soldier </a:t>
            </a:r>
            <a:r>
              <a:rPr sz="2400" spc="-110" dirty="0">
                <a:latin typeface="Times New Roman"/>
                <a:cs typeface="Times New Roman"/>
              </a:rPr>
              <a:t>in </a:t>
            </a:r>
            <a:r>
              <a:rPr sz="2400" spc="-75" dirty="0">
                <a:latin typeface="Times New Roman"/>
                <a:cs typeface="Times New Roman"/>
              </a:rPr>
              <a:t>the </a:t>
            </a:r>
            <a:r>
              <a:rPr sz="2400" spc="-55" dirty="0">
                <a:latin typeface="Times New Roman"/>
                <a:cs typeface="Times New Roman"/>
              </a:rPr>
              <a:t>North  </a:t>
            </a:r>
            <a:r>
              <a:rPr sz="2400" spc="-120" dirty="0">
                <a:latin typeface="Times New Roman"/>
                <a:cs typeface="Times New Roman"/>
              </a:rPr>
              <a:t>Carolina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25" dirty="0">
                <a:latin typeface="Times New Roman"/>
                <a:cs typeface="Times New Roman"/>
              </a:rPr>
              <a:t>Brigade.</a:t>
            </a:r>
            <a:endParaRPr sz="2400">
              <a:latin typeface="Times New Roman"/>
              <a:cs typeface="Times New Roman"/>
            </a:endParaRPr>
          </a:p>
          <a:p>
            <a:pPr marL="561340" marR="271780" indent="-228600">
              <a:lnSpc>
                <a:spcPts val="2600"/>
              </a:lnSpc>
              <a:spcBef>
                <a:spcPts val="400"/>
              </a:spcBef>
              <a:buClr>
                <a:srgbClr val="9B2D1F"/>
              </a:buClr>
              <a:buSzPct val="83333"/>
              <a:buFont typeface="Wingdings 2"/>
              <a:buChar char="●"/>
              <a:tabLst>
                <a:tab pos="561340" algn="l"/>
              </a:tabLst>
            </a:pPr>
            <a:r>
              <a:rPr sz="2400" spc="-110" dirty="0">
                <a:latin typeface="Times New Roman"/>
                <a:cs typeface="Times New Roman"/>
              </a:rPr>
              <a:t>Ned did </a:t>
            </a:r>
            <a:r>
              <a:rPr sz="2400" spc="-80" dirty="0">
                <a:latin typeface="Times New Roman"/>
                <a:cs typeface="Times New Roman"/>
              </a:rPr>
              <a:t>so, </a:t>
            </a:r>
            <a:r>
              <a:rPr sz="2400" spc="-75" dirty="0">
                <a:latin typeface="Times New Roman"/>
                <a:cs typeface="Times New Roman"/>
              </a:rPr>
              <a:t>but </a:t>
            </a:r>
            <a:r>
              <a:rPr sz="2400" spc="-105" dirty="0">
                <a:latin typeface="Times New Roman"/>
                <a:cs typeface="Times New Roman"/>
              </a:rPr>
              <a:t>upon </a:t>
            </a:r>
            <a:r>
              <a:rPr sz="2400" spc="-155" dirty="0">
                <a:latin typeface="Times New Roman"/>
                <a:cs typeface="Times New Roman"/>
              </a:rPr>
              <a:t>his </a:t>
            </a:r>
            <a:r>
              <a:rPr sz="2400" spc="-110" dirty="0">
                <a:latin typeface="Times New Roman"/>
                <a:cs typeface="Times New Roman"/>
              </a:rPr>
              <a:t>discharge, </a:t>
            </a:r>
            <a:r>
              <a:rPr sz="2400" spc="-114" dirty="0">
                <a:latin typeface="Times New Roman"/>
                <a:cs typeface="Times New Roman"/>
              </a:rPr>
              <a:t>Kitchen </a:t>
            </a:r>
            <a:r>
              <a:rPr sz="2400" spc="-85" dirty="0">
                <a:latin typeface="Times New Roman"/>
                <a:cs typeface="Times New Roman"/>
              </a:rPr>
              <a:t>took </a:t>
            </a:r>
            <a:r>
              <a:rPr sz="2400" spc="-145" dirty="0">
                <a:latin typeface="Times New Roman"/>
                <a:cs typeface="Times New Roman"/>
              </a:rPr>
              <a:t>back </a:t>
            </a:r>
            <a:r>
              <a:rPr sz="2400" spc="-155" dirty="0">
                <a:latin typeface="Times New Roman"/>
                <a:cs typeface="Times New Roman"/>
              </a:rPr>
              <a:t>his </a:t>
            </a:r>
            <a:r>
              <a:rPr sz="2400" spc="-105" dirty="0">
                <a:latin typeface="Times New Roman"/>
                <a:cs typeface="Times New Roman"/>
              </a:rPr>
              <a:t>offer </a:t>
            </a:r>
            <a:r>
              <a:rPr sz="2400" spc="-770" dirty="0">
                <a:latin typeface="Times New Roman"/>
                <a:cs typeface="Times New Roman"/>
              </a:rPr>
              <a:t>and 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spc="-125" dirty="0">
                <a:latin typeface="Times New Roman"/>
                <a:cs typeface="Times New Roman"/>
              </a:rPr>
              <a:t>sold </a:t>
            </a:r>
            <a:r>
              <a:rPr sz="2400" spc="-110" dirty="0">
                <a:latin typeface="Times New Roman"/>
                <a:cs typeface="Times New Roman"/>
              </a:rPr>
              <a:t>Ned </a:t>
            </a:r>
            <a:r>
              <a:rPr sz="2400" spc="-40" dirty="0">
                <a:latin typeface="Times New Roman"/>
                <a:cs typeface="Times New Roman"/>
              </a:rPr>
              <a:t>to </a:t>
            </a:r>
            <a:r>
              <a:rPr sz="2400" spc="-190" dirty="0">
                <a:latin typeface="Times New Roman"/>
                <a:cs typeface="Times New Roman"/>
              </a:rPr>
              <a:t>a </a:t>
            </a:r>
            <a:r>
              <a:rPr sz="2400" spc="-180" dirty="0">
                <a:latin typeface="Times New Roman"/>
                <a:cs typeface="Times New Roman"/>
              </a:rPr>
              <a:t>slave </a:t>
            </a:r>
            <a:r>
              <a:rPr sz="2400" spc="-95" dirty="0">
                <a:latin typeface="Times New Roman"/>
                <a:cs typeface="Times New Roman"/>
              </a:rPr>
              <a:t>owner </a:t>
            </a:r>
            <a:r>
              <a:rPr sz="2400" spc="-110" dirty="0">
                <a:latin typeface="Times New Roman"/>
                <a:cs typeface="Times New Roman"/>
              </a:rPr>
              <a:t>in </a:t>
            </a:r>
            <a:r>
              <a:rPr sz="2400" spc="-140" dirty="0">
                <a:latin typeface="Times New Roman"/>
                <a:cs typeface="Times New Roman"/>
              </a:rPr>
              <a:t>Edgecombe</a:t>
            </a:r>
            <a:r>
              <a:rPr sz="2400" spc="295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County!</a:t>
            </a:r>
            <a:endParaRPr sz="2400">
              <a:latin typeface="Times New Roman"/>
              <a:cs typeface="Times New Roman"/>
            </a:endParaRPr>
          </a:p>
          <a:p>
            <a:pPr marL="561340" marR="68580" indent="-228600">
              <a:lnSpc>
                <a:spcPts val="2600"/>
              </a:lnSpc>
              <a:spcBef>
                <a:spcPts val="400"/>
              </a:spcBef>
              <a:buClr>
                <a:srgbClr val="9B2D1F"/>
              </a:buClr>
              <a:buSzPct val="83333"/>
              <a:buFont typeface="Wingdings 2"/>
              <a:buChar char="●"/>
              <a:tabLst>
                <a:tab pos="561340" algn="l"/>
              </a:tabLst>
            </a:pPr>
            <a:r>
              <a:rPr sz="2400" spc="-110" dirty="0">
                <a:latin typeface="Times New Roman"/>
                <a:cs typeface="Times New Roman"/>
              </a:rPr>
              <a:t>Griffen </a:t>
            </a:r>
            <a:r>
              <a:rPr sz="2400" spc="-80" dirty="0">
                <a:latin typeface="Times New Roman"/>
                <a:cs typeface="Times New Roman"/>
              </a:rPr>
              <a:t>petitioned </a:t>
            </a:r>
            <a:r>
              <a:rPr sz="2400" spc="-75" dirty="0">
                <a:latin typeface="Times New Roman"/>
                <a:cs typeface="Times New Roman"/>
              </a:rPr>
              <a:t>the </a:t>
            </a:r>
            <a:r>
              <a:rPr sz="2400" spc="-105" dirty="0">
                <a:latin typeface="Times New Roman"/>
                <a:cs typeface="Times New Roman"/>
              </a:rPr>
              <a:t>General </a:t>
            </a:r>
            <a:r>
              <a:rPr sz="2400" spc="-180" dirty="0">
                <a:latin typeface="Times New Roman"/>
                <a:cs typeface="Times New Roman"/>
              </a:rPr>
              <a:t>Assembly </a:t>
            </a:r>
            <a:r>
              <a:rPr sz="2400" spc="-110" dirty="0">
                <a:latin typeface="Times New Roman"/>
                <a:cs typeface="Times New Roman"/>
              </a:rPr>
              <a:t>in </a:t>
            </a:r>
            <a:r>
              <a:rPr sz="2400" spc="-105" dirty="0">
                <a:latin typeface="Times New Roman"/>
                <a:cs typeface="Times New Roman"/>
              </a:rPr>
              <a:t>1784 </a:t>
            </a:r>
            <a:r>
              <a:rPr sz="2400" spc="-135" dirty="0">
                <a:latin typeface="Times New Roman"/>
                <a:cs typeface="Times New Roman"/>
              </a:rPr>
              <a:t>and </a:t>
            </a:r>
            <a:r>
              <a:rPr sz="2400" spc="-180" dirty="0">
                <a:latin typeface="Times New Roman"/>
                <a:cs typeface="Times New Roman"/>
              </a:rPr>
              <a:t>was </a:t>
            </a:r>
            <a:r>
              <a:rPr sz="2400" spc="-85" dirty="0">
                <a:latin typeface="Times New Roman"/>
                <a:cs typeface="Times New Roman"/>
              </a:rPr>
              <a:t>granted </a:t>
            </a:r>
            <a:r>
              <a:rPr sz="2400" spc="-580" dirty="0">
                <a:latin typeface="Times New Roman"/>
                <a:cs typeface="Times New Roman"/>
              </a:rPr>
              <a:t>his  </a:t>
            </a:r>
            <a:r>
              <a:rPr sz="2400" spc="-100" dirty="0">
                <a:latin typeface="Times New Roman"/>
                <a:cs typeface="Times New Roman"/>
              </a:rPr>
              <a:t>freedom </a:t>
            </a:r>
            <a:r>
              <a:rPr sz="2400" spc="-130" dirty="0">
                <a:latin typeface="Times New Roman"/>
                <a:cs typeface="Times New Roman"/>
              </a:rPr>
              <a:t>“forever</a:t>
            </a:r>
            <a:r>
              <a:rPr sz="2400" spc="-220" dirty="0">
                <a:latin typeface="Times New Roman"/>
                <a:cs typeface="Times New Roman"/>
              </a:rPr>
              <a:t> </a:t>
            </a:r>
            <a:r>
              <a:rPr sz="2400" spc="-125" dirty="0">
                <a:latin typeface="Times New Roman"/>
                <a:cs typeface="Times New Roman"/>
              </a:rPr>
              <a:t>hereafter.”</a:t>
            </a:r>
            <a:endParaRPr sz="2400">
              <a:latin typeface="Times New Roman"/>
              <a:cs typeface="Times New Roman"/>
            </a:endParaRPr>
          </a:p>
          <a:p>
            <a:pPr marL="286385" marR="5080" indent="-274320">
              <a:lnSpc>
                <a:spcPts val="3000"/>
              </a:lnSpc>
              <a:spcBef>
                <a:spcPts val="580"/>
              </a:spcBef>
            </a:pPr>
            <a:r>
              <a:rPr sz="2400" spc="95" dirty="0">
                <a:solidFill>
                  <a:srgbClr val="D34817"/>
                </a:solidFill>
                <a:latin typeface="Arial"/>
                <a:cs typeface="Arial"/>
              </a:rPr>
              <a:t>q</a:t>
            </a:r>
            <a:r>
              <a:rPr sz="2800" spc="95" dirty="0">
                <a:latin typeface="Times New Roman"/>
                <a:cs typeface="Times New Roman"/>
              </a:rPr>
              <a:t>The </a:t>
            </a:r>
            <a:r>
              <a:rPr sz="2800" spc="-135" dirty="0">
                <a:latin typeface="Times New Roman"/>
                <a:cs typeface="Times New Roman"/>
              </a:rPr>
              <a:t>Revolutionary </a:t>
            </a:r>
            <a:r>
              <a:rPr sz="2800" spc="-120" dirty="0">
                <a:latin typeface="Times New Roman"/>
                <a:cs typeface="Times New Roman"/>
              </a:rPr>
              <a:t>regime </a:t>
            </a:r>
            <a:r>
              <a:rPr sz="2800" spc="-170" dirty="0">
                <a:latin typeface="Times New Roman"/>
                <a:cs typeface="Times New Roman"/>
              </a:rPr>
              <a:t>also </a:t>
            </a:r>
            <a:r>
              <a:rPr sz="2800" spc="-135" dirty="0">
                <a:latin typeface="Times New Roman"/>
                <a:cs typeface="Times New Roman"/>
              </a:rPr>
              <a:t>impressed </a:t>
            </a:r>
            <a:r>
              <a:rPr sz="2800" spc="-105" dirty="0">
                <a:latin typeface="Times New Roman"/>
                <a:cs typeface="Times New Roman"/>
              </a:rPr>
              <a:t>(forced) </a:t>
            </a:r>
            <a:r>
              <a:rPr sz="2800" spc="-175" dirty="0">
                <a:latin typeface="Times New Roman"/>
                <a:cs typeface="Times New Roman"/>
              </a:rPr>
              <a:t>blacks </a:t>
            </a:r>
            <a:r>
              <a:rPr sz="2800" spc="-90" dirty="0">
                <a:latin typeface="Times New Roman"/>
                <a:cs typeface="Times New Roman"/>
              </a:rPr>
              <a:t>into  </a:t>
            </a:r>
            <a:r>
              <a:rPr sz="2800" spc="-100" dirty="0">
                <a:latin typeface="Times New Roman"/>
                <a:cs typeface="Times New Roman"/>
              </a:rPr>
              <a:t>service.</a:t>
            </a:r>
            <a:endParaRPr sz="2800">
              <a:latin typeface="Times New Roman"/>
              <a:cs typeface="Times New Roman"/>
            </a:endParaRPr>
          </a:p>
          <a:p>
            <a:pPr marL="561340" marR="59690" indent="-228600">
              <a:lnSpc>
                <a:spcPts val="2600"/>
              </a:lnSpc>
              <a:spcBef>
                <a:spcPts val="420"/>
              </a:spcBef>
              <a:buClr>
                <a:srgbClr val="9B2D1F"/>
              </a:buClr>
              <a:buSzPct val="83333"/>
              <a:buFont typeface="Wingdings 2"/>
              <a:buChar char="●"/>
              <a:tabLst>
                <a:tab pos="561340" algn="l"/>
              </a:tabLst>
            </a:pPr>
            <a:r>
              <a:rPr sz="2400" spc="-85" dirty="0">
                <a:latin typeface="Times New Roman"/>
                <a:cs typeface="Times New Roman"/>
              </a:rPr>
              <a:t>Under </a:t>
            </a:r>
            <a:r>
              <a:rPr sz="2400" spc="-75" dirty="0">
                <a:latin typeface="Times New Roman"/>
                <a:cs typeface="Times New Roman"/>
              </a:rPr>
              <a:t>the </a:t>
            </a:r>
            <a:r>
              <a:rPr sz="2400" spc="-55" dirty="0">
                <a:latin typeface="Times New Roman"/>
                <a:cs typeface="Times New Roman"/>
              </a:rPr>
              <a:t>North </a:t>
            </a:r>
            <a:r>
              <a:rPr sz="2400" spc="-120" dirty="0">
                <a:latin typeface="Times New Roman"/>
                <a:cs typeface="Times New Roman"/>
              </a:rPr>
              <a:t>Carolina </a:t>
            </a:r>
            <a:r>
              <a:rPr sz="2400" spc="-125" dirty="0">
                <a:latin typeface="Times New Roman"/>
                <a:cs typeface="Times New Roman"/>
              </a:rPr>
              <a:t>Confiscation </a:t>
            </a:r>
            <a:r>
              <a:rPr sz="2400" spc="-155" dirty="0">
                <a:latin typeface="Times New Roman"/>
                <a:cs typeface="Times New Roman"/>
              </a:rPr>
              <a:t>Acts </a:t>
            </a:r>
            <a:r>
              <a:rPr sz="2400" spc="-140" dirty="0">
                <a:latin typeface="Times New Roman"/>
                <a:cs typeface="Times New Roman"/>
              </a:rPr>
              <a:t>of </a:t>
            </a:r>
            <a:r>
              <a:rPr sz="2400" spc="-105" dirty="0">
                <a:latin typeface="Times New Roman"/>
                <a:cs typeface="Times New Roman"/>
              </a:rPr>
              <a:t>1777 </a:t>
            </a:r>
            <a:r>
              <a:rPr sz="2400" spc="-395" dirty="0">
                <a:latin typeface="Times New Roman"/>
                <a:cs typeface="Times New Roman"/>
              </a:rPr>
              <a:t>&amp; </a:t>
            </a:r>
            <a:r>
              <a:rPr sz="2400" spc="-105" dirty="0">
                <a:latin typeface="Times New Roman"/>
                <a:cs typeface="Times New Roman"/>
              </a:rPr>
              <a:t>1779 </a:t>
            </a:r>
            <a:r>
              <a:rPr sz="2400" spc="-300" dirty="0">
                <a:latin typeface="Times New Roman"/>
                <a:cs typeface="Times New Roman"/>
              </a:rPr>
              <a:t>Patriots  </a:t>
            </a:r>
            <a:r>
              <a:rPr sz="2400" spc="-135" dirty="0">
                <a:latin typeface="Times New Roman"/>
                <a:cs typeface="Times New Roman"/>
              </a:rPr>
              <a:t>seized </a:t>
            </a:r>
            <a:r>
              <a:rPr sz="2400" spc="-75" dirty="0">
                <a:latin typeface="Times New Roman"/>
                <a:cs typeface="Times New Roman"/>
              </a:rPr>
              <a:t>the </a:t>
            </a:r>
            <a:r>
              <a:rPr sz="2400" spc="-60" dirty="0">
                <a:latin typeface="Times New Roman"/>
                <a:cs typeface="Times New Roman"/>
              </a:rPr>
              <a:t>property </a:t>
            </a:r>
            <a:r>
              <a:rPr sz="2400" spc="-140" dirty="0">
                <a:latin typeface="Times New Roman"/>
                <a:cs typeface="Times New Roman"/>
              </a:rPr>
              <a:t>of </a:t>
            </a:r>
            <a:r>
              <a:rPr sz="2400" spc="-114" dirty="0">
                <a:latin typeface="Times New Roman"/>
                <a:cs typeface="Times New Roman"/>
              </a:rPr>
              <a:t>loyalists, </a:t>
            </a:r>
            <a:r>
              <a:rPr sz="2400" spc="-120" dirty="0">
                <a:latin typeface="Times New Roman"/>
                <a:cs typeface="Times New Roman"/>
              </a:rPr>
              <a:t>including </a:t>
            </a:r>
            <a:r>
              <a:rPr sz="2400" spc="-65" dirty="0">
                <a:latin typeface="Times New Roman"/>
                <a:cs typeface="Times New Roman"/>
              </a:rPr>
              <a:t>their </a:t>
            </a:r>
            <a:r>
              <a:rPr sz="2400" spc="-150" dirty="0">
                <a:latin typeface="Times New Roman"/>
                <a:cs typeface="Times New Roman"/>
              </a:rPr>
              <a:t>slaves. </a:t>
            </a:r>
            <a:r>
              <a:rPr sz="2400" spc="-175" dirty="0">
                <a:latin typeface="Times New Roman"/>
                <a:cs typeface="Times New Roman"/>
              </a:rPr>
              <a:t>Such </a:t>
            </a:r>
            <a:r>
              <a:rPr sz="2400" spc="-125" dirty="0">
                <a:latin typeface="Times New Roman"/>
                <a:cs typeface="Times New Roman"/>
              </a:rPr>
              <a:t>seizures  </a:t>
            </a:r>
            <a:r>
              <a:rPr sz="2400" spc="-100" dirty="0">
                <a:latin typeface="Times New Roman"/>
                <a:cs typeface="Times New Roman"/>
              </a:rPr>
              <a:t>were </a:t>
            </a:r>
            <a:r>
              <a:rPr sz="2400" spc="-150" dirty="0">
                <a:latin typeface="Times New Roman"/>
                <a:cs typeface="Times New Roman"/>
              </a:rPr>
              <a:t>said </a:t>
            </a:r>
            <a:r>
              <a:rPr sz="2400" spc="-40" dirty="0">
                <a:latin typeface="Times New Roman"/>
                <a:cs typeface="Times New Roman"/>
              </a:rPr>
              <a:t>to </a:t>
            </a:r>
            <a:r>
              <a:rPr sz="2400" spc="-95" dirty="0">
                <a:latin typeface="Times New Roman"/>
                <a:cs typeface="Times New Roman"/>
              </a:rPr>
              <a:t>occur with </a:t>
            </a:r>
            <a:r>
              <a:rPr sz="2400" spc="-145" dirty="0">
                <a:latin typeface="Times New Roman"/>
                <a:cs typeface="Times New Roman"/>
              </a:rPr>
              <a:t>“violence </a:t>
            </a:r>
            <a:r>
              <a:rPr sz="2400" spc="-135" dirty="0">
                <a:latin typeface="Times New Roman"/>
                <a:cs typeface="Times New Roman"/>
              </a:rPr>
              <a:t>and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barbarity.”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313" y="69754"/>
            <a:ext cx="9013371" cy="6692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313" y="69754"/>
            <a:ext cx="9013825" cy="6692265"/>
          </a:xfrm>
          <a:custGeom>
            <a:avLst/>
            <a:gdLst/>
            <a:ahLst/>
            <a:cxnLst/>
            <a:rect l="l" t="t" r="r" b="b"/>
            <a:pathLst>
              <a:path w="9013825" h="6692265">
                <a:moveTo>
                  <a:pt x="0" y="329859"/>
                </a:moveTo>
                <a:lnTo>
                  <a:pt x="3576" y="281115"/>
                </a:lnTo>
                <a:lnTo>
                  <a:pt x="13965" y="234592"/>
                </a:lnTo>
                <a:lnTo>
                  <a:pt x="30657" y="190799"/>
                </a:lnTo>
                <a:lnTo>
                  <a:pt x="53142" y="150247"/>
                </a:lnTo>
                <a:lnTo>
                  <a:pt x="80908" y="113447"/>
                </a:lnTo>
                <a:lnTo>
                  <a:pt x="113447" y="80909"/>
                </a:lnTo>
                <a:lnTo>
                  <a:pt x="150247" y="53142"/>
                </a:lnTo>
                <a:lnTo>
                  <a:pt x="190799" y="30658"/>
                </a:lnTo>
                <a:lnTo>
                  <a:pt x="234591" y="13965"/>
                </a:lnTo>
                <a:lnTo>
                  <a:pt x="281115" y="3576"/>
                </a:lnTo>
                <a:lnTo>
                  <a:pt x="329859" y="0"/>
                </a:lnTo>
                <a:lnTo>
                  <a:pt x="8683512" y="0"/>
                </a:lnTo>
                <a:lnTo>
                  <a:pt x="8732256" y="3576"/>
                </a:lnTo>
                <a:lnTo>
                  <a:pt x="8778780" y="13965"/>
                </a:lnTo>
                <a:lnTo>
                  <a:pt x="8822572" y="30658"/>
                </a:lnTo>
                <a:lnTo>
                  <a:pt x="8863124" y="53142"/>
                </a:lnTo>
                <a:lnTo>
                  <a:pt x="8899924" y="80909"/>
                </a:lnTo>
                <a:lnTo>
                  <a:pt x="8932463" y="113447"/>
                </a:lnTo>
                <a:lnTo>
                  <a:pt x="8960229" y="150247"/>
                </a:lnTo>
                <a:lnTo>
                  <a:pt x="8982714" y="190799"/>
                </a:lnTo>
                <a:lnTo>
                  <a:pt x="8999406" y="234592"/>
                </a:lnTo>
                <a:lnTo>
                  <a:pt x="9009795" y="281115"/>
                </a:lnTo>
                <a:lnTo>
                  <a:pt x="9013372" y="329859"/>
                </a:lnTo>
                <a:lnTo>
                  <a:pt x="9013372" y="6362341"/>
                </a:lnTo>
                <a:lnTo>
                  <a:pt x="9009795" y="6411085"/>
                </a:lnTo>
                <a:lnTo>
                  <a:pt x="8999406" y="6457609"/>
                </a:lnTo>
                <a:lnTo>
                  <a:pt x="8982714" y="6501401"/>
                </a:lnTo>
                <a:lnTo>
                  <a:pt x="8960229" y="6541953"/>
                </a:lnTo>
                <a:lnTo>
                  <a:pt x="8932463" y="6578753"/>
                </a:lnTo>
                <a:lnTo>
                  <a:pt x="8899924" y="6611292"/>
                </a:lnTo>
                <a:lnTo>
                  <a:pt x="8863124" y="6639058"/>
                </a:lnTo>
                <a:lnTo>
                  <a:pt x="8822572" y="6661543"/>
                </a:lnTo>
                <a:lnTo>
                  <a:pt x="8778780" y="6678235"/>
                </a:lnTo>
                <a:lnTo>
                  <a:pt x="8732256" y="6688624"/>
                </a:lnTo>
                <a:lnTo>
                  <a:pt x="8683512" y="6692201"/>
                </a:lnTo>
                <a:lnTo>
                  <a:pt x="329859" y="6692201"/>
                </a:lnTo>
                <a:lnTo>
                  <a:pt x="281115" y="6688624"/>
                </a:lnTo>
                <a:lnTo>
                  <a:pt x="234591" y="6678235"/>
                </a:lnTo>
                <a:lnTo>
                  <a:pt x="190799" y="6661543"/>
                </a:lnTo>
                <a:lnTo>
                  <a:pt x="150247" y="6639058"/>
                </a:lnTo>
                <a:lnTo>
                  <a:pt x="113447" y="6611292"/>
                </a:lnTo>
                <a:lnTo>
                  <a:pt x="80908" y="6578753"/>
                </a:lnTo>
                <a:lnTo>
                  <a:pt x="53142" y="6541953"/>
                </a:lnTo>
                <a:lnTo>
                  <a:pt x="30657" y="6501401"/>
                </a:lnTo>
                <a:lnTo>
                  <a:pt x="13965" y="6457609"/>
                </a:lnTo>
                <a:lnTo>
                  <a:pt x="3576" y="6411085"/>
                </a:lnTo>
                <a:lnTo>
                  <a:pt x="0" y="6362341"/>
                </a:lnTo>
                <a:lnTo>
                  <a:pt x="0" y="32985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850" y="2376487"/>
            <a:ext cx="9013825" cy="92075"/>
          </a:xfrm>
          <a:custGeom>
            <a:avLst/>
            <a:gdLst/>
            <a:ahLst/>
            <a:cxnLst/>
            <a:rect l="l" t="t" r="r" b="b"/>
            <a:pathLst>
              <a:path w="9013825" h="92075">
                <a:moveTo>
                  <a:pt x="0" y="92075"/>
                </a:moveTo>
                <a:lnTo>
                  <a:pt x="9013825" y="92075"/>
                </a:lnTo>
                <a:lnTo>
                  <a:pt x="9013825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850" y="2341562"/>
            <a:ext cx="9013825" cy="46355"/>
          </a:xfrm>
          <a:custGeom>
            <a:avLst/>
            <a:gdLst/>
            <a:ahLst/>
            <a:cxnLst/>
            <a:rect l="l" t="t" r="r" b="b"/>
            <a:pathLst>
              <a:path w="9013825" h="46355">
                <a:moveTo>
                  <a:pt x="0" y="46037"/>
                </a:moveTo>
                <a:lnTo>
                  <a:pt x="9013825" y="46037"/>
                </a:lnTo>
                <a:lnTo>
                  <a:pt x="9013825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solidFill>
            <a:srgbClr val="E6B1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263" y="2468562"/>
            <a:ext cx="9015730" cy="46355"/>
          </a:xfrm>
          <a:custGeom>
            <a:avLst/>
            <a:gdLst/>
            <a:ahLst/>
            <a:cxnLst/>
            <a:rect l="l" t="t" r="r" b="b"/>
            <a:pathLst>
              <a:path w="9015730" h="46355">
                <a:moveTo>
                  <a:pt x="0" y="46037"/>
                </a:moveTo>
                <a:lnTo>
                  <a:pt x="9015411" y="46037"/>
                </a:lnTo>
                <a:lnTo>
                  <a:pt x="9015411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solidFill>
            <a:srgbClr val="918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912078" y="1489727"/>
            <a:ext cx="3392170" cy="732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spc="-45" dirty="0"/>
              <a:t>After </a:t>
            </a:r>
            <a:r>
              <a:rPr sz="4650" spc="30" dirty="0"/>
              <a:t>the</a:t>
            </a:r>
            <a:r>
              <a:rPr sz="4650" spc="-215" dirty="0"/>
              <a:t> </a:t>
            </a:r>
            <a:r>
              <a:rPr sz="4650" spc="-204" dirty="0"/>
              <a:t>War</a:t>
            </a:r>
            <a:endParaRPr sz="4650"/>
          </a:p>
        </p:txBody>
      </p:sp>
      <p:sp>
        <p:nvSpPr>
          <p:cNvPr id="10" name="object 10"/>
          <p:cNvSpPr/>
          <p:nvPr/>
        </p:nvSpPr>
        <p:spPr>
          <a:xfrm>
            <a:off x="3352800" y="2971800"/>
            <a:ext cx="2819400" cy="19780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252532"/>
            <a:ext cx="2830195" cy="615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0" dirty="0"/>
              <a:t>After </a:t>
            </a:r>
            <a:r>
              <a:rPr spc="10" dirty="0"/>
              <a:t>the</a:t>
            </a:r>
            <a:r>
              <a:rPr spc="-185" dirty="0"/>
              <a:t> War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1541637"/>
            <a:ext cx="7971155" cy="4382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marR="183515" indent="-273050">
              <a:lnSpc>
                <a:spcPct val="79900"/>
              </a:lnSpc>
            </a:pPr>
            <a:r>
              <a:rPr sz="2000" spc="670" dirty="0">
                <a:solidFill>
                  <a:srgbClr val="D34817"/>
                </a:solidFill>
                <a:latin typeface="Arial"/>
                <a:cs typeface="Arial"/>
              </a:rPr>
              <a:t>q</a:t>
            </a:r>
            <a:r>
              <a:rPr sz="2000" spc="125" dirty="0">
                <a:solidFill>
                  <a:srgbClr val="D34817"/>
                </a:solidFill>
                <a:latin typeface="Arial"/>
                <a:cs typeface="Arial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Cornwallis' </a:t>
            </a:r>
            <a:r>
              <a:rPr sz="2400" spc="-65" dirty="0">
                <a:latin typeface="Times New Roman"/>
                <a:cs typeface="Times New Roman"/>
              </a:rPr>
              <a:t>surrender </a:t>
            </a:r>
            <a:r>
              <a:rPr sz="2400" spc="-135" dirty="0">
                <a:latin typeface="Times New Roman"/>
                <a:cs typeface="Times New Roman"/>
              </a:rPr>
              <a:t>atYorktown </a:t>
            </a:r>
            <a:r>
              <a:rPr sz="2400" spc="-110" dirty="0">
                <a:latin typeface="Times New Roman"/>
                <a:cs typeface="Times New Roman"/>
              </a:rPr>
              <a:t>in </a:t>
            </a:r>
            <a:r>
              <a:rPr sz="2400" spc="-60" dirty="0">
                <a:latin typeface="Times New Roman"/>
                <a:cs typeface="Times New Roman"/>
              </a:rPr>
              <a:t>October </a:t>
            </a:r>
            <a:r>
              <a:rPr sz="2400" spc="-105" dirty="0">
                <a:latin typeface="Times New Roman"/>
                <a:cs typeface="Times New Roman"/>
              </a:rPr>
              <a:t>1781 </a:t>
            </a:r>
            <a:r>
              <a:rPr sz="2400" spc="-90" dirty="0">
                <a:latin typeface="Times New Roman"/>
                <a:cs typeface="Times New Roman"/>
              </a:rPr>
              <a:t>created </a:t>
            </a:r>
            <a:r>
              <a:rPr sz="2400" spc="-190" dirty="0">
                <a:latin typeface="Times New Roman"/>
                <a:cs typeface="Times New Roman"/>
              </a:rPr>
              <a:t>a </a:t>
            </a:r>
            <a:r>
              <a:rPr sz="2400" spc="-130" dirty="0">
                <a:latin typeface="Times New Roman"/>
                <a:cs typeface="Times New Roman"/>
              </a:rPr>
              <a:t>puzzle  </a:t>
            </a:r>
            <a:r>
              <a:rPr sz="2400" spc="-110" dirty="0">
                <a:latin typeface="Times New Roman"/>
                <a:cs typeface="Times New Roman"/>
              </a:rPr>
              <a:t>regarding </a:t>
            </a:r>
            <a:r>
              <a:rPr sz="2400" spc="-120" dirty="0">
                <a:latin typeface="Times New Roman"/>
                <a:cs typeface="Times New Roman"/>
              </a:rPr>
              <a:t>what </a:t>
            </a:r>
            <a:r>
              <a:rPr sz="2400" spc="-40" dirty="0">
                <a:latin typeface="Times New Roman"/>
                <a:cs typeface="Times New Roman"/>
              </a:rPr>
              <a:t>to </a:t>
            </a:r>
            <a:r>
              <a:rPr sz="2400" spc="-135" dirty="0">
                <a:latin typeface="Times New Roman"/>
                <a:cs typeface="Times New Roman"/>
              </a:rPr>
              <a:t>now </a:t>
            </a:r>
            <a:r>
              <a:rPr sz="2400" spc="-105" dirty="0">
                <a:latin typeface="Times New Roman"/>
                <a:cs typeface="Times New Roman"/>
              </a:rPr>
              <a:t>do </a:t>
            </a:r>
            <a:r>
              <a:rPr sz="2400" spc="-95" dirty="0">
                <a:latin typeface="Times New Roman"/>
                <a:cs typeface="Times New Roman"/>
              </a:rPr>
              <a:t>with </a:t>
            </a:r>
            <a:r>
              <a:rPr sz="2400" spc="-75" dirty="0">
                <a:latin typeface="Times New Roman"/>
                <a:cs typeface="Times New Roman"/>
              </a:rPr>
              <a:t>the </a:t>
            </a:r>
            <a:r>
              <a:rPr sz="2400" spc="-125" dirty="0">
                <a:latin typeface="Times New Roman"/>
                <a:cs typeface="Times New Roman"/>
              </a:rPr>
              <a:t>thousands </a:t>
            </a:r>
            <a:r>
              <a:rPr sz="2400" spc="-140" dirty="0">
                <a:latin typeface="Times New Roman"/>
                <a:cs typeface="Times New Roman"/>
              </a:rPr>
              <a:t>of black</a:t>
            </a:r>
            <a:r>
              <a:rPr sz="2400" spc="285" dirty="0">
                <a:latin typeface="Times New Roman"/>
                <a:cs typeface="Times New Roman"/>
              </a:rPr>
              <a:t> </a:t>
            </a:r>
            <a:r>
              <a:rPr sz="2400" spc="-100" dirty="0">
                <a:latin typeface="Times New Roman"/>
                <a:cs typeface="Times New Roman"/>
              </a:rPr>
              <a:t>refugees.</a:t>
            </a:r>
            <a:endParaRPr sz="2400">
              <a:latin typeface="Times New Roman"/>
              <a:cs typeface="Times New Roman"/>
            </a:endParaRPr>
          </a:p>
          <a:p>
            <a:pPr marL="285750" marR="5080" indent="-273050">
              <a:lnSpc>
                <a:spcPct val="79900"/>
              </a:lnSpc>
              <a:spcBef>
                <a:spcPts val="595"/>
              </a:spcBef>
            </a:pPr>
            <a:r>
              <a:rPr sz="2000" spc="670" dirty="0">
                <a:solidFill>
                  <a:srgbClr val="D34817"/>
                </a:solidFill>
                <a:latin typeface="Arial"/>
                <a:cs typeface="Arial"/>
              </a:rPr>
              <a:t>q</a:t>
            </a:r>
            <a:r>
              <a:rPr sz="2000" spc="-340" dirty="0">
                <a:solidFill>
                  <a:srgbClr val="D34817"/>
                </a:solidFill>
                <a:latin typeface="Arial"/>
                <a:cs typeface="Arial"/>
              </a:rPr>
              <a:t> </a:t>
            </a:r>
            <a:r>
              <a:rPr sz="2400" spc="-125" dirty="0">
                <a:latin typeface="Times New Roman"/>
                <a:cs typeface="Times New Roman"/>
              </a:rPr>
              <a:t>Slaveholders, </a:t>
            </a:r>
            <a:r>
              <a:rPr sz="2400" spc="-114" dirty="0">
                <a:latin typeface="Times New Roman"/>
                <a:cs typeface="Times New Roman"/>
              </a:rPr>
              <a:t>Revolutionary </a:t>
            </a:r>
            <a:r>
              <a:rPr sz="2400" spc="-85" dirty="0">
                <a:latin typeface="Times New Roman"/>
                <a:cs typeface="Times New Roman"/>
              </a:rPr>
              <a:t>governors, </a:t>
            </a:r>
            <a:r>
              <a:rPr sz="2400" spc="-135" dirty="0">
                <a:latin typeface="Times New Roman"/>
                <a:cs typeface="Times New Roman"/>
              </a:rPr>
              <a:t>and </a:t>
            </a:r>
            <a:r>
              <a:rPr sz="2400" spc="-130" dirty="0">
                <a:latin typeface="Times New Roman"/>
                <a:cs typeface="Times New Roman"/>
              </a:rPr>
              <a:t>American </a:t>
            </a:r>
            <a:r>
              <a:rPr sz="2400" spc="-100" dirty="0">
                <a:latin typeface="Times New Roman"/>
                <a:cs typeface="Times New Roman"/>
              </a:rPr>
              <a:t>military leaders  </a:t>
            </a:r>
            <a:r>
              <a:rPr sz="2400" spc="-45" dirty="0">
                <a:latin typeface="Times New Roman"/>
                <a:cs typeface="Times New Roman"/>
              </a:rPr>
              <a:t>tried </a:t>
            </a:r>
            <a:r>
              <a:rPr sz="2400" spc="-40" dirty="0">
                <a:latin typeface="Times New Roman"/>
                <a:cs typeface="Times New Roman"/>
              </a:rPr>
              <a:t>to </a:t>
            </a:r>
            <a:r>
              <a:rPr sz="2400" spc="-125" dirty="0">
                <a:latin typeface="Times New Roman"/>
                <a:cs typeface="Times New Roman"/>
              </a:rPr>
              <a:t>block </a:t>
            </a:r>
            <a:r>
              <a:rPr sz="2400" spc="-75" dirty="0">
                <a:latin typeface="Times New Roman"/>
                <a:cs typeface="Times New Roman"/>
              </a:rPr>
              <a:t>the </a:t>
            </a:r>
            <a:r>
              <a:rPr sz="2400" spc="-180" dirty="0">
                <a:latin typeface="Times New Roman"/>
                <a:cs typeface="Times New Roman"/>
              </a:rPr>
              <a:t>mass </a:t>
            </a:r>
            <a:r>
              <a:rPr sz="2400" spc="-135" dirty="0">
                <a:latin typeface="Times New Roman"/>
                <a:cs typeface="Times New Roman"/>
              </a:rPr>
              <a:t>evacuation </a:t>
            </a:r>
            <a:r>
              <a:rPr sz="2400" spc="-140" dirty="0">
                <a:latin typeface="Times New Roman"/>
                <a:cs typeface="Times New Roman"/>
              </a:rPr>
              <a:t>of </a:t>
            </a:r>
            <a:r>
              <a:rPr sz="2400" spc="-150" dirty="0">
                <a:latin typeface="Times New Roman"/>
                <a:cs typeface="Times New Roman"/>
              </a:rPr>
              <a:t>blacks </a:t>
            </a:r>
            <a:r>
              <a:rPr sz="2400" spc="-105" dirty="0">
                <a:latin typeface="Times New Roman"/>
                <a:cs typeface="Times New Roman"/>
              </a:rPr>
              <a:t>from America. </a:t>
            </a:r>
            <a:r>
              <a:rPr sz="2400" spc="-210" dirty="0">
                <a:latin typeface="Times New Roman"/>
                <a:cs typeface="Times New Roman"/>
              </a:rPr>
              <a:t>Slave  </a:t>
            </a:r>
            <a:r>
              <a:rPr sz="2400" spc="-105" dirty="0">
                <a:latin typeface="Times New Roman"/>
                <a:cs typeface="Times New Roman"/>
              </a:rPr>
              <a:t>owners wanted </a:t>
            </a:r>
            <a:r>
              <a:rPr sz="2400" spc="-110" dirty="0">
                <a:latin typeface="Times New Roman"/>
                <a:cs typeface="Times New Roman"/>
              </a:rPr>
              <a:t>instead </a:t>
            </a:r>
            <a:r>
              <a:rPr sz="2400" spc="-40" dirty="0">
                <a:latin typeface="Times New Roman"/>
                <a:cs typeface="Times New Roman"/>
              </a:rPr>
              <a:t>to </a:t>
            </a:r>
            <a:r>
              <a:rPr sz="2400" spc="-85" dirty="0">
                <a:latin typeface="Times New Roman"/>
                <a:cs typeface="Times New Roman"/>
              </a:rPr>
              <a:t>round </a:t>
            </a:r>
            <a:r>
              <a:rPr sz="2400" spc="-105" dirty="0">
                <a:latin typeface="Times New Roman"/>
                <a:cs typeface="Times New Roman"/>
              </a:rPr>
              <a:t>up </a:t>
            </a:r>
            <a:r>
              <a:rPr sz="2400" spc="-75" dirty="0">
                <a:latin typeface="Times New Roman"/>
                <a:cs typeface="Times New Roman"/>
              </a:rPr>
              <a:t>the </a:t>
            </a:r>
            <a:r>
              <a:rPr sz="2400" spc="-125" dirty="0">
                <a:latin typeface="Times New Roman"/>
                <a:cs typeface="Times New Roman"/>
              </a:rPr>
              <a:t>surviving </a:t>
            </a:r>
            <a:r>
              <a:rPr sz="2400" spc="-150" dirty="0">
                <a:latin typeface="Times New Roman"/>
                <a:cs typeface="Times New Roman"/>
              </a:rPr>
              <a:t>blacks </a:t>
            </a:r>
            <a:r>
              <a:rPr sz="2400" spc="-85" dirty="0">
                <a:latin typeface="Times New Roman"/>
                <a:cs typeface="Times New Roman"/>
              </a:rPr>
              <a:t>for </a:t>
            </a:r>
            <a:r>
              <a:rPr sz="2400" spc="-50" dirty="0">
                <a:latin typeface="Times New Roman"/>
                <a:cs typeface="Times New Roman"/>
              </a:rPr>
              <a:t>re-  </a:t>
            </a:r>
            <a:r>
              <a:rPr sz="2400" spc="-110" dirty="0">
                <a:latin typeface="Times New Roman"/>
                <a:cs typeface="Times New Roman"/>
              </a:rPr>
              <a:t>enslavement.</a:t>
            </a:r>
            <a:endParaRPr sz="2400">
              <a:latin typeface="Times New Roman"/>
              <a:cs typeface="Times New Roman"/>
            </a:endParaRPr>
          </a:p>
          <a:p>
            <a:pPr marL="285750" marR="354965" indent="-273050">
              <a:lnSpc>
                <a:spcPct val="79900"/>
              </a:lnSpc>
              <a:spcBef>
                <a:spcPts val="695"/>
              </a:spcBef>
            </a:pPr>
            <a:r>
              <a:rPr sz="2000" spc="670" dirty="0">
                <a:solidFill>
                  <a:srgbClr val="D34817"/>
                </a:solidFill>
                <a:latin typeface="Arial"/>
                <a:cs typeface="Arial"/>
              </a:rPr>
              <a:t>q</a:t>
            </a:r>
            <a:r>
              <a:rPr sz="2000" spc="90" dirty="0">
                <a:solidFill>
                  <a:srgbClr val="D34817"/>
                </a:solidFill>
                <a:latin typeface="Arial"/>
                <a:cs typeface="Arial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In </a:t>
            </a:r>
            <a:r>
              <a:rPr sz="2400" spc="-125" dirty="0">
                <a:latin typeface="Times New Roman"/>
                <a:cs typeface="Times New Roman"/>
              </a:rPr>
              <a:t>November </a:t>
            </a:r>
            <a:r>
              <a:rPr sz="2400" spc="-65" dirty="0">
                <a:latin typeface="Times New Roman"/>
                <a:cs typeface="Times New Roman"/>
              </a:rPr>
              <a:t>1782, </a:t>
            </a:r>
            <a:r>
              <a:rPr sz="2400" spc="-114" dirty="0">
                <a:latin typeface="Times New Roman"/>
                <a:cs typeface="Times New Roman"/>
              </a:rPr>
              <a:t>Britain </a:t>
            </a:r>
            <a:r>
              <a:rPr sz="2400" spc="-135" dirty="0">
                <a:latin typeface="Times New Roman"/>
                <a:cs typeface="Times New Roman"/>
              </a:rPr>
              <a:t>and America signed </a:t>
            </a:r>
            <a:r>
              <a:rPr sz="2400" spc="-190" dirty="0">
                <a:latin typeface="Times New Roman"/>
                <a:cs typeface="Times New Roman"/>
              </a:rPr>
              <a:t>a </a:t>
            </a:r>
            <a:r>
              <a:rPr sz="2400" spc="-130" dirty="0">
                <a:latin typeface="Times New Roman"/>
                <a:cs typeface="Times New Roman"/>
              </a:rPr>
              <a:t>provisional </a:t>
            </a:r>
            <a:r>
              <a:rPr sz="2400" spc="-75" dirty="0">
                <a:latin typeface="Times New Roman"/>
                <a:cs typeface="Times New Roman"/>
              </a:rPr>
              <a:t>treaty  </a:t>
            </a:r>
            <a:r>
              <a:rPr sz="2400" spc="-105" dirty="0">
                <a:latin typeface="Times New Roman"/>
                <a:cs typeface="Times New Roman"/>
              </a:rPr>
              <a:t>granting </a:t>
            </a:r>
            <a:r>
              <a:rPr sz="2400" spc="-75" dirty="0">
                <a:latin typeface="Times New Roman"/>
                <a:cs typeface="Times New Roman"/>
              </a:rPr>
              <a:t>the </a:t>
            </a:r>
            <a:r>
              <a:rPr sz="2400" spc="-70" dirty="0">
                <a:latin typeface="Times New Roman"/>
                <a:cs typeface="Times New Roman"/>
              </a:rPr>
              <a:t>former </a:t>
            </a:r>
            <a:r>
              <a:rPr sz="2400" spc="-120" dirty="0">
                <a:latin typeface="Times New Roman"/>
                <a:cs typeface="Times New Roman"/>
              </a:rPr>
              <a:t>colonies </a:t>
            </a:r>
            <a:r>
              <a:rPr sz="2400" spc="-65" dirty="0">
                <a:latin typeface="Times New Roman"/>
                <a:cs typeface="Times New Roman"/>
              </a:rPr>
              <a:t>their </a:t>
            </a:r>
            <a:r>
              <a:rPr sz="2400" spc="-95" dirty="0">
                <a:latin typeface="Times New Roman"/>
                <a:cs typeface="Times New Roman"/>
              </a:rPr>
              <a:t>independence. </a:t>
            </a:r>
            <a:r>
              <a:rPr sz="2400" spc="-250" dirty="0">
                <a:latin typeface="Times New Roman"/>
                <a:cs typeface="Times New Roman"/>
              </a:rPr>
              <a:t>As </a:t>
            </a:r>
            <a:r>
              <a:rPr sz="2400" spc="-75" dirty="0">
                <a:latin typeface="Times New Roman"/>
                <a:cs typeface="Times New Roman"/>
              </a:rPr>
              <a:t>the </a:t>
            </a:r>
            <a:r>
              <a:rPr sz="2400" spc="-125" dirty="0">
                <a:latin typeface="Times New Roman"/>
                <a:cs typeface="Times New Roman"/>
              </a:rPr>
              <a:t>British  </a:t>
            </a:r>
            <a:r>
              <a:rPr sz="2400" spc="-85" dirty="0">
                <a:latin typeface="Times New Roman"/>
                <a:cs typeface="Times New Roman"/>
              </a:rPr>
              <a:t>prepared for </a:t>
            </a:r>
            <a:r>
              <a:rPr sz="2400" spc="-65" dirty="0">
                <a:latin typeface="Times New Roman"/>
                <a:cs typeface="Times New Roman"/>
              </a:rPr>
              <a:t>their </a:t>
            </a:r>
            <a:r>
              <a:rPr sz="2400" spc="-140" dirty="0">
                <a:latin typeface="Times New Roman"/>
                <a:cs typeface="Times New Roman"/>
              </a:rPr>
              <a:t>final </a:t>
            </a:r>
            <a:r>
              <a:rPr sz="2400" spc="-110" dirty="0">
                <a:latin typeface="Times New Roman"/>
                <a:cs typeface="Times New Roman"/>
              </a:rPr>
              <a:t>evacuation, </a:t>
            </a:r>
            <a:r>
              <a:rPr sz="2400" spc="-75" dirty="0">
                <a:latin typeface="Times New Roman"/>
                <a:cs typeface="Times New Roman"/>
              </a:rPr>
              <a:t>the </a:t>
            </a:r>
            <a:r>
              <a:rPr sz="2400" spc="-135" dirty="0">
                <a:latin typeface="Times New Roman"/>
                <a:cs typeface="Times New Roman"/>
              </a:rPr>
              <a:t>Americans </a:t>
            </a:r>
            <a:r>
              <a:rPr sz="2400" spc="-120" dirty="0">
                <a:latin typeface="Times New Roman"/>
                <a:cs typeface="Times New Roman"/>
              </a:rPr>
              <a:t>demanded </a:t>
            </a:r>
            <a:r>
              <a:rPr sz="2400" spc="-75" dirty="0">
                <a:latin typeface="Times New Roman"/>
                <a:cs typeface="Times New Roman"/>
              </a:rPr>
              <a:t>the  </a:t>
            </a:r>
            <a:r>
              <a:rPr sz="2400" spc="-30" dirty="0">
                <a:latin typeface="Times New Roman"/>
                <a:cs typeface="Times New Roman"/>
              </a:rPr>
              <a:t>return </a:t>
            </a:r>
            <a:r>
              <a:rPr sz="2400" spc="-140" dirty="0">
                <a:latin typeface="Times New Roman"/>
                <a:cs typeface="Times New Roman"/>
              </a:rPr>
              <a:t>of </a:t>
            </a:r>
            <a:r>
              <a:rPr sz="2400" spc="-130" dirty="0">
                <a:latin typeface="Times New Roman"/>
                <a:cs typeface="Times New Roman"/>
              </a:rPr>
              <a:t>American </a:t>
            </a:r>
            <a:r>
              <a:rPr sz="2400" spc="-70" dirty="0">
                <a:latin typeface="Times New Roman"/>
                <a:cs typeface="Times New Roman"/>
              </a:rPr>
              <a:t>property, </a:t>
            </a:r>
            <a:r>
              <a:rPr sz="2400" spc="-125" dirty="0">
                <a:latin typeface="Times New Roman"/>
                <a:cs typeface="Times New Roman"/>
              </a:rPr>
              <a:t>including </a:t>
            </a:r>
            <a:r>
              <a:rPr sz="2400" spc="-150" dirty="0">
                <a:latin typeface="Times New Roman"/>
                <a:cs typeface="Times New Roman"/>
              </a:rPr>
              <a:t>runaway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spc="-150" dirty="0">
                <a:latin typeface="Times New Roman"/>
                <a:cs typeface="Times New Roman"/>
              </a:rPr>
              <a:t>slaves.</a:t>
            </a:r>
            <a:endParaRPr sz="2400">
              <a:latin typeface="Times New Roman"/>
              <a:cs typeface="Times New Roman"/>
            </a:endParaRPr>
          </a:p>
          <a:p>
            <a:pPr marL="285750" marR="34290" indent="-273050">
              <a:lnSpc>
                <a:spcPct val="79900"/>
              </a:lnSpc>
              <a:spcBef>
                <a:spcPts val="595"/>
              </a:spcBef>
            </a:pPr>
            <a:r>
              <a:rPr sz="2000" spc="670" dirty="0">
                <a:solidFill>
                  <a:srgbClr val="D34817"/>
                </a:solidFill>
                <a:latin typeface="Arial"/>
                <a:cs typeface="Arial"/>
              </a:rPr>
              <a:t>q </a:t>
            </a:r>
            <a:r>
              <a:rPr sz="2400" spc="-145" dirty="0">
                <a:latin typeface="Times New Roman"/>
                <a:cs typeface="Times New Roman"/>
              </a:rPr>
              <a:t>Sir </a:t>
            </a:r>
            <a:r>
              <a:rPr sz="2400" spc="-155" dirty="0">
                <a:latin typeface="Times New Roman"/>
                <a:cs typeface="Times New Roman"/>
              </a:rPr>
              <a:t>Guy </a:t>
            </a:r>
            <a:r>
              <a:rPr sz="2400" spc="-65" dirty="0">
                <a:latin typeface="Times New Roman"/>
                <a:cs typeface="Times New Roman"/>
              </a:rPr>
              <a:t>Carleton, </a:t>
            </a:r>
            <a:r>
              <a:rPr sz="2400" spc="-75" dirty="0">
                <a:latin typeface="Times New Roman"/>
                <a:cs typeface="Times New Roman"/>
              </a:rPr>
              <a:t>the </a:t>
            </a:r>
            <a:r>
              <a:rPr sz="2400" spc="-125" dirty="0">
                <a:latin typeface="Times New Roman"/>
                <a:cs typeface="Times New Roman"/>
              </a:rPr>
              <a:t>acting </a:t>
            </a:r>
            <a:r>
              <a:rPr sz="2400" spc="-114" dirty="0">
                <a:latin typeface="Times New Roman"/>
                <a:cs typeface="Times New Roman"/>
              </a:rPr>
              <a:t>commander </a:t>
            </a:r>
            <a:r>
              <a:rPr sz="2400" spc="-140" dirty="0">
                <a:latin typeface="Times New Roman"/>
                <a:cs typeface="Times New Roman"/>
              </a:rPr>
              <a:t>of </a:t>
            </a:r>
            <a:r>
              <a:rPr sz="2400" spc="-125" dirty="0">
                <a:latin typeface="Times New Roman"/>
                <a:cs typeface="Times New Roman"/>
              </a:rPr>
              <a:t>British </a:t>
            </a:r>
            <a:r>
              <a:rPr sz="2400" spc="-85" dirty="0">
                <a:latin typeface="Times New Roman"/>
                <a:cs typeface="Times New Roman"/>
              </a:rPr>
              <a:t>forces, </a:t>
            </a:r>
            <a:r>
              <a:rPr sz="2400" spc="-110" dirty="0">
                <a:latin typeface="Times New Roman"/>
                <a:cs typeface="Times New Roman"/>
              </a:rPr>
              <a:t>refused </a:t>
            </a:r>
            <a:r>
              <a:rPr sz="2400" spc="-40" dirty="0">
                <a:latin typeface="Times New Roman"/>
                <a:cs typeface="Times New Roman"/>
              </a:rPr>
              <a:t>to  </a:t>
            </a:r>
            <a:r>
              <a:rPr sz="2400" spc="-135" dirty="0">
                <a:latin typeface="Times New Roman"/>
                <a:cs typeface="Times New Roman"/>
              </a:rPr>
              <a:t>abandon </a:t>
            </a:r>
            <a:r>
              <a:rPr sz="2400" spc="-140" dirty="0">
                <a:latin typeface="Times New Roman"/>
                <a:cs typeface="Times New Roman"/>
              </a:rPr>
              <a:t>black </a:t>
            </a:r>
            <a:r>
              <a:rPr sz="2400" spc="-160" dirty="0">
                <a:latin typeface="Times New Roman"/>
                <a:cs typeface="Times New Roman"/>
              </a:rPr>
              <a:t>Loyalists </a:t>
            </a:r>
            <a:r>
              <a:rPr sz="2400" spc="-40" dirty="0">
                <a:latin typeface="Times New Roman"/>
                <a:cs typeface="Times New Roman"/>
              </a:rPr>
              <a:t>to </a:t>
            </a:r>
            <a:r>
              <a:rPr sz="2400" spc="-65" dirty="0">
                <a:latin typeface="Times New Roman"/>
                <a:cs typeface="Times New Roman"/>
              </a:rPr>
              <a:t>their </a:t>
            </a:r>
            <a:r>
              <a:rPr sz="2400" spc="-120" dirty="0">
                <a:latin typeface="Times New Roman"/>
                <a:cs typeface="Times New Roman"/>
              </a:rPr>
              <a:t>fate </a:t>
            </a:r>
            <a:r>
              <a:rPr sz="2400" spc="-190" dirty="0">
                <a:latin typeface="Times New Roman"/>
                <a:cs typeface="Times New Roman"/>
              </a:rPr>
              <a:t>as </a:t>
            </a:r>
            <a:r>
              <a:rPr sz="2400" spc="-150" dirty="0">
                <a:latin typeface="Times New Roman"/>
                <a:cs typeface="Times New Roman"/>
              </a:rPr>
              <a:t>slaves. </a:t>
            </a:r>
            <a:r>
              <a:rPr sz="2400" spc="-135" dirty="0">
                <a:latin typeface="Times New Roman"/>
                <a:cs typeface="Times New Roman"/>
              </a:rPr>
              <a:t>Regardless </a:t>
            </a:r>
            <a:r>
              <a:rPr sz="2400" spc="-140" dirty="0">
                <a:latin typeface="Times New Roman"/>
                <a:cs typeface="Times New Roman"/>
              </a:rPr>
              <a:t>of </a:t>
            </a:r>
            <a:r>
              <a:rPr sz="2400" spc="-75" dirty="0">
                <a:latin typeface="Times New Roman"/>
                <a:cs typeface="Times New Roman"/>
              </a:rPr>
              <a:t>the </a:t>
            </a:r>
            <a:r>
              <a:rPr sz="2400" spc="-125" dirty="0">
                <a:latin typeface="Times New Roman"/>
                <a:cs typeface="Times New Roman"/>
              </a:rPr>
              <a:t>peace  </a:t>
            </a:r>
            <a:r>
              <a:rPr sz="2400" spc="-75" dirty="0">
                <a:latin typeface="Times New Roman"/>
                <a:cs typeface="Times New Roman"/>
              </a:rPr>
              <a:t>treaty </a:t>
            </a:r>
            <a:r>
              <a:rPr sz="2400" spc="-80" dirty="0">
                <a:latin typeface="Times New Roman"/>
                <a:cs typeface="Times New Roman"/>
              </a:rPr>
              <a:t>that </a:t>
            </a:r>
            <a:r>
              <a:rPr sz="2400" spc="-90" dirty="0">
                <a:latin typeface="Times New Roman"/>
                <a:cs typeface="Times New Roman"/>
              </a:rPr>
              <a:t>prohibited </a:t>
            </a:r>
            <a:r>
              <a:rPr sz="2400" spc="-75" dirty="0">
                <a:latin typeface="Times New Roman"/>
                <a:cs typeface="Times New Roman"/>
              </a:rPr>
              <a:t>the </a:t>
            </a:r>
            <a:r>
              <a:rPr sz="2400" spc="-125" dirty="0">
                <a:latin typeface="Times New Roman"/>
                <a:cs typeface="Times New Roman"/>
              </a:rPr>
              <a:t>British </a:t>
            </a:r>
            <a:r>
              <a:rPr sz="2400" spc="-105" dirty="0">
                <a:latin typeface="Times New Roman"/>
                <a:cs typeface="Times New Roman"/>
              </a:rPr>
              <a:t>from carrying </a:t>
            </a:r>
            <a:r>
              <a:rPr sz="2400" spc="-229" dirty="0">
                <a:latin typeface="Times New Roman"/>
                <a:cs typeface="Times New Roman"/>
              </a:rPr>
              <a:t>away </a:t>
            </a:r>
            <a:r>
              <a:rPr sz="2400" spc="-220" dirty="0">
                <a:latin typeface="Times New Roman"/>
                <a:cs typeface="Times New Roman"/>
              </a:rPr>
              <a:t>“any </a:t>
            </a:r>
            <a:r>
              <a:rPr sz="2400" spc="-110" dirty="0">
                <a:latin typeface="Times New Roman"/>
                <a:cs typeface="Times New Roman"/>
              </a:rPr>
              <a:t>Negroes </a:t>
            </a:r>
            <a:r>
              <a:rPr sz="2400" spc="-40" dirty="0">
                <a:latin typeface="Times New Roman"/>
                <a:cs typeface="Times New Roman"/>
              </a:rPr>
              <a:t>or  </a:t>
            </a:r>
            <a:r>
              <a:rPr sz="2400" spc="-60" dirty="0">
                <a:latin typeface="Times New Roman"/>
                <a:cs typeface="Times New Roman"/>
              </a:rPr>
              <a:t>other </a:t>
            </a:r>
            <a:r>
              <a:rPr sz="2400" spc="-114" dirty="0">
                <a:latin typeface="Times New Roman"/>
                <a:cs typeface="Times New Roman"/>
              </a:rPr>
              <a:t>Property,” </a:t>
            </a:r>
            <a:r>
              <a:rPr sz="2400" spc="-85" dirty="0">
                <a:latin typeface="Times New Roman"/>
                <a:cs typeface="Times New Roman"/>
              </a:rPr>
              <a:t>Carleton </a:t>
            </a:r>
            <a:r>
              <a:rPr sz="2400" spc="-120" dirty="0">
                <a:latin typeface="Times New Roman"/>
                <a:cs typeface="Times New Roman"/>
              </a:rPr>
              <a:t>demanded </a:t>
            </a:r>
            <a:r>
              <a:rPr sz="2400" spc="-75" dirty="0">
                <a:latin typeface="Times New Roman"/>
                <a:cs typeface="Times New Roman"/>
              </a:rPr>
              <a:t>the </a:t>
            </a:r>
            <a:r>
              <a:rPr sz="2400" spc="-180" dirty="0">
                <a:latin typeface="Times New Roman"/>
                <a:cs typeface="Times New Roman"/>
              </a:rPr>
              <a:t>slaves </a:t>
            </a:r>
            <a:r>
              <a:rPr sz="2400" spc="-110" dirty="0">
                <a:latin typeface="Times New Roman"/>
                <a:cs typeface="Times New Roman"/>
              </a:rPr>
              <a:t>be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Times New Roman"/>
                <a:cs typeface="Times New Roman"/>
              </a:rPr>
              <a:t>freed.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43600" y="220663"/>
            <a:ext cx="2133600" cy="1150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587495"/>
            <a:ext cx="2830195" cy="59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0" dirty="0"/>
              <a:t>After </a:t>
            </a:r>
            <a:r>
              <a:rPr spc="10" dirty="0"/>
              <a:t>the</a:t>
            </a:r>
            <a:r>
              <a:rPr spc="-185" dirty="0"/>
              <a:t> War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94510"/>
            <a:ext cx="7922259" cy="4546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6385" marR="758825" indent="-274320">
              <a:lnSpc>
                <a:spcPct val="70500"/>
              </a:lnSpc>
            </a:pPr>
            <a:r>
              <a:rPr sz="2200" spc="280" dirty="0">
                <a:solidFill>
                  <a:srgbClr val="D34817"/>
                </a:solidFill>
                <a:latin typeface="Arial"/>
                <a:cs typeface="Arial"/>
              </a:rPr>
              <a:t>q</a:t>
            </a:r>
            <a:r>
              <a:rPr sz="2600" spc="280" dirty="0">
                <a:latin typeface="Times New Roman"/>
                <a:cs typeface="Times New Roman"/>
              </a:rPr>
              <a:t>A </a:t>
            </a:r>
            <a:r>
              <a:rPr sz="2600" spc="-100" dirty="0">
                <a:latin typeface="Times New Roman"/>
                <a:cs typeface="Times New Roman"/>
              </a:rPr>
              <a:t>list </a:t>
            </a:r>
            <a:r>
              <a:rPr sz="2600" spc="-155" dirty="0">
                <a:latin typeface="Times New Roman"/>
                <a:cs typeface="Times New Roman"/>
              </a:rPr>
              <a:t>of </a:t>
            </a:r>
            <a:r>
              <a:rPr sz="2600" spc="-160" dirty="0">
                <a:latin typeface="Times New Roman"/>
                <a:cs typeface="Times New Roman"/>
              </a:rPr>
              <a:t>blacks </a:t>
            </a:r>
            <a:r>
              <a:rPr sz="2600" spc="-150" dirty="0">
                <a:latin typeface="Times New Roman"/>
                <a:cs typeface="Times New Roman"/>
              </a:rPr>
              <a:t>claiming </a:t>
            </a:r>
            <a:r>
              <a:rPr sz="2600" spc="-40" dirty="0">
                <a:latin typeface="Times New Roman"/>
                <a:cs typeface="Times New Roman"/>
              </a:rPr>
              <a:t>to </a:t>
            </a:r>
            <a:r>
              <a:rPr sz="2600" spc="-204" dirty="0">
                <a:latin typeface="Times New Roman"/>
                <a:cs typeface="Times New Roman"/>
              </a:rPr>
              <a:t>have </a:t>
            </a:r>
            <a:r>
              <a:rPr sz="2600" spc="-130" dirty="0">
                <a:latin typeface="Times New Roman"/>
                <a:cs typeface="Times New Roman"/>
              </a:rPr>
              <a:t>fought </a:t>
            </a:r>
            <a:r>
              <a:rPr sz="2600" spc="-95" dirty="0">
                <a:latin typeface="Times New Roman"/>
                <a:cs typeface="Times New Roman"/>
              </a:rPr>
              <a:t>for </a:t>
            </a:r>
            <a:r>
              <a:rPr sz="2600" spc="-80" dirty="0">
                <a:latin typeface="Times New Roman"/>
                <a:cs typeface="Times New Roman"/>
              </a:rPr>
              <a:t>the </a:t>
            </a:r>
            <a:r>
              <a:rPr sz="2600" spc="-114" dirty="0">
                <a:latin typeface="Times New Roman"/>
                <a:cs typeface="Times New Roman"/>
              </a:rPr>
              <a:t>Crown </a:t>
            </a:r>
            <a:r>
              <a:rPr sz="2600" spc="-195" dirty="0">
                <a:latin typeface="Times New Roman"/>
                <a:cs typeface="Times New Roman"/>
              </a:rPr>
              <a:t>was  </a:t>
            </a:r>
            <a:r>
              <a:rPr sz="2600" spc="-100" dirty="0">
                <a:latin typeface="Times New Roman"/>
                <a:cs typeface="Times New Roman"/>
              </a:rPr>
              <a:t>created </a:t>
            </a:r>
            <a:r>
              <a:rPr sz="2600" spc="-425" dirty="0">
                <a:latin typeface="Times New Roman"/>
                <a:cs typeface="Times New Roman"/>
              </a:rPr>
              <a:t>&amp;   </a:t>
            </a:r>
            <a:r>
              <a:rPr sz="2600" spc="-145" dirty="0">
                <a:latin typeface="Times New Roman"/>
                <a:cs typeface="Times New Roman"/>
              </a:rPr>
              <a:t>known </a:t>
            </a:r>
            <a:r>
              <a:rPr sz="2600" spc="-204" dirty="0">
                <a:latin typeface="Times New Roman"/>
                <a:cs typeface="Times New Roman"/>
              </a:rPr>
              <a:t>as </a:t>
            </a:r>
            <a:r>
              <a:rPr sz="2600" spc="-185" dirty="0">
                <a:latin typeface="Times New Roman"/>
                <a:cs typeface="Times New Roman"/>
              </a:rPr>
              <a:t>“The </a:t>
            </a:r>
            <a:r>
              <a:rPr sz="2600" spc="-204" dirty="0">
                <a:latin typeface="Times New Roman"/>
                <a:cs typeface="Times New Roman"/>
              </a:rPr>
              <a:t>Book </a:t>
            </a:r>
            <a:r>
              <a:rPr sz="2600" spc="-155" dirty="0">
                <a:latin typeface="Times New Roman"/>
                <a:cs typeface="Times New Roman"/>
              </a:rPr>
              <a:t>of</a:t>
            </a:r>
            <a:r>
              <a:rPr sz="2600" spc="240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Negroes.”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ts val="2340"/>
              </a:lnSpc>
            </a:pPr>
            <a:r>
              <a:rPr sz="2200" spc="-15" dirty="0">
                <a:solidFill>
                  <a:srgbClr val="D34817"/>
                </a:solidFill>
                <a:latin typeface="Arial"/>
                <a:cs typeface="Arial"/>
              </a:rPr>
              <a:t>q</a:t>
            </a:r>
            <a:r>
              <a:rPr sz="2600" spc="-15" dirty="0">
                <a:latin typeface="Times New Roman"/>
                <a:cs typeface="Times New Roman"/>
              </a:rPr>
              <a:t>Perhaps </a:t>
            </a:r>
            <a:r>
              <a:rPr sz="2600" spc="-204" dirty="0">
                <a:latin typeface="Times New Roman"/>
                <a:cs typeface="Times New Roman"/>
              </a:rPr>
              <a:t>as </a:t>
            </a:r>
            <a:r>
              <a:rPr sz="2600" spc="-190" dirty="0">
                <a:latin typeface="Times New Roman"/>
                <a:cs typeface="Times New Roman"/>
              </a:rPr>
              <a:t>many </a:t>
            </a:r>
            <a:r>
              <a:rPr sz="2600" spc="-204" dirty="0">
                <a:latin typeface="Times New Roman"/>
                <a:cs typeface="Times New Roman"/>
              </a:rPr>
              <a:t>as </a:t>
            </a:r>
            <a:r>
              <a:rPr sz="2600" spc="-70" dirty="0">
                <a:latin typeface="Times New Roman"/>
                <a:cs typeface="Times New Roman"/>
              </a:rPr>
              <a:t>5,000 </a:t>
            </a:r>
            <a:r>
              <a:rPr sz="2600" spc="-125" dirty="0">
                <a:latin typeface="Times New Roman"/>
                <a:cs typeface="Times New Roman"/>
              </a:rPr>
              <a:t>blacks, </a:t>
            </a:r>
            <a:r>
              <a:rPr sz="2600" spc="-135" dirty="0">
                <a:latin typeface="Times New Roman"/>
                <a:cs typeface="Times New Roman"/>
              </a:rPr>
              <a:t>including </a:t>
            </a:r>
            <a:r>
              <a:rPr sz="2600" spc="-155" dirty="0">
                <a:latin typeface="Times New Roman"/>
                <a:cs typeface="Times New Roman"/>
              </a:rPr>
              <a:t>Boston </a:t>
            </a:r>
            <a:r>
              <a:rPr sz="2600" spc="-135" dirty="0">
                <a:latin typeface="Times New Roman"/>
                <a:cs typeface="Times New Roman"/>
              </a:rPr>
              <a:t>King, </a:t>
            </a:r>
            <a:r>
              <a:rPr sz="2600" spc="-12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sailed</a:t>
            </a:r>
            <a:endParaRPr sz="2600">
              <a:latin typeface="Times New Roman"/>
              <a:cs typeface="Times New Roman"/>
            </a:endParaRPr>
          </a:p>
          <a:p>
            <a:pPr marL="286385">
              <a:lnSpc>
                <a:spcPts val="2200"/>
              </a:lnSpc>
            </a:pPr>
            <a:r>
              <a:rPr sz="2600" spc="-100" dirty="0">
                <a:latin typeface="Times New Roman"/>
                <a:cs typeface="Times New Roman"/>
              </a:rPr>
              <a:t>with </a:t>
            </a:r>
            <a:r>
              <a:rPr sz="2600" spc="-80" dirty="0">
                <a:latin typeface="Times New Roman"/>
                <a:cs typeface="Times New Roman"/>
              </a:rPr>
              <a:t>the </a:t>
            </a:r>
            <a:r>
              <a:rPr sz="2600" spc="-130" dirty="0">
                <a:latin typeface="Times New Roman"/>
                <a:cs typeface="Times New Roman"/>
              </a:rPr>
              <a:t>British </a:t>
            </a:r>
            <a:r>
              <a:rPr sz="2600" spc="-114" dirty="0">
                <a:latin typeface="Times New Roman"/>
                <a:cs typeface="Times New Roman"/>
              </a:rPr>
              <a:t>from </a:t>
            </a:r>
            <a:r>
              <a:rPr sz="2600" spc="-130" dirty="0">
                <a:latin typeface="Times New Roman"/>
                <a:cs typeface="Times New Roman"/>
              </a:rPr>
              <a:t>Charles </a:t>
            </a:r>
            <a:r>
              <a:rPr sz="2600" spc="-229" dirty="0">
                <a:latin typeface="Times New Roman"/>
                <a:cs typeface="Times New Roman"/>
              </a:rPr>
              <a:t>Town </a:t>
            </a:r>
            <a:r>
              <a:rPr sz="2600" spc="-100" dirty="0">
                <a:latin typeface="Times New Roman"/>
                <a:cs typeface="Times New Roman"/>
              </a:rPr>
              <a:t>late </a:t>
            </a:r>
            <a:r>
              <a:rPr sz="2600" spc="-120" dirty="0">
                <a:latin typeface="Times New Roman"/>
                <a:cs typeface="Times New Roman"/>
              </a:rPr>
              <a:t>in </a:t>
            </a:r>
            <a:r>
              <a:rPr sz="2600" spc="-70" dirty="0">
                <a:latin typeface="Times New Roman"/>
                <a:cs typeface="Times New Roman"/>
              </a:rPr>
              <a:t>1782,</a:t>
            </a:r>
            <a:r>
              <a:rPr sz="2600" spc="15" dirty="0">
                <a:latin typeface="Times New Roman"/>
                <a:cs typeface="Times New Roman"/>
              </a:rPr>
              <a:t> </a:t>
            </a:r>
            <a:r>
              <a:rPr sz="2600" spc="-70" dirty="0">
                <a:latin typeface="Times New Roman"/>
                <a:cs typeface="Times New Roman"/>
              </a:rPr>
              <a:t>their</a:t>
            </a:r>
            <a:endParaRPr sz="2600">
              <a:latin typeface="Times New Roman"/>
              <a:cs typeface="Times New Roman"/>
            </a:endParaRPr>
          </a:p>
          <a:p>
            <a:pPr marL="286385" marR="5080">
              <a:lnSpc>
                <a:spcPct val="70500"/>
              </a:lnSpc>
              <a:spcBef>
                <a:spcPts val="459"/>
              </a:spcBef>
            </a:pPr>
            <a:r>
              <a:rPr sz="2600" spc="-114" dirty="0">
                <a:latin typeface="Times New Roman"/>
                <a:cs typeface="Times New Roman"/>
              </a:rPr>
              <a:t>destinations </a:t>
            </a:r>
            <a:r>
              <a:rPr sz="2600" spc="-130" dirty="0">
                <a:latin typeface="Times New Roman"/>
                <a:cs typeface="Times New Roman"/>
              </a:rPr>
              <a:t>ranging </a:t>
            </a:r>
            <a:r>
              <a:rPr sz="2600" spc="-114" dirty="0">
                <a:latin typeface="Times New Roman"/>
                <a:cs typeface="Times New Roman"/>
              </a:rPr>
              <a:t>from </a:t>
            </a:r>
            <a:r>
              <a:rPr sz="2600" spc="-185" dirty="0">
                <a:latin typeface="Times New Roman"/>
                <a:cs typeface="Times New Roman"/>
              </a:rPr>
              <a:t>Jamaica </a:t>
            </a:r>
            <a:r>
              <a:rPr sz="2600" spc="-40" dirty="0">
                <a:latin typeface="Times New Roman"/>
                <a:cs typeface="Times New Roman"/>
              </a:rPr>
              <a:t>to </a:t>
            </a:r>
            <a:r>
              <a:rPr sz="2600" spc="-110" dirty="0">
                <a:latin typeface="Times New Roman"/>
                <a:cs typeface="Times New Roman"/>
              </a:rPr>
              <a:t>London. </a:t>
            </a:r>
            <a:r>
              <a:rPr sz="2600" spc="-114" dirty="0">
                <a:latin typeface="Times New Roman"/>
                <a:cs typeface="Times New Roman"/>
              </a:rPr>
              <a:t>While </a:t>
            </a:r>
            <a:r>
              <a:rPr sz="2600" spc="-145" dirty="0">
                <a:latin typeface="Times New Roman"/>
                <a:cs typeface="Times New Roman"/>
              </a:rPr>
              <a:t>some </a:t>
            </a:r>
            <a:r>
              <a:rPr sz="2600" spc="-110" dirty="0">
                <a:latin typeface="Times New Roman"/>
                <a:cs typeface="Times New Roman"/>
              </a:rPr>
              <a:t>were  </a:t>
            </a:r>
            <a:r>
              <a:rPr sz="2600" spc="-195" dirty="0">
                <a:latin typeface="Times New Roman"/>
                <a:cs typeface="Times New Roman"/>
              </a:rPr>
              <a:t>slaves </a:t>
            </a:r>
            <a:r>
              <a:rPr sz="2600" spc="-165" dirty="0">
                <a:latin typeface="Times New Roman"/>
                <a:cs typeface="Times New Roman"/>
              </a:rPr>
              <a:t>accompanying </a:t>
            </a:r>
            <a:r>
              <a:rPr sz="2600" spc="-145" dirty="0">
                <a:latin typeface="Times New Roman"/>
                <a:cs typeface="Times New Roman"/>
              </a:rPr>
              <a:t>Loyalists, </a:t>
            </a:r>
            <a:r>
              <a:rPr sz="2600" spc="-80" dirty="0">
                <a:latin typeface="Times New Roman"/>
                <a:cs typeface="Times New Roman"/>
              </a:rPr>
              <a:t>others </a:t>
            </a:r>
            <a:r>
              <a:rPr sz="2600" spc="-110" dirty="0">
                <a:latin typeface="Times New Roman"/>
                <a:cs typeface="Times New Roman"/>
              </a:rPr>
              <a:t>were</a:t>
            </a:r>
            <a:r>
              <a:rPr sz="2600" spc="200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escaping.</a:t>
            </a:r>
            <a:endParaRPr sz="2600">
              <a:latin typeface="Times New Roman"/>
              <a:cs typeface="Times New Roman"/>
            </a:endParaRPr>
          </a:p>
          <a:p>
            <a:pPr marL="927100">
              <a:lnSpc>
                <a:spcPts val="2660"/>
              </a:lnSpc>
              <a:spcBef>
                <a:spcPts val="2380"/>
              </a:spcBef>
            </a:pPr>
            <a:r>
              <a:rPr sz="2600" i="1" spc="-325" dirty="0">
                <a:latin typeface="Times New Roman"/>
                <a:cs typeface="Times New Roman"/>
              </a:rPr>
              <a:t>“This  </a:t>
            </a:r>
            <a:r>
              <a:rPr sz="2600" i="1" spc="-240" dirty="0">
                <a:latin typeface="Times New Roman"/>
                <a:cs typeface="Times New Roman"/>
              </a:rPr>
              <a:t>dreadful </a:t>
            </a:r>
            <a:r>
              <a:rPr sz="2600" i="1" spc="-300" dirty="0">
                <a:latin typeface="Times New Roman"/>
                <a:cs typeface="Times New Roman"/>
              </a:rPr>
              <a:t>rumor  </a:t>
            </a:r>
            <a:r>
              <a:rPr sz="2600" i="1" spc="-275" dirty="0">
                <a:latin typeface="Times New Roman"/>
                <a:cs typeface="Times New Roman"/>
              </a:rPr>
              <a:t>[reenslavement]  </a:t>
            </a:r>
            <a:r>
              <a:rPr sz="2600" i="1" spc="-170" dirty="0">
                <a:latin typeface="Times New Roman"/>
                <a:cs typeface="Times New Roman"/>
              </a:rPr>
              <a:t>filled </a:t>
            </a:r>
            <a:r>
              <a:rPr sz="2600" i="1" spc="-290" dirty="0">
                <a:latin typeface="Times New Roman"/>
                <a:cs typeface="Times New Roman"/>
              </a:rPr>
              <a:t>us  </a:t>
            </a:r>
            <a:r>
              <a:rPr sz="2600" i="1" spc="-195" dirty="0">
                <a:latin typeface="Times New Roman"/>
                <a:cs typeface="Times New Roman"/>
              </a:rPr>
              <a:t>with</a:t>
            </a:r>
            <a:r>
              <a:rPr sz="2600" i="1" spc="-270" dirty="0">
                <a:latin typeface="Times New Roman"/>
                <a:cs typeface="Times New Roman"/>
              </a:rPr>
              <a:t> inexpressible</a:t>
            </a:r>
            <a:endParaRPr sz="2600">
              <a:latin typeface="Times New Roman"/>
              <a:cs typeface="Times New Roman"/>
            </a:endParaRPr>
          </a:p>
          <a:p>
            <a:pPr marL="286385">
              <a:lnSpc>
                <a:spcPts val="2200"/>
              </a:lnSpc>
            </a:pPr>
            <a:r>
              <a:rPr sz="2600" i="1" spc="-245" dirty="0">
                <a:latin typeface="Times New Roman"/>
                <a:cs typeface="Times New Roman"/>
              </a:rPr>
              <a:t>anguish </a:t>
            </a:r>
            <a:r>
              <a:rPr sz="2600" i="1" spc="-254" dirty="0">
                <a:latin typeface="Times New Roman"/>
                <a:cs typeface="Times New Roman"/>
              </a:rPr>
              <a:t>and </a:t>
            </a:r>
            <a:r>
              <a:rPr sz="2600" i="1" spc="-235" dirty="0">
                <a:latin typeface="Times New Roman"/>
                <a:cs typeface="Times New Roman"/>
              </a:rPr>
              <a:t>terror, </a:t>
            </a:r>
            <a:r>
              <a:rPr sz="2600" i="1" spc="-254" dirty="0">
                <a:latin typeface="Times New Roman"/>
                <a:cs typeface="Times New Roman"/>
              </a:rPr>
              <a:t>especially </a:t>
            </a:r>
            <a:r>
              <a:rPr sz="2600" i="1" spc="-315" dirty="0">
                <a:latin typeface="Times New Roman"/>
                <a:cs typeface="Times New Roman"/>
              </a:rPr>
              <a:t>when  </a:t>
            </a:r>
            <a:r>
              <a:rPr sz="2600" i="1" spc="-390" dirty="0">
                <a:latin typeface="Times New Roman"/>
                <a:cs typeface="Times New Roman"/>
              </a:rPr>
              <a:t>we  </a:t>
            </a:r>
            <a:r>
              <a:rPr sz="2600" i="1" spc="-370" dirty="0">
                <a:latin typeface="Times New Roman"/>
                <a:cs typeface="Times New Roman"/>
              </a:rPr>
              <a:t>saw  </a:t>
            </a:r>
            <a:r>
              <a:rPr sz="2600" i="1" spc="-285" dirty="0">
                <a:latin typeface="Times New Roman"/>
                <a:cs typeface="Times New Roman"/>
              </a:rPr>
              <a:t>our  </a:t>
            </a:r>
            <a:r>
              <a:rPr sz="2600" i="1" spc="-240" dirty="0">
                <a:latin typeface="Times New Roman"/>
                <a:cs typeface="Times New Roman"/>
              </a:rPr>
              <a:t>old </a:t>
            </a:r>
            <a:r>
              <a:rPr sz="2600" i="1" spc="-265" dirty="0">
                <a:latin typeface="Times New Roman"/>
                <a:cs typeface="Times New Roman"/>
              </a:rPr>
              <a:t>masters, </a:t>
            </a:r>
            <a:r>
              <a:rPr sz="2600" i="1" spc="-290" dirty="0">
                <a:latin typeface="Times New Roman"/>
                <a:cs typeface="Times New Roman"/>
              </a:rPr>
              <a:t>coming  </a:t>
            </a:r>
            <a:r>
              <a:rPr sz="2600" i="1" spc="-275" dirty="0">
                <a:latin typeface="Times New Roman"/>
                <a:cs typeface="Times New Roman"/>
              </a:rPr>
              <a:t> </a:t>
            </a:r>
            <a:r>
              <a:rPr sz="2600" i="1" spc="-280" dirty="0">
                <a:latin typeface="Times New Roman"/>
                <a:cs typeface="Times New Roman"/>
              </a:rPr>
              <a:t>form</a:t>
            </a:r>
            <a:endParaRPr sz="2600">
              <a:latin typeface="Times New Roman"/>
              <a:cs typeface="Times New Roman"/>
            </a:endParaRPr>
          </a:p>
          <a:p>
            <a:pPr marL="286385" marR="82550">
              <a:lnSpc>
                <a:spcPct val="70500"/>
              </a:lnSpc>
              <a:spcBef>
                <a:spcPts val="459"/>
              </a:spcBef>
            </a:pPr>
            <a:r>
              <a:rPr sz="2600" i="1" spc="-200" dirty="0">
                <a:latin typeface="Times New Roman"/>
                <a:cs typeface="Times New Roman"/>
              </a:rPr>
              <a:t>Virginia, North </a:t>
            </a:r>
            <a:r>
              <a:rPr sz="2600" i="1" spc="-229" dirty="0">
                <a:latin typeface="Times New Roman"/>
                <a:cs typeface="Times New Roman"/>
              </a:rPr>
              <a:t>Carolina, </a:t>
            </a:r>
            <a:r>
              <a:rPr sz="2600" i="1" spc="-254" dirty="0">
                <a:latin typeface="Times New Roman"/>
                <a:cs typeface="Times New Roman"/>
              </a:rPr>
              <a:t>and </a:t>
            </a:r>
            <a:r>
              <a:rPr sz="2600" i="1" spc="-250" dirty="0">
                <a:latin typeface="Times New Roman"/>
                <a:cs typeface="Times New Roman"/>
              </a:rPr>
              <a:t>other </a:t>
            </a:r>
            <a:r>
              <a:rPr sz="2600" i="1" spc="-204" dirty="0">
                <a:latin typeface="Times New Roman"/>
                <a:cs typeface="Times New Roman"/>
              </a:rPr>
              <a:t>parts, </a:t>
            </a:r>
            <a:r>
              <a:rPr sz="2600" i="1" spc="-254" dirty="0">
                <a:latin typeface="Times New Roman"/>
                <a:cs typeface="Times New Roman"/>
              </a:rPr>
              <a:t>and </a:t>
            </a:r>
            <a:r>
              <a:rPr sz="2600" i="1" spc="-215" dirty="0">
                <a:latin typeface="Times New Roman"/>
                <a:cs typeface="Times New Roman"/>
              </a:rPr>
              <a:t>seizing </a:t>
            </a:r>
            <a:r>
              <a:rPr sz="2600" i="1" spc="-265" dirty="0">
                <a:latin typeface="Times New Roman"/>
                <a:cs typeface="Times New Roman"/>
              </a:rPr>
              <a:t>upon </a:t>
            </a:r>
            <a:r>
              <a:rPr sz="2600" i="1" spc="-200" dirty="0">
                <a:latin typeface="Times New Roman"/>
                <a:cs typeface="Times New Roman"/>
              </a:rPr>
              <a:t>their </a:t>
            </a:r>
            <a:r>
              <a:rPr sz="2600" i="1" spc="-305" dirty="0">
                <a:latin typeface="Times New Roman"/>
                <a:cs typeface="Times New Roman"/>
              </a:rPr>
              <a:t>slaves  </a:t>
            </a:r>
            <a:r>
              <a:rPr sz="2600" i="1" spc="-160" dirty="0">
                <a:latin typeface="Times New Roman"/>
                <a:cs typeface="Times New Roman"/>
              </a:rPr>
              <a:t>in </a:t>
            </a:r>
            <a:r>
              <a:rPr sz="2600" i="1" spc="-204" dirty="0">
                <a:latin typeface="Times New Roman"/>
                <a:cs typeface="Times New Roman"/>
              </a:rPr>
              <a:t>the </a:t>
            </a:r>
            <a:r>
              <a:rPr sz="2600" i="1" spc="-260" dirty="0">
                <a:latin typeface="Times New Roman"/>
                <a:cs typeface="Times New Roman"/>
              </a:rPr>
              <a:t>streets…”  </a:t>
            </a:r>
            <a:r>
              <a:rPr sz="2600" i="1" spc="-204" dirty="0">
                <a:latin typeface="Times New Roman"/>
                <a:cs typeface="Times New Roman"/>
              </a:rPr>
              <a:t>~Boston </a:t>
            </a:r>
            <a:r>
              <a:rPr sz="2600" i="1" spc="-165" dirty="0">
                <a:latin typeface="Times New Roman"/>
                <a:cs typeface="Times New Roman"/>
              </a:rPr>
              <a:t> </a:t>
            </a:r>
            <a:r>
              <a:rPr sz="2600" i="1" spc="-250" dirty="0">
                <a:latin typeface="Times New Roman"/>
                <a:cs typeface="Times New Roman"/>
              </a:rPr>
              <a:t>King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ts val="2660"/>
              </a:lnSpc>
              <a:spcBef>
                <a:spcPts val="2380"/>
              </a:spcBef>
            </a:pPr>
            <a:r>
              <a:rPr sz="2200" spc="125" dirty="0">
                <a:solidFill>
                  <a:srgbClr val="D34817"/>
                </a:solidFill>
                <a:latin typeface="Arial"/>
                <a:cs typeface="Arial"/>
              </a:rPr>
              <a:t>q</a:t>
            </a:r>
            <a:r>
              <a:rPr sz="2600" spc="125" dirty="0">
                <a:latin typeface="Times New Roman"/>
                <a:cs typeface="Times New Roman"/>
              </a:rPr>
              <a:t>The </a:t>
            </a:r>
            <a:r>
              <a:rPr sz="2600" spc="-135" dirty="0">
                <a:latin typeface="Times New Roman"/>
                <a:cs typeface="Times New Roman"/>
              </a:rPr>
              <a:t>British </a:t>
            </a:r>
            <a:r>
              <a:rPr sz="2600" spc="-114" dirty="0">
                <a:latin typeface="Times New Roman"/>
                <a:cs typeface="Times New Roman"/>
              </a:rPr>
              <a:t>agreed </a:t>
            </a:r>
            <a:r>
              <a:rPr sz="2600" spc="-40" dirty="0">
                <a:latin typeface="Times New Roman"/>
                <a:cs typeface="Times New Roman"/>
              </a:rPr>
              <a:t>to </a:t>
            </a:r>
            <a:r>
              <a:rPr sz="2600" spc="-75" dirty="0">
                <a:latin typeface="Times New Roman"/>
                <a:cs typeface="Times New Roman"/>
              </a:rPr>
              <a:t>settle </a:t>
            </a:r>
            <a:r>
              <a:rPr sz="2600" spc="-145" dirty="0">
                <a:latin typeface="Times New Roman"/>
                <a:cs typeface="Times New Roman"/>
              </a:rPr>
              <a:t>some </a:t>
            </a:r>
            <a:r>
              <a:rPr sz="2600" spc="-70" dirty="0">
                <a:latin typeface="Times New Roman"/>
                <a:cs typeface="Times New Roman"/>
              </a:rPr>
              <a:t>1,200 </a:t>
            </a:r>
            <a:r>
              <a:rPr sz="2600" spc="-150" dirty="0">
                <a:latin typeface="Times New Roman"/>
                <a:cs typeface="Times New Roman"/>
              </a:rPr>
              <a:t>black loyalists </a:t>
            </a:r>
            <a:r>
              <a:rPr sz="2600" spc="-120" dirty="0">
                <a:latin typeface="Times New Roman"/>
                <a:cs typeface="Times New Roman"/>
              </a:rPr>
              <a:t>in</a:t>
            </a:r>
            <a:r>
              <a:rPr sz="2600" spc="135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Sierra</a:t>
            </a:r>
            <a:endParaRPr sz="2600">
              <a:latin typeface="Times New Roman"/>
              <a:cs typeface="Times New Roman"/>
            </a:endParaRPr>
          </a:p>
          <a:p>
            <a:pPr marL="286385" marR="13335">
              <a:lnSpc>
                <a:spcPct val="70500"/>
              </a:lnSpc>
              <a:spcBef>
                <a:spcPts val="459"/>
              </a:spcBef>
            </a:pPr>
            <a:r>
              <a:rPr sz="2600" spc="-114" dirty="0">
                <a:latin typeface="Times New Roman"/>
                <a:cs typeface="Times New Roman"/>
              </a:rPr>
              <a:t>Leone, </a:t>
            </a:r>
            <a:r>
              <a:rPr sz="2600" spc="-85" dirty="0">
                <a:latin typeface="Times New Roman"/>
                <a:cs typeface="Times New Roman"/>
              </a:rPr>
              <a:t>grant </a:t>
            </a:r>
            <a:r>
              <a:rPr sz="2600" spc="-100" dirty="0">
                <a:latin typeface="Times New Roman"/>
                <a:cs typeface="Times New Roman"/>
              </a:rPr>
              <a:t>them </a:t>
            </a:r>
            <a:r>
              <a:rPr sz="2600" spc="-70" dirty="0">
                <a:latin typeface="Times New Roman"/>
                <a:cs typeface="Times New Roman"/>
              </a:rPr>
              <a:t>their </a:t>
            </a:r>
            <a:r>
              <a:rPr sz="2600" spc="-150" dirty="0">
                <a:latin typeface="Times New Roman"/>
                <a:cs typeface="Times New Roman"/>
              </a:rPr>
              <a:t>own </a:t>
            </a:r>
            <a:r>
              <a:rPr sz="2600" spc="-114" dirty="0">
                <a:latin typeface="Times New Roman"/>
                <a:cs typeface="Times New Roman"/>
              </a:rPr>
              <a:t>government </a:t>
            </a:r>
            <a:r>
              <a:rPr sz="2600" spc="-145" dirty="0">
                <a:latin typeface="Times New Roman"/>
                <a:cs typeface="Times New Roman"/>
              </a:rPr>
              <a:t>and </a:t>
            </a:r>
            <a:r>
              <a:rPr sz="2600" spc="-125" dirty="0">
                <a:latin typeface="Times New Roman"/>
                <a:cs typeface="Times New Roman"/>
              </a:rPr>
              <a:t>equality </a:t>
            </a:r>
            <a:r>
              <a:rPr sz="2600" spc="-204" dirty="0">
                <a:latin typeface="Times New Roman"/>
                <a:cs typeface="Times New Roman"/>
              </a:rPr>
              <a:t>as </a:t>
            </a:r>
            <a:r>
              <a:rPr sz="2600" spc="-135" dirty="0">
                <a:latin typeface="Times New Roman"/>
                <a:cs typeface="Times New Roman"/>
              </a:rPr>
              <a:t>British  </a:t>
            </a:r>
            <a:r>
              <a:rPr sz="2600" spc="-105" dirty="0">
                <a:latin typeface="Times New Roman"/>
                <a:cs typeface="Times New Roman"/>
              </a:rPr>
              <a:t>subjects, </a:t>
            </a:r>
            <a:r>
              <a:rPr sz="2600" spc="-145" dirty="0">
                <a:latin typeface="Times New Roman"/>
                <a:cs typeface="Times New Roman"/>
              </a:rPr>
              <a:t>and </a:t>
            </a:r>
            <a:r>
              <a:rPr sz="2600" spc="-150" dirty="0">
                <a:latin typeface="Times New Roman"/>
                <a:cs typeface="Times New Roman"/>
              </a:rPr>
              <a:t>abolish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slavery.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11295"/>
            <a:ext cx="2830195" cy="59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0" dirty="0"/>
              <a:t>After </a:t>
            </a:r>
            <a:r>
              <a:rPr spc="10" dirty="0"/>
              <a:t>the</a:t>
            </a:r>
            <a:r>
              <a:rPr spc="-185" dirty="0"/>
              <a:t> War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432417"/>
            <a:ext cx="7541259" cy="524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marR="2701925" indent="-273050">
              <a:lnSpc>
                <a:spcPct val="102600"/>
              </a:lnSpc>
            </a:pPr>
            <a:r>
              <a:rPr sz="2200" spc="165" dirty="0">
                <a:solidFill>
                  <a:srgbClr val="D34817"/>
                </a:solidFill>
                <a:latin typeface="Arial"/>
                <a:cs typeface="Arial"/>
              </a:rPr>
              <a:t>q</a:t>
            </a:r>
            <a:r>
              <a:rPr sz="2600" spc="165" dirty="0">
                <a:latin typeface="Times New Roman"/>
                <a:cs typeface="Times New Roman"/>
              </a:rPr>
              <a:t>Not </a:t>
            </a:r>
            <a:r>
              <a:rPr sz="2600" spc="-135" dirty="0">
                <a:latin typeface="Times New Roman"/>
                <a:cs typeface="Times New Roman"/>
              </a:rPr>
              <a:t>all </a:t>
            </a:r>
            <a:r>
              <a:rPr sz="2600" spc="-130" dirty="0">
                <a:latin typeface="Times New Roman"/>
                <a:cs typeface="Times New Roman"/>
              </a:rPr>
              <a:t>British </a:t>
            </a:r>
            <a:r>
              <a:rPr sz="2600" spc="-125" dirty="0">
                <a:latin typeface="Times New Roman"/>
                <a:cs typeface="Times New Roman"/>
              </a:rPr>
              <a:t>promises </a:t>
            </a:r>
            <a:r>
              <a:rPr sz="2600" spc="-40" dirty="0">
                <a:latin typeface="Times New Roman"/>
                <a:cs typeface="Times New Roman"/>
              </a:rPr>
              <a:t>to </a:t>
            </a:r>
            <a:r>
              <a:rPr sz="2600" spc="-195" dirty="0">
                <a:latin typeface="Times New Roman"/>
                <a:cs typeface="Times New Roman"/>
              </a:rPr>
              <a:t>slaves </a:t>
            </a:r>
            <a:r>
              <a:rPr sz="2600" spc="-110" dirty="0">
                <a:latin typeface="Times New Roman"/>
                <a:cs typeface="Times New Roman"/>
              </a:rPr>
              <a:t>were  </a:t>
            </a:r>
            <a:r>
              <a:rPr sz="2600" spc="-100" dirty="0">
                <a:latin typeface="Times New Roman"/>
                <a:cs typeface="Times New Roman"/>
              </a:rPr>
              <a:t>kept</a:t>
            </a:r>
            <a:r>
              <a:rPr sz="2600" spc="-155" dirty="0">
                <a:latin typeface="Times New Roman"/>
                <a:cs typeface="Times New Roman"/>
              </a:rPr>
              <a:t> </a:t>
            </a:r>
            <a:r>
              <a:rPr sz="2600" spc="-150" dirty="0">
                <a:latin typeface="Times New Roman"/>
                <a:cs typeface="Times New Roman"/>
              </a:rPr>
              <a:t>however.</a:t>
            </a:r>
            <a:endParaRPr sz="2600">
              <a:latin typeface="Times New Roman"/>
              <a:cs typeface="Times New Roman"/>
            </a:endParaRPr>
          </a:p>
          <a:p>
            <a:pPr marL="285750" marR="5080" indent="-273050">
              <a:lnSpc>
                <a:spcPct val="100000"/>
              </a:lnSpc>
              <a:spcBef>
                <a:spcPts val="580"/>
              </a:spcBef>
              <a:tabLst>
                <a:tab pos="3892550" algn="l"/>
              </a:tabLst>
            </a:pPr>
            <a:r>
              <a:rPr sz="2200" spc="-60" dirty="0">
                <a:solidFill>
                  <a:srgbClr val="D34817"/>
                </a:solidFill>
                <a:latin typeface="Arial"/>
                <a:cs typeface="Arial"/>
              </a:rPr>
              <a:t>q</a:t>
            </a:r>
            <a:r>
              <a:rPr sz="2600" spc="-60" dirty="0">
                <a:latin typeface="Times New Roman"/>
                <a:cs typeface="Times New Roman"/>
              </a:rPr>
              <a:t>“Many </a:t>
            </a:r>
            <a:r>
              <a:rPr sz="2600" spc="-135" dirty="0">
                <a:latin typeface="Times New Roman"/>
                <a:cs typeface="Times New Roman"/>
              </a:rPr>
              <a:t>thousands </a:t>
            </a:r>
            <a:r>
              <a:rPr sz="2600" spc="-155" dirty="0">
                <a:latin typeface="Times New Roman"/>
                <a:cs typeface="Times New Roman"/>
              </a:rPr>
              <a:t>of </a:t>
            </a:r>
            <a:r>
              <a:rPr sz="2600" spc="-150" dirty="0">
                <a:latin typeface="Times New Roman"/>
                <a:cs typeface="Times New Roman"/>
              </a:rPr>
              <a:t>African </a:t>
            </a:r>
            <a:r>
              <a:rPr sz="2600" spc="-145" dirty="0">
                <a:latin typeface="Times New Roman"/>
                <a:cs typeface="Times New Roman"/>
              </a:rPr>
              <a:t>Americans </a:t>
            </a:r>
            <a:r>
              <a:rPr sz="2600" spc="-140" dirty="0">
                <a:latin typeface="Times New Roman"/>
                <a:cs typeface="Times New Roman"/>
              </a:rPr>
              <a:t>who </a:t>
            </a:r>
            <a:r>
              <a:rPr sz="2600" spc="-135" dirty="0">
                <a:latin typeface="Times New Roman"/>
                <a:cs typeface="Times New Roman"/>
              </a:rPr>
              <a:t>aided </a:t>
            </a:r>
            <a:r>
              <a:rPr sz="2600" spc="-80" dirty="0">
                <a:latin typeface="Times New Roman"/>
                <a:cs typeface="Times New Roman"/>
              </a:rPr>
              <a:t>the </a:t>
            </a:r>
            <a:r>
              <a:rPr sz="2600" spc="-135" dirty="0">
                <a:latin typeface="Times New Roman"/>
                <a:cs typeface="Times New Roman"/>
              </a:rPr>
              <a:t>British  </a:t>
            </a:r>
            <a:r>
              <a:rPr sz="2600" spc="-95" dirty="0">
                <a:latin typeface="Times New Roman"/>
                <a:cs typeface="Times New Roman"/>
              </a:rPr>
              <a:t>lost </a:t>
            </a:r>
            <a:r>
              <a:rPr sz="2600" spc="-70" dirty="0">
                <a:latin typeface="Times New Roman"/>
                <a:cs typeface="Times New Roman"/>
              </a:rPr>
              <a:t>their </a:t>
            </a:r>
            <a:r>
              <a:rPr sz="2600" spc="-114" dirty="0">
                <a:latin typeface="Times New Roman"/>
                <a:cs typeface="Times New Roman"/>
              </a:rPr>
              <a:t>freedom </a:t>
            </a:r>
            <a:r>
              <a:rPr sz="2600" spc="-204" dirty="0">
                <a:latin typeface="Times New Roman"/>
                <a:cs typeface="Times New Roman"/>
              </a:rPr>
              <a:t>anyway. </a:t>
            </a:r>
            <a:r>
              <a:rPr sz="2600" spc="-229" dirty="0">
                <a:latin typeface="Times New Roman"/>
                <a:cs typeface="Times New Roman"/>
              </a:rPr>
              <a:t>Many </a:t>
            </a:r>
            <a:r>
              <a:rPr sz="2600" spc="-155" dirty="0">
                <a:latin typeface="Times New Roman"/>
                <a:cs typeface="Times New Roman"/>
              </a:rPr>
              <a:t>of </a:t>
            </a:r>
            <a:r>
              <a:rPr sz="2600" spc="-100" dirty="0">
                <a:latin typeface="Times New Roman"/>
                <a:cs typeface="Times New Roman"/>
              </a:rPr>
              <a:t>them </a:t>
            </a:r>
            <a:r>
              <a:rPr sz="2600" spc="-114" dirty="0">
                <a:latin typeface="Times New Roman"/>
                <a:cs typeface="Times New Roman"/>
              </a:rPr>
              <a:t>ended up </a:t>
            </a:r>
            <a:r>
              <a:rPr sz="2600" spc="-120" dirty="0">
                <a:latin typeface="Times New Roman"/>
                <a:cs typeface="Times New Roman"/>
              </a:rPr>
              <a:t>in </a:t>
            </a:r>
            <a:r>
              <a:rPr sz="2600" spc="-160" dirty="0">
                <a:latin typeface="Times New Roman"/>
                <a:cs typeface="Times New Roman"/>
              </a:rPr>
              <a:t>slavery  </a:t>
            </a:r>
            <a:r>
              <a:rPr sz="2600" spc="-120" dirty="0">
                <a:latin typeface="Times New Roman"/>
                <a:cs typeface="Times New Roman"/>
              </a:rPr>
              <a:t>in </a:t>
            </a:r>
            <a:r>
              <a:rPr sz="2600" spc="-80" dirty="0">
                <a:latin typeface="Times New Roman"/>
                <a:cs typeface="Times New Roman"/>
              </a:rPr>
              <a:t>the </a:t>
            </a:r>
            <a:r>
              <a:rPr sz="2600" spc="-105" dirty="0">
                <a:latin typeface="Times New Roman"/>
                <a:cs typeface="Times New Roman"/>
              </a:rPr>
              <a:t>Caribbean. </a:t>
            </a:r>
            <a:r>
              <a:rPr sz="2600" spc="-35" dirty="0">
                <a:latin typeface="Times New Roman"/>
                <a:cs typeface="Times New Roman"/>
              </a:rPr>
              <a:t>Others, </a:t>
            </a:r>
            <a:r>
              <a:rPr sz="2600" spc="-135" dirty="0">
                <a:latin typeface="Times New Roman"/>
                <a:cs typeface="Times New Roman"/>
              </a:rPr>
              <a:t>when </a:t>
            </a:r>
            <a:r>
              <a:rPr sz="2600" spc="-125" dirty="0">
                <a:latin typeface="Times New Roman"/>
                <a:cs typeface="Times New Roman"/>
              </a:rPr>
              <a:t>they </a:t>
            </a:r>
            <a:r>
              <a:rPr sz="2600" spc="-80" dirty="0">
                <a:latin typeface="Times New Roman"/>
                <a:cs typeface="Times New Roman"/>
              </a:rPr>
              <a:t>attempted </a:t>
            </a:r>
            <a:r>
              <a:rPr sz="2600" spc="-40" dirty="0">
                <a:latin typeface="Times New Roman"/>
                <a:cs typeface="Times New Roman"/>
              </a:rPr>
              <a:t>to </a:t>
            </a:r>
            <a:r>
              <a:rPr sz="2600" spc="-175" dirty="0">
                <a:latin typeface="Times New Roman"/>
                <a:cs typeface="Times New Roman"/>
              </a:rPr>
              <a:t>leave </a:t>
            </a:r>
            <a:r>
              <a:rPr sz="2600" spc="-100" dirty="0">
                <a:latin typeface="Times New Roman"/>
                <a:cs typeface="Times New Roman"/>
              </a:rPr>
              <a:t>with  </a:t>
            </a:r>
            <a:r>
              <a:rPr sz="2600" spc="-80" dirty="0">
                <a:latin typeface="Times New Roman"/>
                <a:cs typeface="Times New Roman"/>
              </a:rPr>
              <a:t>the </a:t>
            </a:r>
            <a:r>
              <a:rPr sz="2600" spc="-100" dirty="0">
                <a:latin typeface="Times New Roman"/>
                <a:cs typeface="Times New Roman"/>
              </a:rPr>
              <a:t>British, </a:t>
            </a:r>
            <a:r>
              <a:rPr sz="2600" spc="-120" dirty="0">
                <a:latin typeface="Times New Roman"/>
                <a:cs typeface="Times New Roman"/>
              </a:rPr>
              <a:t>in </a:t>
            </a:r>
            <a:r>
              <a:rPr sz="2600" spc="-150" dirty="0">
                <a:latin typeface="Times New Roman"/>
                <a:cs typeface="Times New Roman"/>
              </a:rPr>
              <a:t>places </a:t>
            </a:r>
            <a:r>
              <a:rPr sz="2600" spc="-135" dirty="0">
                <a:latin typeface="Times New Roman"/>
                <a:cs typeface="Times New Roman"/>
              </a:rPr>
              <a:t>like </a:t>
            </a:r>
            <a:r>
              <a:rPr sz="2600" spc="-110" dirty="0">
                <a:latin typeface="Times New Roman"/>
                <a:cs typeface="Times New Roman"/>
              </a:rPr>
              <a:t>Charleston </a:t>
            </a:r>
            <a:r>
              <a:rPr sz="2600" spc="-145" dirty="0">
                <a:latin typeface="Times New Roman"/>
                <a:cs typeface="Times New Roman"/>
              </a:rPr>
              <a:t>and </a:t>
            </a:r>
            <a:r>
              <a:rPr sz="2600" spc="-180" dirty="0">
                <a:latin typeface="Times New Roman"/>
                <a:cs typeface="Times New Roman"/>
              </a:rPr>
              <a:t>Savannah, </a:t>
            </a:r>
            <a:r>
              <a:rPr sz="2600" spc="-110" dirty="0">
                <a:latin typeface="Times New Roman"/>
                <a:cs typeface="Times New Roman"/>
              </a:rPr>
              <a:t>were  </a:t>
            </a:r>
            <a:r>
              <a:rPr sz="2600" spc="-85" dirty="0">
                <a:latin typeface="Times New Roman"/>
                <a:cs typeface="Times New Roman"/>
              </a:rPr>
              <a:t>prevented. </a:t>
            </a:r>
            <a:r>
              <a:rPr sz="2600" spc="-185" dirty="0">
                <a:latin typeface="Times New Roman"/>
                <a:cs typeface="Times New Roman"/>
              </a:rPr>
              <a:t>And </a:t>
            </a:r>
            <a:r>
              <a:rPr sz="2600" spc="-70" dirty="0">
                <a:latin typeface="Times New Roman"/>
                <a:cs typeface="Times New Roman"/>
              </a:rPr>
              <a:t>there </a:t>
            </a:r>
            <a:r>
              <a:rPr sz="2600" spc="-100" dirty="0">
                <a:latin typeface="Times New Roman"/>
                <a:cs typeface="Times New Roman"/>
              </a:rPr>
              <a:t>are </a:t>
            </a:r>
            <a:r>
              <a:rPr sz="2600" spc="-114" dirty="0">
                <a:latin typeface="Times New Roman"/>
                <a:cs typeface="Times New Roman"/>
              </a:rPr>
              <a:t>incredible </a:t>
            </a:r>
            <a:r>
              <a:rPr sz="2600" spc="-55" dirty="0">
                <a:latin typeface="Times New Roman"/>
                <a:cs typeface="Times New Roman"/>
              </a:rPr>
              <a:t>letters </a:t>
            </a:r>
            <a:r>
              <a:rPr sz="2600" spc="-50" dirty="0">
                <a:latin typeface="Times New Roman"/>
                <a:cs typeface="Times New Roman"/>
              </a:rPr>
              <a:t>written </a:t>
            </a:r>
            <a:r>
              <a:rPr sz="2600" spc="-204" dirty="0">
                <a:latin typeface="Times New Roman"/>
                <a:cs typeface="Times New Roman"/>
              </a:rPr>
              <a:t>by  </a:t>
            </a:r>
            <a:r>
              <a:rPr sz="2600" spc="-85" dirty="0">
                <a:latin typeface="Times New Roman"/>
                <a:cs typeface="Times New Roman"/>
              </a:rPr>
              <a:t>southerners </a:t>
            </a:r>
            <a:r>
              <a:rPr sz="2600" spc="-155" dirty="0">
                <a:latin typeface="Times New Roman"/>
                <a:cs typeface="Times New Roman"/>
              </a:rPr>
              <a:t>of </a:t>
            </a:r>
            <a:r>
              <a:rPr sz="2600" spc="-160" dirty="0">
                <a:latin typeface="Times New Roman"/>
                <a:cs typeface="Times New Roman"/>
              </a:rPr>
              <a:t>Africans </a:t>
            </a:r>
            <a:r>
              <a:rPr sz="2600" spc="-90" dirty="0">
                <a:latin typeface="Times New Roman"/>
                <a:cs typeface="Times New Roman"/>
              </a:rPr>
              <a:t>after </a:t>
            </a:r>
            <a:r>
              <a:rPr sz="2600" spc="-80" dirty="0">
                <a:latin typeface="Times New Roman"/>
                <a:cs typeface="Times New Roman"/>
              </a:rPr>
              <a:t>the </a:t>
            </a:r>
            <a:r>
              <a:rPr sz="2600" spc="-155" dirty="0">
                <a:latin typeface="Times New Roman"/>
                <a:cs typeface="Times New Roman"/>
              </a:rPr>
              <a:t>siege of </a:t>
            </a:r>
            <a:r>
              <a:rPr sz="2600" spc="-90" dirty="0">
                <a:latin typeface="Times New Roman"/>
                <a:cs typeface="Times New Roman"/>
              </a:rPr>
              <a:t>Charleston,  </a:t>
            </a:r>
            <a:r>
              <a:rPr sz="2600" spc="-160" dirty="0">
                <a:latin typeface="Times New Roman"/>
                <a:cs typeface="Times New Roman"/>
              </a:rPr>
              <a:t>swimming </a:t>
            </a:r>
            <a:r>
              <a:rPr sz="2600" spc="-65" dirty="0">
                <a:latin typeface="Times New Roman"/>
                <a:cs typeface="Times New Roman"/>
              </a:rPr>
              <a:t>out </a:t>
            </a:r>
            <a:r>
              <a:rPr sz="2600" spc="-40" dirty="0">
                <a:latin typeface="Times New Roman"/>
                <a:cs typeface="Times New Roman"/>
              </a:rPr>
              <a:t>to </a:t>
            </a:r>
            <a:r>
              <a:rPr sz="2600" spc="-95" dirty="0">
                <a:latin typeface="Times New Roman"/>
                <a:cs typeface="Times New Roman"/>
              </a:rPr>
              <a:t>boats, </a:t>
            </a:r>
            <a:r>
              <a:rPr sz="2600" spc="-145" dirty="0">
                <a:latin typeface="Times New Roman"/>
                <a:cs typeface="Times New Roman"/>
              </a:rPr>
              <a:t>and </a:t>
            </a:r>
            <a:r>
              <a:rPr sz="2600" spc="-80" dirty="0">
                <a:latin typeface="Times New Roman"/>
                <a:cs typeface="Times New Roman"/>
              </a:rPr>
              <a:t>the </a:t>
            </a:r>
            <a:r>
              <a:rPr sz="2600" spc="-135" dirty="0">
                <a:latin typeface="Times New Roman"/>
                <a:cs typeface="Times New Roman"/>
              </a:rPr>
              <a:t>British </a:t>
            </a:r>
            <a:r>
              <a:rPr sz="2600" spc="-160" dirty="0">
                <a:latin typeface="Times New Roman"/>
                <a:cs typeface="Times New Roman"/>
              </a:rPr>
              <a:t>hacking </a:t>
            </a:r>
            <a:r>
              <a:rPr sz="2600" spc="-245" dirty="0">
                <a:latin typeface="Times New Roman"/>
                <a:cs typeface="Times New Roman"/>
              </a:rPr>
              <a:t>away </a:t>
            </a:r>
            <a:r>
              <a:rPr sz="2600" spc="-100" dirty="0">
                <a:latin typeface="Times New Roman"/>
                <a:cs typeface="Times New Roman"/>
              </a:rPr>
              <a:t>at </a:t>
            </a:r>
            <a:r>
              <a:rPr sz="2600" spc="-70" dirty="0">
                <a:latin typeface="Times New Roman"/>
                <a:cs typeface="Times New Roman"/>
              </a:rPr>
              <a:t>their  </a:t>
            </a:r>
            <a:r>
              <a:rPr sz="2600" spc="-114" dirty="0">
                <a:latin typeface="Times New Roman"/>
                <a:cs typeface="Times New Roman"/>
              </a:rPr>
              <a:t>arms </a:t>
            </a:r>
            <a:r>
              <a:rPr sz="2600" spc="-100" dirty="0">
                <a:latin typeface="Times New Roman"/>
                <a:cs typeface="Times New Roman"/>
              </a:rPr>
              <a:t>with </a:t>
            </a:r>
            <a:r>
              <a:rPr sz="2600" spc="-140" dirty="0">
                <a:latin typeface="Times New Roman"/>
                <a:cs typeface="Times New Roman"/>
              </a:rPr>
              <a:t>cutlasses </a:t>
            </a:r>
            <a:r>
              <a:rPr sz="2600" spc="-40" dirty="0">
                <a:latin typeface="Times New Roman"/>
                <a:cs typeface="Times New Roman"/>
              </a:rPr>
              <a:t>to </a:t>
            </a:r>
            <a:r>
              <a:rPr sz="2600" spc="-135" dirty="0">
                <a:latin typeface="Times New Roman"/>
                <a:cs typeface="Times New Roman"/>
              </a:rPr>
              <a:t>keep </a:t>
            </a:r>
            <a:r>
              <a:rPr sz="2600" spc="-100" dirty="0">
                <a:latin typeface="Times New Roman"/>
                <a:cs typeface="Times New Roman"/>
              </a:rPr>
              <a:t>them </a:t>
            </a:r>
            <a:r>
              <a:rPr sz="2600" spc="-114" dirty="0">
                <a:latin typeface="Times New Roman"/>
                <a:cs typeface="Times New Roman"/>
              </a:rPr>
              <a:t>from </a:t>
            </a:r>
            <a:r>
              <a:rPr sz="2600" spc="-145" dirty="0">
                <a:latin typeface="Times New Roman"/>
                <a:cs typeface="Times New Roman"/>
              </a:rPr>
              <a:t>following </a:t>
            </a:r>
            <a:r>
              <a:rPr sz="2600" spc="-60" dirty="0">
                <a:latin typeface="Times New Roman"/>
                <a:cs typeface="Times New Roman"/>
              </a:rPr>
              <a:t>them. </a:t>
            </a:r>
            <a:r>
              <a:rPr sz="2600" spc="-240" dirty="0">
                <a:latin typeface="Times New Roman"/>
                <a:cs typeface="Times New Roman"/>
              </a:rPr>
              <a:t>So </a:t>
            </a:r>
            <a:r>
              <a:rPr sz="2600" spc="-45" dirty="0">
                <a:latin typeface="Times New Roman"/>
                <a:cs typeface="Times New Roman"/>
              </a:rPr>
              <a:t>it  </a:t>
            </a:r>
            <a:r>
              <a:rPr sz="2600" spc="-195" dirty="0">
                <a:latin typeface="Times New Roman"/>
                <a:cs typeface="Times New Roman"/>
              </a:rPr>
              <a:t>was </a:t>
            </a:r>
            <a:r>
              <a:rPr sz="2600" spc="-204" dirty="0">
                <a:latin typeface="Times New Roman"/>
                <a:cs typeface="Times New Roman"/>
              </a:rPr>
              <a:t>a </a:t>
            </a:r>
            <a:r>
              <a:rPr sz="2600" spc="-135" dirty="0">
                <a:latin typeface="Times New Roman"/>
                <a:cs typeface="Times New Roman"/>
              </a:rPr>
              <a:t>very </a:t>
            </a:r>
            <a:r>
              <a:rPr sz="2600" spc="-95" dirty="0">
                <a:latin typeface="Times New Roman"/>
                <a:cs typeface="Times New Roman"/>
              </a:rPr>
              <a:t>tragic </a:t>
            </a:r>
            <a:r>
              <a:rPr sz="2600" spc="-85" dirty="0">
                <a:latin typeface="Times New Roman"/>
                <a:cs typeface="Times New Roman"/>
              </a:rPr>
              <a:t>situation. </a:t>
            </a:r>
            <a:r>
              <a:rPr sz="2600" spc="-185" dirty="0">
                <a:latin typeface="Times New Roman"/>
                <a:cs typeface="Times New Roman"/>
              </a:rPr>
              <a:t>And </a:t>
            </a:r>
            <a:r>
              <a:rPr sz="2600" spc="-155" dirty="0">
                <a:latin typeface="Times New Roman"/>
                <a:cs typeface="Times New Roman"/>
              </a:rPr>
              <a:t>of </a:t>
            </a:r>
            <a:r>
              <a:rPr sz="2600" spc="-80" dirty="0">
                <a:latin typeface="Times New Roman"/>
                <a:cs typeface="Times New Roman"/>
              </a:rPr>
              <a:t>the </a:t>
            </a:r>
            <a:r>
              <a:rPr sz="2600" spc="-185" dirty="0">
                <a:latin typeface="Times New Roman"/>
                <a:cs typeface="Times New Roman"/>
              </a:rPr>
              <a:t>many </a:t>
            </a:r>
            <a:r>
              <a:rPr sz="2600" spc="-135" dirty="0">
                <a:latin typeface="Times New Roman"/>
                <a:cs typeface="Times New Roman"/>
              </a:rPr>
              <a:t>thousands </a:t>
            </a:r>
            <a:r>
              <a:rPr sz="2600" spc="-155" dirty="0">
                <a:latin typeface="Times New Roman"/>
                <a:cs typeface="Times New Roman"/>
              </a:rPr>
              <a:t>of  Africans </a:t>
            </a:r>
            <a:r>
              <a:rPr sz="2600" spc="-140" dirty="0">
                <a:latin typeface="Times New Roman"/>
                <a:cs typeface="Times New Roman"/>
              </a:rPr>
              <a:t>who </a:t>
            </a:r>
            <a:r>
              <a:rPr sz="2600" spc="-95" dirty="0">
                <a:latin typeface="Times New Roman"/>
                <a:cs typeface="Times New Roman"/>
              </a:rPr>
              <a:t>left </a:t>
            </a:r>
            <a:r>
              <a:rPr sz="2600" spc="-80" dirty="0">
                <a:latin typeface="Times New Roman"/>
                <a:cs typeface="Times New Roman"/>
              </a:rPr>
              <a:t>the </a:t>
            </a:r>
            <a:r>
              <a:rPr sz="2600" spc="-95" dirty="0">
                <a:latin typeface="Times New Roman"/>
                <a:cs typeface="Times New Roman"/>
              </a:rPr>
              <a:t>plantations, </a:t>
            </a:r>
            <a:r>
              <a:rPr sz="2600" spc="-65" dirty="0">
                <a:latin typeface="Times New Roman"/>
                <a:cs typeface="Times New Roman"/>
              </a:rPr>
              <a:t>not </a:t>
            </a:r>
            <a:r>
              <a:rPr sz="2600" spc="-185" dirty="0">
                <a:latin typeface="Times New Roman"/>
                <a:cs typeface="Times New Roman"/>
              </a:rPr>
              <a:t>many </a:t>
            </a:r>
            <a:r>
              <a:rPr sz="2600" spc="-155" dirty="0">
                <a:latin typeface="Times New Roman"/>
                <a:cs typeface="Times New Roman"/>
              </a:rPr>
              <a:t>of </a:t>
            </a:r>
            <a:r>
              <a:rPr sz="2600" spc="-100" dirty="0">
                <a:latin typeface="Times New Roman"/>
                <a:cs typeface="Times New Roman"/>
              </a:rPr>
              <a:t>them </a:t>
            </a:r>
            <a:r>
              <a:rPr sz="2600" spc="-140" dirty="0">
                <a:latin typeface="Times New Roman"/>
                <a:cs typeface="Times New Roman"/>
              </a:rPr>
              <a:t>actually  </a:t>
            </a:r>
            <a:r>
              <a:rPr sz="2600" spc="-100" dirty="0">
                <a:latin typeface="Times New Roman"/>
                <a:cs typeface="Times New Roman"/>
              </a:rPr>
              <a:t>got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70" dirty="0">
                <a:latin typeface="Times New Roman"/>
                <a:cs typeface="Times New Roman"/>
              </a:rPr>
              <a:t>their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140" dirty="0">
                <a:latin typeface="Times New Roman"/>
                <a:cs typeface="Times New Roman"/>
              </a:rPr>
              <a:t>freedom.”	</a:t>
            </a:r>
            <a:r>
              <a:rPr sz="2600" i="1" spc="-235" dirty="0">
                <a:latin typeface="Times New Roman"/>
                <a:cs typeface="Times New Roman"/>
              </a:rPr>
              <a:t>~MargaretWashington,</a:t>
            </a:r>
            <a:r>
              <a:rPr sz="2600" i="1" spc="-340" dirty="0">
                <a:latin typeface="Times New Roman"/>
                <a:cs typeface="Times New Roman"/>
              </a:rPr>
              <a:t> </a:t>
            </a:r>
            <a:r>
              <a:rPr sz="2600" i="1" spc="-215" dirty="0">
                <a:latin typeface="Times New Roman"/>
                <a:cs typeface="Times New Roman"/>
              </a:rPr>
              <a:t>historian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91200" y="231775"/>
            <a:ext cx="2819400" cy="1978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130295"/>
            <a:ext cx="2830195" cy="59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0" dirty="0"/>
              <a:t>After </a:t>
            </a:r>
            <a:r>
              <a:rPr spc="10" dirty="0"/>
              <a:t>the</a:t>
            </a:r>
            <a:r>
              <a:rPr spc="-185" dirty="0"/>
              <a:t> War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752957"/>
            <a:ext cx="8046720" cy="5480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marR="3348354" indent="-273050">
              <a:lnSpc>
                <a:spcPct val="101000"/>
              </a:lnSpc>
            </a:pPr>
            <a:r>
              <a:rPr sz="2200" spc="125" dirty="0">
                <a:solidFill>
                  <a:srgbClr val="D34817"/>
                </a:solidFill>
                <a:latin typeface="Arial"/>
                <a:cs typeface="Arial"/>
              </a:rPr>
              <a:t>q</a:t>
            </a:r>
            <a:r>
              <a:rPr sz="2600" spc="125" dirty="0">
                <a:latin typeface="Times New Roman"/>
                <a:cs typeface="Times New Roman"/>
              </a:rPr>
              <a:t>The </a:t>
            </a:r>
            <a:r>
              <a:rPr sz="2600" spc="-100" dirty="0">
                <a:latin typeface="Times New Roman"/>
                <a:cs typeface="Times New Roman"/>
              </a:rPr>
              <a:t>disruptions </a:t>
            </a:r>
            <a:r>
              <a:rPr sz="2600" spc="-40" dirty="0">
                <a:latin typeface="Times New Roman"/>
                <a:cs typeface="Times New Roman"/>
              </a:rPr>
              <a:t>to </a:t>
            </a:r>
            <a:r>
              <a:rPr sz="2600" spc="-80" dirty="0">
                <a:latin typeface="Times New Roman"/>
                <a:cs typeface="Times New Roman"/>
              </a:rPr>
              <a:t>the</a:t>
            </a:r>
            <a:r>
              <a:rPr sz="2600" spc="-31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Revolutionary  </a:t>
            </a:r>
            <a:r>
              <a:rPr sz="2600" spc="-170" dirty="0">
                <a:latin typeface="Times New Roman"/>
                <a:cs typeface="Times New Roman"/>
              </a:rPr>
              <a:t>War </a:t>
            </a:r>
            <a:r>
              <a:rPr sz="2600" spc="-95" dirty="0">
                <a:latin typeface="Times New Roman"/>
                <a:cs typeface="Times New Roman"/>
              </a:rPr>
              <a:t>left </a:t>
            </a:r>
            <a:r>
              <a:rPr sz="2600" spc="-80" dirty="0">
                <a:latin typeface="Times New Roman"/>
                <a:cs typeface="Times New Roman"/>
              </a:rPr>
              <a:t>the </a:t>
            </a:r>
            <a:r>
              <a:rPr sz="2600" spc="-150" dirty="0">
                <a:latin typeface="Times New Roman"/>
                <a:cs typeface="Times New Roman"/>
              </a:rPr>
              <a:t>social </a:t>
            </a:r>
            <a:r>
              <a:rPr sz="2600" spc="-105" dirty="0">
                <a:latin typeface="Times New Roman"/>
                <a:cs typeface="Times New Roman"/>
              </a:rPr>
              <a:t>arrangements </a:t>
            </a:r>
            <a:r>
              <a:rPr sz="2600" spc="-155" dirty="0">
                <a:latin typeface="Times New Roman"/>
                <a:cs typeface="Times New Roman"/>
              </a:rPr>
              <a:t>of  </a:t>
            </a:r>
            <a:r>
              <a:rPr sz="2600" spc="-85" dirty="0">
                <a:latin typeface="Times New Roman"/>
                <a:cs typeface="Times New Roman"/>
              </a:rPr>
              <a:t>southern </a:t>
            </a:r>
            <a:r>
              <a:rPr sz="2600" spc="-130" dirty="0">
                <a:latin typeface="Times New Roman"/>
                <a:cs typeface="Times New Roman"/>
              </a:rPr>
              <a:t>life </a:t>
            </a:r>
            <a:r>
              <a:rPr sz="2600" spc="-120" dirty="0">
                <a:latin typeface="Times New Roman"/>
                <a:cs typeface="Times New Roman"/>
              </a:rPr>
              <a:t>in </a:t>
            </a:r>
            <a:r>
              <a:rPr sz="2600" spc="-114" dirty="0">
                <a:latin typeface="Times New Roman"/>
                <a:cs typeface="Times New Roman"/>
              </a:rPr>
              <a:t>serious</a:t>
            </a:r>
            <a:r>
              <a:rPr sz="2600" spc="25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disarray.</a:t>
            </a:r>
            <a:endParaRPr sz="2600">
              <a:latin typeface="Times New Roman"/>
              <a:cs typeface="Times New Roman"/>
            </a:endParaRPr>
          </a:p>
          <a:p>
            <a:pPr marL="285750" marR="5080" indent="-273050">
              <a:lnSpc>
                <a:spcPts val="3100"/>
              </a:lnSpc>
              <a:spcBef>
                <a:spcPts val="700"/>
              </a:spcBef>
              <a:tabLst>
                <a:tab pos="6567170" algn="l"/>
              </a:tabLst>
            </a:pPr>
            <a:r>
              <a:rPr sz="2200" spc="-5" dirty="0">
                <a:solidFill>
                  <a:srgbClr val="D34817"/>
                </a:solidFill>
                <a:latin typeface="Arial"/>
                <a:cs typeface="Arial"/>
              </a:rPr>
              <a:t>q</a:t>
            </a:r>
            <a:r>
              <a:rPr sz="2600" spc="-5" dirty="0">
                <a:latin typeface="Times New Roman"/>
                <a:cs typeface="Times New Roman"/>
              </a:rPr>
              <a:t>Hundreds </a:t>
            </a:r>
            <a:r>
              <a:rPr sz="2600" spc="-155" dirty="0">
                <a:latin typeface="Times New Roman"/>
                <a:cs typeface="Times New Roman"/>
              </a:rPr>
              <a:t>of </a:t>
            </a:r>
            <a:r>
              <a:rPr sz="2600" spc="-135" dirty="0">
                <a:latin typeface="Times New Roman"/>
                <a:cs typeface="Times New Roman"/>
              </a:rPr>
              <a:t>bondsmen </a:t>
            </a:r>
            <a:r>
              <a:rPr sz="2600" spc="-160" dirty="0">
                <a:latin typeface="Times New Roman"/>
                <a:cs typeface="Times New Roman"/>
              </a:rPr>
              <a:t>had </a:t>
            </a:r>
            <a:r>
              <a:rPr sz="2600" spc="-120" dirty="0">
                <a:latin typeface="Times New Roman"/>
                <a:cs typeface="Times New Roman"/>
              </a:rPr>
              <a:t>been </a:t>
            </a:r>
            <a:r>
              <a:rPr sz="2600" spc="-95" dirty="0">
                <a:latin typeface="Times New Roman"/>
                <a:cs typeface="Times New Roman"/>
              </a:rPr>
              <a:t>lost </a:t>
            </a:r>
            <a:r>
              <a:rPr sz="2600" spc="-40" dirty="0">
                <a:latin typeface="Times New Roman"/>
                <a:cs typeface="Times New Roman"/>
              </a:rPr>
              <a:t>to</a:t>
            </a:r>
            <a:r>
              <a:rPr sz="2600" spc="280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the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British.	</a:t>
            </a:r>
            <a:r>
              <a:rPr sz="2600" spc="-40" dirty="0">
                <a:latin typeface="Times New Roman"/>
                <a:cs typeface="Times New Roman"/>
              </a:rPr>
              <a:t>Other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spc="-195" dirty="0">
                <a:latin typeface="Times New Roman"/>
                <a:cs typeface="Times New Roman"/>
              </a:rPr>
              <a:t>slaves 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had </a:t>
            </a:r>
            <a:r>
              <a:rPr sz="2600" spc="-90" dirty="0">
                <a:latin typeface="Times New Roman"/>
                <a:cs typeface="Times New Roman"/>
              </a:rPr>
              <a:t>earned </a:t>
            </a:r>
            <a:r>
              <a:rPr sz="2600" spc="-70" dirty="0">
                <a:latin typeface="Times New Roman"/>
                <a:cs typeface="Times New Roman"/>
              </a:rPr>
              <a:t>their </a:t>
            </a:r>
            <a:r>
              <a:rPr sz="2600" spc="-114" dirty="0">
                <a:latin typeface="Times New Roman"/>
                <a:cs typeface="Times New Roman"/>
              </a:rPr>
              <a:t>freedom </a:t>
            </a:r>
            <a:r>
              <a:rPr sz="2600" spc="-45" dirty="0">
                <a:latin typeface="Times New Roman"/>
                <a:cs typeface="Times New Roman"/>
              </a:rPr>
              <a:t>or </a:t>
            </a:r>
            <a:r>
              <a:rPr sz="2600" spc="-80" dirty="0">
                <a:latin typeface="Times New Roman"/>
                <a:cs typeface="Times New Roman"/>
              </a:rPr>
              <a:t>attempted </a:t>
            </a:r>
            <a:r>
              <a:rPr sz="2600" spc="-40" dirty="0">
                <a:latin typeface="Times New Roman"/>
                <a:cs typeface="Times New Roman"/>
              </a:rPr>
              <a:t>to </a:t>
            </a:r>
            <a:r>
              <a:rPr sz="2600" spc="-180" dirty="0">
                <a:latin typeface="Times New Roman"/>
                <a:cs typeface="Times New Roman"/>
              </a:rPr>
              <a:t>pass </a:t>
            </a:r>
            <a:r>
              <a:rPr sz="2600" spc="-204" dirty="0">
                <a:latin typeface="Times New Roman"/>
                <a:cs typeface="Times New Roman"/>
              </a:rPr>
              <a:t>as</a:t>
            </a:r>
            <a:r>
              <a:rPr sz="2600" spc="185" dirty="0">
                <a:latin typeface="Times New Roman"/>
                <a:cs typeface="Times New Roman"/>
              </a:rPr>
              <a:t> </a:t>
            </a:r>
            <a:r>
              <a:rPr sz="2600" spc="-70" dirty="0">
                <a:latin typeface="Times New Roman"/>
                <a:cs typeface="Times New Roman"/>
              </a:rPr>
              <a:t>free.</a:t>
            </a:r>
            <a:endParaRPr sz="2600">
              <a:latin typeface="Times New Roman"/>
              <a:cs typeface="Times New Roman"/>
            </a:endParaRPr>
          </a:p>
          <a:p>
            <a:pPr marL="285750" marR="234315" indent="-273050">
              <a:lnSpc>
                <a:spcPct val="100400"/>
              </a:lnSpc>
              <a:spcBef>
                <a:spcPts val="465"/>
              </a:spcBef>
              <a:tabLst>
                <a:tab pos="4120515" algn="l"/>
              </a:tabLst>
            </a:pPr>
            <a:r>
              <a:rPr sz="2200" spc="55" dirty="0">
                <a:solidFill>
                  <a:srgbClr val="D34817"/>
                </a:solidFill>
                <a:latin typeface="Arial"/>
                <a:cs typeface="Arial"/>
              </a:rPr>
              <a:t>q</a:t>
            </a:r>
            <a:r>
              <a:rPr sz="2600" spc="55" dirty="0">
                <a:latin typeface="Times New Roman"/>
                <a:cs typeface="Times New Roman"/>
              </a:rPr>
              <a:t>After </a:t>
            </a:r>
            <a:r>
              <a:rPr sz="2600" spc="-80" dirty="0">
                <a:latin typeface="Times New Roman"/>
                <a:cs typeface="Times New Roman"/>
              </a:rPr>
              <a:t>the </a:t>
            </a:r>
            <a:r>
              <a:rPr sz="2600" spc="-120" dirty="0">
                <a:latin typeface="Times New Roman"/>
                <a:cs typeface="Times New Roman"/>
              </a:rPr>
              <a:t>war, </a:t>
            </a:r>
            <a:r>
              <a:rPr sz="2600" spc="-125" dirty="0">
                <a:latin typeface="Times New Roman"/>
                <a:cs typeface="Times New Roman"/>
              </a:rPr>
              <a:t>Georgia </a:t>
            </a:r>
            <a:r>
              <a:rPr sz="2600" spc="-145" dirty="0">
                <a:latin typeface="Times New Roman"/>
                <a:cs typeface="Times New Roman"/>
              </a:rPr>
              <a:t>and South </a:t>
            </a:r>
            <a:r>
              <a:rPr sz="2600" spc="-125" dirty="0">
                <a:latin typeface="Times New Roman"/>
                <a:cs typeface="Times New Roman"/>
              </a:rPr>
              <a:t>Carolina </a:t>
            </a:r>
            <a:r>
              <a:rPr sz="2600" spc="-140" dirty="0">
                <a:latin typeface="Times New Roman"/>
                <a:cs typeface="Times New Roman"/>
              </a:rPr>
              <a:t>slaveholders </a:t>
            </a:r>
            <a:r>
              <a:rPr sz="2600" spc="-45" dirty="0">
                <a:latin typeface="Times New Roman"/>
                <a:cs typeface="Times New Roman"/>
              </a:rPr>
              <a:t>tried </a:t>
            </a:r>
            <a:r>
              <a:rPr sz="2600" spc="-40" dirty="0">
                <a:latin typeface="Times New Roman"/>
                <a:cs typeface="Times New Roman"/>
              </a:rPr>
              <a:t>to  </a:t>
            </a:r>
            <a:r>
              <a:rPr sz="2600" spc="-140" dirty="0">
                <a:latin typeface="Times New Roman"/>
                <a:cs typeface="Times New Roman"/>
              </a:rPr>
              <a:t>sue </a:t>
            </a:r>
            <a:r>
              <a:rPr sz="2600" spc="-95" dirty="0">
                <a:latin typeface="Times New Roman"/>
                <a:cs typeface="Times New Roman"/>
              </a:rPr>
              <a:t>for </a:t>
            </a:r>
            <a:r>
              <a:rPr sz="2600" spc="-125" dirty="0">
                <a:latin typeface="Times New Roman"/>
                <a:cs typeface="Times New Roman"/>
              </a:rPr>
              <a:t>recovery </a:t>
            </a:r>
            <a:r>
              <a:rPr sz="2600" spc="-155" dirty="0">
                <a:latin typeface="Times New Roman"/>
                <a:cs typeface="Times New Roman"/>
              </a:rPr>
              <a:t>of</a:t>
            </a:r>
            <a:r>
              <a:rPr sz="2600" spc="140" dirty="0">
                <a:latin typeface="Times New Roman"/>
                <a:cs typeface="Times New Roman"/>
              </a:rPr>
              <a:t> </a:t>
            </a:r>
            <a:r>
              <a:rPr sz="2600" spc="-70" dirty="0">
                <a:latin typeface="Times New Roman"/>
                <a:cs typeface="Times New Roman"/>
              </a:rPr>
              <a:t>their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slaves.	</a:t>
            </a:r>
            <a:r>
              <a:rPr sz="2600" spc="-55" dirty="0">
                <a:latin typeface="Times New Roman"/>
                <a:cs typeface="Times New Roman"/>
              </a:rPr>
              <a:t>North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Carolina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legislature 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passed </a:t>
            </a:r>
            <a:r>
              <a:rPr sz="2600" spc="-185" dirty="0">
                <a:latin typeface="Times New Roman"/>
                <a:cs typeface="Times New Roman"/>
              </a:rPr>
              <a:t>laws </a:t>
            </a:r>
            <a:r>
              <a:rPr sz="2600" spc="-140" dirty="0">
                <a:latin typeface="Times New Roman"/>
                <a:cs typeface="Times New Roman"/>
              </a:rPr>
              <a:t>affirming </a:t>
            </a:r>
            <a:r>
              <a:rPr sz="2600" spc="-80" dirty="0">
                <a:latin typeface="Times New Roman"/>
                <a:cs typeface="Times New Roman"/>
              </a:rPr>
              <a:t>the titles </a:t>
            </a:r>
            <a:r>
              <a:rPr sz="2600" spc="-155" dirty="0">
                <a:latin typeface="Times New Roman"/>
                <a:cs typeface="Times New Roman"/>
              </a:rPr>
              <a:t>of </a:t>
            </a:r>
            <a:r>
              <a:rPr sz="2600" spc="-195" dirty="0">
                <a:latin typeface="Times New Roman"/>
                <a:cs typeface="Times New Roman"/>
              </a:rPr>
              <a:t>slaves </a:t>
            </a:r>
            <a:r>
              <a:rPr sz="2600" spc="-90" dirty="0">
                <a:latin typeface="Times New Roman"/>
                <a:cs typeface="Times New Roman"/>
              </a:rPr>
              <a:t>then </a:t>
            </a:r>
            <a:r>
              <a:rPr sz="2600" spc="-125" dirty="0">
                <a:latin typeface="Times New Roman"/>
                <a:cs typeface="Times New Roman"/>
              </a:rPr>
              <a:t>held </a:t>
            </a:r>
            <a:r>
              <a:rPr sz="2600" spc="-204" dirty="0">
                <a:latin typeface="Times New Roman"/>
                <a:cs typeface="Times New Roman"/>
              </a:rPr>
              <a:t>by </a:t>
            </a:r>
            <a:r>
              <a:rPr sz="2600" spc="-55" dirty="0">
                <a:latin typeface="Times New Roman"/>
                <a:cs typeface="Times New Roman"/>
              </a:rPr>
              <a:t>North  </a:t>
            </a:r>
            <a:r>
              <a:rPr sz="2600" spc="-114" dirty="0">
                <a:latin typeface="Times New Roman"/>
                <a:cs typeface="Times New Roman"/>
              </a:rPr>
              <a:t>Carolinians.</a:t>
            </a:r>
            <a:endParaRPr sz="2600">
              <a:latin typeface="Times New Roman"/>
              <a:cs typeface="Times New Roman"/>
            </a:endParaRPr>
          </a:p>
          <a:p>
            <a:pPr marL="285750" marR="798195" indent="-273050">
              <a:lnSpc>
                <a:spcPts val="3100"/>
              </a:lnSpc>
              <a:spcBef>
                <a:spcPts val="695"/>
              </a:spcBef>
            </a:pPr>
            <a:r>
              <a:rPr sz="2200" spc="105" dirty="0">
                <a:solidFill>
                  <a:srgbClr val="D34817"/>
                </a:solidFill>
                <a:latin typeface="Arial"/>
                <a:cs typeface="Arial"/>
              </a:rPr>
              <a:t>q</a:t>
            </a:r>
            <a:r>
              <a:rPr sz="2600" spc="105" dirty="0">
                <a:latin typeface="Times New Roman"/>
                <a:cs typeface="Times New Roman"/>
              </a:rPr>
              <a:t>To </a:t>
            </a:r>
            <a:r>
              <a:rPr sz="2600" spc="-105" dirty="0">
                <a:latin typeface="Times New Roman"/>
                <a:cs typeface="Times New Roman"/>
              </a:rPr>
              <a:t>rebuild </a:t>
            </a:r>
            <a:r>
              <a:rPr sz="2600" spc="-70" dirty="0">
                <a:latin typeface="Times New Roman"/>
                <a:cs typeface="Times New Roman"/>
              </a:rPr>
              <a:t>their </a:t>
            </a:r>
            <a:r>
              <a:rPr sz="2600" spc="-95" dirty="0">
                <a:latin typeface="Times New Roman"/>
                <a:cs typeface="Times New Roman"/>
              </a:rPr>
              <a:t>plantations, </a:t>
            </a:r>
            <a:r>
              <a:rPr sz="2600" spc="-140" dirty="0">
                <a:latin typeface="Times New Roman"/>
                <a:cs typeface="Times New Roman"/>
              </a:rPr>
              <a:t>slaveholders </a:t>
            </a:r>
            <a:r>
              <a:rPr sz="2600" spc="-165" dirty="0">
                <a:latin typeface="Times New Roman"/>
                <a:cs typeface="Times New Roman"/>
              </a:rPr>
              <a:t>moved </a:t>
            </a:r>
            <a:r>
              <a:rPr sz="2600" spc="-150" dirty="0">
                <a:latin typeface="Times New Roman"/>
                <a:cs typeface="Times New Roman"/>
              </a:rPr>
              <a:t>quickly </a:t>
            </a:r>
            <a:r>
              <a:rPr sz="2600" spc="-40" dirty="0">
                <a:latin typeface="Times New Roman"/>
                <a:cs typeface="Times New Roman"/>
              </a:rPr>
              <a:t>to  </a:t>
            </a:r>
            <a:r>
              <a:rPr sz="2600" spc="-60" dirty="0">
                <a:latin typeface="Times New Roman"/>
                <a:cs typeface="Times New Roman"/>
              </a:rPr>
              <a:t>import </a:t>
            </a:r>
            <a:r>
              <a:rPr sz="2600" spc="-90" dirty="0">
                <a:latin typeface="Times New Roman"/>
                <a:cs typeface="Times New Roman"/>
              </a:rPr>
              <a:t>more</a:t>
            </a:r>
            <a:r>
              <a:rPr sz="2600" spc="-145" dirty="0">
                <a:latin typeface="Times New Roman"/>
                <a:cs typeface="Times New Roman"/>
              </a:rPr>
              <a:t> </a:t>
            </a:r>
            <a:r>
              <a:rPr sz="2600" spc="-160" dirty="0">
                <a:latin typeface="Times New Roman"/>
                <a:cs typeface="Times New Roman"/>
              </a:rPr>
              <a:t>slaves.</a:t>
            </a:r>
            <a:endParaRPr sz="2600">
              <a:latin typeface="Times New Roman"/>
              <a:cs typeface="Times New Roman"/>
            </a:endParaRPr>
          </a:p>
          <a:p>
            <a:pPr marL="285750" marR="254635" indent="-273050">
              <a:lnSpc>
                <a:spcPts val="3100"/>
              </a:lnSpc>
              <a:spcBef>
                <a:spcPts val="695"/>
              </a:spcBef>
            </a:pPr>
            <a:r>
              <a:rPr sz="2200" spc="125" dirty="0">
                <a:solidFill>
                  <a:srgbClr val="D34817"/>
                </a:solidFill>
                <a:latin typeface="Arial"/>
                <a:cs typeface="Arial"/>
              </a:rPr>
              <a:t>q</a:t>
            </a:r>
            <a:r>
              <a:rPr sz="2600" spc="125" dirty="0">
                <a:latin typeface="Times New Roman"/>
                <a:cs typeface="Times New Roman"/>
              </a:rPr>
              <a:t>The </a:t>
            </a:r>
            <a:r>
              <a:rPr sz="2600" spc="-190" dirty="0">
                <a:latin typeface="Times New Roman"/>
                <a:cs typeface="Times New Roman"/>
              </a:rPr>
              <a:t>slave </a:t>
            </a:r>
            <a:r>
              <a:rPr sz="2600" spc="-110" dirty="0">
                <a:latin typeface="Times New Roman"/>
                <a:cs typeface="Times New Roman"/>
              </a:rPr>
              <a:t>population </a:t>
            </a:r>
            <a:r>
              <a:rPr sz="2600" spc="-155" dirty="0">
                <a:latin typeface="Times New Roman"/>
                <a:cs typeface="Times New Roman"/>
              </a:rPr>
              <a:t>of </a:t>
            </a:r>
            <a:r>
              <a:rPr sz="2600" spc="-55" dirty="0">
                <a:latin typeface="Times New Roman"/>
                <a:cs typeface="Times New Roman"/>
              </a:rPr>
              <a:t>North </a:t>
            </a:r>
            <a:r>
              <a:rPr sz="2600" spc="-125" dirty="0">
                <a:latin typeface="Times New Roman"/>
                <a:cs typeface="Times New Roman"/>
              </a:rPr>
              <a:t>Carolina </a:t>
            </a:r>
            <a:r>
              <a:rPr sz="2600" spc="-114" dirty="0">
                <a:latin typeface="Times New Roman"/>
                <a:cs typeface="Times New Roman"/>
              </a:rPr>
              <a:t>thus </a:t>
            </a:r>
            <a:r>
              <a:rPr sz="2600" spc="-110" dirty="0">
                <a:latin typeface="Times New Roman"/>
                <a:cs typeface="Times New Roman"/>
              </a:rPr>
              <a:t>grew faster </a:t>
            </a:r>
            <a:r>
              <a:rPr sz="2600" spc="-105" dirty="0">
                <a:latin typeface="Times New Roman"/>
                <a:cs typeface="Times New Roman"/>
              </a:rPr>
              <a:t>during  </a:t>
            </a:r>
            <a:r>
              <a:rPr sz="2600" spc="-80" dirty="0">
                <a:latin typeface="Times New Roman"/>
                <a:cs typeface="Times New Roman"/>
              </a:rPr>
              <a:t>the </a:t>
            </a:r>
            <a:r>
              <a:rPr sz="2600" spc="-135" dirty="0">
                <a:latin typeface="Times New Roman"/>
                <a:cs typeface="Times New Roman"/>
              </a:rPr>
              <a:t>1790s </a:t>
            </a:r>
            <a:r>
              <a:rPr sz="2600" spc="-114" dirty="0">
                <a:latin typeface="Times New Roman"/>
                <a:cs typeface="Times New Roman"/>
              </a:rPr>
              <a:t>than </a:t>
            </a:r>
            <a:r>
              <a:rPr sz="2600" spc="-120" dirty="0">
                <a:latin typeface="Times New Roman"/>
                <a:cs typeface="Times New Roman"/>
              </a:rPr>
              <a:t>in </a:t>
            </a:r>
            <a:r>
              <a:rPr sz="2600" spc="-200" dirty="0">
                <a:latin typeface="Times New Roman"/>
                <a:cs typeface="Times New Roman"/>
              </a:rPr>
              <a:t>any </a:t>
            </a:r>
            <a:r>
              <a:rPr sz="2600" spc="-65" dirty="0">
                <a:latin typeface="Times New Roman"/>
                <a:cs typeface="Times New Roman"/>
              </a:rPr>
              <a:t>other</a:t>
            </a:r>
            <a:r>
              <a:rPr sz="2600" spc="24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decade.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67400" y="152400"/>
            <a:ext cx="2438400" cy="1884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511295"/>
            <a:ext cx="6635115" cy="615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459" dirty="0"/>
              <a:t>A  </a:t>
            </a:r>
            <a:r>
              <a:rPr spc="-50" dirty="0"/>
              <a:t>Parallel </a:t>
            </a:r>
            <a:r>
              <a:rPr spc="-80" dirty="0"/>
              <a:t>Struggle </a:t>
            </a:r>
            <a:r>
              <a:rPr spc="-20" dirty="0"/>
              <a:t>for</a:t>
            </a:r>
            <a:r>
              <a:rPr spc="-434" dirty="0"/>
              <a:t> </a:t>
            </a:r>
            <a:r>
              <a:rPr spc="-110" dirty="0"/>
              <a:t>Freedom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1735137"/>
            <a:ext cx="6273165" cy="454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marR="170180" indent="-273050">
              <a:lnSpc>
                <a:spcPts val="2700"/>
              </a:lnSpc>
            </a:pPr>
            <a:r>
              <a:rPr sz="2400" spc="160" dirty="0">
                <a:solidFill>
                  <a:srgbClr val="D34817"/>
                </a:solidFill>
                <a:latin typeface="Arial"/>
                <a:cs typeface="Arial"/>
              </a:rPr>
              <a:t>q</a:t>
            </a:r>
            <a:r>
              <a:rPr sz="2800" spc="160" dirty="0">
                <a:latin typeface="Times New Roman"/>
                <a:cs typeface="Times New Roman"/>
              </a:rPr>
              <a:t>In </a:t>
            </a:r>
            <a:r>
              <a:rPr sz="2800" spc="-175" dirty="0">
                <a:latin typeface="Times New Roman"/>
                <a:cs typeface="Times New Roman"/>
              </a:rPr>
              <a:t>July </a:t>
            </a:r>
            <a:r>
              <a:rPr sz="2800" spc="-160" dirty="0">
                <a:latin typeface="Times New Roman"/>
                <a:cs typeface="Times New Roman"/>
              </a:rPr>
              <a:t>of </a:t>
            </a:r>
            <a:r>
              <a:rPr sz="2800" spc="-70" dirty="0">
                <a:latin typeface="Times New Roman"/>
                <a:cs typeface="Times New Roman"/>
              </a:rPr>
              <a:t>1776, </a:t>
            </a:r>
            <a:r>
              <a:rPr sz="2800" spc="-130" dirty="0">
                <a:latin typeface="Times New Roman"/>
                <a:cs typeface="Times New Roman"/>
              </a:rPr>
              <a:t>in </a:t>
            </a:r>
            <a:r>
              <a:rPr sz="2800" spc="-180" dirty="0">
                <a:latin typeface="Times New Roman"/>
                <a:cs typeface="Times New Roman"/>
              </a:rPr>
              <a:t>his </a:t>
            </a:r>
            <a:r>
              <a:rPr sz="2800" spc="-90" dirty="0">
                <a:latin typeface="Times New Roman"/>
                <a:cs typeface="Times New Roman"/>
              </a:rPr>
              <a:t>first </a:t>
            </a:r>
            <a:r>
              <a:rPr sz="2800" spc="-130" dirty="0">
                <a:latin typeface="Times New Roman"/>
                <a:cs typeface="Times New Roman"/>
              </a:rPr>
              <a:t>version </a:t>
            </a:r>
            <a:r>
              <a:rPr sz="2800" spc="-160" dirty="0">
                <a:latin typeface="Times New Roman"/>
                <a:cs typeface="Times New Roman"/>
              </a:rPr>
              <a:t>of </a:t>
            </a:r>
            <a:r>
              <a:rPr sz="2800" spc="-90" dirty="0">
                <a:latin typeface="Times New Roman"/>
                <a:cs typeface="Times New Roman"/>
              </a:rPr>
              <a:t>the  </a:t>
            </a:r>
            <a:r>
              <a:rPr sz="2800" spc="-120" dirty="0">
                <a:latin typeface="Times New Roman"/>
                <a:cs typeface="Times New Roman"/>
              </a:rPr>
              <a:t>Declaration </a:t>
            </a:r>
            <a:r>
              <a:rPr sz="2800" spc="-160" dirty="0">
                <a:latin typeface="Times New Roman"/>
                <a:cs typeface="Times New Roman"/>
              </a:rPr>
              <a:t>of </a:t>
            </a:r>
            <a:r>
              <a:rPr sz="2800" spc="-125" dirty="0">
                <a:latin typeface="Times New Roman"/>
                <a:cs typeface="Times New Roman"/>
              </a:rPr>
              <a:t>Independence,Thomas  </a:t>
            </a:r>
            <a:r>
              <a:rPr sz="2800" spc="-140" dirty="0">
                <a:latin typeface="Times New Roman"/>
                <a:cs typeface="Times New Roman"/>
              </a:rPr>
              <a:t>Jefferson </a:t>
            </a:r>
            <a:r>
              <a:rPr sz="2800" spc="-70" dirty="0">
                <a:latin typeface="Times New Roman"/>
                <a:cs typeface="Times New Roman"/>
              </a:rPr>
              <a:t>wrote </a:t>
            </a:r>
            <a:r>
              <a:rPr sz="2800" spc="-225" dirty="0">
                <a:latin typeface="Times New Roman"/>
                <a:cs typeface="Times New Roman"/>
              </a:rPr>
              <a:t>a </a:t>
            </a:r>
            <a:r>
              <a:rPr sz="2800" spc="-160" dirty="0">
                <a:latin typeface="Times New Roman"/>
                <a:cs typeface="Times New Roman"/>
              </a:rPr>
              <a:t>scathing </a:t>
            </a:r>
            <a:r>
              <a:rPr sz="2800" spc="-105" dirty="0">
                <a:latin typeface="Times New Roman"/>
                <a:cs typeface="Times New Roman"/>
              </a:rPr>
              <a:t>indictment </a:t>
            </a:r>
            <a:r>
              <a:rPr sz="2800" spc="-165" dirty="0">
                <a:latin typeface="Times New Roman"/>
                <a:cs typeface="Times New Roman"/>
              </a:rPr>
              <a:t>of </a:t>
            </a:r>
            <a:r>
              <a:rPr sz="2800" spc="-200" dirty="0">
                <a:latin typeface="Times New Roman"/>
                <a:cs typeface="Times New Roman"/>
              </a:rPr>
              <a:t>King  </a:t>
            </a:r>
            <a:r>
              <a:rPr sz="2800" spc="-125" dirty="0">
                <a:latin typeface="Times New Roman"/>
                <a:cs typeface="Times New Roman"/>
              </a:rPr>
              <a:t>George </a:t>
            </a:r>
            <a:r>
              <a:rPr sz="2800" spc="-100" dirty="0">
                <a:latin typeface="Times New Roman"/>
                <a:cs typeface="Times New Roman"/>
              </a:rPr>
              <a:t>for </a:t>
            </a:r>
            <a:r>
              <a:rPr sz="2800" spc="-110" dirty="0">
                <a:latin typeface="Times New Roman"/>
                <a:cs typeface="Times New Roman"/>
              </a:rPr>
              <a:t>promoting </a:t>
            </a:r>
            <a:r>
              <a:rPr sz="2800" spc="-175" dirty="0">
                <a:latin typeface="Times New Roman"/>
                <a:cs typeface="Times New Roman"/>
              </a:rPr>
              <a:t>slavery </a:t>
            </a:r>
            <a:r>
              <a:rPr sz="2800" spc="-130" dirty="0">
                <a:latin typeface="Times New Roman"/>
                <a:cs typeface="Times New Roman"/>
              </a:rPr>
              <a:t>in </a:t>
            </a:r>
            <a:r>
              <a:rPr sz="2800" spc="-85" dirty="0">
                <a:latin typeface="Times New Roman"/>
                <a:cs typeface="Times New Roman"/>
              </a:rPr>
              <a:t>the</a:t>
            </a:r>
            <a:r>
              <a:rPr sz="2800" spc="180" dirty="0">
                <a:latin typeface="Times New Roman"/>
                <a:cs typeface="Times New Roman"/>
              </a:rPr>
              <a:t> </a:t>
            </a:r>
            <a:r>
              <a:rPr sz="2800" spc="-160" dirty="0">
                <a:latin typeface="Times New Roman"/>
                <a:cs typeface="Times New Roman"/>
              </a:rPr>
              <a:t>New</a:t>
            </a:r>
            <a:endParaRPr sz="2800">
              <a:latin typeface="Times New Roman"/>
              <a:cs typeface="Times New Roman"/>
            </a:endParaRPr>
          </a:p>
          <a:p>
            <a:pPr marL="285750">
              <a:lnSpc>
                <a:spcPts val="2720"/>
              </a:lnSpc>
            </a:pPr>
            <a:r>
              <a:rPr sz="2800" spc="-100" dirty="0">
                <a:latin typeface="Times New Roman"/>
                <a:cs typeface="Times New Roman"/>
              </a:rPr>
              <a:t>World.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250">
              <a:latin typeface="Times New Roman"/>
              <a:cs typeface="Times New Roman"/>
            </a:endParaRPr>
          </a:p>
          <a:p>
            <a:pPr marL="285750" marR="5080" indent="-273050">
              <a:lnSpc>
                <a:spcPts val="2700"/>
              </a:lnSpc>
            </a:pPr>
            <a:r>
              <a:rPr sz="2400" spc="95" dirty="0">
                <a:solidFill>
                  <a:srgbClr val="D34817"/>
                </a:solidFill>
                <a:latin typeface="Arial"/>
                <a:cs typeface="Arial"/>
              </a:rPr>
              <a:t>q</a:t>
            </a:r>
            <a:r>
              <a:rPr sz="2800" spc="95" dirty="0">
                <a:latin typeface="Times New Roman"/>
                <a:cs typeface="Times New Roman"/>
              </a:rPr>
              <a:t>The </a:t>
            </a:r>
            <a:r>
              <a:rPr sz="2800" spc="-125" dirty="0">
                <a:latin typeface="Times New Roman"/>
                <a:cs typeface="Times New Roman"/>
              </a:rPr>
              <a:t>Declaration </a:t>
            </a:r>
            <a:r>
              <a:rPr sz="2800" spc="-165" dirty="0">
                <a:latin typeface="Times New Roman"/>
                <a:cs typeface="Times New Roman"/>
              </a:rPr>
              <a:t>of </a:t>
            </a:r>
            <a:r>
              <a:rPr sz="2800" spc="-130" dirty="0">
                <a:latin typeface="Times New Roman"/>
                <a:cs typeface="Times New Roman"/>
              </a:rPr>
              <a:t>Independence </a:t>
            </a:r>
            <a:r>
              <a:rPr sz="2800" spc="-155" dirty="0">
                <a:latin typeface="Times New Roman"/>
                <a:cs typeface="Times New Roman"/>
              </a:rPr>
              <a:t>became </a:t>
            </a:r>
            <a:r>
              <a:rPr sz="2800" spc="-90" dirty="0">
                <a:latin typeface="Times New Roman"/>
                <a:cs typeface="Times New Roman"/>
              </a:rPr>
              <a:t>the  </a:t>
            </a:r>
            <a:r>
              <a:rPr sz="2800" spc="-165" dirty="0">
                <a:latin typeface="Times New Roman"/>
                <a:cs typeface="Times New Roman"/>
              </a:rPr>
              <a:t>world’s </a:t>
            </a:r>
            <a:r>
              <a:rPr sz="2800" spc="-145" dirty="0">
                <a:latin typeface="Times New Roman"/>
                <a:cs typeface="Times New Roman"/>
              </a:rPr>
              <a:t>manifesto </a:t>
            </a:r>
            <a:r>
              <a:rPr sz="2800" spc="-100" dirty="0">
                <a:latin typeface="Times New Roman"/>
                <a:cs typeface="Times New Roman"/>
              </a:rPr>
              <a:t>for </a:t>
            </a:r>
            <a:r>
              <a:rPr sz="2800" spc="-120" dirty="0">
                <a:latin typeface="Times New Roman"/>
                <a:cs typeface="Times New Roman"/>
              </a:rPr>
              <a:t>celebrating </a:t>
            </a:r>
            <a:r>
              <a:rPr sz="2800" spc="-160" dirty="0">
                <a:latin typeface="Times New Roman"/>
                <a:cs typeface="Times New Roman"/>
              </a:rPr>
              <a:t>human </a:t>
            </a:r>
            <a:r>
              <a:rPr sz="2800" spc="-110" dirty="0">
                <a:latin typeface="Times New Roman"/>
                <a:cs typeface="Times New Roman"/>
              </a:rPr>
              <a:t>rights  </a:t>
            </a:r>
            <a:r>
              <a:rPr sz="2800" spc="-150" dirty="0">
                <a:latin typeface="Times New Roman"/>
                <a:cs typeface="Times New Roman"/>
              </a:rPr>
              <a:t>and </a:t>
            </a:r>
            <a:r>
              <a:rPr sz="2800" spc="-114" dirty="0">
                <a:latin typeface="Times New Roman"/>
                <a:cs typeface="Times New Roman"/>
              </a:rPr>
              <a:t>personal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90" dirty="0">
                <a:latin typeface="Times New Roman"/>
                <a:cs typeface="Times New Roman"/>
              </a:rPr>
              <a:t>freedom.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50">
              <a:latin typeface="Times New Roman"/>
              <a:cs typeface="Times New Roman"/>
            </a:endParaRPr>
          </a:p>
          <a:p>
            <a:pPr marL="285750" marR="494030" indent="-273050">
              <a:lnSpc>
                <a:spcPts val="3300"/>
              </a:lnSpc>
            </a:pPr>
            <a:r>
              <a:rPr sz="2400" spc="800" dirty="0">
                <a:solidFill>
                  <a:srgbClr val="D34817"/>
                </a:solidFill>
                <a:latin typeface="Arial"/>
                <a:cs typeface="Arial"/>
              </a:rPr>
              <a:t>q</a:t>
            </a:r>
            <a:r>
              <a:rPr sz="2400" spc="-160" dirty="0">
                <a:solidFill>
                  <a:srgbClr val="D34817"/>
                </a:solidFill>
                <a:latin typeface="Arial"/>
                <a:cs typeface="Arial"/>
              </a:rPr>
              <a:t> </a:t>
            </a:r>
            <a:r>
              <a:rPr sz="2800" spc="-165" dirty="0">
                <a:latin typeface="Times New Roman"/>
                <a:cs typeface="Times New Roman"/>
              </a:rPr>
              <a:t>At </a:t>
            </a:r>
            <a:r>
              <a:rPr sz="2800" spc="-90" dirty="0">
                <a:latin typeface="Times New Roman"/>
                <a:cs typeface="Times New Roman"/>
              </a:rPr>
              <a:t>the </a:t>
            </a:r>
            <a:r>
              <a:rPr sz="2800" spc="-100" dirty="0">
                <a:latin typeface="Times New Roman"/>
                <a:cs typeface="Times New Roman"/>
              </a:rPr>
              <a:t>time </a:t>
            </a:r>
            <a:r>
              <a:rPr sz="2800" spc="-145" dirty="0">
                <a:latin typeface="Times New Roman"/>
                <a:cs typeface="Times New Roman"/>
              </a:rPr>
              <a:t>he </a:t>
            </a:r>
            <a:r>
              <a:rPr sz="2800" spc="-75" dirty="0">
                <a:latin typeface="Times New Roman"/>
                <a:cs typeface="Times New Roman"/>
              </a:rPr>
              <a:t>wrote </a:t>
            </a:r>
            <a:r>
              <a:rPr sz="2800" dirty="0">
                <a:latin typeface="Times New Roman"/>
                <a:cs typeface="Times New Roman"/>
              </a:rPr>
              <a:t>it, </a:t>
            </a:r>
            <a:r>
              <a:rPr sz="2800" spc="-140" dirty="0">
                <a:latin typeface="Times New Roman"/>
                <a:cs typeface="Times New Roman"/>
              </a:rPr>
              <a:t>Jefferson </a:t>
            </a:r>
            <a:r>
              <a:rPr sz="2800" spc="-175" dirty="0">
                <a:latin typeface="Times New Roman"/>
                <a:cs typeface="Times New Roman"/>
              </a:rPr>
              <a:t>had </a:t>
            </a:r>
            <a:r>
              <a:rPr sz="2800" spc="-145" dirty="0">
                <a:latin typeface="Times New Roman"/>
                <a:cs typeface="Times New Roman"/>
              </a:rPr>
              <a:t>over  </a:t>
            </a:r>
            <a:r>
              <a:rPr sz="2800" spc="-114" dirty="0">
                <a:latin typeface="Times New Roman"/>
                <a:cs typeface="Times New Roman"/>
              </a:rPr>
              <a:t>200</a:t>
            </a:r>
            <a:r>
              <a:rPr sz="2800" spc="-170" dirty="0">
                <a:latin typeface="Times New Roman"/>
                <a:cs typeface="Times New Roman"/>
              </a:rPr>
              <a:t> slaves.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05600" y="1905000"/>
            <a:ext cx="2152650" cy="3886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313" y="69754"/>
            <a:ext cx="9013371" cy="6692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313" y="69754"/>
            <a:ext cx="9013825" cy="6692265"/>
          </a:xfrm>
          <a:custGeom>
            <a:avLst/>
            <a:gdLst/>
            <a:ahLst/>
            <a:cxnLst/>
            <a:rect l="l" t="t" r="r" b="b"/>
            <a:pathLst>
              <a:path w="9013825" h="6692265">
                <a:moveTo>
                  <a:pt x="0" y="329859"/>
                </a:moveTo>
                <a:lnTo>
                  <a:pt x="3576" y="281115"/>
                </a:lnTo>
                <a:lnTo>
                  <a:pt x="13965" y="234592"/>
                </a:lnTo>
                <a:lnTo>
                  <a:pt x="30657" y="190799"/>
                </a:lnTo>
                <a:lnTo>
                  <a:pt x="53142" y="150247"/>
                </a:lnTo>
                <a:lnTo>
                  <a:pt x="80908" y="113447"/>
                </a:lnTo>
                <a:lnTo>
                  <a:pt x="113447" y="80909"/>
                </a:lnTo>
                <a:lnTo>
                  <a:pt x="150247" y="53142"/>
                </a:lnTo>
                <a:lnTo>
                  <a:pt x="190799" y="30658"/>
                </a:lnTo>
                <a:lnTo>
                  <a:pt x="234591" y="13965"/>
                </a:lnTo>
                <a:lnTo>
                  <a:pt x="281115" y="3576"/>
                </a:lnTo>
                <a:lnTo>
                  <a:pt x="329859" y="0"/>
                </a:lnTo>
                <a:lnTo>
                  <a:pt x="8683512" y="0"/>
                </a:lnTo>
                <a:lnTo>
                  <a:pt x="8732256" y="3576"/>
                </a:lnTo>
                <a:lnTo>
                  <a:pt x="8778780" y="13965"/>
                </a:lnTo>
                <a:lnTo>
                  <a:pt x="8822572" y="30658"/>
                </a:lnTo>
                <a:lnTo>
                  <a:pt x="8863124" y="53142"/>
                </a:lnTo>
                <a:lnTo>
                  <a:pt x="8899924" y="80909"/>
                </a:lnTo>
                <a:lnTo>
                  <a:pt x="8932463" y="113447"/>
                </a:lnTo>
                <a:lnTo>
                  <a:pt x="8960229" y="150247"/>
                </a:lnTo>
                <a:lnTo>
                  <a:pt x="8982714" y="190799"/>
                </a:lnTo>
                <a:lnTo>
                  <a:pt x="8999406" y="234592"/>
                </a:lnTo>
                <a:lnTo>
                  <a:pt x="9009795" y="281115"/>
                </a:lnTo>
                <a:lnTo>
                  <a:pt x="9013372" y="329859"/>
                </a:lnTo>
                <a:lnTo>
                  <a:pt x="9013372" y="6362341"/>
                </a:lnTo>
                <a:lnTo>
                  <a:pt x="9009795" y="6411085"/>
                </a:lnTo>
                <a:lnTo>
                  <a:pt x="8999406" y="6457609"/>
                </a:lnTo>
                <a:lnTo>
                  <a:pt x="8982714" y="6501401"/>
                </a:lnTo>
                <a:lnTo>
                  <a:pt x="8960229" y="6541953"/>
                </a:lnTo>
                <a:lnTo>
                  <a:pt x="8932463" y="6578753"/>
                </a:lnTo>
                <a:lnTo>
                  <a:pt x="8899924" y="6611292"/>
                </a:lnTo>
                <a:lnTo>
                  <a:pt x="8863124" y="6639058"/>
                </a:lnTo>
                <a:lnTo>
                  <a:pt x="8822572" y="6661543"/>
                </a:lnTo>
                <a:lnTo>
                  <a:pt x="8778780" y="6678235"/>
                </a:lnTo>
                <a:lnTo>
                  <a:pt x="8732256" y="6688624"/>
                </a:lnTo>
                <a:lnTo>
                  <a:pt x="8683512" y="6692201"/>
                </a:lnTo>
                <a:lnTo>
                  <a:pt x="329859" y="6692201"/>
                </a:lnTo>
                <a:lnTo>
                  <a:pt x="281115" y="6688624"/>
                </a:lnTo>
                <a:lnTo>
                  <a:pt x="234591" y="6678235"/>
                </a:lnTo>
                <a:lnTo>
                  <a:pt x="190799" y="6661543"/>
                </a:lnTo>
                <a:lnTo>
                  <a:pt x="150247" y="6639058"/>
                </a:lnTo>
                <a:lnTo>
                  <a:pt x="113447" y="6611292"/>
                </a:lnTo>
                <a:lnTo>
                  <a:pt x="80908" y="6578753"/>
                </a:lnTo>
                <a:lnTo>
                  <a:pt x="53142" y="6541953"/>
                </a:lnTo>
                <a:lnTo>
                  <a:pt x="30657" y="6501401"/>
                </a:lnTo>
                <a:lnTo>
                  <a:pt x="13965" y="6457609"/>
                </a:lnTo>
                <a:lnTo>
                  <a:pt x="3576" y="6411085"/>
                </a:lnTo>
                <a:lnTo>
                  <a:pt x="0" y="6362341"/>
                </a:lnTo>
                <a:lnTo>
                  <a:pt x="0" y="32985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850" y="2376487"/>
            <a:ext cx="9013825" cy="92075"/>
          </a:xfrm>
          <a:custGeom>
            <a:avLst/>
            <a:gdLst/>
            <a:ahLst/>
            <a:cxnLst/>
            <a:rect l="l" t="t" r="r" b="b"/>
            <a:pathLst>
              <a:path w="9013825" h="92075">
                <a:moveTo>
                  <a:pt x="0" y="92075"/>
                </a:moveTo>
                <a:lnTo>
                  <a:pt x="9013825" y="92075"/>
                </a:lnTo>
                <a:lnTo>
                  <a:pt x="9013825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850" y="2341562"/>
            <a:ext cx="9013825" cy="46355"/>
          </a:xfrm>
          <a:custGeom>
            <a:avLst/>
            <a:gdLst/>
            <a:ahLst/>
            <a:cxnLst/>
            <a:rect l="l" t="t" r="r" b="b"/>
            <a:pathLst>
              <a:path w="9013825" h="46355">
                <a:moveTo>
                  <a:pt x="0" y="46037"/>
                </a:moveTo>
                <a:lnTo>
                  <a:pt x="9013825" y="46037"/>
                </a:lnTo>
                <a:lnTo>
                  <a:pt x="9013825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solidFill>
            <a:srgbClr val="E6B1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263" y="2468562"/>
            <a:ext cx="9015730" cy="46355"/>
          </a:xfrm>
          <a:custGeom>
            <a:avLst/>
            <a:gdLst/>
            <a:ahLst/>
            <a:cxnLst/>
            <a:rect l="l" t="t" r="r" b="b"/>
            <a:pathLst>
              <a:path w="9015730" h="46355">
                <a:moveTo>
                  <a:pt x="0" y="46037"/>
                </a:moveTo>
                <a:lnTo>
                  <a:pt x="9015411" y="46037"/>
                </a:lnTo>
                <a:lnTo>
                  <a:pt x="9015411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solidFill>
            <a:srgbClr val="918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902999" y="717869"/>
            <a:ext cx="5410835" cy="1496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21055">
              <a:lnSpc>
                <a:spcPct val="103899"/>
              </a:lnSpc>
            </a:pPr>
            <a:r>
              <a:rPr sz="4650" spc="-55" dirty="0"/>
              <a:t>Continuing </a:t>
            </a:r>
            <a:r>
              <a:rPr sz="4650" spc="30" dirty="0"/>
              <a:t>the  </a:t>
            </a:r>
            <a:r>
              <a:rPr sz="4650" spc="-80" dirty="0"/>
              <a:t>Struggle </a:t>
            </a:r>
            <a:r>
              <a:rPr sz="4650" spc="-10" dirty="0"/>
              <a:t>for</a:t>
            </a:r>
            <a:r>
              <a:rPr sz="4650" spc="-160" dirty="0"/>
              <a:t> </a:t>
            </a:r>
            <a:r>
              <a:rPr sz="4650" spc="-110" dirty="0"/>
              <a:t>Freedom</a:t>
            </a:r>
            <a:endParaRPr sz="4650"/>
          </a:p>
        </p:txBody>
      </p:sp>
      <p:sp>
        <p:nvSpPr>
          <p:cNvPr id="10" name="object 10"/>
          <p:cNvSpPr/>
          <p:nvPr/>
        </p:nvSpPr>
        <p:spPr>
          <a:xfrm>
            <a:off x="3352800" y="2809875"/>
            <a:ext cx="2590800" cy="35147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206495"/>
            <a:ext cx="7747634" cy="59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65" dirty="0"/>
              <a:t>Continuing </a:t>
            </a:r>
            <a:r>
              <a:rPr spc="10" dirty="0"/>
              <a:t>the </a:t>
            </a:r>
            <a:r>
              <a:rPr spc="-80" dirty="0"/>
              <a:t>Struggle </a:t>
            </a:r>
            <a:r>
              <a:rPr spc="-20" dirty="0"/>
              <a:t>for</a:t>
            </a:r>
            <a:r>
              <a:rPr spc="-235" dirty="0"/>
              <a:t> </a:t>
            </a:r>
            <a:r>
              <a:rPr spc="-110" dirty="0"/>
              <a:t>Freedom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00760"/>
            <a:ext cx="7816850" cy="5575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6385" marR="116205" indent="-274320">
              <a:lnSpc>
                <a:spcPts val="2600"/>
              </a:lnSpc>
            </a:pPr>
            <a:r>
              <a:rPr sz="2000" spc="670" dirty="0">
                <a:solidFill>
                  <a:srgbClr val="D34817"/>
                </a:solidFill>
                <a:latin typeface="Arial"/>
                <a:cs typeface="Arial"/>
              </a:rPr>
              <a:t>q</a:t>
            </a:r>
            <a:r>
              <a:rPr sz="2000" spc="100" dirty="0">
                <a:solidFill>
                  <a:srgbClr val="D34817"/>
                </a:solidFill>
                <a:latin typeface="Arial"/>
                <a:cs typeface="Arial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Postwar </a:t>
            </a:r>
            <a:r>
              <a:rPr sz="2400" spc="-100" dirty="0">
                <a:latin typeface="Times New Roman"/>
                <a:cs typeface="Times New Roman"/>
              </a:rPr>
              <a:t>adjustment </a:t>
            </a:r>
            <a:r>
              <a:rPr sz="2400" spc="-35" dirty="0">
                <a:latin typeface="Times New Roman"/>
                <a:cs typeface="Times New Roman"/>
              </a:rPr>
              <a:t>to </a:t>
            </a:r>
            <a:r>
              <a:rPr sz="2400" spc="-140" dirty="0">
                <a:latin typeface="Times New Roman"/>
                <a:cs typeface="Times New Roman"/>
              </a:rPr>
              <a:t>black </a:t>
            </a:r>
            <a:r>
              <a:rPr sz="2400" spc="-105" dirty="0">
                <a:latin typeface="Times New Roman"/>
                <a:cs typeface="Times New Roman"/>
              </a:rPr>
              <a:t>agitation </a:t>
            </a:r>
            <a:r>
              <a:rPr sz="2400" spc="-85" dirty="0">
                <a:latin typeface="Times New Roman"/>
                <a:cs typeface="Times New Roman"/>
              </a:rPr>
              <a:t>for </a:t>
            </a:r>
            <a:r>
              <a:rPr sz="2400" spc="-100" dirty="0">
                <a:latin typeface="Times New Roman"/>
                <a:cs typeface="Times New Roman"/>
              </a:rPr>
              <a:t>freedom </a:t>
            </a:r>
            <a:r>
              <a:rPr sz="2400" spc="-120" dirty="0">
                <a:latin typeface="Times New Roman"/>
                <a:cs typeface="Times New Roman"/>
              </a:rPr>
              <a:t>proved </a:t>
            </a:r>
            <a:r>
              <a:rPr sz="2400" spc="-114" dirty="0">
                <a:latin typeface="Times New Roman"/>
                <a:cs typeface="Times New Roman"/>
              </a:rPr>
              <a:t>almost </a:t>
            </a:r>
            <a:r>
              <a:rPr sz="2400" spc="-190" dirty="0">
                <a:latin typeface="Times New Roman"/>
                <a:cs typeface="Times New Roman"/>
              </a:rPr>
              <a:t>as  </a:t>
            </a:r>
            <a:r>
              <a:rPr sz="2400" spc="-95" dirty="0">
                <a:latin typeface="Times New Roman"/>
                <a:cs typeface="Times New Roman"/>
              </a:rPr>
              <a:t>unsettling </a:t>
            </a:r>
            <a:r>
              <a:rPr sz="2400" spc="-135" dirty="0">
                <a:latin typeface="Times New Roman"/>
                <a:cs typeface="Times New Roman"/>
              </a:rPr>
              <a:t>and </a:t>
            </a:r>
            <a:r>
              <a:rPr sz="2400" spc="-120" dirty="0">
                <a:latin typeface="Times New Roman"/>
                <a:cs typeface="Times New Roman"/>
              </a:rPr>
              <a:t>dangerous </a:t>
            </a:r>
            <a:r>
              <a:rPr sz="2400" spc="-190" dirty="0">
                <a:latin typeface="Times New Roman"/>
                <a:cs typeface="Times New Roman"/>
              </a:rPr>
              <a:t>as </a:t>
            </a:r>
            <a:r>
              <a:rPr sz="2400" spc="-75" dirty="0">
                <a:latin typeface="Times New Roman"/>
                <a:cs typeface="Times New Roman"/>
              </a:rPr>
              <a:t>the</a:t>
            </a:r>
            <a:r>
              <a:rPr sz="2400" spc="175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war.</a:t>
            </a:r>
            <a:endParaRPr sz="2400">
              <a:latin typeface="Times New Roman"/>
              <a:cs typeface="Times New Roman"/>
            </a:endParaRPr>
          </a:p>
          <a:p>
            <a:pPr marL="286385" marR="92710" indent="-274320">
              <a:lnSpc>
                <a:spcPts val="2600"/>
              </a:lnSpc>
              <a:spcBef>
                <a:spcPts val="600"/>
              </a:spcBef>
            </a:pPr>
            <a:r>
              <a:rPr sz="2000" spc="670" dirty="0">
                <a:solidFill>
                  <a:srgbClr val="D34817"/>
                </a:solidFill>
                <a:latin typeface="Arial"/>
                <a:cs typeface="Arial"/>
              </a:rPr>
              <a:t>q </a:t>
            </a:r>
            <a:r>
              <a:rPr sz="2400" spc="-95" dirty="0">
                <a:latin typeface="Times New Roman"/>
                <a:cs typeface="Times New Roman"/>
              </a:rPr>
              <a:t>There </a:t>
            </a:r>
            <a:r>
              <a:rPr sz="2400" spc="-180" dirty="0">
                <a:latin typeface="Times New Roman"/>
                <a:cs typeface="Times New Roman"/>
              </a:rPr>
              <a:t>was </a:t>
            </a:r>
            <a:r>
              <a:rPr sz="2400" spc="-130" dirty="0">
                <a:latin typeface="Times New Roman"/>
                <a:cs typeface="Times New Roman"/>
              </a:rPr>
              <a:t>much confusion </a:t>
            </a:r>
            <a:r>
              <a:rPr sz="2400" spc="-110" dirty="0">
                <a:latin typeface="Times New Roman"/>
                <a:cs typeface="Times New Roman"/>
              </a:rPr>
              <a:t>in </a:t>
            </a:r>
            <a:r>
              <a:rPr sz="2400" spc="-55" dirty="0">
                <a:latin typeface="Times New Roman"/>
                <a:cs typeface="Times New Roman"/>
              </a:rPr>
              <a:t>North </a:t>
            </a:r>
            <a:r>
              <a:rPr sz="2400" spc="-120" dirty="0">
                <a:latin typeface="Times New Roman"/>
                <a:cs typeface="Times New Roman"/>
              </a:rPr>
              <a:t>Carolina </a:t>
            </a:r>
            <a:r>
              <a:rPr sz="2400" spc="-135" dirty="0">
                <a:latin typeface="Times New Roman"/>
                <a:cs typeface="Times New Roman"/>
              </a:rPr>
              <a:t>and </a:t>
            </a:r>
            <a:r>
              <a:rPr sz="2400" spc="-75" dirty="0">
                <a:latin typeface="Times New Roman"/>
                <a:cs typeface="Times New Roman"/>
              </a:rPr>
              <a:t>the </a:t>
            </a:r>
            <a:r>
              <a:rPr sz="2400" spc="-95" dirty="0">
                <a:latin typeface="Times New Roman"/>
                <a:cs typeface="Times New Roman"/>
              </a:rPr>
              <a:t>remainder </a:t>
            </a:r>
            <a:r>
              <a:rPr sz="2400" spc="-140" dirty="0">
                <a:latin typeface="Times New Roman"/>
                <a:cs typeface="Times New Roman"/>
              </a:rPr>
              <a:t>of  </a:t>
            </a:r>
            <a:r>
              <a:rPr sz="2400" spc="-75" dirty="0">
                <a:latin typeface="Times New Roman"/>
                <a:cs typeface="Times New Roman"/>
              </a:rPr>
              <a:t>the </a:t>
            </a:r>
            <a:r>
              <a:rPr sz="2400" spc="-125" dirty="0">
                <a:latin typeface="Times New Roman"/>
                <a:cs typeface="Times New Roman"/>
              </a:rPr>
              <a:t>new </a:t>
            </a:r>
            <a:r>
              <a:rPr sz="2400" spc="-85" dirty="0">
                <a:latin typeface="Times New Roman"/>
                <a:cs typeface="Times New Roman"/>
              </a:rPr>
              <a:t>states. </a:t>
            </a:r>
            <a:r>
              <a:rPr sz="2400" spc="-105" dirty="0">
                <a:latin typeface="Times New Roman"/>
                <a:cs typeface="Times New Roman"/>
              </a:rPr>
              <a:t>Hundreds </a:t>
            </a:r>
            <a:r>
              <a:rPr sz="2400" spc="-140" dirty="0">
                <a:latin typeface="Times New Roman"/>
                <a:cs typeface="Times New Roman"/>
              </a:rPr>
              <a:t>of </a:t>
            </a:r>
            <a:r>
              <a:rPr sz="2400" spc="-120" dirty="0">
                <a:latin typeface="Times New Roman"/>
                <a:cs typeface="Times New Roman"/>
              </a:rPr>
              <a:t>bondsmen </a:t>
            </a:r>
            <a:r>
              <a:rPr sz="2400" spc="-150" dirty="0">
                <a:latin typeface="Times New Roman"/>
                <a:cs typeface="Times New Roman"/>
              </a:rPr>
              <a:t>had </a:t>
            </a:r>
            <a:r>
              <a:rPr sz="2400" spc="-105" dirty="0">
                <a:latin typeface="Times New Roman"/>
                <a:cs typeface="Times New Roman"/>
              </a:rPr>
              <a:t>been </a:t>
            </a:r>
            <a:r>
              <a:rPr sz="2400" spc="-90" dirty="0">
                <a:latin typeface="Times New Roman"/>
                <a:cs typeface="Times New Roman"/>
              </a:rPr>
              <a:t>lost </a:t>
            </a:r>
            <a:r>
              <a:rPr sz="2400" spc="-40" dirty="0">
                <a:latin typeface="Times New Roman"/>
                <a:cs typeface="Times New Roman"/>
              </a:rPr>
              <a:t>to </a:t>
            </a:r>
            <a:r>
              <a:rPr sz="2400" spc="-75" dirty="0">
                <a:latin typeface="Times New Roman"/>
                <a:cs typeface="Times New Roman"/>
              </a:rPr>
              <a:t>the </a:t>
            </a:r>
            <a:r>
              <a:rPr sz="2400" spc="-95" dirty="0">
                <a:latin typeface="Times New Roman"/>
                <a:cs typeface="Times New Roman"/>
              </a:rPr>
              <a:t>British,  </a:t>
            </a:r>
            <a:r>
              <a:rPr sz="2400" spc="-75" dirty="0">
                <a:latin typeface="Times New Roman"/>
                <a:cs typeface="Times New Roman"/>
              </a:rPr>
              <a:t>others </a:t>
            </a:r>
            <a:r>
              <a:rPr sz="2400" spc="-150" dirty="0">
                <a:latin typeface="Times New Roman"/>
                <a:cs typeface="Times New Roman"/>
              </a:rPr>
              <a:t>had </a:t>
            </a:r>
            <a:r>
              <a:rPr sz="2400" spc="-85" dirty="0">
                <a:latin typeface="Times New Roman"/>
                <a:cs typeface="Times New Roman"/>
              </a:rPr>
              <a:t>earned </a:t>
            </a:r>
            <a:r>
              <a:rPr sz="2400" spc="-65" dirty="0">
                <a:latin typeface="Times New Roman"/>
                <a:cs typeface="Times New Roman"/>
              </a:rPr>
              <a:t>their </a:t>
            </a:r>
            <a:r>
              <a:rPr sz="2400" spc="-80" dirty="0">
                <a:latin typeface="Times New Roman"/>
                <a:cs typeface="Times New Roman"/>
              </a:rPr>
              <a:t>freedom, </a:t>
            </a:r>
            <a:r>
              <a:rPr sz="2400" spc="-135" dirty="0">
                <a:latin typeface="Times New Roman"/>
                <a:cs typeface="Times New Roman"/>
              </a:rPr>
              <a:t>and </a:t>
            </a:r>
            <a:r>
              <a:rPr sz="2400" spc="-95" dirty="0">
                <a:latin typeface="Times New Roman"/>
                <a:cs typeface="Times New Roman"/>
              </a:rPr>
              <a:t>still </a:t>
            </a:r>
            <a:r>
              <a:rPr sz="2400" spc="-75" dirty="0">
                <a:latin typeface="Times New Roman"/>
                <a:cs typeface="Times New Roman"/>
              </a:rPr>
              <a:t>others </a:t>
            </a:r>
            <a:r>
              <a:rPr sz="2400" spc="-150" dirty="0">
                <a:latin typeface="Times New Roman"/>
                <a:cs typeface="Times New Roman"/>
              </a:rPr>
              <a:t>had </a:t>
            </a:r>
            <a:r>
              <a:rPr sz="2400" spc="-40" dirty="0">
                <a:latin typeface="Times New Roman"/>
                <a:cs typeface="Times New Roman"/>
              </a:rPr>
              <a:t>run </a:t>
            </a:r>
            <a:r>
              <a:rPr sz="2400" spc="-229" dirty="0">
                <a:latin typeface="Times New Roman"/>
                <a:cs typeface="Times New Roman"/>
              </a:rPr>
              <a:t>away </a:t>
            </a:r>
            <a:r>
              <a:rPr sz="2400" spc="-135" dirty="0">
                <a:latin typeface="Times New Roman"/>
                <a:cs typeface="Times New Roman"/>
              </a:rPr>
              <a:t>and  </a:t>
            </a:r>
            <a:r>
              <a:rPr sz="2400" spc="-100" dirty="0">
                <a:latin typeface="Times New Roman"/>
                <a:cs typeface="Times New Roman"/>
              </a:rPr>
              <a:t>were </a:t>
            </a:r>
            <a:r>
              <a:rPr sz="2400" spc="-90" dirty="0">
                <a:latin typeface="Times New Roman"/>
                <a:cs typeface="Times New Roman"/>
              </a:rPr>
              <a:t>attempting </a:t>
            </a:r>
            <a:r>
              <a:rPr sz="2400" spc="-40" dirty="0">
                <a:latin typeface="Times New Roman"/>
                <a:cs typeface="Times New Roman"/>
              </a:rPr>
              <a:t>to </a:t>
            </a:r>
            <a:r>
              <a:rPr sz="2400" spc="-170" dirty="0">
                <a:latin typeface="Times New Roman"/>
                <a:cs typeface="Times New Roman"/>
              </a:rPr>
              <a:t>pass </a:t>
            </a:r>
            <a:r>
              <a:rPr sz="2400" spc="-190" dirty="0">
                <a:latin typeface="Times New Roman"/>
                <a:cs typeface="Times New Roman"/>
              </a:rPr>
              <a:t>as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free.</a:t>
            </a:r>
            <a:endParaRPr sz="2400">
              <a:latin typeface="Times New Roman"/>
              <a:cs typeface="Times New Roman"/>
            </a:endParaRPr>
          </a:p>
          <a:p>
            <a:pPr marL="286385" marR="155575" indent="-274320">
              <a:lnSpc>
                <a:spcPts val="2600"/>
              </a:lnSpc>
              <a:spcBef>
                <a:spcPts val="600"/>
              </a:spcBef>
            </a:pPr>
            <a:r>
              <a:rPr sz="2000" spc="670" dirty="0">
                <a:solidFill>
                  <a:srgbClr val="D34817"/>
                </a:solidFill>
                <a:latin typeface="Arial"/>
                <a:cs typeface="Arial"/>
              </a:rPr>
              <a:t>q</a:t>
            </a:r>
            <a:r>
              <a:rPr sz="2000" spc="-60" dirty="0">
                <a:solidFill>
                  <a:srgbClr val="D34817"/>
                </a:solidFill>
                <a:latin typeface="Arial"/>
                <a:cs typeface="Arial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In </a:t>
            </a:r>
            <a:r>
              <a:rPr sz="2400" spc="-65" dirty="0">
                <a:latin typeface="Times New Roman"/>
                <a:cs typeface="Times New Roman"/>
              </a:rPr>
              <a:t>1776, </a:t>
            </a:r>
            <a:r>
              <a:rPr sz="2400" spc="-55" dirty="0">
                <a:latin typeface="Times New Roman"/>
                <a:cs typeface="Times New Roman"/>
              </a:rPr>
              <a:t>North </a:t>
            </a:r>
            <a:r>
              <a:rPr sz="2400" spc="-120" dirty="0">
                <a:latin typeface="Times New Roman"/>
                <a:cs typeface="Times New Roman"/>
              </a:rPr>
              <a:t>Carolina </a:t>
            </a:r>
            <a:r>
              <a:rPr sz="2400" spc="-100" dirty="0">
                <a:latin typeface="Times New Roman"/>
                <a:cs typeface="Times New Roman"/>
              </a:rPr>
              <a:t>Quakers </a:t>
            </a:r>
            <a:r>
              <a:rPr sz="2400" spc="-105" dirty="0">
                <a:latin typeface="Times New Roman"/>
                <a:cs typeface="Times New Roman"/>
              </a:rPr>
              <a:t>declared </a:t>
            </a:r>
            <a:r>
              <a:rPr sz="2400" spc="-80" dirty="0">
                <a:latin typeface="Times New Roman"/>
                <a:cs typeface="Times New Roman"/>
              </a:rPr>
              <a:t>that </a:t>
            </a:r>
            <a:r>
              <a:rPr sz="2400" spc="-155" dirty="0">
                <a:latin typeface="Times New Roman"/>
                <a:cs typeface="Times New Roman"/>
              </a:rPr>
              <a:t>“keeping </a:t>
            </a:r>
            <a:r>
              <a:rPr sz="2400" spc="-60" dirty="0">
                <a:latin typeface="Times New Roman"/>
                <a:cs typeface="Times New Roman"/>
              </a:rPr>
              <a:t>our </a:t>
            </a:r>
            <a:r>
              <a:rPr sz="2400" spc="-130" dirty="0">
                <a:latin typeface="Times New Roman"/>
                <a:cs typeface="Times New Roman"/>
              </a:rPr>
              <a:t>fellow  </a:t>
            </a:r>
            <a:r>
              <a:rPr sz="2400" spc="-114" dirty="0">
                <a:latin typeface="Times New Roman"/>
                <a:cs typeface="Times New Roman"/>
              </a:rPr>
              <a:t>men </a:t>
            </a:r>
            <a:r>
              <a:rPr sz="2400" spc="-110" dirty="0">
                <a:latin typeface="Times New Roman"/>
                <a:cs typeface="Times New Roman"/>
              </a:rPr>
              <a:t>in </a:t>
            </a:r>
            <a:r>
              <a:rPr sz="2400" spc="-170" dirty="0">
                <a:latin typeface="Times New Roman"/>
                <a:cs typeface="Times New Roman"/>
              </a:rPr>
              <a:t>Bondage </a:t>
            </a:r>
            <a:r>
              <a:rPr sz="2400" spc="-150" dirty="0">
                <a:latin typeface="Times New Roman"/>
                <a:cs typeface="Times New Roman"/>
              </a:rPr>
              <a:t>is </a:t>
            </a:r>
            <a:r>
              <a:rPr sz="2400" spc="-100" dirty="0">
                <a:latin typeface="Times New Roman"/>
                <a:cs typeface="Times New Roman"/>
              </a:rPr>
              <a:t>inconsistent </a:t>
            </a:r>
            <a:r>
              <a:rPr sz="2400" spc="-95" dirty="0">
                <a:latin typeface="Times New Roman"/>
                <a:cs typeface="Times New Roman"/>
              </a:rPr>
              <a:t>with </a:t>
            </a:r>
            <a:r>
              <a:rPr sz="2400" spc="-75" dirty="0">
                <a:latin typeface="Times New Roman"/>
                <a:cs typeface="Times New Roman"/>
              </a:rPr>
              <a:t>the </a:t>
            </a:r>
            <a:r>
              <a:rPr sz="2400" spc="-229" dirty="0">
                <a:latin typeface="Times New Roman"/>
                <a:cs typeface="Times New Roman"/>
              </a:rPr>
              <a:t>Law </a:t>
            </a:r>
            <a:r>
              <a:rPr sz="2400" spc="-140" dirty="0">
                <a:latin typeface="Times New Roman"/>
                <a:cs typeface="Times New Roman"/>
              </a:rPr>
              <a:t>of </a:t>
            </a:r>
            <a:r>
              <a:rPr sz="2400" spc="-125" dirty="0">
                <a:latin typeface="Times New Roman"/>
                <a:cs typeface="Times New Roman"/>
              </a:rPr>
              <a:t>righteousness” </a:t>
            </a:r>
            <a:r>
              <a:rPr sz="2400" spc="-135" dirty="0">
                <a:latin typeface="Times New Roman"/>
                <a:cs typeface="Times New Roman"/>
              </a:rPr>
              <a:t>and  </a:t>
            </a:r>
            <a:r>
              <a:rPr sz="2400" spc="-55" dirty="0">
                <a:latin typeface="Times New Roman"/>
                <a:cs typeface="Times New Roman"/>
              </a:rPr>
              <a:t>further </a:t>
            </a:r>
            <a:r>
              <a:rPr sz="2400" spc="-90" dirty="0">
                <a:latin typeface="Times New Roman"/>
                <a:cs typeface="Times New Roman"/>
              </a:rPr>
              <a:t>stated </a:t>
            </a:r>
            <a:r>
              <a:rPr sz="2400" spc="-125" dirty="0">
                <a:latin typeface="Times New Roman"/>
                <a:cs typeface="Times New Roman"/>
              </a:rPr>
              <a:t>“that </a:t>
            </a:r>
            <a:r>
              <a:rPr sz="2400" spc="-130" dirty="0">
                <a:latin typeface="Times New Roman"/>
                <a:cs typeface="Times New Roman"/>
              </a:rPr>
              <a:t>all </a:t>
            </a:r>
            <a:r>
              <a:rPr sz="2400" spc="-75" dirty="0">
                <a:latin typeface="Times New Roman"/>
                <a:cs typeface="Times New Roman"/>
              </a:rPr>
              <a:t>the </a:t>
            </a:r>
            <a:r>
              <a:rPr sz="2400" spc="-105" dirty="0">
                <a:latin typeface="Times New Roman"/>
                <a:cs typeface="Times New Roman"/>
              </a:rPr>
              <a:t>members…who </a:t>
            </a:r>
            <a:r>
              <a:rPr sz="2400" spc="-114" dirty="0">
                <a:latin typeface="Times New Roman"/>
                <a:cs typeface="Times New Roman"/>
              </a:rPr>
              <a:t>hold </a:t>
            </a:r>
            <a:r>
              <a:rPr sz="2400" spc="-180" dirty="0">
                <a:latin typeface="Times New Roman"/>
                <a:cs typeface="Times New Roman"/>
              </a:rPr>
              <a:t>slaves </a:t>
            </a:r>
            <a:r>
              <a:rPr sz="2400" spc="-130" dirty="0">
                <a:latin typeface="Times New Roman"/>
                <a:cs typeface="Times New Roman"/>
              </a:rPr>
              <a:t>be…advised  </a:t>
            </a:r>
            <a:r>
              <a:rPr sz="2400" spc="-40" dirty="0">
                <a:latin typeface="Times New Roman"/>
                <a:cs typeface="Times New Roman"/>
              </a:rPr>
              <a:t>to </a:t>
            </a:r>
            <a:r>
              <a:rPr sz="2400" spc="-130" dirty="0">
                <a:latin typeface="Times New Roman"/>
                <a:cs typeface="Times New Roman"/>
              </a:rPr>
              <a:t>Cleanse </a:t>
            </a:r>
            <a:r>
              <a:rPr sz="2400" spc="-65" dirty="0">
                <a:latin typeface="Times New Roman"/>
                <a:cs typeface="Times New Roman"/>
              </a:rPr>
              <a:t>their </a:t>
            </a:r>
            <a:r>
              <a:rPr sz="2400" spc="-145" dirty="0">
                <a:latin typeface="Times New Roman"/>
                <a:cs typeface="Times New Roman"/>
              </a:rPr>
              <a:t>Hands </a:t>
            </a:r>
            <a:r>
              <a:rPr sz="2400" spc="-105" dirty="0">
                <a:latin typeface="Times New Roman"/>
                <a:cs typeface="Times New Roman"/>
              </a:rPr>
              <a:t>o </a:t>
            </a:r>
            <a:r>
              <a:rPr sz="2400" spc="-90" dirty="0">
                <a:latin typeface="Times New Roman"/>
                <a:cs typeface="Times New Roman"/>
              </a:rPr>
              <a:t>them </a:t>
            </a:r>
            <a:r>
              <a:rPr sz="2400" spc="-190" dirty="0">
                <a:latin typeface="Times New Roman"/>
                <a:cs typeface="Times New Roman"/>
              </a:rPr>
              <a:t>as </a:t>
            </a:r>
            <a:r>
              <a:rPr sz="2400" spc="-125" dirty="0">
                <a:latin typeface="Times New Roman"/>
                <a:cs typeface="Times New Roman"/>
              </a:rPr>
              <a:t>soon </a:t>
            </a:r>
            <a:r>
              <a:rPr sz="2400" spc="-190" dirty="0">
                <a:latin typeface="Times New Roman"/>
                <a:cs typeface="Times New Roman"/>
              </a:rPr>
              <a:t>as </a:t>
            </a:r>
            <a:r>
              <a:rPr sz="2400" spc="-114" dirty="0">
                <a:latin typeface="Times New Roman"/>
                <a:cs typeface="Times New Roman"/>
              </a:rPr>
              <a:t>they </a:t>
            </a:r>
            <a:r>
              <a:rPr sz="2400" spc="-150" dirty="0">
                <a:latin typeface="Times New Roman"/>
                <a:cs typeface="Times New Roman"/>
              </a:rPr>
              <a:t>possibly 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170" dirty="0">
                <a:latin typeface="Times New Roman"/>
                <a:cs typeface="Times New Roman"/>
              </a:rPr>
              <a:t>can.”</a:t>
            </a:r>
            <a:endParaRPr sz="2400">
              <a:latin typeface="Times New Roman"/>
              <a:cs typeface="Times New Roman"/>
            </a:endParaRPr>
          </a:p>
          <a:p>
            <a:pPr marL="286385" marR="52705" indent="-274320">
              <a:lnSpc>
                <a:spcPct val="89100"/>
              </a:lnSpc>
              <a:spcBef>
                <a:spcPts val="590"/>
              </a:spcBef>
            </a:pPr>
            <a:r>
              <a:rPr sz="2000" spc="670" dirty="0">
                <a:solidFill>
                  <a:srgbClr val="D34817"/>
                </a:solidFill>
                <a:latin typeface="Arial"/>
                <a:cs typeface="Arial"/>
              </a:rPr>
              <a:t>q </a:t>
            </a:r>
            <a:r>
              <a:rPr sz="2400" spc="-125" dirty="0">
                <a:latin typeface="Times New Roman"/>
                <a:cs typeface="Times New Roman"/>
              </a:rPr>
              <a:t>The </a:t>
            </a:r>
            <a:r>
              <a:rPr sz="2400" spc="-105" dirty="0">
                <a:latin typeface="Times New Roman"/>
                <a:cs typeface="Times New Roman"/>
              </a:rPr>
              <a:t>General</a:t>
            </a:r>
            <a:r>
              <a:rPr sz="2400" spc="-475" dirty="0">
                <a:latin typeface="Times New Roman"/>
                <a:cs typeface="Times New Roman"/>
              </a:rPr>
              <a:t> </a:t>
            </a:r>
            <a:r>
              <a:rPr sz="2400" spc="-180" dirty="0">
                <a:latin typeface="Times New Roman"/>
                <a:cs typeface="Times New Roman"/>
              </a:rPr>
              <a:t>Assembly </a:t>
            </a:r>
            <a:r>
              <a:rPr sz="2400" spc="-85" dirty="0">
                <a:latin typeface="Times New Roman"/>
                <a:cs typeface="Times New Roman"/>
              </a:rPr>
              <a:t>reacted </a:t>
            </a:r>
            <a:r>
              <a:rPr sz="2400" spc="-110" dirty="0">
                <a:latin typeface="Times New Roman"/>
                <a:cs typeface="Times New Roman"/>
              </a:rPr>
              <a:t>in </a:t>
            </a:r>
            <a:r>
              <a:rPr sz="2400" spc="-105" dirty="0">
                <a:latin typeface="Times New Roman"/>
                <a:cs typeface="Times New Roman"/>
              </a:rPr>
              <a:t>1777 </a:t>
            </a:r>
            <a:r>
              <a:rPr sz="2400" spc="-190" dirty="0">
                <a:latin typeface="Times New Roman"/>
                <a:cs typeface="Times New Roman"/>
              </a:rPr>
              <a:t>by </a:t>
            </a:r>
            <a:r>
              <a:rPr sz="2400" spc="-114" dirty="0">
                <a:latin typeface="Times New Roman"/>
                <a:cs typeface="Times New Roman"/>
              </a:rPr>
              <a:t>enacting </a:t>
            </a:r>
            <a:r>
              <a:rPr sz="2400" spc="-190" dirty="0">
                <a:latin typeface="Times New Roman"/>
                <a:cs typeface="Times New Roman"/>
              </a:rPr>
              <a:t>a </a:t>
            </a:r>
            <a:r>
              <a:rPr sz="2400" spc="-170" dirty="0">
                <a:latin typeface="Times New Roman"/>
                <a:cs typeface="Times New Roman"/>
              </a:rPr>
              <a:t>law </a:t>
            </a:r>
            <a:r>
              <a:rPr sz="2400" spc="-135" dirty="0">
                <a:latin typeface="Times New Roman"/>
                <a:cs typeface="Times New Roman"/>
              </a:rPr>
              <a:t>“to </a:t>
            </a:r>
            <a:r>
              <a:rPr sz="2400" spc="-95" dirty="0">
                <a:latin typeface="Times New Roman"/>
                <a:cs typeface="Times New Roman"/>
              </a:rPr>
              <a:t>prevent  </a:t>
            </a:r>
            <a:r>
              <a:rPr sz="2400" spc="-110" dirty="0">
                <a:latin typeface="Times New Roman"/>
                <a:cs typeface="Times New Roman"/>
              </a:rPr>
              <a:t>domestic Insurrections” </a:t>
            </a:r>
            <a:r>
              <a:rPr sz="2400" spc="-135" dirty="0">
                <a:latin typeface="Times New Roman"/>
                <a:cs typeface="Times New Roman"/>
              </a:rPr>
              <a:t>and </a:t>
            </a:r>
            <a:r>
              <a:rPr sz="2400" spc="-105" dirty="0">
                <a:latin typeface="Times New Roman"/>
                <a:cs typeface="Times New Roman"/>
              </a:rPr>
              <a:t>denounced </a:t>
            </a:r>
            <a:r>
              <a:rPr sz="2400" spc="-75" dirty="0">
                <a:latin typeface="Times New Roman"/>
                <a:cs typeface="Times New Roman"/>
              </a:rPr>
              <a:t>the </a:t>
            </a:r>
            <a:r>
              <a:rPr sz="2400" spc="-175" dirty="0">
                <a:latin typeface="Times New Roman"/>
                <a:cs typeface="Times New Roman"/>
              </a:rPr>
              <a:t>“evil </a:t>
            </a:r>
            <a:r>
              <a:rPr sz="2400" spc="-135" dirty="0">
                <a:latin typeface="Times New Roman"/>
                <a:cs typeface="Times New Roman"/>
              </a:rPr>
              <a:t>and </a:t>
            </a:r>
            <a:r>
              <a:rPr sz="2400" spc="-100" dirty="0">
                <a:latin typeface="Times New Roman"/>
                <a:cs typeface="Times New Roman"/>
              </a:rPr>
              <a:t>pernicious  Practice </a:t>
            </a:r>
            <a:r>
              <a:rPr sz="2400" spc="-140" dirty="0">
                <a:latin typeface="Times New Roman"/>
                <a:cs typeface="Times New Roman"/>
              </a:rPr>
              <a:t>of </a:t>
            </a:r>
            <a:r>
              <a:rPr sz="2400" spc="-114" dirty="0">
                <a:latin typeface="Times New Roman"/>
                <a:cs typeface="Times New Roman"/>
              </a:rPr>
              <a:t>freeing </a:t>
            </a:r>
            <a:r>
              <a:rPr sz="2400" spc="-204" dirty="0">
                <a:latin typeface="Times New Roman"/>
                <a:cs typeface="Times New Roman"/>
              </a:rPr>
              <a:t>Slaves </a:t>
            </a:r>
            <a:r>
              <a:rPr sz="2400" spc="-110" dirty="0">
                <a:latin typeface="Times New Roman"/>
                <a:cs typeface="Times New Roman"/>
              </a:rPr>
              <a:t>in this </a:t>
            </a:r>
            <a:r>
              <a:rPr sz="2400" spc="-90" dirty="0">
                <a:latin typeface="Times New Roman"/>
                <a:cs typeface="Times New Roman"/>
              </a:rPr>
              <a:t>State, </a:t>
            </a:r>
            <a:r>
              <a:rPr sz="2400" spc="-145" dirty="0">
                <a:latin typeface="Times New Roman"/>
                <a:cs typeface="Times New Roman"/>
              </a:rPr>
              <a:t>[which] </a:t>
            </a:r>
            <a:r>
              <a:rPr sz="2400" spc="-110" dirty="0">
                <a:latin typeface="Times New Roman"/>
                <a:cs typeface="Times New Roman"/>
              </a:rPr>
              <a:t>ought </a:t>
            </a:r>
            <a:r>
              <a:rPr sz="2400" spc="-90" dirty="0">
                <a:latin typeface="Times New Roman"/>
                <a:cs typeface="Times New Roman"/>
              </a:rPr>
              <a:t>at </a:t>
            </a:r>
            <a:r>
              <a:rPr sz="2400" spc="-110" dirty="0">
                <a:latin typeface="Times New Roman"/>
                <a:cs typeface="Times New Roman"/>
              </a:rPr>
              <a:t>this </a:t>
            </a:r>
            <a:r>
              <a:rPr sz="2400" spc="-120" dirty="0">
                <a:latin typeface="Times New Roman"/>
                <a:cs typeface="Times New Roman"/>
              </a:rPr>
              <a:t>alarming  </a:t>
            </a:r>
            <a:r>
              <a:rPr sz="2400" spc="-135" dirty="0">
                <a:latin typeface="Times New Roman"/>
                <a:cs typeface="Times New Roman"/>
              </a:rPr>
              <a:t>and </a:t>
            </a:r>
            <a:r>
              <a:rPr sz="2400" spc="-90" dirty="0">
                <a:latin typeface="Times New Roman"/>
                <a:cs typeface="Times New Roman"/>
              </a:rPr>
              <a:t>Critical </a:t>
            </a:r>
            <a:r>
              <a:rPr sz="2400" spc="-85" dirty="0">
                <a:latin typeface="Times New Roman"/>
                <a:cs typeface="Times New Roman"/>
              </a:rPr>
              <a:t>time </a:t>
            </a:r>
            <a:r>
              <a:rPr sz="2400" spc="-40" dirty="0">
                <a:latin typeface="Times New Roman"/>
                <a:cs typeface="Times New Roman"/>
              </a:rPr>
              <a:t>to </a:t>
            </a:r>
            <a:r>
              <a:rPr sz="2400" spc="-110" dirty="0">
                <a:latin typeface="Times New Roman"/>
                <a:cs typeface="Times New Roman"/>
              </a:rPr>
              <a:t>be guarded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45" dirty="0">
                <a:latin typeface="Times New Roman"/>
                <a:cs typeface="Times New Roman"/>
              </a:rPr>
              <a:t>against…”</a:t>
            </a:r>
            <a:endParaRPr sz="2400">
              <a:latin typeface="Times New Roman"/>
              <a:cs typeface="Times New Roman"/>
            </a:endParaRPr>
          </a:p>
          <a:p>
            <a:pPr marL="286385" marR="5080" indent="-274320">
              <a:lnSpc>
                <a:spcPts val="2600"/>
              </a:lnSpc>
              <a:spcBef>
                <a:spcPts val="635"/>
              </a:spcBef>
            </a:pPr>
            <a:r>
              <a:rPr sz="2000" spc="670" dirty="0">
                <a:solidFill>
                  <a:srgbClr val="D34817"/>
                </a:solidFill>
                <a:latin typeface="Arial"/>
                <a:cs typeface="Arial"/>
              </a:rPr>
              <a:t>q </a:t>
            </a:r>
            <a:r>
              <a:rPr sz="2400" spc="-95" dirty="0">
                <a:latin typeface="Times New Roman"/>
                <a:cs typeface="Times New Roman"/>
              </a:rPr>
              <a:t>Thus, </a:t>
            </a:r>
            <a:r>
              <a:rPr sz="2400" spc="-114" dirty="0">
                <a:latin typeface="Times New Roman"/>
                <a:cs typeface="Times New Roman"/>
              </a:rPr>
              <a:t>freeing </a:t>
            </a:r>
            <a:r>
              <a:rPr sz="2400" spc="-190" dirty="0">
                <a:latin typeface="Times New Roman"/>
                <a:cs typeface="Times New Roman"/>
              </a:rPr>
              <a:t>a </a:t>
            </a:r>
            <a:r>
              <a:rPr sz="2400" spc="-180" dirty="0">
                <a:latin typeface="Times New Roman"/>
                <a:cs typeface="Times New Roman"/>
              </a:rPr>
              <a:t>slave </a:t>
            </a:r>
            <a:r>
              <a:rPr sz="2400" spc="-135" dirty="0">
                <a:latin typeface="Times New Roman"/>
                <a:cs typeface="Times New Roman"/>
              </a:rPr>
              <a:t>became </a:t>
            </a:r>
            <a:r>
              <a:rPr sz="2400" spc="-100" dirty="0">
                <a:latin typeface="Times New Roman"/>
                <a:cs typeface="Times New Roman"/>
              </a:rPr>
              <a:t>illegal. </a:t>
            </a:r>
            <a:r>
              <a:rPr sz="2400" spc="-105" dirty="0">
                <a:latin typeface="Times New Roman"/>
                <a:cs typeface="Times New Roman"/>
              </a:rPr>
              <a:t>County </a:t>
            </a:r>
            <a:r>
              <a:rPr sz="2400" spc="-130" dirty="0">
                <a:latin typeface="Times New Roman"/>
                <a:cs typeface="Times New Roman"/>
              </a:rPr>
              <a:t>sheriffs </a:t>
            </a:r>
            <a:r>
              <a:rPr sz="2400" spc="-105" dirty="0">
                <a:latin typeface="Times New Roman"/>
                <a:cs typeface="Times New Roman"/>
              </a:rPr>
              <a:t>were </a:t>
            </a:r>
            <a:r>
              <a:rPr sz="2400" spc="-70" dirty="0">
                <a:latin typeface="Times New Roman"/>
                <a:cs typeface="Times New Roman"/>
              </a:rPr>
              <a:t>instructed  </a:t>
            </a:r>
            <a:r>
              <a:rPr sz="2400" spc="-40" dirty="0">
                <a:latin typeface="Times New Roman"/>
                <a:cs typeface="Times New Roman"/>
              </a:rPr>
              <a:t>to </a:t>
            </a:r>
            <a:r>
              <a:rPr sz="2400" spc="-90" dirty="0">
                <a:latin typeface="Times New Roman"/>
                <a:cs typeface="Times New Roman"/>
              </a:rPr>
              <a:t>capture </a:t>
            </a:r>
            <a:r>
              <a:rPr sz="2400" spc="-135" dirty="0">
                <a:latin typeface="Times New Roman"/>
                <a:cs typeface="Times New Roman"/>
              </a:rPr>
              <a:t>and </a:t>
            </a:r>
            <a:r>
              <a:rPr sz="2400" spc="-105" dirty="0">
                <a:latin typeface="Times New Roman"/>
                <a:cs typeface="Times New Roman"/>
              </a:rPr>
              <a:t>auction </a:t>
            </a:r>
            <a:r>
              <a:rPr sz="2400" spc="-185" dirty="0">
                <a:latin typeface="Times New Roman"/>
                <a:cs typeface="Times New Roman"/>
              </a:rPr>
              <a:t>any </a:t>
            </a:r>
            <a:r>
              <a:rPr sz="2400" spc="-180" dirty="0">
                <a:latin typeface="Times New Roman"/>
                <a:cs typeface="Times New Roman"/>
              </a:rPr>
              <a:t>slave </a:t>
            </a:r>
            <a:r>
              <a:rPr sz="2400" spc="-135" dirty="0">
                <a:latin typeface="Times New Roman"/>
                <a:cs typeface="Times New Roman"/>
              </a:rPr>
              <a:t>who </a:t>
            </a:r>
            <a:r>
              <a:rPr sz="2400" spc="-150" dirty="0">
                <a:latin typeface="Times New Roman"/>
                <a:cs typeface="Times New Roman"/>
              </a:rPr>
              <a:t>had </a:t>
            </a:r>
            <a:r>
              <a:rPr sz="2400" spc="-105" dirty="0">
                <a:latin typeface="Times New Roman"/>
                <a:cs typeface="Times New Roman"/>
              </a:rPr>
              <a:t>been 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Times New Roman"/>
                <a:cs typeface="Times New Roman"/>
              </a:rPr>
              <a:t>freed.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438757"/>
            <a:ext cx="7987030" cy="4528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marR="270510" indent="-273050">
              <a:lnSpc>
                <a:spcPct val="101000"/>
              </a:lnSpc>
            </a:pPr>
            <a:r>
              <a:rPr sz="2200" spc="15" dirty="0">
                <a:solidFill>
                  <a:srgbClr val="D34817"/>
                </a:solidFill>
                <a:latin typeface="Arial"/>
                <a:cs typeface="Arial"/>
              </a:rPr>
              <a:t>q</a:t>
            </a:r>
            <a:r>
              <a:rPr sz="2600" spc="15" dirty="0">
                <a:latin typeface="Times New Roman"/>
                <a:cs typeface="Times New Roman"/>
              </a:rPr>
              <a:t>Quakers </a:t>
            </a:r>
            <a:r>
              <a:rPr sz="2600" spc="-95" dirty="0">
                <a:latin typeface="Times New Roman"/>
                <a:cs typeface="Times New Roman"/>
              </a:rPr>
              <a:t>introduced </a:t>
            </a:r>
            <a:r>
              <a:rPr sz="2600" spc="-114" dirty="0">
                <a:latin typeface="Times New Roman"/>
                <a:cs typeface="Times New Roman"/>
              </a:rPr>
              <a:t>numerous </a:t>
            </a:r>
            <a:r>
              <a:rPr sz="2600" spc="-135" dirty="0">
                <a:latin typeface="Times New Roman"/>
                <a:cs typeface="Times New Roman"/>
              </a:rPr>
              <a:t>bills </a:t>
            </a:r>
            <a:r>
              <a:rPr sz="2600" spc="-120" dirty="0">
                <a:latin typeface="Times New Roman"/>
                <a:cs typeface="Times New Roman"/>
              </a:rPr>
              <a:t>in </a:t>
            </a:r>
            <a:r>
              <a:rPr sz="2600" spc="-80" dirty="0">
                <a:latin typeface="Times New Roman"/>
                <a:cs typeface="Times New Roman"/>
              </a:rPr>
              <a:t>the </a:t>
            </a:r>
            <a:r>
              <a:rPr sz="2600" spc="-110" dirty="0">
                <a:latin typeface="Times New Roman"/>
                <a:cs typeface="Times New Roman"/>
              </a:rPr>
              <a:t>General </a:t>
            </a:r>
            <a:r>
              <a:rPr sz="2600" spc="-195" dirty="0">
                <a:latin typeface="Times New Roman"/>
                <a:cs typeface="Times New Roman"/>
              </a:rPr>
              <a:t>Assembly  </a:t>
            </a:r>
            <a:r>
              <a:rPr sz="2600" spc="-145" dirty="0">
                <a:latin typeface="Times New Roman"/>
                <a:cs typeface="Times New Roman"/>
              </a:rPr>
              <a:t>calling </a:t>
            </a:r>
            <a:r>
              <a:rPr sz="2600" spc="-95" dirty="0">
                <a:latin typeface="Times New Roman"/>
                <a:cs typeface="Times New Roman"/>
              </a:rPr>
              <a:t>for </a:t>
            </a:r>
            <a:r>
              <a:rPr sz="2600" spc="-160" dirty="0">
                <a:latin typeface="Times New Roman"/>
                <a:cs typeface="Times New Roman"/>
              </a:rPr>
              <a:t>an </a:t>
            </a:r>
            <a:r>
              <a:rPr sz="2600" spc="-114" dirty="0">
                <a:latin typeface="Times New Roman"/>
                <a:cs typeface="Times New Roman"/>
              </a:rPr>
              <a:t>end </a:t>
            </a:r>
            <a:r>
              <a:rPr sz="2600" spc="-40" dirty="0">
                <a:latin typeface="Times New Roman"/>
                <a:cs typeface="Times New Roman"/>
              </a:rPr>
              <a:t>to </a:t>
            </a:r>
            <a:r>
              <a:rPr sz="2600" spc="-80" dirty="0">
                <a:latin typeface="Times New Roman"/>
                <a:cs typeface="Times New Roman"/>
              </a:rPr>
              <a:t>the </a:t>
            </a:r>
            <a:r>
              <a:rPr sz="2600" spc="-190" dirty="0">
                <a:latin typeface="Times New Roman"/>
                <a:cs typeface="Times New Roman"/>
              </a:rPr>
              <a:t>slave </a:t>
            </a:r>
            <a:r>
              <a:rPr sz="2600" spc="-70" dirty="0">
                <a:latin typeface="Times New Roman"/>
                <a:cs typeface="Times New Roman"/>
              </a:rPr>
              <a:t>trade </a:t>
            </a:r>
            <a:r>
              <a:rPr sz="2600" spc="-145" dirty="0">
                <a:latin typeface="Times New Roman"/>
                <a:cs typeface="Times New Roman"/>
              </a:rPr>
              <a:t>and </a:t>
            </a:r>
            <a:r>
              <a:rPr sz="2600" spc="-80" dirty="0">
                <a:latin typeface="Times New Roman"/>
                <a:cs typeface="Times New Roman"/>
              </a:rPr>
              <a:t>the </a:t>
            </a:r>
            <a:r>
              <a:rPr sz="2600" spc="-130" dirty="0">
                <a:latin typeface="Times New Roman"/>
                <a:cs typeface="Times New Roman"/>
              </a:rPr>
              <a:t>emancipation </a:t>
            </a:r>
            <a:r>
              <a:rPr sz="2600" spc="-155" dirty="0">
                <a:latin typeface="Times New Roman"/>
                <a:cs typeface="Times New Roman"/>
              </a:rPr>
              <a:t>of </a:t>
            </a:r>
            <a:r>
              <a:rPr sz="2600" spc="-135" dirty="0">
                <a:latin typeface="Times New Roman"/>
                <a:cs typeface="Times New Roman"/>
              </a:rPr>
              <a:t>all  </a:t>
            </a:r>
            <a:r>
              <a:rPr sz="2600" spc="-160" dirty="0">
                <a:latin typeface="Times New Roman"/>
                <a:cs typeface="Times New Roman"/>
              </a:rPr>
              <a:t>slaves.</a:t>
            </a:r>
            <a:endParaRPr sz="2600">
              <a:latin typeface="Times New Roman"/>
              <a:cs typeface="Times New Roman"/>
            </a:endParaRPr>
          </a:p>
          <a:p>
            <a:pPr marL="285750" marR="5080" indent="-273050">
              <a:lnSpc>
                <a:spcPct val="100400"/>
              </a:lnSpc>
              <a:spcBef>
                <a:spcPts val="565"/>
              </a:spcBef>
            </a:pPr>
            <a:r>
              <a:rPr sz="2200" spc="195" dirty="0">
                <a:solidFill>
                  <a:srgbClr val="D34817"/>
                </a:solidFill>
                <a:latin typeface="Arial"/>
                <a:cs typeface="Arial"/>
              </a:rPr>
              <a:t>q</a:t>
            </a:r>
            <a:r>
              <a:rPr sz="2600" spc="195" dirty="0">
                <a:latin typeface="Times New Roman"/>
                <a:cs typeface="Times New Roman"/>
              </a:rPr>
              <a:t>In </a:t>
            </a:r>
            <a:r>
              <a:rPr sz="2600" spc="-204" dirty="0">
                <a:latin typeface="Times New Roman"/>
                <a:cs typeface="Times New Roman"/>
              </a:rPr>
              <a:t>a </a:t>
            </a:r>
            <a:r>
              <a:rPr sz="2600" spc="-114" dirty="0">
                <a:latin typeface="Times New Roman"/>
                <a:cs typeface="Times New Roman"/>
              </a:rPr>
              <a:t>1797 </a:t>
            </a:r>
            <a:r>
              <a:rPr sz="2600" spc="-135" dirty="0">
                <a:latin typeface="Times New Roman"/>
                <a:cs typeface="Times New Roman"/>
              </a:rPr>
              <a:t>congressional </a:t>
            </a:r>
            <a:r>
              <a:rPr sz="2600" spc="-90" dirty="0">
                <a:latin typeface="Times New Roman"/>
                <a:cs typeface="Times New Roman"/>
              </a:rPr>
              <a:t>debate, </a:t>
            </a:r>
            <a:r>
              <a:rPr sz="2600" spc="-130" dirty="0">
                <a:latin typeface="Times New Roman"/>
                <a:cs typeface="Times New Roman"/>
              </a:rPr>
              <a:t>Nathaniel </a:t>
            </a:r>
            <a:r>
              <a:rPr sz="2600" spc="-180" dirty="0">
                <a:latin typeface="Times New Roman"/>
                <a:cs typeface="Times New Roman"/>
              </a:rPr>
              <a:t>Macon </a:t>
            </a:r>
            <a:r>
              <a:rPr sz="2600" spc="-114" dirty="0">
                <a:latin typeface="Times New Roman"/>
                <a:cs typeface="Times New Roman"/>
              </a:rPr>
              <a:t>declared </a:t>
            </a:r>
            <a:r>
              <a:rPr sz="2600" spc="-80" dirty="0">
                <a:latin typeface="Times New Roman"/>
                <a:cs typeface="Times New Roman"/>
              </a:rPr>
              <a:t>the  </a:t>
            </a:r>
            <a:r>
              <a:rPr sz="2600" spc="-110" dirty="0">
                <a:latin typeface="Times New Roman"/>
                <a:cs typeface="Times New Roman"/>
              </a:rPr>
              <a:t>Quakers </a:t>
            </a:r>
            <a:r>
              <a:rPr sz="2600" spc="-40" dirty="0">
                <a:latin typeface="Times New Roman"/>
                <a:cs typeface="Times New Roman"/>
              </a:rPr>
              <a:t>to </a:t>
            </a:r>
            <a:r>
              <a:rPr sz="2600" spc="-120" dirty="0">
                <a:latin typeface="Times New Roman"/>
                <a:cs typeface="Times New Roman"/>
              </a:rPr>
              <a:t>be warmakers </a:t>
            </a:r>
            <a:r>
              <a:rPr sz="2600" spc="-70" dirty="0">
                <a:latin typeface="Times New Roman"/>
                <a:cs typeface="Times New Roman"/>
              </a:rPr>
              <a:t>rather </a:t>
            </a:r>
            <a:r>
              <a:rPr sz="2600" spc="-114" dirty="0">
                <a:latin typeface="Times New Roman"/>
                <a:cs typeface="Times New Roman"/>
              </a:rPr>
              <a:t>than </a:t>
            </a:r>
            <a:r>
              <a:rPr sz="2600" spc="-135" dirty="0">
                <a:latin typeface="Times New Roman"/>
                <a:cs typeface="Times New Roman"/>
              </a:rPr>
              <a:t>peacemakers </a:t>
            </a:r>
            <a:r>
              <a:rPr sz="2600" spc="-250" dirty="0">
                <a:latin typeface="Times New Roman"/>
                <a:cs typeface="Times New Roman"/>
              </a:rPr>
              <a:t>“as </a:t>
            </a:r>
            <a:r>
              <a:rPr sz="2600" spc="-125" dirty="0">
                <a:latin typeface="Times New Roman"/>
                <a:cs typeface="Times New Roman"/>
              </a:rPr>
              <a:t>they </a:t>
            </a:r>
            <a:r>
              <a:rPr sz="2600" spc="-110" dirty="0">
                <a:latin typeface="Times New Roman"/>
                <a:cs typeface="Times New Roman"/>
              </a:rPr>
              <a:t>were  </a:t>
            </a:r>
            <a:r>
              <a:rPr sz="2600" spc="-130" dirty="0">
                <a:latin typeface="Times New Roman"/>
                <a:cs typeface="Times New Roman"/>
              </a:rPr>
              <a:t>continually </a:t>
            </a:r>
            <a:r>
              <a:rPr sz="2600" spc="-135" dirty="0">
                <a:latin typeface="Times New Roman"/>
                <a:cs typeface="Times New Roman"/>
              </a:rPr>
              <a:t>endeavoring </a:t>
            </a:r>
            <a:r>
              <a:rPr sz="2600" spc="-120" dirty="0">
                <a:latin typeface="Times New Roman"/>
                <a:cs typeface="Times New Roman"/>
              </a:rPr>
              <a:t>in </a:t>
            </a:r>
            <a:r>
              <a:rPr sz="2600" spc="-80" dirty="0">
                <a:latin typeface="Times New Roman"/>
                <a:cs typeface="Times New Roman"/>
              </a:rPr>
              <a:t>the </a:t>
            </a:r>
            <a:r>
              <a:rPr sz="2600" spc="-105" dirty="0">
                <a:latin typeface="Times New Roman"/>
                <a:cs typeface="Times New Roman"/>
              </a:rPr>
              <a:t>Southern </a:t>
            </a:r>
            <a:r>
              <a:rPr sz="2600" spc="-140" dirty="0">
                <a:latin typeface="Times New Roman"/>
                <a:cs typeface="Times New Roman"/>
              </a:rPr>
              <a:t>States </a:t>
            </a:r>
            <a:r>
              <a:rPr sz="2600" spc="-40" dirty="0">
                <a:latin typeface="Times New Roman"/>
                <a:cs typeface="Times New Roman"/>
              </a:rPr>
              <a:t>to </a:t>
            </a:r>
            <a:r>
              <a:rPr sz="2600" spc="-70" dirty="0">
                <a:latin typeface="Times New Roman"/>
                <a:cs typeface="Times New Roman"/>
              </a:rPr>
              <a:t>stir </a:t>
            </a:r>
            <a:r>
              <a:rPr sz="2600" spc="-114" dirty="0">
                <a:latin typeface="Times New Roman"/>
                <a:cs typeface="Times New Roman"/>
              </a:rPr>
              <a:t>up  </a:t>
            </a:r>
            <a:r>
              <a:rPr sz="2600" spc="-100" dirty="0">
                <a:latin typeface="Times New Roman"/>
                <a:cs typeface="Times New Roman"/>
              </a:rPr>
              <a:t>insurrections </a:t>
            </a:r>
            <a:r>
              <a:rPr sz="2600" spc="-140" dirty="0">
                <a:latin typeface="Times New Roman"/>
                <a:cs typeface="Times New Roman"/>
              </a:rPr>
              <a:t>amongst </a:t>
            </a:r>
            <a:r>
              <a:rPr sz="2600" spc="-80" dirty="0">
                <a:latin typeface="Times New Roman"/>
                <a:cs typeface="Times New Roman"/>
              </a:rPr>
              <a:t>the</a:t>
            </a:r>
            <a:r>
              <a:rPr sz="2600" spc="30" dirty="0">
                <a:latin typeface="Times New Roman"/>
                <a:cs typeface="Times New Roman"/>
              </a:rPr>
              <a:t> </a:t>
            </a:r>
            <a:r>
              <a:rPr sz="2600" spc="-145" dirty="0">
                <a:latin typeface="Times New Roman"/>
                <a:cs typeface="Times New Roman"/>
              </a:rPr>
              <a:t>negroes.”</a:t>
            </a:r>
            <a:endParaRPr sz="2600">
              <a:latin typeface="Times New Roman"/>
              <a:cs typeface="Times New Roman"/>
            </a:endParaRPr>
          </a:p>
          <a:p>
            <a:pPr marL="285750" marR="76200" indent="-273050">
              <a:lnSpc>
                <a:spcPts val="3100"/>
              </a:lnSpc>
              <a:spcBef>
                <a:spcPts val="695"/>
              </a:spcBef>
            </a:pPr>
            <a:r>
              <a:rPr sz="2200" spc="5" dirty="0">
                <a:solidFill>
                  <a:srgbClr val="D34817"/>
                </a:solidFill>
                <a:latin typeface="Arial"/>
                <a:cs typeface="Arial"/>
              </a:rPr>
              <a:t>q</a:t>
            </a:r>
            <a:r>
              <a:rPr sz="2600" spc="5" dirty="0">
                <a:latin typeface="Times New Roman"/>
                <a:cs typeface="Times New Roman"/>
              </a:rPr>
              <a:t>Southern </a:t>
            </a:r>
            <a:r>
              <a:rPr sz="2600" spc="-120" dirty="0">
                <a:latin typeface="Times New Roman"/>
                <a:cs typeface="Times New Roman"/>
              </a:rPr>
              <a:t>whites </a:t>
            </a:r>
            <a:r>
              <a:rPr sz="2600" spc="-140" dirty="0">
                <a:latin typeface="Times New Roman"/>
                <a:cs typeface="Times New Roman"/>
              </a:rPr>
              <a:t>typically </a:t>
            </a:r>
            <a:r>
              <a:rPr sz="2600" spc="-145" dirty="0">
                <a:latin typeface="Times New Roman"/>
                <a:cs typeface="Times New Roman"/>
              </a:rPr>
              <a:t>blamed </a:t>
            </a:r>
            <a:r>
              <a:rPr sz="2600" spc="-140" dirty="0">
                <a:latin typeface="Times New Roman"/>
                <a:cs typeface="Times New Roman"/>
              </a:rPr>
              <a:t>“religious </a:t>
            </a:r>
            <a:r>
              <a:rPr sz="2600" spc="-130" dirty="0">
                <a:latin typeface="Times New Roman"/>
                <a:cs typeface="Times New Roman"/>
              </a:rPr>
              <a:t>dissenters” </a:t>
            </a:r>
            <a:r>
              <a:rPr sz="2600" spc="-145" dirty="0">
                <a:latin typeface="Times New Roman"/>
                <a:cs typeface="Times New Roman"/>
              </a:rPr>
              <a:t>and  </a:t>
            </a:r>
            <a:r>
              <a:rPr sz="2600" spc="-135" dirty="0">
                <a:latin typeface="Times New Roman"/>
                <a:cs typeface="Times New Roman"/>
              </a:rPr>
              <a:t>“outside </a:t>
            </a:r>
            <a:r>
              <a:rPr sz="2600" spc="-125" dirty="0">
                <a:latin typeface="Times New Roman"/>
                <a:cs typeface="Times New Roman"/>
              </a:rPr>
              <a:t>agitators” </a:t>
            </a:r>
            <a:r>
              <a:rPr sz="2600" spc="-95" dirty="0">
                <a:latin typeface="Times New Roman"/>
                <a:cs typeface="Times New Roman"/>
              </a:rPr>
              <a:t>for </a:t>
            </a:r>
            <a:r>
              <a:rPr sz="2600" spc="-190" dirty="0">
                <a:latin typeface="Times New Roman"/>
                <a:cs typeface="Times New Roman"/>
              </a:rPr>
              <a:t>slave </a:t>
            </a:r>
            <a:r>
              <a:rPr sz="2600" spc="-80" dirty="0">
                <a:latin typeface="Times New Roman"/>
                <a:cs typeface="Times New Roman"/>
              </a:rPr>
              <a:t>discontent, </a:t>
            </a:r>
            <a:r>
              <a:rPr sz="2600" spc="-70" dirty="0">
                <a:latin typeface="Times New Roman"/>
                <a:cs typeface="Times New Roman"/>
              </a:rPr>
              <a:t>rather </a:t>
            </a:r>
            <a:r>
              <a:rPr sz="2600" spc="-114" dirty="0">
                <a:latin typeface="Times New Roman"/>
                <a:cs typeface="Times New Roman"/>
              </a:rPr>
              <a:t>than </a:t>
            </a:r>
            <a:r>
              <a:rPr sz="2600" spc="-145" dirty="0">
                <a:latin typeface="Times New Roman"/>
                <a:cs typeface="Times New Roman"/>
              </a:rPr>
              <a:t>acknowledge  </a:t>
            </a:r>
            <a:r>
              <a:rPr sz="2600" spc="-85" dirty="0">
                <a:latin typeface="Times New Roman"/>
                <a:cs typeface="Times New Roman"/>
              </a:rPr>
              <a:t>that </a:t>
            </a:r>
            <a:r>
              <a:rPr sz="2600" spc="-80" dirty="0">
                <a:latin typeface="Times New Roman"/>
                <a:cs typeface="Times New Roman"/>
              </a:rPr>
              <a:t>the </a:t>
            </a:r>
            <a:r>
              <a:rPr sz="2600" spc="-195" dirty="0">
                <a:latin typeface="Times New Roman"/>
                <a:cs typeface="Times New Roman"/>
              </a:rPr>
              <a:t>slaves </a:t>
            </a:r>
            <a:r>
              <a:rPr sz="2600" spc="-140" dirty="0">
                <a:latin typeface="Times New Roman"/>
                <a:cs typeface="Times New Roman"/>
              </a:rPr>
              <a:t>themselves </a:t>
            </a:r>
            <a:r>
              <a:rPr sz="2600" spc="-225" dirty="0">
                <a:latin typeface="Times New Roman"/>
                <a:cs typeface="Times New Roman"/>
              </a:rPr>
              <a:t>may </a:t>
            </a:r>
            <a:r>
              <a:rPr sz="2600" spc="-120" dirty="0">
                <a:latin typeface="Times New Roman"/>
                <a:cs typeface="Times New Roman"/>
              </a:rPr>
              <a:t>be </a:t>
            </a:r>
            <a:r>
              <a:rPr sz="2600" spc="-80" dirty="0">
                <a:latin typeface="Times New Roman"/>
                <a:cs typeface="Times New Roman"/>
              </a:rPr>
              <a:t>the </a:t>
            </a:r>
            <a:r>
              <a:rPr sz="2600" spc="-135" dirty="0">
                <a:latin typeface="Times New Roman"/>
                <a:cs typeface="Times New Roman"/>
              </a:rPr>
              <a:t>agents </a:t>
            </a:r>
            <a:r>
              <a:rPr sz="2600" spc="-155" dirty="0">
                <a:latin typeface="Times New Roman"/>
                <a:cs typeface="Times New Roman"/>
              </a:rPr>
              <a:t>of </a:t>
            </a:r>
            <a:r>
              <a:rPr sz="2600" spc="-70" dirty="0">
                <a:latin typeface="Times New Roman"/>
                <a:cs typeface="Times New Roman"/>
              </a:rPr>
              <a:t>their </a:t>
            </a:r>
            <a:r>
              <a:rPr sz="2600" spc="-150" dirty="0">
                <a:latin typeface="Times New Roman"/>
                <a:cs typeface="Times New Roman"/>
              </a:rPr>
              <a:t>own  </a:t>
            </a:r>
            <a:r>
              <a:rPr sz="2600" spc="-80" dirty="0">
                <a:latin typeface="Times New Roman"/>
                <a:cs typeface="Times New Roman"/>
              </a:rPr>
              <a:t>liberation.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1140" y="435095"/>
            <a:ext cx="7747634" cy="59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65" dirty="0"/>
              <a:t>Continuing </a:t>
            </a:r>
            <a:r>
              <a:rPr spc="10" dirty="0"/>
              <a:t>the </a:t>
            </a:r>
            <a:r>
              <a:rPr spc="-80" dirty="0"/>
              <a:t>Struggle </a:t>
            </a:r>
            <a:r>
              <a:rPr spc="-20" dirty="0"/>
              <a:t>for</a:t>
            </a:r>
            <a:r>
              <a:rPr spc="-235" dirty="0"/>
              <a:t> </a:t>
            </a:r>
            <a:r>
              <a:rPr spc="-110" dirty="0"/>
              <a:t>Freedom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975217"/>
            <a:ext cx="8520430" cy="5004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marR="601980" indent="-273050">
              <a:lnSpc>
                <a:spcPct val="102600"/>
              </a:lnSpc>
            </a:pPr>
            <a:r>
              <a:rPr sz="2200" spc="125" dirty="0">
                <a:solidFill>
                  <a:srgbClr val="D34817"/>
                </a:solidFill>
                <a:latin typeface="Arial"/>
                <a:cs typeface="Arial"/>
              </a:rPr>
              <a:t>q</a:t>
            </a:r>
            <a:r>
              <a:rPr sz="2600" spc="125" dirty="0">
                <a:latin typeface="Times New Roman"/>
                <a:cs typeface="Times New Roman"/>
              </a:rPr>
              <a:t>The </a:t>
            </a:r>
            <a:r>
              <a:rPr sz="2600" spc="-140" dirty="0">
                <a:latin typeface="Times New Roman"/>
                <a:cs typeface="Times New Roman"/>
              </a:rPr>
              <a:t>years </a:t>
            </a:r>
            <a:r>
              <a:rPr sz="2600" spc="-114" dirty="0">
                <a:latin typeface="Times New Roman"/>
                <a:cs typeface="Times New Roman"/>
              </a:rPr>
              <a:t>between </a:t>
            </a:r>
            <a:r>
              <a:rPr sz="2600" spc="-80" dirty="0">
                <a:latin typeface="Times New Roman"/>
                <a:cs typeface="Times New Roman"/>
              </a:rPr>
              <a:t>the </a:t>
            </a:r>
            <a:r>
              <a:rPr sz="2600" spc="-125" dirty="0">
                <a:latin typeface="Times New Roman"/>
                <a:cs typeface="Times New Roman"/>
              </a:rPr>
              <a:t>Revolution </a:t>
            </a:r>
            <a:r>
              <a:rPr sz="2600" spc="-145" dirty="0">
                <a:latin typeface="Times New Roman"/>
                <a:cs typeface="Times New Roman"/>
              </a:rPr>
              <a:t>and </a:t>
            </a:r>
            <a:r>
              <a:rPr sz="2600" spc="-114" dirty="0">
                <a:latin typeface="Times New Roman"/>
                <a:cs typeface="Times New Roman"/>
              </a:rPr>
              <a:t>1800 </a:t>
            </a:r>
            <a:r>
              <a:rPr sz="2600" spc="-130" dirty="0">
                <a:latin typeface="Times New Roman"/>
                <a:cs typeface="Times New Roman"/>
              </a:rPr>
              <a:t>proved </a:t>
            </a:r>
            <a:r>
              <a:rPr sz="2600" spc="-70" dirty="0">
                <a:latin typeface="Times New Roman"/>
                <a:cs typeface="Times New Roman"/>
              </a:rPr>
              <a:t>turbulent </a:t>
            </a:r>
            <a:r>
              <a:rPr sz="2600" spc="-204" dirty="0">
                <a:latin typeface="Times New Roman"/>
                <a:cs typeface="Times New Roman"/>
              </a:rPr>
              <a:t>as  </a:t>
            </a:r>
            <a:r>
              <a:rPr sz="2600" spc="-110" dirty="0">
                <a:latin typeface="Times New Roman"/>
                <a:cs typeface="Times New Roman"/>
              </a:rPr>
              <a:t>restless </a:t>
            </a:r>
            <a:r>
              <a:rPr sz="2600" spc="-165" dirty="0">
                <a:latin typeface="Times New Roman"/>
                <a:cs typeface="Times New Roman"/>
              </a:rPr>
              <a:t>blacks </a:t>
            </a:r>
            <a:r>
              <a:rPr sz="2600" spc="-75" dirty="0">
                <a:latin typeface="Times New Roman"/>
                <a:cs typeface="Times New Roman"/>
              </a:rPr>
              <a:t>tested </a:t>
            </a:r>
            <a:r>
              <a:rPr sz="2600" spc="-80" dirty="0">
                <a:latin typeface="Times New Roman"/>
                <a:cs typeface="Times New Roman"/>
              </a:rPr>
              <a:t>the </a:t>
            </a:r>
            <a:r>
              <a:rPr sz="2600" spc="-114" dirty="0">
                <a:latin typeface="Times New Roman"/>
                <a:cs typeface="Times New Roman"/>
              </a:rPr>
              <a:t>boundaries </a:t>
            </a:r>
            <a:r>
              <a:rPr sz="2600" spc="-155" dirty="0">
                <a:latin typeface="Times New Roman"/>
                <a:cs typeface="Times New Roman"/>
              </a:rPr>
              <a:t>of </a:t>
            </a:r>
            <a:r>
              <a:rPr sz="2600" spc="-70" dirty="0">
                <a:latin typeface="Times New Roman"/>
                <a:cs typeface="Times New Roman"/>
              </a:rPr>
              <a:t>their</a:t>
            </a:r>
            <a:r>
              <a:rPr sz="2600" spc="27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enslavement.</a:t>
            </a:r>
            <a:endParaRPr sz="2600">
              <a:latin typeface="Times New Roman"/>
              <a:cs typeface="Times New Roman"/>
            </a:endParaRPr>
          </a:p>
          <a:p>
            <a:pPr marL="285750" marR="133985" indent="-273050">
              <a:lnSpc>
                <a:spcPts val="3100"/>
              </a:lnSpc>
              <a:spcBef>
                <a:spcPts val="700"/>
              </a:spcBef>
            </a:pPr>
            <a:r>
              <a:rPr sz="2200" spc="120" dirty="0">
                <a:solidFill>
                  <a:srgbClr val="D34817"/>
                </a:solidFill>
                <a:latin typeface="Arial"/>
                <a:cs typeface="Arial"/>
              </a:rPr>
              <a:t>q</a:t>
            </a:r>
            <a:r>
              <a:rPr sz="2600" spc="120" dirty="0">
                <a:latin typeface="Times New Roman"/>
                <a:cs typeface="Times New Roman"/>
              </a:rPr>
              <a:t>As </a:t>
            </a:r>
            <a:r>
              <a:rPr sz="2600" spc="-110" dirty="0">
                <a:latin typeface="Times New Roman"/>
                <a:cs typeface="Times New Roman"/>
              </a:rPr>
              <a:t>word </a:t>
            </a:r>
            <a:r>
              <a:rPr sz="2600" spc="-155" dirty="0">
                <a:latin typeface="Times New Roman"/>
                <a:cs typeface="Times New Roman"/>
              </a:rPr>
              <a:t>of </a:t>
            </a:r>
            <a:r>
              <a:rPr sz="2600" spc="-190" dirty="0">
                <a:latin typeface="Times New Roman"/>
                <a:cs typeface="Times New Roman"/>
              </a:rPr>
              <a:t>slave </a:t>
            </a:r>
            <a:r>
              <a:rPr sz="2600" spc="-114" dirty="0">
                <a:latin typeface="Times New Roman"/>
                <a:cs typeface="Times New Roman"/>
              </a:rPr>
              <a:t>revolts </a:t>
            </a:r>
            <a:r>
              <a:rPr sz="2600" spc="-95" dirty="0">
                <a:latin typeface="Times New Roman"/>
                <a:cs typeface="Times New Roman"/>
              </a:rPr>
              <a:t>occurring </a:t>
            </a:r>
            <a:r>
              <a:rPr sz="2600" spc="-120" dirty="0">
                <a:latin typeface="Times New Roman"/>
                <a:cs typeface="Times New Roman"/>
              </a:rPr>
              <a:t>in </a:t>
            </a:r>
            <a:r>
              <a:rPr sz="2600" spc="-80" dirty="0">
                <a:latin typeface="Times New Roman"/>
                <a:cs typeface="Times New Roman"/>
              </a:rPr>
              <a:t>the </a:t>
            </a:r>
            <a:r>
              <a:rPr sz="2600" spc="-160" dirty="0">
                <a:latin typeface="Times New Roman"/>
                <a:cs typeface="Times New Roman"/>
              </a:rPr>
              <a:t>West </a:t>
            </a:r>
            <a:r>
              <a:rPr sz="2600" spc="-145" dirty="0">
                <a:latin typeface="Times New Roman"/>
                <a:cs typeface="Times New Roman"/>
              </a:rPr>
              <a:t>Indies </a:t>
            </a:r>
            <a:r>
              <a:rPr sz="2600" spc="-114" dirty="0">
                <a:latin typeface="Times New Roman"/>
                <a:cs typeface="Times New Roman"/>
              </a:rPr>
              <a:t>reach </a:t>
            </a:r>
            <a:r>
              <a:rPr sz="2600" spc="-110" dirty="0">
                <a:latin typeface="Times New Roman"/>
                <a:cs typeface="Times New Roman"/>
              </a:rPr>
              <a:t>America,  </a:t>
            </a:r>
            <a:r>
              <a:rPr sz="2600" spc="-85" dirty="0">
                <a:latin typeface="Times New Roman"/>
                <a:cs typeface="Times New Roman"/>
              </a:rPr>
              <a:t>southerners </a:t>
            </a:r>
            <a:r>
              <a:rPr sz="2600" spc="-175" dirty="0">
                <a:latin typeface="Times New Roman"/>
                <a:cs typeface="Times New Roman"/>
              </a:rPr>
              <a:t>again </a:t>
            </a:r>
            <a:r>
              <a:rPr sz="2600" spc="-120" dirty="0">
                <a:latin typeface="Times New Roman"/>
                <a:cs typeface="Times New Roman"/>
              </a:rPr>
              <a:t>feared </a:t>
            </a:r>
            <a:r>
              <a:rPr sz="2600" spc="-114" dirty="0">
                <a:latin typeface="Times New Roman"/>
                <a:cs typeface="Times New Roman"/>
              </a:rPr>
              <a:t>revolts </a:t>
            </a:r>
            <a:r>
              <a:rPr sz="2600" spc="-120" dirty="0">
                <a:latin typeface="Times New Roman"/>
                <a:cs typeface="Times New Roman"/>
              </a:rPr>
              <a:t>in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110" dirty="0">
                <a:latin typeface="Times New Roman"/>
                <a:cs typeface="Times New Roman"/>
              </a:rPr>
              <a:t>America.</a:t>
            </a:r>
            <a:endParaRPr sz="2600">
              <a:latin typeface="Times New Roman"/>
              <a:cs typeface="Times New Roman"/>
            </a:endParaRPr>
          </a:p>
          <a:p>
            <a:pPr marL="285750" marR="5080" indent="-273050">
              <a:lnSpc>
                <a:spcPct val="100200"/>
              </a:lnSpc>
              <a:spcBef>
                <a:spcPts val="470"/>
              </a:spcBef>
            </a:pPr>
            <a:r>
              <a:rPr sz="2200" spc="195" dirty="0">
                <a:solidFill>
                  <a:srgbClr val="D34817"/>
                </a:solidFill>
                <a:latin typeface="Arial"/>
                <a:cs typeface="Arial"/>
              </a:rPr>
              <a:t>q</a:t>
            </a:r>
            <a:r>
              <a:rPr sz="2600" spc="195" dirty="0">
                <a:latin typeface="Times New Roman"/>
                <a:cs typeface="Times New Roman"/>
              </a:rPr>
              <a:t>In </a:t>
            </a:r>
            <a:r>
              <a:rPr sz="2600" spc="-114" dirty="0">
                <a:latin typeface="Times New Roman"/>
                <a:cs typeface="Times New Roman"/>
              </a:rPr>
              <a:t>1795 Wilmington </a:t>
            </a:r>
            <a:r>
              <a:rPr sz="2600" spc="-95" dirty="0">
                <a:latin typeface="Times New Roman"/>
                <a:cs typeface="Times New Roman"/>
              </a:rPr>
              <a:t>authorities </a:t>
            </a:r>
            <a:r>
              <a:rPr sz="2600" spc="-50" dirty="0">
                <a:latin typeface="Times New Roman"/>
                <a:cs typeface="Times New Roman"/>
              </a:rPr>
              <a:t>reported </a:t>
            </a:r>
            <a:r>
              <a:rPr sz="2600" spc="-145" dirty="0">
                <a:latin typeface="Times New Roman"/>
                <a:cs typeface="Times New Roman"/>
              </a:rPr>
              <a:t>being </a:t>
            </a:r>
            <a:r>
              <a:rPr sz="2600" spc="-140" dirty="0">
                <a:latin typeface="Times New Roman"/>
                <a:cs typeface="Times New Roman"/>
              </a:rPr>
              <a:t>plagued </a:t>
            </a:r>
            <a:r>
              <a:rPr sz="2600" spc="-204" dirty="0">
                <a:latin typeface="Times New Roman"/>
                <a:cs typeface="Times New Roman"/>
              </a:rPr>
              <a:t>by a  </a:t>
            </a:r>
            <a:r>
              <a:rPr sz="2600" spc="-135" dirty="0">
                <a:latin typeface="Times New Roman"/>
                <a:cs typeface="Times New Roman"/>
              </a:rPr>
              <a:t>“number </a:t>
            </a:r>
            <a:r>
              <a:rPr sz="2600" spc="-155" dirty="0">
                <a:latin typeface="Times New Roman"/>
                <a:cs typeface="Times New Roman"/>
              </a:rPr>
              <a:t>of </a:t>
            </a:r>
            <a:r>
              <a:rPr sz="2600" spc="-160" dirty="0">
                <a:latin typeface="Times New Roman"/>
                <a:cs typeface="Times New Roman"/>
              </a:rPr>
              <a:t>runaway </a:t>
            </a:r>
            <a:r>
              <a:rPr sz="2600" spc="-95" dirty="0">
                <a:latin typeface="Times New Roman"/>
                <a:cs typeface="Times New Roman"/>
              </a:rPr>
              <a:t>Negroes, </a:t>
            </a:r>
            <a:r>
              <a:rPr sz="2600" spc="-140" dirty="0">
                <a:latin typeface="Times New Roman"/>
                <a:cs typeface="Times New Roman"/>
              </a:rPr>
              <a:t>who </a:t>
            </a:r>
            <a:r>
              <a:rPr sz="2600" spc="-120" dirty="0">
                <a:latin typeface="Times New Roman"/>
                <a:cs typeface="Times New Roman"/>
              </a:rPr>
              <a:t>in </a:t>
            </a:r>
            <a:r>
              <a:rPr sz="2600" spc="-80" dirty="0">
                <a:latin typeface="Times New Roman"/>
                <a:cs typeface="Times New Roman"/>
              </a:rPr>
              <a:t>the </a:t>
            </a:r>
            <a:r>
              <a:rPr sz="2600" spc="-140" dirty="0">
                <a:latin typeface="Times New Roman"/>
                <a:cs typeface="Times New Roman"/>
              </a:rPr>
              <a:t>daytime </a:t>
            </a:r>
            <a:r>
              <a:rPr sz="2600" spc="-95" dirty="0">
                <a:latin typeface="Times New Roman"/>
                <a:cs typeface="Times New Roman"/>
              </a:rPr>
              <a:t>secrete </a:t>
            </a:r>
            <a:r>
              <a:rPr sz="2600" spc="-140" dirty="0">
                <a:latin typeface="Times New Roman"/>
                <a:cs typeface="Times New Roman"/>
              </a:rPr>
              <a:t>themselves  </a:t>
            </a:r>
            <a:r>
              <a:rPr sz="2600" spc="-120" dirty="0">
                <a:latin typeface="Times New Roman"/>
                <a:cs typeface="Times New Roman"/>
              </a:rPr>
              <a:t>in </a:t>
            </a:r>
            <a:r>
              <a:rPr sz="2600" spc="-80" dirty="0">
                <a:latin typeface="Times New Roman"/>
                <a:cs typeface="Times New Roman"/>
              </a:rPr>
              <a:t>the </a:t>
            </a:r>
            <a:r>
              <a:rPr sz="2600" spc="-185" dirty="0">
                <a:latin typeface="Times New Roman"/>
                <a:cs typeface="Times New Roman"/>
              </a:rPr>
              <a:t>swamps </a:t>
            </a:r>
            <a:r>
              <a:rPr sz="2600" spc="-145" dirty="0">
                <a:latin typeface="Times New Roman"/>
                <a:cs typeface="Times New Roman"/>
              </a:rPr>
              <a:t>and </a:t>
            </a:r>
            <a:r>
              <a:rPr sz="2600" spc="-190" dirty="0">
                <a:latin typeface="Times New Roman"/>
                <a:cs typeface="Times New Roman"/>
              </a:rPr>
              <a:t>woods” </a:t>
            </a:r>
            <a:r>
              <a:rPr sz="2600" spc="-145" dirty="0">
                <a:latin typeface="Times New Roman"/>
                <a:cs typeface="Times New Roman"/>
              </a:rPr>
              <a:t>and </a:t>
            </a:r>
            <a:r>
              <a:rPr sz="2600" spc="-100" dirty="0">
                <a:latin typeface="Times New Roman"/>
                <a:cs typeface="Times New Roman"/>
              </a:rPr>
              <a:t>at </a:t>
            </a:r>
            <a:r>
              <a:rPr sz="2600" spc="-120" dirty="0">
                <a:latin typeface="Times New Roman"/>
                <a:cs typeface="Times New Roman"/>
              </a:rPr>
              <a:t>night </a:t>
            </a:r>
            <a:r>
              <a:rPr sz="2600" spc="-85" dirty="0">
                <a:latin typeface="Times New Roman"/>
                <a:cs typeface="Times New Roman"/>
              </a:rPr>
              <a:t>looted </a:t>
            </a:r>
            <a:r>
              <a:rPr sz="2600" spc="-125" dirty="0">
                <a:latin typeface="Times New Roman"/>
                <a:cs typeface="Times New Roman"/>
              </a:rPr>
              <a:t>neighboring  </a:t>
            </a:r>
            <a:r>
              <a:rPr sz="2600" spc="-100" dirty="0">
                <a:latin typeface="Times New Roman"/>
                <a:cs typeface="Times New Roman"/>
              </a:rPr>
              <a:t>plantations. </a:t>
            </a:r>
            <a:r>
              <a:rPr sz="2600" spc="-180" dirty="0">
                <a:latin typeface="Times New Roman"/>
                <a:cs typeface="Times New Roman"/>
              </a:rPr>
              <a:t>Posses </a:t>
            </a:r>
            <a:r>
              <a:rPr sz="2600" spc="-140" dirty="0">
                <a:latin typeface="Times New Roman"/>
                <a:cs typeface="Times New Roman"/>
              </a:rPr>
              <a:t>eventually </a:t>
            </a:r>
            <a:r>
              <a:rPr sz="2600" spc="-120" dirty="0">
                <a:latin typeface="Times New Roman"/>
                <a:cs typeface="Times New Roman"/>
              </a:rPr>
              <a:t>killed </a:t>
            </a:r>
            <a:r>
              <a:rPr sz="2600" spc="-175" dirty="0">
                <a:latin typeface="Times New Roman"/>
                <a:cs typeface="Times New Roman"/>
              </a:rPr>
              <a:t>five </a:t>
            </a:r>
            <a:r>
              <a:rPr sz="2600" spc="-155" dirty="0">
                <a:latin typeface="Times New Roman"/>
                <a:cs typeface="Times New Roman"/>
              </a:rPr>
              <a:t>of </a:t>
            </a:r>
            <a:r>
              <a:rPr sz="2600" spc="-80" dirty="0">
                <a:latin typeface="Times New Roman"/>
                <a:cs typeface="Times New Roman"/>
              </a:rPr>
              <a:t>the </a:t>
            </a:r>
            <a:r>
              <a:rPr sz="2600" spc="-135" dirty="0">
                <a:latin typeface="Times New Roman"/>
                <a:cs typeface="Times New Roman"/>
              </a:rPr>
              <a:t>runaways, including  </a:t>
            </a:r>
            <a:r>
              <a:rPr sz="2600" spc="-70" dirty="0">
                <a:latin typeface="Times New Roman"/>
                <a:cs typeface="Times New Roman"/>
              </a:rPr>
              <a:t>their </a:t>
            </a:r>
            <a:r>
              <a:rPr sz="2600" spc="-105" dirty="0">
                <a:latin typeface="Times New Roman"/>
                <a:cs typeface="Times New Roman"/>
              </a:rPr>
              <a:t>leader, </a:t>
            </a:r>
            <a:r>
              <a:rPr sz="2600" spc="-185" dirty="0">
                <a:latin typeface="Times New Roman"/>
                <a:cs typeface="Times New Roman"/>
              </a:rPr>
              <a:t>“The </a:t>
            </a:r>
            <a:r>
              <a:rPr sz="2600" spc="-114" dirty="0">
                <a:latin typeface="Times New Roman"/>
                <a:cs typeface="Times New Roman"/>
              </a:rPr>
              <a:t>General </a:t>
            </a:r>
            <a:r>
              <a:rPr sz="2600" spc="-155" dirty="0">
                <a:latin typeface="Times New Roman"/>
                <a:cs typeface="Times New Roman"/>
              </a:rPr>
              <a:t>of </a:t>
            </a:r>
            <a:r>
              <a:rPr sz="2600" spc="-80" dirty="0">
                <a:latin typeface="Times New Roman"/>
                <a:cs typeface="Times New Roman"/>
              </a:rPr>
              <a:t>the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20" dirty="0">
                <a:latin typeface="Times New Roman"/>
                <a:cs typeface="Times New Roman"/>
              </a:rPr>
              <a:t>Swamps”</a:t>
            </a:r>
            <a:endParaRPr sz="2600">
              <a:latin typeface="Times New Roman"/>
              <a:cs typeface="Times New Roman"/>
            </a:endParaRPr>
          </a:p>
          <a:p>
            <a:pPr marL="285750" marR="426720" indent="-273050">
              <a:lnSpc>
                <a:spcPct val="101000"/>
              </a:lnSpc>
              <a:spcBef>
                <a:spcPts val="545"/>
              </a:spcBef>
            </a:pPr>
            <a:r>
              <a:rPr sz="2200" spc="40" dirty="0">
                <a:solidFill>
                  <a:srgbClr val="D34817"/>
                </a:solidFill>
                <a:latin typeface="Arial"/>
                <a:cs typeface="Arial"/>
              </a:rPr>
              <a:t>q</a:t>
            </a:r>
            <a:r>
              <a:rPr sz="2600" spc="40" dirty="0">
                <a:latin typeface="Times New Roman"/>
                <a:cs typeface="Times New Roman"/>
              </a:rPr>
              <a:t>Bertie </a:t>
            </a:r>
            <a:r>
              <a:rPr sz="2600" spc="-110" dirty="0">
                <a:latin typeface="Times New Roman"/>
                <a:cs typeface="Times New Roman"/>
              </a:rPr>
              <a:t>County </a:t>
            </a:r>
            <a:r>
              <a:rPr sz="2600" spc="-95" dirty="0">
                <a:latin typeface="Times New Roman"/>
                <a:cs typeface="Times New Roman"/>
              </a:rPr>
              <a:t>authorities </a:t>
            </a:r>
            <a:r>
              <a:rPr sz="2600" spc="-80" dirty="0">
                <a:latin typeface="Times New Roman"/>
                <a:cs typeface="Times New Roman"/>
              </a:rPr>
              <a:t>arrested </a:t>
            </a:r>
            <a:r>
              <a:rPr sz="2600" spc="-110" dirty="0">
                <a:latin typeface="Times New Roman"/>
                <a:cs typeface="Times New Roman"/>
              </a:rPr>
              <a:t>3 </a:t>
            </a:r>
            <a:r>
              <a:rPr sz="2600" spc="-150" dirty="0">
                <a:latin typeface="Times New Roman"/>
                <a:cs typeface="Times New Roman"/>
              </a:rPr>
              <a:t>black </a:t>
            </a:r>
            <a:r>
              <a:rPr sz="2600" spc="-125" dirty="0">
                <a:latin typeface="Times New Roman"/>
                <a:cs typeface="Times New Roman"/>
              </a:rPr>
              <a:t>men </a:t>
            </a:r>
            <a:r>
              <a:rPr sz="2600" spc="-145" dirty="0">
                <a:latin typeface="Times New Roman"/>
                <a:cs typeface="Times New Roman"/>
              </a:rPr>
              <a:t>and </a:t>
            </a:r>
            <a:r>
              <a:rPr sz="2600" spc="-125" dirty="0">
                <a:latin typeface="Times New Roman"/>
                <a:cs typeface="Times New Roman"/>
              </a:rPr>
              <a:t>charged </a:t>
            </a:r>
            <a:r>
              <a:rPr sz="2600" spc="-100" dirty="0">
                <a:latin typeface="Times New Roman"/>
                <a:cs typeface="Times New Roman"/>
              </a:rPr>
              <a:t>them  with </a:t>
            </a:r>
            <a:r>
              <a:rPr sz="2600" spc="-150" dirty="0">
                <a:latin typeface="Times New Roman"/>
                <a:cs typeface="Times New Roman"/>
              </a:rPr>
              <a:t>heading </a:t>
            </a:r>
            <a:r>
              <a:rPr sz="2600" spc="-204" dirty="0">
                <a:latin typeface="Times New Roman"/>
                <a:cs typeface="Times New Roman"/>
              </a:rPr>
              <a:t>a </a:t>
            </a:r>
            <a:r>
              <a:rPr sz="2600" spc="-135" dirty="0">
                <a:latin typeface="Times New Roman"/>
                <a:cs typeface="Times New Roman"/>
              </a:rPr>
              <a:t>conspiracy </a:t>
            </a:r>
            <a:r>
              <a:rPr sz="2600" spc="-155" dirty="0">
                <a:latin typeface="Times New Roman"/>
                <a:cs typeface="Times New Roman"/>
              </a:rPr>
              <a:t>of </a:t>
            </a:r>
            <a:r>
              <a:rPr sz="2600" spc="-114" dirty="0">
                <a:latin typeface="Times New Roman"/>
                <a:cs typeface="Times New Roman"/>
              </a:rPr>
              <a:t>150 </a:t>
            </a:r>
            <a:r>
              <a:rPr sz="2600" spc="-165" dirty="0">
                <a:latin typeface="Times New Roman"/>
                <a:cs typeface="Times New Roman"/>
              </a:rPr>
              <a:t>slaves; </a:t>
            </a:r>
            <a:r>
              <a:rPr sz="2600" spc="-125" dirty="0">
                <a:latin typeface="Times New Roman"/>
                <a:cs typeface="Times New Roman"/>
              </a:rPr>
              <a:t>they </a:t>
            </a:r>
            <a:r>
              <a:rPr sz="2600" spc="-110" dirty="0">
                <a:latin typeface="Times New Roman"/>
                <a:cs typeface="Times New Roman"/>
              </a:rPr>
              <a:t>were </a:t>
            </a:r>
            <a:r>
              <a:rPr sz="2600" spc="-145" dirty="0">
                <a:latin typeface="Times New Roman"/>
                <a:cs typeface="Times New Roman"/>
              </a:rPr>
              <a:t>each </a:t>
            </a:r>
            <a:r>
              <a:rPr sz="2600" spc="-155" dirty="0">
                <a:latin typeface="Times New Roman"/>
                <a:cs typeface="Times New Roman"/>
              </a:rPr>
              <a:t>given </a:t>
            </a:r>
            <a:r>
              <a:rPr sz="2600" spc="-114" dirty="0">
                <a:latin typeface="Times New Roman"/>
                <a:cs typeface="Times New Roman"/>
              </a:rPr>
              <a:t>39  </a:t>
            </a:r>
            <a:r>
              <a:rPr sz="2600" spc="-165" dirty="0">
                <a:latin typeface="Times New Roman"/>
                <a:cs typeface="Times New Roman"/>
              </a:rPr>
              <a:t>lashes </a:t>
            </a:r>
            <a:r>
              <a:rPr sz="2600" spc="-145" dirty="0">
                <a:latin typeface="Times New Roman"/>
                <a:cs typeface="Times New Roman"/>
              </a:rPr>
              <a:t>and </a:t>
            </a:r>
            <a:r>
              <a:rPr sz="2600" spc="-105" dirty="0">
                <a:latin typeface="Times New Roman"/>
                <a:cs typeface="Times New Roman"/>
              </a:rPr>
              <a:t>cropped</a:t>
            </a:r>
            <a:r>
              <a:rPr sz="2600" spc="5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ears.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340" y="206495"/>
            <a:ext cx="7747634" cy="59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65" dirty="0"/>
              <a:t>Continuing </a:t>
            </a:r>
            <a:r>
              <a:rPr spc="10" dirty="0"/>
              <a:t>the </a:t>
            </a:r>
            <a:r>
              <a:rPr spc="-80" dirty="0"/>
              <a:t>Struggle </a:t>
            </a:r>
            <a:r>
              <a:rPr spc="-20" dirty="0"/>
              <a:t>for</a:t>
            </a:r>
            <a:r>
              <a:rPr spc="-235" dirty="0"/>
              <a:t> </a:t>
            </a:r>
            <a:r>
              <a:rPr spc="-110" dirty="0"/>
              <a:t>Freedom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475740"/>
            <a:ext cx="8223884" cy="4283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6385" marR="5080" indent="-274320">
              <a:lnSpc>
                <a:spcPts val="2800"/>
              </a:lnSpc>
            </a:pPr>
            <a:r>
              <a:rPr sz="2000" spc="670" dirty="0">
                <a:solidFill>
                  <a:srgbClr val="D34817"/>
                </a:solidFill>
                <a:latin typeface="Arial"/>
                <a:cs typeface="Arial"/>
              </a:rPr>
              <a:t>q </a:t>
            </a:r>
            <a:r>
              <a:rPr sz="2400" spc="-125" dirty="0">
                <a:latin typeface="Times New Roman"/>
                <a:cs typeface="Times New Roman"/>
              </a:rPr>
              <a:t>The </a:t>
            </a:r>
            <a:r>
              <a:rPr sz="2400" spc="-100" dirty="0">
                <a:latin typeface="Times New Roman"/>
                <a:cs typeface="Times New Roman"/>
              </a:rPr>
              <a:t>most striking </a:t>
            </a:r>
            <a:r>
              <a:rPr sz="2400" spc="-120" dirty="0">
                <a:latin typeface="Times New Roman"/>
                <a:cs typeface="Times New Roman"/>
              </a:rPr>
              <a:t>example </a:t>
            </a:r>
            <a:r>
              <a:rPr sz="2400" spc="-140" dirty="0">
                <a:latin typeface="Times New Roman"/>
                <a:cs typeface="Times New Roman"/>
              </a:rPr>
              <a:t>of </a:t>
            </a:r>
            <a:r>
              <a:rPr sz="2400" spc="-155" dirty="0">
                <a:latin typeface="Times New Roman"/>
                <a:cs typeface="Times New Roman"/>
              </a:rPr>
              <a:t>how </a:t>
            </a:r>
            <a:r>
              <a:rPr sz="2400" spc="-75" dirty="0">
                <a:latin typeface="Times New Roman"/>
                <a:cs typeface="Times New Roman"/>
              </a:rPr>
              <a:t>the </a:t>
            </a:r>
            <a:r>
              <a:rPr sz="2400" spc="-140" dirty="0">
                <a:latin typeface="Times New Roman"/>
                <a:cs typeface="Times New Roman"/>
              </a:rPr>
              <a:t>Revolution’s </a:t>
            </a:r>
            <a:r>
              <a:rPr sz="2400" spc="-130" dirty="0">
                <a:latin typeface="Times New Roman"/>
                <a:cs typeface="Times New Roman"/>
              </a:rPr>
              <a:t>ideology </a:t>
            </a:r>
            <a:r>
              <a:rPr sz="2400" spc="-105" dirty="0">
                <a:latin typeface="Times New Roman"/>
                <a:cs typeface="Times New Roman"/>
              </a:rPr>
              <a:t>inspired  </a:t>
            </a:r>
            <a:r>
              <a:rPr sz="2400" spc="-140" dirty="0">
                <a:latin typeface="Times New Roman"/>
                <a:cs typeface="Times New Roman"/>
              </a:rPr>
              <a:t>black </a:t>
            </a:r>
            <a:r>
              <a:rPr sz="2400" spc="-130" dirty="0">
                <a:latin typeface="Times New Roman"/>
                <a:cs typeface="Times New Roman"/>
              </a:rPr>
              <a:t>hopes </a:t>
            </a:r>
            <a:r>
              <a:rPr sz="2400" spc="-145" dirty="0">
                <a:latin typeface="Times New Roman"/>
                <a:cs typeface="Times New Roman"/>
              </a:rPr>
              <a:t>of </a:t>
            </a:r>
            <a:r>
              <a:rPr sz="2400" spc="-105" dirty="0">
                <a:latin typeface="Times New Roman"/>
                <a:cs typeface="Times New Roman"/>
              </a:rPr>
              <a:t>freedom </a:t>
            </a:r>
            <a:r>
              <a:rPr sz="2400" spc="-180" dirty="0">
                <a:latin typeface="Times New Roman"/>
                <a:cs typeface="Times New Roman"/>
              </a:rPr>
              <a:t>was </a:t>
            </a:r>
            <a:r>
              <a:rPr sz="2400" spc="-75" dirty="0">
                <a:latin typeface="Times New Roman"/>
                <a:cs typeface="Times New Roman"/>
              </a:rPr>
              <a:t>the </a:t>
            </a:r>
            <a:r>
              <a:rPr sz="2400" spc="-155" dirty="0">
                <a:latin typeface="Times New Roman"/>
                <a:cs typeface="Times New Roman"/>
              </a:rPr>
              <a:t>case </a:t>
            </a:r>
            <a:r>
              <a:rPr sz="2400" spc="-145" dirty="0">
                <a:latin typeface="Times New Roman"/>
                <a:cs typeface="Times New Roman"/>
              </a:rPr>
              <a:t>of </a:t>
            </a:r>
            <a:r>
              <a:rPr sz="2400" spc="-70" dirty="0">
                <a:latin typeface="Times New Roman"/>
                <a:cs typeface="Times New Roman"/>
              </a:rPr>
              <a:t>Quillo, </a:t>
            </a:r>
            <a:r>
              <a:rPr sz="2400" spc="-190" dirty="0">
                <a:latin typeface="Times New Roman"/>
                <a:cs typeface="Times New Roman"/>
              </a:rPr>
              <a:t>a </a:t>
            </a:r>
            <a:r>
              <a:rPr sz="2400" spc="-125" dirty="0">
                <a:latin typeface="Times New Roman"/>
                <a:cs typeface="Times New Roman"/>
              </a:rPr>
              <a:t>Granville </a:t>
            </a:r>
            <a:r>
              <a:rPr sz="2400" spc="-105" dirty="0">
                <a:latin typeface="Times New Roman"/>
                <a:cs typeface="Times New Roman"/>
              </a:rPr>
              <a:t>County </a:t>
            </a:r>
            <a:r>
              <a:rPr sz="2400" spc="165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slave.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2000" spc="670" dirty="0">
                <a:solidFill>
                  <a:srgbClr val="D34817"/>
                </a:solidFill>
                <a:latin typeface="Arial"/>
                <a:cs typeface="Arial"/>
              </a:rPr>
              <a:t>q</a:t>
            </a:r>
            <a:r>
              <a:rPr sz="2000" spc="-50" dirty="0">
                <a:solidFill>
                  <a:srgbClr val="D34817"/>
                </a:solidFill>
                <a:latin typeface="Arial"/>
                <a:cs typeface="Arial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In </a:t>
            </a:r>
            <a:r>
              <a:rPr sz="2400" spc="-80" dirty="0">
                <a:latin typeface="Times New Roman"/>
                <a:cs typeface="Times New Roman"/>
              </a:rPr>
              <a:t>April, </a:t>
            </a:r>
            <a:r>
              <a:rPr sz="2400" spc="-65" dirty="0">
                <a:latin typeface="Times New Roman"/>
                <a:cs typeface="Times New Roman"/>
              </a:rPr>
              <a:t>1794, </a:t>
            </a:r>
            <a:r>
              <a:rPr sz="2400" spc="-90" dirty="0">
                <a:latin typeface="Times New Roman"/>
                <a:cs typeface="Times New Roman"/>
              </a:rPr>
              <a:t>Quillo </a:t>
            </a:r>
            <a:r>
              <a:rPr sz="2400" spc="-180" dirty="0">
                <a:latin typeface="Times New Roman"/>
                <a:cs typeface="Times New Roman"/>
              </a:rPr>
              <a:t>was </a:t>
            </a:r>
            <a:r>
              <a:rPr sz="2400" spc="-140" dirty="0">
                <a:latin typeface="Times New Roman"/>
                <a:cs typeface="Times New Roman"/>
              </a:rPr>
              <a:t>accused of </a:t>
            </a:r>
            <a:r>
              <a:rPr sz="2400" spc="-85" dirty="0">
                <a:latin typeface="Times New Roman"/>
                <a:cs typeface="Times New Roman"/>
              </a:rPr>
              <a:t>plotting </a:t>
            </a:r>
            <a:r>
              <a:rPr sz="2400" spc="-150" dirty="0">
                <a:latin typeface="Times New Roman"/>
                <a:cs typeface="Times New Roman"/>
              </a:rPr>
              <a:t>an </a:t>
            </a:r>
            <a:r>
              <a:rPr sz="2400" spc="-70" dirty="0">
                <a:latin typeface="Times New Roman"/>
                <a:cs typeface="Times New Roman"/>
              </a:rPr>
              <a:t>insurrection.</a:t>
            </a:r>
            <a:endParaRPr sz="2400">
              <a:latin typeface="Times New Roman"/>
              <a:cs typeface="Times New Roman"/>
            </a:endParaRPr>
          </a:p>
          <a:p>
            <a:pPr marL="286385" marR="172085" indent="-274320">
              <a:lnSpc>
                <a:spcPct val="99500"/>
              </a:lnSpc>
              <a:spcBef>
                <a:spcPts val="635"/>
              </a:spcBef>
            </a:pPr>
            <a:r>
              <a:rPr sz="2000" spc="670" dirty="0">
                <a:solidFill>
                  <a:srgbClr val="D34817"/>
                </a:solidFill>
                <a:latin typeface="Arial"/>
                <a:cs typeface="Arial"/>
              </a:rPr>
              <a:t>q </a:t>
            </a:r>
            <a:r>
              <a:rPr sz="2400" spc="-135" dirty="0">
                <a:latin typeface="Times New Roman"/>
                <a:cs typeface="Times New Roman"/>
              </a:rPr>
              <a:t>According </a:t>
            </a:r>
            <a:r>
              <a:rPr sz="2400" spc="-40" dirty="0">
                <a:latin typeface="Times New Roman"/>
                <a:cs typeface="Times New Roman"/>
              </a:rPr>
              <a:t>to </a:t>
            </a:r>
            <a:r>
              <a:rPr sz="2400" spc="-114" dirty="0">
                <a:latin typeface="Times New Roman"/>
                <a:cs typeface="Times New Roman"/>
              </a:rPr>
              <a:t>testifying </a:t>
            </a:r>
            <a:r>
              <a:rPr sz="2400" spc="-140" dirty="0">
                <a:latin typeface="Times New Roman"/>
                <a:cs typeface="Times New Roman"/>
              </a:rPr>
              <a:t>slaves, </a:t>
            </a:r>
            <a:r>
              <a:rPr sz="2400" spc="-90" dirty="0">
                <a:latin typeface="Times New Roman"/>
                <a:cs typeface="Times New Roman"/>
              </a:rPr>
              <a:t>Quillo </a:t>
            </a:r>
            <a:r>
              <a:rPr sz="2400" spc="-114" dirty="0">
                <a:latin typeface="Times New Roman"/>
                <a:cs typeface="Times New Roman"/>
              </a:rPr>
              <a:t>planned </a:t>
            </a:r>
            <a:r>
              <a:rPr sz="2400" spc="-40" dirty="0">
                <a:latin typeface="Times New Roman"/>
                <a:cs typeface="Times New Roman"/>
              </a:rPr>
              <a:t>to </a:t>
            </a:r>
            <a:r>
              <a:rPr sz="2400" spc="-85" dirty="0">
                <a:latin typeface="Times New Roman"/>
                <a:cs typeface="Times New Roman"/>
              </a:rPr>
              <a:t>create </a:t>
            </a:r>
            <a:r>
              <a:rPr sz="2400" spc="-190" dirty="0">
                <a:latin typeface="Times New Roman"/>
                <a:cs typeface="Times New Roman"/>
              </a:rPr>
              <a:t>a </a:t>
            </a:r>
            <a:r>
              <a:rPr sz="2400" spc="-105" dirty="0">
                <a:latin typeface="Times New Roman"/>
                <a:cs typeface="Times New Roman"/>
              </a:rPr>
              <a:t>government  </a:t>
            </a:r>
            <a:r>
              <a:rPr sz="2400" spc="-150" dirty="0">
                <a:latin typeface="Times New Roman"/>
                <a:cs typeface="Times New Roman"/>
              </a:rPr>
              <a:t>among </a:t>
            </a:r>
            <a:r>
              <a:rPr sz="2400" spc="-105" dirty="0">
                <a:latin typeface="Times New Roman"/>
                <a:cs typeface="Times New Roman"/>
              </a:rPr>
              <a:t>rebelling </a:t>
            </a:r>
            <a:r>
              <a:rPr sz="2400" spc="-140" dirty="0">
                <a:latin typeface="Times New Roman"/>
                <a:cs typeface="Times New Roman"/>
              </a:rPr>
              <a:t>slaves, </a:t>
            </a:r>
            <a:r>
              <a:rPr sz="2400" spc="-125" dirty="0">
                <a:latin typeface="Times New Roman"/>
                <a:cs typeface="Times New Roman"/>
              </a:rPr>
              <a:t>holding </a:t>
            </a:r>
            <a:r>
              <a:rPr sz="2400" spc="-150" dirty="0">
                <a:latin typeface="Times New Roman"/>
                <a:cs typeface="Times New Roman"/>
              </a:rPr>
              <a:t>an </a:t>
            </a:r>
            <a:r>
              <a:rPr sz="2400" spc="-135" dirty="0">
                <a:latin typeface="Times New Roman"/>
                <a:cs typeface="Times New Roman"/>
              </a:rPr>
              <a:t>“election” </a:t>
            </a:r>
            <a:r>
              <a:rPr sz="2400" spc="-85" dirty="0">
                <a:latin typeface="Times New Roman"/>
                <a:cs typeface="Times New Roman"/>
              </a:rPr>
              <a:t>for </a:t>
            </a:r>
            <a:r>
              <a:rPr sz="2400" spc="-114" dirty="0">
                <a:latin typeface="Times New Roman"/>
                <a:cs typeface="Times New Roman"/>
              </a:rPr>
              <a:t>justices </a:t>
            </a:r>
            <a:r>
              <a:rPr sz="2400" spc="-140" dirty="0">
                <a:latin typeface="Times New Roman"/>
                <a:cs typeface="Times New Roman"/>
              </a:rPr>
              <a:t>of </a:t>
            </a:r>
            <a:r>
              <a:rPr sz="2400" spc="-75" dirty="0">
                <a:latin typeface="Times New Roman"/>
                <a:cs typeface="Times New Roman"/>
              </a:rPr>
              <a:t>the </a:t>
            </a:r>
            <a:r>
              <a:rPr sz="2400" spc="-125" dirty="0">
                <a:latin typeface="Times New Roman"/>
                <a:cs typeface="Times New Roman"/>
              </a:rPr>
              <a:t>peace  </a:t>
            </a:r>
            <a:r>
              <a:rPr sz="2400" spc="-135" dirty="0">
                <a:latin typeface="Times New Roman"/>
                <a:cs typeface="Times New Roman"/>
              </a:rPr>
              <a:t>and </a:t>
            </a:r>
            <a:r>
              <a:rPr sz="2400" spc="-130" dirty="0">
                <a:latin typeface="Times New Roman"/>
                <a:cs typeface="Times New Roman"/>
              </a:rPr>
              <a:t>sheriffs </a:t>
            </a:r>
            <a:r>
              <a:rPr sz="2400" spc="-40" dirty="0">
                <a:latin typeface="Times New Roman"/>
                <a:cs typeface="Times New Roman"/>
              </a:rPr>
              <a:t>to </a:t>
            </a:r>
            <a:r>
              <a:rPr sz="2400" spc="-95" dirty="0">
                <a:latin typeface="Times New Roman"/>
                <a:cs typeface="Times New Roman"/>
              </a:rPr>
              <a:t>ensure </a:t>
            </a:r>
            <a:r>
              <a:rPr sz="2400" spc="-105" dirty="0">
                <a:latin typeface="Times New Roman"/>
                <a:cs typeface="Times New Roman"/>
              </a:rPr>
              <a:t>justice </a:t>
            </a:r>
            <a:r>
              <a:rPr sz="2400" spc="-150" dirty="0">
                <a:latin typeface="Times New Roman"/>
                <a:cs typeface="Times New Roman"/>
              </a:rPr>
              <a:t>among </a:t>
            </a:r>
            <a:r>
              <a:rPr sz="2400" spc="-75" dirty="0">
                <a:latin typeface="Times New Roman"/>
                <a:cs typeface="Times New Roman"/>
              </a:rPr>
              <a:t>the </a:t>
            </a:r>
            <a:r>
              <a:rPr sz="2400" spc="-145" dirty="0">
                <a:latin typeface="Times New Roman"/>
                <a:cs typeface="Times New Roman"/>
              </a:rPr>
              <a:t>newly </a:t>
            </a:r>
            <a:r>
              <a:rPr sz="2400" spc="-90" dirty="0">
                <a:latin typeface="Times New Roman"/>
                <a:cs typeface="Times New Roman"/>
              </a:rPr>
              <a:t>created </a:t>
            </a:r>
            <a:r>
              <a:rPr sz="2400" spc="-120" dirty="0">
                <a:latin typeface="Times New Roman"/>
                <a:cs typeface="Times New Roman"/>
              </a:rPr>
              <a:t>community, </a:t>
            </a:r>
            <a:r>
              <a:rPr sz="2400" spc="-135" dirty="0">
                <a:latin typeface="Times New Roman"/>
                <a:cs typeface="Times New Roman"/>
              </a:rPr>
              <a:t>and  </a:t>
            </a:r>
            <a:r>
              <a:rPr sz="2400" spc="-110" dirty="0">
                <a:latin typeface="Times New Roman"/>
                <a:cs typeface="Times New Roman"/>
              </a:rPr>
              <a:t>join </a:t>
            </a:r>
            <a:r>
              <a:rPr sz="2400" spc="-95" dirty="0">
                <a:latin typeface="Times New Roman"/>
                <a:cs typeface="Times New Roman"/>
              </a:rPr>
              <a:t>with </a:t>
            </a:r>
            <a:r>
              <a:rPr sz="2400" spc="-60" dirty="0">
                <a:latin typeface="Times New Roman"/>
                <a:cs typeface="Times New Roman"/>
              </a:rPr>
              <a:t>other </a:t>
            </a:r>
            <a:r>
              <a:rPr sz="2400" spc="-180" dirty="0">
                <a:latin typeface="Times New Roman"/>
                <a:cs typeface="Times New Roman"/>
              </a:rPr>
              <a:t>slave </a:t>
            </a:r>
            <a:r>
              <a:rPr sz="2400" spc="-100" dirty="0">
                <a:latin typeface="Times New Roman"/>
                <a:cs typeface="Times New Roman"/>
              </a:rPr>
              <a:t>rebels </a:t>
            </a:r>
            <a:r>
              <a:rPr sz="2400" spc="-105" dirty="0">
                <a:latin typeface="Times New Roman"/>
                <a:cs typeface="Times New Roman"/>
              </a:rPr>
              <a:t>from </a:t>
            </a:r>
            <a:r>
              <a:rPr sz="2400" spc="-110" dirty="0">
                <a:latin typeface="Times New Roman"/>
                <a:cs typeface="Times New Roman"/>
              </a:rPr>
              <a:t>Person</a:t>
            </a:r>
            <a:r>
              <a:rPr sz="2400" spc="185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County.</a:t>
            </a:r>
            <a:endParaRPr sz="2400">
              <a:latin typeface="Times New Roman"/>
              <a:cs typeface="Times New Roman"/>
            </a:endParaRPr>
          </a:p>
          <a:p>
            <a:pPr marL="286385" marR="270510" indent="-274320">
              <a:lnSpc>
                <a:spcPct val="100699"/>
              </a:lnSpc>
              <a:spcBef>
                <a:spcPts val="600"/>
              </a:spcBef>
            </a:pPr>
            <a:r>
              <a:rPr sz="2000" spc="670" dirty="0">
                <a:solidFill>
                  <a:srgbClr val="D34817"/>
                </a:solidFill>
                <a:latin typeface="Arial"/>
                <a:cs typeface="Arial"/>
              </a:rPr>
              <a:t>q </a:t>
            </a:r>
            <a:r>
              <a:rPr sz="2400" spc="-175" dirty="0">
                <a:latin typeface="Times New Roman"/>
                <a:cs typeface="Times New Roman"/>
              </a:rPr>
              <a:t>Even </a:t>
            </a:r>
            <a:r>
              <a:rPr sz="2400" spc="-114" dirty="0">
                <a:latin typeface="Times New Roman"/>
                <a:cs typeface="Times New Roman"/>
              </a:rPr>
              <a:t>though </a:t>
            </a:r>
            <a:r>
              <a:rPr sz="2400" spc="-90" dirty="0">
                <a:latin typeface="Times New Roman"/>
                <a:cs typeface="Times New Roman"/>
              </a:rPr>
              <a:t>Quillo </a:t>
            </a:r>
            <a:r>
              <a:rPr sz="2400" spc="-180" dirty="0">
                <a:latin typeface="Times New Roman"/>
                <a:cs typeface="Times New Roman"/>
              </a:rPr>
              <a:t>was </a:t>
            </a:r>
            <a:r>
              <a:rPr sz="2400" spc="-95" dirty="0">
                <a:latin typeface="Times New Roman"/>
                <a:cs typeface="Times New Roman"/>
              </a:rPr>
              <a:t>caught, </a:t>
            </a:r>
            <a:r>
              <a:rPr sz="2400" spc="-155" dirty="0">
                <a:latin typeface="Times New Roman"/>
                <a:cs typeface="Times New Roman"/>
              </a:rPr>
              <a:t>his </a:t>
            </a:r>
            <a:r>
              <a:rPr sz="2400" spc="-70" dirty="0">
                <a:latin typeface="Times New Roman"/>
                <a:cs typeface="Times New Roman"/>
              </a:rPr>
              <a:t>attempt </a:t>
            </a:r>
            <a:r>
              <a:rPr sz="2400" spc="-40" dirty="0">
                <a:latin typeface="Times New Roman"/>
                <a:cs typeface="Times New Roman"/>
              </a:rPr>
              <a:t>to </a:t>
            </a:r>
            <a:r>
              <a:rPr sz="2400" spc="-85" dirty="0">
                <a:latin typeface="Times New Roman"/>
                <a:cs typeface="Times New Roman"/>
              </a:rPr>
              <a:t>create </a:t>
            </a:r>
            <a:r>
              <a:rPr sz="2400" spc="-190" dirty="0">
                <a:latin typeface="Times New Roman"/>
                <a:cs typeface="Times New Roman"/>
              </a:rPr>
              <a:t>a </a:t>
            </a:r>
            <a:r>
              <a:rPr sz="2400" spc="-160" dirty="0">
                <a:latin typeface="Times New Roman"/>
                <a:cs typeface="Times New Roman"/>
              </a:rPr>
              <a:t>shadow  </a:t>
            </a:r>
            <a:r>
              <a:rPr sz="2400" spc="-105" dirty="0">
                <a:latin typeface="Times New Roman"/>
                <a:cs typeface="Times New Roman"/>
              </a:rPr>
              <a:t>government </a:t>
            </a:r>
            <a:r>
              <a:rPr sz="2400" spc="-140" dirty="0">
                <a:latin typeface="Times New Roman"/>
                <a:cs typeface="Times New Roman"/>
              </a:rPr>
              <a:t>of </a:t>
            </a:r>
            <a:r>
              <a:rPr sz="2400" spc="-85" dirty="0">
                <a:latin typeface="Times New Roman"/>
                <a:cs typeface="Times New Roman"/>
              </a:rPr>
              <a:t>elected representatives, </a:t>
            </a:r>
            <a:r>
              <a:rPr sz="2400" spc="-105" dirty="0">
                <a:latin typeface="Times New Roman"/>
                <a:cs typeface="Times New Roman"/>
              </a:rPr>
              <a:t>talk </a:t>
            </a:r>
            <a:r>
              <a:rPr sz="2400" spc="-140" dirty="0">
                <a:latin typeface="Times New Roman"/>
                <a:cs typeface="Times New Roman"/>
              </a:rPr>
              <a:t>of </a:t>
            </a:r>
            <a:r>
              <a:rPr sz="2400" spc="-155" dirty="0">
                <a:latin typeface="Times New Roman"/>
                <a:cs typeface="Times New Roman"/>
              </a:rPr>
              <a:t>“equal </a:t>
            </a:r>
            <a:r>
              <a:rPr sz="2400" spc="-135" dirty="0">
                <a:latin typeface="Times New Roman"/>
                <a:cs typeface="Times New Roman"/>
              </a:rPr>
              <a:t>justice,” and </a:t>
            </a:r>
            <a:r>
              <a:rPr sz="2400" spc="-150" dirty="0">
                <a:latin typeface="Times New Roman"/>
                <a:cs typeface="Times New Roman"/>
              </a:rPr>
              <a:t>goal  </a:t>
            </a:r>
            <a:r>
              <a:rPr sz="2400" spc="-40" dirty="0">
                <a:latin typeface="Times New Roman"/>
                <a:cs typeface="Times New Roman"/>
              </a:rPr>
              <a:t>to </a:t>
            </a:r>
            <a:r>
              <a:rPr sz="2400" spc="-95" dirty="0">
                <a:latin typeface="Times New Roman"/>
                <a:cs typeface="Times New Roman"/>
              </a:rPr>
              <a:t>revolt </a:t>
            </a:r>
            <a:r>
              <a:rPr sz="2400" spc="-135" dirty="0">
                <a:latin typeface="Times New Roman"/>
                <a:cs typeface="Times New Roman"/>
              </a:rPr>
              <a:t>and </a:t>
            </a:r>
            <a:r>
              <a:rPr sz="2400" spc="-130" dirty="0">
                <a:latin typeface="Times New Roman"/>
                <a:cs typeface="Times New Roman"/>
              </a:rPr>
              <a:t>establish </a:t>
            </a:r>
            <a:r>
              <a:rPr sz="2400" spc="-190" dirty="0">
                <a:latin typeface="Times New Roman"/>
                <a:cs typeface="Times New Roman"/>
              </a:rPr>
              <a:t>a </a:t>
            </a:r>
            <a:r>
              <a:rPr sz="2400" spc="-90" dirty="0">
                <a:latin typeface="Times New Roman"/>
                <a:cs typeface="Times New Roman"/>
              </a:rPr>
              <a:t>free </a:t>
            </a:r>
            <a:r>
              <a:rPr sz="2400" spc="-135" dirty="0">
                <a:latin typeface="Times New Roman"/>
                <a:cs typeface="Times New Roman"/>
              </a:rPr>
              <a:t>colony </a:t>
            </a:r>
            <a:r>
              <a:rPr sz="2400" spc="-140" dirty="0">
                <a:latin typeface="Times New Roman"/>
                <a:cs typeface="Times New Roman"/>
              </a:rPr>
              <a:t>of </a:t>
            </a:r>
            <a:r>
              <a:rPr sz="2400" spc="-150" dirty="0">
                <a:latin typeface="Times New Roman"/>
                <a:cs typeface="Times New Roman"/>
              </a:rPr>
              <a:t>blacks </a:t>
            </a:r>
            <a:r>
              <a:rPr sz="2400" spc="-55" dirty="0">
                <a:latin typeface="Times New Roman"/>
                <a:cs typeface="Times New Roman"/>
              </a:rPr>
              <a:t>further </a:t>
            </a:r>
            <a:r>
              <a:rPr sz="2400" spc="-70" dirty="0">
                <a:latin typeface="Times New Roman"/>
                <a:cs typeface="Times New Roman"/>
              </a:rPr>
              <a:t>worried  </a:t>
            </a:r>
            <a:r>
              <a:rPr sz="2400" spc="-114" dirty="0">
                <a:latin typeface="Times New Roman"/>
                <a:cs typeface="Times New Roman"/>
              </a:rPr>
              <a:t>slaveholders.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1140" y="435095"/>
            <a:ext cx="7747634" cy="615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65" dirty="0"/>
              <a:t>Continuing </a:t>
            </a:r>
            <a:r>
              <a:rPr spc="10" dirty="0"/>
              <a:t>the </a:t>
            </a:r>
            <a:r>
              <a:rPr spc="-80" dirty="0"/>
              <a:t>Struggle </a:t>
            </a:r>
            <a:r>
              <a:rPr spc="-20" dirty="0"/>
              <a:t>for</a:t>
            </a:r>
            <a:r>
              <a:rPr spc="-235" dirty="0"/>
              <a:t> </a:t>
            </a:r>
            <a:r>
              <a:rPr spc="-110" dirty="0"/>
              <a:t>Freedom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139" y="709732"/>
            <a:ext cx="1748789" cy="59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15" dirty="0"/>
              <a:t>So</a:t>
            </a:r>
            <a:r>
              <a:rPr spc="-10" dirty="0"/>
              <a:t>u</a:t>
            </a:r>
            <a:r>
              <a:rPr spc="-55" dirty="0"/>
              <a:t>r</a:t>
            </a:r>
            <a:r>
              <a:rPr spc="-90" dirty="0"/>
              <a:t>c</a:t>
            </a:r>
            <a:r>
              <a:rPr spc="-95" dirty="0"/>
              <a:t>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1455420"/>
            <a:ext cx="6038850" cy="2026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indent="-273050">
              <a:lnSpc>
                <a:spcPct val="100000"/>
              </a:lnSpc>
              <a:buClr>
                <a:srgbClr val="D34817"/>
              </a:buClr>
              <a:buSzPct val="83333"/>
              <a:buFont typeface="Wingdings 2"/>
              <a:buChar char="●"/>
              <a:tabLst>
                <a:tab pos="285750" algn="l"/>
              </a:tabLst>
            </a:pPr>
            <a:r>
              <a:rPr sz="1800" u="sng" spc="-15" dirty="0">
                <a:solidFill>
                  <a:srgbClr val="CC9900"/>
                </a:solidFill>
                <a:latin typeface="Times New Roman"/>
                <a:cs typeface="Times New Roman"/>
                <a:hlinkClick r:id="rId2"/>
              </a:rPr>
              <a:t>http://www.pbs.org/wgbh/aia/part1/narrative.html</a:t>
            </a:r>
            <a:endParaRPr sz="1800">
              <a:latin typeface="Times New Roman"/>
              <a:cs typeface="Times New Roman"/>
            </a:endParaRPr>
          </a:p>
          <a:p>
            <a:pPr marL="285750" indent="-273050">
              <a:lnSpc>
                <a:spcPct val="100000"/>
              </a:lnSpc>
              <a:spcBef>
                <a:spcPts val="640"/>
              </a:spcBef>
              <a:buClr>
                <a:srgbClr val="D34817"/>
              </a:buClr>
              <a:buSzPct val="83333"/>
              <a:buFont typeface="Wingdings 2"/>
              <a:buChar char="●"/>
              <a:tabLst>
                <a:tab pos="285750" algn="l"/>
              </a:tabLst>
            </a:pPr>
            <a:r>
              <a:rPr sz="1800" u="sng" spc="-40" dirty="0">
                <a:solidFill>
                  <a:srgbClr val="CC9900"/>
                </a:solidFill>
                <a:latin typeface="Times New Roman"/>
                <a:cs typeface="Times New Roman"/>
                <a:hlinkClick r:id="rId3"/>
              </a:rPr>
              <a:t>http://www.rootsweb.com/~ncrevwar/africanamericanar.htm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500" spc="160" dirty="0">
                <a:solidFill>
                  <a:srgbClr val="D34817"/>
                </a:solidFill>
                <a:latin typeface="Wingdings 2"/>
                <a:cs typeface="Wingdings 2"/>
              </a:rPr>
              <a:t></a:t>
            </a:r>
            <a:r>
              <a:rPr sz="1500" spc="160" dirty="0">
                <a:solidFill>
                  <a:srgbClr val="D34817"/>
                </a:solidFill>
                <a:latin typeface="Times New Roman"/>
                <a:cs typeface="Times New Roman"/>
              </a:rPr>
              <a:t>  </a:t>
            </a:r>
            <a:r>
              <a:rPr sz="1500" spc="355" dirty="0">
                <a:solidFill>
                  <a:srgbClr val="D34817"/>
                </a:solidFill>
                <a:latin typeface="Times New Roman"/>
                <a:cs typeface="Times New Roman"/>
              </a:rPr>
              <a:t> </a:t>
            </a:r>
            <a:r>
              <a:rPr sz="1800" u="sng" spc="-15" dirty="0">
                <a:solidFill>
                  <a:srgbClr val="CC9900"/>
                </a:solidFill>
                <a:latin typeface="Times New Roman"/>
                <a:cs typeface="Times New Roman"/>
                <a:hlinkClick r:id="rId4"/>
              </a:rPr>
              <a:t>http://www.jstor.org/view/00218723/di982526/98p0003z/0</a:t>
            </a:r>
            <a:endParaRPr sz="1800">
              <a:latin typeface="Times New Roman"/>
              <a:cs typeface="Times New Roman"/>
            </a:endParaRPr>
          </a:p>
          <a:p>
            <a:pPr marL="285750" indent="-273050">
              <a:lnSpc>
                <a:spcPct val="100000"/>
              </a:lnSpc>
              <a:spcBef>
                <a:spcPts val="540"/>
              </a:spcBef>
              <a:buClr>
                <a:srgbClr val="D34817"/>
              </a:buClr>
              <a:buSzPct val="83333"/>
              <a:buFont typeface="Wingdings 2"/>
              <a:buChar char="●"/>
              <a:tabLst>
                <a:tab pos="285750" algn="l"/>
              </a:tabLst>
            </a:pPr>
            <a:r>
              <a:rPr sz="1800" u="sng" spc="-45" dirty="0">
                <a:solidFill>
                  <a:srgbClr val="CC9900"/>
                </a:solidFill>
                <a:latin typeface="Times New Roman"/>
                <a:cs typeface="Times New Roman"/>
                <a:hlinkClick r:id="rId5"/>
              </a:rPr>
              <a:t>http://www.historycooperative.org/journals/wm/62.2/pybus.html</a:t>
            </a:r>
            <a:endParaRPr sz="1800">
              <a:latin typeface="Times New Roman"/>
              <a:cs typeface="Times New Roman"/>
            </a:endParaRPr>
          </a:p>
          <a:p>
            <a:pPr marL="285750" indent="-273050">
              <a:lnSpc>
                <a:spcPct val="100000"/>
              </a:lnSpc>
              <a:spcBef>
                <a:spcPts val="640"/>
              </a:spcBef>
              <a:buClr>
                <a:srgbClr val="D34817"/>
              </a:buClr>
              <a:buSzPct val="83333"/>
              <a:buFont typeface="Wingdings 2"/>
              <a:buChar char="●"/>
              <a:tabLst>
                <a:tab pos="285750" algn="l"/>
              </a:tabLst>
            </a:pPr>
            <a:r>
              <a:rPr sz="1800" spc="-235" dirty="0">
                <a:latin typeface="Times New Roman"/>
                <a:cs typeface="Times New Roman"/>
              </a:rPr>
              <a:t>A  </a:t>
            </a:r>
            <a:r>
              <a:rPr sz="1800" spc="-75" dirty="0">
                <a:latin typeface="Times New Roman"/>
                <a:cs typeface="Times New Roman"/>
              </a:rPr>
              <a:t>History </a:t>
            </a:r>
            <a:r>
              <a:rPr sz="1800" spc="-105" dirty="0">
                <a:latin typeface="Times New Roman"/>
                <a:cs typeface="Times New Roman"/>
              </a:rPr>
              <a:t>of African </a:t>
            </a:r>
            <a:r>
              <a:rPr sz="1800" spc="-100" dirty="0">
                <a:latin typeface="Times New Roman"/>
                <a:cs typeface="Times New Roman"/>
              </a:rPr>
              <a:t>Americans </a:t>
            </a:r>
            <a:r>
              <a:rPr sz="1800" spc="-85" dirty="0">
                <a:latin typeface="Times New Roman"/>
                <a:cs typeface="Times New Roman"/>
              </a:rPr>
              <a:t>in </a:t>
            </a:r>
            <a:r>
              <a:rPr sz="1800" spc="-40" dirty="0">
                <a:latin typeface="Times New Roman"/>
                <a:cs typeface="Times New Roman"/>
              </a:rPr>
              <a:t>North</a:t>
            </a:r>
            <a:r>
              <a:rPr sz="1800" spc="-140" dirty="0">
                <a:latin typeface="Times New Roman"/>
                <a:cs typeface="Times New Roman"/>
              </a:rPr>
              <a:t> </a:t>
            </a:r>
            <a:r>
              <a:rPr sz="1800" spc="-85" dirty="0">
                <a:latin typeface="Times New Roman"/>
                <a:cs typeface="Times New Roman"/>
              </a:rPr>
              <a:t>Carolina</a:t>
            </a:r>
            <a:endParaRPr sz="1800">
              <a:latin typeface="Times New Roman"/>
              <a:cs typeface="Times New Roman"/>
            </a:endParaRPr>
          </a:p>
          <a:p>
            <a:pPr marL="285750" indent="-273050">
              <a:lnSpc>
                <a:spcPct val="100000"/>
              </a:lnSpc>
              <a:spcBef>
                <a:spcPts val="540"/>
              </a:spcBef>
              <a:buClr>
                <a:srgbClr val="D34817"/>
              </a:buClr>
              <a:buSzPct val="83333"/>
              <a:buFont typeface="Wingdings 2"/>
              <a:buChar char="●"/>
              <a:tabLst>
                <a:tab pos="285750" algn="l"/>
              </a:tabLst>
            </a:pPr>
            <a:r>
              <a:rPr sz="1800" spc="-95" dirty="0">
                <a:latin typeface="Times New Roman"/>
                <a:cs typeface="Times New Roman"/>
              </a:rPr>
              <a:t>The </a:t>
            </a:r>
            <a:r>
              <a:rPr sz="1800" spc="-140" dirty="0">
                <a:latin typeface="Times New Roman"/>
                <a:cs typeface="Times New Roman"/>
              </a:rPr>
              <a:t>Black </a:t>
            </a:r>
            <a:r>
              <a:rPr sz="1800" spc="-80" dirty="0">
                <a:latin typeface="Times New Roman"/>
                <a:cs typeface="Times New Roman"/>
              </a:rPr>
              <a:t>Experience </a:t>
            </a:r>
            <a:r>
              <a:rPr sz="1800" spc="-85" dirty="0">
                <a:latin typeface="Times New Roman"/>
                <a:cs typeface="Times New Roman"/>
              </a:rPr>
              <a:t>in Revolutionary </a:t>
            </a:r>
            <a:r>
              <a:rPr sz="1800" spc="-40" dirty="0">
                <a:latin typeface="Times New Roman"/>
                <a:cs typeface="Times New Roman"/>
              </a:rPr>
              <a:t>North</a:t>
            </a:r>
            <a:r>
              <a:rPr sz="1800" spc="135" dirty="0">
                <a:latin typeface="Times New Roman"/>
                <a:cs typeface="Times New Roman"/>
              </a:rPr>
              <a:t> </a:t>
            </a:r>
            <a:r>
              <a:rPr sz="1800" spc="-85" dirty="0">
                <a:latin typeface="Times New Roman"/>
                <a:cs typeface="Times New Roman"/>
              </a:rPr>
              <a:t>Carolina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252532"/>
            <a:ext cx="6635115" cy="59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459" dirty="0"/>
              <a:t>A  </a:t>
            </a:r>
            <a:r>
              <a:rPr spc="-50" dirty="0"/>
              <a:t>Parallel </a:t>
            </a:r>
            <a:r>
              <a:rPr spc="-80" dirty="0"/>
              <a:t>Struggle </a:t>
            </a:r>
            <a:r>
              <a:rPr spc="-20" dirty="0"/>
              <a:t>for</a:t>
            </a:r>
            <a:r>
              <a:rPr spc="-434" dirty="0"/>
              <a:t> </a:t>
            </a:r>
            <a:r>
              <a:rPr spc="-110" dirty="0"/>
              <a:t>Freedom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160637"/>
            <a:ext cx="8054975" cy="5075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marR="5080" indent="-273050" algn="just">
              <a:lnSpc>
                <a:spcPct val="79900"/>
              </a:lnSpc>
            </a:pPr>
            <a:r>
              <a:rPr sz="2000" spc="670" dirty="0">
                <a:solidFill>
                  <a:srgbClr val="D34817"/>
                </a:solidFill>
                <a:latin typeface="Arial"/>
                <a:cs typeface="Arial"/>
              </a:rPr>
              <a:t>q </a:t>
            </a:r>
            <a:r>
              <a:rPr sz="2400" spc="-250" dirty="0">
                <a:latin typeface="Times New Roman"/>
                <a:cs typeface="Times New Roman"/>
              </a:rPr>
              <a:t>As </a:t>
            </a:r>
            <a:r>
              <a:rPr sz="2400" spc="-114" dirty="0">
                <a:latin typeface="Times New Roman"/>
                <a:cs typeface="Times New Roman"/>
              </a:rPr>
              <a:t>colonists </a:t>
            </a:r>
            <a:r>
              <a:rPr sz="2400" spc="-145" dirty="0">
                <a:latin typeface="Times New Roman"/>
                <a:cs typeface="Times New Roman"/>
              </a:rPr>
              <a:t>began </a:t>
            </a:r>
            <a:r>
              <a:rPr sz="2400" spc="-40" dirty="0">
                <a:latin typeface="Times New Roman"/>
                <a:cs typeface="Times New Roman"/>
              </a:rPr>
              <a:t>to </a:t>
            </a:r>
            <a:r>
              <a:rPr sz="2400" spc="-125" dirty="0">
                <a:latin typeface="Times New Roman"/>
                <a:cs typeface="Times New Roman"/>
              </a:rPr>
              <a:t>complain </a:t>
            </a:r>
            <a:r>
              <a:rPr sz="2400" spc="-40" dirty="0">
                <a:latin typeface="Times New Roman"/>
                <a:cs typeface="Times New Roman"/>
              </a:rPr>
              <a:t>to </a:t>
            </a:r>
            <a:r>
              <a:rPr sz="2400" spc="-150" dirty="0">
                <a:latin typeface="Times New Roman"/>
                <a:cs typeface="Times New Roman"/>
              </a:rPr>
              <a:t>England </a:t>
            </a:r>
            <a:r>
              <a:rPr sz="2400" spc="-85" dirty="0">
                <a:latin typeface="Times New Roman"/>
                <a:cs typeface="Times New Roman"/>
              </a:rPr>
              <a:t>for </a:t>
            </a:r>
            <a:r>
              <a:rPr sz="2400" spc="-130" dirty="0">
                <a:latin typeface="Times New Roman"/>
                <a:cs typeface="Times New Roman"/>
              </a:rPr>
              <a:t>“freedom </a:t>
            </a:r>
            <a:r>
              <a:rPr sz="2400" spc="-135" dirty="0">
                <a:latin typeface="Times New Roman"/>
                <a:cs typeface="Times New Roman"/>
              </a:rPr>
              <a:t>and </a:t>
            </a:r>
            <a:r>
              <a:rPr sz="2400" spc="-114" dirty="0">
                <a:latin typeface="Times New Roman"/>
                <a:cs typeface="Times New Roman"/>
              </a:rPr>
              <a:t>equality”,  </a:t>
            </a:r>
            <a:r>
              <a:rPr sz="2400" spc="-140" dirty="0">
                <a:latin typeface="Times New Roman"/>
                <a:cs typeface="Times New Roman"/>
              </a:rPr>
              <a:t>African </a:t>
            </a:r>
            <a:r>
              <a:rPr sz="2400" spc="-135" dirty="0">
                <a:latin typeface="Times New Roman"/>
                <a:cs typeface="Times New Roman"/>
              </a:rPr>
              <a:t>Americans made </a:t>
            </a:r>
            <a:r>
              <a:rPr sz="2400" spc="-75" dirty="0">
                <a:latin typeface="Times New Roman"/>
                <a:cs typeface="Times New Roman"/>
              </a:rPr>
              <a:t>the </a:t>
            </a:r>
            <a:r>
              <a:rPr sz="2400" spc="-155" dirty="0">
                <a:latin typeface="Times New Roman"/>
                <a:cs typeface="Times New Roman"/>
              </a:rPr>
              <a:t>same </a:t>
            </a:r>
            <a:r>
              <a:rPr sz="2400" spc="-120" dirty="0">
                <a:latin typeface="Times New Roman"/>
                <a:cs typeface="Times New Roman"/>
              </a:rPr>
              <a:t>plea </a:t>
            </a:r>
            <a:r>
              <a:rPr sz="2400" spc="-85" dirty="0">
                <a:latin typeface="Times New Roman"/>
                <a:cs typeface="Times New Roman"/>
              </a:rPr>
              <a:t>for </a:t>
            </a:r>
            <a:r>
              <a:rPr sz="2400" spc="-65" dirty="0">
                <a:latin typeface="Times New Roman"/>
                <a:cs typeface="Times New Roman"/>
              </a:rPr>
              <a:t>their </a:t>
            </a:r>
            <a:r>
              <a:rPr sz="2400" spc="-140" dirty="0">
                <a:latin typeface="Times New Roman"/>
                <a:cs typeface="Times New Roman"/>
              </a:rPr>
              <a:t>own </a:t>
            </a:r>
            <a:r>
              <a:rPr sz="2400" spc="-100" dirty="0">
                <a:latin typeface="Times New Roman"/>
                <a:cs typeface="Times New Roman"/>
              </a:rPr>
              <a:t>personal freedom  </a:t>
            </a:r>
            <a:r>
              <a:rPr sz="2400" spc="-135" dirty="0">
                <a:latin typeface="Times New Roman"/>
                <a:cs typeface="Times New Roman"/>
              </a:rPr>
              <a:t>and </a:t>
            </a:r>
            <a:r>
              <a:rPr sz="2400" spc="-114" dirty="0">
                <a:latin typeface="Times New Roman"/>
                <a:cs typeface="Times New Roman"/>
              </a:rPr>
              <a:t>equality </a:t>
            </a:r>
            <a:r>
              <a:rPr sz="2400" spc="-105" dirty="0">
                <a:latin typeface="Times New Roman"/>
                <a:cs typeface="Times New Roman"/>
              </a:rPr>
              <a:t>from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slaveholders.</a:t>
            </a:r>
            <a:endParaRPr sz="2400">
              <a:latin typeface="Times New Roman"/>
              <a:cs typeface="Times New Roman"/>
            </a:endParaRPr>
          </a:p>
          <a:p>
            <a:pPr marL="285750" marR="175260" indent="-273050">
              <a:lnSpc>
                <a:spcPct val="79900"/>
              </a:lnSpc>
              <a:spcBef>
                <a:spcPts val="2195"/>
              </a:spcBef>
            </a:pPr>
            <a:r>
              <a:rPr sz="2000" spc="670" dirty="0">
                <a:solidFill>
                  <a:srgbClr val="D34817"/>
                </a:solidFill>
                <a:latin typeface="Arial"/>
                <a:cs typeface="Arial"/>
              </a:rPr>
              <a:t>q </a:t>
            </a:r>
            <a:r>
              <a:rPr sz="2400" spc="-290" dirty="0">
                <a:latin typeface="Times New Roman"/>
                <a:cs typeface="Times New Roman"/>
              </a:rPr>
              <a:t>By </a:t>
            </a:r>
            <a:r>
              <a:rPr sz="2400" spc="-75" dirty="0">
                <a:latin typeface="Times New Roman"/>
                <a:cs typeface="Times New Roman"/>
              </a:rPr>
              <a:t>the </a:t>
            </a:r>
            <a:r>
              <a:rPr sz="2400" spc="-114" dirty="0">
                <a:latin typeface="Times New Roman"/>
                <a:cs typeface="Times New Roman"/>
              </a:rPr>
              <a:t>1760’s, </a:t>
            </a:r>
            <a:r>
              <a:rPr sz="2400" spc="-190" dirty="0">
                <a:latin typeface="Times New Roman"/>
                <a:cs typeface="Times New Roman"/>
              </a:rPr>
              <a:t>as </a:t>
            </a:r>
            <a:r>
              <a:rPr sz="2400" spc="-114" dirty="0">
                <a:latin typeface="Times New Roman"/>
                <a:cs typeface="Times New Roman"/>
              </a:rPr>
              <a:t>colonists </a:t>
            </a:r>
            <a:r>
              <a:rPr sz="2400" spc="-145" dirty="0">
                <a:latin typeface="Times New Roman"/>
                <a:cs typeface="Times New Roman"/>
              </a:rPr>
              <a:t>began </a:t>
            </a:r>
            <a:r>
              <a:rPr sz="2400" spc="-40" dirty="0">
                <a:latin typeface="Times New Roman"/>
                <a:cs typeface="Times New Roman"/>
              </a:rPr>
              <a:t>to </a:t>
            </a:r>
            <a:r>
              <a:rPr sz="2400" spc="-165" dirty="0">
                <a:latin typeface="Times New Roman"/>
                <a:cs typeface="Times New Roman"/>
              </a:rPr>
              <a:t>wage </a:t>
            </a:r>
            <a:r>
              <a:rPr sz="2400" spc="-190" dirty="0">
                <a:latin typeface="Times New Roman"/>
                <a:cs typeface="Times New Roman"/>
              </a:rPr>
              <a:t>a </a:t>
            </a:r>
            <a:r>
              <a:rPr sz="2400" spc="-110" dirty="0">
                <a:latin typeface="Times New Roman"/>
                <a:cs typeface="Times New Roman"/>
              </a:rPr>
              <a:t>war </a:t>
            </a:r>
            <a:r>
              <a:rPr sz="2400" spc="-140" dirty="0">
                <a:latin typeface="Times New Roman"/>
                <a:cs typeface="Times New Roman"/>
              </a:rPr>
              <a:t>of </a:t>
            </a:r>
            <a:r>
              <a:rPr sz="2400" spc="-120" dirty="0">
                <a:latin typeface="Times New Roman"/>
                <a:cs typeface="Times New Roman"/>
              </a:rPr>
              <a:t>words </a:t>
            </a:r>
            <a:r>
              <a:rPr sz="2400" spc="-135" dirty="0">
                <a:latin typeface="Times New Roman"/>
                <a:cs typeface="Times New Roman"/>
              </a:rPr>
              <a:t>and </a:t>
            </a:r>
            <a:r>
              <a:rPr sz="2400" spc="-80" dirty="0">
                <a:latin typeface="Times New Roman"/>
                <a:cs typeface="Times New Roman"/>
              </a:rPr>
              <a:t>protests  </a:t>
            </a:r>
            <a:r>
              <a:rPr sz="2400" spc="-140" dirty="0">
                <a:latin typeface="Times New Roman"/>
                <a:cs typeface="Times New Roman"/>
              </a:rPr>
              <a:t>against </a:t>
            </a:r>
            <a:r>
              <a:rPr sz="2400" spc="-75" dirty="0">
                <a:latin typeface="Times New Roman"/>
                <a:cs typeface="Times New Roman"/>
              </a:rPr>
              <a:t>the </a:t>
            </a:r>
            <a:r>
              <a:rPr sz="2400" spc="-95" dirty="0">
                <a:latin typeface="Times New Roman"/>
                <a:cs typeface="Times New Roman"/>
              </a:rPr>
              <a:t>British, </a:t>
            </a:r>
            <a:r>
              <a:rPr sz="2400" spc="-140" dirty="0">
                <a:latin typeface="Times New Roman"/>
                <a:cs typeface="Times New Roman"/>
              </a:rPr>
              <a:t>African </a:t>
            </a:r>
            <a:r>
              <a:rPr sz="2400" spc="-135" dirty="0">
                <a:latin typeface="Times New Roman"/>
                <a:cs typeface="Times New Roman"/>
              </a:rPr>
              <a:t>Americans </a:t>
            </a:r>
            <a:r>
              <a:rPr sz="2400" spc="-145" dirty="0">
                <a:latin typeface="Times New Roman"/>
                <a:cs typeface="Times New Roman"/>
              </a:rPr>
              <a:t>also began </a:t>
            </a:r>
            <a:r>
              <a:rPr sz="2400" spc="-40" dirty="0">
                <a:latin typeface="Times New Roman"/>
                <a:cs typeface="Times New Roman"/>
              </a:rPr>
              <a:t>to </a:t>
            </a:r>
            <a:r>
              <a:rPr sz="2400" spc="-50" dirty="0">
                <a:latin typeface="Times New Roman"/>
                <a:cs typeface="Times New Roman"/>
              </a:rPr>
              <a:t>write </a:t>
            </a:r>
            <a:r>
              <a:rPr sz="2400" spc="-90" dirty="0">
                <a:latin typeface="Times New Roman"/>
                <a:cs typeface="Times New Roman"/>
              </a:rPr>
              <a:t>poems,  </a:t>
            </a:r>
            <a:r>
              <a:rPr sz="2400" spc="-30" dirty="0">
                <a:latin typeface="Times New Roman"/>
                <a:cs typeface="Times New Roman"/>
              </a:rPr>
              <a:t>letters, </a:t>
            </a:r>
            <a:r>
              <a:rPr sz="2400" spc="-135" dirty="0">
                <a:latin typeface="Times New Roman"/>
                <a:cs typeface="Times New Roman"/>
              </a:rPr>
              <a:t>and </a:t>
            </a:r>
            <a:r>
              <a:rPr sz="2400" spc="-85" dirty="0">
                <a:latin typeface="Times New Roman"/>
                <a:cs typeface="Times New Roman"/>
              </a:rPr>
              <a:t>petitions for </a:t>
            </a:r>
            <a:r>
              <a:rPr sz="2400" spc="-75" dirty="0">
                <a:latin typeface="Times New Roman"/>
                <a:cs typeface="Times New Roman"/>
              </a:rPr>
              <a:t>the </a:t>
            </a:r>
            <a:r>
              <a:rPr sz="2400" spc="-105" dirty="0">
                <a:latin typeface="Times New Roman"/>
                <a:cs typeface="Times New Roman"/>
              </a:rPr>
              <a:t>abolition </a:t>
            </a:r>
            <a:r>
              <a:rPr sz="2400" spc="-140" dirty="0">
                <a:latin typeface="Times New Roman"/>
                <a:cs typeface="Times New Roman"/>
              </a:rPr>
              <a:t>of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50" dirty="0">
                <a:latin typeface="Times New Roman"/>
                <a:cs typeface="Times New Roman"/>
              </a:rPr>
              <a:t>slavery.</a:t>
            </a:r>
            <a:endParaRPr sz="2400">
              <a:latin typeface="Times New Roman"/>
              <a:cs typeface="Times New Roman"/>
            </a:endParaRPr>
          </a:p>
          <a:p>
            <a:pPr marL="285750" marR="429895" indent="-273050">
              <a:lnSpc>
                <a:spcPct val="79900"/>
              </a:lnSpc>
              <a:spcBef>
                <a:spcPts val="2195"/>
              </a:spcBef>
            </a:pPr>
            <a:r>
              <a:rPr sz="2000" spc="670" dirty="0">
                <a:solidFill>
                  <a:srgbClr val="D34817"/>
                </a:solidFill>
                <a:latin typeface="Arial"/>
                <a:cs typeface="Arial"/>
              </a:rPr>
              <a:t>q </a:t>
            </a:r>
            <a:r>
              <a:rPr sz="2400" b="1" u="sng" spc="-10" dirty="0">
                <a:latin typeface="Times New Roman"/>
                <a:cs typeface="Times New Roman"/>
              </a:rPr>
              <a:t>Prince </a:t>
            </a:r>
            <a:r>
              <a:rPr sz="2400" b="1" u="sng" spc="-15" dirty="0">
                <a:latin typeface="Times New Roman"/>
                <a:cs typeface="Times New Roman"/>
              </a:rPr>
              <a:t>Hall </a:t>
            </a:r>
            <a:r>
              <a:rPr sz="2400" spc="-135" dirty="0">
                <a:latin typeface="Times New Roman"/>
                <a:cs typeface="Times New Roman"/>
              </a:rPr>
              <a:t>issued such </a:t>
            </a:r>
            <a:r>
              <a:rPr sz="2400" spc="-190" dirty="0">
                <a:latin typeface="Times New Roman"/>
                <a:cs typeface="Times New Roman"/>
              </a:rPr>
              <a:t>a </a:t>
            </a:r>
            <a:r>
              <a:rPr sz="2400" spc="-75" dirty="0">
                <a:latin typeface="Times New Roman"/>
                <a:cs typeface="Times New Roman"/>
              </a:rPr>
              <a:t>petition </a:t>
            </a:r>
            <a:r>
              <a:rPr sz="2400" spc="-110" dirty="0">
                <a:latin typeface="Times New Roman"/>
                <a:cs typeface="Times New Roman"/>
              </a:rPr>
              <a:t>in </a:t>
            </a:r>
            <a:r>
              <a:rPr sz="2400" spc="-65" dirty="0">
                <a:latin typeface="Times New Roman"/>
                <a:cs typeface="Times New Roman"/>
              </a:rPr>
              <a:t>1777. </a:t>
            </a:r>
            <a:r>
              <a:rPr sz="2400" spc="-130" dirty="0">
                <a:latin typeface="Times New Roman"/>
                <a:cs typeface="Times New Roman"/>
              </a:rPr>
              <a:t>Hall </a:t>
            </a:r>
            <a:r>
              <a:rPr sz="2400" spc="-180" dirty="0">
                <a:latin typeface="Times New Roman"/>
                <a:cs typeface="Times New Roman"/>
              </a:rPr>
              <a:t>was </a:t>
            </a:r>
            <a:r>
              <a:rPr sz="2400" spc="-150" dirty="0">
                <a:latin typeface="Times New Roman"/>
                <a:cs typeface="Times New Roman"/>
              </a:rPr>
              <a:t>enslaved </a:t>
            </a:r>
            <a:r>
              <a:rPr sz="2400" spc="-75" dirty="0">
                <a:latin typeface="Times New Roman"/>
                <a:cs typeface="Times New Roman"/>
              </a:rPr>
              <a:t>but  </a:t>
            </a:r>
            <a:r>
              <a:rPr sz="2400" spc="-95" dirty="0">
                <a:latin typeface="Times New Roman"/>
                <a:cs typeface="Times New Roman"/>
              </a:rPr>
              <a:t>freed </a:t>
            </a:r>
            <a:r>
              <a:rPr sz="2400" spc="-190" dirty="0">
                <a:latin typeface="Times New Roman"/>
                <a:cs typeface="Times New Roman"/>
              </a:rPr>
              <a:t>a </a:t>
            </a:r>
            <a:r>
              <a:rPr sz="2400" spc="-95" dirty="0">
                <a:latin typeface="Times New Roman"/>
                <a:cs typeface="Times New Roman"/>
              </a:rPr>
              <a:t>month </a:t>
            </a:r>
            <a:r>
              <a:rPr sz="2400" spc="-85" dirty="0">
                <a:latin typeface="Times New Roman"/>
                <a:cs typeface="Times New Roman"/>
              </a:rPr>
              <a:t>after </a:t>
            </a:r>
            <a:r>
              <a:rPr sz="2400" spc="-75" dirty="0">
                <a:latin typeface="Times New Roman"/>
                <a:cs typeface="Times New Roman"/>
              </a:rPr>
              <a:t>the </a:t>
            </a:r>
            <a:r>
              <a:rPr sz="2400" spc="-140" dirty="0">
                <a:latin typeface="Times New Roman"/>
                <a:cs typeface="Times New Roman"/>
              </a:rPr>
              <a:t>Boston Massacre. </a:t>
            </a:r>
            <a:r>
              <a:rPr sz="2400" spc="-130" dirty="0">
                <a:latin typeface="Times New Roman"/>
                <a:cs typeface="Times New Roman"/>
              </a:rPr>
              <a:t>Hall </a:t>
            </a:r>
            <a:r>
              <a:rPr sz="2400" spc="-135" dirty="0">
                <a:latin typeface="Times New Roman"/>
                <a:cs typeface="Times New Roman"/>
              </a:rPr>
              <a:t>made </a:t>
            </a:r>
            <a:r>
              <a:rPr sz="2400" spc="-155" dirty="0">
                <a:latin typeface="Times New Roman"/>
                <a:cs typeface="Times New Roman"/>
              </a:rPr>
              <a:t>his </a:t>
            </a:r>
            <a:r>
              <a:rPr sz="2400" spc="-140" dirty="0">
                <a:latin typeface="Times New Roman"/>
                <a:cs typeface="Times New Roman"/>
              </a:rPr>
              <a:t>living </a:t>
            </a:r>
            <a:r>
              <a:rPr sz="2400" spc="-190" dirty="0">
                <a:latin typeface="Times New Roman"/>
                <a:cs typeface="Times New Roman"/>
              </a:rPr>
              <a:t>as a  </a:t>
            </a:r>
            <a:r>
              <a:rPr sz="2400" spc="-85" dirty="0">
                <a:latin typeface="Times New Roman"/>
                <a:cs typeface="Times New Roman"/>
              </a:rPr>
              <a:t>peddler, </a:t>
            </a:r>
            <a:r>
              <a:rPr sz="2400" spc="-70" dirty="0">
                <a:latin typeface="Times New Roman"/>
                <a:cs typeface="Times New Roman"/>
              </a:rPr>
              <a:t>caterer </a:t>
            </a:r>
            <a:r>
              <a:rPr sz="2400" spc="-135" dirty="0">
                <a:latin typeface="Times New Roman"/>
                <a:cs typeface="Times New Roman"/>
              </a:rPr>
              <a:t>and </a:t>
            </a:r>
            <a:r>
              <a:rPr sz="2400" spc="-85" dirty="0">
                <a:latin typeface="Times New Roman"/>
                <a:cs typeface="Times New Roman"/>
              </a:rPr>
              <a:t>leather </a:t>
            </a:r>
            <a:r>
              <a:rPr sz="2400" spc="-95" dirty="0">
                <a:latin typeface="Times New Roman"/>
                <a:cs typeface="Times New Roman"/>
              </a:rPr>
              <a:t>dresser, </a:t>
            </a:r>
            <a:r>
              <a:rPr sz="2400" spc="-135" dirty="0">
                <a:latin typeface="Times New Roman"/>
                <a:cs typeface="Times New Roman"/>
              </a:rPr>
              <a:t>and </a:t>
            </a:r>
            <a:r>
              <a:rPr sz="2400" spc="-180" dirty="0">
                <a:latin typeface="Times New Roman"/>
                <a:cs typeface="Times New Roman"/>
              </a:rPr>
              <a:t>was </a:t>
            </a:r>
            <a:r>
              <a:rPr sz="2400" spc="-95" dirty="0">
                <a:latin typeface="Times New Roman"/>
                <a:cs typeface="Times New Roman"/>
              </a:rPr>
              <a:t>listed </a:t>
            </a:r>
            <a:r>
              <a:rPr sz="2400" spc="-190" dirty="0">
                <a:latin typeface="Times New Roman"/>
                <a:cs typeface="Times New Roman"/>
              </a:rPr>
              <a:t>as a </a:t>
            </a:r>
            <a:r>
              <a:rPr sz="2400" spc="-80" dirty="0">
                <a:latin typeface="Times New Roman"/>
                <a:cs typeface="Times New Roman"/>
              </a:rPr>
              <a:t>voter </a:t>
            </a:r>
            <a:r>
              <a:rPr sz="2400" spc="-135" dirty="0">
                <a:latin typeface="Times New Roman"/>
                <a:cs typeface="Times New Roman"/>
              </a:rPr>
              <a:t>and </a:t>
            </a:r>
            <a:r>
              <a:rPr sz="2400" spc="-190" dirty="0">
                <a:latin typeface="Times New Roman"/>
                <a:cs typeface="Times New Roman"/>
              </a:rPr>
              <a:t>a  </a:t>
            </a:r>
            <a:r>
              <a:rPr sz="2400" spc="-120" dirty="0">
                <a:latin typeface="Times New Roman"/>
                <a:cs typeface="Times New Roman"/>
              </a:rPr>
              <a:t>taxpayer. </a:t>
            </a:r>
            <a:r>
              <a:rPr sz="2400" spc="-114" dirty="0">
                <a:latin typeface="Times New Roman"/>
                <a:cs typeface="Times New Roman"/>
              </a:rPr>
              <a:t>He </a:t>
            </a:r>
            <a:r>
              <a:rPr sz="2400" spc="-125" dirty="0">
                <a:latin typeface="Times New Roman"/>
                <a:cs typeface="Times New Roman"/>
              </a:rPr>
              <a:t>owned </a:t>
            </a:r>
            <a:r>
              <a:rPr sz="2400" spc="-190" dirty="0">
                <a:latin typeface="Times New Roman"/>
                <a:cs typeface="Times New Roman"/>
              </a:rPr>
              <a:t>a </a:t>
            </a:r>
            <a:r>
              <a:rPr sz="2400" spc="-145" dirty="0">
                <a:latin typeface="Times New Roman"/>
                <a:cs typeface="Times New Roman"/>
              </a:rPr>
              <a:t>small </a:t>
            </a:r>
            <a:r>
              <a:rPr sz="2400" spc="-130" dirty="0">
                <a:latin typeface="Times New Roman"/>
                <a:cs typeface="Times New Roman"/>
              </a:rPr>
              <a:t>house </a:t>
            </a:r>
            <a:r>
              <a:rPr sz="2400" spc="-135" dirty="0">
                <a:latin typeface="Times New Roman"/>
                <a:cs typeface="Times New Roman"/>
              </a:rPr>
              <a:t>and </a:t>
            </a:r>
            <a:r>
              <a:rPr sz="2400" spc="-85" dirty="0">
                <a:latin typeface="Times New Roman"/>
                <a:cs typeface="Times New Roman"/>
              </a:rPr>
              <a:t>leather </a:t>
            </a:r>
            <a:r>
              <a:rPr sz="2400" spc="-125" dirty="0">
                <a:latin typeface="Times New Roman"/>
                <a:cs typeface="Times New Roman"/>
              </a:rPr>
              <a:t>workshop </a:t>
            </a:r>
            <a:r>
              <a:rPr sz="2400" spc="-110" dirty="0">
                <a:latin typeface="Times New Roman"/>
                <a:cs typeface="Times New Roman"/>
              </a:rPr>
              <a:t>in 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Boston.</a:t>
            </a:r>
            <a:endParaRPr sz="2400">
              <a:latin typeface="Times New Roman"/>
              <a:cs typeface="Times New Roman"/>
            </a:endParaRPr>
          </a:p>
          <a:p>
            <a:pPr marL="560705" marR="106045" indent="-228600">
              <a:lnSpc>
                <a:spcPct val="80500"/>
              </a:lnSpc>
              <a:spcBef>
                <a:spcPts val="1935"/>
              </a:spcBef>
              <a:buClr>
                <a:srgbClr val="9B2D1F"/>
              </a:buClr>
              <a:buSzPct val="86363"/>
              <a:buFont typeface="Arial"/>
              <a:buChar char="▪"/>
              <a:tabLst>
                <a:tab pos="560705" algn="l"/>
              </a:tabLst>
            </a:pPr>
            <a:r>
              <a:rPr sz="2200" spc="-65" dirty="0">
                <a:latin typeface="Times New Roman"/>
                <a:cs typeface="Times New Roman"/>
              </a:rPr>
              <a:t>It </a:t>
            </a:r>
            <a:r>
              <a:rPr sz="2200" spc="-140" dirty="0">
                <a:latin typeface="Times New Roman"/>
                <a:cs typeface="Times New Roman"/>
              </a:rPr>
              <a:t>is </a:t>
            </a:r>
            <a:r>
              <a:rPr sz="2200" spc="-120" dirty="0">
                <a:latin typeface="Times New Roman"/>
                <a:cs typeface="Times New Roman"/>
              </a:rPr>
              <a:t>believed </a:t>
            </a:r>
            <a:r>
              <a:rPr sz="2200" spc="-75" dirty="0">
                <a:latin typeface="Times New Roman"/>
                <a:cs typeface="Times New Roman"/>
              </a:rPr>
              <a:t>that </a:t>
            </a:r>
            <a:r>
              <a:rPr sz="2200" spc="-80" dirty="0">
                <a:latin typeface="Times New Roman"/>
                <a:cs typeface="Times New Roman"/>
              </a:rPr>
              <a:t>Prince </a:t>
            </a:r>
            <a:r>
              <a:rPr sz="2200" spc="-120" dirty="0">
                <a:latin typeface="Times New Roman"/>
                <a:cs typeface="Times New Roman"/>
              </a:rPr>
              <a:t>Hall </a:t>
            </a:r>
            <a:r>
              <a:rPr sz="2200" spc="-190" dirty="0">
                <a:latin typeface="Times New Roman"/>
                <a:cs typeface="Times New Roman"/>
              </a:rPr>
              <a:t>may </a:t>
            </a:r>
            <a:r>
              <a:rPr sz="2200" spc="-120" dirty="0">
                <a:latin typeface="Times New Roman"/>
                <a:cs typeface="Times New Roman"/>
              </a:rPr>
              <a:t>well </a:t>
            </a:r>
            <a:r>
              <a:rPr sz="2200" spc="-180" dirty="0">
                <a:latin typeface="Times New Roman"/>
                <a:cs typeface="Times New Roman"/>
              </a:rPr>
              <a:t>have </a:t>
            </a:r>
            <a:r>
              <a:rPr sz="2200" spc="-110" dirty="0">
                <a:latin typeface="Times New Roman"/>
                <a:cs typeface="Times New Roman"/>
              </a:rPr>
              <a:t>fought </a:t>
            </a:r>
            <a:r>
              <a:rPr sz="2200" spc="-85" dirty="0">
                <a:latin typeface="Times New Roman"/>
                <a:cs typeface="Times New Roman"/>
              </a:rPr>
              <a:t>at </a:t>
            </a:r>
            <a:r>
              <a:rPr sz="2200" spc="-130" dirty="0">
                <a:latin typeface="Times New Roman"/>
                <a:cs typeface="Times New Roman"/>
              </a:rPr>
              <a:t>Bunker </a:t>
            </a:r>
            <a:r>
              <a:rPr sz="2200" spc="-105" dirty="0">
                <a:latin typeface="Times New Roman"/>
                <a:cs typeface="Times New Roman"/>
              </a:rPr>
              <a:t>Hill </a:t>
            </a:r>
            <a:r>
              <a:rPr sz="2200" spc="-360" dirty="0">
                <a:latin typeface="Times New Roman"/>
                <a:cs typeface="Times New Roman"/>
              </a:rPr>
              <a:t>&amp;</a:t>
            </a:r>
            <a:r>
              <a:rPr sz="2200" spc="-170" dirty="0">
                <a:latin typeface="Times New Roman"/>
                <a:cs typeface="Times New Roman"/>
              </a:rPr>
              <a:t> </a:t>
            </a:r>
            <a:r>
              <a:rPr sz="2200" spc="-114" dirty="0">
                <a:latin typeface="Times New Roman"/>
                <a:cs typeface="Times New Roman"/>
              </a:rPr>
              <a:t>he  </a:t>
            </a:r>
            <a:r>
              <a:rPr sz="2200" spc="-165" dirty="0">
                <a:latin typeface="Times New Roman"/>
                <a:cs typeface="Times New Roman"/>
              </a:rPr>
              <a:t>was </a:t>
            </a:r>
            <a:r>
              <a:rPr sz="2200" spc="-120" dirty="0">
                <a:latin typeface="Times New Roman"/>
                <a:cs typeface="Times New Roman"/>
              </a:rPr>
              <a:t>active </a:t>
            </a:r>
            <a:r>
              <a:rPr sz="2200" spc="-105" dirty="0">
                <a:latin typeface="Times New Roman"/>
                <a:cs typeface="Times New Roman"/>
              </a:rPr>
              <a:t>in </a:t>
            </a:r>
            <a:r>
              <a:rPr sz="2200" spc="-70" dirty="0">
                <a:latin typeface="Times New Roman"/>
                <a:cs typeface="Times New Roman"/>
              </a:rPr>
              <a:t>the </a:t>
            </a:r>
            <a:r>
              <a:rPr sz="2200" spc="-130" dirty="0">
                <a:latin typeface="Times New Roman"/>
                <a:cs typeface="Times New Roman"/>
              </a:rPr>
              <a:t>affairs </a:t>
            </a:r>
            <a:r>
              <a:rPr sz="2200" spc="-125" dirty="0">
                <a:latin typeface="Times New Roman"/>
                <a:cs typeface="Times New Roman"/>
              </a:rPr>
              <a:t>of </a:t>
            </a:r>
            <a:r>
              <a:rPr sz="2200" spc="-120" dirty="0">
                <a:latin typeface="Times New Roman"/>
                <a:cs typeface="Times New Roman"/>
              </a:rPr>
              <a:t>Boston's </a:t>
            </a:r>
            <a:r>
              <a:rPr sz="2200" spc="-130" dirty="0">
                <a:latin typeface="Times New Roman"/>
                <a:cs typeface="Times New Roman"/>
              </a:rPr>
              <a:t>black </a:t>
            </a:r>
            <a:r>
              <a:rPr sz="2200" spc="-110" dirty="0">
                <a:latin typeface="Times New Roman"/>
                <a:cs typeface="Times New Roman"/>
              </a:rPr>
              <a:t>community, </a:t>
            </a:r>
            <a:r>
              <a:rPr sz="2200" spc="-130" dirty="0">
                <a:latin typeface="Times New Roman"/>
                <a:cs typeface="Times New Roman"/>
              </a:rPr>
              <a:t>using </a:t>
            </a:r>
            <a:r>
              <a:rPr sz="2200" spc="-145" dirty="0">
                <a:latin typeface="Times New Roman"/>
                <a:cs typeface="Times New Roman"/>
              </a:rPr>
              <a:t>his </a:t>
            </a:r>
            <a:r>
              <a:rPr sz="2200" spc="-95" dirty="0">
                <a:latin typeface="Times New Roman"/>
                <a:cs typeface="Times New Roman"/>
              </a:rPr>
              <a:t>position </a:t>
            </a:r>
            <a:r>
              <a:rPr sz="2200" spc="-175" dirty="0">
                <a:latin typeface="Times New Roman"/>
                <a:cs typeface="Times New Roman"/>
              </a:rPr>
              <a:t>as  </a:t>
            </a:r>
            <a:r>
              <a:rPr sz="2200" spc="-110" dirty="0">
                <a:latin typeface="Times New Roman"/>
                <a:cs typeface="Times New Roman"/>
              </a:rPr>
              <a:t>"Worshipful </a:t>
            </a:r>
            <a:r>
              <a:rPr sz="2200" spc="-95" dirty="0">
                <a:latin typeface="Times New Roman"/>
                <a:cs typeface="Times New Roman"/>
              </a:rPr>
              <a:t>Master" </a:t>
            </a:r>
            <a:r>
              <a:rPr sz="2200" spc="-130" dirty="0">
                <a:latin typeface="Times New Roman"/>
                <a:cs typeface="Times New Roman"/>
              </a:rPr>
              <a:t>of </a:t>
            </a:r>
            <a:r>
              <a:rPr sz="2200" spc="-70" dirty="0">
                <a:latin typeface="Times New Roman"/>
                <a:cs typeface="Times New Roman"/>
              </a:rPr>
              <a:t>the </a:t>
            </a:r>
            <a:r>
              <a:rPr sz="2200" spc="-130" dirty="0">
                <a:latin typeface="Times New Roman"/>
                <a:cs typeface="Times New Roman"/>
              </a:rPr>
              <a:t>black </a:t>
            </a:r>
            <a:r>
              <a:rPr sz="2200" spc="-165" dirty="0">
                <a:latin typeface="Times New Roman"/>
                <a:cs typeface="Times New Roman"/>
              </a:rPr>
              <a:t>Masons </a:t>
            </a:r>
            <a:r>
              <a:rPr sz="2200" spc="-35" dirty="0">
                <a:latin typeface="Times New Roman"/>
                <a:cs typeface="Times New Roman"/>
              </a:rPr>
              <a:t>to </a:t>
            </a:r>
            <a:r>
              <a:rPr sz="2200" spc="-135" dirty="0">
                <a:latin typeface="Times New Roman"/>
                <a:cs typeface="Times New Roman"/>
              </a:rPr>
              <a:t>speak </a:t>
            </a:r>
            <a:r>
              <a:rPr sz="2200" spc="-55" dirty="0">
                <a:latin typeface="Times New Roman"/>
                <a:cs typeface="Times New Roman"/>
              </a:rPr>
              <a:t>out </a:t>
            </a:r>
            <a:r>
              <a:rPr sz="2200" spc="-130" dirty="0">
                <a:latin typeface="Times New Roman"/>
                <a:cs typeface="Times New Roman"/>
              </a:rPr>
              <a:t>against </a:t>
            </a:r>
            <a:r>
              <a:rPr sz="2200" spc="-140" dirty="0">
                <a:latin typeface="Times New Roman"/>
                <a:cs typeface="Times New Roman"/>
              </a:rPr>
              <a:t>slavery </a:t>
            </a:r>
            <a:r>
              <a:rPr sz="2200" spc="-125" dirty="0">
                <a:latin typeface="Times New Roman"/>
                <a:cs typeface="Times New Roman"/>
              </a:rPr>
              <a:t>and  </a:t>
            </a:r>
            <a:r>
              <a:rPr sz="2200" spc="-70" dirty="0">
                <a:latin typeface="Times New Roman"/>
                <a:cs typeface="Times New Roman"/>
              </a:rPr>
              <a:t>the </a:t>
            </a:r>
            <a:r>
              <a:rPr sz="2200" spc="-110" dirty="0">
                <a:latin typeface="Times New Roman"/>
                <a:cs typeface="Times New Roman"/>
              </a:rPr>
              <a:t>denial </a:t>
            </a:r>
            <a:r>
              <a:rPr sz="2200" spc="-130" dirty="0">
                <a:latin typeface="Times New Roman"/>
                <a:cs typeface="Times New Roman"/>
              </a:rPr>
              <a:t>of black </a:t>
            </a:r>
            <a:r>
              <a:rPr sz="2200" spc="-70" dirty="0">
                <a:latin typeface="Times New Roman"/>
                <a:cs typeface="Times New Roman"/>
              </a:rPr>
              <a:t>rights. </a:t>
            </a:r>
            <a:r>
              <a:rPr sz="2200" spc="-114" dirty="0">
                <a:latin typeface="Times New Roman"/>
                <a:cs typeface="Times New Roman"/>
              </a:rPr>
              <a:t>For </a:t>
            </a:r>
            <a:r>
              <a:rPr sz="2200" spc="-85" dirty="0">
                <a:latin typeface="Times New Roman"/>
                <a:cs typeface="Times New Roman"/>
              </a:rPr>
              <a:t>years, </a:t>
            </a:r>
            <a:r>
              <a:rPr sz="2200" spc="-114" dirty="0">
                <a:latin typeface="Times New Roman"/>
                <a:cs typeface="Times New Roman"/>
              </a:rPr>
              <a:t>he </a:t>
            </a:r>
            <a:r>
              <a:rPr sz="2200" spc="-65" dirty="0">
                <a:latin typeface="Times New Roman"/>
                <a:cs typeface="Times New Roman"/>
              </a:rPr>
              <a:t>protested </a:t>
            </a:r>
            <a:r>
              <a:rPr sz="2200" spc="-70" dirty="0">
                <a:latin typeface="Times New Roman"/>
                <a:cs typeface="Times New Roman"/>
              </a:rPr>
              <a:t>the </a:t>
            </a:r>
            <a:r>
              <a:rPr sz="2200" spc="-125" dirty="0">
                <a:latin typeface="Times New Roman"/>
                <a:cs typeface="Times New Roman"/>
              </a:rPr>
              <a:t>lack </a:t>
            </a:r>
            <a:r>
              <a:rPr sz="2200" spc="-130" dirty="0">
                <a:latin typeface="Times New Roman"/>
                <a:cs typeface="Times New Roman"/>
              </a:rPr>
              <a:t>of </a:t>
            </a:r>
            <a:r>
              <a:rPr sz="2200" spc="-120" dirty="0">
                <a:latin typeface="Times New Roman"/>
                <a:cs typeface="Times New Roman"/>
              </a:rPr>
              <a:t>schools </a:t>
            </a:r>
            <a:r>
              <a:rPr sz="2200" spc="-80" dirty="0">
                <a:latin typeface="Times New Roman"/>
                <a:cs typeface="Times New Roman"/>
              </a:rPr>
              <a:t>for  </a:t>
            </a:r>
            <a:r>
              <a:rPr sz="2200" spc="-130" dirty="0">
                <a:latin typeface="Times New Roman"/>
                <a:cs typeface="Times New Roman"/>
              </a:rPr>
              <a:t>black </a:t>
            </a:r>
            <a:r>
              <a:rPr sz="2200" spc="-90" dirty="0">
                <a:latin typeface="Times New Roman"/>
                <a:cs typeface="Times New Roman"/>
              </a:rPr>
              <a:t>children </a:t>
            </a:r>
            <a:r>
              <a:rPr sz="2200" spc="-125" dirty="0">
                <a:latin typeface="Times New Roman"/>
                <a:cs typeface="Times New Roman"/>
              </a:rPr>
              <a:t>and </a:t>
            </a:r>
            <a:r>
              <a:rPr sz="2200" spc="-140" dirty="0">
                <a:latin typeface="Times New Roman"/>
                <a:cs typeface="Times New Roman"/>
              </a:rPr>
              <a:t>finally </a:t>
            </a:r>
            <a:r>
              <a:rPr sz="2200" spc="-114" dirty="0">
                <a:latin typeface="Times New Roman"/>
                <a:cs typeface="Times New Roman"/>
              </a:rPr>
              <a:t>established </a:t>
            </a:r>
            <a:r>
              <a:rPr sz="2200" spc="-90" dirty="0">
                <a:latin typeface="Times New Roman"/>
                <a:cs typeface="Times New Roman"/>
              </a:rPr>
              <a:t>one </a:t>
            </a:r>
            <a:r>
              <a:rPr sz="2200" spc="-105" dirty="0">
                <a:latin typeface="Times New Roman"/>
                <a:cs typeface="Times New Roman"/>
              </a:rPr>
              <a:t>in </a:t>
            </a:r>
            <a:r>
              <a:rPr sz="2200" spc="-145" dirty="0">
                <a:latin typeface="Times New Roman"/>
                <a:cs typeface="Times New Roman"/>
              </a:rPr>
              <a:t>his </a:t>
            </a:r>
            <a:r>
              <a:rPr sz="2200" spc="-125" dirty="0">
                <a:latin typeface="Times New Roman"/>
                <a:cs typeface="Times New Roman"/>
              </a:rPr>
              <a:t>own </a:t>
            </a:r>
            <a:r>
              <a:rPr sz="2200" spc="80" dirty="0">
                <a:latin typeface="Times New Roman"/>
                <a:cs typeface="Times New Roman"/>
              </a:rPr>
              <a:t> </a:t>
            </a:r>
            <a:r>
              <a:rPr sz="2200" spc="-85" dirty="0">
                <a:latin typeface="Times New Roman"/>
                <a:cs typeface="Times New Roman"/>
              </a:rPr>
              <a:t>home.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1539240"/>
            <a:ext cx="7880984" cy="760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marR="5080" indent="-273050">
              <a:lnSpc>
                <a:spcPts val="2800"/>
              </a:lnSpc>
            </a:pPr>
            <a:r>
              <a:rPr sz="2200" spc="280" dirty="0">
                <a:solidFill>
                  <a:srgbClr val="D34817"/>
                </a:solidFill>
                <a:latin typeface="Arial"/>
                <a:cs typeface="Arial"/>
              </a:rPr>
              <a:t>q</a:t>
            </a:r>
            <a:r>
              <a:rPr sz="2600" spc="280" dirty="0">
                <a:latin typeface="Times New Roman"/>
                <a:cs typeface="Times New Roman"/>
              </a:rPr>
              <a:t>A </a:t>
            </a:r>
            <a:r>
              <a:rPr sz="2600" spc="-165" dirty="0">
                <a:latin typeface="Times New Roman"/>
                <a:cs typeface="Times New Roman"/>
              </a:rPr>
              <a:t>few </a:t>
            </a:r>
            <a:r>
              <a:rPr sz="2600" spc="-100" dirty="0">
                <a:latin typeface="Times New Roman"/>
                <a:cs typeface="Times New Roman"/>
              </a:rPr>
              <a:t>white </a:t>
            </a:r>
            <a:r>
              <a:rPr sz="2600" spc="-125" dirty="0">
                <a:latin typeface="Times New Roman"/>
                <a:cs typeface="Times New Roman"/>
              </a:rPr>
              <a:t>colonists </a:t>
            </a:r>
            <a:r>
              <a:rPr sz="2600" spc="-85" dirty="0">
                <a:latin typeface="Times New Roman"/>
                <a:cs typeface="Times New Roman"/>
              </a:rPr>
              <a:t>noted </a:t>
            </a:r>
            <a:r>
              <a:rPr sz="2600" spc="-80" dirty="0">
                <a:latin typeface="Times New Roman"/>
                <a:cs typeface="Times New Roman"/>
              </a:rPr>
              <a:t>the </a:t>
            </a:r>
            <a:r>
              <a:rPr sz="2600" spc="-125" dirty="0">
                <a:latin typeface="Times New Roman"/>
                <a:cs typeface="Times New Roman"/>
              </a:rPr>
              <a:t>paradox </a:t>
            </a:r>
            <a:r>
              <a:rPr sz="2600" spc="-110" dirty="0">
                <a:latin typeface="Times New Roman"/>
                <a:cs typeface="Times New Roman"/>
              </a:rPr>
              <a:t>between </a:t>
            </a:r>
            <a:r>
              <a:rPr sz="2600" spc="-80" dirty="0">
                <a:latin typeface="Times New Roman"/>
                <a:cs typeface="Times New Roman"/>
              </a:rPr>
              <a:t>the </a:t>
            </a:r>
            <a:r>
              <a:rPr sz="2600" spc="-120" dirty="0">
                <a:latin typeface="Times New Roman"/>
                <a:cs typeface="Times New Roman"/>
              </a:rPr>
              <a:t>Patriot’s  </a:t>
            </a:r>
            <a:r>
              <a:rPr sz="2600" spc="-145" dirty="0">
                <a:latin typeface="Times New Roman"/>
                <a:cs typeface="Times New Roman"/>
              </a:rPr>
              <a:t>demands </a:t>
            </a:r>
            <a:r>
              <a:rPr sz="2600" spc="-95" dirty="0">
                <a:latin typeface="Times New Roman"/>
                <a:cs typeface="Times New Roman"/>
              </a:rPr>
              <a:t>for </a:t>
            </a:r>
            <a:r>
              <a:rPr sz="2600" spc="-114" dirty="0">
                <a:latin typeface="Times New Roman"/>
                <a:cs typeface="Times New Roman"/>
              </a:rPr>
              <a:t>freedom </a:t>
            </a:r>
            <a:r>
              <a:rPr sz="2600" spc="-145" dirty="0">
                <a:latin typeface="Times New Roman"/>
                <a:cs typeface="Times New Roman"/>
              </a:rPr>
              <a:t>and </a:t>
            </a:r>
            <a:r>
              <a:rPr sz="2600" spc="-80" dirty="0">
                <a:latin typeface="Times New Roman"/>
                <a:cs typeface="Times New Roman"/>
              </a:rPr>
              <a:t>the </a:t>
            </a:r>
            <a:r>
              <a:rPr sz="2600" spc="-125" dirty="0">
                <a:latin typeface="Times New Roman"/>
                <a:cs typeface="Times New Roman"/>
              </a:rPr>
              <a:t>widespread </a:t>
            </a:r>
            <a:r>
              <a:rPr sz="2600" spc="-130" dirty="0">
                <a:latin typeface="Times New Roman"/>
                <a:cs typeface="Times New Roman"/>
              </a:rPr>
              <a:t>acceptance </a:t>
            </a:r>
            <a:r>
              <a:rPr sz="2600" spc="-155" dirty="0">
                <a:latin typeface="Times New Roman"/>
                <a:cs typeface="Times New Roman"/>
              </a:rPr>
              <a:t>of</a:t>
            </a:r>
            <a:r>
              <a:rPr sz="2600" spc="310" dirty="0">
                <a:latin typeface="Times New Roman"/>
                <a:cs typeface="Times New Roman"/>
              </a:rPr>
              <a:t> </a:t>
            </a:r>
            <a:r>
              <a:rPr sz="2600" spc="-135" dirty="0">
                <a:latin typeface="Times New Roman"/>
                <a:cs typeface="Times New Roman"/>
              </a:rPr>
              <a:t>slavery: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4400" y="3143250"/>
            <a:ext cx="7391400" cy="2419350"/>
          </a:xfrm>
          <a:prstGeom prst="rect">
            <a:avLst/>
          </a:prstGeom>
          <a:ln w="12700">
            <a:solidFill>
              <a:srgbClr val="9B2D1F"/>
            </a:solidFill>
          </a:ln>
        </p:spPr>
        <p:txBody>
          <a:bodyPr vert="horz" wrap="square" lIns="0" tIns="18415" rIns="0" bIns="0" rtlCol="0">
            <a:spAutoFit/>
          </a:bodyPr>
          <a:lstStyle/>
          <a:p>
            <a:pPr marL="84455" marR="604520" indent="914400">
              <a:lnSpc>
                <a:spcPct val="90000"/>
              </a:lnSpc>
              <a:spcBef>
                <a:spcPts val="145"/>
              </a:spcBef>
              <a:tabLst>
                <a:tab pos="1916430" algn="l"/>
                <a:tab pos="3517265" algn="l"/>
                <a:tab pos="4392295" algn="l"/>
              </a:tabLst>
            </a:pPr>
            <a:r>
              <a:rPr sz="2800" b="1" spc="45" dirty="0">
                <a:latin typeface="Times New Roman"/>
                <a:cs typeface="Times New Roman"/>
              </a:rPr>
              <a:t>The </a:t>
            </a:r>
            <a:r>
              <a:rPr sz="2800" b="1" spc="-35" dirty="0">
                <a:latin typeface="Times New Roman"/>
                <a:cs typeface="Times New Roman"/>
              </a:rPr>
              <a:t>slave </a:t>
            </a:r>
            <a:r>
              <a:rPr sz="2800" b="1" spc="-70" dirty="0">
                <a:latin typeface="Times New Roman"/>
                <a:cs typeface="Times New Roman"/>
              </a:rPr>
              <a:t>trade </a:t>
            </a:r>
            <a:r>
              <a:rPr sz="2800" b="1" spc="40" dirty="0">
                <a:latin typeface="Times New Roman"/>
                <a:cs typeface="Times New Roman"/>
              </a:rPr>
              <a:t>is </a:t>
            </a:r>
            <a:r>
              <a:rPr sz="2800" b="1" spc="-10" dirty="0">
                <a:latin typeface="Times New Roman"/>
                <a:cs typeface="Times New Roman"/>
              </a:rPr>
              <a:t>“the </a:t>
            </a:r>
            <a:r>
              <a:rPr sz="2800" b="1" spc="20" dirty="0">
                <a:latin typeface="Times New Roman"/>
                <a:cs typeface="Times New Roman"/>
              </a:rPr>
              <a:t>most </a:t>
            </a:r>
            <a:r>
              <a:rPr sz="2800" b="1" spc="25" dirty="0">
                <a:latin typeface="Times New Roman"/>
                <a:cs typeface="Times New Roman"/>
              </a:rPr>
              <a:t>shocking  </a:t>
            </a:r>
            <a:r>
              <a:rPr sz="2800" b="1" spc="-20" dirty="0">
                <a:latin typeface="Times New Roman"/>
                <a:cs typeface="Times New Roman"/>
              </a:rPr>
              <a:t>violation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of	</a:t>
            </a:r>
            <a:r>
              <a:rPr sz="2800" b="1" dirty="0">
                <a:latin typeface="Times New Roman"/>
                <a:cs typeface="Times New Roman"/>
              </a:rPr>
              <a:t>the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b="1" spc="-65" dirty="0">
                <a:latin typeface="Times New Roman"/>
                <a:cs typeface="Times New Roman"/>
              </a:rPr>
              <a:t>law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of	</a:t>
            </a:r>
            <a:r>
              <a:rPr sz="2800" b="1" spc="-65" dirty="0">
                <a:latin typeface="Times New Roman"/>
                <a:cs typeface="Times New Roman"/>
              </a:rPr>
              <a:t>nature…What</a:t>
            </a:r>
            <a:r>
              <a:rPr sz="2800" b="1" spc="-45" dirty="0">
                <a:latin typeface="Times New Roman"/>
                <a:cs typeface="Times New Roman"/>
              </a:rPr>
              <a:t> </a:t>
            </a:r>
            <a:r>
              <a:rPr sz="2800" b="1" spc="40" dirty="0">
                <a:latin typeface="Times New Roman"/>
                <a:cs typeface="Times New Roman"/>
              </a:rPr>
              <a:t>is</a:t>
            </a:r>
            <a:r>
              <a:rPr sz="2800" b="1" spc="-50" dirty="0">
                <a:latin typeface="Times New Roman"/>
                <a:cs typeface="Times New Roman"/>
              </a:rPr>
              <a:t> </a:t>
            </a:r>
            <a:r>
              <a:rPr sz="2800" b="1" spc="-60" dirty="0">
                <a:latin typeface="Times New Roman"/>
                <a:cs typeface="Times New Roman"/>
              </a:rPr>
              <a:t>a </a:t>
            </a:r>
            <a:r>
              <a:rPr sz="2800" b="1" spc="-30" dirty="0">
                <a:latin typeface="Times New Roman"/>
                <a:cs typeface="Times New Roman"/>
              </a:rPr>
              <a:t> trifling three-penny </a:t>
            </a:r>
            <a:r>
              <a:rPr sz="2800" b="1" spc="-45" dirty="0">
                <a:latin typeface="Times New Roman"/>
                <a:cs typeface="Times New Roman"/>
              </a:rPr>
              <a:t>duty </a:t>
            </a:r>
            <a:r>
              <a:rPr sz="2800" b="1" spc="20" dirty="0">
                <a:latin typeface="Times New Roman"/>
                <a:cs typeface="Times New Roman"/>
              </a:rPr>
              <a:t>on </a:t>
            </a:r>
            <a:r>
              <a:rPr sz="2800" b="1" spc="-20" dirty="0">
                <a:latin typeface="Times New Roman"/>
                <a:cs typeface="Times New Roman"/>
              </a:rPr>
              <a:t>tea compared </a:t>
            </a:r>
            <a:r>
              <a:rPr sz="2800" b="1" dirty="0">
                <a:latin typeface="Times New Roman"/>
                <a:cs typeface="Times New Roman"/>
              </a:rPr>
              <a:t>to  the </a:t>
            </a:r>
            <a:r>
              <a:rPr sz="2800" b="1" spc="-5" dirty="0">
                <a:latin typeface="Times New Roman"/>
                <a:cs typeface="Times New Roman"/>
              </a:rPr>
              <a:t>inestimable</a:t>
            </a:r>
            <a:r>
              <a:rPr sz="2800" b="1" spc="20" dirty="0">
                <a:latin typeface="Times New Roman"/>
                <a:cs typeface="Times New Roman"/>
              </a:rPr>
              <a:t> </a:t>
            </a:r>
            <a:r>
              <a:rPr sz="2800" b="1" spc="35" dirty="0">
                <a:latin typeface="Times New Roman"/>
                <a:cs typeface="Times New Roman"/>
              </a:rPr>
              <a:t>blessings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of	</a:t>
            </a:r>
            <a:r>
              <a:rPr sz="2800" b="1" spc="-50" dirty="0">
                <a:latin typeface="Times New Roman"/>
                <a:cs typeface="Times New Roman"/>
              </a:rPr>
              <a:t>liberty</a:t>
            </a:r>
            <a:r>
              <a:rPr sz="2800" b="1" spc="-4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to</a:t>
            </a:r>
            <a:r>
              <a:rPr sz="2800" b="1" spc="-35" dirty="0">
                <a:latin typeface="Times New Roman"/>
                <a:cs typeface="Times New Roman"/>
              </a:rPr>
              <a:t> </a:t>
            </a:r>
            <a:r>
              <a:rPr sz="2800" b="1" spc="35" dirty="0">
                <a:latin typeface="Times New Roman"/>
                <a:cs typeface="Times New Roman"/>
              </a:rPr>
              <a:t>one  </a:t>
            </a:r>
            <a:r>
              <a:rPr sz="2800" b="1" spc="-55" dirty="0">
                <a:latin typeface="Times New Roman"/>
                <a:cs typeface="Times New Roman"/>
              </a:rPr>
              <a:t>captive?”</a:t>
            </a:r>
            <a:endParaRPr sz="2800">
              <a:latin typeface="Times New Roman"/>
              <a:cs typeface="Times New Roman"/>
            </a:endParaRPr>
          </a:p>
          <a:p>
            <a:pPr marL="4656455">
              <a:lnSpc>
                <a:spcPct val="100000"/>
              </a:lnSpc>
              <a:spcBef>
                <a:spcPts val="35"/>
              </a:spcBef>
            </a:pPr>
            <a:r>
              <a:rPr sz="2400" i="1" spc="-275" dirty="0">
                <a:latin typeface="Times New Roman"/>
                <a:cs typeface="Times New Roman"/>
              </a:rPr>
              <a:t>-James</a:t>
            </a:r>
            <a:r>
              <a:rPr sz="2400" i="1" spc="-85" dirty="0">
                <a:latin typeface="Times New Roman"/>
                <a:cs typeface="Times New Roman"/>
              </a:rPr>
              <a:t> </a:t>
            </a:r>
            <a:r>
              <a:rPr sz="2400" i="1" spc="-135" dirty="0">
                <a:latin typeface="Times New Roman"/>
                <a:cs typeface="Times New Roman"/>
              </a:rPr>
              <a:t>Otis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7340" y="404932"/>
            <a:ext cx="6635115" cy="615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459" dirty="0"/>
              <a:t>A  </a:t>
            </a:r>
            <a:r>
              <a:rPr spc="-50" dirty="0"/>
              <a:t>Parallel </a:t>
            </a:r>
            <a:r>
              <a:rPr spc="-80" dirty="0"/>
              <a:t>Struggle </a:t>
            </a:r>
            <a:r>
              <a:rPr spc="-20" dirty="0"/>
              <a:t>for</a:t>
            </a:r>
            <a:r>
              <a:rPr spc="-434" dirty="0"/>
              <a:t> </a:t>
            </a:r>
            <a:r>
              <a:rPr spc="-110" dirty="0"/>
              <a:t>Freedom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313" y="69754"/>
            <a:ext cx="9013371" cy="6692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313" y="69754"/>
            <a:ext cx="9013825" cy="6692265"/>
          </a:xfrm>
          <a:custGeom>
            <a:avLst/>
            <a:gdLst/>
            <a:ahLst/>
            <a:cxnLst/>
            <a:rect l="l" t="t" r="r" b="b"/>
            <a:pathLst>
              <a:path w="9013825" h="6692265">
                <a:moveTo>
                  <a:pt x="0" y="329859"/>
                </a:moveTo>
                <a:lnTo>
                  <a:pt x="3576" y="281115"/>
                </a:lnTo>
                <a:lnTo>
                  <a:pt x="13965" y="234592"/>
                </a:lnTo>
                <a:lnTo>
                  <a:pt x="30657" y="190799"/>
                </a:lnTo>
                <a:lnTo>
                  <a:pt x="53142" y="150247"/>
                </a:lnTo>
                <a:lnTo>
                  <a:pt x="80908" y="113447"/>
                </a:lnTo>
                <a:lnTo>
                  <a:pt x="113447" y="80909"/>
                </a:lnTo>
                <a:lnTo>
                  <a:pt x="150247" y="53142"/>
                </a:lnTo>
                <a:lnTo>
                  <a:pt x="190799" y="30658"/>
                </a:lnTo>
                <a:lnTo>
                  <a:pt x="234591" y="13965"/>
                </a:lnTo>
                <a:lnTo>
                  <a:pt x="281115" y="3576"/>
                </a:lnTo>
                <a:lnTo>
                  <a:pt x="329859" y="0"/>
                </a:lnTo>
                <a:lnTo>
                  <a:pt x="8683512" y="0"/>
                </a:lnTo>
                <a:lnTo>
                  <a:pt x="8732256" y="3576"/>
                </a:lnTo>
                <a:lnTo>
                  <a:pt x="8778780" y="13965"/>
                </a:lnTo>
                <a:lnTo>
                  <a:pt x="8822572" y="30658"/>
                </a:lnTo>
                <a:lnTo>
                  <a:pt x="8863124" y="53142"/>
                </a:lnTo>
                <a:lnTo>
                  <a:pt x="8899924" y="80909"/>
                </a:lnTo>
                <a:lnTo>
                  <a:pt x="8932463" y="113447"/>
                </a:lnTo>
                <a:lnTo>
                  <a:pt x="8960229" y="150247"/>
                </a:lnTo>
                <a:lnTo>
                  <a:pt x="8982714" y="190799"/>
                </a:lnTo>
                <a:lnTo>
                  <a:pt x="8999406" y="234592"/>
                </a:lnTo>
                <a:lnTo>
                  <a:pt x="9009795" y="281115"/>
                </a:lnTo>
                <a:lnTo>
                  <a:pt x="9013372" y="329859"/>
                </a:lnTo>
                <a:lnTo>
                  <a:pt x="9013372" y="6362341"/>
                </a:lnTo>
                <a:lnTo>
                  <a:pt x="9009795" y="6411085"/>
                </a:lnTo>
                <a:lnTo>
                  <a:pt x="8999406" y="6457609"/>
                </a:lnTo>
                <a:lnTo>
                  <a:pt x="8982714" y="6501401"/>
                </a:lnTo>
                <a:lnTo>
                  <a:pt x="8960229" y="6541953"/>
                </a:lnTo>
                <a:lnTo>
                  <a:pt x="8932463" y="6578753"/>
                </a:lnTo>
                <a:lnTo>
                  <a:pt x="8899924" y="6611292"/>
                </a:lnTo>
                <a:lnTo>
                  <a:pt x="8863124" y="6639058"/>
                </a:lnTo>
                <a:lnTo>
                  <a:pt x="8822572" y="6661543"/>
                </a:lnTo>
                <a:lnTo>
                  <a:pt x="8778780" y="6678235"/>
                </a:lnTo>
                <a:lnTo>
                  <a:pt x="8732256" y="6688624"/>
                </a:lnTo>
                <a:lnTo>
                  <a:pt x="8683512" y="6692201"/>
                </a:lnTo>
                <a:lnTo>
                  <a:pt x="329859" y="6692201"/>
                </a:lnTo>
                <a:lnTo>
                  <a:pt x="281115" y="6688624"/>
                </a:lnTo>
                <a:lnTo>
                  <a:pt x="234591" y="6678235"/>
                </a:lnTo>
                <a:lnTo>
                  <a:pt x="190799" y="6661543"/>
                </a:lnTo>
                <a:lnTo>
                  <a:pt x="150247" y="6639058"/>
                </a:lnTo>
                <a:lnTo>
                  <a:pt x="113447" y="6611292"/>
                </a:lnTo>
                <a:lnTo>
                  <a:pt x="80908" y="6578753"/>
                </a:lnTo>
                <a:lnTo>
                  <a:pt x="53142" y="6541953"/>
                </a:lnTo>
                <a:lnTo>
                  <a:pt x="30657" y="6501401"/>
                </a:lnTo>
                <a:lnTo>
                  <a:pt x="13965" y="6457609"/>
                </a:lnTo>
                <a:lnTo>
                  <a:pt x="3576" y="6411085"/>
                </a:lnTo>
                <a:lnTo>
                  <a:pt x="0" y="6362341"/>
                </a:lnTo>
                <a:lnTo>
                  <a:pt x="0" y="32985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850" y="2376487"/>
            <a:ext cx="9013825" cy="92075"/>
          </a:xfrm>
          <a:custGeom>
            <a:avLst/>
            <a:gdLst/>
            <a:ahLst/>
            <a:cxnLst/>
            <a:rect l="l" t="t" r="r" b="b"/>
            <a:pathLst>
              <a:path w="9013825" h="92075">
                <a:moveTo>
                  <a:pt x="0" y="92075"/>
                </a:moveTo>
                <a:lnTo>
                  <a:pt x="9013825" y="92075"/>
                </a:lnTo>
                <a:lnTo>
                  <a:pt x="9013825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850" y="2341562"/>
            <a:ext cx="9013825" cy="46355"/>
          </a:xfrm>
          <a:custGeom>
            <a:avLst/>
            <a:gdLst/>
            <a:ahLst/>
            <a:cxnLst/>
            <a:rect l="l" t="t" r="r" b="b"/>
            <a:pathLst>
              <a:path w="9013825" h="46355">
                <a:moveTo>
                  <a:pt x="0" y="46037"/>
                </a:moveTo>
                <a:lnTo>
                  <a:pt x="9013825" y="46037"/>
                </a:lnTo>
                <a:lnTo>
                  <a:pt x="9013825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solidFill>
            <a:srgbClr val="E6B1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263" y="2468562"/>
            <a:ext cx="9015730" cy="46355"/>
          </a:xfrm>
          <a:custGeom>
            <a:avLst/>
            <a:gdLst/>
            <a:ahLst/>
            <a:cxnLst/>
            <a:rect l="l" t="t" r="r" b="b"/>
            <a:pathLst>
              <a:path w="9015730" h="46355">
                <a:moveTo>
                  <a:pt x="0" y="46037"/>
                </a:moveTo>
                <a:lnTo>
                  <a:pt x="9015411" y="46037"/>
                </a:lnTo>
                <a:lnTo>
                  <a:pt x="9015411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solidFill>
            <a:srgbClr val="918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02164" y="742616"/>
            <a:ext cx="7612380" cy="1471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45590" marR="5080" indent="-1533525">
              <a:lnSpc>
                <a:spcPct val="102200"/>
              </a:lnSpc>
            </a:pPr>
            <a:r>
              <a:rPr sz="4650" spc="-45" dirty="0"/>
              <a:t>Black </a:t>
            </a:r>
            <a:r>
              <a:rPr sz="4650" spc="-130" dirty="0"/>
              <a:t>Choices </a:t>
            </a:r>
            <a:r>
              <a:rPr sz="4650" spc="-65" dirty="0"/>
              <a:t>During </a:t>
            </a:r>
            <a:r>
              <a:rPr sz="4650" spc="30" dirty="0"/>
              <a:t>the</a:t>
            </a:r>
            <a:r>
              <a:rPr sz="4650" spc="-150" dirty="0"/>
              <a:t> </a:t>
            </a:r>
            <a:r>
              <a:rPr sz="4650" spc="-204" dirty="0"/>
              <a:t>War  </a:t>
            </a:r>
            <a:r>
              <a:rPr sz="4650" spc="-10" dirty="0"/>
              <a:t>for</a:t>
            </a:r>
            <a:r>
              <a:rPr sz="4650" spc="-170" dirty="0"/>
              <a:t> </a:t>
            </a:r>
            <a:r>
              <a:rPr sz="4650" spc="-45" dirty="0"/>
              <a:t>Independence</a:t>
            </a:r>
            <a:endParaRPr sz="4650"/>
          </a:p>
        </p:txBody>
      </p:sp>
      <p:sp>
        <p:nvSpPr>
          <p:cNvPr id="10" name="object 10"/>
          <p:cNvSpPr/>
          <p:nvPr/>
        </p:nvSpPr>
        <p:spPr>
          <a:xfrm>
            <a:off x="2743200" y="2819400"/>
            <a:ext cx="3657600" cy="3255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114841"/>
            <a:ext cx="6987540" cy="1219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2600"/>
              </a:lnSpc>
            </a:pPr>
            <a:r>
              <a:rPr spc="-50" dirty="0"/>
              <a:t>Black </a:t>
            </a:r>
            <a:r>
              <a:rPr spc="-120" dirty="0"/>
              <a:t>Choices </a:t>
            </a:r>
            <a:r>
              <a:rPr spc="-35" dirty="0"/>
              <a:t>during </a:t>
            </a:r>
            <a:r>
              <a:rPr spc="10" dirty="0"/>
              <a:t>the </a:t>
            </a:r>
            <a:r>
              <a:rPr spc="-185" dirty="0"/>
              <a:t>War</a:t>
            </a:r>
            <a:r>
              <a:rPr spc="-275" dirty="0"/>
              <a:t> </a:t>
            </a:r>
            <a:r>
              <a:rPr spc="-20" dirty="0"/>
              <a:t>for  </a:t>
            </a:r>
            <a:r>
              <a:rPr spc="-55" dirty="0"/>
              <a:t>Independence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463040"/>
            <a:ext cx="7814945" cy="529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marR="7620" indent="-273050">
              <a:lnSpc>
                <a:spcPts val="2800"/>
              </a:lnSpc>
            </a:pPr>
            <a:r>
              <a:rPr sz="2200" spc="120" dirty="0">
                <a:solidFill>
                  <a:srgbClr val="D34817"/>
                </a:solidFill>
                <a:latin typeface="Arial"/>
                <a:cs typeface="Arial"/>
              </a:rPr>
              <a:t>q</a:t>
            </a:r>
            <a:r>
              <a:rPr sz="2600" spc="120" dirty="0">
                <a:latin typeface="Times New Roman"/>
                <a:cs typeface="Times New Roman"/>
              </a:rPr>
              <a:t>As </a:t>
            </a:r>
            <a:r>
              <a:rPr sz="2600" spc="-80" dirty="0">
                <a:latin typeface="Times New Roman"/>
                <a:cs typeface="Times New Roman"/>
              </a:rPr>
              <a:t>the </a:t>
            </a:r>
            <a:r>
              <a:rPr sz="2600" spc="-125" dirty="0">
                <a:latin typeface="Times New Roman"/>
                <a:cs typeface="Times New Roman"/>
              </a:rPr>
              <a:t>Revolutionary </a:t>
            </a:r>
            <a:r>
              <a:rPr sz="2600" spc="-170" dirty="0">
                <a:latin typeface="Times New Roman"/>
                <a:cs typeface="Times New Roman"/>
              </a:rPr>
              <a:t>War </a:t>
            </a:r>
            <a:r>
              <a:rPr sz="2600" spc="-135" dirty="0">
                <a:latin typeface="Times New Roman"/>
                <a:cs typeface="Times New Roman"/>
              </a:rPr>
              <a:t>swept </a:t>
            </a:r>
            <a:r>
              <a:rPr sz="2600" spc="-105" dirty="0">
                <a:latin typeface="Times New Roman"/>
                <a:cs typeface="Times New Roman"/>
              </a:rPr>
              <a:t>through </a:t>
            </a:r>
            <a:r>
              <a:rPr sz="2600" spc="-80" dirty="0">
                <a:latin typeface="Times New Roman"/>
                <a:cs typeface="Times New Roman"/>
              </a:rPr>
              <a:t>the </a:t>
            </a:r>
            <a:r>
              <a:rPr sz="2600" spc="-105" dirty="0">
                <a:latin typeface="Times New Roman"/>
                <a:cs typeface="Times New Roman"/>
              </a:rPr>
              <a:t>colonies,</a:t>
            </a:r>
            <a:r>
              <a:rPr sz="2600" spc="-32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colonists  </a:t>
            </a:r>
            <a:r>
              <a:rPr sz="2600" spc="-160" dirty="0">
                <a:latin typeface="Times New Roman"/>
                <a:cs typeface="Times New Roman"/>
              </a:rPr>
              <a:t>had </a:t>
            </a:r>
            <a:r>
              <a:rPr sz="2600" spc="-40" dirty="0">
                <a:latin typeface="Times New Roman"/>
                <a:cs typeface="Times New Roman"/>
              </a:rPr>
              <a:t>to </a:t>
            </a:r>
            <a:r>
              <a:rPr sz="2600" spc="-125" dirty="0">
                <a:latin typeface="Times New Roman"/>
                <a:cs typeface="Times New Roman"/>
              </a:rPr>
              <a:t>decide </a:t>
            </a:r>
            <a:r>
              <a:rPr sz="2600" spc="-160" dirty="0">
                <a:latin typeface="Times New Roman"/>
                <a:cs typeface="Times New Roman"/>
              </a:rPr>
              <a:t>if </a:t>
            </a:r>
            <a:r>
              <a:rPr sz="2600" spc="-125" dirty="0">
                <a:latin typeface="Times New Roman"/>
                <a:cs typeface="Times New Roman"/>
              </a:rPr>
              <a:t>they </a:t>
            </a:r>
            <a:r>
              <a:rPr sz="2600" spc="-110" dirty="0">
                <a:latin typeface="Times New Roman"/>
                <a:cs typeface="Times New Roman"/>
              </a:rPr>
              <a:t>were </a:t>
            </a:r>
            <a:r>
              <a:rPr sz="2600" b="1" u="sng" spc="-60" dirty="0">
                <a:latin typeface="Times New Roman"/>
                <a:cs typeface="Times New Roman"/>
              </a:rPr>
              <a:t>Loyalists </a:t>
            </a:r>
            <a:r>
              <a:rPr sz="2600" spc="-150" dirty="0">
                <a:latin typeface="Times New Roman"/>
                <a:cs typeface="Times New Roman"/>
              </a:rPr>
              <a:t>(loyal </a:t>
            </a:r>
            <a:r>
              <a:rPr sz="2600" spc="-40" dirty="0">
                <a:latin typeface="Times New Roman"/>
                <a:cs typeface="Times New Roman"/>
              </a:rPr>
              <a:t>to </a:t>
            </a:r>
            <a:r>
              <a:rPr sz="2600" spc="-80" dirty="0">
                <a:latin typeface="Times New Roman"/>
                <a:cs typeface="Times New Roman"/>
              </a:rPr>
              <a:t>the </a:t>
            </a:r>
            <a:r>
              <a:rPr sz="2600" spc="-125" dirty="0">
                <a:latin typeface="Times New Roman"/>
                <a:cs typeface="Times New Roman"/>
              </a:rPr>
              <a:t>British) </a:t>
            </a:r>
            <a:r>
              <a:rPr sz="2600" spc="-45" dirty="0">
                <a:latin typeface="Times New Roman"/>
                <a:cs typeface="Times New Roman"/>
              </a:rPr>
              <a:t>or  </a:t>
            </a:r>
            <a:r>
              <a:rPr sz="2600" b="1" u="sng" spc="-35" dirty="0">
                <a:latin typeface="Times New Roman"/>
                <a:cs typeface="Times New Roman"/>
              </a:rPr>
              <a:t>Patriots </a:t>
            </a:r>
            <a:r>
              <a:rPr sz="2600" spc="-135" dirty="0">
                <a:latin typeface="Times New Roman"/>
                <a:cs typeface="Times New Roman"/>
              </a:rPr>
              <a:t>(fighting </a:t>
            </a:r>
            <a:r>
              <a:rPr sz="2600" spc="-95" dirty="0">
                <a:latin typeface="Times New Roman"/>
                <a:cs typeface="Times New Roman"/>
              </a:rPr>
              <a:t>for </a:t>
            </a:r>
            <a:r>
              <a:rPr sz="2600" spc="-140" dirty="0">
                <a:latin typeface="Times New Roman"/>
                <a:cs typeface="Times New Roman"/>
              </a:rPr>
              <a:t>American</a:t>
            </a:r>
            <a:r>
              <a:rPr sz="2600" spc="-185" dirty="0">
                <a:latin typeface="Times New Roman"/>
                <a:cs typeface="Times New Roman"/>
              </a:rPr>
              <a:t> </a:t>
            </a:r>
            <a:r>
              <a:rPr sz="2600" spc="-100" dirty="0">
                <a:latin typeface="Times New Roman"/>
                <a:cs typeface="Times New Roman"/>
              </a:rPr>
              <a:t>independence).</a:t>
            </a:r>
            <a:endParaRPr sz="2600">
              <a:latin typeface="Times New Roman"/>
              <a:cs typeface="Times New Roman"/>
            </a:endParaRPr>
          </a:p>
          <a:p>
            <a:pPr marL="285750" marR="5080" indent="-273050">
              <a:lnSpc>
                <a:spcPts val="2800"/>
              </a:lnSpc>
              <a:spcBef>
                <a:spcPts val="600"/>
              </a:spcBef>
            </a:pPr>
            <a:r>
              <a:rPr sz="2200" spc="-45" dirty="0">
                <a:solidFill>
                  <a:srgbClr val="D34817"/>
                </a:solidFill>
                <a:latin typeface="Arial"/>
                <a:cs typeface="Arial"/>
              </a:rPr>
              <a:t>q</a:t>
            </a:r>
            <a:r>
              <a:rPr sz="2600" spc="-45" dirty="0">
                <a:latin typeface="Times New Roman"/>
                <a:cs typeface="Times New Roman"/>
              </a:rPr>
              <a:t>Blacks </a:t>
            </a:r>
            <a:r>
              <a:rPr sz="2600" spc="-155" dirty="0">
                <a:latin typeface="Times New Roman"/>
                <a:cs typeface="Times New Roman"/>
              </a:rPr>
              <a:t>also </a:t>
            </a:r>
            <a:r>
              <a:rPr sz="2600" spc="-160" dirty="0">
                <a:latin typeface="Times New Roman"/>
                <a:cs typeface="Times New Roman"/>
              </a:rPr>
              <a:t>had </a:t>
            </a:r>
            <a:r>
              <a:rPr sz="2600" spc="-114" dirty="0">
                <a:latin typeface="Times New Roman"/>
                <a:cs typeface="Times New Roman"/>
              </a:rPr>
              <a:t>this </a:t>
            </a:r>
            <a:r>
              <a:rPr sz="2600" spc="-135" dirty="0">
                <a:latin typeface="Times New Roman"/>
                <a:cs typeface="Times New Roman"/>
              </a:rPr>
              <a:t>decision </a:t>
            </a:r>
            <a:r>
              <a:rPr sz="2600" spc="-40" dirty="0">
                <a:latin typeface="Times New Roman"/>
                <a:cs typeface="Times New Roman"/>
              </a:rPr>
              <a:t>to </a:t>
            </a:r>
            <a:r>
              <a:rPr sz="2600" spc="-125" dirty="0">
                <a:latin typeface="Times New Roman"/>
                <a:cs typeface="Times New Roman"/>
              </a:rPr>
              <a:t>make, </a:t>
            </a:r>
            <a:r>
              <a:rPr sz="2600" spc="-145" dirty="0">
                <a:latin typeface="Times New Roman"/>
                <a:cs typeface="Times New Roman"/>
              </a:rPr>
              <a:t>and </a:t>
            </a:r>
            <a:r>
              <a:rPr sz="2600" spc="-160" dirty="0">
                <a:latin typeface="Times New Roman"/>
                <a:cs typeface="Times New Roman"/>
              </a:rPr>
              <a:t>usually </a:t>
            </a:r>
            <a:r>
              <a:rPr sz="2600" spc="-130" dirty="0">
                <a:latin typeface="Times New Roman"/>
                <a:cs typeface="Times New Roman"/>
              </a:rPr>
              <a:t>fought </a:t>
            </a:r>
            <a:r>
              <a:rPr sz="2600" spc="-95" dirty="0">
                <a:latin typeface="Times New Roman"/>
                <a:cs typeface="Times New Roman"/>
              </a:rPr>
              <a:t>for </a:t>
            </a:r>
            <a:r>
              <a:rPr sz="2600" spc="-80" dirty="0">
                <a:latin typeface="Times New Roman"/>
                <a:cs typeface="Times New Roman"/>
              </a:rPr>
              <a:t>the  </a:t>
            </a:r>
            <a:r>
              <a:rPr sz="2600" spc="-140" dirty="0">
                <a:latin typeface="Times New Roman"/>
                <a:cs typeface="Times New Roman"/>
              </a:rPr>
              <a:t>side </a:t>
            </a:r>
            <a:r>
              <a:rPr sz="2600" spc="-85" dirty="0">
                <a:latin typeface="Times New Roman"/>
                <a:cs typeface="Times New Roman"/>
              </a:rPr>
              <a:t>that </a:t>
            </a:r>
            <a:r>
              <a:rPr sz="2600" spc="-114" dirty="0">
                <a:latin typeface="Times New Roman"/>
                <a:cs typeface="Times New Roman"/>
              </a:rPr>
              <a:t>promised </a:t>
            </a:r>
            <a:r>
              <a:rPr sz="2600" spc="-100" dirty="0">
                <a:latin typeface="Times New Roman"/>
                <a:cs typeface="Times New Roman"/>
              </a:rPr>
              <a:t>them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freedom.</a:t>
            </a:r>
            <a:endParaRPr sz="2600">
              <a:latin typeface="Times New Roman"/>
              <a:cs typeface="Times New Roman"/>
            </a:endParaRPr>
          </a:p>
          <a:p>
            <a:pPr marL="285750" marR="170815" indent="-273050">
              <a:lnSpc>
                <a:spcPct val="90500"/>
              </a:lnSpc>
              <a:spcBef>
                <a:spcPts val="535"/>
              </a:spcBef>
            </a:pPr>
            <a:r>
              <a:rPr sz="2200" spc="195" dirty="0">
                <a:solidFill>
                  <a:srgbClr val="D34817"/>
                </a:solidFill>
                <a:latin typeface="Arial"/>
                <a:cs typeface="Arial"/>
              </a:rPr>
              <a:t>q</a:t>
            </a:r>
            <a:r>
              <a:rPr sz="2600" spc="195" dirty="0">
                <a:latin typeface="Times New Roman"/>
                <a:cs typeface="Times New Roman"/>
              </a:rPr>
              <a:t>In </a:t>
            </a:r>
            <a:r>
              <a:rPr sz="2600" spc="-80" dirty="0">
                <a:latin typeface="Times New Roman"/>
                <a:cs typeface="Times New Roman"/>
              </a:rPr>
              <a:t>the </a:t>
            </a:r>
            <a:r>
              <a:rPr sz="2600" spc="-105" dirty="0">
                <a:latin typeface="Times New Roman"/>
                <a:cs typeface="Times New Roman"/>
              </a:rPr>
              <a:t>struggle </a:t>
            </a:r>
            <a:r>
              <a:rPr sz="2600" spc="-114" dirty="0">
                <a:latin typeface="Times New Roman"/>
                <a:cs typeface="Times New Roman"/>
              </a:rPr>
              <a:t>between </a:t>
            </a:r>
            <a:r>
              <a:rPr sz="2600" spc="-80" dirty="0">
                <a:latin typeface="Times New Roman"/>
                <a:cs typeface="Times New Roman"/>
              </a:rPr>
              <a:t>the </a:t>
            </a:r>
            <a:r>
              <a:rPr sz="2600" spc="-95" dirty="0">
                <a:latin typeface="Times New Roman"/>
                <a:cs typeface="Times New Roman"/>
              </a:rPr>
              <a:t>Patriots </a:t>
            </a:r>
            <a:r>
              <a:rPr sz="2600" spc="-145" dirty="0">
                <a:latin typeface="Times New Roman"/>
                <a:cs typeface="Times New Roman"/>
              </a:rPr>
              <a:t>and </a:t>
            </a:r>
            <a:r>
              <a:rPr sz="2600" spc="-80" dirty="0">
                <a:latin typeface="Times New Roman"/>
                <a:cs typeface="Times New Roman"/>
              </a:rPr>
              <a:t>the </a:t>
            </a:r>
            <a:r>
              <a:rPr sz="2600" spc="-145" dirty="0">
                <a:latin typeface="Times New Roman"/>
                <a:cs typeface="Times New Roman"/>
              </a:rPr>
              <a:t>Loyalists, </a:t>
            </a:r>
            <a:r>
              <a:rPr sz="2600" spc="-160" dirty="0">
                <a:latin typeface="Times New Roman"/>
                <a:cs typeface="Times New Roman"/>
              </a:rPr>
              <a:t>blacks  </a:t>
            </a:r>
            <a:r>
              <a:rPr sz="2600" spc="-120" dirty="0">
                <a:latin typeface="Times New Roman"/>
                <a:cs typeface="Times New Roman"/>
              </a:rPr>
              <a:t>refused </a:t>
            </a:r>
            <a:r>
              <a:rPr sz="2600" spc="-40" dirty="0">
                <a:latin typeface="Times New Roman"/>
                <a:cs typeface="Times New Roman"/>
              </a:rPr>
              <a:t>to </a:t>
            </a:r>
            <a:r>
              <a:rPr sz="2600" spc="-120" dirty="0">
                <a:latin typeface="Times New Roman"/>
                <a:cs typeface="Times New Roman"/>
              </a:rPr>
              <a:t>be </a:t>
            </a:r>
            <a:r>
              <a:rPr sz="2600" spc="-175" dirty="0">
                <a:latin typeface="Times New Roman"/>
                <a:cs typeface="Times New Roman"/>
              </a:rPr>
              <a:t>pawns </a:t>
            </a:r>
            <a:r>
              <a:rPr sz="2600" spc="-145" dirty="0">
                <a:latin typeface="Times New Roman"/>
                <a:cs typeface="Times New Roman"/>
              </a:rPr>
              <a:t>and </a:t>
            </a:r>
            <a:r>
              <a:rPr sz="2600" spc="-90" dirty="0">
                <a:latin typeface="Times New Roman"/>
                <a:cs typeface="Times New Roman"/>
              </a:rPr>
              <a:t>took </a:t>
            </a:r>
            <a:r>
              <a:rPr sz="2600" spc="-114" dirty="0">
                <a:latin typeface="Times New Roman"/>
                <a:cs typeface="Times New Roman"/>
              </a:rPr>
              <a:t>thoughtful </a:t>
            </a:r>
            <a:r>
              <a:rPr sz="2600" spc="-120" dirty="0">
                <a:latin typeface="Times New Roman"/>
                <a:cs typeface="Times New Roman"/>
              </a:rPr>
              <a:t>steps </a:t>
            </a:r>
            <a:r>
              <a:rPr sz="2600" spc="-40" dirty="0">
                <a:latin typeface="Times New Roman"/>
                <a:cs typeface="Times New Roman"/>
              </a:rPr>
              <a:t>to </a:t>
            </a:r>
            <a:r>
              <a:rPr sz="2600" spc="-160" dirty="0">
                <a:latin typeface="Times New Roman"/>
                <a:cs typeface="Times New Roman"/>
              </a:rPr>
              <a:t>achieve </a:t>
            </a:r>
            <a:r>
              <a:rPr sz="2600" spc="-70" dirty="0">
                <a:latin typeface="Times New Roman"/>
                <a:cs typeface="Times New Roman"/>
              </a:rPr>
              <a:t>their  </a:t>
            </a:r>
            <a:r>
              <a:rPr sz="2600" spc="-100" dirty="0">
                <a:latin typeface="Times New Roman"/>
                <a:cs typeface="Times New Roman"/>
              </a:rPr>
              <a:t>freedom.They </a:t>
            </a:r>
            <a:r>
              <a:rPr sz="2600" spc="-130" dirty="0">
                <a:latin typeface="Times New Roman"/>
                <a:cs typeface="Times New Roman"/>
              </a:rPr>
              <a:t>fought </a:t>
            </a:r>
            <a:r>
              <a:rPr sz="2600" spc="-95" dirty="0">
                <a:latin typeface="Times New Roman"/>
                <a:cs typeface="Times New Roman"/>
              </a:rPr>
              <a:t>for both </a:t>
            </a:r>
            <a:r>
              <a:rPr sz="2600" spc="-155" dirty="0">
                <a:latin typeface="Times New Roman"/>
                <a:cs typeface="Times New Roman"/>
              </a:rPr>
              <a:t>sides </a:t>
            </a:r>
            <a:r>
              <a:rPr sz="2600" spc="-105" dirty="0">
                <a:latin typeface="Times New Roman"/>
                <a:cs typeface="Times New Roman"/>
              </a:rPr>
              <a:t>during </a:t>
            </a:r>
            <a:r>
              <a:rPr sz="2600" spc="-80" dirty="0">
                <a:latin typeface="Times New Roman"/>
                <a:cs typeface="Times New Roman"/>
              </a:rPr>
              <a:t>the </a:t>
            </a:r>
            <a:r>
              <a:rPr sz="2600" spc="-140" dirty="0">
                <a:latin typeface="Times New Roman"/>
                <a:cs typeface="Times New Roman"/>
              </a:rPr>
              <a:t>American  </a:t>
            </a:r>
            <a:r>
              <a:rPr sz="2600" spc="-105" dirty="0">
                <a:latin typeface="Times New Roman"/>
                <a:cs typeface="Times New Roman"/>
              </a:rPr>
              <a:t>Revolution, </a:t>
            </a:r>
            <a:r>
              <a:rPr sz="2600" spc="-125" dirty="0">
                <a:latin typeface="Times New Roman"/>
                <a:cs typeface="Times New Roman"/>
              </a:rPr>
              <a:t>provided </a:t>
            </a:r>
            <a:r>
              <a:rPr sz="2600" spc="-140" dirty="0">
                <a:latin typeface="Times New Roman"/>
                <a:cs typeface="Times New Roman"/>
              </a:rPr>
              <a:t>significant manpower </a:t>
            </a:r>
            <a:r>
              <a:rPr sz="2600" spc="-40" dirty="0">
                <a:latin typeface="Times New Roman"/>
                <a:cs typeface="Times New Roman"/>
              </a:rPr>
              <a:t>to </a:t>
            </a:r>
            <a:r>
              <a:rPr sz="2600" spc="-80" dirty="0">
                <a:latin typeface="Times New Roman"/>
                <a:cs typeface="Times New Roman"/>
              </a:rPr>
              <a:t>the </a:t>
            </a:r>
            <a:r>
              <a:rPr sz="2600" spc="-130" dirty="0">
                <a:latin typeface="Times New Roman"/>
                <a:cs typeface="Times New Roman"/>
              </a:rPr>
              <a:t>British </a:t>
            </a:r>
            <a:r>
              <a:rPr sz="2600" spc="-145" dirty="0">
                <a:latin typeface="Times New Roman"/>
                <a:cs typeface="Times New Roman"/>
              </a:rPr>
              <a:t>and  </a:t>
            </a:r>
            <a:r>
              <a:rPr sz="2600" spc="-140" dirty="0">
                <a:latin typeface="Times New Roman"/>
                <a:cs typeface="Times New Roman"/>
              </a:rPr>
              <a:t>American </a:t>
            </a:r>
            <a:r>
              <a:rPr sz="2600" spc="-85" dirty="0">
                <a:latin typeface="Times New Roman"/>
                <a:cs typeface="Times New Roman"/>
              </a:rPr>
              <a:t>armies, </a:t>
            </a:r>
            <a:r>
              <a:rPr sz="2600" spc="-145" dirty="0">
                <a:latin typeface="Times New Roman"/>
                <a:cs typeface="Times New Roman"/>
              </a:rPr>
              <a:t>and </a:t>
            </a:r>
            <a:r>
              <a:rPr sz="2600" spc="-95" dirty="0">
                <a:latin typeface="Times New Roman"/>
                <a:cs typeface="Times New Roman"/>
              </a:rPr>
              <a:t>initiated </a:t>
            </a:r>
            <a:r>
              <a:rPr sz="2600" spc="-120" dirty="0">
                <a:latin typeface="Times New Roman"/>
                <a:cs typeface="Times New Roman"/>
              </a:rPr>
              <a:t>steps </a:t>
            </a:r>
            <a:r>
              <a:rPr sz="2600" spc="-40" dirty="0">
                <a:latin typeface="Times New Roman"/>
                <a:cs typeface="Times New Roman"/>
              </a:rPr>
              <a:t>to </a:t>
            </a:r>
            <a:r>
              <a:rPr sz="2600" spc="-45" dirty="0">
                <a:latin typeface="Times New Roman"/>
                <a:cs typeface="Times New Roman"/>
              </a:rPr>
              <a:t>better </a:t>
            </a:r>
            <a:r>
              <a:rPr sz="2600" spc="-70" dirty="0">
                <a:latin typeface="Times New Roman"/>
                <a:cs typeface="Times New Roman"/>
              </a:rPr>
              <a:t>their</a:t>
            </a:r>
            <a:r>
              <a:rPr sz="2600" spc="10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Times New Roman"/>
                <a:cs typeface="Times New Roman"/>
              </a:rPr>
              <a:t>lives.</a:t>
            </a:r>
            <a:endParaRPr sz="2600">
              <a:latin typeface="Times New Roman"/>
              <a:cs typeface="Times New Roman"/>
            </a:endParaRPr>
          </a:p>
          <a:p>
            <a:pPr marL="285750" marR="521334" indent="-273050">
              <a:lnSpc>
                <a:spcPts val="2800"/>
              </a:lnSpc>
              <a:spcBef>
                <a:spcPts val="635"/>
              </a:spcBef>
            </a:pPr>
            <a:r>
              <a:rPr sz="2200" spc="30" dirty="0">
                <a:solidFill>
                  <a:srgbClr val="D34817"/>
                </a:solidFill>
                <a:latin typeface="Arial"/>
                <a:cs typeface="Arial"/>
              </a:rPr>
              <a:t>q</a:t>
            </a:r>
            <a:r>
              <a:rPr sz="2600" spc="30" dirty="0">
                <a:latin typeface="Times New Roman"/>
                <a:cs typeface="Times New Roman"/>
              </a:rPr>
              <a:t>Those </a:t>
            </a:r>
            <a:r>
              <a:rPr sz="2600" spc="-165" dirty="0">
                <a:latin typeface="Times New Roman"/>
                <a:cs typeface="Times New Roman"/>
              </a:rPr>
              <a:t>enslaved </a:t>
            </a:r>
            <a:r>
              <a:rPr sz="2600" spc="-155" dirty="0">
                <a:latin typeface="Times New Roman"/>
                <a:cs typeface="Times New Roman"/>
              </a:rPr>
              <a:t>also </a:t>
            </a:r>
            <a:r>
              <a:rPr sz="2600" spc="-114" dirty="0">
                <a:latin typeface="Times New Roman"/>
                <a:cs typeface="Times New Roman"/>
              </a:rPr>
              <a:t>considered </a:t>
            </a:r>
            <a:r>
              <a:rPr sz="2600" spc="-140" dirty="0">
                <a:latin typeface="Times New Roman"/>
                <a:cs typeface="Times New Roman"/>
              </a:rPr>
              <a:t>choices </a:t>
            </a:r>
            <a:r>
              <a:rPr sz="2600" spc="-150" dirty="0">
                <a:latin typeface="Times New Roman"/>
                <a:cs typeface="Times New Roman"/>
              </a:rPr>
              <a:t>such </a:t>
            </a:r>
            <a:r>
              <a:rPr sz="2600" spc="-204" dirty="0">
                <a:latin typeface="Times New Roman"/>
                <a:cs typeface="Times New Roman"/>
              </a:rPr>
              <a:t>as </a:t>
            </a:r>
            <a:r>
              <a:rPr sz="2600" spc="-100" dirty="0">
                <a:latin typeface="Times New Roman"/>
                <a:cs typeface="Times New Roman"/>
              </a:rPr>
              <a:t>rebellion </a:t>
            </a:r>
            <a:r>
              <a:rPr sz="2600" spc="-45" dirty="0">
                <a:latin typeface="Times New Roman"/>
                <a:cs typeface="Times New Roman"/>
              </a:rPr>
              <a:t>or  </a:t>
            </a:r>
            <a:r>
              <a:rPr sz="2600" spc="-100" dirty="0">
                <a:latin typeface="Times New Roman"/>
                <a:cs typeface="Times New Roman"/>
              </a:rPr>
              <a:t>running </a:t>
            </a:r>
            <a:r>
              <a:rPr sz="2600" spc="-250" dirty="0">
                <a:latin typeface="Times New Roman"/>
                <a:cs typeface="Times New Roman"/>
              </a:rPr>
              <a:t>away </a:t>
            </a:r>
            <a:r>
              <a:rPr sz="2600" spc="-114" dirty="0">
                <a:latin typeface="Times New Roman"/>
                <a:cs typeface="Times New Roman"/>
              </a:rPr>
              <a:t>independently </a:t>
            </a:r>
            <a:r>
              <a:rPr sz="2600" spc="-65" dirty="0">
                <a:latin typeface="Times New Roman"/>
                <a:cs typeface="Times New Roman"/>
              </a:rPr>
              <a:t>(not </a:t>
            </a:r>
            <a:r>
              <a:rPr sz="2600" spc="-135" dirty="0">
                <a:latin typeface="Times New Roman"/>
                <a:cs typeface="Times New Roman"/>
              </a:rPr>
              <a:t>joining </a:t>
            </a:r>
            <a:r>
              <a:rPr sz="2600" spc="-75" dirty="0">
                <a:latin typeface="Times New Roman"/>
                <a:cs typeface="Times New Roman"/>
              </a:rPr>
              <a:t>either</a:t>
            </a:r>
            <a:r>
              <a:rPr sz="2600" spc="345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army).</a:t>
            </a:r>
            <a:endParaRPr sz="2600">
              <a:latin typeface="Times New Roman"/>
              <a:cs typeface="Times New Roman"/>
            </a:endParaRPr>
          </a:p>
          <a:p>
            <a:pPr marL="285750" marR="848360" indent="-273050">
              <a:lnSpc>
                <a:spcPts val="2800"/>
              </a:lnSpc>
              <a:spcBef>
                <a:spcPts val="595"/>
              </a:spcBef>
            </a:pPr>
            <a:r>
              <a:rPr sz="2200" spc="150" dirty="0">
                <a:solidFill>
                  <a:srgbClr val="D34817"/>
                </a:solidFill>
                <a:latin typeface="Arial"/>
                <a:cs typeface="Arial"/>
              </a:rPr>
              <a:t>q</a:t>
            </a:r>
            <a:r>
              <a:rPr sz="2600" spc="150" dirty="0">
                <a:latin typeface="Times New Roman"/>
                <a:cs typeface="Times New Roman"/>
              </a:rPr>
              <a:t>An </a:t>
            </a:r>
            <a:r>
              <a:rPr sz="2600" spc="-105" dirty="0">
                <a:latin typeface="Times New Roman"/>
                <a:cs typeface="Times New Roman"/>
              </a:rPr>
              <a:t>estimated </a:t>
            </a:r>
            <a:r>
              <a:rPr sz="2600" spc="-85" dirty="0">
                <a:latin typeface="Times New Roman"/>
                <a:cs typeface="Times New Roman"/>
              </a:rPr>
              <a:t>100,000 </a:t>
            </a:r>
            <a:r>
              <a:rPr sz="2600" spc="-160" dirty="0">
                <a:latin typeface="Times New Roman"/>
                <a:cs typeface="Times New Roman"/>
              </a:rPr>
              <a:t>blacks </a:t>
            </a:r>
            <a:r>
              <a:rPr sz="2600" spc="-145" dirty="0">
                <a:latin typeface="Times New Roman"/>
                <a:cs typeface="Times New Roman"/>
              </a:rPr>
              <a:t>escaped </a:t>
            </a:r>
            <a:r>
              <a:rPr sz="2600" spc="-45" dirty="0">
                <a:latin typeface="Times New Roman"/>
                <a:cs typeface="Times New Roman"/>
              </a:rPr>
              <a:t>or </a:t>
            </a:r>
            <a:r>
              <a:rPr sz="2600" spc="-114" dirty="0">
                <a:latin typeface="Times New Roman"/>
                <a:cs typeface="Times New Roman"/>
              </a:rPr>
              <a:t>died </a:t>
            </a:r>
            <a:r>
              <a:rPr sz="2600" spc="-100" dirty="0">
                <a:latin typeface="Times New Roman"/>
                <a:cs typeface="Times New Roman"/>
              </a:rPr>
              <a:t>during </a:t>
            </a:r>
            <a:r>
              <a:rPr sz="2600" spc="-80" dirty="0">
                <a:latin typeface="Times New Roman"/>
                <a:cs typeface="Times New Roman"/>
              </a:rPr>
              <a:t>the  </a:t>
            </a:r>
            <a:r>
              <a:rPr sz="2600" spc="-110" dirty="0">
                <a:latin typeface="Times New Roman"/>
                <a:cs typeface="Times New Roman"/>
              </a:rPr>
              <a:t>revolutionary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Times New Roman"/>
                <a:cs typeface="Times New Roman"/>
              </a:rPr>
              <a:t>period.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313" y="69754"/>
            <a:ext cx="9013371" cy="6692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313" y="69754"/>
            <a:ext cx="9013825" cy="6692265"/>
          </a:xfrm>
          <a:custGeom>
            <a:avLst/>
            <a:gdLst/>
            <a:ahLst/>
            <a:cxnLst/>
            <a:rect l="l" t="t" r="r" b="b"/>
            <a:pathLst>
              <a:path w="9013825" h="6692265">
                <a:moveTo>
                  <a:pt x="0" y="329859"/>
                </a:moveTo>
                <a:lnTo>
                  <a:pt x="3576" y="281115"/>
                </a:lnTo>
                <a:lnTo>
                  <a:pt x="13965" y="234592"/>
                </a:lnTo>
                <a:lnTo>
                  <a:pt x="30657" y="190799"/>
                </a:lnTo>
                <a:lnTo>
                  <a:pt x="53142" y="150247"/>
                </a:lnTo>
                <a:lnTo>
                  <a:pt x="80908" y="113447"/>
                </a:lnTo>
                <a:lnTo>
                  <a:pt x="113447" y="80909"/>
                </a:lnTo>
                <a:lnTo>
                  <a:pt x="150247" y="53142"/>
                </a:lnTo>
                <a:lnTo>
                  <a:pt x="190799" y="30658"/>
                </a:lnTo>
                <a:lnTo>
                  <a:pt x="234591" y="13965"/>
                </a:lnTo>
                <a:lnTo>
                  <a:pt x="281115" y="3576"/>
                </a:lnTo>
                <a:lnTo>
                  <a:pt x="329859" y="0"/>
                </a:lnTo>
                <a:lnTo>
                  <a:pt x="8683512" y="0"/>
                </a:lnTo>
                <a:lnTo>
                  <a:pt x="8732256" y="3576"/>
                </a:lnTo>
                <a:lnTo>
                  <a:pt x="8778780" y="13965"/>
                </a:lnTo>
                <a:lnTo>
                  <a:pt x="8822572" y="30658"/>
                </a:lnTo>
                <a:lnTo>
                  <a:pt x="8863124" y="53142"/>
                </a:lnTo>
                <a:lnTo>
                  <a:pt x="8899924" y="80909"/>
                </a:lnTo>
                <a:lnTo>
                  <a:pt x="8932463" y="113447"/>
                </a:lnTo>
                <a:lnTo>
                  <a:pt x="8960229" y="150247"/>
                </a:lnTo>
                <a:lnTo>
                  <a:pt x="8982714" y="190799"/>
                </a:lnTo>
                <a:lnTo>
                  <a:pt x="8999406" y="234592"/>
                </a:lnTo>
                <a:lnTo>
                  <a:pt x="9009795" y="281115"/>
                </a:lnTo>
                <a:lnTo>
                  <a:pt x="9013372" y="329859"/>
                </a:lnTo>
                <a:lnTo>
                  <a:pt x="9013372" y="6362341"/>
                </a:lnTo>
                <a:lnTo>
                  <a:pt x="9009795" y="6411085"/>
                </a:lnTo>
                <a:lnTo>
                  <a:pt x="8999406" y="6457609"/>
                </a:lnTo>
                <a:lnTo>
                  <a:pt x="8982714" y="6501401"/>
                </a:lnTo>
                <a:lnTo>
                  <a:pt x="8960229" y="6541953"/>
                </a:lnTo>
                <a:lnTo>
                  <a:pt x="8932463" y="6578753"/>
                </a:lnTo>
                <a:lnTo>
                  <a:pt x="8899924" y="6611292"/>
                </a:lnTo>
                <a:lnTo>
                  <a:pt x="8863124" y="6639058"/>
                </a:lnTo>
                <a:lnTo>
                  <a:pt x="8822572" y="6661543"/>
                </a:lnTo>
                <a:lnTo>
                  <a:pt x="8778780" y="6678235"/>
                </a:lnTo>
                <a:lnTo>
                  <a:pt x="8732256" y="6688624"/>
                </a:lnTo>
                <a:lnTo>
                  <a:pt x="8683512" y="6692201"/>
                </a:lnTo>
                <a:lnTo>
                  <a:pt x="329859" y="6692201"/>
                </a:lnTo>
                <a:lnTo>
                  <a:pt x="281115" y="6688624"/>
                </a:lnTo>
                <a:lnTo>
                  <a:pt x="234591" y="6678235"/>
                </a:lnTo>
                <a:lnTo>
                  <a:pt x="190799" y="6661543"/>
                </a:lnTo>
                <a:lnTo>
                  <a:pt x="150247" y="6639058"/>
                </a:lnTo>
                <a:lnTo>
                  <a:pt x="113447" y="6611292"/>
                </a:lnTo>
                <a:lnTo>
                  <a:pt x="80908" y="6578753"/>
                </a:lnTo>
                <a:lnTo>
                  <a:pt x="53142" y="6541953"/>
                </a:lnTo>
                <a:lnTo>
                  <a:pt x="30657" y="6501401"/>
                </a:lnTo>
                <a:lnTo>
                  <a:pt x="13965" y="6457609"/>
                </a:lnTo>
                <a:lnTo>
                  <a:pt x="3576" y="6411085"/>
                </a:lnTo>
                <a:lnTo>
                  <a:pt x="0" y="6362341"/>
                </a:lnTo>
                <a:lnTo>
                  <a:pt x="0" y="32985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850" y="2376487"/>
            <a:ext cx="9013825" cy="92075"/>
          </a:xfrm>
          <a:custGeom>
            <a:avLst/>
            <a:gdLst/>
            <a:ahLst/>
            <a:cxnLst/>
            <a:rect l="l" t="t" r="r" b="b"/>
            <a:pathLst>
              <a:path w="9013825" h="92075">
                <a:moveTo>
                  <a:pt x="0" y="92075"/>
                </a:moveTo>
                <a:lnTo>
                  <a:pt x="9013825" y="92075"/>
                </a:lnTo>
                <a:lnTo>
                  <a:pt x="9013825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850" y="2341562"/>
            <a:ext cx="9013825" cy="46355"/>
          </a:xfrm>
          <a:custGeom>
            <a:avLst/>
            <a:gdLst/>
            <a:ahLst/>
            <a:cxnLst/>
            <a:rect l="l" t="t" r="r" b="b"/>
            <a:pathLst>
              <a:path w="9013825" h="46355">
                <a:moveTo>
                  <a:pt x="0" y="46037"/>
                </a:moveTo>
                <a:lnTo>
                  <a:pt x="9013825" y="46037"/>
                </a:lnTo>
                <a:lnTo>
                  <a:pt x="9013825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solidFill>
            <a:srgbClr val="E6B1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263" y="2468562"/>
            <a:ext cx="9015730" cy="46355"/>
          </a:xfrm>
          <a:custGeom>
            <a:avLst/>
            <a:gdLst/>
            <a:ahLst/>
            <a:cxnLst/>
            <a:rect l="l" t="t" r="r" b="b"/>
            <a:pathLst>
              <a:path w="9015730" h="46355">
                <a:moveTo>
                  <a:pt x="0" y="46037"/>
                </a:moveTo>
                <a:lnTo>
                  <a:pt x="9015411" y="46037"/>
                </a:lnTo>
                <a:lnTo>
                  <a:pt x="9015411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solidFill>
            <a:srgbClr val="918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80769" y="1489727"/>
            <a:ext cx="6055995" cy="732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650" spc="-204" dirty="0"/>
              <a:t>The </a:t>
            </a:r>
            <a:r>
              <a:rPr sz="4650" spc="-135" dirty="0"/>
              <a:t>Choice </a:t>
            </a:r>
            <a:r>
              <a:rPr sz="4650" spc="25" dirty="0"/>
              <a:t>of</a:t>
            </a:r>
            <a:r>
              <a:rPr sz="4650" spc="15" dirty="0"/>
              <a:t> </a:t>
            </a:r>
            <a:r>
              <a:rPr sz="4650" spc="-65" dirty="0"/>
              <a:t>Rebellion</a:t>
            </a:r>
            <a:endParaRPr sz="4650"/>
          </a:p>
        </p:txBody>
      </p:sp>
      <p:sp>
        <p:nvSpPr>
          <p:cNvPr id="10" name="object 10"/>
          <p:cNvSpPr/>
          <p:nvPr/>
        </p:nvSpPr>
        <p:spPr>
          <a:xfrm>
            <a:off x="2667000" y="2819400"/>
            <a:ext cx="4267200" cy="32003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435095"/>
            <a:ext cx="2021205" cy="59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65" dirty="0"/>
              <a:t>Rebellion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1239520"/>
            <a:ext cx="8216265" cy="299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6385" marR="6350" indent="-274320">
              <a:lnSpc>
                <a:spcPts val="2500"/>
              </a:lnSpc>
            </a:pPr>
            <a:r>
              <a:rPr sz="2200" spc="30" dirty="0">
                <a:solidFill>
                  <a:srgbClr val="D34817"/>
                </a:solidFill>
                <a:latin typeface="Arial"/>
                <a:cs typeface="Arial"/>
              </a:rPr>
              <a:t>q</a:t>
            </a:r>
            <a:r>
              <a:rPr sz="2600" spc="30" dirty="0">
                <a:latin typeface="Times New Roman"/>
                <a:cs typeface="Times New Roman"/>
              </a:rPr>
              <a:t>Even </a:t>
            </a:r>
            <a:r>
              <a:rPr sz="2600" spc="-110" dirty="0">
                <a:latin typeface="Times New Roman"/>
                <a:cs typeface="Times New Roman"/>
              </a:rPr>
              <a:t>before </a:t>
            </a:r>
            <a:r>
              <a:rPr sz="2600" spc="-80" dirty="0">
                <a:latin typeface="Times New Roman"/>
                <a:cs typeface="Times New Roman"/>
              </a:rPr>
              <a:t>the </a:t>
            </a:r>
            <a:r>
              <a:rPr sz="2600" spc="-100" dirty="0">
                <a:latin typeface="Times New Roman"/>
                <a:cs typeface="Times New Roman"/>
              </a:rPr>
              <a:t>outbreak </a:t>
            </a:r>
            <a:r>
              <a:rPr sz="2600" spc="-155" dirty="0">
                <a:latin typeface="Times New Roman"/>
                <a:cs typeface="Times New Roman"/>
              </a:rPr>
              <a:t>of </a:t>
            </a:r>
            <a:r>
              <a:rPr sz="2600" spc="-80" dirty="0">
                <a:latin typeface="Times New Roman"/>
                <a:cs typeface="Times New Roman"/>
              </a:rPr>
              <a:t>the </a:t>
            </a:r>
            <a:r>
              <a:rPr sz="2600" spc="-125" dirty="0">
                <a:latin typeface="Times New Roman"/>
                <a:cs typeface="Times New Roman"/>
              </a:rPr>
              <a:t>Revolutionary </a:t>
            </a:r>
            <a:r>
              <a:rPr sz="2600" spc="-114" dirty="0">
                <a:latin typeface="Times New Roman"/>
                <a:cs typeface="Times New Roman"/>
              </a:rPr>
              <a:t>war, </a:t>
            </a:r>
            <a:r>
              <a:rPr sz="2600" spc="-125" dirty="0">
                <a:latin typeface="Times New Roman"/>
                <a:cs typeface="Times New Roman"/>
              </a:rPr>
              <a:t>Revolutionary  </a:t>
            </a:r>
            <a:r>
              <a:rPr sz="2600" spc="-110" dirty="0">
                <a:latin typeface="Times New Roman"/>
                <a:cs typeface="Times New Roman"/>
              </a:rPr>
              <a:t>leaders </a:t>
            </a:r>
            <a:r>
              <a:rPr sz="2600" spc="-85" dirty="0">
                <a:latin typeface="Times New Roman"/>
                <a:cs typeface="Times New Roman"/>
              </a:rPr>
              <a:t>(Patriots) </a:t>
            </a:r>
            <a:r>
              <a:rPr sz="2600" spc="-130" dirty="0">
                <a:latin typeface="Times New Roman"/>
                <a:cs typeface="Times New Roman"/>
              </a:rPr>
              <a:t>recognized </a:t>
            </a:r>
            <a:r>
              <a:rPr sz="2600" spc="-85" dirty="0">
                <a:latin typeface="Times New Roman"/>
                <a:cs typeface="Times New Roman"/>
              </a:rPr>
              <a:t>that </a:t>
            </a:r>
            <a:r>
              <a:rPr sz="2600" spc="-80" dirty="0">
                <a:latin typeface="Times New Roman"/>
                <a:cs typeface="Times New Roman"/>
              </a:rPr>
              <a:t>the </a:t>
            </a:r>
            <a:r>
              <a:rPr sz="2600" spc="-130" dirty="0">
                <a:latin typeface="Times New Roman"/>
                <a:cs typeface="Times New Roman"/>
              </a:rPr>
              <a:t>pending </a:t>
            </a:r>
            <a:r>
              <a:rPr sz="2600" spc="-170" dirty="0">
                <a:latin typeface="Times New Roman"/>
                <a:cs typeface="Times New Roman"/>
              </a:rPr>
              <a:t>War </a:t>
            </a:r>
            <a:r>
              <a:rPr sz="2600" spc="-135" dirty="0">
                <a:latin typeface="Times New Roman"/>
                <a:cs typeface="Times New Roman"/>
              </a:rPr>
              <a:t>would </a:t>
            </a:r>
            <a:r>
              <a:rPr sz="2600" spc="-95" dirty="0">
                <a:latin typeface="Times New Roman"/>
                <a:cs typeface="Times New Roman"/>
              </a:rPr>
              <a:t>create </a:t>
            </a:r>
            <a:r>
              <a:rPr sz="2600" spc="-204" dirty="0">
                <a:latin typeface="Times New Roman"/>
                <a:cs typeface="Times New Roman"/>
              </a:rPr>
              <a:t>a  </a:t>
            </a:r>
            <a:r>
              <a:rPr sz="2600" spc="-85" dirty="0">
                <a:latin typeface="Times New Roman"/>
                <a:cs typeface="Times New Roman"/>
              </a:rPr>
              <a:t>period </a:t>
            </a:r>
            <a:r>
              <a:rPr sz="2600" spc="-155" dirty="0">
                <a:latin typeface="Times New Roman"/>
                <a:cs typeface="Times New Roman"/>
              </a:rPr>
              <a:t>of </a:t>
            </a:r>
            <a:r>
              <a:rPr sz="2600" spc="-120" dirty="0">
                <a:latin typeface="Times New Roman"/>
                <a:cs typeface="Times New Roman"/>
              </a:rPr>
              <a:t>instability, </a:t>
            </a:r>
            <a:r>
              <a:rPr sz="2600" spc="-114" dirty="0">
                <a:latin typeface="Times New Roman"/>
                <a:cs typeface="Times New Roman"/>
              </a:rPr>
              <a:t>thus </a:t>
            </a:r>
            <a:r>
              <a:rPr sz="2600" spc="-120" dirty="0">
                <a:latin typeface="Times New Roman"/>
                <a:cs typeface="Times New Roman"/>
              </a:rPr>
              <a:t>heightened </a:t>
            </a:r>
            <a:r>
              <a:rPr sz="2600" spc="-80" dirty="0">
                <a:latin typeface="Times New Roman"/>
                <a:cs typeface="Times New Roman"/>
              </a:rPr>
              <a:t>the </a:t>
            </a:r>
            <a:r>
              <a:rPr sz="2600" spc="-105" dirty="0">
                <a:latin typeface="Times New Roman"/>
                <a:cs typeface="Times New Roman"/>
              </a:rPr>
              <a:t>risk </a:t>
            </a:r>
            <a:r>
              <a:rPr sz="2600" spc="-155" dirty="0">
                <a:latin typeface="Times New Roman"/>
                <a:cs typeface="Times New Roman"/>
              </a:rPr>
              <a:t>of </a:t>
            </a:r>
            <a:r>
              <a:rPr sz="2600" spc="-160" dirty="0">
                <a:latin typeface="Times New Roman"/>
                <a:cs typeface="Times New Roman"/>
              </a:rPr>
              <a:t>runaway </a:t>
            </a:r>
            <a:r>
              <a:rPr sz="2600" spc="-195" dirty="0">
                <a:latin typeface="Times New Roman"/>
                <a:cs typeface="Times New Roman"/>
              </a:rPr>
              <a:t>slaves </a:t>
            </a:r>
            <a:r>
              <a:rPr sz="2600" spc="-145" dirty="0">
                <a:latin typeface="Times New Roman"/>
                <a:cs typeface="Times New Roman"/>
              </a:rPr>
              <a:t>and  </a:t>
            </a:r>
            <a:r>
              <a:rPr sz="2600" spc="-190" dirty="0">
                <a:latin typeface="Times New Roman"/>
                <a:cs typeface="Times New Roman"/>
              </a:rPr>
              <a:t>slave</a:t>
            </a:r>
            <a:r>
              <a:rPr sz="2600" spc="-165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revolts.</a:t>
            </a:r>
            <a:endParaRPr sz="2600">
              <a:latin typeface="Times New Roman"/>
              <a:cs typeface="Times New Roman"/>
            </a:endParaRPr>
          </a:p>
          <a:p>
            <a:pPr marL="286385" marR="208915" indent="-274320">
              <a:lnSpc>
                <a:spcPts val="2500"/>
              </a:lnSpc>
              <a:spcBef>
                <a:spcPts val="500"/>
              </a:spcBef>
            </a:pPr>
            <a:r>
              <a:rPr sz="2200" spc="-65" dirty="0">
                <a:solidFill>
                  <a:srgbClr val="D34817"/>
                </a:solidFill>
                <a:latin typeface="Arial"/>
                <a:cs typeface="Arial"/>
              </a:rPr>
              <a:t>q</a:t>
            </a:r>
            <a:r>
              <a:rPr sz="2600" spc="-65" dirty="0">
                <a:latin typeface="Times New Roman"/>
                <a:cs typeface="Times New Roman"/>
              </a:rPr>
              <a:t>Loyalists </a:t>
            </a:r>
            <a:r>
              <a:rPr sz="2600" spc="-145" dirty="0">
                <a:latin typeface="Times New Roman"/>
                <a:cs typeface="Times New Roman"/>
              </a:rPr>
              <a:t>and </a:t>
            </a:r>
            <a:r>
              <a:rPr sz="2600" spc="-95" dirty="0">
                <a:latin typeface="Times New Roman"/>
                <a:cs typeface="Times New Roman"/>
              </a:rPr>
              <a:t>Patriots </a:t>
            </a:r>
            <a:r>
              <a:rPr sz="2600" spc="-155" dirty="0">
                <a:latin typeface="Times New Roman"/>
                <a:cs typeface="Times New Roman"/>
              </a:rPr>
              <a:t>also </a:t>
            </a:r>
            <a:r>
              <a:rPr sz="2600" spc="-90" dirty="0">
                <a:latin typeface="Times New Roman"/>
                <a:cs typeface="Times New Roman"/>
              </a:rPr>
              <a:t>understood </a:t>
            </a:r>
            <a:r>
              <a:rPr sz="2600" spc="-170" dirty="0">
                <a:latin typeface="Times New Roman"/>
                <a:cs typeface="Times New Roman"/>
              </a:rPr>
              <a:t>how </a:t>
            </a:r>
            <a:r>
              <a:rPr sz="2600" spc="-120" dirty="0">
                <a:latin typeface="Times New Roman"/>
                <a:cs typeface="Times New Roman"/>
              </a:rPr>
              <a:t>vulnerable </a:t>
            </a:r>
            <a:r>
              <a:rPr sz="2600" spc="-40" dirty="0">
                <a:latin typeface="Times New Roman"/>
                <a:cs typeface="Times New Roman"/>
              </a:rPr>
              <a:t>to </a:t>
            </a:r>
            <a:r>
              <a:rPr sz="2600" spc="-105" dirty="0">
                <a:latin typeface="Times New Roman"/>
                <a:cs typeface="Times New Roman"/>
              </a:rPr>
              <a:t>military  attack </a:t>
            </a:r>
            <a:r>
              <a:rPr sz="2600" spc="-80" dirty="0">
                <a:latin typeface="Times New Roman"/>
                <a:cs typeface="Times New Roman"/>
              </a:rPr>
              <a:t>the </a:t>
            </a:r>
            <a:r>
              <a:rPr sz="2600" spc="-145" dirty="0">
                <a:latin typeface="Times New Roman"/>
                <a:cs typeface="Times New Roman"/>
              </a:rPr>
              <a:t>South </a:t>
            </a:r>
            <a:r>
              <a:rPr sz="2600" spc="-120" dirty="0">
                <a:latin typeface="Times New Roman"/>
                <a:cs typeface="Times New Roman"/>
              </a:rPr>
              <a:t>could be </a:t>
            </a:r>
            <a:r>
              <a:rPr sz="2600" spc="-100" dirty="0">
                <a:latin typeface="Times New Roman"/>
                <a:cs typeface="Times New Roman"/>
              </a:rPr>
              <a:t>with </a:t>
            </a:r>
            <a:r>
              <a:rPr sz="2600" spc="-95" dirty="0">
                <a:latin typeface="Times New Roman"/>
                <a:cs typeface="Times New Roman"/>
              </a:rPr>
              <a:t>its </a:t>
            </a:r>
            <a:r>
              <a:rPr sz="2600" spc="-120" dirty="0">
                <a:latin typeface="Times New Roman"/>
                <a:cs typeface="Times New Roman"/>
              </a:rPr>
              <a:t>large </a:t>
            </a:r>
            <a:r>
              <a:rPr sz="2600" spc="-190" dirty="0">
                <a:latin typeface="Times New Roman"/>
                <a:cs typeface="Times New Roman"/>
              </a:rPr>
              <a:t>slave</a:t>
            </a:r>
            <a:r>
              <a:rPr sz="2600" spc="235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population.</a:t>
            </a:r>
            <a:endParaRPr sz="2600">
              <a:latin typeface="Times New Roman"/>
              <a:cs typeface="Times New Roman"/>
            </a:endParaRPr>
          </a:p>
          <a:p>
            <a:pPr marL="286385" marR="5080" indent="-274320">
              <a:lnSpc>
                <a:spcPts val="2500"/>
              </a:lnSpc>
              <a:spcBef>
                <a:spcPts val="600"/>
              </a:spcBef>
            </a:pPr>
            <a:r>
              <a:rPr sz="2200" spc="-15" dirty="0">
                <a:solidFill>
                  <a:srgbClr val="D34817"/>
                </a:solidFill>
                <a:latin typeface="Arial"/>
                <a:cs typeface="Arial"/>
              </a:rPr>
              <a:t>q</a:t>
            </a:r>
            <a:r>
              <a:rPr sz="2600" spc="-15" dirty="0">
                <a:latin typeface="Times New Roman"/>
                <a:cs typeface="Times New Roman"/>
              </a:rPr>
              <a:t>Southerners </a:t>
            </a:r>
            <a:r>
              <a:rPr sz="2600" spc="-120" dirty="0">
                <a:latin typeface="Times New Roman"/>
                <a:cs typeface="Times New Roman"/>
              </a:rPr>
              <a:t>feared </a:t>
            </a:r>
            <a:r>
              <a:rPr sz="2600" spc="-130" dirty="0">
                <a:latin typeface="Times New Roman"/>
                <a:cs typeface="Times New Roman"/>
              </a:rPr>
              <a:t>what </a:t>
            </a:r>
            <a:r>
              <a:rPr sz="2600" spc="-135" dirty="0">
                <a:latin typeface="Times New Roman"/>
                <a:cs typeface="Times New Roman"/>
              </a:rPr>
              <a:t>would </a:t>
            </a:r>
            <a:r>
              <a:rPr sz="2600" spc="-140" dirty="0">
                <a:latin typeface="Times New Roman"/>
                <a:cs typeface="Times New Roman"/>
              </a:rPr>
              <a:t>happen </a:t>
            </a:r>
            <a:r>
              <a:rPr sz="2600" spc="-160" dirty="0">
                <a:latin typeface="Times New Roman"/>
                <a:cs typeface="Times New Roman"/>
              </a:rPr>
              <a:t>if </a:t>
            </a:r>
            <a:r>
              <a:rPr sz="2600" spc="-80" dirty="0">
                <a:latin typeface="Times New Roman"/>
                <a:cs typeface="Times New Roman"/>
              </a:rPr>
              <a:t>the </a:t>
            </a:r>
            <a:r>
              <a:rPr sz="2600" spc="-130" dirty="0">
                <a:latin typeface="Times New Roman"/>
                <a:cs typeface="Times New Roman"/>
              </a:rPr>
              <a:t>British </a:t>
            </a:r>
            <a:r>
              <a:rPr sz="2600" spc="-145" dirty="0">
                <a:latin typeface="Times New Roman"/>
                <a:cs typeface="Times New Roman"/>
              </a:rPr>
              <a:t>convinced  </a:t>
            </a:r>
            <a:r>
              <a:rPr sz="2600" spc="-70" dirty="0">
                <a:latin typeface="Times New Roman"/>
                <a:cs typeface="Times New Roman"/>
              </a:rPr>
              <a:t>their </a:t>
            </a:r>
            <a:r>
              <a:rPr sz="2600" spc="-195" dirty="0">
                <a:latin typeface="Times New Roman"/>
                <a:cs typeface="Times New Roman"/>
              </a:rPr>
              <a:t>slaves </a:t>
            </a:r>
            <a:r>
              <a:rPr sz="2600" spc="-40" dirty="0">
                <a:latin typeface="Times New Roman"/>
                <a:cs typeface="Times New Roman"/>
              </a:rPr>
              <a:t>to </a:t>
            </a:r>
            <a:r>
              <a:rPr sz="2600" spc="-20" dirty="0">
                <a:latin typeface="Times New Roman"/>
                <a:cs typeface="Times New Roman"/>
              </a:rPr>
              <a:t>turn </a:t>
            </a:r>
            <a:r>
              <a:rPr sz="2600" spc="-114" dirty="0">
                <a:latin typeface="Times New Roman"/>
                <a:cs typeface="Times New Roman"/>
              </a:rPr>
              <a:t>on </a:t>
            </a:r>
            <a:r>
              <a:rPr sz="2600" spc="-60" dirty="0">
                <a:latin typeface="Times New Roman"/>
                <a:cs typeface="Times New Roman"/>
              </a:rPr>
              <a:t>them, </a:t>
            </a:r>
            <a:r>
              <a:rPr sz="2600" spc="-45" dirty="0">
                <a:latin typeface="Times New Roman"/>
                <a:cs typeface="Times New Roman"/>
              </a:rPr>
              <a:t>or </a:t>
            </a:r>
            <a:r>
              <a:rPr sz="2600" spc="-160" dirty="0">
                <a:latin typeface="Times New Roman"/>
                <a:cs typeface="Times New Roman"/>
              </a:rPr>
              <a:t>if </a:t>
            </a:r>
            <a:r>
              <a:rPr sz="2600" spc="-195" dirty="0">
                <a:latin typeface="Times New Roman"/>
                <a:cs typeface="Times New Roman"/>
              </a:rPr>
              <a:t>slaves </a:t>
            </a:r>
            <a:r>
              <a:rPr sz="2600" spc="-90" dirty="0">
                <a:latin typeface="Times New Roman"/>
                <a:cs typeface="Times New Roman"/>
              </a:rPr>
              <a:t>took </a:t>
            </a:r>
            <a:r>
              <a:rPr sz="2600" spc="-45" dirty="0">
                <a:latin typeface="Times New Roman"/>
                <a:cs typeface="Times New Roman"/>
              </a:rPr>
              <a:t>it </a:t>
            </a:r>
            <a:r>
              <a:rPr sz="2600" spc="-114" dirty="0">
                <a:latin typeface="Times New Roman"/>
                <a:cs typeface="Times New Roman"/>
              </a:rPr>
              <a:t>upon </a:t>
            </a:r>
            <a:r>
              <a:rPr sz="2600" spc="-140" dirty="0">
                <a:latin typeface="Times New Roman"/>
                <a:cs typeface="Times New Roman"/>
              </a:rPr>
              <a:t>themselves </a:t>
            </a:r>
            <a:r>
              <a:rPr sz="2600" spc="-40" dirty="0">
                <a:latin typeface="Times New Roman"/>
                <a:cs typeface="Times New Roman"/>
              </a:rPr>
              <a:t>to  </a:t>
            </a:r>
            <a:r>
              <a:rPr sz="2600" spc="-120" dirty="0">
                <a:latin typeface="Times New Roman"/>
                <a:cs typeface="Times New Roman"/>
              </a:rPr>
              <a:t>take </a:t>
            </a:r>
            <a:r>
              <a:rPr sz="2600" spc="-160" dirty="0">
                <a:latin typeface="Times New Roman"/>
                <a:cs typeface="Times New Roman"/>
              </a:rPr>
              <a:t>advantage </a:t>
            </a:r>
            <a:r>
              <a:rPr sz="2600" spc="-155" dirty="0">
                <a:latin typeface="Times New Roman"/>
                <a:cs typeface="Times New Roman"/>
              </a:rPr>
              <a:t>of </a:t>
            </a:r>
            <a:r>
              <a:rPr sz="2600" spc="-80" dirty="0">
                <a:latin typeface="Times New Roman"/>
                <a:cs typeface="Times New Roman"/>
              </a:rPr>
              <a:t>the </a:t>
            </a:r>
            <a:r>
              <a:rPr sz="2600" spc="-125" dirty="0">
                <a:latin typeface="Times New Roman"/>
                <a:cs typeface="Times New Roman"/>
              </a:rPr>
              <a:t>unstable </a:t>
            </a:r>
            <a:r>
              <a:rPr sz="2600" spc="-110" dirty="0">
                <a:latin typeface="Times New Roman"/>
                <a:cs typeface="Times New Roman"/>
              </a:rPr>
              <a:t>times </a:t>
            </a:r>
            <a:r>
              <a:rPr sz="2600" spc="-145" dirty="0">
                <a:latin typeface="Times New Roman"/>
                <a:cs typeface="Times New Roman"/>
              </a:rPr>
              <a:t>and</a:t>
            </a:r>
            <a:r>
              <a:rPr sz="2600" spc="275" dirty="0">
                <a:latin typeface="Times New Roman"/>
                <a:cs typeface="Times New Roman"/>
              </a:rPr>
              <a:t> </a:t>
            </a:r>
            <a:r>
              <a:rPr sz="2600" spc="-70" dirty="0">
                <a:latin typeface="Times New Roman"/>
                <a:cs typeface="Times New Roman"/>
              </a:rPr>
              <a:t>revolt.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2000" y="4648200"/>
            <a:ext cx="7620000" cy="1908810"/>
          </a:xfrm>
          <a:prstGeom prst="rect">
            <a:avLst/>
          </a:prstGeom>
          <a:ln w="38100">
            <a:solidFill>
              <a:srgbClr val="D34817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71755" marR="121285">
              <a:lnSpc>
                <a:spcPct val="100000"/>
              </a:lnSpc>
              <a:spcBef>
                <a:spcPts val="10"/>
              </a:spcBef>
            </a:pPr>
            <a:r>
              <a:rPr sz="2000" i="1" spc="-140" dirty="0">
                <a:latin typeface="Times New Roman"/>
                <a:cs typeface="Times New Roman"/>
              </a:rPr>
              <a:t>“If </a:t>
            </a:r>
            <a:r>
              <a:rPr sz="2000" i="1" spc="-145" dirty="0">
                <a:latin typeface="Times New Roman"/>
                <a:cs typeface="Times New Roman"/>
              </a:rPr>
              <a:t>American </a:t>
            </a:r>
            <a:r>
              <a:rPr sz="2000" i="1" spc="254" dirty="0">
                <a:latin typeface="Times New Roman"/>
                <a:cs typeface="Times New Roman"/>
              </a:rPr>
              <a:t>&amp; </a:t>
            </a:r>
            <a:r>
              <a:rPr sz="2000" i="1" spc="-125" dirty="0">
                <a:latin typeface="Times New Roman"/>
                <a:cs typeface="Times New Roman"/>
              </a:rPr>
              <a:t>Britain </a:t>
            </a:r>
            <a:r>
              <a:rPr sz="2000" i="1" spc="-190" dirty="0">
                <a:latin typeface="Times New Roman"/>
                <a:cs typeface="Times New Roman"/>
              </a:rPr>
              <a:t>should </a:t>
            </a:r>
            <a:r>
              <a:rPr sz="2000" i="1" spc="-290" dirty="0">
                <a:latin typeface="Times New Roman"/>
                <a:cs typeface="Times New Roman"/>
              </a:rPr>
              <a:t>come </a:t>
            </a:r>
            <a:r>
              <a:rPr sz="2000" i="1" spc="-175" dirty="0">
                <a:latin typeface="Times New Roman"/>
                <a:cs typeface="Times New Roman"/>
              </a:rPr>
              <a:t>to </a:t>
            </a:r>
            <a:r>
              <a:rPr sz="2000" i="1" spc="-180" dirty="0">
                <a:latin typeface="Times New Roman"/>
                <a:cs typeface="Times New Roman"/>
              </a:rPr>
              <a:t>hostile </a:t>
            </a:r>
            <a:r>
              <a:rPr sz="2000" i="1" spc="-165" dirty="0">
                <a:latin typeface="Times New Roman"/>
                <a:cs typeface="Times New Roman"/>
              </a:rPr>
              <a:t>rupture </a:t>
            </a:r>
            <a:r>
              <a:rPr sz="2000" i="1" spc="-25" dirty="0">
                <a:latin typeface="Times New Roman"/>
                <a:cs typeface="Times New Roman"/>
              </a:rPr>
              <a:t>I </a:t>
            </a:r>
            <a:r>
              <a:rPr sz="2000" i="1" spc="-195" dirty="0">
                <a:latin typeface="Times New Roman"/>
                <a:cs typeface="Times New Roman"/>
              </a:rPr>
              <a:t>am </a:t>
            </a:r>
            <a:r>
              <a:rPr sz="2000" i="1" spc="-165" dirty="0">
                <a:latin typeface="Times New Roman"/>
                <a:cs typeface="Times New Roman"/>
              </a:rPr>
              <a:t>afraid </a:t>
            </a:r>
            <a:r>
              <a:rPr sz="2000" i="1" spc="-170" dirty="0">
                <a:latin typeface="Times New Roman"/>
                <a:cs typeface="Times New Roman"/>
              </a:rPr>
              <a:t>an Insurrection  </a:t>
            </a:r>
            <a:r>
              <a:rPr sz="2000" i="1" spc="-240" dirty="0">
                <a:latin typeface="Times New Roman"/>
                <a:cs typeface="Times New Roman"/>
              </a:rPr>
              <a:t>among </a:t>
            </a:r>
            <a:r>
              <a:rPr sz="2000" i="1" spc="-180" dirty="0">
                <a:latin typeface="Times New Roman"/>
                <a:cs typeface="Times New Roman"/>
              </a:rPr>
              <a:t>the </a:t>
            </a:r>
            <a:r>
              <a:rPr sz="2000" i="1" spc="-200" dirty="0">
                <a:latin typeface="Times New Roman"/>
                <a:cs typeface="Times New Roman"/>
              </a:rPr>
              <a:t>slaves </a:t>
            </a:r>
            <a:r>
              <a:rPr sz="2000" i="1" spc="-204" dirty="0">
                <a:latin typeface="Times New Roman"/>
                <a:cs typeface="Times New Roman"/>
              </a:rPr>
              <a:t>may </a:t>
            </a:r>
            <a:r>
              <a:rPr sz="2000" i="1" spc="-180" dirty="0">
                <a:latin typeface="Times New Roman"/>
                <a:cs typeface="Times New Roman"/>
              </a:rPr>
              <a:t>and </a:t>
            </a:r>
            <a:r>
              <a:rPr sz="2000" i="1" spc="-155" dirty="0">
                <a:latin typeface="Times New Roman"/>
                <a:cs typeface="Times New Roman"/>
              </a:rPr>
              <a:t>will </a:t>
            </a:r>
            <a:r>
              <a:rPr sz="2000" i="1" spc="-250" dirty="0">
                <a:latin typeface="Times New Roman"/>
                <a:cs typeface="Times New Roman"/>
              </a:rPr>
              <a:t>be </a:t>
            </a:r>
            <a:r>
              <a:rPr sz="2000" i="1" spc="-190" dirty="0">
                <a:latin typeface="Times New Roman"/>
                <a:cs typeface="Times New Roman"/>
              </a:rPr>
              <a:t>promoted. </a:t>
            </a:r>
            <a:r>
              <a:rPr sz="2000" i="1" spc="-85" dirty="0">
                <a:latin typeface="Times New Roman"/>
                <a:cs typeface="Times New Roman"/>
              </a:rPr>
              <a:t>In </a:t>
            </a:r>
            <a:r>
              <a:rPr sz="2000" i="1" spc="-250" dirty="0">
                <a:latin typeface="Times New Roman"/>
                <a:cs typeface="Times New Roman"/>
              </a:rPr>
              <a:t>one </a:t>
            </a:r>
            <a:r>
              <a:rPr sz="2000" i="1" spc="-204" dirty="0">
                <a:latin typeface="Times New Roman"/>
                <a:cs typeface="Times New Roman"/>
              </a:rPr>
              <a:t>of </a:t>
            </a:r>
            <a:r>
              <a:rPr sz="2000" i="1" spc="-210" dirty="0">
                <a:latin typeface="Times New Roman"/>
                <a:cs typeface="Times New Roman"/>
              </a:rPr>
              <a:t>our </a:t>
            </a:r>
            <a:r>
              <a:rPr sz="2000" i="1" spc="-170" dirty="0">
                <a:latin typeface="Times New Roman"/>
                <a:cs typeface="Times New Roman"/>
              </a:rPr>
              <a:t>Counties lately </a:t>
            </a:r>
            <a:r>
              <a:rPr sz="2000" i="1" spc="-190" dirty="0">
                <a:latin typeface="Times New Roman"/>
                <a:cs typeface="Times New Roman"/>
              </a:rPr>
              <a:t>a </a:t>
            </a:r>
            <a:r>
              <a:rPr sz="2000" i="1" spc="-225" dirty="0">
                <a:latin typeface="Times New Roman"/>
                <a:cs typeface="Times New Roman"/>
              </a:rPr>
              <a:t>few </a:t>
            </a:r>
            <a:r>
              <a:rPr sz="2000" i="1" spc="-204" dirty="0">
                <a:latin typeface="Times New Roman"/>
                <a:cs typeface="Times New Roman"/>
              </a:rPr>
              <a:t>of  those </a:t>
            </a:r>
            <a:r>
              <a:rPr sz="2000" i="1" spc="-180" dirty="0">
                <a:latin typeface="Times New Roman"/>
                <a:cs typeface="Times New Roman"/>
              </a:rPr>
              <a:t>unhappy </a:t>
            </a:r>
            <a:r>
              <a:rPr sz="2000" i="1" spc="-225" dirty="0">
                <a:latin typeface="Times New Roman"/>
                <a:cs typeface="Times New Roman"/>
              </a:rPr>
              <a:t>wretches </a:t>
            </a:r>
            <a:r>
              <a:rPr sz="2000" i="1" spc="-185" dirty="0">
                <a:latin typeface="Times New Roman"/>
                <a:cs typeface="Times New Roman"/>
              </a:rPr>
              <a:t>met </a:t>
            </a:r>
            <a:r>
              <a:rPr sz="2000" i="1" spc="-220" dirty="0">
                <a:latin typeface="Times New Roman"/>
                <a:cs typeface="Times New Roman"/>
              </a:rPr>
              <a:t>together </a:t>
            </a:r>
            <a:r>
              <a:rPr sz="2000" i="1" spc="-180" dirty="0">
                <a:latin typeface="Times New Roman"/>
                <a:cs typeface="Times New Roman"/>
              </a:rPr>
              <a:t>and </a:t>
            </a:r>
            <a:r>
              <a:rPr sz="2000" i="1" spc="-265" dirty="0">
                <a:latin typeface="Times New Roman"/>
                <a:cs typeface="Times New Roman"/>
              </a:rPr>
              <a:t>chose </a:t>
            </a:r>
            <a:r>
              <a:rPr sz="2000" i="1" spc="-190" dirty="0">
                <a:latin typeface="Times New Roman"/>
                <a:cs typeface="Times New Roman"/>
              </a:rPr>
              <a:t>a </a:t>
            </a:r>
            <a:r>
              <a:rPr sz="2000" i="1" spc="-215" dirty="0">
                <a:latin typeface="Times New Roman"/>
                <a:cs typeface="Times New Roman"/>
              </a:rPr>
              <a:t>leader </a:t>
            </a:r>
            <a:r>
              <a:rPr sz="2000" i="1" spc="-265" dirty="0">
                <a:latin typeface="Times New Roman"/>
                <a:cs typeface="Times New Roman"/>
              </a:rPr>
              <a:t>who </a:t>
            </a:r>
            <a:r>
              <a:rPr sz="2000" i="1" spc="-229" dirty="0">
                <a:latin typeface="Times New Roman"/>
                <a:cs typeface="Times New Roman"/>
              </a:rPr>
              <a:t>was </a:t>
            </a:r>
            <a:r>
              <a:rPr sz="2000" i="1" spc="-175" dirty="0">
                <a:latin typeface="Times New Roman"/>
                <a:cs typeface="Times New Roman"/>
              </a:rPr>
              <a:t>to </a:t>
            </a:r>
            <a:r>
              <a:rPr sz="2000" i="1" spc="-220" dirty="0">
                <a:latin typeface="Times New Roman"/>
                <a:cs typeface="Times New Roman"/>
              </a:rPr>
              <a:t>conduct </a:t>
            </a:r>
            <a:r>
              <a:rPr sz="2000" i="1" spc="-185" dirty="0">
                <a:latin typeface="Times New Roman"/>
                <a:cs typeface="Times New Roman"/>
              </a:rPr>
              <a:t>them </a:t>
            </a:r>
            <a:r>
              <a:rPr sz="2000" i="1" spc="-235" dirty="0">
                <a:latin typeface="Times New Roman"/>
                <a:cs typeface="Times New Roman"/>
              </a:rPr>
              <a:t>when  </a:t>
            </a:r>
            <a:r>
              <a:rPr sz="2000" i="1" spc="-140" dirty="0">
                <a:latin typeface="Times New Roman"/>
                <a:cs typeface="Times New Roman"/>
              </a:rPr>
              <a:t>English </a:t>
            </a:r>
            <a:r>
              <a:rPr sz="2000" i="1" spc="-195" dirty="0">
                <a:latin typeface="Times New Roman"/>
                <a:cs typeface="Times New Roman"/>
              </a:rPr>
              <a:t>troops </a:t>
            </a:r>
            <a:r>
              <a:rPr sz="2000" i="1" spc="-190" dirty="0">
                <a:latin typeface="Times New Roman"/>
                <a:cs typeface="Times New Roman"/>
              </a:rPr>
              <a:t>should </a:t>
            </a:r>
            <a:r>
              <a:rPr sz="2000" i="1" spc="-195" dirty="0">
                <a:latin typeface="Times New Roman"/>
                <a:cs typeface="Times New Roman"/>
              </a:rPr>
              <a:t>arrive-which </a:t>
            </a:r>
            <a:r>
              <a:rPr sz="2000" i="1" spc="-190" dirty="0">
                <a:latin typeface="Times New Roman"/>
                <a:cs typeface="Times New Roman"/>
              </a:rPr>
              <a:t>they </a:t>
            </a:r>
            <a:r>
              <a:rPr sz="2000" i="1" spc="-185" dirty="0">
                <a:latin typeface="Times New Roman"/>
                <a:cs typeface="Times New Roman"/>
              </a:rPr>
              <a:t>foolishly </a:t>
            </a:r>
            <a:r>
              <a:rPr sz="2000" i="1" spc="-180" dirty="0">
                <a:latin typeface="Times New Roman"/>
                <a:cs typeface="Times New Roman"/>
              </a:rPr>
              <a:t>thought </a:t>
            </a:r>
            <a:r>
              <a:rPr sz="2000" i="1" spc="-204" dirty="0">
                <a:latin typeface="Times New Roman"/>
                <a:cs typeface="Times New Roman"/>
              </a:rPr>
              <a:t>would </a:t>
            </a:r>
            <a:r>
              <a:rPr sz="2000" i="1" spc="-250" dirty="0">
                <a:latin typeface="Times New Roman"/>
                <a:cs typeface="Times New Roman"/>
              </a:rPr>
              <a:t>be </a:t>
            </a:r>
            <a:r>
              <a:rPr sz="2000" i="1" spc="-204" dirty="0">
                <a:latin typeface="Times New Roman"/>
                <a:cs typeface="Times New Roman"/>
              </a:rPr>
              <a:t>very </a:t>
            </a:r>
            <a:r>
              <a:rPr sz="2000" i="1" spc="-235" dirty="0">
                <a:latin typeface="Times New Roman"/>
                <a:cs typeface="Times New Roman"/>
              </a:rPr>
              <a:t>soon </a:t>
            </a:r>
            <a:r>
              <a:rPr sz="2000" i="1" spc="-180" dirty="0">
                <a:latin typeface="Times New Roman"/>
                <a:cs typeface="Times New Roman"/>
              </a:rPr>
              <a:t>and </a:t>
            </a:r>
            <a:r>
              <a:rPr sz="2000" i="1" spc="-120" dirty="0">
                <a:latin typeface="Times New Roman"/>
                <a:cs typeface="Times New Roman"/>
              </a:rPr>
              <a:t>that </a:t>
            </a:r>
            <a:r>
              <a:rPr sz="2000" i="1" spc="-204" dirty="0">
                <a:latin typeface="Times New Roman"/>
                <a:cs typeface="Times New Roman"/>
              </a:rPr>
              <a:t>by  </a:t>
            </a:r>
            <a:r>
              <a:rPr sz="2000" i="1" spc="-190" dirty="0">
                <a:latin typeface="Times New Roman"/>
                <a:cs typeface="Times New Roman"/>
              </a:rPr>
              <a:t>revolting  </a:t>
            </a:r>
            <a:r>
              <a:rPr sz="2000" i="1" spc="-175" dirty="0">
                <a:latin typeface="Times New Roman"/>
                <a:cs typeface="Times New Roman"/>
              </a:rPr>
              <a:t>to </a:t>
            </a:r>
            <a:r>
              <a:rPr sz="2000" i="1" spc="-185" dirty="0">
                <a:latin typeface="Times New Roman"/>
                <a:cs typeface="Times New Roman"/>
              </a:rPr>
              <a:t>them </a:t>
            </a:r>
            <a:r>
              <a:rPr sz="2000" i="1" spc="-190" dirty="0">
                <a:latin typeface="Times New Roman"/>
                <a:cs typeface="Times New Roman"/>
              </a:rPr>
              <a:t>they  should  </a:t>
            </a:r>
            <a:r>
              <a:rPr sz="2000" i="1" spc="-250" dirty="0">
                <a:latin typeface="Times New Roman"/>
                <a:cs typeface="Times New Roman"/>
              </a:rPr>
              <a:t>be  </a:t>
            </a:r>
            <a:r>
              <a:rPr sz="2000" i="1" spc="-225" dirty="0">
                <a:latin typeface="Times New Roman"/>
                <a:cs typeface="Times New Roman"/>
              </a:rPr>
              <a:t>rewarded  </a:t>
            </a:r>
            <a:r>
              <a:rPr sz="2000" i="1" spc="-150" dirty="0">
                <a:latin typeface="Times New Roman"/>
                <a:cs typeface="Times New Roman"/>
              </a:rPr>
              <a:t>with </a:t>
            </a:r>
            <a:r>
              <a:rPr sz="2000" i="1" spc="-160" dirty="0">
                <a:latin typeface="Times New Roman"/>
                <a:cs typeface="Times New Roman"/>
              </a:rPr>
              <a:t>their</a:t>
            </a:r>
            <a:r>
              <a:rPr sz="2000" i="1" spc="95" dirty="0">
                <a:latin typeface="Times New Roman"/>
                <a:cs typeface="Times New Roman"/>
              </a:rPr>
              <a:t> </a:t>
            </a:r>
            <a:r>
              <a:rPr sz="2000" i="1" spc="-210" dirty="0">
                <a:latin typeface="Times New Roman"/>
                <a:cs typeface="Times New Roman"/>
              </a:rPr>
              <a:t>freedom.”</a:t>
            </a:r>
            <a:endParaRPr sz="2000">
              <a:latin typeface="Times New Roman"/>
              <a:cs typeface="Times New Roman"/>
            </a:endParaRPr>
          </a:p>
          <a:p>
            <a:pPr marL="4643755">
              <a:lnSpc>
                <a:spcPct val="100000"/>
              </a:lnSpc>
              <a:spcBef>
                <a:spcPts val="100"/>
              </a:spcBef>
            </a:pPr>
            <a:r>
              <a:rPr sz="1800" i="1" spc="-225" dirty="0">
                <a:latin typeface="Times New Roman"/>
                <a:cs typeface="Times New Roman"/>
              </a:rPr>
              <a:t>James  </a:t>
            </a:r>
            <a:r>
              <a:rPr sz="1800" i="1" spc="-135" dirty="0">
                <a:latin typeface="Times New Roman"/>
                <a:cs typeface="Times New Roman"/>
              </a:rPr>
              <a:t>Madison,</a:t>
            </a:r>
            <a:r>
              <a:rPr sz="1800" i="1" spc="-55" dirty="0">
                <a:latin typeface="Times New Roman"/>
                <a:cs typeface="Times New Roman"/>
              </a:rPr>
              <a:t> 1774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C99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3553</Words>
  <Application>Microsoft Macintosh PowerPoint</Application>
  <PresentationFormat>On-screen Show (4:3)</PresentationFormat>
  <Paragraphs>171</Paragraphs>
  <Slides>35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African Americans in  NC during Revolutionary Times</vt:lpstr>
      <vt:lpstr>The Parallel Struggle for Freedom</vt:lpstr>
      <vt:lpstr>A  Parallel Struggle for Freedom</vt:lpstr>
      <vt:lpstr>A  Parallel Struggle for Freedom</vt:lpstr>
      <vt:lpstr>A  Parallel Struggle for Freedom</vt:lpstr>
      <vt:lpstr>Black Choices During the War  for Independence</vt:lpstr>
      <vt:lpstr>Black Choices during the War for  Independence</vt:lpstr>
      <vt:lpstr>The Choice of Rebellion</vt:lpstr>
      <vt:lpstr>Rebellion</vt:lpstr>
      <vt:lpstr>Rebellion</vt:lpstr>
      <vt:lpstr>Whites take protective steps against  Revolutionary slave insurrection…</vt:lpstr>
      <vt:lpstr>Whites take protective steps against  Revolutionary slave insurrection…</vt:lpstr>
      <vt:lpstr>Whites take protective steps against  Revolutionary slave insurrection…</vt:lpstr>
      <vt:lpstr>Good reason to be scared…</vt:lpstr>
      <vt:lpstr>Good reason to be scared…</vt:lpstr>
      <vt:lpstr>Choosing to Join the Loyalists</vt:lpstr>
      <vt:lpstr>Black Loyalists</vt:lpstr>
      <vt:lpstr>Black Loyalists</vt:lpstr>
      <vt:lpstr>Black Loyalists – “The Black Pioneers”</vt:lpstr>
      <vt:lpstr>Black Loyalists</vt:lpstr>
      <vt:lpstr>Choosing to Join the Patriots</vt:lpstr>
      <vt:lpstr>Black Patriots</vt:lpstr>
      <vt:lpstr>Black Patriots</vt:lpstr>
      <vt:lpstr>Black Patriots</vt:lpstr>
      <vt:lpstr>After the War</vt:lpstr>
      <vt:lpstr>After the War</vt:lpstr>
      <vt:lpstr>After the War</vt:lpstr>
      <vt:lpstr>After the War</vt:lpstr>
      <vt:lpstr>After the War</vt:lpstr>
      <vt:lpstr>Continuing the  Struggle for Freedom</vt:lpstr>
      <vt:lpstr>Continuing the Struggle for Freedom</vt:lpstr>
      <vt:lpstr>Continuing the Struggle for Freedom</vt:lpstr>
      <vt:lpstr>Continuing the Struggle for Freedom</vt:lpstr>
      <vt:lpstr>Continuing the Struggle for Freedom</vt:lpstr>
      <vt:lpstr>Sources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African Americans in  Revolutionary Times</dc:title>
  <cp:lastModifiedBy>Jack</cp:lastModifiedBy>
  <cp:revision>2</cp:revision>
  <dcterms:created xsi:type="dcterms:W3CDTF">2017-02-13T10:31:53Z</dcterms:created>
  <dcterms:modified xsi:type="dcterms:W3CDTF">2017-02-13T10:38:20Z</dcterms:modified>
</cp:coreProperties>
</file>