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61" r:id="rId2"/>
    <p:sldId id="259" r:id="rId3"/>
    <p:sldId id="307" r:id="rId4"/>
    <p:sldId id="257" r:id="rId5"/>
    <p:sldId id="289" r:id="rId6"/>
    <p:sldId id="293" r:id="rId7"/>
    <p:sldId id="292" r:id="rId8"/>
    <p:sldId id="268" r:id="rId9"/>
    <p:sldId id="270" r:id="rId10"/>
    <p:sldId id="271" r:id="rId11"/>
    <p:sldId id="296" r:id="rId12"/>
    <p:sldId id="298" r:id="rId13"/>
    <p:sldId id="272" r:id="rId14"/>
    <p:sldId id="304" r:id="rId15"/>
    <p:sldId id="273" r:id="rId16"/>
    <p:sldId id="274" r:id="rId17"/>
    <p:sldId id="275" r:id="rId18"/>
    <p:sldId id="276" r:id="rId19"/>
    <p:sldId id="277" r:id="rId20"/>
    <p:sldId id="278" r:id="rId21"/>
    <p:sldId id="306" r:id="rId22"/>
    <p:sldId id="305" r:id="rId23"/>
    <p:sldId id="279" r:id="rId24"/>
    <p:sldId id="282" r:id="rId25"/>
    <p:sldId id="281" r:id="rId26"/>
    <p:sldId id="283" r:id="rId27"/>
    <p:sldId id="284" r:id="rId28"/>
    <p:sldId id="266" r:id="rId29"/>
    <p:sldId id="294" r:id="rId30"/>
    <p:sldId id="285" r:id="rId31"/>
    <p:sldId id="287" r:id="rId32"/>
    <p:sldId id="288"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155" autoAdjust="0"/>
    <p:restoredTop sz="94729"/>
  </p:normalViewPr>
  <p:slideViewPr>
    <p:cSldViewPr>
      <p:cViewPr varScale="1">
        <p:scale>
          <a:sx n="66" d="100"/>
          <a:sy n="66" d="100"/>
        </p:scale>
        <p:origin x="192" y="1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CB3C8A7C-AE66-4A9A-BB2C-AE9EB9271653}" type="datetimeFigureOut">
              <a:rPr lang="en-US"/>
              <a:pPr>
                <a:defRPr/>
              </a:pPr>
              <a:t>1/26/19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48187E74-5D4A-4D96-A3BC-64F709751524}" type="slidenum">
              <a:rPr lang="en-US"/>
              <a:pPr>
                <a:defRPr/>
              </a:pPr>
              <a:t>‹#›</a:t>
            </a:fld>
            <a:endParaRPr lang="en-US"/>
          </a:p>
        </p:txBody>
      </p:sp>
    </p:spTree>
    <p:extLst>
      <p:ext uri="{BB962C8B-B14F-4D97-AF65-F5344CB8AC3E}">
        <p14:creationId xmlns:p14="http://schemas.microsoft.com/office/powerpoint/2010/main" val="310894943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454BB19-7928-4D55-8065-7CF978004090}" type="slidenum">
              <a:rPr lang="en-US"/>
              <a:pPr fontAlgn="base">
                <a:spcBef>
                  <a:spcPct val="0"/>
                </a:spcBef>
                <a:spcAft>
                  <a:spcPct val="0"/>
                </a:spcAft>
              </a:pPr>
              <a:t>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4EB564F-4926-450C-AFFB-12510240794F}" type="slidenum">
              <a:rPr lang="en-US"/>
              <a:pPr fontAlgn="base">
                <a:spcBef>
                  <a:spcPct val="0"/>
                </a:spcBef>
                <a:spcAft>
                  <a:spcPct val="0"/>
                </a:spcAft>
              </a:pPr>
              <a:t>15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t>NY Herald</a:t>
            </a:r>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4B8361B-26D0-4DCC-9769-71C848D71CDE}" type="slidenum">
              <a:rPr lang="en-US"/>
              <a:pPr fontAlgn="base">
                <a:spcBef>
                  <a:spcPct val="0"/>
                </a:spcBef>
                <a:spcAft>
                  <a:spcPct val="0"/>
                </a:spcAft>
              </a:pPr>
              <a:t>31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2E924F36-22BC-4024-B707-C7930DDCAB60}" type="datetimeFigureOut">
              <a:rPr lang="en-US"/>
              <a:pPr>
                <a:defRPr/>
              </a:pPr>
              <a:t>1/26/19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DF00ABB-B58A-476F-A8B0-C070060BD35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E9BB1F6-6DD6-4B83-9222-30D1EA60A3D0}" type="datetimeFigureOut">
              <a:rPr lang="en-US"/>
              <a:pPr>
                <a:defRPr/>
              </a:pPr>
              <a:t>1/26/19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F5FCC54-D03A-4EC5-B4A4-1663FE68269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FCFE5B5-CBC4-4F6F-A87E-FB86A95AF634}" type="datetimeFigureOut">
              <a:rPr lang="en-US"/>
              <a:pPr>
                <a:defRPr/>
              </a:pPr>
              <a:t>1/26/19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C080C28-3609-42CE-8BB8-6582B6DE0B7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7363F01-698F-45A3-A122-BDD5E15706E5}" type="datetimeFigureOut">
              <a:rPr lang="en-US"/>
              <a:pPr>
                <a:defRPr/>
              </a:pPr>
              <a:t>1/26/19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4FB7C4-A38E-43EB-8EC8-AFF21538EF0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34A80A8-23E5-457D-88AA-06C8C47D1A10}" type="datetimeFigureOut">
              <a:rPr lang="en-US"/>
              <a:pPr>
                <a:defRPr/>
              </a:pPr>
              <a:t>1/26/19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973A649-4D7A-4ED8-954D-923B7C61CCF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A86E6E8-71D3-4FAB-8254-E193674BB875}" type="datetimeFigureOut">
              <a:rPr lang="en-US"/>
              <a:pPr>
                <a:defRPr/>
              </a:pPr>
              <a:t>1/26/19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A34BE19-296C-4323-B1F1-17C407A6D16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E1ECB13-39A9-47A3-812C-EF65E8541BCA}" type="datetimeFigureOut">
              <a:rPr lang="en-US"/>
              <a:pPr>
                <a:defRPr/>
              </a:pPr>
              <a:t>1/26/19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B45DEC0-1844-4AC2-984D-0B3C88C3AAC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0CD9E49-4A9F-4DA1-B12B-9C42A976054D}" type="datetimeFigureOut">
              <a:rPr lang="en-US"/>
              <a:pPr>
                <a:defRPr/>
              </a:pPr>
              <a:t>1/26/19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56063F4-AD21-45B7-A197-9DBF4AC6C5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1BE5D80-4F6A-4692-AFC0-6EEFD34703C3}" type="datetimeFigureOut">
              <a:rPr lang="en-US"/>
              <a:pPr>
                <a:defRPr/>
              </a:pPr>
              <a:t>1/26/19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FE2424A-3A67-4B13-BB1D-1F4E1405678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6A78207-4E95-4382-98AF-CF2A1B01F8EE}" type="datetimeFigureOut">
              <a:rPr lang="en-US"/>
              <a:pPr>
                <a:defRPr/>
              </a:pPr>
              <a:t>1/26/19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074935B-38F1-4BBC-96FC-192001A3D07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A875370-2758-4658-8C8F-77C745A218FE}" type="datetimeFigureOut">
              <a:rPr lang="en-US"/>
              <a:pPr>
                <a:defRPr/>
              </a:pPr>
              <a:t>1/26/19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1D28552-F9A9-475F-B784-2451E76EB7F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7BE5B181-3DE6-4D44-B920-D0FBEE95F587}" type="datetimeFigureOut">
              <a:rPr lang="en-US"/>
              <a:pPr>
                <a:defRPr/>
              </a:pPr>
              <a:t>1/26/19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66BA8647-666D-4E16-82DE-6E7F3D12E59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mith.umd.edu/courses/amvirtual/wilmington/herald1.html" TargetMode="External"/><Relationship Id="rId7" Type="http://schemas.openxmlformats.org/officeDocument/2006/relationships/hyperlink" Target="http://www.mith.umd.edu/courses/amvirtual/wilmington/morningstar1.html" TargetMode="External"/><Relationship Id="rId2" Type="http://schemas.openxmlformats.org/officeDocument/2006/relationships/hyperlink" Target="http://www.history.ncdcr.gov/1898-wrrc/" TargetMode="External"/><Relationship Id="rId1" Type="http://schemas.openxmlformats.org/officeDocument/2006/relationships/slideLayout" Target="../slideLayouts/slideLayout2.xml"/><Relationship Id="rId6" Type="http://schemas.openxmlformats.org/officeDocument/2006/relationships/hyperlink" Target="http://www.lib.unc.edu/ncc/1898/sources/cartoons/0813.html" TargetMode="External"/><Relationship Id="rId5" Type="http://schemas.openxmlformats.org/officeDocument/2006/relationships/hyperlink" Target="http://www.learnnc.org/lp/editions/nchist-newsouth/8.0" TargetMode="External"/><Relationship Id="rId4" Type="http://schemas.openxmlformats.org/officeDocument/2006/relationships/hyperlink" Target="http://www.history.ncdcr.gov/1898-wrrc/powerpoint/powerpoint.ht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2051" name="TextBox 5"/>
          <p:cNvSpPr txBox="1">
            <a:spLocks noChangeArrowheads="1"/>
          </p:cNvSpPr>
          <p:nvPr/>
        </p:nvSpPr>
        <p:spPr bwMode="auto">
          <a:xfrm>
            <a:off x="304800" y="363915"/>
            <a:ext cx="8305800" cy="5170646"/>
          </a:xfrm>
          <a:prstGeom prst="rect">
            <a:avLst/>
          </a:prstGeom>
          <a:noFill/>
          <a:ln w="9525">
            <a:noFill/>
            <a:miter lim="800000"/>
            <a:headEnd/>
            <a:tailEnd/>
          </a:ln>
        </p:spPr>
        <p:txBody>
          <a:bodyPr wrap="square">
            <a:spAutoFit/>
          </a:bodyPr>
          <a:lstStyle/>
          <a:p>
            <a:pPr algn="ctr"/>
            <a:r>
              <a:rPr lang="en-US" b="1" dirty="0">
                <a:solidFill>
                  <a:srgbClr val="FF0000"/>
                </a:solidFill>
                <a:effectLst>
                  <a:outerShdw blurRad="38100" dist="38100" dir="2700000" algn="tl">
                    <a:srgbClr val="000000">
                      <a:alpha val="43137"/>
                    </a:srgbClr>
                  </a:outerShdw>
                </a:effectLst>
                <a:latin typeface="Calibri" pitchFamily="34" charset="0"/>
              </a:rPr>
              <a:t>Power Point to accompany the Consortium’s lesson</a:t>
            </a:r>
          </a:p>
          <a:p>
            <a:pPr algn="ctr"/>
            <a:r>
              <a:rPr lang="en-US" sz="4400" b="1" dirty="0">
                <a:solidFill>
                  <a:srgbClr val="FF0000"/>
                </a:solidFill>
                <a:effectLst>
                  <a:outerShdw blurRad="38100" dist="38100" dir="2700000" algn="tl">
                    <a:srgbClr val="000000">
                      <a:alpha val="43137"/>
                    </a:srgbClr>
                  </a:outerShdw>
                </a:effectLst>
                <a:latin typeface="Calibri" pitchFamily="34" charset="0"/>
              </a:rPr>
              <a:t>“The Wilmington Race Riot </a:t>
            </a:r>
          </a:p>
          <a:p>
            <a:pPr algn="ctr"/>
            <a:r>
              <a:rPr lang="en-US" sz="4400" b="1" dirty="0">
                <a:solidFill>
                  <a:srgbClr val="FF0000"/>
                </a:solidFill>
                <a:effectLst>
                  <a:outerShdw blurRad="38100" dist="38100" dir="2700000" algn="tl">
                    <a:srgbClr val="000000">
                      <a:alpha val="43137"/>
                    </a:srgbClr>
                  </a:outerShdw>
                </a:effectLst>
                <a:latin typeface="Calibri" pitchFamily="34" charset="0"/>
              </a:rPr>
              <a:t>of 1898”</a:t>
            </a:r>
          </a:p>
          <a:p>
            <a:pPr algn="ctr"/>
            <a:endParaRPr lang="en-US" sz="4000" dirty="0">
              <a:solidFill>
                <a:schemeClr val="bg1"/>
              </a:solidFill>
              <a:latin typeface="Calibri" pitchFamily="34" charset="0"/>
            </a:endParaRPr>
          </a:p>
          <a:p>
            <a:pPr algn="ctr"/>
            <a:endParaRPr lang="en-US" sz="4000" dirty="0">
              <a:solidFill>
                <a:schemeClr val="bg1"/>
              </a:solidFill>
              <a:latin typeface="Calibri" pitchFamily="34" charset="0"/>
            </a:endParaRPr>
          </a:p>
          <a:p>
            <a:pPr algn="ctr"/>
            <a:endParaRPr lang="en-US" sz="4000" dirty="0">
              <a:solidFill>
                <a:schemeClr val="bg1"/>
              </a:solidFill>
              <a:latin typeface="Calibri" pitchFamily="34" charset="0"/>
            </a:endParaRPr>
          </a:p>
          <a:p>
            <a:pPr algn="ctr"/>
            <a:endParaRPr lang="en-US" sz="4000" dirty="0">
              <a:solidFill>
                <a:schemeClr val="bg1"/>
              </a:solidFill>
              <a:latin typeface="Calibri" pitchFamily="34" charset="0"/>
            </a:endParaRPr>
          </a:p>
          <a:p>
            <a:pPr algn="ctr"/>
            <a:endParaRPr lang="en-US" sz="4000" dirty="0">
              <a:solidFill>
                <a:schemeClr val="bg1"/>
              </a:solidFill>
              <a:latin typeface="Calibri" pitchFamily="34" charset="0"/>
            </a:endParaRPr>
          </a:p>
          <a:p>
            <a:pPr algn="ctr"/>
            <a:endParaRPr lang="en-US" sz="1000" dirty="0">
              <a:solidFill>
                <a:schemeClr val="bg1"/>
              </a:solidFill>
              <a:latin typeface="Calibri" pitchFamily="34" charset="0"/>
            </a:endParaRPr>
          </a:p>
          <a:p>
            <a:endParaRPr lang="en-US" sz="1400" dirty="0">
              <a:solidFill>
                <a:schemeClr val="bg1"/>
              </a:solidFill>
              <a:latin typeface="+mn-lt"/>
            </a:endParaRPr>
          </a:p>
        </p:txBody>
      </p:sp>
      <p:pic>
        <p:nvPicPr>
          <p:cNvPr id="2053" name="Picture 5" descr="http://wwwcache.wral.com/asset/news/local/1998/11/09/142790/654300-220x165.jpg"/>
          <p:cNvPicPr>
            <a:picLocks noChangeAspect="1" noChangeArrowheads="1"/>
          </p:cNvPicPr>
          <p:nvPr/>
        </p:nvPicPr>
        <p:blipFill>
          <a:blip r:embed="rId2" cstate="print"/>
          <a:srcRect/>
          <a:stretch>
            <a:fillRect/>
          </a:stretch>
        </p:blipFill>
        <p:spPr bwMode="auto">
          <a:xfrm>
            <a:off x="457200" y="2133600"/>
            <a:ext cx="8153400" cy="4114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1267" name="Picture 2" descr="remember the 6"/>
          <p:cNvPicPr>
            <a:picLocks noChangeAspect="1" noChangeArrowheads="1"/>
          </p:cNvPicPr>
          <p:nvPr/>
        </p:nvPicPr>
        <p:blipFill>
          <a:blip r:embed="rId3" cstate="print"/>
          <a:srcRect/>
          <a:stretch>
            <a:fillRect/>
          </a:stretch>
        </p:blipFill>
        <p:spPr bwMode="auto">
          <a:xfrm>
            <a:off x="381000" y="990600"/>
            <a:ext cx="8382000" cy="5302250"/>
          </a:xfrm>
          <a:prstGeom prst="rect">
            <a:avLst/>
          </a:prstGeom>
          <a:noFill/>
          <a:ln w="9525">
            <a:noFill/>
            <a:miter lim="800000"/>
            <a:headEnd/>
            <a:tailEnd/>
          </a:ln>
        </p:spPr>
      </p:pic>
      <p:sp>
        <p:nvSpPr>
          <p:cNvPr id="11268" name="Title 1"/>
          <p:cNvSpPr>
            <a:spLocks noGrp="1"/>
          </p:cNvSpPr>
          <p:nvPr>
            <p:ph type="title"/>
          </p:nvPr>
        </p:nvSpPr>
        <p:spPr>
          <a:xfrm>
            <a:off x="457200" y="0"/>
            <a:ext cx="8229600" cy="944563"/>
          </a:xfrm>
          <a:blipFill dpi="0" rotWithShape="1">
            <a:blip r:embed="rId2" cstate="print"/>
            <a:srcRect/>
            <a:tile tx="0" ty="0" sx="100000" sy="100000" flip="none" algn="tl"/>
          </a:blipFill>
        </p:spPr>
        <p:txBody>
          <a:bodyPr/>
          <a:lstStyle/>
          <a:p>
            <a:r>
              <a:rPr lang="en-US" sz="3200"/>
              <a:t>Preparing for the Election of 1898-</a:t>
            </a:r>
            <a:br>
              <a:rPr lang="en-US" sz="3200"/>
            </a:br>
            <a:r>
              <a:rPr lang="en-US" sz="3200"/>
              <a:t>Propaganda &amp; Intimidation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2291" name="Text Box 3"/>
          <p:cNvSpPr txBox="1">
            <a:spLocks noChangeArrowheads="1"/>
          </p:cNvSpPr>
          <p:nvPr/>
        </p:nvSpPr>
        <p:spPr bwMode="auto">
          <a:xfrm>
            <a:off x="4572000" y="2690813"/>
            <a:ext cx="3505200" cy="3786187"/>
          </a:xfrm>
          <a:prstGeom prst="rect">
            <a:avLst/>
          </a:prstGeom>
          <a:noFill/>
          <a:ln w="9525">
            <a:noFill/>
            <a:miter lim="800000"/>
            <a:headEnd/>
            <a:tailEnd/>
          </a:ln>
        </p:spPr>
        <p:txBody>
          <a:bodyPr>
            <a:spAutoFit/>
          </a:bodyPr>
          <a:lstStyle/>
          <a:p>
            <a:pPr eaLnBrk="0" hangingPunct="0">
              <a:spcBef>
                <a:spcPct val="50000"/>
              </a:spcBef>
            </a:pPr>
            <a:r>
              <a:rPr lang="en-US" sz="1600">
                <a:latin typeface="Lucida Calligraphy" pitchFamily="66" charset="0"/>
                <a:cs typeface="Arial" charset="0"/>
              </a:rPr>
              <a:t>“You are Anglo-Saxons. </a:t>
            </a:r>
            <a:endParaRPr lang="en-US">
              <a:cs typeface="Arial" charset="0"/>
            </a:endParaRPr>
          </a:p>
          <a:p>
            <a:pPr eaLnBrk="0" hangingPunct="0">
              <a:spcBef>
                <a:spcPct val="50000"/>
              </a:spcBef>
            </a:pPr>
            <a:r>
              <a:rPr lang="en-US" sz="1600">
                <a:latin typeface="Lucida Calligraphy" pitchFamily="66" charset="0"/>
                <a:cs typeface="Arial" charset="0"/>
              </a:rPr>
              <a:t>You are armed and prepared, and you will do your duty.  Be ready at a moment’s notice.  </a:t>
            </a:r>
            <a:endParaRPr lang="en-US">
              <a:cs typeface="Arial" charset="0"/>
            </a:endParaRPr>
          </a:p>
          <a:p>
            <a:pPr eaLnBrk="0" hangingPunct="0">
              <a:spcBef>
                <a:spcPct val="50000"/>
              </a:spcBef>
            </a:pPr>
            <a:r>
              <a:rPr lang="en-US" sz="1600">
                <a:latin typeface="Lucida Calligraphy" pitchFamily="66" charset="0"/>
                <a:cs typeface="Arial" charset="0"/>
              </a:rPr>
              <a:t>Go to the polls tomorrow, and if you find the Negro out voting, tell him to leave the polls and if he refuses kill, shoot him down in his tracks.  </a:t>
            </a:r>
            <a:endParaRPr lang="en-US">
              <a:cs typeface="Arial" charset="0"/>
            </a:endParaRPr>
          </a:p>
          <a:p>
            <a:pPr eaLnBrk="0" hangingPunct="0">
              <a:spcBef>
                <a:spcPct val="50000"/>
              </a:spcBef>
            </a:pPr>
            <a:r>
              <a:rPr lang="en-US" sz="1600">
                <a:latin typeface="Lucida Calligraphy" pitchFamily="66" charset="0"/>
                <a:cs typeface="Arial" charset="0"/>
              </a:rPr>
              <a:t>We shall win tomorrow if we have to do it with guns” </a:t>
            </a:r>
            <a:endParaRPr lang="en-US">
              <a:cs typeface="Arial" charset="0"/>
            </a:endParaRPr>
          </a:p>
          <a:p>
            <a:pPr eaLnBrk="0" hangingPunct="0">
              <a:spcBef>
                <a:spcPct val="50000"/>
              </a:spcBef>
            </a:pPr>
            <a:r>
              <a:rPr lang="en-US" sz="1600">
                <a:latin typeface="Lucida Calligraphy" pitchFamily="66" charset="0"/>
                <a:cs typeface="Arial" charset="0"/>
              </a:rPr>
              <a:t>Alfred Moore Waddell                                                          November 7, 1898</a:t>
            </a:r>
            <a:endParaRPr lang="en-US"/>
          </a:p>
        </p:txBody>
      </p:sp>
      <p:pic>
        <p:nvPicPr>
          <p:cNvPr id="12292" name="Picture 1" descr="Don't Be Tempted By The Devil"/>
          <p:cNvPicPr>
            <a:picLocks noChangeAspect="1" noChangeArrowheads="1"/>
          </p:cNvPicPr>
          <p:nvPr/>
        </p:nvPicPr>
        <p:blipFill>
          <a:blip r:embed="rId2" cstate="print"/>
          <a:srcRect/>
          <a:stretch>
            <a:fillRect/>
          </a:stretch>
        </p:blipFill>
        <p:spPr bwMode="auto">
          <a:xfrm>
            <a:off x="2185988" y="-228600"/>
            <a:ext cx="4748212" cy="70866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3315" name="Text Box 3"/>
          <p:cNvSpPr txBox="1">
            <a:spLocks noChangeArrowheads="1"/>
          </p:cNvSpPr>
          <p:nvPr/>
        </p:nvSpPr>
        <p:spPr bwMode="auto">
          <a:xfrm>
            <a:off x="4572000" y="2690813"/>
            <a:ext cx="3505200" cy="3786187"/>
          </a:xfrm>
          <a:prstGeom prst="rect">
            <a:avLst/>
          </a:prstGeom>
          <a:noFill/>
          <a:ln w="9525">
            <a:noFill/>
            <a:miter lim="800000"/>
            <a:headEnd/>
            <a:tailEnd/>
          </a:ln>
        </p:spPr>
        <p:txBody>
          <a:bodyPr>
            <a:spAutoFit/>
          </a:bodyPr>
          <a:lstStyle/>
          <a:p>
            <a:pPr eaLnBrk="0" hangingPunct="0">
              <a:spcBef>
                <a:spcPct val="50000"/>
              </a:spcBef>
            </a:pPr>
            <a:r>
              <a:rPr lang="en-US" sz="1600">
                <a:latin typeface="Lucida Calligraphy" pitchFamily="66" charset="0"/>
                <a:cs typeface="Arial" charset="0"/>
              </a:rPr>
              <a:t>“You are Anglo-Saxons. </a:t>
            </a:r>
            <a:endParaRPr lang="en-US">
              <a:cs typeface="Arial" charset="0"/>
            </a:endParaRPr>
          </a:p>
          <a:p>
            <a:pPr eaLnBrk="0" hangingPunct="0">
              <a:spcBef>
                <a:spcPct val="50000"/>
              </a:spcBef>
            </a:pPr>
            <a:r>
              <a:rPr lang="en-US" sz="1600">
                <a:latin typeface="Lucida Calligraphy" pitchFamily="66" charset="0"/>
                <a:cs typeface="Arial" charset="0"/>
              </a:rPr>
              <a:t>You are armed and prepared, and you will do your duty.  Be ready at a moment’s notice.  </a:t>
            </a:r>
            <a:endParaRPr lang="en-US">
              <a:cs typeface="Arial" charset="0"/>
            </a:endParaRPr>
          </a:p>
          <a:p>
            <a:pPr eaLnBrk="0" hangingPunct="0">
              <a:spcBef>
                <a:spcPct val="50000"/>
              </a:spcBef>
            </a:pPr>
            <a:r>
              <a:rPr lang="en-US" sz="1600">
                <a:latin typeface="Lucida Calligraphy" pitchFamily="66" charset="0"/>
                <a:cs typeface="Arial" charset="0"/>
              </a:rPr>
              <a:t>Go to the polls tomorrow, and if you find the Negro out voting, tell him to leave the polls and if he refuses kill, shoot him down in his tracks.  </a:t>
            </a:r>
            <a:endParaRPr lang="en-US">
              <a:cs typeface="Arial" charset="0"/>
            </a:endParaRPr>
          </a:p>
          <a:p>
            <a:pPr eaLnBrk="0" hangingPunct="0">
              <a:spcBef>
                <a:spcPct val="50000"/>
              </a:spcBef>
            </a:pPr>
            <a:r>
              <a:rPr lang="en-US" sz="1600">
                <a:latin typeface="Lucida Calligraphy" pitchFamily="66" charset="0"/>
                <a:cs typeface="Arial" charset="0"/>
              </a:rPr>
              <a:t>We shall win tomorrow if we have to do it with guns” </a:t>
            </a:r>
            <a:endParaRPr lang="en-US">
              <a:cs typeface="Arial" charset="0"/>
            </a:endParaRPr>
          </a:p>
          <a:p>
            <a:pPr eaLnBrk="0" hangingPunct="0">
              <a:spcBef>
                <a:spcPct val="50000"/>
              </a:spcBef>
            </a:pPr>
            <a:r>
              <a:rPr lang="en-US" sz="1600">
                <a:latin typeface="Lucida Calligraphy" pitchFamily="66" charset="0"/>
                <a:cs typeface="Arial" charset="0"/>
              </a:rPr>
              <a:t>Alfred Moore Waddell                                                          November 7, 1898</a:t>
            </a:r>
            <a:endParaRPr lang="en-US"/>
          </a:p>
        </p:txBody>
      </p:sp>
      <p:pic>
        <p:nvPicPr>
          <p:cNvPr id="13316" name="Picture 1" descr="A Serious Question -- How Long Will This Last?"/>
          <p:cNvPicPr>
            <a:picLocks noChangeAspect="1" noChangeArrowheads="1"/>
          </p:cNvPicPr>
          <p:nvPr/>
        </p:nvPicPr>
        <p:blipFill>
          <a:blip r:embed="rId2" cstate="print"/>
          <a:srcRect/>
          <a:stretch>
            <a:fillRect/>
          </a:stretch>
        </p:blipFill>
        <p:spPr bwMode="auto">
          <a:xfrm>
            <a:off x="0" y="228600"/>
            <a:ext cx="9196388" cy="63246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339" name="Title 1"/>
          <p:cNvSpPr>
            <a:spLocks noGrp="1"/>
          </p:cNvSpPr>
          <p:nvPr>
            <p:ph type="title"/>
          </p:nvPr>
        </p:nvSpPr>
        <p:spPr>
          <a:xfrm>
            <a:off x="457200" y="0"/>
            <a:ext cx="8229600" cy="1143000"/>
          </a:xfrm>
        </p:spPr>
        <p:txBody>
          <a:bodyPr/>
          <a:lstStyle/>
          <a:p>
            <a:r>
              <a:rPr lang="en-US"/>
              <a:t>Propaganda &amp; Intimidation</a:t>
            </a:r>
          </a:p>
        </p:txBody>
      </p:sp>
      <p:pic>
        <p:nvPicPr>
          <p:cNvPr id="14340" name="Picture 3" descr="scotland county redshirts nov 8"/>
          <p:cNvPicPr>
            <a:picLocks noChangeAspect="1" noChangeArrowheads="1"/>
          </p:cNvPicPr>
          <p:nvPr/>
        </p:nvPicPr>
        <p:blipFill>
          <a:blip r:embed="rId3" cstate="print"/>
          <a:srcRect/>
          <a:stretch>
            <a:fillRect/>
          </a:stretch>
        </p:blipFill>
        <p:spPr bwMode="auto">
          <a:xfrm>
            <a:off x="2057400" y="914400"/>
            <a:ext cx="5181600" cy="2852738"/>
          </a:xfrm>
          <a:prstGeom prst="rect">
            <a:avLst/>
          </a:prstGeom>
          <a:noFill/>
          <a:ln w="9525">
            <a:noFill/>
            <a:miter lim="800000"/>
            <a:headEnd/>
            <a:tailEnd/>
          </a:ln>
        </p:spPr>
      </p:pic>
      <p:sp>
        <p:nvSpPr>
          <p:cNvPr id="11" name="Content Placeholder 2"/>
          <p:cNvSpPr>
            <a:spLocks noGrp="1"/>
          </p:cNvSpPr>
          <p:nvPr>
            <p:ph idx="1"/>
          </p:nvPr>
        </p:nvSpPr>
        <p:spPr>
          <a:xfrm>
            <a:off x="228600" y="4267200"/>
            <a:ext cx="8458200" cy="2362200"/>
          </a:xfrm>
        </p:spPr>
        <p:txBody>
          <a:bodyPr rtlCol="0">
            <a:normAutofit fontScale="92500" lnSpcReduction="10000"/>
          </a:bodyPr>
          <a:lstStyle/>
          <a:p>
            <a:pPr fontAlgn="auto">
              <a:spcAft>
                <a:spcPts val="0"/>
              </a:spcAft>
              <a:buFont typeface="Arial" pitchFamily="34" charset="0"/>
              <a:buChar char="•"/>
              <a:defRPr/>
            </a:pPr>
            <a:r>
              <a:rPr lang="en-US" sz="2000" dirty="0"/>
              <a:t>The Red Shirts were a group of Democratic Party members whose goal was to intimidate black citizens from voting in the 1898 election.</a:t>
            </a:r>
          </a:p>
          <a:p>
            <a:pPr fontAlgn="auto">
              <a:spcAft>
                <a:spcPts val="0"/>
              </a:spcAft>
              <a:buFont typeface="Arial" pitchFamily="34" charset="0"/>
              <a:buChar char="•"/>
              <a:defRPr/>
            </a:pPr>
            <a:r>
              <a:rPr lang="en-US" sz="2000" dirty="0"/>
              <a:t>They held racist rallies, disrupted African-American church services and Republican meetings, and patrolled streets with guns before the election to frighten blacks away from the polls.</a:t>
            </a:r>
          </a:p>
          <a:p>
            <a:pPr fontAlgn="auto">
              <a:spcAft>
                <a:spcPts val="0"/>
              </a:spcAft>
              <a:buFont typeface="Arial" pitchFamily="34" charset="0"/>
              <a:buChar char="•"/>
              <a:defRPr/>
            </a:pPr>
            <a:r>
              <a:rPr lang="en-US" sz="2000" dirty="0">
                <a:cs typeface="Arial" pitchFamily="34" charset="0"/>
              </a:rPr>
              <a:t>The first Red Shirts appeared in North Carolina in the fall of 1898 and, by Election Day, the organization boasted membership in several eastern counties, including a strong contingent in New Hanover County.  </a:t>
            </a:r>
            <a:endParaRPr lang="en-US" sz="2000" dirty="0"/>
          </a:p>
          <a:p>
            <a:pPr fontAlgn="auto">
              <a:spcAft>
                <a:spcPts val="0"/>
              </a:spcAft>
              <a:buFont typeface="Arial" pitchFamily="34" charset="0"/>
              <a:buChar char="•"/>
              <a:defRPr/>
            </a:pPr>
            <a:endParaRPr lang="en-US" sz="2000" dirty="0"/>
          </a:p>
        </p:txBody>
      </p:sp>
      <p:sp>
        <p:nvSpPr>
          <p:cNvPr id="14342" name="TextBox 11"/>
          <p:cNvSpPr txBox="1">
            <a:spLocks noChangeArrowheads="1"/>
          </p:cNvSpPr>
          <p:nvPr/>
        </p:nvSpPr>
        <p:spPr bwMode="auto">
          <a:xfrm>
            <a:off x="2133600" y="3810000"/>
            <a:ext cx="5105400" cy="600075"/>
          </a:xfrm>
          <a:prstGeom prst="rect">
            <a:avLst/>
          </a:prstGeom>
          <a:noFill/>
          <a:ln w="9525">
            <a:noFill/>
            <a:miter lim="800000"/>
            <a:headEnd/>
            <a:tailEnd/>
          </a:ln>
        </p:spPr>
        <p:txBody>
          <a:bodyPr>
            <a:spAutoFit/>
          </a:bodyPr>
          <a:lstStyle/>
          <a:p>
            <a:pPr algn="ctr"/>
            <a:r>
              <a:rPr lang="en-US" sz="1500" i="1">
                <a:latin typeface="Calibri" pitchFamily="34" charset="0"/>
                <a:cs typeface="Arial" charset="0"/>
              </a:rPr>
              <a:t>Red Shirts from Laurinburg, NC </a:t>
            </a:r>
            <a:endParaRPr lang="en-US" sz="1500" i="1">
              <a:latin typeface="Calibri" pitchFamily="34" charset="0"/>
            </a:endParaRPr>
          </a:p>
          <a:p>
            <a:endParaRPr lang="en-US">
              <a:latin typeface="Calibri"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5363" name="Title 1"/>
          <p:cNvSpPr>
            <a:spLocks noGrp="1"/>
          </p:cNvSpPr>
          <p:nvPr>
            <p:ph type="title"/>
          </p:nvPr>
        </p:nvSpPr>
        <p:spPr>
          <a:xfrm>
            <a:off x="457200" y="274638"/>
            <a:ext cx="8229600" cy="944562"/>
          </a:xfrm>
          <a:blipFill dpi="0" rotWithShape="1">
            <a:blip r:embed="rId2" cstate="print"/>
            <a:srcRect/>
            <a:tile tx="0" ty="0" sx="100000" sy="100000" flip="none" algn="tl"/>
          </a:blipFill>
        </p:spPr>
        <p:txBody>
          <a:bodyPr/>
          <a:lstStyle/>
          <a:p>
            <a:r>
              <a:rPr lang="en-US"/>
              <a:t>Propaganda &amp; Intimidation</a:t>
            </a:r>
          </a:p>
        </p:txBody>
      </p:sp>
      <p:sp>
        <p:nvSpPr>
          <p:cNvPr id="15364" name="Content Placeholder 2"/>
          <p:cNvSpPr>
            <a:spLocks noGrp="1"/>
          </p:cNvSpPr>
          <p:nvPr>
            <p:ph idx="1"/>
          </p:nvPr>
        </p:nvSpPr>
        <p:spPr>
          <a:xfrm>
            <a:off x="457200" y="1828800"/>
            <a:ext cx="8229600" cy="3962400"/>
          </a:xfrm>
          <a:blipFill dpi="0" rotWithShape="1">
            <a:blip r:embed="rId2" cstate="print"/>
            <a:srcRect/>
            <a:tile tx="0" ty="0" sx="100000" sy="100000" flip="none" algn="tl"/>
          </a:blipFill>
        </p:spPr>
        <p:txBody>
          <a:bodyPr/>
          <a:lstStyle/>
          <a:p>
            <a:r>
              <a:rPr lang="en-US" sz="2000"/>
              <a:t>Newspaper stories and public speeches of white supremacists were used to create fear of blacks in white citizens.</a:t>
            </a:r>
          </a:p>
          <a:p>
            <a:r>
              <a:rPr lang="en-US" sz="2000"/>
              <a:t>White society was cautioned of “black beasts” who would harm white women and white society if not stopped.</a:t>
            </a:r>
          </a:p>
          <a:p>
            <a:r>
              <a:rPr lang="en-US" sz="2000"/>
              <a:t>With the support of the racist editor of the News and Observer at the time, Josephus Daniels, who continually supported and printed such propaganda, white citizens were convinced that black equality would mean the end of society as they knew it.</a:t>
            </a:r>
          </a:p>
          <a:p>
            <a:r>
              <a:rPr lang="en-US" sz="2000"/>
              <a:t>One of the most glaring examples of such tension was illustrated in the burning of Wilmington’s only black-owned newspaper, </a:t>
            </a:r>
            <a:r>
              <a:rPr lang="en-US" sz="2000" i="1"/>
              <a:t>The Wilmington Record, </a:t>
            </a:r>
            <a:r>
              <a:rPr lang="en-US" sz="2000"/>
              <a:t>whose editor was likewise threatened and ran out of town.</a:t>
            </a:r>
          </a:p>
          <a:p>
            <a:endParaRPr lang="en-US" sz="20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387" name="Title 1"/>
          <p:cNvSpPr>
            <a:spLocks noGrp="1"/>
          </p:cNvSpPr>
          <p:nvPr>
            <p:ph type="title"/>
          </p:nvPr>
        </p:nvSpPr>
        <p:spPr>
          <a:xfrm>
            <a:off x="457200" y="0"/>
            <a:ext cx="8229600" cy="1066800"/>
          </a:xfrm>
        </p:spPr>
        <p:txBody>
          <a:bodyPr/>
          <a:lstStyle/>
          <a:p>
            <a:r>
              <a:rPr lang="en-US" sz="3000"/>
              <a:t>Propaganda &amp; Intimidation –</a:t>
            </a:r>
            <a:br>
              <a:rPr lang="en-US" sz="3000"/>
            </a:br>
            <a:r>
              <a:rPr lang="en-US" sz="3000"/>
              <a:t>Alex Manly &amp; The Wilmington Record</a:t>
            </a:r>
          </a:p>
        </p:txBody>
      </p:sp>
      <p:sp>
        <p:nvSpPr>
          <p:cNvPr id="11" name="Content Placeholder 2"/>
          <p:cNvSpPr>
            <a:spLocks noGrp="1"/>
          </p:cNvSpPr>
          <p:nvPr>
            <p:ph idx="1"/>
          </p:nvPr>
        </p:nvSpPr>
        <p:spPr>
          <a:xfrm>
            <a:off x="457200" y="1219200"/>
            <a:ext cx="8458200" cy="5562600"/>
          </a:xfrm>
        </p:spPr>
        <p:txBody>
          <a:bodyPr rtlCol="0">
            <a:normAutofit fontScale="70000" lnSpcReduction="20000"/>
          </a:bodyPr>
          <a:lstStyle/>
          <a:p>
            <a:pPr fontAlgn="auto">
              <a:spcAft>
                <a:spcPts val="0"/>
              </a:spcAft>
              <a:buFont typeface="Arial" pitchFamily="34" charset="0"/>
              <a:buChar char="•"/>
              <a:defRPr/>
            </a:pPr>
            <a:r>
              <a:rPr lang="en-US" sz="2400" dirty="0">
                <a:cs typeface="Arial" pitchFamily="34" charset="0"/>
              </a:rPr>
              <a:t>Alex Manly was the mulatto editor of the Wilmington </a:t>
            </a:r>
            <a:r>
              <a:rPr lang="en-US" sz="2400" i="1" dirty="0">
                <a:cs typeface="Arial" pitchFamily="34" charset="0"/>
              </a:rPr>
              <a:t>Record</a:t>
            </a:r>
            <a:r>
              <a:rPr lang="en-US" sz="2400" dirty="0">
                <a:cs typeface="Arial" pitchFamily="34" charset="0"/>
              </a:rPr>
              <a:t> – the city’s only African American newspaper at the time.  </a:t>
            </a:r>
          </a:p>
          <a:p>
            <a:pPr fontAlgn="auto">
              <a:spcAft>
                <a:spcPts val="0"/>
              </a:spcAft>
              <a:buFont typeface="Arial" pitchFamily="34" charset="0"/>
              <a:buChar char="•"/>
              <a:defRPr/>
            </a:pPr>
            <a:r>
              <a:rPr lang="en-US" sz="2400" dirty="0">
                <a:cs typeface="Arial" pitchFamily="34" charset="0"/>
              </a:rPr>
              <a:t>In August, 1898, Manly printed an editorial in response to a speech given by a Georgia woman that the white-owned paper in Wilmington had published.  </a:t>
            </a:r>
          </a:p>
          <a:p>
            <a:pPr fontAlgn="auto">
              <a:spcAft>
                <a:spcPts val="0"/>
              </a:spcAft>
              <a:buFont typeface="Arial" pitchFamily="34" charset="0"/>
              <a:buChar char="•"/>
              <a:defRPr/>
            </a:pPr>
            <a:r>
              <a:rPr lang="en-US" sz="2400" dirty="0">
                <a:cs typeface="Arial" pitchFamily="34" charset="0"/>
              </a:rPr>
              <a:t>In the racist speech, the woman supported the lynching of African American males who had “inappropriate” relationships with white women. She cautioned white men to better protect white women from such behavior.  </a:t>
            </a:r>
          </a:p>
          <a:p>
            <a:pPr fontAlgn="auto">
              <a:spcAft>
                <a:spcPts val="0"/>
              </a:spcAft>
              <a:buFont typeface="Arial" pitchFamily="34" charset="0"/>
              <a:buChar char="•"/>
              <a:defRPr/>
            </a:pPr>
            <a:r>
              <a:rPr lang="en-US" sz="2400" dirty="0">
                <a:cs typeface="Arial" pitchFamily="34" charset="0"/>
              </a:rPr>
              <a:t>Manly was rightfully infuriated by the speech and its publishing.  In his editorial response, he argued that white males were just as guilty for having relationships with African American females.  He also noted that white women might enjoy the company of black men as much as white men enjoy that of black women.  </a:t>
            </a:r>
          </a:p>
          <a:p>
            <a:pPr fontAlgn="auto">
              <a:spcAft>
                <a:spcPts val="0"/>
              </a:spcAft>
              <a:buFont typeface="Arial" pitchFamily="34" charset="0"/>
              <a:buChar char="•"/>
              <a:defRPr/>
            </a:pPr>
            <a:r>
              <a:rPr lang="en-US" sz="2400" dirty="0"/>
              <a:t>The exchange of words between the two newspapers increased racial tensions. </a:t>
            </a:r>
          </a:p>
          <a:p>
            <a:pPr fontAlgn="auto">
              <a:spcAft>
                <a:spcPts val="0"/>
              </a:spcAft>
              <a:buFont typeface="Arial" pitchFamily="34" charset="0"/>
              <a:buChar char="•"/>
              <a:defRPr/>
            </a:pPr>
            <a:r>
              <a:rPr lang="en-US" sz="2400" dirty="0"/>
              <a:t>Alfred Moore Waddell used these tensions to the Democratic Party’s advantage, calling for the removal of the Republicans and Populists in power in Wilmington at  the time. </a:t>
            </a:r>
          </a:p>
          <a:p>
            <a:pPr fontAlgn="auto">
              <a:spcAft>
                <a:spcPts val="0"/>
              </a:spcAft>
              <a:buFont typeface="Arial" pitchFamily="34" charset="0"/>
              <a:buChar char="•"/>
              <a:defRPr/>
            </a:pPr>
            <a:r>
              <a:rPr lang="en-US" sz="2400" dirty="0"/>
              <a:t>He proposed in a speech that the white citizens, if necessary,                            should “choke the Cape Fear with carcasses.”</a:t>
            </a:r>
            <a:endParaRPr lang="en-US" sz="2400" dirty="0">
              <a:cs typeface="Arial" pitchFamily="34" charset="0"/>
            </a:endParaRPr>
          </a:p>
          <a:p>
            <a:pPr fontAlgn="auto">
              <a:spcAft>
                <a:spcPts val="0"/>
              </a:spcAft>
              <a:buFont typeface="Arial" pitchFamily="34" charset="0"/>
              <a:buChar char="•"/>
              <a:defRPr/>
            </a:pPr>
            <a:r>
              <a:rPr lang="en-US" sz="2400" dirty="0">
                <a:cs typeface="Arial" pitchFamily="34" charset="0"/>
              </a:rPr>
              <a:t>Manly was run out of the city after the Nov. election,                                         avoiding certain lynching. He lived the remainder of his life in                               northern states.</a:t>
            </a:r>
            <a:endParaRPr lang="en-US" sz="2400" dirty="0"/>
          </a:p>
        </p:txBody>
      </p:sp>
      <p:pic>
        <p:nvPicPr>
          <p:cNvPr id="16389" name="Picture 3" descr="manly"/>
          <p:cNvPicPr>
            <a:picLocks noChangeAspect="1" noChangeArrowheads="1"/>
          </p:cNvPicPr>
          <p:nvPr/>
        </p:nvPicPr>
        <p:blipFill>
          <a:blip r:embed="rId4" cstate="print">
            <a:lum bright="-40000"/>
          </a:blip>
          <a:srcRect/>
          <a:stretch>
            <a:fillRect/>
          </a:stretch>
        </p:blipFill>
        <p:spPr bwMode="auto">
          <a:xfrm>
            <a:off x="7423150" y="5054600"/>
            <a:ext cx="1416050" cy="1574800"/>
          </a:xfrm>
          <a:prstGeom prst="rect">
            <a:avLst/>
          </a:prstGeom>
          <a:noFill/>
          <a:ln w="9525">
            <a:noFill/>
            <a:miter lim="800000"/>
            <a:headEnd/>
            <a:tailEnd/>
          </a:ln>
        </p:spPr>
      </p:pic>
      <p:sp>
        <p:nvSpPr>
          <p:cNvPr id="16390" name="TextBox 9"/>
          <p:cNvSpPr txBox="1">
            <a:spLocks noChangeArrowheads="1"/>
          </p:cNvSpPr>
          <p:nvPr/>
        </p:nvSpPr>
        <p:spPr bwMode="auto">
          <a:xfrm>
            <a:off x="7543800" y="6553200"/>
            <a:ext cx="1600200" cy="369888"/>
          </a:xfrm>
          <a:prstGeom prst="rect">
            <a:avLst/>
          </a:prstGeom>
          <a:noFill/>
          <a:ln w="9525">
            <a:noFill/>
            <a:miter lim="800000"/>
            <a:headEnd/>
            <a:tailEnd/>
          </a:ln>
        </p:spPr>
        <p:txBody>
          <a:bodyPr>
            <a:spAutoFit/>
          </a:bodyPr>
          <a:lstStyle/>
          <a:p>
            <a:r>
              <a:rPr lang="en-US">
                <a:latin typeface="Calibri" pitchFamily="34" charset="0"/>
              </a:rPr>
              <a:t>Alex Manly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7411" name="Title 1"/>
          <p:cNvSpPr>
            <a:spLocks noGrp="1"/>
          </p:cNvSpPr>
          <p:nvPr>
            <p:ph type="title"/>
          </p:nvPr>
        </p:nvSpPr>
        <p:spPr>
          <a:xfrm>
            <a:off x="457200" y="274638"/>
            <a:ext cx="8229600" cy="944562"/>
          </a:xfrm>
          <a:blipFill dpi="0" rotWithShape="1">
            <a:blip r:embed="rId2" cstate="print"/>
            <a:srcRect/>
            <a:tile tx="0" ty="0" sx="100000" sy="100000" flip="none" algn="tl"/>
          </a:blipFill>
        </p:spPr>
        <p:txBody>
          <a:bodyPr/>
          <a:lstStyle/>
          <a:p>
            <a:r>
              <a:rPr lang="en-US"/>
              <a:t>Propaganda &amp; Intimidation</a:t>
            </a:r>
          </a:p>
        </p:txBody>
      </p:sp>
      <p:sp>
        <p:nvSpPr>
          <p:cNvPr id="17412" name="Content Placeholder 2"/>
          <p:cNvSpPr>
            <a:spLocks noGrp="1"/>
          </p:cNvSpPr>
          <p:nvPr>
            <p:ph idx="1"/>
          </p:nvPr>
        </p:nvSpPr>
        <p:spPr>
          <a:xfrm>
            <a:off x="457200" y="1600200"/>
            <a:ext cx="8229600" cy="4953000"/>
          </a:xfrm>
          <a:blipFill dpi="0" rotWithShape="1">
            <a:blip r:embed="rId2" cstate="print"/>
            <a:srcRect/>
            <a:tile tx="0" ty="0" sx="100000" sy="100000" flip="none" algn="tl"/>
          </a:blipFill>
        </p:spPr>
        <p:txBody>
          <a:bodyPr/>
          <a:lstStyle/>
          <a:p>
            <a:r>
              <a:rPr lang="en-US" sz="2000">
                <a:cs typeface="Arial" charset="0"/>
              </a:rPr>
              <a:t>The day before the election, Democrats held a rally at Thalian Hall in which Alfred Moore Waddell gave a speech that demonstrated his party’s determination:</a:t>
            </a:r>
            <a:endParaRPr lang="en-US" sz="1800"/>
          </a:p>
          <a:p>
            <a:endParaRPr lang="en-US" sz="2000"/>
          </a:p>
        </p:txBody>
      </p:sp>
      <p:pic>
        <p:nvPicPr>
          <p:cNvPr id="17413" name="Picture 4" descr="rufus morgan thalian hall"/>
          <p:cNvPicPr>
            <a:picLocks noChangeAspect="1" noChangeArrowheads="1"/>
          </p:cNvPicPr>
          <p:nvPr/>
        </p:nvPicPr>
        <p:blipFill>
          <a:blip r:embed="rId3" cstate="print"/>
          <a:srcRect/>
          <a:stretch>
            <a:fillRect/>
          </a:stretch>
        </p:blipFill>
        <p:spPr bwMode="auto">
          <a:xfrm>
            <a:off x="914400" y="2895600"/>
            <a:ext cx="3200400" cy="3278188"/>
          </a:xfrm>
          <a:prstGeom prst="rect">
            <a:avLst/>
          </a:prstGeom>
          <a:noFill/>
          <a:ln w="9525">
            <a:noFill/>
            <a:miter lim="800000"/>
            <a:headEnd/>
            <a:tailEnd/>
          </a:ln>
        </p:spPr>
      </p:pic>
      <p:sp>
        <p:nvSpPr>
          <p:cNvPr id="17414" name="Text Box 3"/>
          <p:cNvSpPr txBox="1">
            <a:spLocks noChangeArrowheads="1"/>
          </p:cNvSpPr>
          <p:nvPr/>
        </p:nvSpPr>
        <p:spPr bwMode="auto">
          <a:xfrm>
            <a:off x="4572000" y="2690813"/>
            <a:ext cx="3505200" cy="3540125"/>
          </a:xfrm>
          <a:prstGeom prst="rect">
            <a:avLst/>
          </a:prstGeom>
          <a:noFill/>
          <a:ln w="9525">
            <a:noFill/>
            <a:miter lim="800000"/>
            <a:headEnd/>
            <a:tailEnd/>
          </a:ln>
        </p:spPr>
        <p:txBody>
          <a:bodyPr>
            <a:spAutoFit/>
          </a:bodyPr>
          <a:lstStyle/>
          <a:p>
            <a:pPr eaLnBrk="0" hangingPunct="0">
              <a:spcBef>
                <a:spcPct val="50000"/>
              </a:spcBef>
            </a:pPr>
            <a:r>
              <a:rPr lang="en-US" sz="1600" i="1">
                <a:latin typeface="Calibri" pitchFamily="34" charset="0"/>
                <a:cs typeface="Arial" charset="0"/>
              </a:rPr>
              <a:t>“You are Anglo-Saxons. </a:t>
            </a:r>
            <a:endParaRPr lang="en-US" i="1">
              <a:latin typeface="Calibri" pitchFamily="34" charset="0"/>
              <a:cs typeface="Arial" charset="0"/>
            </a:endParaRPr>
          </a:p>
          <a:p>
            <a:pPr eaLnBrk="0" hangingPunct="0">
              <a:spcBef>
                <a:spcPct val="50000"/>
              </a:spcBef>
            </a:pPr>
            <a:r>
              <a:rPr lang="en-US" sz="1600" i="1">
                <a:latin typeface="Calibri" pitchFamily="34" charset="0"/>
                <a:cs typeface="Arial" charset="0"/>
              </a:rPr>
              <a:t>You are armed and prepared, and you will do your duty.  Be ready at a moment’s notice.  </a:t>
            </a:r>
            <a:endParaRPr lang="en-US" i="1">
              <a:latin typeface="Calibri" pitchFamily="34" charset="0"/>
              <a:cs typeface="Arial" charset="0"/>
            </a:endParaRPr>
          </a:p>
          <a:p>
            <a:pPr eaLnBrk="0" hangingPunct="0">
              <a:spcBef>
                <a:spcPct val="50000"/>
              </a:spcBef>
            </a:pPr>
            <a:r>
              <a:rPr lang="en-US" sz="1600" i="1">
                <a:latin typeface="Calibri" pitchFamily="34" charset="0"/>
                <a:cs typeface="Arial" charset="0"/>
              </a:rPr>
              <a:t>Go to the polls tomorrow, and if you find the Negro out voting, tell him to leave the polls and if he refuses kill- shoot him down in his tracks.  </a:t>
            </a:r>
            <a:endParaRPr lang="en-US" i="1">
              <a:latin typeface="Calibri" pitchFamily="34" charset="0"/>
              <a:cs typeface="Arial" charset="0"/>
            </a:endParaRPr>
          </a:p>
          <a:p>
            <a:pPr eaLnBrk="0" hangingPunct="0">
              <a:spcBef>
                <a:spcPct val="50000"/>
              </a:spcBef>
            </a:pPr>
            <a:r>
              <a:rPr lang="en-US" sz="1600" i="1">
                <a:latin typeface="Calibri" pitchFamily="34" charset="0"/>
                <a:cs typeface="Arial" charset="0"/>
              </a:rPr>
              <a:t>We shall win tomorrow if we have to do it with guns” </a:t>
            </a:r>
            <a:endParaRPr lang="en-US" i="1">
              <a:latin typeface="Calibri" pitchFamily="34" charset="0"/>
              <a:cs typeface="Arial" charset="0"/>
            </a:endParaRPr>
          </a:p>
          <a:p>
            <a:pPr eaLnBrk="0" hangingPunct="0">
              <a:spcBef>
                <a:spcPct val="50000"/>
              </a:spcBef>
            </a:pPr>
            <a:r>
              <a:rPr lang="en-US" sz="1600" i="1">
                <a:latin typeface="Calibri" pitchFamily="34" charset="0"/>
                <a:cs typeface="Arial" charset="0"/>
              </a:rPr>
              <a:t>Alfred Moore Waddell                                                          November 7, 1898</a:t>
            </a:r>
            <a:endParaRPr lang="en-US" i="1">
              <a:latin typeface="Calibri"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8435" name="Title 1"/>
          <p:cNvSpPr>
            <a:spLocks noGrp="1"/>
          </p:cNvSpPr>
          <p:nvPr>
            <p:ph type="title"/>
          </p:nvPr>
        </p:nvSpPr>
        <p:spPr>
          <a:xfrm>
            <a:off x="457200" y="274638"/>
            <a:ext cx="8229600" cy="944562"/>
          </a:xfrm>
          <a:blipFill dpi="0" rotWithShape="1">
            <a:blip r:embed="rId2" cstate="print"/>
            <a:srcRect/>
            <a:tile tx="0" ty="0" sx="100000" sy="100000" flip="none" algn="tl"/>
          </a:blipFill>
        </p:spPr>
        <p:txBody>
          <a:bodyPr/>
          <a:lstStyle/>
          <a:p>
            <a:r>
              <a:rPr lang="en-US"/>
              <a:t>Election Day – Nov. 8, 1898</a:t>
            </a:r>
          </a:p>
        </p:txBody>
      </p:sp>
      <p:sp>
        <p:nvSpPr>
          <p:cNvPr id="3" name="Content Placeholder 2"/>
          <p:cNvSpPr>
            <a:spLocks noGrp="1"/>
          </p:cNvSpPr>
          <p:nvPr>
            <p:ph idx="1"/>
          </p:nvPr>
        </p:nvSpPr>
        <p:spPr>
          <a:xfrm>
            <a:off x="457200" y="2057400"/>
            <a:ext cx="8229600" cy="3657600"/>
          </a:xfrm>
          <a:blipFill>
            <a:blip r:embed="rId2" cstate="print"/>
            <a:tile tx="0" ty="0" sx="100000" sy="100000" flip="none" algn="tl"/>
          </a:blipFill>
        </p:spPr>
        <p:txBody>
          <a:bodyPr rtlCol="0">
            <a:normAutofit fontScale="92500" lnSpcReduction="10000"/>
          </a:bodyPr>
          <a:lstStyle/>
          <a:p>
            <a:pPr fontAlgn="auto">
              <a:spcAft>
                <a:spcPts val="0"/>
              </a:spcAft>
              <a:buFont typeface="Arial" pitchFamily="34" charset="0"/>
              <a:buChar char="•"/>
              <a:defRPr/>
            </a:pPr>
            <a:r>
              <a:rPr lang="en-US" sz="2000" dirty="0"/>
              <a:t>African American voters, brave in the face of hatred and intimidation, still  turned out in large numbers for the election of 1898. </a:t>
            </a:r>
          </a:p>
          <a:p>
            <a:pPr fontAlgn="auto">
              <a:spcAft>
                <a:spcPts val="0"/>
              </a:spcAft>
              <a:buFont typeface="Arial" pitchFamily="34" charset="0"/>
              <a:buChar char="•"/>
              <a:defRPr/>
            </a:pPr>
            <a:r>
              <a:rPr lang="en-US" sz="2000" dirty="0"/>
              <a:t>However, the number of Republicans and Populists was less than the extremely large number of Democratic voters who turned out.</a:t>
            </a:r>
          </a:p>
          <a:p>
            <a:pPr fontAlgn="auto">
              <a:spcAft>
                <a:spcPts val="0"/>
              </a:spcAft>
              <a:buFont typeface="Arial" pitchFamily="34" charset="0"/>
              <a:buChar char="•"/>
              <a:defRPr/>
            </a:pPr>
            <a:r>
              <a:rPr lang="en-US" sz="2000" dirty="0"/>
              <a:t>The Democrats who favored white supremacy were also reported to “stuff” the ballot boxes.</a:t>
            </a:r>
          </a:p>
          <a:p>
            <a:pPr lvl="1" fontAlgn="auto">
              <a:spcAft>
                <a:spcPts val="0"/>
              </a:spcAft>
              <a:buFont typeface="Arial" pitchFamily="34" charset="0"/>
              <a:buChar char="–"/>
              <a:defRPr/>
            </a:pPr>
            <a:r>
              <a:rPr lang="en-US" sz="1600" dirty="0"/>
              <a:t>In Wilmington, ballot counting was undisturbed in most city precincts, but one polling place in the African American community was “stormed” by whites who stuffed the ballot boxes when lights were extinguished.  </a:t>
            </a:r>
          </a:p>
          <a:p>
            <a:pPr fontAlgn="auto">
              <a:spcAft>
                <a:spcPts val="0"/>
              </a:spcAft>
              <a:buFont typeface="Arial" pitchFamily="34" charset="0"/>
              <a:buChar char="•"/>
              <a:defRPr/>
            </a:pPr>
            <a:r>
              <a:rPr lang="en-US" sz="2200" dirty="0"/>
              <a:t>Democrats won most of their contests across the state with large majorities.  </a:t>
            </a:r>
          </a:p>
          <a:p>
            <a:pPr fontAlgn="auto">
              <a:spcAft>
                <a:spcPts val="0"/>
              </a:spcAft>
              <a:buFont typeface="Arial" pitchFamily="34" charset="0"/>
              <a:buChar char="•"/>
              <a:defRPr/>
            </a:pPr>
            <a:r>
              <a:rPr lang="en-US" sz="2200" dirty="0"/>
              <a:t>Overall, the day was peaceful with only a few incidents of unrest. </a:t>
            </a:r>
          </a:p>
          <a:p>
            <a:pPr fontAlgn="auto">
              <a:spcAft>
                <a:spcPts val="0"/>
              </a:spcAft>
              <a:buFont typeface="Arial" pitchFamily="34" charset="0"/>
              <a:buChar char="•"/>
              <a:defRPr/>
            </a:pPr>
            <a:endParaRPr lang="en-US" sz="2200" dirty="0"/>
          </a:p>
          <a:p>
            <a:pPr fontAlgn="auto">
              <a:spcAft>
                <a:spcPts val="0"/>
              </a:spcAft>
              <a:buFont typeface="Arial" pitchFamily="34" charset="0"/>
              <a:buChar char="•"/>
              <a:defRPr/>
            </a:pPr>
            <a:endParaRPr lang="en-US" sz="1800" dirty="0"/>
          </a:p>
          <a:p>
            <a:pPr fontAlgn="auto">
              <a:spcAft>
                <a:spcPts val="0"/>
              </a:spcAft>
              <a:buFont typeface="Arial" pitchFamily="34" charset="0"/>
              <a:buChar char="•"/>
              <a:defRPr/>
            </a:pPr>
            <a:endParaRPr lang="en-US"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9459" name="Title 1"/>
          <p:cNvSpPr>
            <a:spLocks noGrp="1"/>
          </p:cNvSpPr>
          <p:nvPr>
            <p:ph type="title"/>
          </p:nvPr>
        </p:nvSpPr>
        <p:spPr>
          <a:xfrm>
            <a:off x="457200" y="274638"/>
            <a:ext cx="8229600" cy="944562"/>
          </a:xfrm>
          <a:blipFill dpi="0" rotWithShape="1">
            <a:blip r:embed="rId2" cstate="print"/>
            <a:srcRect/>
            <a:tile tx="0" ty="0" sx="100000" sy="100000" flip="none" algn="tl"/>
          </a:blipFill>
        </p:spPr>
        <p:txBody>
          <a:bodyPr/>
          <a:lstStyle/>
          <a:p>
            <a:r>
              <a:rPr lang="en-US"/>
              <a:t>November 9, 1898</a:t>
            </a:r>
          </a:p>
        </p:txBody>
      </p:sp>
      <p:sp>
        <p:nvSpPr>
          <p:cNvPr id="19460" name="Content Placeholder 2"/>
          <p:cNvSpPr>
            <a:spLocks noGrp="1"/>
          </p:cNvSpPr>
          <p:nvPr>
            <p:ph idx="1"/>
          </p:nvPr>
        </p:nvSpPr>
        <p:spPr>
          <a:xfrm>
            <a:off x="457200" y="1600200"/>
            <a:ext cx="8229600" cy="4953000"/>
          </a:xfrm>
          <a:blipFill dpi="0" rotWithShape="1">
            <a:blip r:embed="rId2" cstate="print"/>
            <a:srcRect/>
            <a:tile tx="0" ty="0" sx="100000" sy="100000" flip="none" algn="tl"/>
          </a:blipFill>
        </p:spPr>
        <p:txBody>
          <a:bodyPr/>
          <a:lstStyle/>
          <a:p>
            <a:r>
              <a:rPr lang="en-US" sz="1800">
                <a:cs typeface="Arial" charset="0"/>
              </a:rPr>
              <a:t>Emboldened by their Election Day victory, whites met at the Wilmington courthouse the day after the election to place a series of demands on the African American community.  </a:t>
            </a:r>
          </a:p>
          <a:p>
            <a:r>
              <a:rPr lang="en-US" sz="1800">
                <a:cs typeface="Arial" charset="0"/>
              </a:rPr>
              <a:t>Primary among the demands in the document known as the </a:t>
            </a:r>
            <a:r>
              <a:rPr lang="en-US" sz="1800" b="1">
                <a:cs typeface="Arial" charset="0"/>
              </a:rPr>
              <a:t>“White Declaration of Independence”</a:t>
            </a:r>
            <a:r>
              <a:rPr lang="en-US" sz="1800">
                <a:cs typeface="Arial" charset="0"/>
              </a:rPr>
              <a:t> was the instant removal from the city of editor Alex Manly and his newspaper.  </a:t>
            </a:r>
          </a:p>
          <a:p>
            <a:r>
              <a:rPr lang="en-US" sz="1800">
                <a:cs typeface="Arial" charset="0"/>
              </a:rPr>
              <a:t>Additional resolutions called for the resignation of the Mayor and Chief of Police of Wilmington.  Waddell was named to lead the effort of a </a:t>
            </a:r>
            <a:r>
              <a:rPr lang="en-US" sz="1800" b="1">
                <a:cs typeface="Arial" charset="0"/>
              </a:rPr>
              <a:t>Committee of 25 </a:t>
            </a:r>
            <a:r>
              <a:rPr lang="en-US" sz="1800">
                <a:cs typeface="Arial" charset="0"/>
              </a:rPr>
              <a:t>to effect the document’s demands.</a:t>
            </a:r>
          </a:p>
          <a:p>
            <a:endParaRPr lang="en-US" sz="1800">
              <a:cs typeface="Arial" charset="0"/>
            </a:endParaRPr>
          </a:p>
          <a:p>
            <a:endParaRPr lang="en-US" sz="1800"/>
          </a:p>
          <a:p>
            <a:endParaRPr lang="en-US" sz="1800"/>
          </a:p>
          <a:p>
            <a:endParaRPr lang="en-US" sz="2000"/>
          </a:p>
        </p:txBody>
      </p:sp>
      <p:pic>
        <p:nvPicPr>
          <p:cNvPr id="19461" name="Picture 4" descr="court house"/>
          <p:cNvPicPr>
            <a:picLocks noChangeAspect="1" noChangeArrowheads="1"/>
          </p:cNvPicPr>
          <p:nvPr/>
        </p:nvPicPr>
        <p:blipFill>
          <a:blip r:embed="rId3" cstate="print"/>
          <a:srcRect/>
          <a:stretch>
            <a:fillRect/>
          </a:stretch>
        </p:blipFill>
        <p:spPr bwMode="auto">
          <a:xfrm>
            <a:off x="957263" y="4191000"/>
            <a:ext cx="1481137" cy="2133600"/>
          </a:xfrm>
          <a:prstGeom prst="rect">
            <a:avLst/>
          </a:prstGeom>
          <a:noFill/>
          <a:ln w="9525">
            <a:noFill/>
            <a:miter lim="800000"/>
            <a:headEnd/>
            <a:tailEnd/>
          </a:ln>
        </p:spPr>
      </p:pic>
      <p:sp>
        <p:nvSpPr>
          <p:cNvPr id="19462" name="Text Box 3"/>
          <p:cNvSpPr txBox="1">
            <a:spLocks noChangeArrowheads="1"/>
          </p:cNvSpPr>
          <p:nvPr/>
        </p:nvSpPr>
        <p:spPr bwMode="auto">
          <a:xfrm>
            <a:off x="4724400" y="2209800"/>
            <a:ext cx="4038600" cy="366713"/>
          </a:xfrm>
          <a:prstGeom prst="rect">
            <a:avLst/>
          </a:prstGeom>
          <a:noFill/>
          <a:ln w="9525">
            <a:noFill/>
            <a:miter lim="800000"/>
            <a:headEnd/>
            <a:tailEnd/>
          </a:ln>
        </p:spPr>
        <p:txBody>
          <a:bodyPr>
            <a:spAutoFit/>
          </a:bodyPr>
          <a:lstStyle/>
          <a:p>
            <a:endParaRPr lang="en-US"/>
          </a:p>
        </p:txBody>
      </p:sp>
      <p:sp>
        <p:nvSpPr>
          <p:cNvPr id="19463" name="Text Box 2"/>
          <p:cNvSpPr txBox="1">
            <a:spLocks noChangeArrowheads="1"/>
          </p:cNvSpPr>
          <p:nvPr/>
        </p:nvSpPr>
        <p:spPr bwMode="auto">
          <a:xfrm>
            <a:off x="3352800" y="4403725"/>
            <a:ext cx="4953000" cy="1862138"/>
          </a:xfrm>
          <a:prstGeom prst="rect">
            <a:avLst/>
          </a:prstGeom>
          <a:noFill/>
          <a:ln w="9525">
            <a:noFill/>
            <a:miter lim="800000"/>
            <a:headEnd/>
            <a:tailEnd/>
          </a:ln>
        </p:spPr>
        <p:txBody>
          <a:bodyPr>
            <a:spAutoFit/>
          </a:bodyPr>
          <a:lstStyle/>
          <a:p>
            <a:pPr algn="ctr" eaLnBrk="0" hangingPunct="0">
              <a:spcBef>
                <a:spcPct val="50000"/>
              </a:spcBef>
            </a:pPr>
            <a:r>
              <a:rPr lang="en-US" sz="2000" i="1">
                <a:latin typeface="Calibri" pitchFamily="34" charset="0"/>
                <a:cs typeface="Arial" charset="0"/>
              </a:rPr>
              <a:t>“We, the undersigned citizens of the City of Wilmington and County of New Hanover, do hereby declare that we will no longer be ruled, and will never again be ruled by men of African origin.”  </a:t>
            </a:r>
            <a:endParaRPr lang="en-US" i="1">
              <a:latin typeface="Calibri" pitchFamily="34" charset="0"/>
              <a:cs typeface="Arial" charset="0"/>
            </a:endParaRPr>
          </a:p>
          <a:p>
            <a:pPr algn="ctr" eaLnBrk="0" hangingPunct="0">
              <a:spcBef>
                <a:spcPct val="50000"/>
              </a:spcBef>
            </a:pPr>
            <a:r>
              <a:rPr lang="en-US" sz="1000" i="1">
                <a:latin typeface="Calibri" pitchFamily="34" charset="0"/>
                <a:cs typeface="Arial" charset="0"/>
              </a:rPr>
              <a:t>Preamble to the White Declaration of Independence.</a:t>
            </a:r>
            <a:endParaRPr lang="en-US" i="1">
              <a:latin typeface="Calibri"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20483" name="Title 1"/>
          <p:cNvSpPr>
            <a:spLocks noGrp="1"/>
          </p:cNvSpPr>
          <p:nvPr>
            <p:ph type="title"/>
          </p:nvPr>
        </p:nvSpPr>
        <p:spPr>
          <a:xfrm>
            <a:off x="457200" y="152400"/>
            <a:ext cx="8229600" cy="944563"/>
          </a:xfrm>
          <a:blipFill dpi="0" rotWithShape="1">
            <a:blip r:embed="rId2" cstate="print"/>
            <a:srcRect/>
            <a:tile tx="0" ty="0" sx="100000" sy="100000" flip="none" algn="tl"/>
          </a:blipFill>
        </p:spPr>
        <p:txBody>
          <a:bodyPr/>
          <a:lstStyle/>
          <a:p>
            <a:r>
              <a:rPr lang="en-US"/>
              <a:t>“Committee of Colored Citizens”</a:t>
            </a:r>
          </a:p>
        </p:txBody>
      </p:sp>
      <p:sp>
        <p:nvSpPr>
          <p:cNvPr id="20484" name="Content Placeholder 2"/>
          <p:cNvSpPr>
            <a:spLocks noGrp="1"/>
          </p:cNvSpPr>
          <p:nvPr>
            <p:ph idx="1"/>
          </p:nvPr>
        </p:nvSpPr>
        <p:spPr>
          <a:xfrm>
            <a:off x="457200" y="1295400"/>
            <a:ext cx="8229600" cy="5257800"/>
          </a:xfrm>
          <a:blipFill dpi="0" rotWithShape="1">
            <a:blip r:embed="rId2" cstate="print"/>
            <a:srcRect/>
            <a:tile tx="0" ty="0" sx="100000" sy="100000" flip="none" algn="tl"/>
          </a:blipFill>
        </p:spPr>
        <p:txBody>
          <a:bodyPr/>
          <a:lstStyle/>
          <a:p>
            <a:r>
              <a:rPr lang="en-US" sz="1800">
                <a:cs typeface="Arial" charset="0"/>
              </a:rPr>
              <a:t>A Committee of Colored Citizens was called to hear the demands of the whites on the evening of November 9</a:t>
            </a:r>
            <a:r>
              <a:rPr lang="en-US" sz="1800" baseline="30000">
                <a:cs typeface="Arial" charset="0"/>
              </a:rPr>
              <a:t>th</a:t>
            </a:r>
            <a:r>
              <a:rPr lang="en-US" sz="1800">
                <a:cs typeface="Arial" charset="0"/>
              </a:rPr>
              <a:t>.  </a:t>
            </a:r>
          </a:p>
          <a:p>
            <a:r>
              <a:rPr lang="en-US" sz="1800">
                <a:cs typeface="Arial" charset="0"/>
              </a:rPr>
              <a:t>Waddell presided at the meeting which was attended by approximately 25 whites and 32 African Americans.  The African Americans in attendance were selected because they were seen by whites as the political, social and religious leaders who could effect change. </a:t>
            </a:r>
          </a:p>
          <a:p>
            <a:r>
              <a:rPr lang="en-US" sz="1800">
                <a:cs typeface="Arial" charset="0"/>
              </a:rPr>
              <a:t>In response, the African American leaders drafted a response written in humble language that indicated they would do what they could to avoid conflict, even though they had no real ability to affect the wider community.</a:t>
            </a:r>
            <a:endParaRPr lang="en-US" sz="1800"/>
          </a:p>
          <a:p>
            <a:endParaRPr lang="en-US" sz="1800">
              <a:cs typeface="Arial" charset="0"/>
            </a:endParaRPr>
          </a:p>
          <a:p>
            <a:endParaRPr lang="en-US" sz="1800"/>
          </a:p>
          <a:p>
            <a:endParaRPr lang="en-US" sz="1800"/>
          </a:p>
          <a:p>
            <a:endParaRPr lang="en-US" sz="2000"/>
          </a:p>
        </p:txBody>
      </p:sp>
      <p:sp>
        <p:nvSpPr>
          <p:cNvPr id="20485" name="Text Box 3"/>
          <p:cNvSpPr txBox="1">
            <a:spLocks noChangeArrowheads="1"/>
          </p:cNvSpPr>
          <p:nvPr/>
        </p:nvSpPr>
        <p:spPr bwMode="auto">
          <a:xfrm>
            <a:off x="4724400" y="2209800"/>
            <a:ext cx="4038600" cy="366713"/>
          </a:xfrm>
          <a:prstGeom prst="rect">
            <a:avLst/>
          </a:prstGeom>
          <a:noFill/>
          <a:ln w="9525">
            <a:noFill/>
            <a:miter lim="800000"/>
            <a:headEnd/>
            <a:tailEnd/>
          </a:ln>
        </p:spPr>
        <p:txBody>
          <a:bodyPr>
            <a:spAutoFit/>
          </a:bodyPr>
          <a:lstStyle/>
          <a:p>
            <a:endParaRPr lang="en-US"/>
          </a:p>
        </p:txBody>
      </p:sp>
      <p:sp>
        <p:nvSpPr>
          <p:cNvPr id="20486" name="Text Box 1"/>
          <p:cNvSpPr txBox="1">
            <a:spLocks noChangeArrowheads="1"/>
          </p:cNvSpPr>
          <p:nvPr/>
        </p:nvSpPr>
        <p:spPr bwMode="auto">
          <a:xfrm>
            <a:off x="914400" y="4186238"/>
            <a:ext cx="7467600" cy="1570037"/>
          </a:xfrm>
          <a:prstGeom prst="rect">
            <a:avLst/>
          </a:prstGeom>
          <a:noFill/>
          <a:ln w="9525">
            <a:solidFill>
              <a:srgbClr val="000000"/>
            </a:solidFill>
            <a:miter lim="800000"/>
            <a:headEnd/>
            <a:tailEnd/>
          </a:ln>
        </p:spPr>
        <p:txBody>
          <a:bodyPr>
            <a:spAutoFit/>
          </a:bodyPr>
          <a:lstStyle/>
          <a:p>
            <a:pPr eaLnBrk="0" hangingPunct="0">
              <a:spcBef>
                <a:spcPct val="50000"/>
              </a:spcBef>
            </a:pPr>
            <a:r>
              <a:rPr lang="en-US" sz="1600" i="1">
                <a:latin typeface="Calibri" pitchFamily="34" charset="0"/>
                <a:cs typeface="Arial" charset="0"/>
              </a:rPr>
              <a:t>	We the colored citizens to whom was referred the matter of expulsion from this community of the person and press of A.L. Manly beg most respectfully to say that we are in no wise responsible for nor in anyway condone the obnoxious article that called forth your actions.  Neither are we authorized to act for him in this matter; but in the interest of peace, we will most willingly use our influence to have your wishes carried out.” 			</a:t>
            </a:r>
            <a:r>
              <a:rPr lang="en-US" sz="1600">
                <a:latin typeface="Calibri" pitchFamily="34" charset="0"/>
                <a:cs typeface="Arial" charset="0"/>
              </a:rPr>
              <a:t>Response of the Committee of Colored Citizens</a:t>
            </a:r>
            <a:endParaRPr lang="en-US" sz="1600">
              <a:latin typeface="Calibri"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3075" name="Picture 1" descr="Destroyed 'Wilmington Record' Building"/>
          <p:cNvPicPr>
            <a:picLocks noChangeAspect="1" noChangeArrowheads="1"/>
          </p:cNvPicPr>
          <p:nvPr/>
        </p:nvPicPr>
        <p:blipFill>
          <a:blip r:embed="rId2" cstate="print"/>
          <a:srcRect/>
          <a:stretch>
            <a:fillRect/>
          </a:stretch>
        </p:blipFill>
        <p:spPr bwMode="auto">
          <a:xfrm>
            <a:off x="0" y="1219200"/>
            <a:ext cx="9185275" cy="39624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620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507" name="Title 1"/>
          <p:cNvSpPr>
            <a:spLocks noGrp="1"/>
          </p:cNvSpPr>
          <p:nvPr>
            <p:ph type="title"/>
          </p:nvPr>
        </p:nvSpPr>
        <p:spPr>
          <a:xfrm>
            <a:off x="457200" y="76200"/>
            <a:ext cx="8229600" cy="1143000"/>
          </a:xfrm>
        </p:spPr>
        <p:txBody>
          <a:bodyPr/>
          <a:lstStyle/>
          <a:p>
            <a:r>
              <a:rPr lang="en-US" sz="3200" b="1"/>
              <a:t>The Riot Begins –</a:t>
            </a:r>
            <a:br>
              <a:rPr lang="en-US" sz="3200" b="1"/>
            </a:br>
            <a:r>
              <a:rPr lang="en-US" sz="3200" b="1"/>
              <a:t>White Supremacist Violence Erupts</a:t>
            </a:r>
          </a:p>
        </p:txBody>
      </p:sp>
      <p:sp>
        <p:nvSpPr>
          <p:cNvPr id="11" name="Content Placeholder 2"/>
          <p:cNvSpPr>
            <a:spLocks noGrp="1"/>
          </p:cNvSpPr>
          <p:nvPr>
            <p:ph idx="1"/>
          </p:nvPr>
        </p:nvSpPr>
        <p:spPr>
          <a:xfrm>
            <a:off x="381000" y="1447800"/>
            <a:ext cx="8458200" cy="4953000"/>
          </a:xfrm>
        </p:spPr>
        <p:txBody>
          <a:bodyPr rtlCol="0">
            <a:normAutofit fontScale="92500" lnSpcReduction="20000"/>
          </a:bodyPr>
          <a:lstStyle/>
          <a:p>
            <a:pPr fontAlgn="auto">
              <a:spcAft>
                <a:spcPts val="0"/>
              </a:spcAft>
              <a:buFont typeface="Arial" pitchFamily="34" charset="0"/>
              <a:buChar char="•"/>
              <a:defRPr/>
            </a:pPr>
            <a:r>
              <a:rPr lang="en-US" sz="2100" dirty="0"/>
              <a:t>Two days after the election, on Nov. 10</a:t>
            </a:r>
            <a:r>
              <a:rPr lang="en-US" sz="2100" baseline="30000" dirty="0"/>
              <a:t>th</a:t>
            </a:r>
            <a:r>
              <a:rPr lang="en-US" sz="2100" dirty="0"/>
              <a:t>, 1989,                                                                 violence erupted into what is now known as the                                                   “Wilmington Race Riot.”</a:t>
            </a:r>
          </a:p>
          <a:p>
            <a:pPr fontAlgn="auto">
              <a:spcAft>
                <a:spcPts val="0"/>
              </a:spcAft>
              <a:buFont typeface="Arial" pitchFamily="34" charset="0"/>
              <a:buChar char="•"/>
              <a:defRPr/>
            </a:pPr>
            <a:r>
              <a:rPr lang="en-US" sz="2100" dirty="0"/>
              <a:t>Waddell had scheduled a meeting at the Light </a:t>
            </a:r>
          </a:p>
          <a:p>
            <a:pPr fontAlgn="auto">
              <a:spcAft>
                <a:spcPts val="0"/>
              </a:spcAft>
              <a:buFont typeface="Arial" pitchFamily="34" charset="0"/>
              <a:buChar char="•"/>
              <a:defRPr/>
            </a:pPr>
            <a:r>
              <a:rPr lang="en-US" sz="2100" dirty="0"/>
              <a:t>Infantry Armory, where approximately 500 white </a:t>
            </a:r>
          </a:p>
          <a:p>
            <a:pPr fontAlgn="auto">
              <a:spcAft>
                <a:spcPts val="0"/>
              </a:spcAft>
              <a:buFont typeface="Arial" pitchFamily="34" charset="0"/>
              <a:buChar char="•"/>
              <a:defRPr/>
            </a:pPr>
            <a:r>
              <a:rPr lang="en-US" sz="2100" dirty="0"/>
              <a:t>Men assembled; at the meeting it was anticipated</a:t>
            </a:r>
          </a:p>
          <a:p>
            <a:pPr fontAlgn="auto">
              <a:spcAft>
                <a:spcPts val="0"/>
              </a:spcAft>
              <a:buFont typeface="Arial" pitchFamily="34" charset="0"/>
              <a:buChar char="•"/>
              <a:defRPr/>
            </a:pPr>
            <a:r>
              <a:rPr lang="en-US" sz="2100" dirty="0"/>
              <a:t>that he  would receive the response from the Committee of                                                           Colored Citizens.  </a:t>
            </a:r>
          </a:p>
          <a:p>
            <a:pPr fontAlgn="auto">
              <a:spcAft>
                <a:spcPts val="0"/>
              </a:spcAft>
              <a:buFont typeface="Arial" pitchFamily="34" charset="0"/>
              <a:buChar char="•"/>
              <a:defRPr/>
            </a:pPr>
            <a:r>
              <a:rPr lang="en-US" sz="2100" dirty="0"/>
              <a:t>However, their response had not arrived and Waddell made use of the crowd’s furor -- leading a procession of men to </a:t>
            </a:r>
            <a:r>
              <a:rPr lang="en-US" sz="2100" dirty="0" err="1"/>
              <a:t>Manly’s</a:t>
            </a:r>
            <a:r>
              <a:rPr lang="en-US" sz="2100" dirty="0"/>
              <a:t> press building.</a:t>
            </a:r>
          </a:p>
          <a:p>
            <a:pPr fontAlgn="auto">
              <a:spcAft>
                <a:spcPts val="0"/>
              </a:spcAft>
              <a:buFont typeface="Arial" pitchFamily="34" charset="0"/>
              <a:buChar char="•"/>
              <a:defRPr/>
            </a:pPr>
            <a:r>
              <a:rPr lang="en-US" sz="2100" dirty="0"/>
              <a:t>Waddell lead them to the Daily Record office several blocks away. The crowd following Waddell grew to about 2,000 people as they moved across town.</a:t>
            </a:r>
          </a:p>
          <a:p>
            <a:pPr fontAlgn="auto">
              <a:spcAft>
                <a:spcPts val="0"/>
              </a:spcAft>
              <a:buFont typeface="Arial" pitchFamily="34" charset="0"/>
              <a:buChar char="•"/>
              <a:defRPr/>
            </a:pPr>
            <a:r>
              <a:rPr lang="en-US" sz="2100" dirty="0"/>
              <a:t>The men proceeded to break into the building, destroy the printing press and burn the building to the ground.</a:t>
            </a:r>
          </a:p>
          <a:p>
            <a:pPr fontAlgn="auto">
              <a:spcAft>
                <a:spcPts val="0"/>
              </a:spcAft>
              <a:buFont typeface="Arial" pitchFamily="34" charset="0"/>
              <a:buChar char="•"/>
              <a:defRPr/>
            </a:pPr>
            <a:r>
              <a:rPr lang="en-US" sz="2100" dirty="0"/>
              <a:t>The whites demanded that Manly and his newspaper cease to publish and that Manly be banned from the community. </a:t>
            </a:r>
          </a:p>
          <a:p>
            <a:pPr fontAlgn="auto">
              <a:spcAft>
                <a:spcPts val="0"/>
              </a:spcAft>
              <a:buFont typeface="Arial" pitchFamily="34" charset="0"/>
              <a:buNone/>
              <a:defRPr/>
            </a:pPr>
            <a:endParaRPr lang="en-US" sz="2400" dirty="0"/>
          </a:p>
          <a:p>
            <a:pPr fontAlgn="auto">
              <a:spcAft>
                <a:spcPts val="0"/>
              </a:spcAft>
              <a:buFont typeface="Arial" pitchFamily="34" charset="0"/>
              <a:buChar char="•"/>
              <a:defRPr/>
            </a:pPr>
            <a:endParaRPr lang="en-US" dirty="0"/>
          </a:p>
        </p:txBody>
      </p:sp>
      <p:pic>
        <p:nvPicPr>
          <p:cNvPr id="21509" name="Picture 3" descr="WLI Armory"/>
          <p:cNvPicPr>
            <a:picLocks noChangeAspect="1" noChangeArrowheads="1"/>
          </p:cNvPicPr>
          <p:nvPr/>
        </p:nvPicPr>
        <p:blipFill>
          <a:blip r:embed="rId3" cstate="print"/>
          <a:srcRect/>
          <a:stretch>
            <a:fillRect/>
          </a:stretch>
        </p:blipFill>
        <p:spPr bwMode="auto">
          <a:xfrm>
            <a:off x="6324600" y="1143000"/>
            <a:ext cx="2819400" cy="199072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ilmington-riot-map.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ilmington-riot-map-inset-1024.jpg"/>
          <p:cNvPicPr>
            <a:picLocks noChangeAspect="1"/>
          </p:cNvPicPr>
          <p:nvPr/>
        </p:nvPicPr>
        <p:blipFill>
          <a:blip r:embed="rId2"/>
          <a:stretch>
            <a:fillRect/>
          </a:stretch>
        </p:blipFill>
        <p:spPr>
          <a:xfrm>
            <a:off x="1447800" y="0"/>
            <a:ext cx="6122994" cy="6858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Content Placeholder 2"/>
          <p:cNvSpPr>
            <a:spLocks noGrp="1"/>
          </p:cNvSpPr>
          <p:nvPr>
            <p:ph idx="1"/>
          </p:nvPr>
        </p:nvSpPr>
        <p:spPr>
          <a:xfrm>
            <a:off x="5334000" y="4191000"/>
            <a:ext cx="3124200" cy="1524000"/>
          </a:xfrm>
        </p:spPr>
        <p:txBody>
          <a:bodyPr rtlCol="0">
            <a:normAutofit fontScale="85000" lnSpcReduction="10000"/>
          </a:bodyPr>
          <a:lstStyle/>
          <a:p>
            <a:pPr fontAlgn="auto">
              <a:spcAft>
                <a:spcPts val="0"/>
              </a:spcAft>
              <a:buFont typeface="Arial" pitchFamily="34" charset="0"/>
              <a:buNone/>
              <a:defRPr/>
            </a:pPr>
            <a:r>
              <a:rPr lang="en-US" sz="2400" dirty="0"/>
              <a:t>	After the press was destroyed, a group of men paused for a news photographer in front of the building.  </a:t>
            </a:r>
          </a:p>
          <a:p>
            <a:pPr fontAlgn="auto">
              <a:spcAft>
                <a:spcPts val="0"/>
              </a:spcAft>
              <a:buFont typeface="Arial" pitchFamily="34" charset="0"/>
              <a:buChar char="•"/>
              <a:defRPr/>
            </a:pPr>
            <a:endParaRPr lang="en-US" sz="2400" dirty="0"/>
          </a:p>
          <a:p>
            <a:pPr fontAlgn="auto">
              <a:spcAft>
                <a:spcPts val="0"/>
              </a:spcAft>
              <a:buFont typeface="Arial" pitchFamily="34" charset="0"/>
              <a:buChar char="•"/>
              <a:defRPr/>
            </a:pPr>
            <a:endParaRPr lang="en-US" dirty="0"/>
          </a:p>
        </p:txBody>
      </p:sp>
      <p:pic>
        <p:nvPicPr>
          <p:cNvPr id="22532" name="Picture 2" descr="wrrc"/>
          <p:cNvPicPr>
            <a:picLocks noChangeAspect="1" noChangeArrowheads="1"/>
          </p:cNvPicPr>
          <p:nvPr/>
        </p:nvPicPr>
        <p:blipFill>
          <a:blip r:embed="rId3" cstate="print"/>
          <a:srcRect/>
          <a:stretch>
            <a:fillRect/>
          </a:stretch>
        </p:blipFill>
        <p:spPr bwMode="auto">
          <a:xfrm>
            <a:off x="457200" y="152400"/>
            <a:ext cx="8229600" cy="3386138"/>
          </a:xfrm>
          <a:prstGeom prst="rect">
            <a:avLst/>
          </a:prstGeom>
          <a:noFill/>
          <a:ln w="9525">
            <a:noFill/>
            <a:miter lim="800000"/>
            <a:headEnd/>
            <a:tailEnd/>
          </a:ln>
        </p:spPr>
      </p:pic>
      <p:pic>
        <p:nvPicPr>
          <p:cNvPr id="22533" name="Picture 10" descr="burned press"/>
          <p:cNvPicPr>
            <a:picLocks noChangeAspect="1" noChangeArrowheads="1"/>
          </p:cNvPicPr>
          <p:nvPr/>
        </p:nvPicPr>
        <p:blipFill>
          <a:blip r:embed="rId4" cstate="print"/>
          <a:srcRect/>
          <a:stretch>
            <a:fillRect/>
          </a:stretch>
        </p:blipFill>
        <p:spPr bwMode="auto">
          <a:xfrm>
            <a:off x="457200" y="3505200"/>
            <a:ext cx="4572000" cy="3221038"/>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57200" y="152400"/>
            <a:ext cx="8229600" cy="944563"/>
          </a:xfrm>
          <a:blipFill>
            <a:blip r:embed="rId2" cstate="print"/>
            <a:tile tx="0" ty="0" sx="100000" sy="100000" flip="none" algn="tl"/>
          </a:blipFill>
        </p:spPr>
        <p:txBody>
          <a:bodyPr rtlCol="0">
            <a:normAutofit fontScale="90000"/>
          </a:bodyPr>
          <a:lstStyle/>
          <a:p>
            <a:pPr fontAlgn="auto">
              <a:spcAft>
                <a:spcPts val="0"/>
              </a:spcAft>
              <a:defRPr/>
            </a:pPr>
            <a:r>
              <a:rPr lang="en-US" sz="3200" dirty="0"/>
              <a:t>The Wilmington Race Riot –</a:t>
            </a:r>
            <a:br>
              <a:rPr lang="en-US" sz="3200" dirty="0"/>
            </a:br>
            <a:r>
              <a:rPr lang="en-US" sz="3200" dirty="0"/>
              <a:t>Violence Spreads</a:t>
            </a:r>
          </a:p>
        </p:txBody>
      </p:sp>
      <p:sp>
        <p:nvSpPr>
          <p:cNvPr id="3" name="Content Placeholder 2"/>
          <p:cNvSpPr>
            <a:spLocks noGrp="1"/>
          </p:cNvSpPr>
          <p:nvPr>
            <p:ph idx="1"/>
          </p:nvPr>
        </p:nvSpPr>
        <p:spPr>
          <a:xfrm>
            <a:off x="457200" y="1371600"/>
            <a:ext cx="8229600" cy="5257800"/>
          </a:xfrm>
          <a:blipFill>
            <a:blip r:embed="rId2" cstate="print"/>
            <a:tile tx="0" ty="0" sx="100000" sy="100000" flip="none" algn="tl"/>
          </a:blipFill>
        </p:spPr>
        <p:txBody>
          <a:bodyPr rtlCol="0">
            <a:normAutofit fontScale="77500" lnSpcReduction="20000"/>
          </a:bodyPr>
          <a:lstStyle/>
          <a:p>
            <a:pPr fontAlgn="auto">
              <a:spcAft>
                <a:spcPts val="0"/>
              </a:spcAft>
              <a:buFont typeface="Arial" pitchFamily="34" charset="0"/>
              <a:buChar char="•"/>
              <a:defRPr/>
            </a:pPr>
            <a:r>
              <a:rPr lang="en-US" sz="2200" dirty="0"/>
              <a:t>African Americans armed themselves for protection and whites began to hunt and gun them down throughout the city. </a:t>
            </a:r>
          </a:p>
          <a:p>
            <a:pPr fontAlgn="auto">
              <a:spcAft>
                <a:spcPts val="0"/>
              </a:spcAft>
              <a:buFont typeface="Arial" pitchFamily="34" charset="0"/>
              <a:buChar char="•"/>
              <a:defRPr/>
            </a:pPr>
            <a:r>
              <a:rPr lang="en-US" sz="2200" dirty="0"/>
              <a:t>The mob of whites included clergymen, lawyers, bankers, and merchants who all believed that they were asserting their rights as citizens. </a:t>
            </a:r>
          </a:p>
          <a:p>
            <a:pPr fontAlgn="auto">
              <a:spcAft>
                <a:spcPts val="0"/>
              </a:spcAft>
              <a:buFont typeface="Arial" pitchFamily="34" charset="0"/>
              <a:buChar char="•"/>
              <a:defRPr/>
            </a:pPr>
            <a:r>
              <a:rPr lang="en-US" sz="2200" dirty="0"/>
              <a:t> According to one native Wilmington historian, “Hell broke loose” at around 11:00 AM near the intersection of Fourth and Harnett Streets in the predominantly African American Brooklyn community.  </a:t>
            </a:r>
          </a:p>
          <a:p>
            <a:pPr fontAlgn="auto">
              <a:spcAft>
                <a:spcPts val="0"/>
              </a:spcAft>
              <a:buFont typeface="Arial" pitchFamily="34" charset="0"/>
              <a:buChar char="•"/>
              <a:defRPr/>
            </a:pPr>
            <a:r>
              <a:rPr lang="en-US" sz="2200" dirty="0"/>
              <a:t>Shots were fired at this intersection and several black men lay dead or wounded.  </a:t>
            </a:r>
          </a:p>
          <a:p>
            <a:pPr fontAlgn="auto">
              <a:spcAft>
                <a:spcPts val="0"/>
              </a:spcAft>
              <a:buFont typeface="Arial" pitchFamily="34" charset="0"/>
              <a:buChar char="•"/>
              <a:defRPr/>
            </a:pPr>
            <a:r>
              <a:rPr lang="en-US" sz="2200" dirty="0"/>
              <a:t>After the first shots were fired, a “running firefight” erupted in the streets with armed men of both races rushing to the scene.</a:t>
            </a:r>
          </a:p>
          <a:p>
            <a:pPr fontAlgn="auto">
              <a:spcAft>
                <a:spcPts val="0"/>
              </a:spcAft>
              <a:buFont typeface="Arial" pitchFamily="34" charset="0"/>
              <a:buChar char="•"/>
              <a:defRPr/>
            </a:pPr>
            <a:r>
              <a:rPr lang="en-US" sz="2200" dirty="0"/>
              <a:t>A white resident of Brooklyn, Will Mayo, was wounded near the site of the first gunshots and many whites sought to avenge his suffering by shooting at any black man that crossed their path.  </a:t>
            </a:r>
          </a:p>
          <a:p>
            <a:pPr fontAlgn="auto">
              <a:spcAft>
                <a:spcPts val="0"/>
              </a:spcAft>
              <a:buFont typeface="Arial" pitchFamily="34" charset="0"/>
              <a:buChar char="•"/>
              <a:defRPr/>
            </a:pPr>
            <a:r>
              <a:rPr lang="en-US" sz="2200" dirty="0"/>
              <a:t>Included as targets were a good number of African American men who were heading to their homes on lunch break or seeking to ensure the safety of loved ones.  </a:t>
            </a:r>
          </a:p>
          <a:p>
            <a:pPr fontAlgn="auto">
              <a:spcAft>
                <a:spcPts val="0"/>
              </a:spcAft>
              <a:buFont typeface="Arial" pitchFamily="34" charset="0"/>
              <a:buChar char="•"/>
              <a:defRPr/>
            </a:pPr>
            <a:r>
              <a:rPr lang="en-US" sz="2200" dirty="0">
                <a:cs typeface="Arial" pitchFamily="34" charset="0"/>
              </a:rPr>
              <a:t>Before officials could suppress the violence, shots continued to ring out around Manhattan Park, deep in the  African American community, killing several more African Americans.</a:t>
            </a:r>
            <a:endParaRPr lang="en-US" sz="2200" dirty="0"/>
          </a:p>
        </p:txBody>
      </p:sp>
      <p:sp>
        <p:nvSpPr>
          <p:cNvPr id="24581" name="Text Box 3"/>
          <p:cNvSpPr txBox="1">
            <a:spLocks noChangeArrowheads="1"/>
          </p:cNvSpPr>
          <p:nvPr/>
        </p:nvSpPr>
        <p:spPr bwMode="auto">
          <a:xfrm>
            <a:off x="4724400" y="2209800"/>
            <a:ext cx="4038600" cy="366713"/>
          </a:xfrm>
          <a:prstGeom prst="rect">
            <a:avLst/>
          </a:prstGeom>
          <a:noFill/>
          <a:ln w="9525">
            <a:noFill/>
            <a:miter lim="800000"/>
            <a:headEnd/>
            <a:tailEnd/>
          </a:ln>
        </p:spPr>
        <p:txBody>
          <a:bodyPr>
            <a:spAutoFit/>
          </a:bodyPr>
          <a:lstStyle/>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603" name="Title 1"/>
          <p:cNvSpPr>
            <a:spLocks noGrp="1"/>
          </p:cNvSpPr>
          <p:nvPr>
            <p:ph type="title"/>
          </p:nvPr>
        </p:nvSpPr>
        <p:spPr>
          <a:xfrm>
            <a:off x="457200" y="0"/>
            <a:ext cx="8229600" cy="1143000"/>
          </a:xfrm>
        </p:spPr>
        <p:txBody>
          <a:bodyPr/>
          <a:lstStyle/>
          <a:p>
            <a:r>
              <a:rPr lang="en-US" sz="3600"/>
              <a:t>The Wilmington Race Riot</a:t>
            </a:r>
          </a:p>
        </p:txBody>
      </p:sp>
      <p:pic>
        <p:nvPicPr>
          <p:cNvPr id="25604" name="Picture 3" descr="Manhattan Park"/>
          <p:cNvPicPr>
            <a:picLocks noChangeAspect="1" noChangeArrowheads="1"/>
          </p:cNvPicPr>
          <p:nvPr/>
        </p:nvPicPr>
        <p:blipFill>
          <a:blip r:embed="rId3" cstate="print"/>
          <a:srcRect/>
          <a:stretch>
            <a:fillRect/>
          </a:stretch>
        </p:blipFill>
        <p:spPr bwMode="auto">
          <a:xfrm>
            <a:off x="1795463" y="1066800"/>
            <a:ext cx="5672137" cy="3962400"/>
          </a:xfrm>
          <a:prstGeom prst="rect">
            <a:avLst/>
          </a:prstGeom>
          <a:noFill/>
          <a:ln w="9525">
            <a:noFill/>
            <a:miter lim="800000"/>
            <a:headEnd/>
            <a:tailEnd/>
          </a:ln>
        </p:spPr>
      </p:pic>
      <p:sp>
        <p:nvSpPr>
          <p:cNvPr id="25605" name="Text Box 1"/>
          <p:cNvSpPr txBox="1">
            <a:spLocks noChangeArrowheads="1"/>
          </p:cNvSpPr>
          <p:nvPr/>
        </p:nvSpPr>
        <p:spPr bwMode="auto">
          <a:xfrm>
            <a:off x="1143000" y="5181600"/>
            <a:ext cx="7239000" cy="1200150"/>
          </a:xfrm>
          <a:prstGeom prst="rect">
            <a:avLst/>
          </a:prstGeom>
          <a:noFill/>
          <a:ln w="9525">
            <a:noFill/>
            <a:miter lim="800000"/>
            <a:headEnd/>
            <a:tailEnd/>
          </a:ln>
        </p:spPr>
        <p:txBody>
          <a:bodyPr>
            <a:spAutoFit/>
          </a:bodyPr>
          <a:lstStyle/>
          <a:p>
            <a:pPr eaLnBrk="0" hangingPunct="0">
              <a:spcBef>
                <a:spcPct val="50000"/>
              </a:spcBef>
            </a:pPr>
            <a:r>
              <a:rPr lang="en-US">
                <a:latin typeface="Calibri" pitchFamily="34" charset="0"/>
                <a:cs typeface="Arial" charset="0"/>
              </a:rPr>
              <a:t>A fence had surrounded Manhattan Park but was “mowed down” by rifle fire.  The day after the riot, one white participant wrote his future wife that he wanted to take her to see the “battle-scarred” trees and buildings in Brooklyn when she returned to the city.</a:t>
            </a:r>
            <a:endParaRPr lang="en-US">
              <a:latin typeface="Calibri"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26627" name="Title 1"/>
          <p:cNvSpPr>
            <a:spLocks noGrp="1"/>
          </p:cNvSpPr>
          <p:nvPr>
            <p:ph type="title"/>
          </p:nvPr>
        </p:nvSpPr>
        <p:spPr>
          <a:xfrm>
            <a:off x="457200" y="274638"/>
            <a:ext cx="8229600" cy="944562"/>
          </a:xfrm>
          <a:blipFill dpi="0" rotWithShape="1">
            <a:blip r:embed="rId2" cstate="print"/>
            <a:srcRect/>
            <a:tile tx="0" ty="0" sx="100000" sy="100000" flip="none" algn="tl"/>
          </a:blipFill>
        </p:spPr>
        <p:txBody>
          <a:bodyPr/>
          <a:lstStyle/>
          <a:p>
            <a:r>
              <a:rPr lang="en-US" sz="2800" dirty="0"/>
              <a:t>The Wilmington Race Riots -</a:t>
            </a:r>
            <a:br>
              <a:rPr lang="en-US" sz="2800" dirty="0"/>
            </a:br>
            <a:r>
              <a:rPr lang="en-US" sz="2800" dirty="0"/>
              <a:t>A Coup </a:t>
            </a:r>
            <a:r>
              <a:rPr lang="en-US" sz="2800" dirty="0" err="1"/>
              <a:t>d’etat</a:t>
            </a:r>
            <a:r>
              <a:rPr lang="en-US" sz="2800" dirty="0"/>
              <a:t> of Wilmington’s Local Government</a:t>
            </a:r>
          </a:p>
        </p:txBody>
      </p:sp>
      <p:sp>
        <p:nvSpPr>
          <p:cNvPr id="26628" name="Content Placeholder 2"/>
          <p:cNvSpPr>
            <a:spLocks noGrp="1"/>
          </p:cNvSpPr>
          <p:nvPr>
            <p:ph idx="1"/>
          </p:nvPr>
        </p:nvSpPr>
        <p:spPr>
          <a:xfrm>
            <a:off x="457200" y="1524000"/>
            <a:ext cx="4419600" cy="4495800"/>
          </a:xfrm>
          <a:blipFill dpi="0" rotWithShape="1">
            <a:blip r:embed="rId2" cstate="print"/>
            <a:srcRect/>
            <a:tile tx="0" ty="0" sx="100000" sy="100000" flip="none" algn="tl"/>
          </a:blipFill>
        </p:spPr>
        <p:txBody>
          <a:bodyPr/>
          <a:lstStyle/>
          <a:p>
            <a:pPr>
              <a:lnSpc>
                <a:spcPct val="80000"/>
              </a:lnSpc>
              <a:buFontTx/>
              <a:buChar char="•"/>
            </a:pPr>
            <a:endParaRPr lang="en-US" sz="1800">
              <a:cs typeface="Arial" charset="0"/>
            </a:endParaRPr>
          </a:p>
          <a:p>
            <a:pPr>
              <a:lnSpc>
                <a:spcPct val="80000"/>
              </a:lnSpc>
              <a:buFontTx/>
              <a:buChar char="•"/>
            </a:pPr>
            <a:r>
              <a:rPr lang="en-US" sz="2000">
                <a:cs typeface="Arial" charset="0"/>
              </a:rPr>
              <a:t>As gunshots echoed through the city, Waddell and other leaders sought the resignations of Wilmington’s Mayor and Board of Aldermen at 4:00 in the afternoon. </a:t>
            </a:r>
          </a:p>
          <a:p>
            <a:pPr>
              <a:lnSpc>
                <a:spcPct val="80000"/>
              </a:lnSpc>
              <a:buFont typeface="Arial" charset="0"/>
              <a:buNone/>
            </a:pPr>
            <a:r>
              <a:rPr lang="en-US" sz="2000">
                <a:cs typeface="Arial" charset="0"/>
              </a:rPr>
              <a:t> </a:t>
            </a:r>
          </a:p>
          <a:p>
            <a:pPr>
              <a:lnSpc>
                <a:spcPct val="80000"/>
              </a:lnSpc>
              <a:buFontTx/>
              <a:buChar char="•"/>
            </a:pPr>
            <a:r>
              <a:rPr lang="en-US" sz="2000">
                <a:cs typeface="Arial" charset="0"/>
              </a:rPr>
              <a:t>Waddell was then “elected” mayor by a new Board of Aldermen who had been hand-picked by leading Democrats to run the city. </a:t>
            </a:r>
          </a:p>
          <a:p>
            <a:pPr>
              <a:lnSpc>
                <a:spcPct val="80000"/>
              </a:lnSpc>
              <a:buFont typeface="Arial" charset="0"/>
              <a:buNone/>
            </a:pPr>
            <a:r>
              <a:rPr lang="en-US" sz="2000">
                <a:cs typeface="Arial" charset="0"/>
              </a:rPr>
              <a:t> </a:t>
            </a:r>
          </a:p>
          <a:p>
            <a:pPr>
              <a:lnSpc>
                <a:spcPct val="80000"/>
              </a:lnSpc>
              <a:buFontTx/>
              <a:buChar char="•"/>
            </a:pPr>
            <a:r>
              <a:rPr lang="en-US" sz="2000">
                <a:cs typeface="Arial" charset="0"/>
              </a:rPr>
              <a:t>Not long after Waddell assumed power, all black employees or appointed officers were fired or replaced. </a:t>
            </a:r>
          </a:p>
          <a:p>
            <a:pPr>
              <a:lnSpc>
                <a:spcPct val="80000"/>
              </a:lnSpc>
              <a:buFont typeface="Arial" charset="0"/>
              <a:buNone/>
            </a:pPr>
            <a:endParaRPr lang="en-US" sz="1800"/>
          </a:p>
          <a:p>
            <a:endParaRPr lang="en-US" sz="2000"/>
          </a:p>
        </p:txBody>
      </p:sp>
      <p:sp>
        <p:nvSpPr>
          <p:cNvPr id="26629" name="Text Box 3"/>
          <p:cNvSpPr txBox="1">
            <a:spLocks noChangeArrowheads="1"/>
          </p:cNvSpPr>
          <p:nvPr/>
        </p:nvSpPr>
        <p:spPr bwMode="auto">
          <a:xfrm>
            <a:off x="4724400" y="2209800"/>
            <a:ext cx="4038600" cy="366713"/>
          </a:xfrm>
          <a:prstGeom prst="rect">
            <a:avLst/>
          </a:prstGeom>
          <a:noFill/>
          <a:ln w="9525">
            <a:noFill/>
            <a:miter lim="800000"/>
            <a:headEnd/>
            <a:tailEnd/>
          </a:ln>
        </p:spPr>
        <p:txBody>
          <a:bodyPr>
            <a:spAutoFit/>
          </a:bodyPr>
          <a:lstStyle/>
          <a:p>
            <a:endParaRPr lang="en-US"/>
          </a:p>
        </p:txBody>
      </p:sp>
      <p:pic>
        <p:nvPicPr>
          <p:cNvPr id="26630" name="Picture 2" descr="thaliian hall exterior -- latimer house collection"/>
          <p:cNvPicPr>
            <a:picLocks noChangeAspect="1" noChangeArrowheads="1"/>
          </p:cNvPicPr>
          <p:nvPr/>
        </p:nvPicPr>
        <p:blipFill>
          <a:blip r:embed="rId3" cstate="print"/>
          <a:srcRect/>
          <a:stretch>
            <a:fillRect/>
          </a:stretch>
        </p:blipFill>
        <p:spPr bwMode="auto">
          <a:xfrm>
            <a:off x="4876800" y="1524000"/>
            <a:ext cx="3257550" cy="44958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27651" name="Title 1"/>
          <p:cNvSpPr>
            <a:spLocks noGrp="1"/>
          </p:cNvSpPr>
          <p:nvPr>
            <p:ph type="title"/>
          </p:nvPr>
        </p:nvSpPr>
        <p:spPr>
          <a:xfrm>
            <a:off x="457200" y="152400"/>
            <a:ext cx="8229600" cy="944563"/>
          </a:xfrm>
          <a:blipFill dpi="0" rotWithShape="1">
            <a:blip r:embed="rId2" cstate="print"/>
            <a:srcRect/>
            <a:tile tx="0" ty="0" sx="100000" sy="100000" flip="none" algn="tl"/>
          </a:blipFill>
        </p:spPr>
        <p:txBody>
          <a:bodyPr/>
          <a:lstStyle/>
          <a:p>
            <a:r>
              <a:rPr lang="en-US" sz="3200"/>
              <a:t>The Wilmington Race Riot – </a:t>
            </a:r>
            <a:br>
              <a:rPr lang="en-US" sz="3200"/>
            </a:br>
            <a:r>
              <a:rPr lang="en-US" sz="3200"/>
              <a:t>Banishment Campaign</a:t>
            </a:r>
          </a:p>
        </p:txBody>
      </p:sp>
      <p:sp>
        <p:nvSpPr>
          <p:cNvPr id="27652" name="Content Placeholder 2"/>
          <p:cNvSpPr>
            <a:spLocks noGrp="1"/>
          </p:cNvSpPr>
          <p:nvPr>
            <p:ph idx="1"/>
          </p:nvPr>
        </p:nvSpPr>
        <p:spPr>
          <a:xfrm>
            <a:off x="457200" y="1295400"/>
            <a:ext cx="8229600" cy="5257800"/>
          </a:xfrm>
          <a:blipFill dpi="0" rotWithShape="1">
            <a:blip r:embed="rId2" cstate="print"/>
            <a:srcRect/>
            <a:tile tx="0" ty="0" sx="100000" sy="100000" flip="none" algn="tl"/>
          </a:blipFill>
        </p:spPr>
        <p:txBody>
          <a:bodyPr/>
          <a:lstStyle/>
          <a:p>
            <a:pPr>
              <a:lnSpc>
                <a:spcPct val="80000"/>
              </a:lnSpc>
              <a:buFontTx/>
              <a:buChar char="•"/>
            </a:pPr>
            <a:r>
              <a:rPr lang="en-US" sz="2200">
                <a:cs typeface="Arial" charset="0"/>
              </a:rPr>
              <a:t>Another facet of the riot was that prominent African Americans – economic, religious and political leaders – were arrested, jailed, and banished from the city.</a:t>
            </a:r>
          </a:p>
          <a:p>
            <a:pPr>
              <a:lnSpc>
                <a:spcPct val="80000"/>
              </a:lnSpc>
              <a:buFontTx/>
              <a:buChar char="•"/>
            </a:pPr>
            <a:r>
              <a:rPr lang="en-US" sz="2200">
                <a:cs typeface="Arial" charset="0"/>
              </a:rPr>
              <a:t>These men were promised that returning to their homes, families and businesses would result in physical harm and/or death.  </a:t>
            </a:r>
          </a:p>
          <a:p>
            <a:pPr>
              <a:lnSpc>
                <a:spcPct val="80000"/>
              </a:lnSpc>
              <a:buFont typeface="Arial" charset="0"/>
              <a:buNone/>
            </a:pPr>
            <a:endParaRPr lang="en-US" sz="2400">
              <a:cs typeface="Arial" charset="0"/>
            </a:endParaRPr>
          </a:p>
        </p:txBody>
      </p:sp>
      <p:sp>
        <p:nvSpPr>
          <p:cNvPr id="27653" name="Text Box 3"/>
          <p:cNvSpPr txBox="1">
            <a:spLocks noChangeArrowheads="1"/>
          </p:cNvSpPr>
          <p:nvPr/>
        </p:nvSpPr>
        <p:spPr bwMode="auto">
          <a:xfrm>
            <a:off x="4724400" y="2209800"/>
            <a:ext cx="4038600" cy="366713"/>
          </a:xfrm>
          <a:prstGeom prst="rect">
            <a:avLst/>
          </a:prstGeom>
          <a:noFill/>
          <a:ln w="9525">
            <a:noFill/>
            <a:miter lim="800000"/>
            <a:headEnd/>
            <a:tailEnd/>
          </a:ln>
        </p:spPr>
        <p:txBody>
          <a:bodyPr>
            <a:spAutoFit/>
          </a:bodyPr>
          <a:lstStyle/>
          <a:p>
            <a:endParaRPr lang="en-US"/>
          </a:p>
        </p:txBody>
      </p:sp>
      <p:sp>
        <p:nvSpPr>
          <p:cNvPr id="27654" name="Rectangle 4"/>
          <p:cNvSpPr>
            <a:spLocks noChangeArrowheads="1"/>
          </p:cNvSpPr>
          <p:nvPr/>
        </p:nvSpPr>
        <p:spPr bwMode="auto">
          <a:xfrm>
            <a:off x="457200" y="1447800"/>
            <a:ext cx="4038600" cy="4525963"/>
          </a:xfrm>
          <a:prstGeom prst="rect">
            <a:avLst/>
          </a:prstGeom>
          <a:noFill/>
          <a:ln w="9525">
            <a:noFill/>
            <a:miter lim="800000"/>
            <a:headEnd/>
            <a:tailEnd/>
          </a:ln>
        </p:spPr>
        <p:txBody>
          <a:bodyPr/>
          <a:lstStyle/>
          <a:p>
            <a:pPr marL="342900" indent="-342900">
              <a:lnSpc>
                <a:spcPct val="80000"/>
              </a:lnSpc>
              <a:spcBef>
                <a:spcPct val="20000"/>
              </a:spcBef>
              <a:buFontTx/>
              <a:buChar char="•"/>
            </a:pPr>
            <a:endParaRPr lang="en-US" sz="2800"/>
          </a:p>
        </p:txBody>
      </p:sp>
      <p:sp>
        <p:nvSpPr>
          <p:cNvPr id="27655"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pic>
        <p:nvPicPr>
          <p:cNvPr id="27656" name="Picture 4" descr="banishment"/>
          <p:cNvPicPr>
            <a:picLocks noChangeAspect="1" noChangeArrowheads="1"/>
          </p:cNvPicPr>
          <p:nvPr/>
        </p:nvPicPr>
        <p:blipFill>
          <a:blip r:embed="rId3" cstate="print"/>
          <a:srcRect/>
          <a:stretch>
            <a:fillRect/>
          </a:stretch>
        </p:blipFill>
        <p:spPr bwMode="auto">
          <a:xfrm>
            <a:off x="1295400" y="3124200"/>
            <a:ext cx="6477000" cy="2906713"/>
          </a:xfrm>
          <a:prstGeom prst="rect">
            <a:avLst/>
          </a:prstGeom>
          <a:noFill/>
          <a:ln w="9525">
            <a:noFill/>
            <a:miter lim="800000"/>
            <a:headEnd/>
            <a:tailEnd/>
          </a:ln>
        </p:spPr>
      </p:pic>
      <p:sp>
        <p:nvSpPr>
          <p:cNvPr id="27657" name="Text Box 3"/>
          <p:cNvSpPr txBox="1">
            <a:spLocks noChangeArrowheads="1"/>
          </p:cNvSpPr>
          <p:nvPr/>
        </p:nvSpPr>
        <p:spPr bwMode="auto">
          <a:xfrm>
            <a:off x="1524000" y="6019800"/>
            <a:ext cx="6400800" cy="366713"/>
          </a:xfrm>
          <a:prstGeom prst="rect">
            <a:avLst/>
          </a:prstGeom>
          <a:noFill/>
          <a:ln w="9525">
            <a:noFill/>
            <a:miter lim="800000"/>
            <a:headEnd/>
            <a:tailEnd/>
          </a:ln>
        </p:spPr>
        <p:txBody>
          <a:bodyPr>
            <a:spAutoFit/>
          </a:bodyPr>
          <a:lstStyle/>
          <a:p>
            <a:endParaRPr lang="en-US"/>
          </a:p>
        </p:txBody>
      </p:sp>
      <p:sp>
        <p:nvSpPr>
          <p:cNvPr id="256001" name="Text Box 1"/>
          <p:cNvSpPr txBox="1">
            <a:spLocks noChangeArrowheads="1"/>
          </p:cNvSpPr>
          <p:nvPr/>
        </p:nvSpPr>
        <p:spPr bwMode="auto">
          <a:xfrm>
            <a:off x="609600" y="6172200"/>
            <a:ext cx="7696200" cy="304800"/>
          </a:xfrm>
          <a:prstGeom prst="rect">
            <a:avLst/>
          </a:prstGeom>
          <a:noFill/>
          <a:ln w="9525">
            <a:noFill/>
            <a:miter lim="800000"/>
            <a:headEnd/>
            <a:tailEnd/>
          </a:ln>
          <a:effectLst/>
        </p:spPr>
        <p:txBody>
          <a:bodyPr wrap="square">
            <a:spAutoFit/>
          </a:bodyPr>
          <a:lstStyle/>
          <a:p>
            <a:pPr algn="ctr" eaLnBrk="0" hangingPunct="0">
              <a:spcBef>
                <a:spcPct val="50000"/>
              </a:spcBef>
              <a:defRPr/>
            </a:pPr>
            <a:r>
              <a:rPr lang="en-US" sz="1400" i="1" dirty="0">
                <a:latin typeface="+mj-lt"/>
                <a:cs typeface="Arial" pitchFamily="34" charset="0"/>
              </a:rPr>
              <a:t>Banished African American leaders being marched to the train station on November 11</a:t>
            </a:r>
            <a:r>
              <a:rPr lang="en-US" sz="1400" i="1" baseline="30000" dirty="0">
                <a:latin typeface="+mj-lt"/>
                <a:cs typeface="Arial" pitchFamily="34" charset="0"/>
              </a:rPr>
              <a:t>th</a:t>
            </a:r>
            <a:r>
              <a:rPr lang="en-US" sz="1400" i="1" dirty="0">
                <a:latin typeface="+mj-lt"/>
                <a:cs typeface="Arial" pitchFamily="34" charset="0"/>
              </a:rPr>
              <a:t>.</a:t>
            </a:r>
            <a:endParaRPr lang="en-US" i="1" dirty="0">
              <a:latin typeface="+mj-l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7571" name="Rectangle 3"/>
          <p:cNvSpPr>
            <a:spLocks noChangeArrowheads="1"/>
          </p:cNvSpPr>
          <p:nvPr/>
        </p:nvSpPr>
        <p:spPr bwMode="auto">
          <a:xfrm>
            <a:off x="457200" y="76200"/>
            <a:ext cx="8229600" cy="1143000"/>
          </a:xfrm>
          <a:prstGeom prst="rect">
            <a:avLst/>
          </a:prstGeom>
          <a:noFill/>
          <a:ln w="9525">
            <a:noFill/>
            <a:miter lim="800000"/>
            <a:headEnd/>
            <a:tailEnd/>
          </a:ln>
        </p:spPr>
        <p:txBody>
          <a:bodyPr anchor="ctr"/>
          <a:lstStyle/>
          <a:p>
            <a:pPr algn="ctr">
              <a:defRPr/>
            </a:pPr>
            <a:r>
              <a:rPr lang="en-US" sz="4400" dirty="0">
                <a:latin typeface="+mj-lt"/>
                <a:cs typeface="Arial" pitchFamily="34" charset="0"/>
              </a:rPr>
              <a:t>Wilmington’s Changing Population</a:t>
            </a:r>
            <a:endParaRPr lang="en-US" sz="4400" dirty="0">
              <a:latin typeface="+mj-lt"/>
            </a:endParaRPr>
          </a:p>
        </p:txBody>
      </p:sp>
      <p:pic>
        <p:nvPicPr>
          <p:cNvPr id="28676" name="Picture 1" descr="chart"/>
          <p:cNvPicPr>
            <a:picLocks noChangeAspect="1" noChangeArrowheads="1"/>
          </p:cNvPicPr>
          <p:nvPr/>
        </p:nvPicPr>
        <p:blipFill>
          <a:blip r:embed="rId3" cstate="print"/>
          <a:srcRect/>
          <a:stretch>
            <a:fillRect/>
          </a:stretch>
        </p:blipFill>
        <p:spPr bwMode="auto">
          <a:xfrm>
            <a:off x="457200" y="1143000"/>
            <a:ext cx="8461375" cy="51054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29699" name="Title 1"/>
          <p:cNvSpPr>
            <a:spLocks noGrp="1"/>
          </p:cNvSpPr>
          <p:nvPr>
            <p:ph type="title"/>
          </p:nvPr>
        </p:nvSpPr>
        <p:spPr>
          <a:xfrm>
            <a:off x="457200" y="152400"/>
            <a:ext cx="8229600" cy="944563"/>
          </a:xfrm>
          <a:blipFill dpi="0" rotWithShape="1">
            <a:blip r:embed="rId2" cstate="print"/>
            <a:srcRect/>
            <a:tile tx="0" ty="0" sx="100000" sy="100000" flip="none" algn="tl"/>
          </a:blipFill>
        </p:spPr>
        <p:txBody>
          <a:bodyPr/>
          <a:lstStyle/>
          <a:p>
            <a:r>
              <a:rPr lang="en-US" sz="3200"/>
              <a:t>The Wilmington Race Riots – </a:t>
            </a:r>
            <a:br>
              <a:rPr lang="en-US" sz="3200"/>
            </a:br>
            <a:r>
              <a:rPr lang="en-US" sz="3200"/>
              <a:t>In Summary, A Four-Pronged Plan</a:t>
            </a:r>
          </a:p>
        </p:txBody>
      </p:sp>
      <p:sp>
        <p:nvSpPr>
          <p:cNvPr id="29700" name="Content Placeholder 2"/>
          <p:cNvSpPr>
            <a:spLocks noGrp="1"/>
          </p:cNvSpPr>
          <p:nvPr>
            <p:ph idx="1"/>
          </p:nvPr>
        </p:nvSpPr>
        <p:spPr>
          <a:xfrm>
            <a:off x="457200" y="1676400"/>
            <a:ext cx="8229600" cy="4419600"/>
          </a:xfrm>
          <a:blipFill dpi="0" rotWithShape="1">
            <a:blip r:embed="rId2" cstate="print"/>
            <a:srcRect/>
            <a:tile tx="0" ty="0" sx="100000" sy="100000" flip="none" algn="tl"/>
          </a:blipFill>
        </p:spPr>
        <p:txBody>
          <a:bodyPr/>
          <a:lstStyle/>
          <a:p>
            <a:pPr marL="457200" indent="-457200">
              <a:lnSpc>
                <a:spcPct val="80000"/>
              </a:lnSpc>
              <a:buFont typeface="Calibri" pitchFamily="34" charset="0"/>
              <a:buAutoNum type="arabicPeriod"/>
            </a:pPr>
            <a:r>
              <a:rPr lang="en-US" sz="2400" b="1" dirty="0">
                <a:cs typeface="Arial" charset="0"/>
              </a:rPr>
              <a:t>Steal the election.  </a:t>
            </a:r>
          </a:p>
          <a:p>
            <a:pPr marL="857250" lvl="1" indent="-457200">
              <a:lnSpc>
                <a:spcPct val="80000"/>
              </a:lnSpc>
            </a:pPr>
            <a:r>
              <a:rPr lang="en-US" sz="2000" dirty="0">
                <a:cs typeface="Arial" charset="0"/>
              </a:rPr>
              <a:t>Under the banner of white supremacy, the Democratic Party used threats, intimidation, anti-black propaganda and stuffed ballot boxes to win the statewide elections on Nov. 8, 1898.</a:t>
            </a:r>
          </a:p>
          <a:p>
            <a:pPr marL="457200" indent="-457200">
              <a:lnSpc>
                <a:spcPct val="80000"/>
              </a:lnSpc>
              <a:buFont typeface="Calibri" pitchFamily="34" charset="0"/>
              <a:buAutoNum type="arabicPeriod"/>
            </a:pPr>
            <a:r>
              <a:rPr lang="en-US" sz="2400" b="1" dirty="0">
                <a:cs typeface="Arial" charset="0"/>
              </a:rPr>
              <a:t>Riot.</a:t>
            </a:r>
          </a:p>
          <a:p>
            <a:pPr marL="857250" lvl="1" indent="-457200">
              <a:lnSpc>
                <a:spcPct val="80000"/>
              </a:lnSpc>
            </a:pPr>
            <a:r>
              <a:rPr lang="en-US" sz="2000" dirty="0">
                <a:cs typeface="Arial" charset="0"/>
              </a:rPr>
              <a:t>On Nov. 10, armed whites attacked blacks and their property.</a:t>
            </a:r>
          </a:p>
          <a:p>
            <a:pPr marL="457200" indent="-457200">
              <a:lnSpc>
                <a:spcPct val="80000"/>
              </a:lnSpc>
              <a:buFont typeface="Calibri" pitchFamily="34" charset="0"/>
              <a:buAutoNum type="arabicPeriod"/>
            </a:pPr>
            <a:r>
              <a:rPr lang="en-US" sz="2400" b="1" dirty="0">
                <a:cs typeface="Arial" charset="0"/>
              </a:rPr>
              <a:t>State a coup.</a:t>
            </a:r>
          </a:p>
          <a:p>
            <a:pPr marL="857250" lvl="1" indent="-457200">
              <a:lnSpc>
                <a:spcPct val="80000"/>
              </a:lnSpc>
            </a:pPr>
            <a:r>
              <a:rPr lang="en-US" sz="2000" dirty="0">
                <a:cs typeface="Arial" charset="0"/>
              </a:rPr>
              <a:t>As the riot unfolded, white leaders forced the mayor, police chief and other local leaders to resign from their offices, placing themselves in charge.</a:t>
            </a:r>
          </a:p>
          <a:p>
            <a:pPr marL="457200" indent="-457200">
              <a:lnSpc>
                <a:spcPct val="80000"/>
              </a:lnSpc>
              <a:buFont typeface="Calibri" pitchFamily="34" charset="0"/>
              <a:buAutoNum type="arabicPeriod"/>
            </a:pPr>
            <a:r>
              <a:rPr lang="en-US" sz="2400" b="1" dirty="0">
                <a:cs typeface="Arial" charset="0"/>
              </a:rPr>
              <a:t>Banish the opposition.</a:t>
            </a:r>
          </a:p>
          <a:p>
            <a:pPr marL="857250" lvl="1" indent="-457200">
              <a:lnSpc>
                <a:spcPct val="80000"/>
              </a:lnSpc>
            </a:pPr>
            <a:r>
              <a:rPr lang="en-US" sz="2000" dirty="0">
                <a:cs typeface="Arial" charset="0"/>
              </a:rPr>
              <a:t>After seizing power, whites removed opposition by banishing their most able and determined opponents, black and white.</a:t>
            </a:r>
          </a:p>
          <a:p>
            <a:pPr marL="857250" lvl="1" indent="-457200">
              <a:lnSpc>
                <a:spcPct val="80000"/>
              </a:lnSpc>
              <a:buFont typeface="Arial" charset="0"/>
              <a:buNone/>
            </a:pPr>
            <a:r>
              <a:rPr lang="en-US" sz="1400" dirty="0">
                <a:cs typeface="Arial" charset="0"/>
              </a:rPr>
              <a:t>						</a:t>
            </a:r>
          </a:p>
          <a:p>
            <a:pPr marL="857250" lvl="1" indent="-457200">
              <a:lnSpc>
                <a:spcPct val="80000"/>
              </a:lnSpc>
              <a:buFont typeface="Arial" charset="0"/>
              <a:buNone/>
            </a:pPr>
            <a:r>
              <a:rPr lang="en-US" sz="1400" dirty="0">
                <a:cs typeface="Arial" charset="0"/>
              </a:rPr>
              <a:t>							~Source: J. </a:t>
            </a:r>
            <a:r>
              <a:rPr lang="en-US" sz="1400" dirty="0" err="1">
                <a:cs typeface="Arial" charset="0"/>
              </a:rPr>
              <a:t>Peder</a:t>
            </a:r>
            <a:r>
              <a:rPr lang="en-US" sz="1400" dirty="0">
                <a:cs typeface="Arial" charset="0"/>
              </a:rPr>
              <a:t> Zane</a:t>
            </a:r>
          </a:p>
          <a:p>
            <a:pPr marL="857250" lvl="1" indent="-457200">
              <a:lnSpc>
                <a:spcPct val="80000"/>
              </a:lnSpc>
              <a:buFont typeface="Arial" charset="0"/>
              <a:buNone/>
            </a:pPr>
            <a:endParaRPr lang="en-US" sz="2000" dirty="0">
              <a:cs typeface="Arial" charset="0"/>
            </a:endParaRPr>
          </a:p>
        </p:txBody>
      </p:sp>
      <p:sp>
        <p:nvSpPr>
          <p:cNvPr id="29701" name="Text Box 3"/>
          <p:cNvSpPr txBox="1">
            <a:spLocks noChangeArrowheads="1"/>
          </p:cNvSpPr>
          <p:nvPr/>
        </p:nvSpPr>
        <p:spPr bwMode="auto">
          <a:xfrm>
            <a:off x="4724400" y="2209800"/>
            <a:ext cx="4038600" cy="366713"/>
          </a:xfrm>
          <a:prstGeom prst="rect">
            <a:avLst/>
          </a:prstGeom>
          <a:noFill/>
          <a:ln w="9525">
            <a:noFill/>
            <a:miter lim="800000"/>
            <a:headEnd/>
            <a:tailEnd/>
          </a:ln>
        </p:spPr>
        <p:txBody>
          <a:bodyPr>
            <a:spAutoFit/>
          </a:bodyPr>
          <a:lstStyle/>
          <a:p>
            <a:endParaRPr lang="en-US"/>
          </a:p>
        </p:txBody>
      </p:sp>
      <p:sp>
        <p:nvSpPr>
          <p:cNvPr id="29702" name="Rectangle 4"/>
          <p:cNvSpPr>
            <a:spLocks noChangeArrowheads="1"/>
          </p:cNvSpPr>
          <p:nvPr/>
        </p:nvSpPr>
        <p:spPr bwMode="auto">
          <a:xfrm>
            <a:off x="457200" y="1447800"/>
            <a:ext cx="4038600" cy="4525963"/>
          </a:xfrm>
          <a:prstGeom prst="rect">
            <a:avLst/>
          </a:prstGeom>
          <a:noFill/>
          <a:ln w="9525">
            <a:noFill/>
            <a:miter lim="800000"/>
            <a:headEnd/>
            <a:tailEnd/>
          </a:ln>
        </p:spPr>
        <p:txBody>
          <a:bodyPr/>
          <a:lstStyle/>
          <a:p>
            <a:pPr marL="342900" indent="-342900">
              <a:lnSpc>
                <a:spcPct val="80000"/>
              </a:lnSpc>
              <a:spcBef>
                <a:spcPct val="20000"/>
              </a:spcBef>
              <a:buFontTx/>
              <a:buChar char="•"/>
            </a:pPr>
            <a:endParaRPr lang="en-US" sz="2800"/>
          </a:p>
        </p:txBody>
      </p:sp>
      <p:sp>
        <p:nvSpPr>
          <p:cNvPr id="29703"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9704" name="Text Box 3"/>
          <p:cNvSpPr txBox="1">
            <a:spLocks noChangeArrowheads="1"/>
          </p:cNvSpPr>
          <p:nvPr/>
        </p:nvSpPr>
        <p:spPr bwMode="auto">
          <a:xfrm>
            <a:off x="1524000" y="6019800"/>
            <a:ext cx="6400800" cy="366713"/>
          </a:xfrm>
          <a:prstGeom prst="rect">
            <a:avLst/>
          </a:prstGeom>
          <a:noFill/>
          <a:ln w="9525">
            <a:noFill/>
            <a:miter lim="800000"/>
            <a:headEnd/>
            <a:tailEnd/>
          </a:ln>
        </p:spPr>
        <p:txBody>
          <a:bodyPr>
            <a:spAutoFit/>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5"/>
          <p:cNvSpPr>
            <a:spLocks noGrp="1" noChangeArrowheads="1"/>
          </p:cNvSpPr>
          <p:nvPr>
            <p:ph type="title"/>
          </p:nvPr>
        </p:nvSpPr>
        <p:spPr/>
        <p:txBody>
          <a:bodyPr/>
          <a:lstStyle/>
          <a:p>
            <a:pPr eaLnBrk="1" hangingPunct="1"/>
            <a:r>
              <a:rPr lang="en-US" dirty="0">
                <a:ea typeface="Geneva" charset="-128"/>
                <a:cs typeface="Geneva" charset="-128"/>
              </a:rPr>
              <a:t>Wilmington Population</a:t>
            </a:r>
          </a:p>
        </p:txBody>
      </p:sp>
      <p:pic>
        <p:nvPicPr>
          <p:cNvPr id="48131" name="Picture 8" descr="chart"/>
          <p:cNvPicPr>
            <a:picLocks noGrp="1" noChangeAspect="1" noChangeArrowheads="1"/>
          </p:cNvPicPr>
          <p:nvPr>
            <p:ph idx="1"/>
          </p:nvPr>
        </p:nvPicPr>
        <p:blipFill>
          <a:blip r:embed="rId2"/>
          <a:srcRect/>
          <a:stretch>
            <a:fillRect/>
          </a:stretch>
        </p:blipFill>
        <p:spPr>
          <a:xfrm>
            <a:off x="820738" y="1600200"/>
            <a:ext cx="7500937" cy="4525963"/>
          </a:xfrm>
          <a:noFill/>
        </p:spPr>
      </p:pic>
      <p:sp>
        <p:nvSpPr>
          <p:cNvPr id="4" name="TextBox 3"/>
          <p:cNvSpPr txBox="1"/>
          <p:nvPr/>
        </p:nvSpPr>
        <p:spPr>
          <a:xfrm>
            <a:off x="914400" y="6781800"/>
            <a:ext cx="184666" cy="369332"/>
          </a:xfrm>
          <a:prstGeom prst="rect">
            <a:avLst/>
          </a:prstGeom>
          <a:noFill/>
        </p:spPr>
        <p:txBody>
          <a:bodyPr wrap="none" rtlCol="0">
            <a:spAutoFit/>
          </a:bodyPr>
          <a:lstStyle/>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30723" name="Title 1"/>
          <p:cNvSpPr>
            <a:spLocks noGrp="1"/>
          </p:cNvSpPr>
          <p:nvPr>
            <p:ph type="title"/>
          </p:nvPr>
        </p:nvSpPr>
        <p:spPr>
          <a:xfrm>
            <a:off x="457200" y="152401"/>
            <a:ext cx="8229600" cy="609600"/>
          </a:xfrm>
          <a:blipFill dpi="0" rotWithShape="1">
            <a:blip r:embed="rId2" cstate="print"/>
            <a:srcRect/>
            <a:tile tx="0" ty="0" sx="100000" sy="100000" flip="none" algn="tl"/>
          </a:blipFill>
        </p:spPr>
        <p:txBody>
          <a:bodyPr/>
          <a:lstStyle/>
          <a:p>
            <a:r>
              <a:rPr lang="en-US" sz="2800" dirty="0"/>
              <a:t>The Wilmington Race Riot – Aftermath</a:t>
            </a:r>
          </a:p>
        </p:txBody>
      </p:sp>
      <p:sp>
        <p:nvSpPr>
          <p:cNvPr id="30724" name="Content Placeholder 2"/>
          <p:cNvSpPr>
            <a:spLocks noGrp="1"/>
          </p:cNvSpPr>
          <p:nvPr>
            <p:ph idx="1"/>
          </p:nvPr>
        </p:nvSpPr>
        <p:spPr>
          <a:xfrm>
            <a:off x="457200" y="914400"/>
            <a:ext cx="8229600" cy="5791200"/>
          </a:xfrm>
          <a:blipFill dpi="0" rotWithShape="1">
            <a:blip r:embed="rId2" cstate="print"/>
            <a:srcRect/>
            <a:tile tx="0" ty="0" sx="100000" sy="100000" flip="none" algn="tl"/>
          </a:blipFill>
        </p:spPr>
        <p:txBody>
          <a:bodyPr/>
          <a:lstStyle/>
          <a:p>
            <a:r>
              <a:rPr lang="en-US" sz="1600" dirty="0"/>
              <a:t>Casualties</a:t>
            </a:r>
          </a:p>
          <a:p>
            <a:pPr lvl="1"/>
            <a:r>
              <a:rPr lang="en-US" sz="1200" dirty="0"/>
              <a:t>When the riot ended, it was reported that twenty-five African Americans had been killed. However, it was strongly suspected that hundreds of African Americans had been killed and their bodies dumped into the river. </a:t>
            </a:r>
          </a:p>
          <a:p>
            <a:pPr lvl="1"/>
            <a:r>
              <a:rPr lang="en-US" sz="1200" dirty="0"/>
              <a:t>Actual numbers of dead and wounded have never been tallied and, due to inconclusive evidence. </a:t>
            </a:r>
          </a:p>
          <a:p>
            <a:r>
              <a:rPr lang="en-US" sz="1600" dirty="0"/>
              <a:t> Banishment </a:t>
            </a:r>
          </a:p>
          <a:p>
            <a:pPr lvl="1"/>
            <a:r>
              <a:rPr lang="en-US" sz="1200" dirty="0"/>
              <a:t>During the riot and immediately afterward, hundreds of African Americans left the city to find less hostile homes for their families and businesses. </a:t>
            </a:r>
          </a:p>
          <a:p>
            <a:r>
              <a:rPr lang="en-US" sz="1600" dirty="0"/>
              <a:t>Changes in workforce </a:t>
            </a:r>
          </a:p>
          <a:p>
            <a:pPr lvl="1"/>
            <a:r>
              <a:rPr lang="en-US" sz="1200" dirty="0"/>
              <a:t>African Americans who remained or moved to Wilmington faced harsh racism and a reduction in pay.</a:t>
            </a:r>
          </a:p>
          <a:p>
            <a:r>
              <a:rPr lang="en-US" sz="1600" dirty="0"/>
              <a:t>Suffrage Amendment (1900) </a:t>
            </a:r>
          </a:p>
          <a:p>
            <a:pPr lvl="1"/>
            <a:r>
              <a:rPr lang="en-US" sz="1200" dirty="0"/>
              <a:t>Democrats won the Governor’s office in 1900 using election campaign tactics similar to those in 1898 Wilmington.  </a:t>
            </a:r>
          </a:p>
          <a:p>
            <a:pPr lvl="1"/>
            <a:r>
              <a:rPr lang="en-US" sz="1200" dirty="0"/>
              <a:t>In 1900 Democrats then passed a Suffrage Amendment to the NC State Constitution that virtually eliminated African American voting rights and perpetuated segregation that lasted until the Civil Rights movements of the 1950’s and 60’s.</a:t>
            </a:r>
          </a:p>
          <a:p>
            <a:pPr lvl="1"/>
            <a:r>
              <a:rPr lang="en-US" sz="1200" dirty="0"/>
              <a:t>The North Carolina suffrage amendment – key to the 1900 campaign – held a grandfather clause – if one’s father or grandfather voted prior to 1867, an illiterate person could vote until 1908 and then must pass a literacy test.</a:t>
            </a:r>
          </a:p>
          <a:p>
            <a:r>
              <a:rPr lang="en-US" sz="1600" dirty="0"/>
              <a:t>Discrimination Across the Country</a:t>
            </a:r>
          </a:p>
          <a:p>
            <a:pPr lvl="1"/>
            <a:r>
              <a:rPr lang="en-US" sz="1200" dirty="0"/>
              <a:t>The United States Supreme Court upheld the "separate but equal" doctrine in their 1896 </a:t>
            </a:r>
            <a:r>
              <a:rPr lang="en-US" sz="1200" i="1" dirty="0" err="1"/>
              <a:t>Plessy</a:t>
            </a:r>
            <a:r>
              <a:rPr lang="en-US" sz="1200" i="1" dirty="0"/>
              <a:t> </a:t>
            </a:r>
            <a:r>
              <a:rPr lang="en-US" sz="1200" i="1" dirty="0" err="1"/>
              <a:t>v</a:t>
            </a:r>
            <a:r>
              <a:rPr lang="en-US" sz="1200" i="1" dirty="0"/>
              <a:t>. Ferguson</a:t>
            </a:r>
            <a:r>
              <a:rPr lang="en-US" sz="1200" dirty="0"/>
              <a:t> decision, throwing the country's High Court on the side of white supremacy.</a:t>
            </a:r>
          </a:p>
          <a:p>
            <a:pPr lvl="1"/>
            <a:r>
              <a:rPr lang="en-US" sz="1200" dirty="0"/>
              <a:t>In the 1890s, starting with Mississippi, most southern states began more systematically to disfranchise black males by imposing voter registration restrictions, such as literacy tests, poll taxes, and the white primary.</a:t>
            </a:r>
          </a:p>
          <a:p>
            <a:pPr lvl="1"/>
            <a:r>
              <a:rPr lang="en-US" sz="1200" dirty="0"/>
              <a:t>Race riots across the country took place, leaving scores of both whites and blacks dead. In 1919 alone, 26 riots took place across the US.</a:t>
            </a:r>
            <a:br>
              <a:rPr lang="en-US" sz="1200" dirty="0"/>
            </a:br>
            <a:br>
              <a:rPr lang="en-US" sz="1200" dirty="0"/>
            </a:br>
            <a:br>
              <a:rPr lang="en-US" sz="1200" dirty="0"/>
            </a:br>
            <a:endParaRPr lang="en-US" sz="1200" dirty="0"/>
          </a:p>
          <a:p>
            <a:pPr>
              <a:lnSpc>
                <a:spcPct val="80000"/>
              </a:lnSpc>
              <a:buFont typeface="Arial" charset="0"/>
              <a:buNone/>
            </a:pPr>
            <a:endParaRPr lang="en-US" sz="1600" dirty="0">
              <a:cs typeface="Arial" charset="0"/>
            </a:endParaRPr>
          </a:p>
        </p:txBody>
      </p:sp>
      <p:sp>
        <p:nvSpPr>
          <p:cNvPr id="30725" name="Text Box 3"/>
          <p:cNvSpPr txBox="1">
            <a:spLocks noChangeArrowheads="1"/>
          </p:cNvSpPr>
          <p:nvPr/>
        </p:nvSpPr>
        <p:spPr bwMode="auto">
          <a:xfrm>
            <a:off x="4724400" y="2209800"/>
            <a:ext cx="4038600" cy="366713"/>
          </a:xfrm>
          <a:prstGeom prst="rect">
            <a:avLst/>
          </a:prstGeom>
          <a:noFill/>
          <a:ln w="9525">
            <a:noFill/>
            <a:miter lim="800000"/>
            <a:headEnd/>
            <a:tailEnd/>
          </a:ln>
        </p:spPr>
        <p:txBody>
          <a:bodyPr>
            <a:spAutoFit/>
          </a:bodyPr>
          <a:lstStyle/>
          <a:p>
            <a:endParaRPr lang="en-US"/>
          </a:p>
        </p:txBody>
      </p:sp>
      <p:sp>
        <p:nvSpPr>
          <p:cNvPr id="30726" name="Rectangle 4"/>
          <p:cNvSpPr>
            <a:spLocks noChangeArrowheads="1"/>
          </p:cNvSpPr>
          <p:nvPr/>
        </p:nvSpPr>
        <p:spPr bwMode="auto">
          <a:xfrm>
            <a:off x="457200" y="1447800"/>
            <a:ext cx="4038600" cy="4525963"/>
          </a:xfrm>
          <a:prstGeom prst="rect">
            <a:avLst/>
          </a:prstGeom>
          <a:noFill/>
          <a:ln w="9525">
            <a:noFill/>
            <a:miter lim="800000"/>
            <a:headEnd/>
            <a:tailEnd/>
          </a:ln>
        </p:spPr>
        <p:txBody>
          <a:bodyPr/>
          <a:lstStyle/>
          <a:p>
            <a:pPr marL="342900" indent="-342900">
              <a:lnSpc>
                <a:spcPct val="80000"/>
              </a:lnSpc>
              <a:spcBef>
                <a:spcPct val="20000"/>
              </a:spcBef>
              <a:buFontTx/>
              <a:buChar char="•"/>
            </a:pPr>
            <a:endParaRPr lang="en-US" sz="2800"/>
          </a:p>
        </p:txBody>
      </p:sp>
      <p:sp>
        <p:nvSpPr>
          <p:cNvPr id="30727"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30728" name="Text Box 3"/>
          <p:cNvSpPr txBox="1">
            <a:spLocks noChangeArrowheads="1"/>
          </p:cNvSpPr>
          <p:nvPr/>
        </p:nvSpPr>
        <p:spPr bwMode="auto">
          <a:xfrm>
            <a:off x="1524000" y="6019800"/>
            <a:ext cx="6400800" cy="366713"/>
          </a:xfrm>
          <a:prstGeom prst="rect">
            <a:avLst/>
          </a:prstGeom>
          <a:noFill/>
          <a:ln w="9525">
            <a:noFill/>
            <a:miter lim="800000"/>
            <a:headEnd/>
            <a:tailEnd/>
          </a:ln>
        </p:spPr>
        <p:txBody>
          <a:bodyPr>
            <a:spAutoFit/>
          </a:bodyPr>
          <a:lstStyle/>
          <a:p>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32771" name="Picture 3" descr="nyherald1"/>
          <p:cNvPicPr>
            <a:picLocks noChangeAspect="1" noChangeArrowheads="1"/>
          </p:cNvPicPr>
          <p:nvPr/>
        </p:nvPicPr>
        <p:blipFill>
          <a:blip r:embed="rId3" cstate="print"/>
          <a:srcRect/>
          <a:stretch>
            <a:fillRect/>
          </a:stretch>
        </p:blipFill>
        <p:spPr bwMode="auto">
          <a:xfrm>
            <a:off x="1981200" y="0"/>
            <a:ext cx="5029200" cy="6945313"/>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t>Sources</a:t>
            </a:r>
          </a:p>
        </p:txBody>
      </p:sp>
      <p:sp>
        <p:nvSpPr>
          <p:cNvPr id="33795" name="Content Placeholder 2"/>
          <p:cNvSpPr>
            <a:spLocks noGrp="1"/>
          </p:cNvSpPr>
          <p:nvPr>
            <p:ph idx="1"/>
          </p:nvPr>
        </p:nvSpPr>
        <p:spPr/>
        <p:txBody>
          <a:bodyPr/>
          <a:lstStyle/>
          <a:p>
            <a:r>
              <a:rPr lang="en-US" sz="1400"/>
              <a:t>News &amp; Observer:  “The Ghosts of 1898,” special feature by Tim Tyson</a:t>
            </a:r>
          </a:p>
          <a:p>
            <a:pPr>
              <a:buFont typeface="Arial" charset="0"/>
              <a:buNone/>
            </a:pPr>
            <a:endParaRPr lang="en-US" sz="1400"/>
          </a:p>
          <a:p>
            <a:r>
              <a:rPr lang="en-US" sz="1400"/>
              <a:t>Wilmington Race Riot Commission: </a:t>
            </a:r>
            <a:r>
              <a:rPr lang="en-US" sz="1400">
                <a:hlinkClick r:id="rId2"/>
              </a:rPr>
              <a:t>http://www.history.ncdcr.gov/1898-wrrc/</a:t>
            </a:r>
            <a:r>
              <a:rPr lang="en-US" sz="1400"/>
              <a:t> </a:t>
            </a:r>
          </a:p>
          <a:p>
            <a:pPr>
              <a:buFont typeface="Arial" charset="0"/>
              <a:buNone/>
            </a:pPr>
            <a:endParaRPr lang="en-US" sz="1400">
              <a:hlinkClick r:id="rId3"/>
            </a:endParaRPr>
          </a:p>
          <a:p>
            <a:r>
              <a:rPr lang="en-US" sz="1400"/>
              <a:t>Wilmington Race Riot PowerPoint Presentation, by LeRae S. Umfleet:</a:t>
            </a:r>
            <a:br>
              <a:rPr lang="en-US" sz="1400"/>
            </a:br>
            <a:r>
              <a:rPr lang="en-US" sz="1400"/>
              <a:t> </a:t>
            </a:r>
            <a:r>
              <a:rPr lang="en-US" sz="1400">
                <a:hlinkClick r:id="rId4"/>
              </a:rPr>
              <a:t>http://www.history.ncdcr.gov/1898-wrrc/powerpoint/powerpoint.htm</a:t>
            </a:r>
            <a:r>
              <a:rPr lang="en-US" sz="1400"/>
              <a:t> </a:t>
            </a:r>
          </a:p>
          <a:p>
            <a:pPr>
              <a:buFont typeface="Arial" charset="0"/>
              <a:buNone/>
            </a:pPr>
            <a:endParaRPr lang="en-US" sz="1400"/>
          </a:p>
          <a:p>
            <a:r>
              <a:rPr lang="en-US" sz="1400"/>
              <a:t>Learn NC:  </a:t>
            </a:r>
            <a:r>
              <a:rPr lang="en-US" sz="1400">
                <a:hlinkClick r:id="rId5"/>
              </a:rPr>
              <a:t>http://www.learnnc.org/lp/editions/nchist-newsouth/8.0</a:t>
            </a:r>
            <a:r>
              <a:rPr lang="en-US" sz="1400"/>
              <a:t> </a:t>
            </a:r>
          </a:p>
          <a:p>
            <a:pPr>
              <a:buFont typeface="Arial" charset="0"/>
              <a:buNone/>
            </a:pPr>
            <a:endParaRPr lang="en-US" sz="1400"/>
          </a:p>
          <a:p>
            <a:r>
              <a:rPr lang="en-US" sz="1400"/>
              <a:t>Image Sources:</a:t>
            </a:r>
          </a:p>
          <a:p>
            <a:pPr lvl="1"/>
            <a:r>
              <a:rPr lang="en-US" sz="1400">
                <a:hlinkClick r:id="rId6"/>
              </a:rPr>
              <a:t>http://www.lib.unc.edu/ncc/1898/sources/cartoons/0813.html</a:t>
            </a:r>
            <a:endParaRPr lang="en-US" sz="1400"/>
          </a:p>
          <a:p>
            <a:pPr lvl="1"/>
            <a:r>
              <a:rPr lang="en-US" sz="1400">
                <a:hlinkClick r:id="rId3"/>
              </a:rPr>
              <a:t>http</a:t>
            </a:r>
            <a:r>
              <a:rPr lang="en-US" sz="1400" u="sng">
                <a:hlinkClick r:id="rId3"/>
              </a:rPr>
              <a:t>://www.mith.umd.edu/courses/amvirtual/wilmington/herald1.html</a:t>
            </a:r>
            <a:endParaRPr lang="en-US" sz="1400" u="sng"/>
          </a:p>
          <a:p>
            <a:pPr lvl="1"/>
            <a:r>
              <a:rPr lang="en-US" sz="1400" u="sng">
                <a:hlinkClick r:id="rId7"/>
              </a:rPr>
              <a:t>http://www.mith.umd.edu/courses/amvirtual/wilmington/morningstar1.html</a:t>
            </a:r>
            <a:endParaRPr lang="en-US" sz="1400" u="sng"/>
          </a:p>
          <a:p>
            <a:pPr>
              <a:buFont typeface="Arial" charset="0"/>
              <a:buNone/>
            </a:pPr>
            <a:endParaRPr lang="en-US" sz="1400"/>
          </a:p>
          <a:p>
            <a:endParaRPr lang="en-US"/>
          </a:p>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57200" y="274638"/>
            <a:ext cx="8229600" cy="715962"/>
          </a:xfrm>
          <a:blipFill>
            <a:blip r:embed="rId2" cstate="print"/>
            <a:tile tx="0" ty="0" sx="100000" sy="100000" flip="none" algn="tl"/>
          </a:blipFill>
        </p:spPr>
        <p:txBody>
          <a:bodyPr rtlCol="0">
            <a:normAutofit fontScale="90000"/>
          </a:bodyPr>
          <a:lstStyle/>
          <a:p>
            <a:pPr fontAlgn="auto">
              <a:spcAft>
                <a:spcPts val="0"/>
              </a:spcAft>
              <a:defRPr/>
            </a:pPr>
            <a:r>
              <a:rPr lang="en-US" dirty="0"/>
              <a:t>1890s Wilmington</a:t>
            </a:r>
          </a:p>
        </p:txBody>
      </p:sp>
      <p:sp>
        <p:nvSpPr>
          <p:cNvPr id="5124" name="Content Placeholder 2"/>
          <p:cNvSpPr>
            <a:spLocks noGrp="1"/>
          </p:cNvSpPr>
          <p:nvPr>
            <p:ph idx="1"/>
          </p:nvPr>
        </p:nvSpPr>
        <p:spPr>
          <a:xfrm>
            <a:off x="457200" y="1219200"/>
            <a:ext cx="8229600" cy="5410200"/>
          </a:xfrm>
          <a:blipFill dpi="0" rotWithShape="1">
            <a:blip r:embed="rId2" cstate="print"/>
            <a:srcRect/>
            <a:tile tx="0" ty="0" sx="100000" sy="100000" flip="none" algn="tl"/>
          </a:blipFill>
        </p:spPr>
        <p:txBody>
          <a:bodyPr/>
          <a:lstStyle/>
          <a:p>
            <a:r>
              <a:rPr lang="en-US" sz="2000">
                <a:cs typeface="Arial" charset="0"/>
              </a:rPr>
              <a:t>Wilmington was a bustling, thriving port town for all levels of society and races during the last quarter of the 19</a:t>
            </a:r>
            <a:r>
              <a:rPr lang="en-US" sz="2000" baseline="30000">
                <a:cs typeface="Arial" charset="0"/>
              </a:rPr>
              <a:t>th</a:t>
            </a:r>
            <a:r>
              <a:rPr lang="en-US" sz="2000">
                <a:cs typeface="Arial" charset="0"/>
              </a:rPr>
              <a:t> century.</a:t>
            </a:r>
          </a:p>
          <a:p>
            <a:r>
              <a:rPr lang="en-US" sz="2000">
                <a:cs typeface="Arial" charset="0"/>
              </a:rPr>
              <a:t>It was the state’s largest city, with a majority of the population (two-thirds) being African American.</a:t>
            </a:r>
          </a:p>
          <a:p>
            <a:pPr lvl="1">
              <a:buFont typeface="Arial" charset="0"/>
              <a:buNone/>
            </a:pPr>
            <a:endParaRPr lang="en-US" sz="1900"/>
          </a:p>
        </p:txBody>
      </p:sp>
      <p:pic>
        <p:nvPicPr>
          <p:cNvPr id="5125" name="Picture 1" descr="Market Street Looking West wilmington cofc online pub"/>
          <p:cNvPicPr>
            <a:picLocks noChangeAspect="1" noChangeArrowheads="1"/>
          </p:cNvPicPr>
          <p:nvPr/>
        </p:nvPicPr>
        <p:blipFill>
          <a:blip r:embed="rId3" cstate="print"/>
          <a:srcRect/>
          <a:stretch>
            <a:fillRect/>
          </a:stretch>
        </p:blipFill>
        <p:spPr bwMode="auto">
          <a:xfrm>
            <a:off x="1524000" y="2819400"/>
            <a:ext cx="5859463" cy="35814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57200" y="274638"/>
            <a:ext cx="8229600" cy="715962"/>
          </a:xfrm>
          <a:blipFill>
            <a:blip r:embed="rId2" cstate="print"/>
            <a:tile tx="0" ty="0" sx="100000" sy="100000" flip="none" algn="tl"/>
          </a:blipFill>
        </p:spPr>
        <p:txBody>
          <a:bodyPr rtlCol="0">
            <a:normAutofit fontScale="90000"/>
          </a:bodyPr>
          <a:lstStyle/>
          <a:p>
            <a:pPr fontAlgn="auto">
              <a:spcAft>
                <a:spcPts val="0"/>
              </a:spcAft>
              <a:defRPr/>
            </a:pPr>
            <a:r>
              <a:rPr lang="en-US" dirty="0"/>
              <a:t>1890s Wilmington</a:t>
            </a:r>
          </a:p>
        </p:txBody>
      </p:sp>
      <p:sp>
        <p:nvSpPr>
          <p:cNvPr id="3" name="Content Placeholder 2"/>
          <p:cNvSpPr>
            <a:spLocks noGrp="1"/>
          </p:cNvSpPr>
          <p:nvPr>
            <p:ph idx="1"/>
          </p:nvPr>
        </p:nvSpPr>
        <p:spPr>
          <a:xfrm>
            <a:off x="457200" y="1219200"/>
            <a:ext cx="8229600" cy="5410200"/>
          </a:xfrm>
          <a:blipFill>
            <a:blip r:embed="rId2" cstate="print"/>
            <a:tile tx="0" ty="0" sx="100000" sy="100000" flip="none" algn="tl"/>
          </a:blipFill>
        </p:spPr>
        <p:txBody>
          <a:bodyPr rtlCol="0">
            <a:normAutofit lnSpcReduction="10000"/>
          </a:bodyPr>
          <a:lstStyle/>
          <a:p>
            <a:pPr fontAlgn="auto">
              <a:spcAft>
                <a:spcPts val="0"/>
              </a:spcAft>
              <a:buFont typeface="Arial" pitchFamily="34" charset="0"/>
              <a:buChar char="•"/>
              <a:defRPr/>
            </a:pPr>
            <a:r>
              <a:rPr lang="en-US" sz="2200" dirty="0">
                <a:cs typeface="Arial" pitchFamily="34" charset="0"/>
              </a:rPr>
              <a:t>Wilmington was the center of African American political and economic success, and was considered a symbol of “black hope.”</a:t>
            </a:r>
          </a:p>
          <a:p>
            <a:pPr lvl="1" fontAlgn="auto">
              <a:spcAft>
                <a:spcPts val="0"/>
              </a:spcAft>
              <a:buFont typeface="Arial" pitchFamily="34" charset="0"/>
              <a:buChar char="–"/>
              <a:defRPr/>
            </a:pPr>
            <a:r>
              <a:rPr lang="en-US" sz="1900" dirty="0">
                <a:cs typeface="Arial" pitchFamily="34" charset="0"/>
              </a:rPr>
              <a:t>A strong religious community supported charitable organizations, and promoted educational improvements for African Americans.</a:t>
            </a:r>
          </a:p>
          <a:p>
            <a:pPr lvl="1" fontAlgn="auto">
              <a:spcAft>
                <a:spcPts val="0"/>
              </a:spcAft>
              <a:buFont typeface="Arial" pitchFamily="34" charset="0"/>
              <a:buChar char="–"/>
              <a:defRPr/>
            </a:pPr>
            <a:r>
              <a:rPr lang="en-US" sz="1900" dirty="0"/>
              <a:t>African Americans from a wide range of backgrounds were able to manage their own businesses and buy homes throughout the city. </a:t>
            </a:r>
          </a:p>
          <a:p>
            <a:pPr lvl="1" fontAlgn="auto">
              <a:spcAft>
                <a:spcPts val="0"/>
              </a:spcAft>
              <a:buFont typeface="Arial" pitchFamily="34" charset="0"/>
              <a:buChar char="–"/>
              <a:defRPr/>
            </a:pPr>
            <a:r>
              <a:rPr lang="en-US" sz="1900" dirty="0"/>
              <a:t>African American entrepreneurs owned barbershops, restaurants, tailor shops, and drug stores. The city boasted numerous black professionals such as attorneys, and African Americans held positions as firemen and policemen. </a:t>
            </a:r>
          </a:p>
          <a:p>
            <a:pPr lvl="1" fontAlgn="auto">
              <a:spcAft>
                <a:spcPts val="0"/>
              </a:spcAft>
              <a:buFont typeface="Arial" pitchFamily="34" charset="0"/>
              <a:buChar char="–"/>
              <a:defRPr/>
            </a:pPr>
            <a:r>
              <a:rPr lang="en-US" sz="1900" dirty="0"/>
              <a:t>In greater numbers than in many other North Carolina towns, Wilmington’s African Americans participated in politics and held municipal and political positions.</a:t>
            </a:r>
          </a:p>
          <a:p>
            <a:pPr lvl="1" fontAlgn="auto">
              <a:spcAft>
                <a:spcPts val="0"/>
              </a:spcAft>
              <a:buFont typeface="Arial" pitchFamily="34" charset="0"/>
              <a:buChar char="–"/>
              <a:defRPr/>
            </a:pPr>
            <a:r>
              <a:rPr lang="en-US" sz="1900" dirty="0"/>
              <a:t>The black male literacy rate was higher than that of whites.</a:t>
            </a:r>
          </a:p>
          <a:p>
            <a:pPr marL="342900" lvl="1" indent="-342900" fontAlgn="auto">
              <a:spcAft>
                <a:spcPts val="0"/>
              </a:spcAft>
              <a:buFont typeface="Arial" pitchFamily="34" charset="0"/>
              <a:buChar char="•"/>
              <a:defRPr/>
            </a:pPr>
            <a:r>
              <a:rPr lang="en-US" sz="2200" dirty="0"/>
              <a:t>Overall, the African American and white races existed peacefully, though separately.</a:t>
            </a:r>
            <a:endParaRPr lang="en-US" sz="2200" dirty="0">
              <a:cs typeface="Arial" pitchFamily="34" charset="0"/>
            </a:endParaRPr>
          </a:p>
          <a:p>
            <a:pPr lvl="1" fontAlgn="auto">
              <a:spcAft>
                <a:spcPts val="0"/>
              </a:spcAft>
              <a:buFont typeface="Arial" pitchFamily="34" charset="0"/>
              <a:buChar char="–"/>
              <a:defRPr/>
            </a:pPr>
            <a:endParaRPr lang="en-US" sz="19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620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7171" name="Title 1"/>
          <p:cNvSpPr>
            <a:spLocks noGrp="1"/>
          </p:cNvSpPr>
          <p:nvPr>
            <p:ph type="title"/>
          </p:nvPr>
        </p:nvSpPr>
        <p:spPr>
          <a:xfrm>
            <a:off x="457200" y="274638"/>
            <a:ext cx="8229600" cy="792162"/>
          </a:xfrm>
          <a:blipFill dpi="0" rotWithShape="1">
            <a:blip r:embed="rId3" cstate="print"/>
            <a:srcRect/>
            <a:tile tx="0" ty="0" sx="100000" sy="100000" flip="none" algn="tl"/>
          </a:blipFill>
        </p:spPr>
        <p:txBody>
          <a:bodyPr/>
          <a:lstStyle/>
          <a:p>
            <a:r>
              <a:rPr lang="en-US"/>
              <a:t>1890s Politics</a:t>
            </a:r>
          </a:p>
        </p:txBody>
      </p:sp>
      <p:sp>
        <p:nvSpPr>
          <p:cNvPr id="7172" name="Content Placeholder 2"/>
          <p:cNvSpPr>
            <a:spLocks noGrp="1"/>
          </p:cNvSpPr>
          <p:nvPr>
            <p:ph idx="1"/>
          </p:nvPr>
        </p:nvSpPr>
        <p:spPr>
          <a:xfrm>
            <a:off x="533400" y="1295400"/>
            <a:ext cx="3352800" cy="3276600"/>
          </a:xfrm>
          <a:blipFill dpi="0" rotWithShape="1">
            <a:blip r:embed="rId3" cstate="print"/>
            <a:srcRect/>
            <a:tile tx="0" ty="0" sx="100000" sy="100000" flip="none" algn="tl"/>
          </a:blipFill>
        </p:spPr>
        <p:txBody>
          <a:bodyPr/>
          <a:lstStyle/>
          <a:p>
            <a:pPr algn="ctr">
              <a:buFont typeface="Arial" charset="0"/>
              <a:buNone/>
            </a:pPr>
            <a:r>
              <a:rPr lang="en-US" sz="1800" b="1" dirty="0"/>
              <a:t>Democratic Party - 1800s</a:t>
            </a:r>
          </a:p>
          <a:p>
            <a:r>
              <a:rPr lang="en-US" sz="1800" dirty="0"/>
              <a:t>Originally the party supporting slave holding</a:t>
            </a:r>
          </a:p>
          <a:p>
            <a:r>
              <a:rPr lang="en-US" sz="1800" dirty="0"/>
              <a:t>Developed into a coalition of wealthy, working class, and rural white members</a:t>
            </a:r>
          </a:p>
          <a:p>
            <a:r>
              <a:rPr lang="en-US" sz="1800" dirty="0"/>
              <a:t>Controlled NC state and local governments from 1876-1894</a:t>
            </a:r>
          </a:p>
          <a:p>
            <a:r>
              <a:rPr lang="en-US" sz="1800" dirty="0"/>
              <a:t>Coalition weakened after 1880s</a:t>
            </a:r>
          </a:p>
          <a:p>
            <a:pPr>
              <a:buFont typeface="Arial" charset="0"/>
              <a:buNone/>
            </a:pPr>
            <a:endParaRPr lang="en-US" dirty="0">
              <a:cs typeface="Arial" charset="0"/>
            </a:endParaRPr>
          </a:p>
        </p:txBody>
      </p:sp>
      <p:sp>
        <p:nvSpPr>
          <p:cNvPr id="7173" name="Content Placeholder 2"/>
          <p:cNvSpPr txBox="1">
            <a:spLocks/>
          </p:cNvSpPr>
          <p:nvPr/>
        </p:nvSpPr>
        <p:spPr bwMode="auto">
          <a:xfrm>
            <a:off x="5181600" y="1295400"/>
            <a:ext cx="3352800" cy="3124200"/>
          </a:xfrm>
          <a:prstGeom prst="rect">
            <a:avLst/>
          </a:prstGeom>
          <a:blipFill dpi="0" rotWithShape="1">
            <a:blip r:embed="rId3" cstate="print"/>
            <a:srcRect/>
            <a:tile tx="0" ty="0" sx="100000" sy="100000" flip="none" algn="tl"/>
          </a:blipFill>
          <a:ln w="9525">
            <a:noFill/>
            <a:miter lim="800000"/>
            <a:headEnd/>
            <a:tailEnd/>
          </a:ln>
        </p:spPr>
        <p:txBody>
          <a:bodyPr/>
          <a:lstStyle/>
          <a:p>
            <a:pPr marL="342900" indent="-342900" algn="ctr">
              <a:spcBef>
                <a:spcPct val="20000"/>
              </a:spcBef>
              <a:buFont typeface="Arial" charset="0"/>
              <a:buNone/>
            </a:pPr>
            <a:r>
              <a:rPr lang="en-US" b="1">
                <a:latin typeface="Calibri" pitchFamily="34" charset="0"/>
              </a:rPr>
              <a:t>Republican Party – 1800s</a:t>
            </a:r>
          </a:p>
          <a:p>
            <a:pPr marL="342900" indent="-342900">
              <a:spcBef>
                <a:spcPct val="20000"/>
              </a:spcBef>
              <a:buFont typeface="Arial" charset="0"/>
              <a:buChar char="•"/>
            </a:pPr>
            <a:r>
              <a:rPr lang="en-US">
                <a:latin typeface="Calibri" pitchFamily="34" charset="0"/>
              </a:rPr>
              <a:t>Originally emerged as the anti-slavery party in the mid-1850s, though was not officially organized in NC until 1867</a:t>
            </a:r>
          </a:p>
          <a:p>
            <a:pPr marL="342900" indent="-342900">
              <a:spcBef>
                <a:spcPct val="20000"/>
              </a:spcBef>
              <a:buFont typeface="Arial" charset="0"/>
              <a:buChar char="•"/>
            </a:pPr>
            <a:r>
              <a:rPr lang="en-US">
                <a:latin typeface="Calibri" pitchFamily="34" charset="0"/>
              </a:rPr>
              <a:t>Platform consisted of free enterprise, racial toleration, and political equality for African Americans</a:t>
            </a:r>
          </a:p>
          <a:p>
            <a:pPr marL="342900" indent="-342900">
              <a:spcBef>
                <a:spcPct val="20000"/>
              </a:spcBef>
              <a:buFont typeface="Arial" charset="0"/>
              <a:buNone/>
            </a:pPr>
            <a:endParaRPr lang="en-US" sz="3200">
              <a:latin typeface="Calibri" pitchFamily="34" charset="0"/>
              <a:cs typeface="Arial" charset="0"/>
            </a:endParaRPr>
          </a:p>
        </p:txBody>
      </p:sp>
      <p:sp>
        <p:nvSpPr>
          <p:cNvPr id="7174" name="Content Placeholder 2"/>
          <p:cNvSpPr txBox="1">
            <a:spLocks/>
          </p:cNvSpPr>
          <p:nvPr/>
        </p:nvSpPr>
        <p:spPr bwMode="auto">
          <a:xfrm>
            <a:off x="2971800" y="4648200"/>
            <a:ext cx="3352800" cy="2057400"/>
          </a:xfrm>
          <a:prstGeom prst="rect">
            <a:avLst/>
          </a:prstGeom>
          <a:blipFill dpi="0" rotWithShape="1">
            <a:blip r:embed="rId3" cstate="print"/>
            <a:srcRect/>
            <a:tile tx="0" ty="0" sx="100000" sy="100000" flip="none" algn="tl"/>
          </a:blipFill>
          <a:ln w="9525">
            <a:noFill/>
            <a:miter lim="800000"/>
            <a:headEnd/>
            <a:tailEnd/>
          </a:ln>
        </p:spPr>
        <p:txBody>
          <a:bodyPr/>
          <a:lstStyle/>
          <a:p>
            <a:pPr marL="342900" indent="-342900" algn="ctr">
              <a:spcBef>
                <a:spcPct val="20000"/>
              </a:spcBef>
              <a:buFont typeface="Arial" charset="0"/>
              <a:buNone/>
            </a:pPr>
            <a:r>
              <a:rPr lang="en-US" b="1" dirty="0">
                <a:latin typeface="Calibri" pitchFamily="34" charset="0"/>
              </a:rPr>
              <a:t>Populist Party </a:t>
            </a:r>
          </a:p>
          <a:p>
            <a:pPr marL="342900" indent="-342900">
              <a:spcBef>
                <a:spcPct val="20000"/>
              </a:spcBef>
              <a:buFont typeface="Arial" charset="0"/>
              <a:buChar char="•"/>
            </a:pPr>
            <a:r>
              <a:rPr lang="en-US" dirty="0">
                <a:latin typeface="Calibri" pitchFamily="34" charset="0"/>
              </a:rPr>
              <a:t>Known as the “People’s Party”</a:t>
            </a:r>
          </a:p>
          <a:p>
            <a:pPr marL="342900" indent="-342900">
              <a:spcBef>
                <a:spcPct val="20000"/>
              </a:spcBef>
              <a:buFont typeface="Arial" charset="0"/>
              <a:buChar char="•"/>
            </a:pPr>
            <a:r>
              <a:rPr lang="en-US" dirty="0">
                <a:latin typeface="Calibri" pitchFamily="34" charset="0"/>
              </a:rPr>
              <a:t>Founded by working class and rural whites (predominately farmers) who left the Democrats</a:t>
            </a:r>
          </a:p>
          <a:p>
            <a:pPr marL="342900" indent="-342900">
              <a:spcBef>
                <a:spcPct val="20000"/>
              </a:spcBef>
              <a:buFont typeface="Arial" charset="0"/>
              <a:buNone/>
            </a:pPr>
            <a:endParaRPr lang="en-US" sz="3200" dirty="0">
              <a:latin typeface="Calibri" pitchFamily="34" charset="0"/>
              <a:cs typeface="Arial"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57200" y="274638"/>
            <a:ext cx="8229600" cy="944562"/>
          </a:xfrm>
          <a:blipFill>
            <a:blip r:embed="rId2" cstate="print"/>
            <a:tile tx="0" ty="0" sx="100000" sy="100000" flip="none" algn="tl"/>
          </a:blipFill>
        </p:spPr>
        <p:txBody>
          <a:bodyPr rtlCol="0">
            <a:noAutofit/>
          </a:bodyPr>
          <a:lstStyle/>
          <a:p>
            <a:pPr fontAlgn="auto">
              <a:spcAft>
                <a:spcPts val="0"/>
              </a:spcAft>
              <a:defRPr/>
            </a:pPr>
            <a:r>
              <a:rPr lang="en-US" sz="3600" dirty="0"/>
              <a:t>1890s Politics – The Fusion Movement</a:t>
            </a:r>
          </a:p>
        </p:txBody>
      </p:sp>
      <p:sp>
        <p:nvSpPr>
          <p:cNvPr id="8196" name="Content Placeholder 2"/>
          <p:cNvSpPr>
            <a:spLocks noGrp="1"/>
          </p:cNvSpPr>
          <p:nvPr>
            <p:ph idx="1"/>
          </p:nvPr>
        </p:nvSpPr>
        <p:spPr>
          <a:xfrm>
            <a:off x="457200" y="1371600"/>
            <a:ext cx="8229600" cy="5029200"/>
          </a:xfrm>
          <a:blipFill dpi="0" rotWithShape="1">
            <a:blip r:embed="rId2" cstate="print"/>
            <a:srcRect/>
            <a:tile tx="0" ty="0" sx="100000" sy="100000" flip="none" algn="tl"/>
          </a:blipFill>
        </p:spPr>
        <p:txBody>
          <a:bodyPr/>
          <a:lstStyle/>
          <a:p>
            <a:r>
              <a:rPr lang="en-US" sz="1700" dirty="0"/>
              <a:t>As an economic depression in the late 1800s deepened, white Populists joined forces with Black Republicans forming the “Fusion Coalition” (1894-1896).</a:t>
            </a:r>
          </a:p>
          <a:p>
            <a:r>
              <a:rPr lang="en-US" sz="1700" dirty="0"/>
              <a:t>By “fusing” their voters, they hoped to defeat the Democrats and regain control of local and statewide politics.</a:t>
            </a:r>
          </a:p>
          <a:p>
            <a:r>
              <a:rPr lang="en-US" sz="1700" dirty="0"/>
              <a:t>Fusionists championed local self-government, free public education, and electoral reforms that would give black men the same voting rights as whites. </a:t>
            </a:r>
          </a:p>
          <a:p>
            <a:r>
              <a:rPr lang="en-US" sz="1700" dirty="0"/>
              <a:t>“Fusion” was successful and the party won every NC statewide office in the </a:t>
            </a:r>
            <a:r>
              <a:rPr lang="en-US" sz="1700" u="sng" dirty="0"/>
              <a:t>1894</a:t>
            </a:r>
            <a:r>
              <a:rPr lang="en-US" sz="1700" dirty="0"/>
              <a:t> and </a:t>
            </a:r>
            <a:r>
              <a:rPr lang="en-US" sz="1700" u="sng" dirty="0"/>
              <a:t>1896</a:t>
            </a:r>
            <a:r>
              <a:rPr lang="en-US" sz="1700" dirty="0"/>
              <a:t> elections</a:t>
            </a:r>
          </a:p>
          <a:p>
            <a:r>
              <a:rPr lang="en-US" sz="1700" dirty="0"/>
              <a:t>Daniel Russell was elected to serve as the first Republican </a:t>
            </a:r>
          </a:p>
          <a:p>
            <a:r>
              <a:rPr lang="en-US" sz="1700" dirty="0"/>
              <a:t>Governor of North Carolina since Reconstruction. </a:t>
            </a:r>
          </a:p>
          <a:p>
            <a:r>
              <a:rPr lang="en-US" sz="1700" dirty="0"/>
              <a:t>Russell enacted changes to Wilmington and New Bern city</a:t>
            </a:r>
          </a:p>
          <a:p>
            <a:r>
              <a:rPr lang="en-US" sz="1700" dirty="0"/>
              <a:t> charters  in order to reverse laws established by Democrats to </a:t>
            </a:r>
          </a:p>
          <a:p>
            <a:r>
              <a:rPr lang="en-US" sz="1700" dirty="0"/>
              <a:t>assure their control of those cities. </a:t>
            </a:r>
          </a:p>
          <a:p>
            <a:r>
              <a:rPr lang="en-US" sz="1700" dirty="0"/>
              <a:t>“Fusionists” allowed more African-American participation in                                 government, although only a handful of positions were held by                                                 African Americans. </a:t>
            </a:r>
          </a:p>
          <a:p>
            <a:endParaRPr lang="en-US" sz="2000" dirty="0"/>
          </a:p>
          <a:p>
            <a:endParaRPr lang="en-US" sz="2000" dirty="0"/>
          </a:p>
          <a:p>
            <a:endParaRPr lang="en-US" dirty="0">
              <a:cs typeface="Arial" charset="0"/>
            </a:endParaRPr>
          </a:p>
        </p:txBody>
      </p:sp>
      <p:pic>
        <p:nvPicPr>
          <p:cNvPr id="8197" name="Picture 6" descr="russell"/>
          <p:cNvPicPr>
            <a:picLocks noChangeAspect="1" noChangeArrowheads="1"/>
          </p:cNvPicPr>
          <p:nvPr/>
        </p:nvPicPr>
        <p:blipFill>
          <a:blip r:embed="rId3" cstate="print"/>
          <a:srcRect/>
          <a:stretch>
            <a:fillRect/>
          </a:stretch>
        </p:blipFill>
        <p:spPr bwMode="auto">
          <a:xfrm>
            <a:off x="7239000" y="3429000"/>
            <a:ext cx="1344613" cy="2062162"/>
          </a:xfrm>
          <a:prstGeom prst="rect">
            <a:avLst/>
          </a:prstGeom>
          <a:noFill/>
          <a:ln w="9525">
            <a:noFill/>
            <a:miter lim="800000"/>
            <a:headEnd/>
            <a:tailEnd/>
          </a:ln>
        </p:spPr>
      </p:pic>
      <p:sp>
        <p:nvSpPr>
          <p:cNvPr id="8198" name="Text Box 4"/>
          <p:cNvSpPr txBox="1">
            <a:spLocks noChangeArrowheads="1"/>
          </p:cNvSpPr>
          <p:nvPr/>
        </p:nvSpPr>
        <p:spPr bwMode="auto">
          <a:xfrm>
            <a:off x="7086600" y="5638800"/>
            <a:ext cx="1676400" cy="523875"/>
          </a:xfrm>
          <a:prstGeom prst="rect">
            <a:avLst/>
          </a:prstGeom>
          <a:noFill/>
          <a:ln w="9525">
            <a:noFill/>
            <a:miter lim="800000"/>
            <a:headEnd/>
            <a:tailEnd/>
          </a:ln>
        </p:spPr>
        <p:txBody>
          <a:bodyPr>
            <a:spAutoFit/>
          </a:bodyPr>
          <a:lstStyle/>
          <a:p>
            <a:pPr algn="ctr" eaLnBrk="0" hangingPunct="0">
              <a:spcBef>
                <a:spcPct val="50000"/>
              </a:spcBef>
            </a:pPr>
            <a:r>
              <a:rPr lang="en-US" sz="1400" dirty="0">
                <a:latin typeface="Calibri" pitchFamily="34" charset="0"/>
                <a:cs typeface="Arial" charset="0"/>
              </a:rPr>
              <a:t>Governor Daniel Russell (Republican)</a:t>
            </a:r>
            <a:endParaRPr lang="en-US" sz="1400" dirty="0">
              <a:latin typeface="Calibri"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9219" name="Title 1"/>
          <p:cNvSpPr>
            <a:spLocks noGrp="1"/>
          </p:cNvSpPr>
          <p:nvPr>
            <p:ph type="title"/>
          </p:nvPr>
        </p:nvSpPr>
        <p:spPr>
          <a:xfrm>
            <a:off x="457200" y="274638"/>
            <a:ext cx="8229600" cy="944562"/>
          </a:xfrm>
          <a:blipFill dpi="0" rotWithShape="1">
            <a:blip r:embed="rId2" cstate="print"/>
            <a:srcRect/>
            <a:tile tx="0" ty="0" sx="100000" sy="100000" flip="none" algn="tl"/>
          </a:blipFill>
        </p:spPr>
        <p:txBody>
          <a:bodyPr/>
          <a:lstStyle/>
          <a:p>
            <a:r>
              <a:rPr lang="en-US" sz="4000" dirty="0"/>
              <a:t>Preparing for the Election of 1898</a:t>
            </a:r>
          </a:p>
        </p:txBody>
      </p:sp>
      <p:sp>
        <p:nvSpPr>
          <p:cNvPr id="9220" name="Content Placeholder 2"/>
          <p:cNvSpPr>
            <a:spLocks noGrp="1"/>
          </p:cNvSpPr>
          <p:nvPr>
            <p:ph idx="1"/>
          </p:nvPr>
        </p:nvSpPr>
        <p:spPr>
          <a:xfrm>
            <a:off x="457200" y="1600200"/>
            <a:ext cx="8229600" cy="4953000"/>
          </a:xfrm>
          <a:blipFill dpi="0" rotWithShape="1">
            <a:blip r:embed="rId2" cstate="print"/>
            <a:srcRect/>
            <a:tile tx="0" ty="0" sx="100000" sy="100000" flip="none" algn="tl"/>
          </a:blipFill>
        </p:spPr>
        <p:txBody>
          <a:bodyPr/>
          <a:lstStyle/>
          <a:p>
            <a:r>
              <a:rPr lang="en-US" sz="2000" dirty="0"/>
              <a:t>White Democrats had lost control of state politics, but promised to avenge their defeat at the hands of white Populists and African American Republicans in the election of </a:t>
            </a:r>
            <a:r>
              <a:rPr lang="en-US" sz="2000" u="sng" dirty="0"/>
              <a:t>1898</a:t>
            </a:r>
            <a:r>
              <a:rPr lang="en-US" sz="2000" dirty="0"/>
              <a:t>. </a:t>
            </a:r>
          </a:p>
          <a:p>
            <a:r>
              <a:rPr lang="en-US" sz="2000" dirty="0"/>
              <a:t>The 1898 election was seen  by Democrats as pivotal to regaining control of the state legislature; their plan was to reverse laws created by Fusionists.</a:t>
            </a:r>
          </a:p>
          <a:p>
            <a:r>
              <a:rPr lang="en-US" sz="2000" dirty="0"/>
              <a:t>Daniel </a:t>
            </a:r>
            <a:r>
              <a:rPr lang="en-US" sz="2000" dirty="0" err="1"/>
              <a:t>Schenck</a:t>
            </a:r>
            <a:r>
              <a:rPr lang="en-US" sz="2000" dirty="0"/>
              <a:t>, a Democratic party leader, warned, “It will be the meanest, vilest, dirtiest campaign since 1876” (the election that ended reconstruction in the South). </a:t>
            </a:r>
          </a:p>
          <a:p>
            <a:r>
              <a:rPr lang="en-US" sz="2000" dirty="0" err="1"/>
              <a:t>Furnifold</a:t>
            </a:r>
            <a:r>
              <a:rPr lang="en-US" sz="2000" dirty="0"/>
              <a:t> Simmons developed a strong Democratic Party machine to use propaganda, printed media, speechmaking and intimidation to achieve victory at all costs. </a:t>
            </a:r>
          </a:p>
          <a:p>
            <a:r>
              <a:rPr lang="en-US" sz="2000" dirty="0"/>
              <a:t>The 1898 campaign was the most organized Democratic Party election campaign up until that time.</a:t>
            </a:r>
          </a:p>
          <a:p>
            <a:endParaRPr lang="en-US"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0243" name="Title 1"/>
          <p:cNvSpPr>
            <a:spLocks noGrp="1"/>
          </p:cNvSpPr>
          <p:nvPr>
            <p:ph type="title"/>
          </p:nvPr>
        </p:nvSpPr>
        <p:spPr>
          <a:xfrm>
            <a:off x="457200" y="274638"/>
            <a:ext cx="8229600" cy="944562"/>
          </a:xfrm>
          <a:blipFill dpi="0" rotWithShape="1">
            <a:blip r:embed="rId2" cstate="print"/>
            <a:srcRect/>
            <a:tile tx="0" ty="0" sx="100000" sy="100000" flip="none" algn="tl"/>
          </a:blipFill>
        </p:spPr>
        <p:txBody>
          <a:bodyPr/>
          <a:lstStyle/>
          <a:p>
            <a:r>
              <a:rPr lang="en-US" sz="4000" dirty="0"/>
              <a:t>Preparing for the Election of 1898</a:t>
            </a:r>
          </a:p>
        </p:txBody>
      </p:sp>
      <p:sp>
        <p:nvSpPr>
          <p:cNvPr id="10244" name="Content Placeholder 2"/>
          <p:cNvSpPr>
            <a:spLocks noGrp="1"/>
          </p:cNvSpPr>
          <p:nvPr>
            <p:ph idx="1"/>
          </p:nvPr>
        </p:nvSpPr>
        <p:spPr>
          <a:xfrm>
            <a:off x="457200" y="1600200"/>
            <a:ext cx="8229600" cy="5029200"/>
          </a:xfrm>
          <a:blipFill dpi="0" rotWithShape="1">
            <a:blip r:embed="rId2" cstate="print"/>
            <a:srcRect/>
            <a:tile tx="0" ty="0" sx="100000" sy="100000" flip="none" algn="tl"/>
          </a:blipFill>
        </p:spPr>
        <p:txBody>
          <a:bodyPr/>
          <a:lstStyle/>
          <a:p>
            <a:r>
              <a:rPr lang="en-US" sz="2000"/>
              <a:t>Throughout the period leading up to Election Day on November 8, 1898, Wilmington became the center of the Democratic Party’s  white supremacy campaign and the city was on edge.</a:t>
            </a:r>
          </a:p>
          <a:p>
            <a:r>
              <a:rPr lang="en-US" sz="2000"/>
              <a:t>Wilmington Democrats determined that a campaign of racism would appeal to Wilmington citizens; causing doubt and fear in white residents with white supremacist </a:t>
            </a:r>
            <a:r>
              <a:rPr lang="en-US" sz="2000" b="1"/>
              <a:t>propaganda</a:t>
            </a:r>
            <a:r>
              <a:rPr lang="en-US" sz="2000"/>
              <a:t> would ultimately shatter the fragile alliance between whites and blacks in the Fusion Coalition.</a:t>
            </a:r>
          </a:p>
          <a:p>
            <a:r>
              <a:rPr lang="en-US" sz="2000"/>
              <a:t>Intimidation of white Republicans and African Americans throughout the campaign was channeled through groups such as the White Government Union and Red Shirt brigades, both developed and engineered by Simmons. </a:t>
            </a:r>
          </a:p>
          <a:p>
            <a:r>
              <a:rPr lang="en-US" sz="2000"/>
              <a:t>Men of all races expected violence on Election Day as Red Shirts sought to intimidate voters and African Americans vowed to exercise their right to vote regardless of consequence.</a:t>
            </a:r>
          </a:p>
          <a:p>
            <a:pPr>
              <a:buFont typeface="Arial" charset="0"/>
              <a:buNone/>
            </a:pPr>
            <a:endParaRPr lang="en-US" sz="2000"/>
          </a:p>
          <a:p>
            <a:endParaRPr lang="en-US" sz="200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7163</TotalTime>
  <Words>2780</Words>
  <Application>Microsoft Macintosh PowerPoint</Application>
  <PresentationFormat>On-screen Show (4:3)</PresentationFormat>
  <Paragraphs>196</Paragraphs>
  <Slides>32</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Geneva</vt:lpstr>
      <vt:lpstr>Lucida Calligraphy</vt:lpstr>
      <vt:lpstr>Office Theme</vt:lpstr>
      <vt:lpstr>PowerPoint Presentation</vt:lpstr>
      <vt:lpstr>PowerPoint Presentation</vt:lpstr>
      <vt:lpstr>Wilmington Population</vt:lpstr>
      <vt:lpstr>1890s Wilmington</vt:lpstr>
      <vt:lpstr>1890s Wilmington</vt:lpstr>
      <vt:lpstr>1890s Politics</vt:lpstr>
      <vt:lpstr>1890s Politics – The Fusion Movement</vt:lpstr>
      <vt:lpstr>Preparing for the Election of 1898</vt:lpstr>
      <vt:lpstr>Preparing for the Election of 1898</vt:lpstr>
      <vt:lpstr>Preparing for the Election of 1898- Propaganda &amp; Intimidation</vt:lpstr>
      <vt:lpstr>PowerPoint Presentation</vt:lpstr>
      <vt:lpstr>PowerPoint Presentation</vt:lpstr>
      <vt:lpstr>Propaganda &amp; Intimidation</vt:lpstr>
      <vt:lpstr>Propaganda &amp; Intimidation</vt:lpstr>
      <vt:lpstr>Propaganda &amp; Intimidation – Alex Manly &amp; The Wilmington Record</vt:lpstr>
      <vt:lpstr>Propaganda &amp; Intimidation</vt:lpstr>
      <vt:lpstr>Election Day – Nov. 8, 1898</vt:lpstr>
      <vt:lpstr>November 9, 1898</vt:lpstr>
      <vt:lpstr>“Committee of Colored Citizens”</vt:lpstr>
      <vt:lpstr>The Riot Begins – White Supremacist Violence Erupts</vt:lpstr>
      <vt:lpstr>PowerPoint Presentation</vt:lpstr>
      <vt:lpstr>PowerPoint Presentation</vt:lpstr>
      <vt:lpstr>PowerPoint Presentation</vt:lpstr>
      <vt:lpstr>The Wilmington Race Riot – Violence Spreads</vt:lpstr>
      <vt:lpstr>The Wilmington Race Riot</vt:lpstr>
      <vt:lpstr>The Wilmington Race Riots - A Coup d’etat of Wilmington’s Local Government</vt:lpstr>
      <vt:lpstr>The Wilmington Race Riot –  Banishment Campaign</vt:lpstr>
      <vt:lpstr>PowerPoint Presentation</vt:lpstr>
      <vt:lpstr>The Wilmington Race Riots –  In Summary, A Four-Pronged Plan</vt:lpstr>
      <vt:lpstr>The Wilmington Race Riot – Aftermath</vt:lpstr>
      <vt:lpstr>PowerPoint Presentation</vt:lpstr>
      <vt:lpstr>Sources</vt:lpstr>
    </vt:vector>
  </TitlesOfParts>
  <Company>UNC-CH School of Government</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Christie Hinson</dc:creator>
  <cp:lastModifiedBy>dramtreebooks@ec.rr.com</cp:lastModifiedBy>
  <cp:revision>694</cp:revision>
  <dcterms:created xsi:type="dcterms:W3CDTF">2015-09-24T13:59:10Z</dcterms:created>
  <dcterms:modified xsi:type="dcterms:W3CDTF">2019-01-26T15:38:34Z</dcterms:modified>
</cp:coreProperties>
</file>