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70"/>
  </p:notesMasterIdLst>
  <p:sldIdLst>
    <p:sldId id="256" r:id="rId2"/>
    <p:sldId id="288" r:id="rId3"/>
    <p:sldId id="289" r:id="rId4"/>
    <p:sldId id="284" r:id="rId5"/>
    <p:sldId id="307" r:id="rId6"/>
    <p:sldId id="308" r:id="rId7"/>
    <p:sldId id="309" r:id="rId8"/>
    <p:sldId id="310" r:id="rId9"/>
    <p:sldId id="311" r:id="rId10"/>
    <p:sldId id="285" r:id="rId11"/>
    <p:sldId id="286" r:id="rId12"/>
    <p:sldId id="287" r:id="rId13"/>
    <p:sldId id="328" r:id="rId14"/>
    <p:sldId id="327" r:id="rId15"/>
    <p:sldId id="329" r:id="rId16"/>
    <p:sldId id="330" r:id="rId17"/>
    <p:sldId id="331" r:id="rId18"/>
    <p:sldId id="313" r:id="rId19"/>
    <p:sldId id="314" r:id="rId20"/>
    <p:sldId id="315" r:id="rId21"/>
    <p:sldId id="263" r:id="rId22"/>
    <p:sldId id="262" r:id="rId23"/>
    <p:sldId id="264" r:id="rId24"/>
    <p:sldId id="297" r:id="rId25"/>
    <p:sldId id="298" r:id="rId26"/>
    <p:sldId id="299" r:id="rId27"/>
    <p:sldId id="300" r:id="rId28"/>
    <p:sldId id="332" r:id="rId29"/>
    <p:sldId id="333" r:id="rId30"/>
    <p:sldId id="267" r:id="rId31"/>
    <p:sldId id="334" r:id="rId32"/>
    <p:sldId id="268" r:id="rId33"/>
    <p:sldId id="269" r:id="rId34"/>
    <p:sldId id="271" r:id="rId35"/>
    <p:sldId id="335" r:id="rId36"/>
    <p:sldId id="336" r:id="rId37"/>
    <p:sldId id="337" r:id="rId38"/>
    <p:sldId id="338" r:id="rId39"/>
    <p:sldId id="339" r:id="rId40"/>
    <p:sldId id="340" r:id="rId41"/>
    <p:sldId id="290" r:id="rId42"/>
    <p:sldId id="291" r:id="rId43"/>
    <p:sldId id="292" r:id="rId44"/>
    <p:sldId id="293" r:id="rId45"/>
    <p:sldId id="294" r:id="rId46"/>
    <p:sldId id="295" r:id="rId47"/>
    <p:sldId id="296" r:id="rId48"/>
    <p:sldId id="301" r:id="rId49"/>
    <p:sldId id="273" r:id="rId50"/>
    <p:sldId id="302" r:id="rId51"/>
    <p:sldId id="270" r:id="rId52"/>
    <p:sldId id="303" r:id="rId53"/>
    <p:sldId id="304" r:id="rId54"/>
    <p:sldId id="305" r:id="rId55"/>
    <p:sldId id="274" r:id="rId56"/>
    <p:sldId id="283" r:id="rId57"/>
    <p:sldId id="275" r:id="rId58"/>
    <p:sldId id="276" r:id="rId59"/>
    <p:sldId id="277" r:id="rId60"/>
    <p:sldId id="326" r:id="rId61"/>
    <p:sldId id="324" r:id="rId62"/>
    <p:sldId id="325" r:id="rId63"/>
    <p:sldId id="278" r:id="rId64"/>
    <p:sldId id="279" r:id="rId65"/>
    <p:sldId id="282" r:id="rId66"/>
    <p:sldId id="280" r:id="rId67"/>
    <p:sldId id="323" r:id="rId68"/>
    <p:sldId id="28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04" d="100"/>
          <a:sy n="104" d="100"/>
        </p:scale>
        <p:origin x="-912"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D8564-710B-4FE6-B8BF-879B0B9898CC}" type="datetimeFigureOut">
              <a:rPr lang="en-US" smtClean="0"/>
              <a:pPr/>
              <a:t>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C5050-785C-4947-A7CF-51E64259400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986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small kingdoms to decentralization post </a:t>
            </a:r>
            <a:r>
              <a:rPr lang="en-US" dirty="0" err="1" smtClean="0"/>
              <a:t>Maurya</a:t>
            </a:r>
            <a:r>
              <a:rPr lang="en-US" dirty="0" smtClean="0"/>
              <a:t> &amp; Gupta, &amp;</a:t>
            </a:r>
            <a:r>
              <a:rPr lang="en-US" baseline="0" dirty="0" smtClean="0"/>
              <a:t> think patron gods in Greece, Hinduism’s connection to nationalism &amp; decolonization</a:t>
            </a:r>
            <a:endParaRPr lang="en-US" dirty="0"/>
          </a:p>
        </p:txBody>
      </p:sp>
      <p:sp>
        <p:nvSpPr>
          <p:cNvPr id="4" name="Slide Number Placeholder 3"/>
          <p:cNvSpPr>
            <a:spLocks noGrp="1"/>
          </p:cNvSpPr>
          <p:nvPr>
            <p:ph type="sldNum" sz="quarter" idx="10"/>
          </p:nvPr>
        </p:nvSpPr>
        <p:spPr/>
        <p:txBody>
          <a:bodyPr/>
          <a:lstStyle/>
          <a:p>
            <a:fld id="{B47C5050-785C-4947-A7CF-51E642594006}" type="slidenum">
              <a:rPr lang="en-US" smtClean="0"/>
              <a:pPr/>
              <a:t>21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147545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many Hindus</a:t>
            </a:r>
            <a:r>
              <a:rPr lang="en-US" baseline="0" dirty="0" smtClean="0"/>
              <a:t> would consider themselves monotheistic as all gods are part Universal God (Think Christian Trinity – 3in1)</a:t>
            </a:r>
            <a:endParaRPr lang="en-US" dirty="0"/>
          </a:p>
        </p:txBody>
      </p:sp>
      <p:sp>
        <p:nvSpPr>
          <p:cNvPr id="4" name="Slide Number Placeholder 3"/>
          <p:cNvSpPr>
            <a:spLocks noGrp="1"/>
          </p:cNvSpPr>
          <p:nvPr>
            <p:ph type="sldNum" sz="quarter" idx="10"/>
          </p:nvPr>
        </p:nvSpPr>
        <p:spPr/>
        <p:txBody>
          <a:bodyPr/>
          <a:lstStyle/>
          <a:p>
            <a:fld id="{B47C5050-785C-4947-A7CF-51E642594006}"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8957719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Cool video of spread of religions https://www.youtube.com/watch?v=AvFl6UBZLv4 </a:t>
            </a:r>
            <a:endParaRPr lang="en-US"/>
          </a:p>
        </p:txBody>
      </p:sp>
      <p:sp>
        <p:nvSpPr>
          <p:cNvPr id="4" name="Slide Number Placeholder 3"/>
          <p:cNvSpPr>
            <a:spLocks noGrp="1"/>
          </p:cNvSpPr>
          <p:nvPr>
            <p:ph type="sldNum" sz="quarter" idx="10"/>
          </p:nvPr>
        </p:nvSpPr>
        <p:spPr/>
        <p:txBody>
          <a:bodyPr/>
          <a:lstStyle/>
          <a:p>
            <a:fld id="{B47C5050-785C-4947-A7CF-51E642594006}" type="slidenum">
              <a:rPr lang="en-US" smtClean="0"/>
              <a:pPr/>
              <a:t>56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412764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Muslim</a:t>
            </a:r>
            <a:r>
              <a:rPr lang="en-US" baseline="0" dirty="0" smtClean="0"/>
              <a:t> view of Quran is different from Christian view of Bible.  Christians acknowledge that the Bible is written by mortals and tells peoples stories in their words, rarely direct words of God.  To Muslims, the Quran is not written by Muhammad but recording the direct words of Allah through revelation</a:t>
            </a:r>
            <a:endParaRPr lang="en-US" dirty="0"/>
          </a:p>
        </p:txBody>
      </p:sp>
      <p:sp>
        <p:nvSpPr>
          <p:cNvPr id="4" name="Slide Number Placeholder 3"/>
          <p:cNvSpPr>
            <a:spLocks noGrp="1"/>
          </p:cNvSpPr>
          <p:nvPr>
            <p:ph type="sldNum" sz="quarter" idx="10"/>
          </p:nvPr>
        </p:nvSpPr>
        <p:spPr/>
        <p:txBody>
          <a:bodyPr/>
          <a:lstStyle/>
          <a:p>
            <a:fld id="{B47C5050-785C-4947-A7CF-51E642594006}" type="slidenum">
              <a:rPr lang="en-US" smtClean="0"/>
              <a:pPr/>
              <a:t>63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970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February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February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February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February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February 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February 1,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February 1,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February 1,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February 1,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February 1, 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February 1,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February 1, 2016</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members.cox.net/arkiehobbs/page_2a.htm" TargetMode="External"/><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3.1 Ancient Religions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933825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US" b="1" dirty="0"/>
              <a:t>Founder - Zarathustra</a:t>
            </a:r>
          </a:p>
        </p:txBody>
      </p:sp>
      <p:sp>
        <p:nvSpPr>
          <p:cNvPr id="3075" name="Rectangle 3"/>
          <p:cNvSpPr>
            <a:spLocks noGrp="1" noRot="1" noChangeArrowheads="1"/>
          </p:cNvSpPr>
          <p:nvPr>
            <p:ph type="body" idx="1"/>
          </p:nvPr>
        </p:nvSpPr>
        <p:spPr>
          <a:xfrm>
            <a:off x="457200" y="1295400"/>
            <a:ext cx="8229600" cy="5257800"/>
          </a:xfrm>
        </p:spPr>
        <p:txBody>
          <a:bodyPr>
            <a:normAutofit/>
          </a:bodyPr>
          <a:lstStyle/>
          <a:p>
            <a:pPr>
              <a:lnSpc>
                <a:spcPct val="90000"/>
              </a:lnSpc>
            </a:pPr>
            <a:r>
              <a:rPr lang="en-US" sz="2400" dirty="0"/>
              <a:t>Zarathustra –Persian Prophet</a:t>
            </a:r>
          </a:p>
          <a:p>
            <a:pPr>
              <a:lnSpc>
                <a:spcPct val="90000"/>
              </a:lnSpc>
            </a:pPr>
            <a:r>
              <a:rPr lang="en-US" sz="2400" b="0" dirty="0"/>
              <a:t>Unclear dating on his birth – Some Zoroastrians claim 6000 BCE! Others think 600 BCE; modern historians date it to between 1500-1000 BCE</a:t>
            </a:r>
          </a:p>
          <a:p>
            <a:pPr>
              <a:lnSpc>
                <a:spcPct val="90000"/>
              </a:lnSpc>
            </a:pPr>
            <a:r>
              <a:rPr lang="en-US" sz="2400" b="0" dirty="0"/>
              <a:t>Belief that his birth was predicted and evil forces tried to kill him as a child</a:t>
            </a:r>
          </a:p>
          <a:p>
            <a:pPr>
              <a:lnSpc>
                <a:spcPct val="90000"/>
              </a:lnSpc>
            </a:pPr>
            <a:r>
              <a:rPr lang="en-US" sz="2400" b="0" dirty="0"/>
              <a:t>His message eventually won over the Persian king and it became the official religion of the Persian Empire until the 7</a:t>
            </a:r>
            <a:r>
              <a:rPr lang="en-US" sz="2400" b="0" baseline="30000" dirty="0"/>
              <a:t>th</a:t>
            </a:r>
            <a:r>
              <a:rPr lang="en-US" sz="2400" b="0" dirty="0"/>
              <a:t> century CE (Islam replaced 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en-US"/>
              <a:t>Persian Empire at its peak</a:t>
            </a:r>
          </a:p>
        </p:txBody>
      </p:sp>
      <p:pic>
        <p:nvPicPr>
          <p:cNvPr id="7174" name="Picture 6" descr="persian-empire-map"/>
          <p:cNvPicPr>
            <a:picLocks noChangeAspect="1" noChangeArrowheads="1"/>
          </p:cNvPicPr>
          <p:nvPr/>
        </p:nvPicPr>
        <p:blipFill>
          <a:blip r:embed="rId2"/>
          <a:srcRect/>
          <a:stretch>
            <a:fillRect/>
          </a:stretch>
        </p:blipFill>
        <p:spPr bwMode="auto">
          <a:xfrm>
            <a:off x="457200" y="1447800"/>
            <a:ext cx="8324850" cy="47910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3"/>
          <p:cNvSpPr>
            <a:spLocks noGrp="1" noRot="1" noChangeArrowheads="1"/>
          </p:cNvSpPr>
          <p:nvPr>
            <p:ph type="body" idx="1"/>
          </p:nvPr>
        </p:nvSpPr>
        <p:spPr>
          <a:xfrm>
            <a:off x="457200" y="304800"/>
            <a:ext cx="8229600" cy="6553200"/>
          </a:xfrm>
        </p:spPr>
        <p:txBody>
          <a:bodyPr>
            <a:normAutofit lnSpcReduction="10000"/>
          </a:bodyPr>
          <a:lstStyle/>
          <a:p>
            <a:pPr>
              <a:lnSpc>
                <a:spcPct val="80000"/>
              </a:lnSpc>
            </a:pPr>
            <a:r>
              <a:rPr lang="en-US" sz="2800" dirty="0"/>
              <a:t>After death, a person's </a:t>
            </a:r>
            <a:r>
              <a:rPr lang="en-US" sz="2800" dirty="0" err="1"/>
              <a:t>urvan</a:t>
            </a:r>
            <a:r>
              <a:rPr lang="en-US" sz="2800" dirty="0"/>
              <a:t> (soul) is allowed three days to meditate on his/her past life. </a:t>
            </a:r>
          </a:p>
          <a:p>
            <a:pPr>
              <a:lnSpc>
                <a:spcPct val="80000"/>
              </a:lnSpc>
            </a:pPr>
            <a:r>
              <a:rPr lang="en-US" sz="2800" b="0" dirty="0"/>
              <a:t>The soul is then judged by a troika </a:t>
            </a:r>
            <a:r>
              <a:rPr lang="en-US" sz="2800" b="0" dirty="0" err="1"/>
              <a:t>Mithra</a:t>
            </a:r>
            <a:r>
              <a:rPr lang="en-US" sz="2800" b="0" dirty="0"/>
              <a:t>, </a:t>
            </a:r>
            <a:r>
              <a:rPr lang="en-US" sz="2800" b="0" dirty="0" err="1"/>
              <a:t>Sraosha</a:t>
            </a:r>
            <a:r>
              <a:rPr lang="en-US" sz="2800" b="0" dirty="0"/>
              <a:t> and </a:t>
            </a:r>
            <a:r>
              <a:rPr lang="en-US" sz="2800" b="0" dirty="0" err="1"/>
              <a:t>Rashnu</a:t>
            </a:r>
            <a:r>
              <a:rPr lang="en-US" sz="2800" b="0" dirty="0"/>
              <a:t>. </a:t>
            </a:r>
          </a:p>
          <a:p>
            <a:pPr>
              <a:lnSpc>
                <a:spcPct val="80000"/>
              </a:lnSpc>
              <a:buFont typeface="Wingdings" pitchFamily="4" charset="2"/>
              <a:buNone/>
            </a:pPr>
            <a:r>
              <a:rPr lang="en-US" sz="2800" dirty="0"/>
              <a:t>If the good thoughts, words and deeds outweigh the bad, then the soul is taken into Heaven. Otherwise, the soul is led to Hell.</a:t>
            </a:r>
          </a:p>
          <a:p>
            <a:pPr>
              <a:lnSpc>
                <a:spcPct val="80000"/>
              </a:lnSpc>
              <a:buFont typeface="Wingdings" pitchFamily="4" charset="2"/>
              <a:buNone/>
            </a:pPr>
            <a:r>
              <a:rPr lang="en-US" sz="2800" dirty="0"/>
              <a:t>The universe will go through a total of three eras:</a:t>
            </a:r>
            <a:br>
              <a:rPr lang="en-US" sz="2800" dirty="0"/>
            </a:br>
            <a:r>
              <a:rPr lang="en-US" sz="2800" dirty="0"/>
              <a:t> 1. </a:t>
            </a:r>
            <a:r>
              <a:rPr lang="en-US" sz="2800" dirty="0" smtClean="0"/>
              <a:t>Creation</a:t>
            </a:r>
            <a:br>
              <a:rPr lang="en-US" sz="2800" dirty="0" smtClean="0"/>
            </a:br>
            <a:r>
              <a:rPr lang="en-US" sz="2800" dirty="0"/>
              <a:t> 2. The present world </a:t>
            </a:r>
            <a:r>
              <a:rPr lang="en-US" sz="2800" b="0" dirty="0"/>
              <a:t>where good and evil are mixed. People's good works are seen as gradually transforming the world towards its heavenly </a:t>
            </a:r>
            <a:r>
              <a:rPr lang="en-US" sz="2800" b="0" dirty="0" smtClean="0"/>
              <a:t>ideal</a:t>
            </a:r>
            <a:r>
              <a:rPr lang="en-US" sz="2800" dirty="0" smtClean="0"/>
              <a:t/>
            </a:r>
            <a:br>
              <a:rPr lang="en-US" sz="2800" dirty="0" smtClean="0"/>
            </a:br>
            <a:r>
              <a:rPr lang="en-US" sz="2800" dirty="0"/>
              <a:t> 3. A final state </a:t>
            </a:r>
            <a:r>
              <a:rPr lang="en-US" sz="2800" b="0" dirty="0"/>
              <a:t>after this renovation when good and evil will be separated.</a:t>
            </a:r>
          </a:p>
          <a:p>
            <a:pPr>
              <a:lnSpc>
                <a:spcPct val="80000"/>
              </a:lnSpc>
            </a:pPr>
            <a:r>
              <a:rPr lang="en-US" sz="2800" b="0" dirty="0"/>
              <a:t>Eventually, everything will be purified. Even the occupants of hell will be released. </a:t>
            </a:r>
            <a:r>
              <a:rPr lang="en-US" sz="2800" dirty="0"/>
              <a:t/>
            </a:r>
            <a:br>
              <a:rPr lang="en-US" sz="2800" dirty="0"/>
            </a:br>
            <a:endParaRPr lang="en-US" sz="2800" dirty="0"/>
          </a:p>
          <a:p>
            <a:pPr>
              <a:lnSpc>
                <a:spcPct val="80000"/>
              </a:lnSpc>
            </a:pP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457200" y="1524000"/>
            <a:ext cx="3886200" cy="4572000"/>
          </a:xfrm>
        </p:spPr>
        <p:txBody>
          <a:bodyPr>
            <a:normAutofit/>
          </a:bodyPr>
          <a:lstStyle/>
          <a:p>
            <a:r>
              <a:rPr lang="en-US" sz="2000" dirty="0"/>
              <a:t>Judaism is a monotheistic religion that holds that the world was created by a single, all-knowing divinity, and that all things within that world were designed to have meaning and purpose as part of a divine order. </a:t>
            </a:r>
          </a:p>
        </p:txBody>
      </p:sp>
      <p:sp>
        <p:nvSpPr>
          <p:cNvPr id="3" name="Title 2"/>
          <p:cNvSpPr>
            <a:spLocks noGrp="1"/>
          </p:cNvSpPr>
          <p:nvPr>
            <p:ph type="title"/>
          </p:nvPr>
        </p:nvSpPr>
        <p:spPr/>
        <p:txBody>
          <a:bodyPr/>
          <a:lstStyle/>
          <a:p>
            <a:pPr>
              <a:defRPr/>
            </a:pPr>
            <a:r>
              <a:rPr sz="3600" b="1" dirty="0" smtClean="0">
                <a:ea typeface="+mj-ea"/>
                <a:cs typeface="+mj-cs"/>
              </a:rPr>
              <a:t>Judaism</a:t>
            </a:r>
            <a:endParaRPr sz="3600" b="1" dirty="0">
              <a:ea typeface="+mj-ea"/>
              <a:cs typeface="+mj-cs"/>
            </a:endParaRPr>
          </a:p>
        </p:txBody>
      </p:sp>
      <p:pic>
        <p:nvPicPr>
          <p:cNvPr id="68612" name="Picture 6" descr="http://www.medway.gov.uk/print/judaism.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982200" y="609600"/>
            <a:ext cx="1047750" cy="1219200"/>
          </a:xfrm>
          <a:prstGeom prst="rect">
            <a:avLst/>
          </a:prstGeom>
          <a:noFill/>
          <a:ln w="9525">
            <a:noFill/>
            <a:miter lim="800000"/>
            <a:headEnd/>
            <a:tailEnd/>
          </a:ln>
        </p:spPr>
      </p:pic>
      <p:pic>
        <p:nvPicPr>
          <p:cNvPr id="68613" name="Picture 4" descr="http://gbgm-umc.org/missionstudies/interfaith/images/sym-judaism-240.gif"/>
          <p:cNvPicPr>
            <a:picLocks noChangeAspect="1" noChangeArrowheads="1"/>
          </p:cNvPicPr>
          <p:nvPr/>
        </p:nvPicPr>
        <p:blipFill>
          <a:blip r:embed="rId3"/>
          <a:srcRect/>
          <a:stretch>
            <a:fillRect/>
          </a:stretch>
        </p:blipFill>
        <p:spPr bwMode="auto">
          <a:xfrm>
            <a:off x="9372600" y="3124200"/>
            <a:ext cx="2179638" cy="2133600"/>
          </a:xfrm>
          <a:prstGeom prst="rect">
            <a:avLst/>
          </a:prstGeom>
          <a:noFill/>
          <a:ln w="9525">
            <a:noFill/>
            <a:miter lim="800000"/>
            <a:headEnd/>
            <a:tailEnd/>
          </a:ln>
        </p:spPr>
      </p:pic>
      <p:pic>
        <p:nvPicPr>
          <p:cNvPr id="68614" name="Picture 14" descr="The English and Hebrew names for                                          our Heavenly Father and His Son">
            <a:hlinkClick r:id="rId4"/>
          </p:cNvPr>
          <p:cNvPicPr>
            <a:picLocks noChangeAspect="1" noChangeArrowheads="1"/>
          </p:cNvPicPr>
          <p:nvPr/>
        </p:nvPicPr>
        <p:blipFill>
          <a:blip r:embed="rId5"/>
          <a:srcRect/>
          <a:stretch>
            <a:fillRect/>
          </a:stretch>
        </p:blipFill>
        <p:spPr bwMode="auto">
          <a:xfrm>
            <a:off x="9448800" y="1905000"/>
            <a:ext cx="1866900" cy="857250"/>
          </a:xfrm>
          <a:prstGeom prst="rect">
            <a:avLst/>
          </a:prstGeom>
          <a:noFill/>
          <a:ln w="9525">
            <a:noFill/>
            <a:miter lim="800000"/>
            <a:headEnd/>
            <a:tailEnd/>
          </a:ln>
        </p:spPr>
      </p:pic>
      <p:pic>
        <p:nvPicPr>
          <p:cNvPr id="68615" name="Picture 18" descr="http://1.bp.blogspot.com/_4C_tSMqS810/SpyOQtBoynI/AAAAAAAAEoU/IvtE0JSp9A8/s400/Jewish,+Judaism,+Messianic+Judaism,+Messiah,+Jesus,+Torah,+Tanakh,+Bible+...jpg"/>
          <p:cNvPicPr>
            <a:picLocks noChangeAspect="1" noChangeArrowheads="1"/>
          </p:cNvPicPr>
          <p:nvPr/>
        </p:nvPicPr>
        <p:blipFill>
          <a:blip r:embed="rId6"/>
          <a:srcRect/>
          <a:stretch>
            <a:fillRect/>
          </a:stretch>
        </p:blipFill>
        <p:spPr bwMode="auto">
          <a:xfrm>
            <a:off x="4267200" y="1600200"/>
            <a:ext cx="440531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smtClean="0"/>
              <a:t>Judaism: Core Beliefs</a:t>
            </a:r>
            <a:endParaRPr lang="en-US" sz="4000" u="sng" dirty="0"/>
          </a:p>
        </p:txBody>
      </p:sp>
      <p:sp>
        <p:nvSpPr>
          <p:cNvPr id="3" name="Content Placeholder 2"/>
          <p:cNvSpPr>
            <a:spLocks noGrp="1"/>
          </p:cNvSpPr>
          <p:nvPr>
            <p:ph idx="1"/>
          </p:nvPr>
        </p:nvSpPr>
        <p:spPr>
          <a:xfrm>
            <a:off x="304800" y="1100628"/>
            <a:ext cx="8839200" cy="3579849"/>
          </a:xfrm>
        </p:spPr>
        <p:txBody>
          <a:bodyPr>
            <a:noAutofit/>
          </a:bodyPr>
          <a:lstStyle/>
          <a:p>
            <a:pPr>
              <a:buFont typeface="Arial" panose="020B0604020202020204" pitchFamily="34" charset="0"/>
              <a:buChar char="•"/>
            </a:pPr>
            <a:r>
              <a:rPr lang="en-US" sz="3000" dirty="0" smtClean="0"/>
              <a:t>God’s (Yahweh) chosen people </a:t>
            </a:r>
            <a:r>
              <a:rPr lang="en-US" sz="3000" b="0" dirty="0" smtClean="0"/>
              <a:t>– community focus, “We”</a:t>
            </a:r>
          </a:p>
          <a:p>
            <a:pPr>
              <a:buFont typeface="Arial" panose="020B0604020202020204" pitchFamily="34" charset="0"/>
              <a:buChar char="•"/>
            </a:pPr>
            <a:endParaRPr lang="en-US" sz="3000" b="0" dirty="0" smtClean="0"/>
          </a:p>
          <a:p>
            <a:pPr>
              <a:buFont typeface="Arial" panose="020B0604020202020204" pitchFamily="34" charset="0"/>
              <a:buChar char="•"/>
            </a:pPr>
            <a:r>
              <a:rPr lang="en-US" sz="3000" dirty="0" smtClean="0"/>
              <a:t>Covenant (promise) with God</a:t>
            </a:r>
          </a:p>
          <a:p>
            <a:pPr lvl="3">
              <a:buFont typeface="Arial" panose="020B0604020202020204" pitchFamily="34" charset="0"/>
              <a:buChar char="•"/>
            </a:pPr>
            <a:r>
              <a:rPr lang="en-US" sz="3000" dirty="0" smtClean="0"/>
              <a:t>People be holy, worship Yahweh, &amp; follow laws</a:t>
            </a:r>
          </a:p>
          <a:p>
            <a:pPr lvl="3">
              <a:buFont typeface="Arial" panose="020B0604020202020204" pitchFamily="34" charset="0"/>
              <a:buChar char="•"/>
            </a:pPr>
            <a:r>
              <a:rPr lang="en-US" sz="3000" dirty="0" smtClean="0"/>
              <a:t>Yahweh will favor his chosen people</a:t>
            </a:r>
          </a:p>
          <a:p>
            <a:pPr lvl="3">
              <a:buFont typeface="Arial" panose="020B0604020202020204" pitchFamily="34" charset="0"/>
              <a:buChar char="•"/>
            </a:pPr>
            <a:endParaRPr lang="en-US" sz="3000" dirty="0"/>
          </a:p>
          <a:p>
            <a:pPr lvl="3">
              <a:buFont typeface="Arial" panose="020B0604020202020204" pitchFamily="34" charset="0"/>
              <a:buChar char="•"/>
            </a:pPr>
            <a:endParaRPr lang="en-US" sz="3000" dirty="0" smtClean="0"/>
          </a:p>
          <a:p>
            <a:pPr lvl="1">
              <a:buFont typeface="Arial" panose="020B0604020202020204" pitchFamily="34" charset="0"/>
              <a:buChar char="•"/>
            </a:pPr>
            <a:r>
              <a:rPr lang="en-US" sz="3000" b="1" dirty="0" smtClean="0"/>
              <a:t>Follow God’s laws </a:t>
            </a:r>
            <a:r>
              <a:rPr lang="en-US" sz="3000" dirty="0" smtClean="0"/>
              <a:t>– in letter &amp; spirit, live holiness</a:t>
            </a:r>
          </a:p>
          <a:p>
            <a:pPr lvl="2">
              <a:buFont typeface="Arial" panose="020B0604020202020204" pitchFamily="34" charset="0"/>
              <a:buChar char="•"/>
            </a:pPr>
            <a:r>
              <a:rPr lang="en-US" sz="3000" dirty="0" smtClean="0"/>
              <a:t>Actions not just beliefs are important</a:t>
            </a:r>
            <a:endParaRPr lang="en-US" sz="3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6502427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smtClean="0"/>
              <a:t>Judaism: History</a:t>
            </a:r>
            <a:endParaRPr lang="en-US" sz="4000" u="sng" dirty="0"/>
          </a:p>
        </p:txBody>
      </p:sp>
      <p:sp>
        <p:nvSpPr>
          <p:cNvPr id="3" name="Content Placeholder 2"/>
          <p:cNvSpPr>
            <a:spLocks noGrp="1"/>
          </p:cNvSpPr>
          <p:nvPr>
            <p:ph idx="1"/>
          </p:nvPr>
        </p:nvSpPr>
        <p:spPr>
          <a:xfrm>
            <a:off x="304800" y="1100628"/>
            <a:ext cx="8610600" cy="5528772"/>
          </a:xfrm>
        </p:spPr>
        <p:txBody>
          <a:bodyPr>
            <a:normAutofit/>
          </a:bodyPr>
          <a:lstStyle/>
          <a:p>
            <a:pPr>
              <a:buFont typeface="+mj-lt"/>
              <a:buAutoNum type="arabicPeriod"/>
            </a:pPr>
            <a:r>
              <a:rPr lang="en-US" sz="3000" dirty="0" smtClean="0"/>
              <a:t>God choose Abraham to be “Father”</a:t>
            </a:r>
          </a:p>
          <a:p>
            <a:pPr>
              <a:buFont typeface="+mj-lt"/>
              <a:buAutoNum type="arabicPeriod"/>
            </a:pPr>
            <a:endParaRPr lang="en-US" sz="3000" dirty="0" smtClean="0"/>
          </a:p>
          <a:p>
            <a:pPr>
              <a:buFont typeface="+mj-lt"/>
              <a:buAutoNum type="arabicPeriod"/>
            </a:pPr>
            <a:r>
              <a:rPr lang="en-US" sz="3000" dirty="0" smtClean="0"/>
              <a:t>Hebrew slaves in Egypt, escape w/ Moses &amp; 10 Commandments </a:t>
            </a:r>
            <a:r>
              <a:rPr lang="en-US" sz="3000" dirty="0" smtClean="0">
                <a:sym typeface="Wingdings" panose="05000000000000000000" pitchFamily="2" charset="2"/>
              </a:rPr>
              <a:t> </a:t>
            </a:r>
            <a:r>
              <a:rPr lang="en-US" sz="3000" dirty="0" smtClean="0">
                <a:solidFill>
                  <a:schemeClr val="accent3">
                    <a:lumMod val="50000"/>
                  </a:schemeClr>
                </a:solidFill>
                <a:sym typeface="Wingdings" panose="05000000000000000000" pitchFamily="2" charset="2"/>
              </a:rPr>
              <a:t>official Founding!</a:t>
            </a:r>
            <a:endParaRPr lang="en-US" sz="3000" dirty="0" smtClean="0">
              <a:solidFill>
                <a:schemeClr val="accent3">
                  <a:lumMod val="50000"/>
                </a:schemeClr>
              </a:solidFill>
            </a:endParaRPr>
          </a:p>
          <a:p>
            <a:pPr>
              <a:buFont typeface="+mj-lt"/>
              <a:buAutoNum type="arabicPeriod"/>
            </a:pPr>
            <a:endParaRPr lang="en-US" sz="3000" dirty="0" smtClean="0"/>
          </a:p>
          <a:p>
            <a:pPr>
              <a:buFont typeface="+mj-lt"/>
              <a:buAutoNum type="arabicPeriod"/>
            </a:pPr>
            <a:r>
              <a:rPr lang="en-US" sz="3000" dirty="0" smtClean="0"/>
              <a:t>Establish Kingdom of Israel, </a:t>
            </a:r>
            <a:r>
              <a:rPr lang="en-US" sz="3000" b="0" dirty="0" smtClean="0"/>
              <a:t>kings David &amp; Solomon, build 1</a:t>
            </a:r>
            <a:r>
              <a:rPr lang="en-US" sz="3000" b="0" baseline="30000" dirty="0" smtClean="0"/>
              <a:t>st</a:t>
            </a:r>
            <a:r>
              <a:rPr lang="en-US" sz="3000" b="0" dirty="0" smtClean="0"/>
              <a:t> temples</a:t>
            </a:r>
          </a:p>
          <a:p>
            <a:pPr marL="0" indent="0"/>
            <a:endParaRPr lang="en-US" sz="3000" dirty="0" smtClean="0"/>
          </a:p>
          <a:p>
            <a:pPr>
              <a:buFont typeface="+mj-lt"/>
              <a:buAutoNum type="arabicPeriod"/>
            </a:pPr>
            <a:r>
              <a:rPr lang="en-US" sz="3000" dirty="0" smtClean="0"/>
              <a:t>Kingdom in trouble </a:t>
            </a:r>
            <a:r>
              <a:rPr lang="en-US" sz="3000" dirty="0" smtClean="0">
                <a:sym typeface="Wingdings" panose="05000000000000000000" pitchFamily="2" charset="2"/>
              </a:rPr>
              <a:t> Diaspora</a:t>
            </a:r>
          </a:p>
          <a:p>
            <a:pPr lvl="1">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8233778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16</a:t>
            </a:fld>
            <a:endParaRPr lang="en-US"/>
          </a:p>
        </p:txBody>
      </p:sp>
      <p:pic>
        <p:nvPicPr>
          <p:cNvPr id="1026" name="Picture 2" descr="https://gselearning.files.wordpress.com/2014/03/isreal-judah-map.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457200"/>
            <a:ext cx="8239125" cy="609600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97094232"/>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Holy Texts…</a:t>
            </a:r>
            <a:endParaRPr lang="en-US" b="1" dirty="0"/>
          </a:p>
        </p:txBody>
      </p:sp>
      <p:sp>
        <p:nvSpPr>
          <p:cNvPr id="3" name="Content Placeholder 2"/>
          <p:cNvSpPr>
            <a:spLocks noGrp="1"/>
          </p:cNvSpPr>
          <p:nvPr>
            <p:ph idx="1"/>
          </p:nvPr>
        </p:nvSpPr>
        <p:spPr/>
        <p:txBody>
          <a:bodyPr>
            <a:noAutofit/>
          </a:bodyPr>
          <a:lstStyle/>
          <a:p>
            <a:r>
              <a:rPr lang="en-US" sz="3000" b="0" dirty="0" smtClean="0"/>
              <a:t>Text </a:t>
            </a:r>
            <a:r>
              <a:rPr lang="en-US" sz="3000" b="0" dirty="0" smtClean="0">
                <a:sym typeface="Wingdings" panose="05000000000000000000" pitchFamily="2" charset="2"/>
              </a:rPr>
              <a:t> </a:t>
            </a:r>
          </a:p>
          <a:p>
            <a:r>
              <a:rPr lang="en-US" sz="3000" dirty="0" smtClean="0">
                <a:sym typeface="Wingdings" panose="05000000000000000000" pitchFamily="2" charset="2"/>
              </a:rPr>
              <a:t>- </a:t>
            </a:r>
            <a:r>
              <a:rPr lang="en-US" sz="3000" u="sng" dirty="0" smtClean="0">
                <a:sym typeface="Wingdings" panose="05000000000000000000" pitchFamily="2" charset="2"/>
              </a:rPr>
              <a:t>Torah</a:t>
            </a:r>
          </a:p>
          <a:p>
            <a:r>
              <a:rPr lang="en-US" sz="3000" b="0" dirty="0">
                <a:sym typeface="Wingdings" panose="05000000000000000000" pitchFamily="2" charset="2"/>
              </a:rPr>
              <a:t>	</a:t>
            </a:r>
            <a:r>
              <a:rPr lang="en-US" sz="3000" b="0" dirty="0" smtClean="0">
                <a:sym typeface="Wingdings" panose="05000000000000000000" pitchFamily="2" charset="2"/>
              </a:rPr>
              <a:t>1</a:t>
            </a:r>
            <a:r>
              <a:rPr lang="en-US" sz="3000" b="0" baseline="30000" dirty="0" smtClean="0">
                <a:sym typeface="Wingdings" panose="05000000000000000000" pitchFamily="2" charset="2"/>
              </a:rPr>
              <a:t>st</a:t>
            </a:r>
            <a:r>
              <a:rPr lang="en-US" sz="3000" b="0" dirty="0" smtClean="0">
                <a:sym typeface="Wingdings" panose="05000000000000000000" pitchFamily="2" charset="2"/>
              </a:rPr>
              <a:t> 5 books of Christian Old Testament</a:t>
            </a:r>
          </a:p>
          <a:p>
            <a:pPr>
              <a:buFontTx/>
              <a:buChar char="-"/>
            </a:pPr>
            <a:r>
              <a:rPr lang="en-US" sz="3000" u="sng" dirty="0" err="1" smtClean="0">
                <a:sym typeface="Wingdings" panose="05000000000000000000" pitchFamily="2" charset="2"/>
              </a:rPr>
              <a:t>Tanach</a:t>
            </a:r>
            <a:r>
              <a:rPr lang="en-US" sz="3000" b="0" dirty="0" smtClean="0">
                <a:sym typeface="Wingdings" panose="05000000000000000000" pitchFamily="2" charset="2"/>
              </a:rPr>
              <a:t> – whole of Jewish scriptures</a:t>
            </a:r>
          </a:p>
          <a:p>
            <a:pPr>
              <a:buFontTx/>
              <a:buChar char="-"/>
            </a:pPr>
            <a:r>
              <a:rPr lang="en-US" sz="3000" u="sng" dirty="0" smtClean="0">
                <a:sym typeface="Wingdings" panose="05000000000000000000" pitchFamily="2" charset="2"/>
              </a:rPr>
              <a:t>Talmud</a:t>
            </a:r>
            <a:r>
              <a:rPr lang="en-US" sz="3000" b="0" dirty="0" smtClean="0">
                <a:sym typeface="Wingdings" panose="05000000000000000000" pitchFamily="2" charset="2"/>
              </a:rPr>
              <a:t> – Laws &amp; commentaries</a:t>
            </a:r>
          </a:p>
          <a:p>
            <a:pPr>
              <a:buFontTx/>
              <a:buChar char="-"/>
            </a:pPr>
            <a:endParaRPr lang="en-US" sz="3000" b="0" dirty="0" smtClean="0">
              <a:sym typeface="Wingdings" panose="05000000000000000000" pitchFamily="2" charset="2"/>
            </a:endParaRPr>
          </a:p>
          <a:p>
            <a:r>
              <a:rPr lang="en-US" sz="3000" b="0" dirty="0" smtClean="0"/>
              <a:t>Place of worship </a:t>
            </a:r>
            <a:r>
              <a:rPr lang="en-US" sz="3000" b="0" dirty="0" smtClean="0">
                <a:sym typeface="Wingdings" panose="05000000000000000000" pitchFamily="2" charset="2"/>
              </a:rPr>
              <a:t> </a:t>
            </a:r>
            <a:r>
              <a:rPr lang="en-US" sz="3000" dirty="0" smtClean="0">
                <a:sym typeface="Wingdings" panose="05000000000000000000" pitchFamily="2" charset="2"/>
              </a:rPr>
              <a:t>Synagogue</a:t>
            </a:r>
          </a:p>
          <a:p>
            <a:endParaRPr lang="en-US" sz="3000" b="0" dirty="0" smtClean="0">
              <a:sym typeface="Wingdings" panose="05000000000000000000" pitchFamily="2" charset="2"/>
            </a:endParaRPr>
          </a:p>
          <a:p>
            <a:r>
              <a:rPr lang="en-US" sz="3000" b="0" dirty="0" smtClean="0">
                <a:sym typeface="Wingdings" panose="05000000000000000000" pitchFamily="2" charset="2"/>
              </a:rPr>
              <a:t>Leader  </a:t>
            </a:r>
            <a:r>
              <a:rPr lang="en-US" sz="3000" dirty="0" smtClean="0">
                <a:sym typeface="Wingdings" panose="05000000000000000000" pitchFamily="2" charset="2"/>
              </a:rPr>
              <a:t>Rabbi</a:t>
            </a:r>
            <a:endParaRPr lang="en-US" sz="3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04979717"/>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ea typeface="+mj-ea"/>
                <a:cs typeface="+mj-cs"/>
              </a:rPr>
              <a:t>In the Image of God</a:t>
            </a:r>
            <a:endParaRPr dirty="0">
              <a:ea typeface="+mj-ea"/>
              <a:cs typeface="+mj-cs"/>
            </a:endParaRPr>
          </a:p>
        </p:txBody>
      </p:sp>
      <p:pic>
        <p:nvPicPr>
          <p:cNvPr id="69635" name="Picture 4" descr="http://www.mycatholictradition.com/image-files/abraham-has-a-son.jpg"/>
          <p:cNvPicPr>
            <a:picLocks noChangeAspect="1" noChangeArrowheads="1"/>
          </p:cNvPicPr>
          <p:nvPr/>
        </p:nvPicPr>
        <p:blipFill>
          <a:blip r:embed="rId2"/>
          <a:srcRect/>
          <a:stretch>
            <a:fillRect/>
          </a:stretch>
        </p:blipFill>
        <p:spPr bwMode="auto">
          <a:xfrm>
            <a:off x="5105400" y="1752600"/>
            <a:ext cx="3452813" cy="4419600"/>
          </a:xfrm>
          <a:prstGeom prst="rect">
            <a:avLst/>
          </a:prstGeom>
          <a:noFill/>
          <a:ln w="9525">
            <a:noFill/>
            <a:miter lim="800000"/>
            <a:headEnd/>
            <a:tailEnd/>
          </a:ln>
        </p:spPr>
      </p:pic>
      <p:sp>
        <p:nvSpPr>
          <p:cNvPr id="69636" name="Content Placeholder 1"/>
          <p:cNvSpPr>
            <a:spLocks noGrp="1"/>
          </p:cNvSpPr>
          <p:nvPr>
            <p:ph idx="1"/>
          </p:nvPr>
        </p:nvSpPr>
        <p:spPr>
          <a:xfrm>
            <a:off x="457200" y="1524000"/>
            <a:ext cx="4572000" cy="4572000"/>
          </a:xfrm>
        </p:spPr>
        <p:txBody>
          <a:bodyPr>
            <a:normAutofit/>
          </a:bodyPr>
          <a:lstStyle/>
          <a:p>
            <a:r>
              <a:rPr lang="en-US" sz="2000" dirty="0"/>
              <a:t>Judaism teaches that every person was created "in the image of God." </a:t>
            </a:r>
            <a:r>
              <a:rPr lang="en-US" sz="2000" b="0" dirty="0"/>
              <a:t>For this reason every person is equally important and has an infinite potential to do good in the world. </a:t>
            </a:r>
            <a:r>
              <a:rPr lang="en-US" sz="2000" dirty="0"/>
              <a:t>People have the freewill to make choices in their lives and each of us is responsible for the consequences of those choices.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457200" y="1524000"/>
            <a:ext cx="4572000" cy="4572000"/>
          </a:xfrm>
        </p:spPr>
        <p:txBody>
          <a:bodyPr>
            <a:normAutofit/>
          </a:bodyPr>
          <a:lstStyle/>
          <a:p>
            <a:r>
              <a:rPr lang="en-US" sz="2000" dirty="0"/>
              <a:t>Jews believe that God's will for human behavior was revealed to Moses </a:t>
            </a:r>
            <a:r>
              <a:rPr lang="en-US" sz="2000" b="0" dirty="0"/>
              <a:t>and the Israelites at Mount Sinai. The </a:t>
            </a:r>
            <a:r>
              <a:rPr lang="en-US" sz="2000" dirty="0"/>
              <a:t>ten commandments</a:t>
            </a:r>
            <a:r>
              <a:rPr lang="en-US" sz="2000" b="0" dirty="0"/>
              <a:t>, which are part of the </a:t>
            </a:r>
            <a:r>
              <a:rPr lang="en-US" sz="2000" dirty="0"/>
              <a:t>Torah</a:t>
            </a:r>
            <a:r>
              <a:rPr lang="en-US" sz="2000" b="0" dirty="0"/>
              <a:t>, indicate how humans are to live their lives.</a:t>
            </a:r>
          </a:p>
        </p:txBody>
      </p:sp>
      <p:sp>
        <p:nvSpPr>
          <p:cNvPr id="3" name="Title 2"/>
          <p:cNvSpPr>
            <a:spLocks noGrp="1"/>
          </p:cNvSpPr>
          <p:nvPr>
            <p:ph type="title"/>
          </p:nvPr>
        </p:nvSpPr>
        <p:spPr/>
        <p:txBody>
          <a:bodyPr/>
          <a:lstStyle/>
          <a:p>
            <a:pPr>
              <a:defRPr/>
            </a:pPr>
            <a:r>
              <a:rPr dirty="0" smtClean="0">
                <a:ea typeface="+mj-ea"/>
                <a:cs typeface="+mj-cs"/>
              </a:rPr>
              <a:t>Ten Commandments</a:t>
            </a:r>
            <a:endParaRPr dirty="0">
              <a:ea typeface="+mj-ea"/>
              <a:cs typeface="+mj-cs"/>
            </a:endParaRPr>
          </a:p>
        </p:txBody>
      </p:sp>
      <p:pic>
        <p:nvPicPr>
          <p:cNvPr id="70660" name="Picture 2" descr="http://www.eitz-chaim.org/Parashah/torah_scrolls_hg_clr.gif"/>
          <p:cNvPicPr>
            <a:picLocks noChangeAspect="1" noChangeArrowheads="1" noCrop="1"/>
          </p:cNvPicPr>
          <p:nvPr/>
        </p:nvPicPr>
        <p:blipFill>
          <a:blip r:embed="rId2"/>
          <a:srcRect/>
          <a:stretch>
            <a:fillRect/>
          </a:stretch>
        </p:blipFill>
        <p:spPr bwMode="auto">
          <a:xfrm>
            <a:off x="4724400" y="1600200"/>
            <a:ext cx="4038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9" name="Text Box 1029"/>
          <p:cNvSpPr txBox="1">
            <a:spLocks noChangeArrowheads="1"/>
          </p:cNvSpPr>
          <p:nvPr/>
        </p:nvSpPr>
        <p:spPr bwMode="auto">
          <a:xfrm>
            <a:off x="685800" y="1676400"/>
            <a:ext cx="8001000" cy="2554545"/>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dirty="0">
                <a:solidFill>
                  <a:schemeClr val="accent3">
                    <a:lumMod val="75000"/>
                  </a:schemeClr>
                </a:solidFill>
              </a:rPr>
              <a:t>Religious beliefs in the ancient Mesopotamian world underwent an interesting evolution toward a universal, central deity, as both a power in the universe and an object of worship.</a:t>
            </a:r>
          </a:p>
        </p:txBody>
      </p:sp>
      <p:sp>
        <p:nvSpPr>
          <p:cNvPr id="5" name="Text Box 1032"/>
          <p:cNvSpPr txBox="1">
            <a:spLocks noChangeArrowheads="1"/>
          </p:cNvSpPr>
          <p:nvPr/>
        </p:nvSpPr>
        <p:spPr bwMode="auto">
          <a:xfrm>
            <a:off x="685800" y="4114800"/>
            <a:ext cx="7772400" cy="206216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dirty="0">
                <a:solidFill>
                  <a:schemeClr val="accent3">
                    <a:lumMod val="75000"/>
                  </a:schemeClr>
                </a:solidFill>
              </a:rPr>
              <a:t>This was instrumental to the rise and spread of </a:t>
            </a:r>
            <a:r>
              <a:rPr lang="en-US" sz="3200" i="1" dirty="0">
                <a:solidFill>
                  <a:schemeClr val="accent3">
                    <a:lumMod val="75000"/>
                  </a:schemeClr>
                </a:solidFill>
              </a:rPr>
              <a:t>monotheism</a:t>
            </a:r>
            <a:r>
              <a:rPr lang="en-US" sz="3200" dirty="0">
                <a:solidFill>
                  <a:schemeClr val="accent3">
                    <a:lumMod val="75000"/>
                  </a:schemeClr>
                </a:solidFill>
              </a:rPr>
              <a:t> throughout the Mesopotamian world, the belief in and worship of one personal Supreme God.</a:t>
            </a:r>
          </a:p>
        </p:txBody>
      </p:sp>
      <p:sp>
        <p:nvSpPr>
          <p:cNvPr id="6" name="Text Box 5"/>
          <p:cNvSpPr txBox="1">
            <a:spLocks noChangeArrowheads="1"/>
          </p:cNvSpPr>
          <p:nvPr/>
        </p:nvSpPr>
        <p:spPr bwMode="auto">
          <a:xfrm>
            <a:off x="685800" y="304800"/>
            <a:ext cx="7848600" cy="923925"/>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5400" dirty="0">
                <a:solidFill>
                  <a:schemeClr val="accent3">
                    <a:lumMod val="75000"/>
                  </a:schemeClr>
                </a:solidFill>
                <a:effectLst>
                  <a:outerShdw blurRad="38100" dist="38100" dir="2700000" algn="tl">
                    <a:srgbClr val="FFFFFF"/>
                  </a:outerShdw>
                </a:effectLst>
                <a:latin typeface="Times New Roman" charset="0"/>
                <a:ea typeface="Arial" pitchFamily="4" charset="0"/>
                <a:cs typeface="Arial" pitchFamily="4" charset="0"/>
              </a:rPr>
              <a:t>Polytheism to Monotheism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1989"/>
                                        </p:tgtEl>
                                        <p:attrNameLst>
                                          <p:attrName>style.visibility</p:attrName>
                                        </p:attrNameLst>
                                      </p:cBhvr>
                                      <p:to>
                                        <p:strVal val="visible"/>
                                      </p:to>
                                    </p:set>
                                    <p:animEffect transition="in" filter="blinds(horizontal)">
                                      <p:cBhvr>
                                        <p:cTn id="15" dur="500"/>
                                        <p:tgtEl>
                                          <p:spTgt spid="4198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P spid="5" grpId="0" autoUpdateAnimBg="0"/>
      <p:bldP spid="6"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457200" y="1524000"/>
            <a:ext cx="4191000" cy="4572000"/>
          </a:xfrm>
        </p:spPr>
        <p:txBody>
          <a:bodyPr>
            <a:normAutofit/>
          </a:bodyPr>
          <a:lstStyle/>
          <a:p>
            <a:r>
              <a:rPr lang="en-US" sz="2000" b="0" dirty="0"/>
              <a:t>After the Romans took control of Israel in 63 B.C.E., many Jews anticipated the arrival of </a:t>
            </a:r>
            <a:r>
              <a:rPr lang="en-US" sz="2000" dirty="0"/>
              <a:t>the Messiah, a religious-political-military leader who was expected to drive out the Roman invaders </a:t>
            </a:r>
            <a:r>
              <a:rPr lang="en-US" sz="2000" b="0" dirty="0"/>
              <a:t>and restore independence.</a:t>
            </a:r>
          </a:p>
        </p:txBody>
      </p:sp>
      <p:sp>
        <p:nvSpPr>
          <p:cNvPr id="3" name="Title 2"/>
          <p:cNvSpPr>
            <a:spLocks noGrp="1"/>
          </p:cNvSpPr>
          <p:nvPr>
            <p:ph type="title"/>
          </p:nvPr>
        </p:nvSpPr>
        <p:spPr/>
        <p:txBody>
          <a:bodyPr/>
          <a:lstStyle/>
          <a:p>
            <a:pPr>
              <a:defRPr/>
            </a:pPr>
            <a:r>
              <a:rPr dirty="0" smtClean="0">
                <a:ea typeface="+mj-ea"/>
                <a:cs typeface="+mj-cs"/>
              </a:rPr>
              <a:t>A Messiah</a:t>
            </a:r>
            <a:endParaRPr dirty="0">
              <a:ea typeface="+mj-ea"/>
              <a:cs typeface="+mj-cs"/>
            </a:endParaRPr>
          </a:p>
        </p:txBody>
      </p:sp>
      <p:pic>
        <p:nvPicPr>
          <p:cNvPr id="71684" name="Picture 2" descr="http://view.picapp.com/Images/clear.gif"/>
          <p:cNvPicPr>
            <a:picLocks noChangeAspect="1" noChangeArrowheads="1"/>
          </p:cNvPicPr>
          <p:nvPr/>
        </p:nvPicPr>
        <p:blipFill>
          <a:blip r:embed="rId2"/>
          <a:srcRect/>
          <a:stretch>
            <a:fillRect/>
          </a:stretch>
        </p:blipFill>
        <p:spPr bwMode="auto">
          <a:xfrm>
            <a:off x="63500" y="-457200"/>
            <a:ext cx="952500" cy="952500"/>
          </a:xfrm>
          <a:prstGeom prst="rect">
            <a:avLst/>
          </a:prstGeom>
          <a:noFill/>
          <a:ln w="9525">
            <a:noFill/>
            <a:miter lim="800000"/>
            <a:headEnd/>
            <a:tailEnd/>
          </a:ln>
        </p:spPr>
      </p:pic>
      <p:pic>
        <p:nvPicPr>
          <p:cNvPr id="71685" name="Picture 4" descr="http://view.picapp.com/Images/clear.gif"/>
          <p:cNvPicPr>
            <a:picLocks noChangeAspect="1" noChangeArrowheads="1"/>
          </p:cNvPicPr>
          <p:nvPr/>
        </p:nvPicPr>
        <p:blipFill>
          <a:blip r:embed="rId2"/>
          <a:srcRect/>
          <a:stretch>
            <a:fillRect/>
          </a:stretch>
        </p:blipFill>
        <p:spPr bwMode="auto">
          <a:xfrm>
            <a:off x="63500" y="-457200"/>
            <a:ext cx="952500" cy="952500"/>
          </a:xfrm>
          <a:prstGeom prst="rect">
            <a:avLst/>
          </a:prstGeom>
          <a:noFill/>
          <a:ln w="9525">
            <a:noFill/>
            <a:miter lim="800000"/>
            <a:headEnd/>
            <a:tailEnd/>
          </a:ln>
        </p:spPr>
      </p:pic>
      <p:pic>
        <p:nvPicPr>
          <p:cNvPr id="71686" name="Picture 6" descr="http://view.picapp.com/Images/clear.gif"/>
          <p:cNvPicPr>
            <a:picLocks noChangeAspect="1" noChangeArrowheads="1"/>
          </p:cNvPicPr>
          <p:nvPr/>
        </p:nvPicPr>
        <p:blipFill>
          <a:blip r:embed="rId2"/>
          <a:srcRect/>
          <a:stretch>
            <a:fillRect/>
          </a:stretch>
        </p:blipFill>
        <p:spPr bwMode="auto">
          <a:xfrm>
            <a:off x="63500" y="-457200"/>
            <a:ext cx="952500" cy="952500"/>
          </a:xfrm>
          <a:prstGeom prst="rect">
            <a:avLst/>
          </a:prstGeom>
          <a:noFill/>
          <a:ln w="9525">
            <a:noFill/>
            <a:miter lim="800000"/>
            <a:headEnd/>
            <a:tailEnd/>
          </a:ln>
        </p:spPr>
      </p:pic>
      <p:pic>
        <p:nvPicPr>
          <p:cNvPr id="71687" name="Picture 14"/>
          <p:cNvPicPr>
            <a:picLocks noChangeAspect="1" noChangeArrowheads="1"/>
          </p:cNvPicPr>
          <p:nvPr/>
        </p:nvPicPr>
        <p:blipFill>
          <a:blip r:embed="rId3"/>
          <a:srcRect/>
          <a:stretch>
            <a:fillRect/>
          </a:stretch>
        </p:blipFill>
        <p:spPr bwMode="auto">
          <a:xfrm>
            <a:off x="4648200" y="1676400"/>
            <a:ext cx="4056063" cy="3962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Hinduism: History</a:t>
            </a:r>
            <a:endParaRPr lang="en-US" sz="4000" b="1" u="sng" dirty="0"/>
          </a:p>
        </p:txBody>
      </p:sp>
      <p:sp>
        <p:nvSpPr>
          <p:cNvPr id="3" name="Content Placeholder 2"/>
          <p:cNvSpPr>
            <a:spLocks noGrp="1"/>
          </p:cNvSpPr>
          <p:nvPr>
            <p:ph idx="1"/>
          </p:nvPr>
        </p:nvSpPr>
        <p:spPr>
          <a:xfrm>
            <a:off x="822960" y="1100628"/>
            <a:ext cx="7520940" cy="5528772"/>
          </a:xfrm>
        </p:spPr>
        <p:txBody>
          <a:bodyPr>
            <a:normAutofit fontScale="92500" lnSpcReduction="20000"/>
          </a:bodyPr>
          <a:lstStyle/>
          <a:p>
            <a:r>
              <a:rPr lang="en-US" sz="3000" dirty="0" smtClean="0"/>
              <a:t>Unclear</a:t>
            </a:r>
            <a:r>
              <a:rPr lang="en-US" sz="3000" b="0" dirty="0" smtClean="0"/>
              <a:t>!</a:t>
            </a:r>
          </a:p>
          <a:p>
            <a:pPr lvl="4">
              <a:buFont typeface="+mj-lt"/>
              <a:buAutoNum type="arabicPeriod"/>
            </a:pPr>
            <a:r>
              <a:rPr lang="en-US" sz="1800" b="0" dirty="0" smtClean="0"/>
              <a:t>With no clear doctrine how do you define a start?</a:t>
            </a:r>
          </a:p>
          <a:p>
            <a:pPr lvl="4">
              <a:buFont typeface="+mj-lt"/>
              <a:buAutoNum type="arabicPeriod"/>
            </a:pPr>
            <a:r>
              <a:rPr lang="en-US" sz="1800" b="0" dirty="0" smtClean="0"/>
              <a:t>Origins long ago, so little info</a:t>
            </a:r>
          </a:p>
          <a:p>
            <a:pPr>
              <a:buFont typeface="+mj-lt"/>
              <a:buAutoNum type="arabicPeriod"/>
            </a:pPr>
            <a:endParaRPr lang="en-US" sz="3000" b="0" dirty="0"/>
          </a:p>
          <a:p>
            <a:pPr marL="285750" indent="-285750">
              <a:buFontTx/>
              <a:buChar char="-"/>
            </a:pPr>
            <a:r>
              <a:rPr lang="en-US" sz="3000" b="0" dirty="0" smtClean="0"/>
              <a:t>Aryan &amp; Dravidian interaction</a:t>
            </a:r>
          </a:p>
          <a:p>
            <a:pPr marL="285750" indent="-285750">
              <a:buFontTx/>
              <a:buChar char="-"/>
            </a:pPr>
            <a:r>
              <a:rPr lang="en-US" sz="3000" dirty="0" smtClean="0"/>
              <a:t>Vedic Age</a:t>
            </a:r>
          </a:p>
          <a:p>
            <a:pPr marL="573786" lvl="3" indent="-285750">
              <a:buFontTx/>
              <a:buChar char="-"/>
            </a:pPr>
            <a:r>
              <a:rPr lang="en-US" sz="3000" b="1" dirty="0" smtClean="0"/>
              <a:t>Ritual, sacrifice, many gods</a:t>
            </a:r>
          </a:p>
          <a:p>
            <a:pPr marL="285750" indent="-285750">
              <a:buFontTx/>
              <a:buChar char="-"/>
            </a:pPr>
            <a:r>
              <a:rPr lang="en-US" sz="3000" dirty="0" smtClean="0"/>
              <a:t>Move focus to worship gods </a:t>
            </a:r>
            <a:r>
              <a:rPr lang="en-US" sz="3000" b="0" dirty="0" smtClean="0"/>
              <a:t>(less sacrifice)</a:t>
            </a:r>
          </a:p>
          <a:p>
            <a:pPr marL="1040130" lvl="5" indent="-285750">
              <a:buFontTx/>
              <a:buChar char="-"/>
            </a:pPr>
            <a:r>
              <a:rPr lang="en-US" sz="2800" dirty="0" smtClean="0"/>
              <a:t>Divided kingdoms have own special god w/ large temples</a:t>
            </a:r>
          </a:p>
          <a:p>
            <a:pPr marL="116586" lvl="1" indent="-285750">
              <a:buFontTx/>
              <a:buChar char="-"/>
            </a:pPr>
            <a:r>
              <a:rPr lang="en-US" sz="3000" b="1" dirty="0" smtClean="0"/>
              <a:t>As Islam &amp; Christianity threaten, move toward less ritualized more devotional, culturally unifying religion</a:t>
            </a:r>
          </a:p>
          <a:p>
            <a:pPr marL="285750" indent="-285750">
              <a:buFontTx/>
              <a:buChar char="-"/>
            </a:pPr>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5823642"/>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Hinduism: Core Beliefs</a:t>
            </a:r>
            <a:endParaRPr lang="en-US" sz="4000" b="1" u="sng" dirty="0"/>
          </a:p>
        </p:txBody>
      </p:sp>
      <p:sp>
        <p:nvSpPr>
          <p:cNvPr id="3" name="Content Placeholder 2"/>
          <p:cNvSpPr>
            <a:spLocks noGrp="1"/>
          </p:cNvSpPr>
          <p:nvPr>
            <p:ph idx="1"/>
          </p:nvPr>
        </p:nvSpPr>
        <p:spPr>
          <a:xfrm>
            <a:off x="381000" y="1100628"/>
            <a:ext cx="8610600" cy="3579849"/>
          </a:xfrm>
        </p:spPr>
        <p:txBody>
          <a:bodyPr>
            <a:noAutofit/>
          </a:bodyPr>
          <a:lstStyle/>
          <a:p>
            <a:pPr>
              <a:buFontTx/>
              <a:buChar char="-"/>
            </a:pPr>
            <a:r>
              <a:rPr lang="en-US" sz="3000" dirty="0" smtClean="0"/>
              <a:t>No single founder, text, doctrine</a:t>
            </a:r>
          </a:p>
          <a:p>
            <a:r>
              <a:rPr lang="en-US" sz="3000" b="0" dirty="0" smtClean="0"/>
              <a:t>So generally…</a:t>
            </a:r>
          </a:p>
          <a:p>
            <a:pPr lvl="2">
              <a:buFontTx/>
              <a:buChar char="-"/>
            </a:pPr>
            <a:r>
              <a:rPr lang="en-US" sz="3000" b="1" dirty="0" smtClean="0"/>
              <a:t>Belief in Supreme God, Universal Power </a:t>
            </a:r>
            <a:r>
              <a:rPr lang="en-US" sz="3000" b="1" dirty="0" smtClean="0">
                <a:sym typeface="Wingdings" panose="05000000000000000000" pitchFamily="2" charset="2"/>
              </a:rPr>
              <a:t> Brahman</a:t>
            </a:r>
          </a:p>
          <a:p>
            <a:pPr lvl="3">
              <a:buFontTx/>
              <a:buChar char="-"/>
            </a:pPr>
            <a:r>
              <a:rPr lang="en-US" sz="3000" dirty="0" smtClean="0">
                <a:sym typeface="Wingdings" panose="05000000000000000000" pitchFamily="2" charset="2"/>
              </a:rPr>
              <a:t>May or may not “worship” it</a:t>
            </a:r>
          </a:p>
          <a:p>
            <a:pPr lvl="3">
              <a:buFontTx/>
              <a:buChar char="-"/>
            </a:pPr>
            <a:r>
              <a:rPr lang="en-US" sz="3000" dirty="0" smtClean="0">
                <a:sym typeface="Wingdings" panose="05000000000000000000" pitchFamily="2" charset="2"/>
              </a:rPr>
              <a:t>May see series of gods as representations of Brahman</a:t>
            </a:r>
          </a:p>
          <a:p>
            <a:pPr lvl="2">
              <a:buFontTx/>
              <a:buChar char="-"/>
            </a:pPr>
            <a:r>
              <a:rPr lang="en-US" sz="3000" b="1" dirty="0" smtClean="0">
                <a:sym typeface="Wingdings" panose="05000000000000000000" pitchFamily="2" charset="2"/>
              </a:rPr>
              <a:t>Samsara  cycle of birth – death- rebirth</a:t>
            </a:r>
          </a:p>
          <a:p>
            <a:pPr lvl="2">
              <a:buFontTx/>
              <a:buChar char="-"/>
            </a:pPr>
            <a:r>
              <a:rPr lang="en-US" sz="3000" b="1" dirty="0" smtClean="0">
                <a:sym typeface="Wingdings" panose="05000000000000000000" pitchFamily="2" charset="2"/>
              </a:rPr>
              <a:t>Karma  every action has reaction, </a:t>
            </a:r>
            <a:r>
              <a:rPr lang="en-US" sz="3000" dirty="0" smtClean="0">
                <a:sym typeface="Wingdings" panose="05000000000000000000" pitchFamily="2" charset="2"/>
              </a:rPr>
              <a:t>good leads to good</a:t>
            </a:r>
            <a:endParaRPr lang="en-US" sz="3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0859216"/>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Hinduism: Texts &amp; Leaders</a:t>
            </a:r>
            <a:endParaRPr lang="en-US" sz="4000" b="1" u="sng" dirty="0"/>
          </a:p>
        </p:txBody>
      </p:sp>
      <p:sp>
        <p:nvSpPr>
          <p:cNvPr id="3" name="Content Placeholder 2"/>
          <p:cNvSpPr>
            <a:spLocks noGrp="1"/>
          </p:cNvSpPr>
          <p:nvPr>
            <p:ph idx="1"/>
          </p:nvPr>
        </p:nvSpPr>
        <p:spPr/>
        <p:txBody>
          <a:bodyPr>
            <a:noAutofit/>
          </a:bodyPr>
          <a:lstStyle/>
          <a:p>
            <a:r>
              <a:rPr lang="en-US" sz="3000" dirty="0" smtClean="0"/>
              <a:t>Vedas </a:t>
            </a:r>
            <a:r>
              <a:rPr lang="en-US" sz="3000" dirty="0" smtClean="0">
                <a:sym typeface="Wingdings" panose="05000000000000000000" pitchFamily="2" charset="2"/>
              </a:rPr>
              <a:t> series of hymns, rituals</a:t>
            </a:r>
          </a:p>
          <a:p>
            <a:r>
              <a:rPr lang="en-US" sz="3000" dirty="0" smtClean="0">
                <a:sym typeface="Wingdings" panose="05000000000000000000" pitchFamily="2" charset="2"/>
              </a:rPr>
              <a:t>Epic Literature</a:t>
            </a:r>
          </a:p>
          <a:p>
            <a:pPr>
              <a:buFont typeface="Arial" charset="0"/>
              <a:buChar char="•"/>
            </a:pPr>
            <a:r>
              <a:rPr lang="en-US" sz="3000" dirty="0" smtClean="0">
                <a:sym typeface="Wingdings" panose="05000000000000000000" pitchFamily="2" charset="2"/>
              </a:rPr>
              <a:t>Mahabharata </a:t>
            </a:r>
            <a:r>
              <a:rPr lang="en-US" sz="3000" b="0" dirty="0" smtClean="0">
                <a:sym typeface="Wingdings" panose="05000000000000000000" pitchFamily="2" charset="2"/>
              </a:rPr>
              <a:t>(famous part – Bhagavad Gita)</a:t>
            </a:r>
          </a:p>
          <a:p>
            <a:pPr>
              <a:buFont typeface="Arial" charset="0"/>
              <a:buChar char="•"/>
            </a:pPr>
            <a:r>
              <a:rPr lang="en-US" sz="3000" dirty="0" smtClean="0">
                <a:sym typeface="Wingdings" panose="05000000000000000000" pitchFamily="2" charset="2"/>
              </a:rPr>
              <a:t>Ramayana</a:t>
            </a:r>
          </a:p>
          <a:p>
            <a:pPr>
              <a:buFont typeface="Arial" charset="0"/>
              <a:buChar char="•"/>
            </a:pPr>
            <a:endParaRPr lang="en-US" sz="3000" dirty="0" smtClean="0">
              <a:sym typeface="Wingdings" panose="05000000000000000000" pitchFamily="2" charset="2"/>
            </a:endParaRPr>
          </a:p>
          <a:p>
            <a:pPr marL="0" indent="0"/>
            <a:r>
              <a:rPr lang="en-US" sz="3000" dirty="0" smtClean="0">
                <a:sym typeface="Wingdings" panose="05000000000000000000" pitchFamily="2" charset="2"/>
              </a:rPr>
              <a:t>Leaders</a:t>
            </a:r>
          </a:p>
          <a:p>
            <a:pPr marL="0" indent="0"/>
            <a:r>
              <a:rPr lang="en-US" sz="3000" dirty="0" smtClean="0">
                <a:sym typeface="Wingdings" panose="05000000000000000000" pitchFamily="2" charset="2"/>
              </a:rPr>
              <a:t> - Guru  religious teacher</a:t>
            </a:r>
          </a:p>
          <a:p>
            <a:pPr marL="0" indent="0"/>
            <a:r>
              <a:rPr lang="en-US" sz="3000" dirty="0" smtClean="0">
                <a:sym typeface="Wingdings" panose="05000000000000000000" pitchFamily="2" charset="2"/>
              </a:rPr>
              <a:t>- Brahmin  </a:t>
            </a:r>
            <a:r>
              <a:rPr lang="en-US" sz="3000" b="0" dirty="0" err="1" smtClean="0">
                <a:sym typeface="Wingdings" panose="05000000000000000000" pitchFamily="2" charset="2"/>
              </a:rPr>
              <a:t>varna</a:t>
            </a:r>
            <a:r>
              <a:rPr lang="en-US" sz="3000" b="0" dirty="0" smtClean="0">
                <a:sym typeface="Wingdings" panose="05000000000000000000" pitchFamily="2" charset="2"/>
              </a:rPr>
              <a:t>/caste of priests, religious teachers, in charge of rituals</a:t>
            </a:r>
            <a:endParaRPr lang="en-US" sz="3000" b="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3592500"/>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457200" y="1524000"/>
            <a:ext cx="4419600" cy="4572000"/>
          </a:xfrm>
        </p:spPr>
        <p:txBody>
          <a:bodyPr>
            <a:normAutofit/>
          </a:bodyPr>
          <a:lstStyle/>
          <a:p>
            <a:r>
              <a:rPr lang="en-US" sz="2000" dirty="0"/>
              <a:t>The Hindus believed that all living things possessed within them a part of a universal spirit. Therefore, all living things were sacred and should not be killed. For a spirit to achieve true joy and freedom, they must be united again with that spirit. </a:t>
            </a:r>
          </a:p>
        </p:txBody>
      </p:sp>
      <p:sp>
        <p:nvSpPr>
          <p:cNvPr id="3" name="Title 2"/>
          <p:cNvSpPr>
            <a:spLocks noGrp="1"/>
          </p:cNvSpPr>
          <p:nvPr>
            <p:ph type="title"/>
          </p:nvPr>
        </p:nvSpPr>
        <p:spPr/>
        <p:txBody>
          <a:bodyPr/>
          <a:lstStyle/>
          <a:p>
            <a:pPr>
              <a:defRPr/>
            </a:pPr>
            <a:r>
              <a:rPr dirty="0" smtClean="0">
                <a:ea typeface="+mj-ea"/>
                <a:cs typeface="+mj-cs"/>
              </a:rPr>
              <a:t>Hinduism</a:t>
            </a:r>
            <a:endParaRPr dirty="0">
              <a:ea typeface="+mj-ea"/>
              <a:cs typeface="+mj-cs"/>
            </a:endParaRPr>
          </a:p>
        </p:txBody>
      </p:sp>
      <p:pic>
        <p:nvPicPr>
          <p:cNvPr id="53252" name="Picture 2" descr="http://www.spaceandmotion.com/Images/philosophy/shiva-hindu-god.jpg"/>
          <p:cNvPicPr>
            <a:picLocks noChangeAspect="1" noChangeArrowheads="1"/>
          </p:cNvPicPr>
          <p:nvPr/>
        </p:nvPicPr>
        <p:blipFill>
          <a:blip r:embed="rId2"/>
          <a:srcRect/>
          <a:stretch>
            <a:fillRect/>
          </a:stretch>
        </p:blipFill>
        <p:spPr bwMode="auto">
          <a:xfrm>
            <a:off x="5105400" y="1676400"/>
            <a:ext cx="3505200" cy="3505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457200" y="1524000"/>
            <a:ext cx="4191000" cy="4572000"/>
          </a:xfrm>
        </p:spPr>
        <p:txBody>
          <a:bodyPr>
            <a:normAutofit/>
          </a:bodyPr>
          <a:lstStyle/>
          <a:p>
            <a:r>
              <a:rPr lang="en-US" sz="2000" dirty="0"/>
              <a:t>In order to achieve tranquility, and bring themselves closer to the spirit, which they called Brahman </a:t>
            </a:r>
            <a:r>
              <a:rPr lang="en-US" sz="2000" dirty="0" err="1"/>
              <a:t>Nerguna</a:t>
            </a:r>
            <a:r>
              <a:rPr lang="en-US" sz="2000" dirty="0"/>
              <a:t>, they practiced a series of mental and physical exercises known as yoga.</a:t>
            </a:r>
          </a:p>
        </p:txBody>
      </p:sp>
      <p:sp>
        <p:nvSpPr>
          <p:cNvPr id="3" name="Title 2"/>
          <p:cNvSpPr>
            <a:spLocks noGrp="1"/>
          </p:cNvSpPr>
          <p:nvPr>
            <p:ph type="title"/>
          </p:nvPr>
        </p:nvSpPr>
        <p:spPr/>
        <p:txBody>
          <a:bodyPr/>
          <a:lstStyle/>
          <a:p>
            <a:pPr>
              <a:defRPr/>
            </a:pPr>
            <a:r>
              <a:rPr dirty="0" smtClean="0">
                <a:ea typeface="+mj-ea"/>
                <a:cs typeface="+mj-cs"/>
              </a:rPr>
              <a:t>Yoga</a:t>
            </a:r>
            <a:endParaRPr dirty="0">
              <a:ea typeface="+mj-ea"/>
              <a:cs typeface="+mj-cs"/>
            </a:endParaRPr>
          </a:p>
        </p:txBody>
      </p:sp>
      <p:pic>
        <p:nvPicPr>
          <p:cNvPr id="54276" name="Picture 6" descr="http://www.yoga-sa.com/images/yoga_master2.jpg"/>
          <p:cNvPicPr>
            <a:picLocks noChangeAspect="1" noChangeArrowheads="1"/>
          </p:cNvPicPr>
          <p:nvPr/>
        </p:nvPicPr>
        <p:blipFill>
          <a:blip r:embed="rId2">
            <a:clrChange>
              <a:clrFrom>
                <a:srgbClr val="ECEFE6"/>
              </a:clrFrom>
              <a:clrTo>
                <a:srgbClr val="ECEFE6">
                  <a:alpha val="0"/>
                </a:srgbClr>
              </a:clrTo>
            </a:clrChange>
          </a:blip>
          <a:srcRect/>
          <a:stretch>
            <a:fillRect/>
          </a:stretch>
        </p:blipFill>
        <p:spPr bwMode="auto">
          <a:xfrm>
            <a:off x="4800600" y="1600200"/>
            <a:ext cx="3646488" cy="4267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457200" y="1524000"/>
            <a:ext cx="4800600" cy="4572000"/>
          </a:xfrm>
        </p:spPr>
        <p:txBody>
          <a:bodyPr/>
          <a:lstStyle/>
          <a:p>
            <a:r>
              <a:rPr lang="en-US" sz="2000" dirty="0"/>
              <a:t>The Hindus believed that the soul went through a series of rebirths, as it strived to obtain a oneness with the universal spirit. They believed that when a person died, they would be reborn again, living many lives, until they perfected themselves. This state of perfection was called </a:t>
            </a:r>
            <a:r>
              <a:rPr lang="en-US" sz="2000" dirty="0" err="1"/>
              <a:t>Moksha</a:t>
            </a:r>
            <a:r>
              <a:rPr lang="en-US" sz="2000" dirty="0"/>
              <a:t>. </a:t>
            </a:r>
            <a:r>
              <a:rPr lang="en-US" dirty="0"/>
              <a:t/>
            </a:r>
            <a:br>
              <a:rPr lang="en-US" dirty="0"/>
            </a:br>
            <a:endParaRPr lang="en-US" dirty="0"/>
          </a:p>
          <a:p>
            <a:endParaRPr lang="en-US" dirty="0"/>
          </a:p>
        </p:txBody>
      </p:sp>
      <p:sp>
        <p:nvSpPr>
          <p:cNvPr id="3" name="Title 2"/>
          <p:cNvSpPr>
            <a:spLocks noGrp="1"/>
          </p:cNvSpPr>
          <p:nvPr>
            <p:ph type="title"/>
          </p:nvPr>
        </p:nvSpPr>
        <p:spPr/>
        <p:txBody>
          <a:bodyPr/>
          <a:lstStyle/>
          <a:p>
            <a:pPr>
              <a:defRPr/>
            </a:pPr>
            <a:r>
              <a:rPr dirty="0" smtClean="0">
                <a:ea typeface="+mj-ea"/>
                <a:cs typeface="+mj-cs"/>
              </a:rPr>
              <a:t>Reincarnation</a:t>
            </a:r>
            <a:endParaRPr dirty="0">
              <a:ea typeface="+mj-ea"/>
              <a:cs typeface="+mj-cs"/>
            </a:endParaRPr>
          </a:p>
        </p:txBody>
      </p:sp>
      <p:pic>
        <p:nvPicPr>
          <p:cNvPr id="55300" name="Picture 2" descr="Reincarnation"/>
          <p:cNvPicPr>
            <a:picLocks noChangeAspect="1" noChangeArrowheads="1"/>
          </p:cNvPicPr>
          <p:nvPr/>
        </p:nvPicPr>
        <p:blipFill>
          <a:blip r:embed="rId2"/>
          <a:srcRect/>
          <a:stretch>
            <a:fillRect/>
          </a:stretch>
        </p:blipFill>
        <p:spPr bwMode="auto">
          <a:xfrm>
            <a:off x="5257800" y="1600200"/>
            <a:ext cx="3200400" cy="47418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457200" y="1524000"/>
            <a:ext cx="4267200" cy="4572000"/>
          </a:xfrm>
        </p:spPr>
        <p:txBody>
          <a:bodyPr/>
          <a:lstStyle/>
          <a:p>
            <a:r>
              <a:rPr lang="en-US" sz="2000" dirty="0"/>
              <a:t>When one obtained this state of </a:t>
            </a:r>
            <a:r>
              <a:rPr lang="en-US" sz="2000" dirty="0" err="1"/>
              <a:t>Moksha</a:t>
            </a:r>
            <a:r>
              <a:rPr lang="en-US" sz="2000" dirty="0"/>
              <a:t>, their cycle of rebirth after rebirth would finally stop, and they would live in eternal happiness at one with the Brahman </a:t>
            </a:r>
            <a:r>
              <a:rPr lang="en-US" sz="2000" dirty="0" err="1"/>
              <a:t>Nerguna</a:t>
            </a:r>
            <a:r>
              <a:rPr lang="en-US" sz="2000" dirty="0"/>
              <a:t>. </a:t>
            </a:r>
            <a:r>
              <a:rPr lang="en-US" dirty="0"/>
              <a:t/>
            </a:r>
            <a:br>
              <a:rPr lang="en-US" dirty="0"/>
            </a:br>
            <a:r>
              <a:rPr lang="en-US" dirty="0"/>
              <a:t/>
            </a:r>
            <a:br>
              <a:rPr lang="en-US" dirty="0"/>
            </a:br>
            <a:endParaRPr lang="en-US" dirty="0"/>
          </a:p>
        </p:txBody>
      </p:sp>
      <p:sp>
        <p:nvSpPr>
          <p:cNvPr id="3" name="Title 2"/>
          <p:cNvSpPr>
            <a:spLocks noGrp="1"/>
          </p:cNvSpPr>
          <p:nvPr>
            <p:ph type="title"/>
          </p:nvPr>
        </p:nvSpPr>
        <p:spPr/>
        <p:txBody>
          <a:bodyPr/>
          <a:lstStyle/>
          <a:p>
            <a:pPr>
              <a:defRPr/>
            </a:pPr>
            <a:r>
              <a:rPr dirty="0" err="1" smtClean="0">
                <a:ea typeface="+mj-ea"/>
                <a:cs typeface="+mj-cs"/>
              </a:rPr>
              <a:t>Moksha</a:t>
            </a:r>
            <a:endParaRPr dirty="0">
              <a:ea typeface="+mj-ea"/>
              <a:cs typeface="+mj-cs"/>
            </a:endParaRPr>
          </a:p>
        </p:txBody>
      </p:sp>
      <p:pic>
        <p:nvPicPr>
          <p:cNvPr id="56324" name="Picture 2" descr="http://1.bp.blogspot.com/_JTdyAZFVbHA/SfXqFhFz1iI/AAAAAAAAAG4/GLnls_YAwV8/s400/reincarnation.jpg"/>
          <p:cNvPicPr>
            <a:picLocks noChangeAspect="1" noChangeArrowheads="1"/>
          </p:cNvPicPr>
          <p:nvPr/>
        </p:nvPicPr>
        <p:blipFill>
          <a:blip r:embed="rId2"/>
          <a:srcRect/>
          <a:stretch>
            <a:fillRect/>
          </a:stretch>
        </p:blipFill>
        <p:spPr bwMode="auto">
          <a:xfrm>
            <a:off x="5029200" y="1524000"/>
            <a:ext cx="3581400" cy="49561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Comparisons…fill ‘</a:t>
            </a:r>
            <a:r>
              <a:rPr lang="en-US" b="1" dirty="0" err="1" smtClean="0"/>
              <a:t>em</a:t>
            </a:r>
            <a:r>
              <a:rPr lang="en-US" b="1" dirty="0" smtClean="0"/>
              <a:t> in !</a:t>
            </a:r>
            <a:endParaRPr lang="en-US" b="1" dirty="0"/>
          </a:p>
        </p:txBody>
      </p:sp>
      <p:graphicFrame>
        <p:nvGraphicFramePr>
          <p:cNvPr id="5" name="Content Placeholder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8632786"/>
              </p:ext>
            </p:extLst>
          </p:nvPr>
        </p:nvGraphicFramePr>
        <p:xfrm>
          <a:off x="762000" y="1100138"/>
          <a:ext cx="7521576" cy="5453062"/>
        </p:xfrm>
        <a:graphic>
          <a:graphicData uri="http://schemas.openxmlformats.org/drawingml/2006/table">
            <a:tbl>
              <a:tblPr firstRow="1" bandRow="1">
                <a:tableStyleId>{5C22544A-7EE6-4342-B048-85BDC9FD1C3A}</a:tableStyleId>
              </a:tblPr>
              <a:tblGrid>
                <a:gridCol w="2507192"/>
                <a:gridCol w="2507192"/>
                <a:gridCol w="2507192"/>
              </a:tblGrid>
              <a:tr h="957262">
                <a:tc>
                  <a:txBody>
                    <a:bodyPr/>
                    <a:lstStyle/>
                    <a:p>
                      <a:pPr algn="ctr"/>
                      <a:r>
                        <a:rPr lang="en-US" sz="4000" dirty="0" smtClean="0"/>
                        <a:t>Judaism</a:t>
                      </a:r>
                      <a:endParaRPr lang="en-US" sz="4000" dirty="0"/>
                    </a:p>
                  </a:txBody>
                  <a:tcPr/>
                </a:tc>
                <a:tc>
                  <a:txBody>
                    <a:bodyPr/>
                    <a:lstStyle/>
                    <a:p>
                      <a:pPr algn="ctr"/>
                      <a:r>
                        <a:rPr lang="en-US" sz="4000" dirty="0" smtClean="0"/>
                        <a:t>Both</a:t>
                      </a:r>
                      <a:endParaRPr lang="en-US" sz="4000" dirty="0"/>
                    </a:p>
                  </a:txBody>
                  <a:tcPr/>
                </a:tc>
                <a:tc>
                  <a:txBody>
                    <a:bodyPr/>
                    <a:lstStyle/>
                    <a:p>
                      <a:pPr algn="ctr"/>
                      <a:r>
                        <a:rPr lang="en-US" sz="4000" dirty="0" smtClean="0"/>
                        <a:t>Hinduism</a:t>
                      </a:r>
                      <a:endParaRPr lang="en-US" sz="4000" dirty="0"/>
                    </a:p>
                  </a:txBody>
                  <a:tcPr/>
                </a:tc>
              </a:tr>
              <a:tr h="449580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2754ED01-E2A0-4C1E-8E21-014B99041579}" type="slidenum">
              <a:rPr lang="en-US" smtClean="0"/>
              <a:pPr/>
              <a:t>28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5381899"/>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answers are…</a:t>
            </a:r>
            <a:endParaRPr lang="en-US" dirty="0"/>
          </a:p>
        </p:txBody>
      </p:sp>
      <p:graphicFrame>
        <p:nvGraphicFramePr>
          <p:cNvPr id="5" name="Content Placeholder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969925"/>
              </p:ext>
            </p:extLst>
          </p:nvPr>
        </p:nvGraphicFramePr>
        <p:xfrm>
          <a:off x="822325" y="1100138"/>
          <a:ext cx="7521576" cy="5224462"/>
        </p:xfrm>
        <a:graphic>
          <a:graphicData uri="http://schemas.openxmlformats.org/drawingml/2006/table">
            <a:tbl>
              <a:tblPr firstRow="1" bandRow="1">
                <a:tableStyleId>{5C22544A-7EE6-4342-B048-85BDC9FD1C3A}</a:tableStyleId>
              </a:tblPr>
              <a:tblGrid>
                <a:gridCol w="2507192"/>
                <a:gridCol w="2507192"/>
                <a:gridCol w="2507192"/>
              </a:tblGrid>
              <a:tr h="1241124">
                <a:tc>
                  <a:txBody>
                    <a:bodyPr/>
                    <a:lstStyle/>
                    <a:p>
                      <a:pPr algn="ctr"/>
                      <a:r>
                        <a:rPr lang="en-US" sz="4000" dirty="0" smtClean="0"/>
                        <a:t>Judaism</a:t>
                      </a:r>
                      <a:endParaRPr lang="en-US" sz="4000" dirty="0"/>
                    </a:p>
                  </a:txBody>
                  <a:tcPr/>
                </a:tc>
                <a:tc>
                  <a:txBody>
                    <a:bodyPr/>
                    <a:lstStyle/>
                    <a:p>
                      <a:pPr algn="ctr"/>
                      <a:r>
                        <a:rPr lang="en-US" sz="4000" dirty="0" smtClean="0"/>
                        <a:t>Both</a:t>
                      </a:r>
                      <a:endParaRPr lang="en-US" sz="4000" dirty="0"/>
                    </a:p>
                  </a:txBody>
                  <a:tcPr/>
                </a:tc>
                <a:tc>
                  <a:txBody>
                    <a:bodyPr/>
                    <a:lstStyle/>
                    <a:p>
                      <a:pPr algn="ctr"/>
                      <a:r>
                        <a:rPr lang="en-US" sz="4000" dirty="0" smtClean="0"/>
                        <a:t>Hinduism</a:t>
                      </a:r>
                      <a:endParaRPr lang="en-US" sz="4000" dirty="0"/>
                    </a:p>
                  </a:txBody>
                  <a:tcPr/>
                </a:tc>
              </a:tr>
              <a:tr h="3983338">
                <a:tc>
                  <a:txBody>
                    <a:bodyPr/>
                    <a:lstStyle/>
                    <a:p>
                      <a:pPr marL="342900" indent="-342900">
                        <a:buFont typeface="+mj-lt"/>
                        <a:buAutoNum type="arabicPeriod"/>
                      </a:pPr>
                      <a:r>
                        <a:rPr lang="en-US" dirty="0" smtClean="0"/>
                        <a:t>Monotheistic</a:t>
                      </a:r>
                    </a:p>
                    <a:p>
                      <a:pPr marL="342900" indent="-342900">
                        <a:buFont typeface="+mj-lt"/>
                        <a:buAutoNum type="arabicPeriod"/>
                      </a:pPr>
                      <a:r>
                        <a:rPr lang="en-US" dirty="0" smtClean="0"/>
                        <a:t>Vague</a:t>
                      </a:r>
                      <a:r>
                        <a:rPr lang="en-US" baseline="0" dirty="0" smtClean="0"/>
                        <a:t> on afterlife (debate w/in sects)</a:t>
                      </a:r>
                    </a:p>
                    <a:p>
                      <a:pPr marL="342900" indent="-342900">
                        <a:buFont typeface="+mj-lt"/>
                        <a:buAutoNum type="arabicPeriod"/>
                      </a:pPr>
                      <a:r>
                        <a:rPr lang="en-US" baseline="0" dirty="0" smtClean="0"/>
                        <a:t>Special covenant with God</a:t>
                      </a:r>
                    </a:p>
                    <a:p>
                      <a:pPr marL="342900" indent="-342900">
                        <a:buFont typeface="+mj-lt"/>
                        <a:buAutoNum type="arabicPeriod"/>
                      </a:pPr>
                      <a:r>
                        <a:rPr lang="en-US" baseline="0" dirty="0" smtClean="0"/>
                        <a:t>Diaspora</a:t>
                      </a:r>
                    </a:p>
                    <a:p>
                      <a:pPr marL="342900" indent="-342900">
                        <a:buFont typeface="+mj-lt"/>
                        <a:buAutoNum type="arabicPeriod"/>
                      </a:pPr>
                      <a:r>
                        <a:rPr lang="en-US" baseline="0" dirty="0" smtClean="0"/>
                        <a:t>Torah in Hebrew</a:t>
                      </a:r>
                    </a:p>
                  </a:txBody>
                  <a:tcPr/>
                </a:tc>
                <a:tc>
                  <a:txBody>
                    <a:bodyPr/>
                    <a:lstStyle/>
                    <a:p>
                      <a:pPr marL="285750" indent="-285750">
                        <a:buFontTx/>
                        <a:buChar char="-"/>
                      </a:pPr>
                      <a:r>
                        <a:rPr lang="en-US" dirty="0" smtClean="0"/>
                        <a:t>Connected to ethnicity/birth</a:t>
                      </a:r>
                    </a:p>
                    <a:p>
                      <a:pPr marL="285750" indent="-285750">
                        <a:buFontTx/>
                        <a:buChar char="-"/>
                      </a:pPr>
                      <a:r>
                        <a:rPr lang="en-US" dirty="0" smtClean="0"/>
                        <a:t>Limited</a:t>
                      </a:r>
                      <a:r>
                        <a:rPr lang="en-US" baseline="0" dirty="0" smtClean="0"/>
                        <a:t> conversion</a:t>
                      </a:r>
                      <a:endParaRPr lang="en-US" dirty="0" smtClean="0"/>
                    </a:p>
                    <a:p>
                      <a:pPr marL="285750" indent="-285750">
                        <a:buFontTx/>
                        <a:buChar char="-"/>
                      </a:pPr>
                      <a:r>
                        <a:rPr lang="en-US" dirty="0" smtClean="0"/>
                        <a:t>Ancient origins</a:t>
                      </a:r>
                    </a:p>
                    <a:p>
                      <a:pPr marL="285750" indent="-285750">
                        <a:buFontTx/>
                        <a:buChar char="-"/>
                      </a:pPr>
                      <a:r>
                        <a:rPr lang="en-US" dirty="0" smtClean="0"/>
                        <a:t>Debate</a:t>
                      </a:r>
                      <a:r>
                        <a:rPr lang="en-US" baseline="0" dirty="0" smtClean="0"/>
                        <a:t> over “start” date</a:t>
                      </a:r>
                    </a:p>
                    <a:p>
                      <a:pPr marL="285750" indent="-285750">
                        <a:buFontTx/>
                        <a:buChar char="-"/>
                      </a:pPr>
                      <a:r>
                        <a:rPr lang="en-US" baseline="0" dirty="0" smtClean="0"/>
                        <a:t>No single founder</a:t>
                      </a:r>
                    </a:p>
                    <a:p>
                      <a:pPr marL="285750" indent="-285750">
                        <a:buFontTx/>
                        <a:buChar char="-"/>
                      </a:pPr>
                      <a:r>
                        <a:rPr lang="en-US" baseline="0" dirty="0" smtClean="0"/>
                        <a:t>Focus on right actions</a:t>
                      </a:r>
                    </a:p>
                    <a:p>
                      <a:pPr marL="285750" indent="-285750">
                        <a:buFontTx/>
                        <a:buChar char="-"/>
                      </a:pPr>
                      <a:r>
                        <a:rPr lang="en-US" baseline="0" dirty="0" smtClean="0"/>
                        <a:t>Key text in ancient language</a:t>
                      </a:r>
                      <a:endParaRPr lang="en-US" dirty="0"/>
                    </a:p>
                  </a:txBody>
                  <a:tcPr/>
                </a:tc>
                <a:tc>
                  <a:txBody>
                    <a:bodyPr/>
                    <a:lstStyle/>
                    <a:p>
                      <a:pPr marL="342900" indent="-342900">
                        <a:buFont typeface="+mj-lt"/>
                        <a:buAutoNum type="arabicPeriod"/>
                      </a:pPr>
                      <a:r>
                        <a:rPr lang="en-US" dirty="0" smtClean="0"/>
                        <a:t>Polytheistic (debatable)</a:t>
                      </a:r>
                    </a:p>
                    <a:p>
                      <a:pPr marL="342900" indent="-342900">
                        <a:buFont typeface="+mj-lt"/>
                        <a:buAutoNum type="arabicPeriod"/>
                      </a:pPr>
                      <a:r>
                        <a:rPr lang="en-US" dirty="0" smtClean="0"/>
                        <a:t>Samara</a:t>
                      </a:r>
                      <a:r>
                        <a:rPr lang="en-US" baseline="0" dirty="0" smtClean="0"/>
                        <a:t> – Reincarnation</a:t>
                      </a:r>
                    </a:p>
                    <a:p>
                      <a:pPr marL="342900" indent="-342900">
                        <a:buFont typeface="+mj-lt"/>
                        <a:buAutoNum type="arabicPeriod"/>
                      </a:pPr>
                      <a:r>
                        <a:rPr lang="en-US" baseline="0" dirty="0" smtClean="0"/>
                        <a:t>Try to live right to join Brahman</a:t>
                      </a:r>
                    </a:p>
                    <a:p>
                      <a:pPr marL="342900" indent="-342900">
                        <a:buFont typeface="+mj-lt"/>
                        <a:buAutoNum type="arabicPeriod"/>
                      </a:pPr>
                      <a:r>
                        <a:rPr lang="en-US" baseline="0" dirty="0" smtClean="0"/>
                        <a:t>Mostly in India</a:t>
                      </a:r>
                    </a:p>
                    <a:p>
                      <a:pPr marL="342900" indent="-342900">
                        <a:buFont typeface="+mj-lt"/>
                        <a:buAutoNum type="arabicPeriod"/>
                      </a:pPr>
                      <a:r>
                        <a:rPr lang="en-US" baseline="0" dirty="0" smtClean="0"/>
                        <a:t>Vedas in Sanskrit</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2754ED01-E2A0-4C1E-8E21-014B99041579}"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9449251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38200" y="609600"/>
            <a:ext cx="7391400" cy="397031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smtClean="0">
                <a:solidFill>
                  <a:schemeClr val="accent3">
                    <a:lumMod val="75000"/>
                  </a:schemeClr>
                </a:solidFill>
              </a:rPr>
              <a:t>By </a:t>
            </a:r>
            <a:r>
              <a:rPr lang="en-US" sz="3600" dirty="0">
                <a:solidFill>
                  <a:schemeClr val="accent3">
                    <a:lumMod val="75000"/>
                  </a:schemeClr>
                </a:solidFill>
              </a:rPr>
              <a:t>1000 BCE monotheism was widespread through the Mesopotamian world, as illustrated especially by the monotheism of the Hebrews (in the religion of Judaism) and the Persians (in the religion of Zoroastrianism).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Christianity: Core Beliefs</a:t>
            </a:r>
            <a:endParaRPr lang="en-US" sz="4000" b="1" u="sng"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3000" dirty="0" smtClean="0"/>
              <a:t>Jesus is Messiah &amp;  Son of God</a:t>
            </a:r>
          </a:p>
          <a:p>
            <a:pPr>
              <a:buFont typeface="Arial" panose="020B0604020202020204" pitchFamily="34" charset="0"/>
              <a:buChar char="•"/>
            </a:pPr>
            <a:r>
              <a:rPr lang="en-US" sz="3000" dirty="0" smtClean="0"/>
              <a:t>Jesus was sent to die to save humanity from sin (</a:t>
            </a:r>
            <a:r>
              <a:rPr lang="en-US" sz="3000" b="0" dirty="0" smtClean="0"/>
              <a:t>against God</a:t>
            </a:r>
            <a:r>
              <a:rPr lang="en-US" sz="3000" dirty="0" smtClean="0"/>
              <a:t>)</a:t>
            </a:r>
          </a:p>
          <a:p>
            <a:pPr>
              <a:buFont typeface="Arial" panose="020B0604020202020204" pitchFamily="34" charset="0"/>
              <a:buChar char="•"/>
            </a:pPr>
            <a:r>
              <a:rPr lang="en-US" sz="3000" dirty="0" smtClean="0"/>
              <a:t>Jesus died in crucifixion &amp; was resurrected</a:t>
            </a:r>
          </a:p>
          <a:p>
            <a:pPr>
              <a:buFont typeface="Arial" panose="020B0604020202020204" pitchFamily="34" charset="0"/>
              <a:buChar char="•"/>
            </a:pPr>
            <a:r>
              <a:rPr lang="en-US" sz="3000" dirty="0" smtClean="0"/>
              <a:t>Trinity </a:t>
            </a:r>
            <a:r>
              <a:rPr lang="en-US" sz="3000" dirty="0" smtClean="0">
                <a:sym typeface="Wingdings" panose="05000000000000000000" pitchFamily="2" charset="2"/>
              </a:rPr>
              <a:t> Father, Son, Holy Ghost</a:t>
            </a:r>
            <a:endParaRPr lang="en-US" sz="3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4827230"/>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457200" y="1524000"/>
            <a:ext cx="5029200" cy="4572000"/>
          </a:xfrm>
        </p:spPr>
        <p:txBody>
          <a:bodyPr/>
          <a:lstStyle/>
          <a:p>
            <a:r>
              <a:rPr lang="en-US" sz="2000" b="0" dirty="0"/>
              <a:t>Around C.E. 30 a new religious movement began among the Jews in the distant borders of the Roman Empire. A group of Jews began following the teachings of a new leader, </a:t>
            </a:r>
            <a:r>
              <a:rPr lang="en-US" sz="2000" dirty="0"/>
              <a:t>Jesus of Nazareth. </a:t>
            </a:r>
            <a:r>
              <a:rPr lang="en-US" sz="2000" b="0" dirty="0"/>
              <a:t>Slowly this movement expanded beyond the Jews, to many other peoples in the surrounding areas, and </a:t>
            </a:r>
            <a:r>
              <a:rPr lang="en-US" sz="2000" dirty="0"/>
              <a:t>Christianity </a:t>
            </a:r>
            <a:r>
              <a:rPr lang="en-US" sz="2000" b="0" dirty="0"/>
              <a:t>was born.</a:t>
            </a:r>
          </a:p>
          <a:p>
            <a:endParaRPr lang="en-US" dirty="0"/>
          </a:p>
        </p:txBody>
      </p:sp>
      <p:sp>
        <p:nvSpPr>
          <p:cNvPr id="3" name="Title 2"/>
          <p:cNvSpPr>
            <a:spLocks noGrp="1"/>
          </p:cNvSpPr>
          <p:nvPr>
            <p:ph type="title"/>
          </p:nvPr>
        </p:nvSpPr>
        <p:spPr/>
        <p:txBody>
          <a:bodyPr/>
          <a:lstStyle/>
          <a:p>
            <a:pPr>
              <a:defRPr/>
            </a:pPr>
            <a:r>
              <a:rPr b="1" dirty="0" smtClean="0">
                <a:ea typeface="+mj-ea"/>
                <a:cs typeface="+mj-cs"/>
              </a:rPr>
              <a:t>Christianity</a:t>
            </a:r>
            <a:endParaRPr b="1" dirty="0">
              <a:ea typeface="+mj-ea"/>
              <a:cs typeface="+mj-cs"/>
            </a:endParaRPr>
          </a:p>
        </p:txBody>
      </p:sp>
      <p:pic>
        <p:nvPicPr>
          <p:cNvPr id="72708" name="Picture 4" descr="http://www.celluloidfilmreview.com/images/Jesus-of-Nazareth.JPG"/>
          <p:cNvPicPr>
            <a:picLocks noChangeAspect="1" noChangeArrowheads="1"/>
          </p:cNvPicPr>
          <p:nvPr/>
        </p:nvPicPr>
        <p:blipFill>
          <a:blip r:embed="rId2">
            <a:lum bright="-10000" contrast="20000"/>
          </a:blip>
          <a:srcRect/>
          <a:stretch>
            <a:fillRect/>
          </a:stretch>
        </p:blipFill>
        <p:spPr bwMode="auto">
          <a:xfrm>
            <a:off x="5410200" y="1752600"/>
            <a:ext cx="3200400" cy="45069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Christianity: History</a:t>
            </a:r>
            <a:endParaRPr lang="en-US" sz="4000" b="1" u="sng" dirty="0"/>
          </a:p>
        </p:txBody>
      </p:sp>
      <p:sp>
        <p:nvSpPr>
          <p:cNvPr id="3" name="Content Placeholder 2"/>
          <p:cNvSpPr>
            <a:spLocks noGrp="1"/>
          </p:cNvSpPr>
          <p:nvPr>
            <p:ph idx="1"/>
          </p:nvPr>
        </p:nvSpPr>
        <p:spPr>
          <a:xfrm>
            <a:off x="304800" y="990600"/>
            <a:ext cx="8839200" cy="4766772"/>
          </a:xfrm>
        </p:spPr>
        <p:txBody>
          <a:bodyPr>
            <a:noAutofit/>
          </a:bodyPr>
          <a:lstStyle/>
          <a:p>
            <a:pPr>
              <a:buFont typeface="Arial" panose="020B0604020202020204" pitchFamily="34" charset="0"/>
              <a:buChar char="•"/>
            </a:pPr>
            <a:r>
              <a:rPr lang="en-US" sz="3000" dirty="0" smtClean="0"/>
              <a:t>Believe Jewish heritage + Jesus </a:t>
            </a:r>
          </a:p>
          <a:p>
            <a:pPr>
              <a:buFont typeface="Arial" panose="020B0604020202020204" pitchFamily="34" charset="0"/>
              <a:buChar char="•"/>
            </a:pPr>
            <a:endParaRPr lang="en-US" sz="3000" dirty="0"/>
          </a:p>
          <a:p>
            <a:pPr>
              <a:buFont typeface="Arial" panose="020B0604020202020204" pitchFamily="34" charset="0"/>
              <a:buChar char="•"/>
            </a:pPr>
            <a:r>
              <a:rPr lang="en-US" sz="3000" dirty="0" smtClean="0"/>
              <a:t>Jesus born to Virgin Mary, a teacher &amp; miracles</a:t>
            </a:r>
          </a:p>
          <a:p>
            <a:pPr>
              <a:buFont typeface="Arial" panose="020B0604020202020204" pitchFamily="34" charset="0"/>
              <a:buChar char="•"/>
            </a:pPr>
            <a:endParaRPr lang="en-US" sz="3000" dirty="0" smtClean="0"/>
          </a:p>
          <a:p>
            <a:pPr>
              <a:buFont typeface="Arial" panose="020B0604020202020204" pitchFamily="34" charset="0"/>
              <a:buChar char="•"/>
            </a:pPr>
            <a:r>
              <a:rPr lang="en-US" sz="3000" dirty="0" smtClean="0"/>
              <a:t>Crucifixion &amp; resurrection</a:t>
            </a:r>
          </a:p>
          <a:p>
            <a:pPr>
              <a:buFont typeface="Arial" panose="020B0604020202020204" pitchFamily="34" charset="0"/>
              <a:buChar char="•"/>
            </a:pPr>
            <a:r>
              <a:rPr lang="en-US" sz="3000" dirty="0" smtClean="0"/>
              <a:t>St Paul spreads Gospel of Jesus, persecuted</a:t>
            </a:r>
          </a:p>
          <a:p>
            <a:pPr>
              <a:buFont typeface="Arial" panose="020B0604020202020204" pitchFamily="34" charset="0"/>
              <a:buChar char="•"/>
            </a:pPr>
            <a:endParaRPr lang="en-US" sz="3000" dirty="0" smtClean="0"/>
          </a:p>
          <a:p>
            <a:pPr>
              <a:buFont typeface="Arial" panose="020B0604020202020204" pitchFamily="34" charset="0"/>
              <a:buChar char="•"/>
            </a:pPr>
            <a:r>
              <a:rPr lang="en-US" sz="3000" dirty="0" smtClean="0"/>
              <a:t>Series of Councils over doctrine, Catholic Church</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5320319"/>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Christianity</a:t>
            </a:r>
            <a:r>
              <a:rPr lang="en-US" dirty="0" smtClean="0"/>
              <a:t>:</a:t>
            </a:r>
            <a:endParaRPr lang="en-US" dirty="0"/>
          </a:p>
        </p:txBody>
      </p:sp>
      <p:sp>
        <p:nvSpPr>
          <p:cNvPr id="3" name="Content Placeholder 2"/>
          <p:cNvSpPr>
            <a:spLocks noGrp="1"/>
          </p:cNvSpPr>
          <p:nvPr>
            <p:ph idx="1"/>
          </p:nvPr>
        </p:nvSpPr>
        <p:spPr>
          <a:xfrm>
            <a:off x="822960" y="1100628"/>
            <a:ext cx="7520940" cy="4995372"/>
          </a:xfrm>
        </p:spPr>
        <p:txBody>
          <a:bodyPr>
            <a:normAutofit/>
          </a:bodyPr>
          <a:lstStyle/>
          <a:p>
            <a:r>
              <a:rPr lang="en-US" sz="4000" dirty="0" smtClean="0"/>
              <a:t>Bible – Old &amp; New Testament</a:t>
            </a:r>
          </a:p>
          <a:p>
            <a:endParaRPr lang="en-US" sz="4000" dirty="0"/>
          </a:p>
          <a:p>
            <a:r>
              <a:rPr lang="en-US" sz="4000" dirty="0" smtClean="0"/>
              <a:t>Worship in Church</a:t>
            </a:r>
          </a:p>
          <a:p>
            <a:r>
              <a:rPr lang="en-US" sz="4000" dirty="0" smtClean="0"/>
              <a:t>Leaders: priests, minister, preacher</a:t>
            </a:r>
            <a:endParaRPr lang="en-US" sz="4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3521662"/>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Christianity: Sects</a:t>
            </a:r>
            <a:endParaRPr lang="en-US" dirty="0"/>
          </a:p>
        </p:txBody>
      </p:sp>
      <p:sp>
        <p:nvSpPr>
          <p:cNvPr id="3" name="Content Placeholder 2"/>
          <p:cNvSpPr>
            <a:spLocks noGrp="1"/>
          </p:cNvSpPr>
          <p:nvPr>
            <p:ph idx="1"/>
          </p:nvPr>
        </p:nvSpPr>
        <p:spPr>
          <a:xfrm>
            <a:off x="822960" y="1100628"/>
            <a:ext cx="7520940" cy="4995372"/>
          </a:xfrm>
        </p:spPr>
        <p:txBody>
          <a:bodyPr>
            <a:normAutofit/>
          </a:bodyPr>
          <a:lstStyle/>
          <a:p>
            <a:r>
              <a:rPr lang="en-US" sz="4000" dirty="0" smtClean="0"/>
              <a:t>Catholic</a:t>
            </a:r>
          </a:p>
          <a:p>
            <a:r>
              <a:rPr lang="en-US" sz="4000" dirty="0" smtClean="0"/>
              <a:t>Orthodox</a:t>
            </a:r>
          </a:p>
          <a:p>
            <a:r>
              <a:rPr lang="en-US" sz="4000" dirty="0" smtClean="0"/>
              <a:t>Protestant</a:t>
            </a:r>
          </a:p>
          <a:p>
            <a:endParaRPr lang="en-US" sz="4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6691363"/>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457200" y="1524000"/>
            <a:ext cx="4495800" cy="4572000"/>
          </a:xfrm>
        </p:spPr>
        <p:txBody>
          <a:bodyPr/>
          <a:lstStyle/>
          <a:p>
            <a:r>
              <a:rPr lang="en-US" sz="2000" b="0" dirty="0"/>
              <a:t>After the death of Jesus, his followers taught that he was the Son of God and the </a:t>
            </a:r>
            <a:r>
              <a:rPr lang="en-US" sz="2000" dirty="0"/>
              <a:t>Messiah </a:t>
            </a:r>
            <a:r>
              <a:rPr lang="en-US" sz="2000" b="0" dirty="0"/>
              <a:t>that the Jews had been waiting for. </a:t>
            </a:r>
            <a:r>
              <a:rPr lang="en-US" sz="2000" dirty="0"/>
              <a:t>Many people throughout the Mediterranean accepted these teachings, and became known as Christians. </a:t>
            </a:r>
          </a:p>
          <a:p>
            <a:endParaRPr lang="en-US" dirty="0"/>
          </a:p>
        </p:txBody>
      </p:sp>
      <p:pic>
        <p:nvPicPr>
          <p:cNvPr id="73732" name="Picture 2" descr="http://www.richardboyd.net/images/jesus_127_n3gt.jpg"/>
          <p:cNvPicPr>
            <a:picLocks noChangeAspect="1" noChangeArrowheads="1"/>
          </p:cNvPicPr>
          <p:nvPr/>
        </p:nvPicPr>
        <p:blipFill>
          <a:blip r:embed="rId2"/>
          <a:srcRect l="23691" r="18747"/>
          <a:stretch>
            <a:fillRect/>
          </a:stretch>
        </p:blipFill>
        <p:spPr bwMode="auto">
          <a:xfrm>
            <a:off x="4876800" y="1524000"/>
            <a:ext cx="3733800" cy="48672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457200" y="1524000"/>
            <a:ext cx="4038600" cy="4572000"/>
          </a:xfrm>
        </p:spPr>
        <p:txBody>
          <a:bodyPr>
            <a:normAutofit/>
          </a:bodyPr>
          <a:lstStyle/>
          <a:p>
            <a:r>
              <a:rPr lang="en-US" sz="2000" b="0" dirty="0"/>
              <a:t>For the next 300 years, Christianity was practiced by many city dwellers in private. </a:t>
            </a:r>
            <a:r>
              <a:rPr lang="en-US" sz="2000" dirty="0"/>
              <a:t>Roman officials viewed Christians as a threat, and often had them killed. </a:t>
            </a:r>
            <a:r>
              <a:rPr lang="en-US" sz="2000" b="0" dirty="0"/>
              <a:t>Christians continued to establish churches, and to spread their religion, but they did so discreetly.</a:t>
            </a:r>
          </a:p>
        </p:txBody>
      </p:sp>
      <p:sp>
        <p:nvSpPr>
          <p:cNvPr id="3" name="Title 2"/>
          <p:cNvSpPr>
            <a:spLocks noGrp="1"/>
          </p:cNvSpPr>
          <p:nvPr>
            <p:ph type="title"/>
          </p:nvPr>
        </p:nvSpPr>
        <p:spPr/>
        <p:txBody>
          <a:bodyPr/>
          <a:lstStyle/>
          <a:p>
            <a:pPr>
              <a:defRPr/>
            </a:pPr>
            <a:r>
              <a:rPr dirty="0" smtClean="0">
                <a:ea typeface="+mj-ea"/>
                <a:cs typeface="+mj-cs"/>
              </a:rPr>
              <a:t>Persecutions</a:t>
            </a:r>
            <a:endParaRPr dirty="0">
              <a:ea typeface="+mj-ea"/>
              <a:cs typeface="+mj-cs"/>
            </a:endParaRPr>
          </a:p>
        </p:txBody>
      </p:sp>
      <p:pic>
        <p:nvPicPr>
          <p:cNvPr id="74756" name="Picture 6" descr="http://farm3.static.flickr.com/2360/2090040876_bb4aac7a56.jpg"/>
          <p:cNvPicPr>
            <a:picLocks noChangeAspect="1" noChangeArrowheads="1"/>
          </p:cNvPicPr>
          <p:nvPr/>
        </p:nvPicPr>
        <p:blipFill>
          <a:blip r:embed="rId2"/>
          <a:srcRect l="4800" r="13600"/>
          <a:stretch>
            <a:fillRect/>
          </a:stretch>
        </p:blipFill>
        <p:spPr bwMode="auto">
          <a:xfrm>
            <a:off x="4495800" y="1752600"/>
            <a:ext cx="4191000" cy="31226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Content Placeholder 1"/>
          <p:cNvSpPr>
            <a:spLocks noGrp="1"/>
          </p:cNvSpPr>
          <p:nvPr>
            <p:ph idx="1"/>
          </p:nvPr>
        </p:nvSpPr>
        <p:spPr>
          <a:xfrm>
            <a:off x="457200" y="1524000"/>
            <a:ext cx="4724400" cy="4572000"/>
          </a:xfrm>
        </p:spPr>
        <p:txBody>
          <a:bodyPr>
            <a:normAutofit/>
          </a:bodyPr>
          <a:lstStyle/>
          <a:p>
            <a:r>
              <a:rPr lang="en-US" sz="2000" dirty="0"/>
              <a:t>In 312 C.E., the Roman general Constantine became emperor of Rome. He offered protection to Christians, allowing them to build churches and to spread Christianity more quickly. </a:t>
            </a:r>
            <a:br>
              <a:rPr lang="en-US" sz="2000" dirty="0"/>
            </a:br>
            <a:r>
              <a:rPr lang="en-US" sz="2000" dirty="0"/>
              <a:t>By 392 C.E., Christianity had become a powerful force in the empire and Emperor Theodosius declared Christianity the state religion.</a:t>
            </a:r>
          </a:p>
        </p:txBody>
      </p:sp>
      <p:sp>
        <p:nvSpPr>
          <p:cNvPr id="3" name="Title 2"/>
          <p:cNvSpPr>
            <a:spLocks noGrp="1"/>
          </p:cNvSpPr>
          <p:nvPr>
            <p:ph type="title"/>
          </p:nvPr>
        </p:nvSpPr>
        <p:spPr/>
        <p:txBody>
          <a:bodyPr/>
          <a:lstStyle/>
          <a:p>
            <a:pPr>
              <a:defRPr/>
            </a:pPr>
            <a:r>
              <a:rPr dirty="0" smtClean="0">
                <a:ea typeface="+mj-ea"/>
                <a:cs typeface="+mj-cs"/>
              </a:rPr>
              <a:t>State Religion</a:t>
            </a:r>
            <a:endParaRPr dirty="0">
              <a:ea typeface="+mj-ea"/>
              <a:cs typeface="+mj-cs"/>
            </a:endParaRPr>
          </a:p>
        </p:txBody>
      </p:sp>
      <p:pic>
        <p:nvPicPr>
          <p:cNvPr id="75780" name="Picture 2" descr="http://www.classicalmosaics.com/images/EmpConstantine.jpg"/>
          <p:cNvPicPr>
            <a:picLocks noChangeAspect="1" noChangeArrowheads="1"/>
          </p:cNvPicPr>
          <p:nvPr/>
        </p:nvPicPr>
        <p:blipFill>
          <a:blip r:embed="rId2"/>
          <a:srcRect/>
          <a:stretch>
            <a:fillRect/>
          </a:stretch>
        </p:blipFill>
        <p:spPr bwMode="auto">
          <a:xfrm>
            <a:off x="5257800" y="1524000"/>
            <a:ext cx="3400425" cy="48672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Content Placeholder 1"/>
          <p:cNvSpPr>
            <a:spLocks noGrp="1"/>
          </p:cNvSpPr>
          <p:nvPr>
            <p:ph idx="1"/>
          </p:nvPr>
        </p:nvSpPr>
        <p:spPr>
          <a:xfrm>
            <a:off x="457200" y="1524000"/>
            <a:ext cx="4114800" cy="4572000"/>
          </a:xfrm>
        </p:spPr>
        <p:txBody>
          <a:bodyPr>
            <a:normAutofit/>
          </a:bodyPr>
          <a:lstStyle/>
          <a:p>
            <a:r>
              <a:rPr lang="en-US" sz="2000" dirty="0"/>
              <a:t>Christians began to organize their church into parishes, which were overseen by priests. </a:t>
            </a:r>
            <a:r>
              <a:rPr lang="en-US" sz="2000" b="0" dirty="0"/>
              <a:t>Several parishes formed what was called a diocese. Each diocese was led by a bishop. </a:t>
            </a:r>
          </a:p>
        </p:txBody>
      </p:sp>
      <p:sp>
        <p:nvSpPr>
          <p:cNvPr id="3" name="Title 2"/>
          <p:cNvSpPr>
            <a:spLocks noGrp="1"/>
          </p:cNvSpPr>
          <p:nvPr>
            <p:ph type="title"/>
          </p:nvPr>
        </p:nvSpPr>
        <p:spPr/>
        <p:txBody>
          <a:bodyPr/>
          <a:lstStyle/>
          <a:p>
            <a:pPr>
              <a:defRPr/>
            </a:pPr>
            <a:r>
              <a:rPr dirty="0" smtClean="0">
                <a:ea typeface="+mj-ea"/>
                <a:cs typeface="+mj-cs"/>
              </a:rPr>
              <a:t>Church Organization</a:t>
            </a:r>
            <a:endParaRPr dirty="0">
              <a:ea typeface="+mj-ea"/>
              <a:cs typeface="+mj-cs"/>
            </a:endParaRPr>
          </a:p>
        </p:txBody>
      </p:sp>
      <p:pic>
        <p:nvPicPr>
          <p:cNvPr id="76804" name="Picture 2" descr="http://nasrani.net/wp-content/uploads/2008/07/prelates-of-nasranis.jpg"/>
          <p:cNvPicPr>
            <a:picLocks noChangeAspect="1" noChangeArrowheads="1"/>
          </p:cNvPicPr>
          <p:nvPr/>
        </p:nvPicPr>
        <p:blipFill>
          <a:blip r:embed="rId2"/>
          <a:srcRect/>
          <a:stretch>
            <a:fillRect/>
          </a:stretch>
        </p:blipFill>
        <p:spPr bwMode="auto">
          <a:xfrm>
            <a:off x="4648200" y="1752600"/>
            <a:ext cx="4106863" cy="304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Content Placeholder 1"/>
          <p:cNvSpPr>
            <a:spLocks noGrp="1"/>
          </p:cNvSpPr>
          <p:nvPr>
            <p:ph idx="1"/>
          </p:nvPr>
        </p:nvSpPr>
        <p:spPr>
          <a:xfrm>
            <a:off x="457200" y="1524000"/>
            <a:ext cx="4419600" cy="4572000"/>
          </a:xfrm>
        </p:spPr>
        <p:txBody>
          <a:bodyPr/>
          <a:lstStyle/>
          <a:p>
            <a:r>
              <a:rPr lang="en-US" sz="2000" dirty="0"/>
              <a:t>Eventually the bishop in Rome began to claim authority over all other bishops, and gave himself the title of  Pope. The Western parishes readily accepted the authority of the Pope, however, the Eastern churches did not. </a:t>
            </a:r>
          </a:p>
          <a:p>
            <a:endParaRPr lang="en-US" dirty="0"/>
          </a:p>
        </p:txBody>
      </p:sp>
      <p:sp>
        <p:nvSpPr>
          <p:cNvPr id="3" name="Title 2"/>
          <p:cNvSpPr>
            <a:spLocks noGrp="1"/>
          </p:cNvSpPr>
          <p:nvPr>
            <p:ph type="title"/>
          </p:nvPr>
        </p:nvSpPr>
        <p:spPr/>
        <p:txBody>
          <a:bodyPr/>
          <a:lstStyle/>
          <a:p>
            <a:pPr>
              <a:defRPr/>
            </a:pPr>
            <a:r>
              <a:rPr dirty="0" smtClean="0">
                <a:ea typeface="+mj-ea"/>
                <a:cs typeface="+mj-cs"/>
              </a:rPr>
              <a:t>The Papacy</a:t>
            </a:r>
            <a:endParaRPr dirty="0">
              <a:ea typeface="+mj-ea"/>
              <a:cs typeface="+mj-cs"/>
            </a:endParaRPr>
          </a:p>
        </p:txBody>
      </p:sp>
      <p:pic>
        <p:nvPicPr>
          <p:cNvPr id="77828" name="Picture 2" descr="http://top-10-list.org/wp-content/uploads/2009/08/The-Papacy.png"/>
          <p:cNvPicPr>
            <a:picLocks noChangeAspect="1" noChangeArrowheads="1"/>
          </p:cNvPicPr>
          <p:nvPr/>
        </p:nvPicPr>
        <p:blipFill>
          <a:blip r:embed="rId2"/>
          <a:srcRect l="24670" r="29515"/>
          <a:stretch>
            <a:fillRect/>
          </a:stretch>
        </p:blipFill>
        <p:spPr bwMode="auto">
          <a:xfrm>
            <a:off x="4724400" y="1600200"/>
            <a:ext cx="3621088" cy="4724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838200" y="2362200"/>
            <a:ext cx="7772400" cy="1600200"/>
          </a:xfrm>
        </p:spPr>
        <p:txBody>
          <a:bodyPr/>
          <a:lstStyle/>
          <a:p>
            <a:r>
              <a:rPr lang="en-US" sz="6000" b="1" dirty="0">
                <a:solidFill>
                  <a:schemeClr val="folHlink"/>
                </a:solidFill>
              </a:rPr>
              <a:t>Zoroastrianism</a:t>
            </a:r>
          </a:p>
        </p:txBody>
      </p:sp>
      <p:sp>
        <p:nvSpPr>
          <p:cNvPr id="2051" name="Rectangle 3"/>
          <p:cNvSpPr>
            <a:spLocks noGrp="1" noRot="1" noChangeArrowheads="1"/>
          </p:cNvSpPr>
          <p:nvPr>
            <p:ph type="subTitle" idx="1"/>
          </p:nvPr>
        </p:nvSpPr>
        <p:spPr>
          <a:xfrm>
            <a:off x="1371600" y="4495800"/>
            <a:ext cx="6400800" cy="1752600"/>
          </a:xfrm>
        </p:spPr>
        <p:txBody>
          <a:bodyPr/>
          <a:lstStyle/>
          <a:p>
            <a:r>
              <a:rPr lang="en-US"/>
              <a:t>One of the World’s Oldest Monotheistic Religions</a:t>
            </a:r>
          </a:p>
        </p:txBody>
      </p:sp>
      <p:pic>
        <p:nvPicPr>
          <p:cNvPr id="2054" name="Picture 6" descr="dws-t-is-one-Zoroastrian"/>
          <p:cNvPicPr>
            <a:picLocks noChangeAspect="1" noChangeArrowheads="1"/>
          </p:cNvPicPr>
          <p:nvPr/>
        </p:nvPicPr>
        <p:blipFill>
          <a:blip r:embed="rId2"/>
          <a:srcRect/>
          <a:stretch>
            <a:fillRect/>
          </a:stretch>
        </p:blipFill>
        <p:spPr bwMode="auto">
          <a:xfrm>
            <a:off x="3352800" y="228600"/>
            <a:ext cx="1981199" cy="19668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2051">
                                            <p:txEl>
                                              <p:pRg st="0" end="0"/>
                                            </p:txEl>
                                          </p:spTgt>
                                        </p:tgtEl>
                                        <p:attrNameLst>
                                          <p:attrName>style.color</p:attrName>
                                        </p:attrNameLst>
                                      </p:cBhvr>
                                      <p:to>
                                        <p:clrVal>
                                          <a:schemeClr val="hlink"/>
                                        </p:clrVal>
                                      </p:to>
                                    </p:set>
                                    <p:set>
                                      <p:cBhvr>
                                        <p:cTn id="7" dur="250" autoRev="1" fill="hold"/>
                                        <p:tgtEl>
                                          <p:spTgt spid="2051">
                                            <p:txEl>
                                              <p:pRg st="0" end="0"/>
                                            </p:txEl>
                                          </p:spTgt>
                                        </p:tgtEl>
                                        <p:attrNameLst>
                                          <p:attrName>fillcolor</p:attrName>
                                        </p:attrNameLst>
                                      </p:cBhvr>
                                      <p:to>
                                        <p:clrVal>
                                          <a:schemeClr val="hlink"/>
                                        </p:clrVal>
                                      </p:to>
                                    </p:set>
                                    <p:set>
                                      <p:cBhvr>
                                        <p:cTn id="8" dur="250" autoRev="1" fill="hold"/>
                                        <p:tgtEl>
                                          <p:spTgt spid="205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Content Placeholder 1"/>
          <p:cNvSpPr>
            <a:spLocks noGrp="1"/>
          </p:cNvSpPr>
          <p:nvPr>
            <p:ph idx="1"/>
          </p:nvPr>
        </p:nvSpPr>
        <p:spPr>
          <a:xfrm>
            <a:off x="457200" y="1524000"/>
            <a:ext cx="3581400" cy="4572000"/>
          </a:xfrm>
        </p:spPr>
        <p:txBody>
          <a:bodyPr>
            <a:normAutofit/>
          </a:bodyPr>
          <a:lstStyle/>
          <a:p>
            <a:r>
              <a:rPr lang="en-US" sz="2000" dirty="0"/>
              <a:t>The churches in the West eventually became known as the Roman Catholic Church, while the churches in the East joined together to form the Eastern Orthodox Church.</a:t>
            </a:r>
          </a:p>
        </p:txBody>
      </p:sp>
      <p:sp>
        <p:nvSpPr>
          <p:cNvPr id="3" name="Title 2"/>
          <p:cNvSpPr>
            <a:spLocks noGrp="1"/>
          </p:cNvSpPr>
          <p:nvPr>
            <p:ph type="title"/>
          </p:nvPr>
        </p:nvSpPr>
        <p:spPr/>
        <p:txBody>
          <a:bodyPr/>
          <a:lstStyle/>
          <a:p>
            <a:pPr>
              <a:defRPr/>
            </a:pPr>
            <a:r>
              <a:rPr dirty="0" smtClean="0">
                <a:ea typeface="+mj-ea"/>
                <a:cs typeface="+mj-cs"/>
              </a:rPr>
              <a:t>East-West Division in Christianity</a:t>
            </a:r>
            <a:endParaRPr dirty="0">
              <a:ea typeface="+mj-ea"/>
              <a:cs typeface="+mj-cs"/>
            </a:endParaRPr>
          </a:p>
        </p:txBody>
      </p:sp>
      <p:pic>
        <p:nvPicPr>
          <p:cNvPr id="78852" name="Picture 2" descr="http://brian.hoffert.faculty.noctrl.edu/REL100/Christianity.PopePatriarch.jpg"/>
          <p:cNvPicPr>
            <a:picLocks noChangeAspect="1" noChangeArrowheads="1"/>
          </p:cNvPicPr>
          <p:nvPr/>
        </p:nvPicPr>
        <p:blipFill>
          <a:blip r:embed="rId2"/>
          <a:srcRect/>
          <a:stretch>
            <a:fillRect/>
          </a:stretch>
        </p:blipFill>
        <p:spPr bwMode="auto">
          <a:xfrm>
            <a:off x="4038600" y="1752600"/>
            <a:ext cx="4679950" cy="3124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457200" y="1524000"/>
            <a:ext cx="4724400" cy="5029200"/>
          </a:xfrm>
        </p:spPr>
        <p:txBody>
          <a:bodyPr/>
          <a:lstStyle/>
          <a:p>
            <a:pPr eaLnBrk="1" hangingPunct="1"/>
            <a:r>
              <a:rPr lang="en-US" sz="2000" b="0" dirty="0" smtClean="0"/>
              <a:t>    The </a:t>
            </a:r>
            <a:r>
              <a:rPr lang="en-US" sz="2000" b="0" dirty="0"/>
              <a:t>religious history of China is complex, and has evolved over the centuries. Deeply interwoven into their beliefs is </a:t>
            </a:r>
            <a:r>
              <a:rPr lang="en-US" sz="2000" b="0"/>
              <a:t>the</a:t>
            </a:r>
            <a:r>
              <a:rPr lang="en-US" sz="2000" b="0" smtClean="0"/>
              <a:t> veneration </a:t>
            </a:r>
            <a:r>
              <a:rPr lang="en-US" sz="2000" b="0" dirty="0"/>
              <a:t>of their ancestors. </a:t>
            </a:r>
            <a:r>
              <a:rPr lang="en-US" sz="2000" dirty="0"/>
              <a:t>The Chinese believed that the spirits of their ancestors were watching over them, and that they could be called upon during difficult times. </a:t>
            </a:r>
            <a:r>
              <a:rPr lang="en-US" dirty="0"/>
              <a:t/>
            </a:r>
            <a:br>
              <a:rPr lang="en-US" dirty="0"/>
            </a:br>
            <a:endParaRPr lang="en-US" dirty="0"/>
          </a:p>
          <a:p>
            <a:pPr eaLnBrk="1" hangingPunct="1"/>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b="1" dirty="0" smtClean="0">
                <a:ea typeface="+mj-ea"/>
                <a:cs typeface="+mj-cs"/>
              </a:rPr>
              <a:t>Chinese </a:t>
            </a:r>
            <a:r>
              <a:rPr b="1" dirty="0" smtClean="0">
                <a:ea typeface="+mj-ea"/>
                <a:cs typeface="+mj-cs"/>
              </a:rPr>
              <a:t>Ancestor</a:t>
            </a:r>
            <a:r>
              <a:rPr lang="en-US" b="1" dirty="0" smtClean="0"/>
              <a:t> Veneration</a:t>
            </a:r>
            <a:endParaRPr b="1" dirty="0">
              <a:ea typeface="+mj-ea"/>
              <a:cs typeface="+mj-cs"/>
            </a:endParaRPr>
          </a:p>
        </p:txBody>
      </p:sp>
      <p:pic>
        <p:nvPicPr>
          <p:cNvPr id="43012" name="Picture 2" descr="Ancestor Wiorship"/>
          <p:cNvPicPr>
            <a:picLocks noChangeAspect="1" noChangeArrowheads="1"/>
          </p:cNvPicPr>
          <p:nvPr/>
        </p:nvPicPr>
        <p:blipFill>
          <a:blip r:embed="rId2"/>
          <a:srcRect/>
          <a:stretch>
            <a:fillRect/>
          </a:stretch>
        </p:blipFill>
        <p:spPr bwMode="auto">
          <a:xfrm>
            <a:off x="5257800" y="1600200"/>
            <a:ext cx="3276600" cy="485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1524000"/>
            <a:ext cx="4191000" cy="4572000"/>
          </a:xfrm>
        </p:spPr>
        <p:txBody>
          <a:bodyPr/>
          <a:lstStyle/>
          <a:p>
            <a:pPr eaLnBrk="1" hangingPunct="1"/>
            <a:r>
              <a:rPr lang="en-US" sz="2000" b="0" dirty="0" smtClean="0"/>
              <a:t>    In </a:t>
            </a:r>
            <a:r>
              <a:rPr lang="en-US" sz="2000" b="0" dirty="0"/>
              <a:t>551 B.C.E. a man by the name of </a:t>
            </a:r>
            <a:r>
              <a:rPr lang="en-US" sz="2000" dirty="0" err="1"/>
              <a:t>Kongzi</a:t>
            </a:r>
            <a:r>
              <a:rPr lang="en-US" sz="2000" dirty="0"/>
              <a:t> </a:t>
            </a:r>
            <a:r>
              <a:rPr lang="en-US" sz="2000" b="0" dirty="0"/>
              <a:t>was born to a poor family in the province of Shandong. </a:t>
            </a:r>
            <a:r>
              <a:rPr lang="en-US" sz="2000" b="0" dirty="0" err="1"/>
              <a:t>Kongzi</a:t>
            </a:r>
            <a:r>
              <a:rPr lang="en-US" sz="2000" b="0" dirty="0"/>
              <a:t> is known in the western world as </a:t>
            </a:r>
            <a:r>
              <a:rPr lang="en-US" sz="2000" dirty="0"/>
              <a:t>Confucius. </a:t>
            </a:r>
            <a:r>
              <a:rPr lang="en-US" dirty="0"/>
              <a:t/>
            </a:r>
            <a:br>
              <a:rPr lang="en-US" dirty="0"/>
            </a:br>
            <a:r>
              <a:rPr lang="en-US" dirty="0"/>
              <a:t/>
            </a:r>
            <a:br>
              <a:rPr lang="en-US" dirty="0"/>
            </a:br>
            <a:endParaRPr lang="en-US" dirty="0"/>
          </a:p>
          <a:p>
            <a:pPr eaLnBrk="1" hangingPunct="1"/>
            <a:endParaRPr lang="en-US" dirty="0"/>
          </a:p>
        </p:txBody>
      </p:sp>
      <p:sp>
        <p:nvSpPr>
          <p:cNvPr id="3" name="Title 2"/>
          <p:cNvSpPr>
            <a:spLocks noGrp="1"/>
          </p:cNvSpPr>
          <p:nvPr>
            <p:ph type="title"/>
          </p:nvPr>
        </p:nvSpPr>
        <p:spPr/>
        <p:txBody>
          <a:bodyPr/>
          <a:lstStyle/>
          <a:p>
            <a:pPr eaLnBrk="1" fontAlgn="auto" hangingPunct="1">
              <a:spcAft>
                <a:spcPts val="0"/>
              </a:spcAft>
              <a:defRPr/>
            </a:pPr>
            <a:r>
              <a:rPr dirty="0" smtClean="0">
                <a:ea typeface="+mj-ea"/>
                <a:cs typeface="+mj-cs"/>
              </a:rPr>
              <a:t>Confucianism</a:t>
            </a:r>
            <a:r>
              <a:rPr b="1" dirty="0" smtClean="0">
                <a:ea typeface="+mj-ea"/>
                <a:cs typeface="+mj-cs"/>
              </a:rPr>
              <a:t> </a:t>
            </a:r>
            <a:endParaRPr dirty="0">
              <a:ea typeface="+mj-ea"/>
              <a:cs typeface="+mj-cs"/>
            </a:endParaRPr>
          </a:p>
        </p:txBody>
      </p:sp>
      <p:pic>
        <p:nvPicPr>
          <p:cNvPr id="44036" name="Picture 4" descr="http://people.cohums.ohio-state.edu/bender4/eall131/EAHReadings/module02/imageforcontent/confucius.jpg"/>
          <p:cNvPicPr>
            <a:picLocks noChangeAspect="1" noChangeArrowheads="1"/>
          </p:cNvPicPr>
          <p:nvPr/>
        </p:nvPicPr>
        <p:blipFill>
          <a:blip r:embed="rId2"/>
          <a:srcRect/>
          <a:stretch>
            <a:fillRect/>
          </a:stretch>
        </p:blipFill>
        <p:spPr bwMode="auto">
          <a:xfrm>
            <a:off x="4953000" y="1600200"/>
            <a:ext cx="3578225" cy="4419600"/>
          </a:xfrm>
          <a:prstGeom prst="rect">
            <a:avLst/>
          </a:prstGeom>
          <a:noFill/>
          <a:ln w="76200">
            <a:solidFill>
              <a:srgbClr val="FFC0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57200" y="1524000"/>
            <a:ext cx="4191000" cy="5105400"/>
          </a:xfrm>
        </p:spPr>
        <p:txBody>
          <a:bodyPr/>
          <a:lstStyle/>
          <a:p>
            <a:pPr eaLnBrk="1" hangingPunct="1"/>
            <a:r>
              <a:rPr lang="en-US" sz="2000" dirty="0" smtClean="0"/>
              <a:t>    </a:t>
            </a:r>
            <a:r>
              <a:rPr lang="en-US" sz="2000" b="0" dirty="0" smtClean="0"/>
              <a:t>Confucius </a:t>
            </a:r>
            <a:r>
              <a:rPr lang="en-US" sz="2000" b="0" dirty="0"/>
              <a:t>saw many problems in the world and wanted to correct them. </a:t>
            </a:r>
            <a:r>
              <a:rPr lang="en-US" sz="2000" dirty="0"/>
              <a:t>When his attempts to become an advisor to a number of different government officials  failed, he became a teacher. </a:t>
            </a:r>
            <a:r>
              <a:rPr lang="en-US" dirty="0"/>
              <a:t/>
            </a:r>
            <a:br>
              <a:rPr lang="en-US" dirty="0"/>
            </a:br>
            <a:endParaRPr lang="en-US" dirty="0"/>
          </a:p>
        </p:txBody>
      </p:sp>
      <p:sp>
        <p:nvSpPr>
          <p:cNvPr id="3" name="Title 2"/>
          <p:cNvSpPr>
            <a:spLocks noGrp="1"/>
          </p:cNvSpPr>
          <p:nvPr>
            <p:ph type="title"/>
          </p:nvPr>
        </p:nvSpPr>
        <p:spPr/>
        <p:txBody>
          <a:bodyPr/>
          <a:lstStyle/>
          <a:p>
            <a:pPr eaLnBrk="1" fontAlgn="auto" hangingPunct="1">
              <a:spcAft>
                <a:spcPts val="0"/>
              </a:spcAft>
              <a:defRPr/>
            </a:pPr>
            <a:r>
              <a:rPr dirty="0" smtClean="0">
                <a:ea typeface="+mj-ea"/>
                <a:cs typeface="+mj-cs"/>
              </a:rPr>
              <a:t>Confucius: the Teacher</a:t>
            </a:r>
            <a:endParaRPr dirty="0">
              <a:ea typeface="+mj-ea"/>
              <a:cs typeface="+mj-cs"/>
            </a:endParaRPr>
          </a:p>
        </p:txBody>
      </p:sp>
      <p:pic>
        <p:nvPicPr>
          <p:cNvPr id="45060" name="Picture 4" descr="http://www.veduchina.com/UserFiles/Image/2008/05/28/2e1173ae-7fe1-4dfd-b1be-17ee0bcf0ad6.jpg"/>
          <p:cNvPicPr>
            <a:picLocks noChangeAspect="1" noChangeArrowheads="1"/>
          </p:cNvPicPr>
          <p:nvPr/>
        </p:nvPicPr>
        <p:blipFill>
          <a:blip r:embed="rId2"/>
          <a:srcRect l="25397" r="14285"/>
          <a:stretch>
            <a:fillRect/>
          </a:stretch>
        </p:blipFill>
        <p:spPr bwMode="auto">
          <a:xfrm>
            <a:off x="4800600" y="1676400"/>
            <a:ext cx="3824288"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Oval 7"/>
          <p:cNvSpPr/>
          <p:nvPr/>
        </p:nvSpPr>
        <p:spPr>
          <a:xfrm>
            <a:off x="5029200" y="18288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83" name="Content Placeholder 1"/>
          <p:cNvSpPr>
            <a:spLocks noGrp="1"/>
          </p:cNvSpPr>
          <p:nvPr>
            <p:ph idx="1"/>
          </p:nvPr>
        </p:nvSpPr>
        <p:spPr>
          <a:xfrm>
            <a:off x="457200" y="1524000"/>
            <a:ext cx="4191000" cy="4572000"/>
          </a:xfrm>
        </p:spPr>
        <p:txBody>
          <a:bodyPr/>
          <a:lstStyle/>
          <a:p>
            <a:pPr eaLnBrk="1" hangingPunct="1"/>
            <a:r>
              <a:rPr lang="en-US" sz="2000" dirty="0" smtClean="0"/>
              <a:t>     The </a:t>
            </a:r>
            <a:r>
              <a:rPr lang="en-US" sz="2000" dirty="0"/>
              <a:t>most important things to Confucius were peace, and order. He felt that everyone had a proper role in society, and that if people were willing to accept their role, and fulfill it, that peace and harmony would abound. </a:t>
            </a:r>
          </a:p>
          <a:p>
            <a:pPr eaLnBrk="1" hangingPunct="1"/>
            <a:endParaRPr lang="en-US" dirty="0"/>
          </a:p>
        </p:txBody>
      </p:sp>
      <p:sp>
        <p:nvSpPr>
          <p:cNvPr id="3" name="Title 2"/>
          <p:cNvSpPr>
            <a:spLocks noGrp="1"/>
          </p:cNvSpPr>
          <p:nvPr>
            <p:ph type="title"/>
          </p:nvPr>
        </p:nvSpPr>
        <p:spPr/>
        <p:txBody>
          <a:bodyPr/>
          <a:lstStyle/>
          <a:p>
            <a:pPr eaLnBrk="1" fontAlgn="auto" hangingPunct="1">
              <a:spcAft>
                <a:spcPts val="0"/>
              </a:spcAft>
              <a:defRPr/>
            </a:pPr>
            <a:r>
              <a:rPr dirty="0" smtClean="0">
                <a:ea typeface="+mj-ea"/>
                <a:cs typeface="+mj-cs"/>
              </a:rPr>
              <a:t>Peace and Order</a:t>
            </a:r>
            <a:endParaRPr dirty="0">
              <a:ea typeface="+mj-ea"/>
              <a:cs typeface="+mj-cs"/>
            </a:endParaRPr>
          </a:p>
        </p:txBody>
      </p:sp>
      <p:pic>
        <p:nvPicPr>
          <p:cNvPr id="46085"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22863" y="1905000"/>
            <a:ext cx="3182937"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457200" y="1524000"/>
            <a:ext cx="4267200" cy="4953000"/>
          </a:xfrm>
        </p:spPr>
        <p:txBody>
          <a:bodyPr/>
          <a:lstStyle/>
          <a:p>
            <a:pPr eaLnBrk="1" hangingPunct="1"/>
            <a:r>
              <a:rPr lang="en-US" sz="2000" dirty="0" smtClean="0"/>
              <a:t>     </a:t>
            </a:r>
            <a:r>
              <a:rPr lang="en-US" sz="2000" b="0" dirty="0" smtClean="0"/>
              <a:t>In </a:t>
            </a:r>
            <a:r>
              <a:rPr lang="en-US" sz="2000" b="0" dirty="0"/>
              <a:t>order to help people accept their roles in society, and establish order, Confucius outlined how individuals should treat one another. </a:t>
            </a:r>
            <a:r>
              <a:rPr lang="en-US" sz="2000" dirty="0"/>
              <a:t>The most important of these ethics outlined the responsibilities of children to respect and listen to their parents, and other elders. </a:t>
            </a:r>
          </a:p>
          <a:p>
            <a:pPr eaLnBrk="1" hangingPunct="1"/>
            <a:endParaRPr lang="en-US" dirty="0"/>
          </a:p>
        </p:txBody>
      </p:sp>
      <p:sp>
        <p:nvSpPr>
          <p:cNvPr id="3" name="Title 2"/>
          <p:cNvSpPr>
            <a:spLocks noGrp="1"/>
          </p:cNvSpPr>
          <p:nvPr>
            <p:ph type="title"/>
          </p:nvPr>
        </p:nvSpPr>
        <p:spPr/>
        <p:txBody>
          <a:bodyPr/>
          <a:lstStyle/>
          <a:p>
            <a:pPr eaLnBrk="1" fontAlgn="auto" hangingPunct="1">
              <a:spcAft>
                <a:spcPts val="0"/>
              </a:spcAft>
              <a:defRPr/>
            </a:pPr>
            <a:r>
              <a:rPr dirty="0" smtClean="0">
                <a:ea typeface="+mj-ea"/>
                <a:cs typeface="+mj-cs"/>
              </a:rPr>
              <a:t>Respect for Elders</a:t>
            </a:r>
            <a:endParaRPr dirty="0">
              <a:ea typeface="+mj-ea"/>
              <a:cs typeface="+mj-cs"/>
            </a:endParaRPr>
          </a:p>
        </p:txBody>
      </p:sp>
      <p:pic>
        <p:nvPicPr>
          <p:cNvPr id="47108" name="Picture 4"/>
          <p:cNvPicPr>
            <a:picLocks noChangeAspect="1" noChangeArrowheads="1"/>
          </p:cNvPicPr>
          <p:nvPr/>
        </p:nvPicPr>
        <p:blipFill>
          <a:blip r:embed="rId2"/>
          <a:srcRect/>
          <a:stretch>
            <a:fillRect/>
          </a:stretch>
        </p:blipFill>
        <p:spPr bwMode="auto">
          <a:xfrm>
            <a:off x="4800600" y="1752600"/>
            <a:ext cx="3798888"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457200" y="1524000"/>
            <a:ext cx="4343400" cy="4572000"/>
          </a:xfrm>
        </p:spPr>
        <p:txBody>
          <a:bodyPr>
            <a:normAutofit/>
          </a:bodyPr>
          <a:lstStyle/>
          <a:p>
            <a:pPr eaLnBrk="1" hangingPunct="1"/>
            <a:r>
              <a:rPr lang="en-US" sz="2000" dirty="0" smtClean="0"/>
              <a:t>    He </a:t>
            </a:r>
            <a:r>
              <a:rPr lang="en-US" sz="2000" dirty="0"/>
              <a:t>also laid out ethics for how subjects </a:t>
            </a:r>
            <a:r>
              <a:rPr lang="en-US" sz="2000" b="0" dirty="0"/>
              <a:t>should follow rulers, for how rulers should treat subjects, how husbands and wives should treat one another, and how friends</a:t>
            </a:r>
            <a:r>
              <a:rPr lang="en-US" sz="2000" dirty="0"/>
              <a:t> should treat each other. </a:t>
            </a:r>
          </a:p>
        </p:txBody>
      </p:sp>
      <p:sp>
        <p:nvSpPr>
          <p:cNvPr id="3" name="Title 2"/>
          <p:cNvSpPr>
            <a:spLocks noGrp="1"/>
          </p:cNvSpPr>
          <p:nvPr>
            <p:ph type="title"/>
          </p:nvPr>
        </p:nvSpPr>
        <p:spPr/>
        <p:txBody>
          <a:bodyPr/>
          <a:lstStyle/>
          <a:p>
            <a:pPr eaLnBrk="1" fontAlgn="auto" hangingPunct="1">
              <a:spcAft>
                <a:spcPts val="0"/>
              </a:spcAft>
              <a:defRPr/>
            </a:pPr>
            <a:r>
              <a:rPr dirty="0" smtClean="0">
                <a:ea typeface="+mj-ea"/>
                <a:cs typeface="+mj-cs"/>
              </a:rPr>
              <a:t>Social Ethics</a:t>
            </a:r>
            <a:endParaRPr dirty="0">
              <a:ea typeface="+mj-ea"/>
              <a:cs typeface="+mj-cs"/>
            </a:endParaRPr>
          </a:p>
        </p:txBody>
      </p:sp>
      <p:pic>
        <p:nvPicPr>
          <p:cNvPr id="48132" name="Picture 7" descr="http://cla.calpoly.edu/~bmori/Images/ChineseImages/Tibetanenvoy.jpg"/>
          <p:cNvPicPr>
            <a:picLocks noChangeAspect="1" noChangeArrowheads="1"/>
          </p:cNvPicPr>
          <p:nvPr/>
        </p:nvPicPr>
        <p:blipFill>
          <a:blip r:embed="rId2"/>
          <a:srcRect l="42184"/>
          <a:stretch>
            <a:fillRect/>
          </a:stretch>
        </p:blipFill>
        <p:spPr bwMode="auto">
          <a:xfrm>
            <a:off x="4800600" y="1676400"/>
            <a:ext cx="394017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457200" y="1524000"/>
            <a:ext cx="4267200" cy="4572000"/>
          </a:xfrm>
        </p:spPr>
        <p:txBody>
          <a:bodyPr/>
          <a:lstStyle/>
          <a:p>
            <a:pPr eaLnBrk="1" hangingPunct="1">
              <a:lnSpc>
                <a:spcPct val="90000"/>
              </a:lnSpc>
            </a:pPr>
            <a:r>
              <a:rPr lang="en-US" sz="2000" dirty="0" smtClean="0"/>
              <a:t>    During </a:t>
            </a:r>
            <a:r>
              <a:rPr lang="en-US" sz="2000" dirty="0"/>
              <a:t>his own lifetime Confucius’ teachings were not widely accepted. </a:t>
            </a:r>
            <a:r>
              <a:rPr lang="en-US" sz="2000" b="0" dirty="0"/>
              <a:t>However, within a hundred years, they were being used by the emperor to help him rule, and eventually became a widely followed religion. </a:t>
            </a:r>
            <a:r>
              <a:rPr lang="en-US" sz="2000" dirty="0"/>
              <a:t>Confucianism would remain a powerful force in Chinese history</a:t>
            </a:r>
            <a:r>
              <a:rPr lang="en-US" dirty="0"/>
              <a:t>. </a:t>
            </a:r>
          </a:p>
        </p:txBody>
      </p:sp>
      <p:sp>
        <p:nvSpPr>
          <p:cNvPr id="3" name="Title 2"/>
          <p:cNvSpPr>
            <a:spLocks noGrp="1"/>
          </p:cNvSpPr>
          <p:nvPr>
            <p:ph type="title"/>
          </p:nvPr>
        </p:nvSpPr>
        <p:spPr/>
        <p:txBody>
          <a:bodyPr/>
          <a:lstStyle/>
          <a:p>
            <a:pPr eaLnBrk="1" fontAlgn="auto" hangingPunct="1">
              <a:spcAft>
                <a:spcPts val="0"/>
              </a:spcAft>
              <a:defRPr/>
            </a:pPr>
            <a:r>
              <a:rPr dirty="0" smtClean="0">
                <a:ea typeface="+mj-ea"/>
                <a:cs typeface="+mj-cs"/>
              </a:rPr>
              <a:t>Spread of Confucianism</a:t>
            </a:r>
            <a:endParaRPr dirty="0">
              <a:ea typeface="+mj-ea"/>
              <a:cs typeface="+mj-cs"/>
            </a:endParaRPr>
          </a:p>
        </p:txBody>
      </p:sp>
      <p:pic>
        <p:nvPicPr>
          <p:cNvPr id="49156" name="Picture 5" descr="http://www.orient-tours.nl/2vietnaminsights/religion/pics/confucianism.jpg"/>
          <p:cNvPicPr>
            <a:picLocks noChangeAspect="1" noChangeArrowheads="1"/>
          </p:cNvPicPr>
          <p:nvPr/>
        </p:nvPicPr>
        <p:blipFill>
          <a:blip r:embed="rId2"/>
          <a:srcRect/>
          <a:stretch>
            <a:fillRect/>
          </a:stretch>
        </p:blipFill>
        <p:spPr bwMode="auto">
          <a:xfrm>
            <a:off x="4876800" y="1447800"/>
            <a:ext cx="367665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Content Placeholder 1"/>
          <p:cNvSpPr>
            <a:spLocks noGrp="1"/>
          </p:cNvSpPr>
          <p:nvPr>
            <p:ph idx="1"/>
          </p:nvPr>
        </p:nvSpPr>
        <p:spPr>
          <a:xfrm>
            <a:off x="457200" y="1524000"/>
            <a:ext cx="4191000" cy="4953000"/>
          </a:xfrm>
        </p:spPr>
        <p:txBody>
          <a:bodyPr/>
          <a:lstStyle/>
          <a:p>
            <a:pPr eaLnBrk="1" hangingPunct="1"/>
            <a:r>
              <a:rPr lang="en-US" sz="2000" b="0" dirty="0"/>
              <a:t>Buddhism was founded by an Indian prince, who called himself the </a:t>
            </a:r>
            <a:r>
              <a:rPr lang="en-US" sz="2000" dirty="0"/>
              <a:t>Buddha. The Buddha  or “Enlightened One” </a:t>
            </a:r>
            <a:r>
              <a:rPr lang="en-US" sz="2000" b="0" dirty="0"/>
              <a:t>taught his people about </a:t>
            </a:r>
            <a:r>
              <a:rPr lang="en-US" sz="2000" dirty="0"/>
              <a:t>Four Noble Truths, and an Eightfold Path. </a:t>
            </a:r>
            <a:r>
              <a:rPr lang="en-US" sz="2000" b="0" dirty="0"/>
              <a:t>He also taught the people to use </a:t>
            </a:r>
            <a:r>
              <a:rPr lang="en-US" sz="2000" dirty="0"/>
              <a:t>meditation. </a:t>
            </a:r>
            <a:r>
              <a:rPr lang="en-US" dirty="0"/>
              <a:t/>
            </a:r>
            <a:br>
              <a:rPr lang="en-US" dirty="0"/>
            </a:br>
            <a:r>
              <a:rPr lang="en-US" dirty="0"/>
              <a:t/>
            </a:r>
            <a:br>
              <a:rPr lang="en-US" dirty="0"/>
            </a:br>
            <a:endParaRPr lang="en-US" dirty="0"/>
          </a:p>
          <a:p>
            <a:pPr eaLnBrk="1" hangingPunct="1"/>
            <a:endParaRPr lang="en-US" dirty="0"/>
          </a:p>
        </p:txBody>
      </p:sp>
      <p:sp>
        <p:nvSpPr>
          <p:cNvPr id="3" name="Title 2"/>
          <p:cNvSpPr>
            <a:spLocks noGrp="1"/>
          </p:cNvSpPr>
          <p:nvPr>
            <p:ph type="title"/>
          </p:nvPr>
        </p:nvSpPr>
        <p:spPr/>
        <p:txBody>
          <a:bodyPr/>
          <a:lstStyle/>
          <a:p>
            <a:pPr eaLnBrk="1" fontAlgn="auto" hangingPunct="1">
              <a:spcAft>
                <a:spcPts val="0"/>
              </a:spcAft>
              <a:defRPr/>
            </a:pPr>
            <a:r>
              <a:rPr sz="3600" b="1" dirty="0" smtClean="0">
                <a:ea typeface="+mj-ea"/>
                <a:cs typeface="+mj-cs"/>
              </a:rPr>
              <a:t>Buddhism</a:t>
            </a:r>
            <a:endParaRPr sz="3600" b="1" dirty="0">
              <a:ea typeface="+mj-ea"/>
              <a:cs typeface="+mj-cs"/>
            </a:endParaRPr>
          </a:p>
        </p:txBody>
      </p:sp>
      <p:pic>
        <p:nvPicPr>
          <p:cNvPr id="57348" name="Picture 2" descr="Four Noble Truths"/>
          <p:cNvPicPr>
            <a:picLocks noChangeAspect="1" noChangeArrowheads="1"/>
          </p:cNvPicPr>
          <p:nvPr/>
        </p:nvPicPr>
        <p:blipFill>
          <a:blip r:embed="rId2"/>
          <a:srcRect/>
          <a:stretch>
            <a:fillRect/>
          </a:stretch>
        </p:blipFill>
        <p:spPr bwMode="auto">
          <a:xfrm>
            <a:off x="4876800" y="1676400"/>
            <a:ext cx="3352800"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Buddhism: History</a:t>
            </a:r>
            <a:endParaRPr lang="en-US" sz="4000" b="1" u="sng" dirty="0"/>
          </a:p>
        </p:txBody>
      </p:sp>
      <p:sp>
        <p:nvSpPr>
          <p:cNvPr id="3" name="Content Placeholder 2"/>
          <p:cNvSpPr>
            <a:spLocks noGrp="1"/>
          </p:cNvSpPr>
          <p:nvPr>
            <p:ph idx="1"/>
          </p:nvPr>
        </p:nvSpPr>
        <p:spPr>
          <a:xfrm>
            <a:off x="822960" y="1100628"/>
            <a:ext cx="7520940" cy="5452572"/>
          </a:xfrm>
        </p:spPr>
        <p:txBody>
          <a:bodyPr>
            <a:noAutofit/>
          </a:bodyPr>
          <a:lstStyle/>
          <a:p>
            <a:pPr>
              <a:buFont typeface="Arial" panose="020B0604020202020204" pitchFamily="34" charset="0"/>
              <a:buChar char="•"/>
            </a:pPr>
            <a:r>
              <a:rPr lang="en-US" sz="3000" dirty="0" smtClean="0"/>
              <a:t>Siddhartha Gautama (</a:t>
            </a:r>
            <a:r>
              <a:rPr lang="en-US" sz="3000" dirty="0" err="1" smtClean="0"/>
              <a:t>c</a:t>
            </a:r>
            <a:r>
              <a:rPr lang="en-US" sz="3000" dirty="0" smtClean="0"/>
              <a:t>. 563 BCE) born to nobility &amp; privilege</a:t>
            </a:r>
          </a:p>
          <a:p>
            <a:pPr>
              <a:buFont typeface="Arial" panose="020B0604020202020204" pitchFamily="34" charset="0"/>
              <a:buChar char="•"/>
            </a:pPr>
            <a:endParaRPr lang="en-US" sz="3000" dirty="0" smtClean="0"/>
          </a:p>
          <a:p>
            <a:pPr>
              <a:buFont typeface="Arial" panose="020B0604020202020204" pitchFamily="34" charset="0"/>
              <a:buChar char="•"/>
            </a:pPr>
            <a:r>
              <a:rPr lang="en-US" sz="3000" dirty="0" smtClean="0"/>
              <a:t>Disturbed by pain &amp; suffering</a:t>
            </a:r>
          </a:p>
          <a:p>
            <a:pPr>
              <a:buFont typeface="Arial" panose="020B0604020202020204" pitchFamily="34" charset="0"/>
              <a:buChar char="•"/>
            </a:pPr>
            <a:endParaRPr lang="en-US" sz="3000" dirty="0" smtClean="0"/>
          </a:p>
          <a:p>
            <a:pPr>
              <a:buFont typeface="Arial" panose="020B0604020202020204" pitchFamily="34" charset="0"/>
              <a:buChar char="•"/>
            </a:pPr>
            <a:r>
              <a:rPr lang="en-US" sz="3000" dirty="0" smtClean="0"/>
              <a:t>Meditated until reached Enlightenment </a:t>
            </a:r>
          </a:p>
          <a:p>
            <a:pPr>
              <a:buFont typeface="Arial" panose="020B0604020202020204" pitchFamily="34" charset="0"/>
              <a:buChar char="•"/>
            </a:pPr>
            <a:endParaRPr lang="en-US" sz="3000" dirty="0"/>
          </a:p>
          <a:p>
            <a:pPr>
              <a:buFont typeface="Arial" panose="020B0604020202020204" pitchFamily="34" charset="0"/>
              <a:buChar char="•"/>
            </a:pPr>
            <a:r>
              <a:rPr lang="en-US" sz="3000" dirty="0" smtClean="0"/>
              <a:t>Minority religion in India (</a:t>
            </a:r>
            <a:r>
              <a:rPr lang="en-US" sz="3000" dirty="0" err="1" smtClean="0"/>
              <a:t>Ashoka</a:t>
            </a:r>
            <a:r>
              <a:rPr lang="en-US" sz="3000" dirty="0" smtClean="0"/>
              <a:t>!) but spread to SE Asia &amp; China</a:t>
            </a:r>
            <a:endParaRPr lang="en-US" sz="3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49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9404166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457200" y="1524000"/>
            <a:ext cx="4267200" cy="4572000"/>
          </a:xfrm>
        </p:spPr>
        <p:txBody>
          <a:bodyPr/>
          <a:lstStyle/>
          <a:p>
            <a:r>
              <a:rPr lang="en-US" sz="2000" dirty="0"/>
              <a:t>Zarathustra (in Greek, Zoroaster) was a Persian prophet who lived in the sixth century B.C.E.  </a:t>
            </a:r>
            <a:r>
              <a:rPr lang="en-US" sz="2000" b="0" dirty="0"/>
              <a:t>At the age of 30, he believed he had visions of God (whom he called </a:t>
            </a:r>
            <a:r>
              <a:rPr lang="en-US" sz="2000" b="0" dirty="0" err="1"/>
              <a:t>Ahura</a:t>
            </a:r>
            <a:r>
              <a:rPr lang="en-US" sz="2000" b="0" dirty="0"/>
              <a:t> Mazda), the creator of all that is good and who alone is worthy of worship. </a:t>
            </a:r>
            <a:r>
              <a:rPr lang="en-US" b="0" dirty="0"/>
              <a:t/>
            </a:r>
            <a:br>
              <a:rPr lang="en-US" b="0" dirty="0"/>
            </a:br>
            <a:endParaRPr lang="en-US" b="0" dirty="0"/>
          </a:p>
        </p:txBody>
      </p:sp>
      <p:sp>
        <p:nvSpPr>
          <p:cNvPr id="3" name="Title 2"/>
          <p:cNvSpPr>
            <a:spLocks noGrp="1"/>
          </p:cNvSpPr>
          <p:nvPr>
            <p:ph type="title"/>
          </p:nvPr>
        </p:nvSpPr>
        <p:spPr/>
        <p:txBody>
          <a:bodyPr/>
          <a:lstStyle/>
          <a:p>
            <a:pPr>
              <a:defRPr/>
            </a:pPr>
            <a:r>
              <a:rPr dirty="0" smtClean="0">
                <a:ea typeface="+mj-ea"/>
                <a:cs typeface="+mj-cs"/>
              </a:rPr>
              <a:t>Zoroastrianism</a:t>
            </a:r>
            <a:endParaRPr dirty="0">
              <a:ea typeface="+mj-ea"/>
              <a:cs typeface="+mj-cs"/>
            </a:endParaRPr>
          </a:p>
        </p:txBody>
      </p:sp>
      <p:pic>
        <p:nvPicPr>
          <p:cNvPr id="62468" name="Picture 4" descr="http://www.pyracantha.com/images/949%20Zarathushtra%20Web.jpg"/>
          <p:cNvPicPr>
            <a:picLocks noChangeAspect="1" noChangeArrowheads="1"/>
          </p:cNvPicPr>
          <p:nvPr/>
        </p:nvPicPr>
        <p:blipFill>
          <a:blip r:embed="rId2"/>
          <a:srcRect/>
          <a:stretch>
            <a:fillRect/>
          </a:stretch>
        </p:blipFill>
        <p:spPr bwMode="auto">
          <a:xfrm>
            <a:off x="5029200" y="1524000"/>
            <a:ext cx="2933700" cy="48672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Content Placeholder 6"/>
          <p:cNvSpPr>
            <a:spLocks noGrp="1"/>
          </p:cNvSpPr>
          <p:nvPr>
            <p:ph idx="1"/>
          </p:nvPr>
        </p:nvSpPr>
        <p:spPr>
          <a:xfrm>
            <a:off x="457200" y="1524000"/>
            <a:ext cx="4953000" cy="4572000"/>
          </a:xfrm>
        </p:spPr>
        <p:txBody>
          <a:bodyPr>
            <a:normAutofit/>
          </a:bodyPr>
          <a:lstStyle/>
          <a:p>
            <a:pPr eaLnBrk="1" hangingPunct="1"/>
            <a:r>
              <a:rPr lang="en-US" sz="2000" dirty="0"/>
              <a:t>Suffering is part of human life.</a:t>
            </a:r>
          </a:p>
          <a:p>
            <a:pPr eaLnBrk="1" hangingPunct="1"/>
            <a:r>
              <a:rPr lang="en-US" sz="2000" dirty="0"/>
              <a:t>Suffering is caused by people’s desires for pleasure and  material things. </a:t>
            </a:r>
            <a:r>
              <a:rPr lang="en-US" sz="2000" b="0" dirty="0"/>
              <a:t>(This results in an endless cycle of rebirths or reincarnation.)</a:t>
            </a:r>
          </a:p>
          <a:p>
            <a:pPr eaLnBrk="1" hangingPunct="1"/>
            <a:r>
              <a:rPr lang="en-US" sz="2000" dirty="0"/>
              <a:t>Overcoming desires during lifetime eventually brings end to this cycle and suffering.</a:t>
            </a:r>
          </a:p>
          <a:p>
            <a:pPr eaLnBrk="1" hangingPunct="1"/>
            <a:r>
              <a:rPr lang="en-US" sz="2000" dirty="0"/>
              <a:t>Desires can be overcome by following the Eightfold Path.</a:t>
            </a:r>
          </a:p>
        </p:txBody>
      </p:sp>
      <p:sp>
        <p:nvSpPr>
          <p:cNvPr id="6" name="Title 2"/>
          <p:cNvSpPr>
            <a:spLocks noGrp="1"/>
          </p:cNvSpPr>
          <p:nvPr>
            <p:ph type="title"/>
          </p:nvPr>
        </p:nvSpPr>
        <p:spPr/>
        <p:txBody>
          <a:bodyPr/>
          <a:lstStyle/>
          <a:p>
            <a:pPr eaLnBrk="1" fontAlgn="auto" hangingPunct="1">
              <a:spcAft>
                <a:spcPts val="0"/>
              </a:spcAft>
              <a:defRPr/>
            </a:pPr>
            <a:r>
              <a:rPr b="1" dirty="0" smtClean="0">
                <a:ea typeface="+mj-ea"/>
                <a:cs typeface="+mj-cs"/>
              </a:rPr>
              <a:t>The Four Noble Truths</a:t>
            </a:r>
            <a:endParaRPr b="1" dirty="0">
              <a:ea typeface="+mj-ea"/>
              <a:cs typeface="+mj-cs"/>
            </a:endParaRPr>
          </a:p>
        </p:txBody>
      </p:sp>
      <p:pic>
        <p:nvPicPr>
          <p:cNvPr id="58372" name="Picture 7" descr="http://1.bp.blogspot.com/_-69qt893LmU/Sn_7yRD-OPI/AAAAAAAAAXE/kjNVWSxGs58/s400/Four-Noble-Truths-72.jpg"/>
          <p:cNvPicPr>
            <a:picLocks noChangeAspect="1" noChangeArrowheads="1"/>
          </p:cNvPicPr>
          <p:nvPr/>
        </p:nvPicPr>
        <p:blipFill>
          <a:blip r:embed="rId2"/>
          <a:srcRect/>
          <a:stretch>
            <a:fillRect/>
          </a:stretch>
        </p:blipFill>
        <p:spPr bwMode="auto">
          <a:xfrm>
            <a:off x="5486400" y="1752600"/>
            <a:ext cx="30384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Buddhism: Core Beliefs</a:t>
            </a:r>
            <a:endParaRPr lang="en-US" sz="4000" b="1" u="sng" dirty="0"/>
          </a:p>
        </p:txBody>
      </p:sp>
      <p:sp>
        <p:nvSpPr>
          <p:cNvPr id="3" name="Content Placeholder 2"/>
          <p:cNvSpPr>
            <a:spLocks noGrp="1"/>
          </p:cNvSpPr>
          <p:nvPr>
            <p:ph idx="1"/>
          </p:nvPr>
        </p:nvSpPr>
        <p:spPr>
          <a:xfrm>
            <a:off x="304800" y="1100628"/>
            <a:ext cx="8382000" cy="5376372"/>
          </a:xfrm>
        </p:spPr>
        <p:txBody>
          <a:bodyPr>
            <a:noAutofit/>
          </a:bodyPr>
          <a:lstStyle/>
          <a:p>
            <a:pPr>
              <a:buFont typeface="Arial" panose="020B0604020202020204" pitchFamily="34" charset="0"/>
              <a:buChar char="•"/>
            </a:pPr>
            <a:r>
              <a:rPr lang="en-US" sz="3000" dirty="0" smtClean="0"/>
              <a:t>Personal spiritual development &amp; understanding of true nature of life</a:t>
            </a:r>
          </a:p>
          <a:p>
            <a:pPr>
              <a:buFont typeface="Arial" panose="020B0604020202020204" pitchFamily="34" charset="0"/>
              <a:buChar char="•"/>
            </a:pPr>
            <a:endParaRPr lang="en-US" sz="3000" dirty="0" smtClean="0"/>
          </a:p>
          <a:p>
            <a:pPr>
              <a:buFont typeface="Arial" panose="020B0604020202020204" pitchFamily="34" charset="0"/>
              <a:buChar char="•"/>
            </a:pPr>
            <a:r>
              <a:rPr lang="en-US" sz="3000" dirty="0" smtClean="0"/>
              <a:t>Samsara </a:t>
            </a:r>
            <a:r>
              <a:rPr lang="en-US" sz="3000" b="0" dirty="0" smtClean="0"/>
              <a:t>– cycle of rebirth</a:t>
            </a:r>
          </a:p>
          <a:p>
            <a:pPr>
              <a:buFont typeface="Arial" panose="020B0604020202020204" pitchFamily="34" charset="0"/>
              <a:buChar char="•"/>
            </a:pPr>
            <a:endParaRPr lang="en-US" sz="3000" b="0" dirty="0" smtClean="0"/>
          </a:p>
          <a:p>
            <a:pPr>
              <a:buFont typeface="Arial" panose="020B0604020202020204" pitchFamily="34" charset="0"/>
              <a:buChar char="•"/>
            </a:pPr>
            <a:r>
              <a:rPr lang="en-US" sz="3000" dirty="0" smtClean="0"/>
              <a:t>Nirvana </a:t>
            </a:r>
            <a:r>
              <a:rPr lang="en-US" sz="3000" dirty="0" smtClean="0">
                <a:sym typeface="Wingdings" panose="05000000000000000000" pitchFamily="2" charset="2"/>
              </a:rPr>
              <a:t> ultimate goal, free of Samsara</a:t>
            </a:r>
          </a:p>
          <a:p>
            <a:pPr>
              <a:buFont typeface="Arial" panose="020B0604020202020204" pitchFamily="34" charset="0"/>
              <a:buChar char="•"/>
            </a:pPr>
            <a:endParaRPr lang="en-US" sz="3000" dirty="0" smtClean="0">
              <a:sym typeface="Wingdings" panose="05000000000000000000" pitchFamily="2" charset="2"/>
            </a:endParaRPr>
          </a:p>
          <a:p>
            <a:pPr>
              <a:buFont typeface="Arial" panose="020B0604020202020204" pitchFamily="34" charset="0"/>
              <a:buChar char="•"/>
            </a:pPr>
            <a:r>
              <a:rPr lang="en-US" sz="3000" u="sng" dirty="0" smtClean="0">
                <a:sym typeface="Wingdings" panose="05000000000000000000" pitchFamily="2" charset="2"/>
              </a:rPr>
              <a:t>4 Noble Truths</a:t>
            </a:r>
            <a:r>
              <a:rPr lang="en-US" sz="3000" dirty="0" smtClean="0">
                <a:sym typeface="Wingdings" panose="05000000000000000000" pitchFamily="2" charset="2"/>
              </a:rPr>
              <a:t>: Life is suffering caused by desire, it can be cured by the </a:t>
            </a:r>
            <a:r>
              <a:rPr lang="en-US" sz="3000" u="sng" dirty="0" smtClean="0">
                <a:sym typeface="Wingdings" panose="05000000000000000000" pitchFamily="2" charset="2"/>
              </a:rPr>
              <a:t>8 Fold Path </a:t>
            </a:r>
            <a:r>
              <a:rPr lang="en-US" sz="3000" dirty="0" smtClean="0">
                <a:sym typeface="Wingdings" panose="05000000000000000000" pitchFamily="2" charset="2"/>
              </a:rPr>
              <a:t>(Middle Way)</a:t>
            </a:r>
            <a:endParaRPr lang="en-US" sz="3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51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66100308"/>
      </p:ext>
    </p:extLst>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457200" y="990600"/>
            <a:ext cx="8229600" cy="4953000"/>
          </a:xfrm>
        </p:spPr>
        <p:txBody>
          <a:bodyPr>
            <a:normAutofit/>
          </a:bodyPr>
          <a:lstStyle/>
          <a:p>
            <a:pPr eaLnBrk="1" hangingPunct="1">
              <a:lnSpc>
                <a:spcPct val="110000"/>
              </a:lnSpc>
            </a:pPr>
            <a:r>
              <a:rPr lang="en-US" sz="1800" b="0" dirty="0"/>
              <a:t>In order to eliminate their desires for worldly things, and thus end the cycle of rebirths, the Buddha taught his people to follow eight principals:</a:t>
            </a:r>
          </a:p>
          <a:p>
            <a:pPr lvl="1" eaLnBrk="1" hangingPunct="1">
              <a:lnSpc>
                <a:spcPct val="110000"/>
              </a:lnSpc>
            </a:pPr>
            <a:r>
              <a:rPr lang="en-US" sz="1800" b="1" dirty="0">
                <a:ea typeface="ヒラギノ角ゴ Pro W3" pitchFamily="-109" charset="-128"/>
              </a:rPr>
              <a:t>Know the truth</a:t>
            </a:r>
          </a:p>
          <a:p>
            <a:pPr lvl="1" eaLnBrk="1" hangingPunct="1">
              <a:lnSpc>
                <a:spcPct val="110000"/>
              </a:lnSpc>
            </a:pPr>
            <a:r>
              <a:rPr lang="en-US" sz="1800" b="1" dirty="0">
                <a:ea typeface="ヒラギノ角ゴ Pro W3" pitchFamily="-109" charset="-128"/>
              </a:rPr>
              <a:t>Resist evil</a:t>
            </a:r>
          </a:p>
          <a:p>
            <a:pPr lvl="1" eaLnBrk="1" hangingPunct="1">
              <a:lnSpc>
                <a:spcPct val="110000"/>
              </a:lnSpc>
            </a:pPr>
            <a:r>
              <a:rPr lang="en-US" sz="1800" b="1" dirty="0">
                <a:ea typeface="ヒラギノ角ゴ Pro W3" pitchFamily="-109" charset="-128"/>
              </a:rPr>
              <a:t>Say nothing hurtful</a:t>
            </a:r>
          </a:p>
          <a:p>
            <a:pPr lvl="1" eaLnBrk="1" hangingPunct="1">
              <a:lnSpc>
                <a:spcPct val="110000"/>
              </a:lnSpc>
            </a:pPr>
            <a:r>
              <a:rPr lang="en-US" sz="1800" b="1" dirty="0">
                <a:ea typeface="ヒラギノ角ゴ Pro W3" pitchFamily="-109" charset="-128"/>
              </a:rPr>
              <a:t>Respect life</a:t>
            </a:r>
          </a:p>
          <a:p>
            <a:pPr lvl="1" eaLnBrk="1" hangingPunct="1">
              <a:lnSpc>
                <a:spcPct val="110000"/>
              </a:lnSpc>
            </a:pPr>
            <a:r>
              <a:rPr lang="en-US" sz="1800" b="1" dirty="0">
                <a:ea typeface="ヒラギノ角ゴ Pro W3" pitchFamily="-109" charset="-128"/>
              </a:rPr>
              <a:t>Free the mind from evil</a:t>
            </a:r>
          </a:p>
          <a:p>
            <a:pPr lvl="1" eaLnBrk="1" hangingPunct="1">
              <a:lnSpc>
                <a:spcPct val="110000"/>
              </a:lnSpc>
            </a:pPr>
            <a:r>
              <a:rPr lang="en-US" sz="1800" b="1" dirty="0">
                <a:ea typeface="ヒラギノ角ゴ Pro W3" pitchFamily="-109" charset="-128"/>
              </a:rPr>
              <a:t>Work in service to others</a:t>
            </a:r>
          </a:p>
          <a:p>
            <a:pPr lvl="1" eaLnBrk="1" hangingPunct="1">
              <a:lnSpc>
                <a:spcPct val="110000"/>
              </a:lnSpc>
            </a:pPr>
            <a:r>
              <a:rPr lang="en-US" sz="1800" b="1" dirty="0">
                <a:ea typeface="ヒラギノ角ゴ Pro W3" pitchFamily="-109" charset="-128"/>
              </a:rPr>
              <a:t>Resist evil</a:t>
            </a:r>
          </a:p>
          <a:p>
            <a:pPr lvl="1" eaLnBrk="1" hangingPunct="1">
              <a:lnSpc>
                <a:spcPct val="110000"/>
              </a:lnSpc>
            </a:pPr>
            <a:r>
              <a:rPr lang="en-US" sz="1800" b="1" dirty="0">
                <a:ea typeface="ヒラギノ角ゴ Pro W3" pitchFamily="-109" charset="-128"/>
              </a:rPr>
              <a:t>Practice meditation</a:t>
            </a:r>
          </a:p>
        </p:txBody>
      </p:sp>
      <p:sp>
        <p:nvSpPr>
          <p:cNvPr id="3" name="Title 2"/>
          <p:cNvSpPr>
            <a:spLocks noGrp="1"/>
          </p:cNvSpPr>
          <p:nvPr>
            <p:ph type="title"/>
          </p:nvPr>
        </p:nvSpPr>
        <p:spPr/>
        <p:txBody>
          <a:bodyPr/>
          <a:lstStyle/>
          <a:p>
            <a:pPr eaLnBrk="1" fontAlgn="auto" hangingPunct="1">
              <a:spcAft>
                <a:spcPts val="0"/>
              </a:spcAft>
              <a:defRPr/>
            </a:pPr>
            <a:r>
              <a:rPr b="1" dirty="0" smtClean="0">
                <a:ea typeface="+mj-ea"/>
                <a:cs typeface="+mj-cs"/>
              </a:rPr>
              <a:t>The Eightfold Path </a:t>
            </a:r>
            <a:endParaRPr b="1" dirty="0">
              <a:ea typeface="+mj-ea"/>
              <a:cs typeface="+mj-cs"/>
            </a:endParaRPr>
          </a:p>
        </p:txBody>
      </p:sp>
      <p:grpSp>
        <p:nvGrpSpPr>
          <p:cNvPr id="2" name="Group 13"/>
          <p:cNvGrpSpPr>
            <a:grpSpLocks/>
          </p:cNvGrpSpPr>
          <p:nvPr/>
        </p:nvGrpSpPr>
        <p:grpSpPr bwMode="auto">
          <a:xfrm>
            <a:off x="4876800" y="2362200"/>
            <a:ext cx="3810000" cy="4181475"/>
            <a:chOff x="5029200" y="2895600"/>
            <a:chExt cx="3276600" cy="3495040"/>
          </a:xfrm>
        </p:grpSpPr>
        <p:sp>
          <p:nvSpPr>
            <p:cNvPr id="11" name="Oval 10"/>
            <p:cNvSpPr/>
            <p:nvPr/>
          </p:nvSpPr>
          <p:spPr>
            <a:xfrm>
              <a:off x="6248369" y="5334432"/>
              <a:ext cx="838264" cy="7616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7086632" y="5104880"/>
              <a:ext cx="838264" cy="7629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7391083" y="4343242"/>
              <a:ext cx="838264" cy="7616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105654" y="4267609"/>
              <a:ext cx="838264" cy="7616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410105" y="5029246"/>
              <a:ext cx="838264" cy="7616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086632" y="3581605"/>
              <a:ext cx="838264" cy="7616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248369" y="3276419"/>
              <a:ext cx="838264" cy="7616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5410105" y="3504645"/>
              <a:ext cx="838264" cy="7629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405" name="Picture 7" descr="http://www.messersmith.name/wordpress/wp-content/uploads/2009/07/8fold_path.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29200" y="2895600"/>
              <a:ext cx="3276600" cy="3495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b="1" dirty="0" smtClean="0">
                <a:ea typeface="+mj-ea"/>
                <a:cs typeface="+mj-cs"/>
              </a:rPr>
              <a:t>Nirvana</a:t>
            </a:r>
            <a:endParaRPr b="1" dirty="0">
              <a:ea typeface="+mj-ea"/>
              <a:cs typeface="+mj-cs"/>
            </a:endParaRPr>
          </a:p>
        </p:txBody>
      </p:sp>
      <p:sp>
        <p:nvSpPr>
          <p:cNvPr id="60419" name="Content Placeholder 2"/>
          <p:cNvSpPr>
            <a:spLocks noGrp="1"/>
          </p:cNvSpPr>
          <p:nvPr>
            <p:ph idx="1"/>
          </p:nvPr>
        </p:nvSpPr>
        <p:spPr>
          <a:xfrm>
            <a:off x="457200" y="1524000"/>
            <a:ext cx="4114800" cy="4572000"/>
          </a:xfrm>
        </p:spPr>
        <p:txBody>
          <a:bodyPr/>
          <a:lstStyle/>
          <a:p>
            <a:pPr eaLnBrk="1" hangingPunct="1"/>
            <a:r>
              <a:rPr lang="en-US" sz="2000" dirty="0" smtClean="0"/>
              <a:t>     </a:t>
            </a:r>
            <a:r>
              <a:rPr lang="en-US" sz="2000" b="0" dirty="0" smtClean="0"/>
              <a:t>By </a:t>
            </a:r>
            <a:r>
              <a:rPr lang="en-US" sz="2000" b="0" dirty="0"/>
              <a:t>following the eightfold path, and avoiding evil extremes, the Buddha taught that an individual could achieve </a:t>
            </a:r>
            <a:r>
              <a:rPr lang="en-US" sz="2000" dirty="0"/>
              <a:t>nirvana. </a:t>
            </a:r>
            <a:r>
              <a:rPr lang="en-US" sz="2000" b="0" dirty="0"/>
              <a:t>He taught that nirvana, which in their language meant to blow out a candle, was </a:t>
            </a:r>
            <a:r>
              <a:rPr lang="en-US" sz="2000" dirty="0"/>
              <a:t>a state of non-existence. </a:t>
            </a:r>
            <a:r>
              <a:rPr lang="en-US" dirty="0"/>
              <a:t/>
            </a:r>
            <a:br>
              <a:rPr lang="en-US" dirty="0"/>
            </a:br>
            <a:endParaRPr lang="en-US" dirty="0"/>
          </a:p>
          <a:p>
            <a:pPr eaLnBrk="1" hangingPunct="1"/>
            <a:endParaRPr lang="en-US" dirty="0"/>
          </a:p>
        </p:txBody>
      </p:sp>
      <p:pic>
        <p:nvPicPr>
          <p:cNvPr id="60420" name="Picture 4" descr="http://timescolumns.typepad.com/.a/6a00d83451da9669e2011168653319970c-320wi"/>
          <p:cNvPicPr>
            <a:picLocks noChangeAspect="1" noChangeArrowheads="1"/>
          </p:cNvPicPr>
          <p:nvPr/>
        </p:nvPicPr>
        <p:blipFill>
          <a:blip r:embed="rId2"/>
          <a:srcRect/>
          <a:stretch>
            <a:fillRect/>
          </a:stretch>
        </p:blipFill>
        <p:spPr bwMode="auto">
          <a:xfrm>
            <a:off x="4648200" y="1524000"/>
            <a:ext cx="3505200"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Content Placeholder 1"/>
          <p:cNvSpPr>
            <a:spLocks noGrp="1"/>
          </p:cNvSpPr>
          <p:nvPr>
            <p:ph idx="1"/>
          </p:nvPr>
        </p:nvSpPr>
        <p:spPr>
          <a:xfrm>
            <a:off x="457200" y="1524000"/>
            <a:ext cx="4343400" cy="4572000"/>
          </a:xfrm>
        </p:spPr>
        <p:txBody>
          <a:bodyPr/>
          <a:lstStyle/>
          <a:p>
            <a:pPr eaLnBrk="1" hangingPunct="1"/>
            <a:r>
              <a:rPr lang="en-US" sz="2000" dirty="0" smtClean="0"/>
              <a:t>     Nirvana </a:t>
            </a:r>
            <a:r>
              <a:rPr lang="en-US" sz="2000" dirty="0"/>
              <a:t>was not a place, like heaven, but rather an actual state of non-existence. </a:t>
            </a:r>
            <a:r>
              <a:rPr lang="en-US" sz="2000" b="0" dirty="0"/>
              <a:t>When someone reached nirvana, their soul was in harmony with the universe, and they would cease to exist. </a:t>
            </a:r>
            <a:r>
              <a:rPr lang="en-US" dirty="0"/>
              <a:t/>
            </a:r>
            <a:br>
              <a:rPr lang="en-US" dirty="0"/>
            </a:br>
            <a:endParaRPr lang="en-US" dirty="0"/>
          </a:p>
        </p:txBody>
      </p:sp>
      <p:sp>
        <p:nvSpPr>
          <p:cNvPr id="3" name="Title 2"/>
          <p:cNvSpPr>
            <a:spLocks noGrp="1"/>
          </p:cNvSpPr>
          <p:nvPr>
            <p:ph type="title"/>
          </p:nvPr>
        </p:nvSpPr>
        <p:spPr/>
        <p:txBody>
          <a:bodyPr/>
          <a:lstStyle/>
          <a:p>
            <a:pPr eaLnBrk="1" fontAlgn="auto" hangingPunct="1">
              <a:spcAft>
                <a:spcPts val="0"/>
              </a:spcAft>
              <a:defRPr/>
            </a:pPr>
            <a:r>
              <a:rPr dirty="0" smtClean="0">
                <a:ea typeface="+mj-ea"/>
                <a:cs typeface="+mj-cs"/>
              </a:rPr>
              <a:t>In Harmony with Universe</a:t>
            </a:r>
            <a:endParaRPr dirty="0">
              <a:ea typeface="+mj-ea"/>
              <a:cs typeface="+mj-cs"/>
            </a:endParaRPr>
          </a:p>
        </p:txBody>
      </p:sp>
      <p:pic>
        <p:nvPicPr>
          <p:cNvPr id="61444" name="Picture 2" descr="http://downloads.wisdompubs.org/website_downloads/WheelofLife.jpg"/>
          <p:cNvPicPr>
            <a:picLocks noChangeAspect="1" noChangeArrowheads="1"/>
          </p:cNvPicPr>
          <p:nvPr/>
        </p:nvPicPr>
        <p:blipFill>
          <a:blip r:embed="rId2"/>
          <a:srcRect/>
          <a:stretch>
            <a:fillRect/>
          </a:stretch>
        </p:blipFill>
        <p:spPr bwMode="auto">
          <a:xfrm>
            <a:off x="4800600" y="1447800"/>
            <a:ext cx="32575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Content Placeholder 2"/>
          <p:cNvSpPr>
            <a:spLocks noGrp="1"/>
          </p:cNvSpPr>
          <p:nvPr>
            <p:ph idx="1"/>
          </p:nvPr>
        </p:nvSpPr>
        <p:spPr/>
        <p:txBody>
          <a:bodyPr>
            <a:normAutofit/>
          </a:bodyPr>
          <a:lstStyle/>
          <a:p>
            <a:r>
              <a:rPr lang="en-US" sz="3000" dirty="0" smtClean="0"/>
              <a:t>Sayings of Buddha, lots of texts!</a:t>
            </a:r>
          </a:p>
          <a:p>
            <a:endParaRPr lang="en-US" sz="3000" dirty="0"/>
          </a:p>
          <a:p>
            <a:r>
              <a:rPr lang="en-US" sz="3000" dirty="0" smtClean="0"/>
              <a:t>Sects</a:t>
            </a:r>
          </a:p>
          <a:p>
            <a:pPr>
              <a:buFont typeface="Arial" charset="0"/>
              <a:buChar char="•"/>
            </a:pPr>
            <a:r>
              <a:rPr lang="en-US" sz="3000" dirty="0" smtClean="0"/>
              <a:t>Mahayana</a:t>
            </a:r>
          </a:p>
          <a:p>
            <a:pPr>
              <a:buFont typeface="Arial" charset="0"/>
              <a:buChar char="•"/>
            </a:pPr>
            <a:r>
              <a:rPr lang="en-US" sz="3000" dirty="0" smtClean="0"/>
              <a:t>Theravada</a:t>
            </a:r>
          </a:p>
          <a:p>
            <a:pPr>
              <a:buFont typeface="Arial" charset="0"/>
              <a:buChar char="•"/>
            </a:pPr>
            <a:r>
              <a:rPr lang="en-US" sz="3000" dirty="0" smtClean="0"/>
              <a:t>Zen</a:t>
            </a:r>
            <a:endParaRPr lang="en-US" sz="3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55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927077"/>
      </p:ext>
    </p:extLst>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Buddhism &amp; Christianity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56</a:t>
            </a:fld>
            <a:endParaRPr lang="en-US"/>
          </a:p>
        </p:txBody>
      </p:sp>
      <p:pic>
        <p:nvPicPr>
          <p:cNvPr id="1026" name="Picture 2" descr="http://ksuweb.kennesaw.edu/~tkeene/whmapChristBuddhaspread.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3366" y="936542"/>
            <a:ext cx="8299132" cy="570454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26123669"/>
      </p:ext>
    </p:extLst>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Comparisons…Fill ‘</a:t>
            </a:r>
            <a:r>
              <a:rPr lang="en-US" dirty="0" err="1" smtClean="0"/>
              <a:t>Em</a:t>
            </a:r>
            <a:r>
              <a:rPr lang="en-US" dirty="0" smtClean="0"/>
              <a:t> In!</a:t>
            </a:r>
            <a:endParaRPr lang="en-US" dirty="0"/>
          </a:p>
        </p:txBody>
      </p:sp>
      <p:graphicFrame>
        <p:nvGraphicFramePr>
          <p:cNvPr id="5" name="Content Placeholder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8541347"/>
              </p:ext>
            </p:extLst>
          </p:nvPr>
        </p:nvGraphicFramePr>
        <p:xfrm>
          <a:off x="685800" y="1143000"/>
          <a:ext cx="7521576" cy="5562600"/>
        </p:xfrm>
        <a:graphic>
          <a:graphicData uri="http://schemas.openxmlformats.org/drawingml/2006/table">
            <a:tbl>
              <a:tblPr firstRow="1" bandRow="1">
                <a:tableStyleId>{5C22544A-7EE6-4342-B048-85BDC9FD1C3A}</a:tableStyleId>
              </a:tblPr>
              <a:tblGrid>
                <a:gridCol w="2507192"/>
                <a:gridCol w="2507192"/>
                <a:gridCol w="2507192"/>
              </a:tblGrid>
              <a:tr h="899832">
                <a:tc>
                  <a:txBody>
                    <a:bodyPr/>
                    <a:lstStyle/>
                    <a:p>
                      <a:r>
                        <a:rPr lang="en-US" dirty="0" smtClean="0"/>
                        <a:t>Christianity</a:t>
                      </a:r>
                      <a:endParaRPr lang="en-US" dirty="0"/>
                    </a:p>
                  </a:txBody>
                  <a:tcPr/>
                </a:tc>
                <a:tc>
                  <a:txBody>
                    <a:bodyPr/>
                    <a:lstStyle/>
                    <a:p>
                      <a:r>
                        <a:rPr lang="en-US" dirty="0" smtClean="0"/>
                        <a:t>Both</a:t>
                      </a:r>
                      <a:endParaRPr lang="en-US" dirty="0"/>
                    </a:p>
                  </a:txBody>
                  <a:tcPr/>
                </a:tc>
                <a:tc>
                  <a:txBody>
                    <a:bodyPr/>
                    <a:lstStyle/>
                    <a:p>
                      <a:r>
                        <a:rPr lang="en-US" dirty="0" smtClean="0"/>
                        <a:t>Buddhism</a:t>
                      </a:r>
                      <a:endParaRPr lang="en-US" dirty="0"/>
                    </a:p>
                  </a:txBody>
                  <a:tcPr/>
                </a:tc>
              </a:tr>
              <a:tr h="4662768">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2754ED01-E2A0-4C1E-8E21-014B99041579}" type="slidenum">
              <a:rPr lang="en-US" smtClean="0"/>
              <a:pPr/>
              <a:t>57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6230507"/>
      </p:ext>
    </p:extLst>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4319092"/>
              </p:ext>
            </p:extLst>
          </p:nvPr>
        </p:nvGraphicFramePr>
        <p:xfrm>
          <a:off x="228600" y="838200"/>
          <a:ext cx="8534400" cy="4991512"/>
        </p:xfrm>
        <a:graphic>
          <a:graphicData uri="http://schemas.openxmlformats.org/drawingml/2006/table">
            <a:tbl>
              <a:tblPr firstRow="1" bandRow="1">
                <a:tableStyleId>{5C22544A-7EE6-4342-B048-85BDC9FD1C3A}</a:tableStyleId>
              </a:tblPr>
              <a:tblGrid>
                <a:gridCol w="2844800"/>
                <a:gridCol w="2844800"/>
                <a:gridCol w="2844800"/>
              </a:tblGrid>
              <a:tr h="533400">
                <a:tc>
                  <a:txBody>
                    <a:bodyPr/>
                    <a:lstStyle/>
                    <a:p>
                      <a:r>
                        <a:rPr lang="en-US" sz="2200" dirty="0" smtClean="0"/>
                        <a:t>Christianity</a:t>
                      </a:r>
                      <a:endParaRPr lang="en-US" sz="2200" dirty="0"/>
                    </a:p>
                  </a:txBody>
                  <a:tcPr/>
                </a:tc>
                <a:tc>
                  <a:txBody>
                    <a:bodyPr/>
                    <a:lstStyle/>
                    <a:p>
                      <a:r>
                        <a:rPr lang="en-US" sz="2200" dirty="0" smtClean="0"/>
                        <a:t>Both</a:t>
                      </a:r>
                      <a:endParaRPr lang="en-US" sz="2200" dirty="0"/>
                    </a:p>
                  </a:txBody>
                  <a:tcPr/>
                </a:tc>
                <a:tc>
                  <a:txBody>
                    <a:bodyPr/>
                    <a:lstStyle/>
                    <a:p>
                      <a:r>
                        <a:rPr lang="en-US" sz="2200" dirty="0" smtClean="0"/>
                        <a:t>Buddhism</a:t>
                      </a:r>
                      <a:endParaRPr lang="en-US" sz="2200" dirty="0"/>
                    </a:p>
                  </a:txBody>
                  <a:tcPr/>
                </a:tc>
              </a:tr>
              <a:tr h="4458112">
                <a:tc>
                  <a:txBody>
                    <a:bodyPr/>
                    <a:lstStyle/>
                    <a:p>
                      <a:pPr marL="342900" indent="-342900">
                        <a:buFont typeface="+mj-lt"/>
                        <a:buAutoNum type="arabicPeriod"/>
                      </a:pPr>
                      <a:r>
                        <a:rPr lang="en-US" sz="2200" dirty="0" smtClean="0"/>
                        <a:t>Monotheistic</a:t>
                      </a:r>
                    </a:p>
                    <a:p>
                      <a:pPr marL="342900" indent="-342900">
                        <a:buFont typeface="+mj-lt"/>
                        <a:buAutoNum type="arabicPeriod"/>
                      </a:pPr>
                      <a:r>
                        <a:rPr lang="en-US" sz="2200" dirty="0" smtClean="0"/>
                        <a:t>1 core text – Bible</a:t>
                      </a:r>
                    </a:p>
                    <a:p>
                      <a:pPr marL="342900" indent="-342900">
                        <a:buFont typeface="+mj-lt"/>
                        <a:buAutoNum type="arabicPeriod"/>
                      </a:pPr>
                      <a:r>
                        <a:rPr lang="en-US" sz="2200" dirty="0" smtClean="0"/>
                        <a:t>Relationship</a:t>
                      </a:r>
                      <a:r>
                        <a:rPr lang="en-US" sz="2200" baseline="0" dirty="0" smtClean="0"/>
                        <a:t> with deity</a:t>
                      </a:r>
                    </a:p>
                    <a:p>
                      <a:pPr marL="342900" indent="-342900">
                        <a:buFont typeface="+mj-lt"/>
                        <a:buAutoNum type="arabicPeriod"/>
                      </a:pPr>
                      <a:r>
                        <a:rPr lang="en-US" sz="2200" baseline="0" dirty="0" smtClean="0"/>
                        <a:t>Salvation &amp; Heaven</a:t>
                      </a:r>
                    </a:p>
                    <a:p>
                      <a:pPr marL="342900" indent="-342900">
                        <a:buFont typeface="+mj-lt"/>
                        <a:buAutoNum type="arabicPeriod"/>
                      </a:pPr>
                      <a:r>
                        <a:rPr lang="en-US" sz="2200" baseline="0" dirty="0" smtClean="0"/>
                        <a:t>Heaven or hell upon death</a:t>
                      </a:r>
                    </a:p>
                    <a:p>
                      <a:pPr marL="342900" indent="-342900">
                        <a:buFont typeface="+mj-lt"/>
                        <a:buAutoNum type="arabicPeriod"/>
                      </a:pPr>
                      <a:r>
                        <a:rPr lang="en-US" sz="2200" baseline="0" dirty="0" smtClean="0"/>
                        <a:t>Exclusive religion</a:t>
                      </a:r>
                      <a:endParaRPr lang="en-US" sz="2200" dirty="0"/>
                    </a:p>
                  </a:txBody>
                  <a:tcPr/>
                </a:tc>
                <a:tc>
                  <a:txBody>
                    <a:bodyPr/>
                    <a:lstStyle/>
                    <a:p>
                      <a:pPr marL="285750" indent="-285750">
                        <a:buFontTx/>
                        <a:buChar char="-"/>
                      </a:pPr>
                      <a:r>
                        <a:rPr lang="en-US" sz="2200" dirty="0" smtClean="0"/>
                        <a:t>1 distinct, known founder</a:t>
                      </a:r>
                    </a:p>
                    <a:p>
                      <a:pPr marL="285750" indent="-285750">
                        <a:buFontTx/>
                        <a:buChar char="-"/>
                      </a:pPr>
                      <a:r>
                        <a:rPr lang="en-US" sz="2200" dirty="0" smtClean="0"/>
                        <a:t>Popularity largest outside of point of origin</a:t>
                      </a:r>
                    </a:p>
                    <a:p>
                      <a:pPr marL="285750" indent="-285750">
                        <a:buFontTx/>
                        <a:buChar char="-"/>
                      </a:pPr>
                      <a:r>
                        <a:rPr lang="en-US" sz="2200" dirty="0" smtClean="0"/>
                        <a:t>Kept core ideas from earlier</a:t>
                      </a:r>
                      <a:r>
                        <a:rPr lang="en-US" sz="2200" baseline="0" dirty="0" smtClean="0"/>
                        <a:t> religion in region (Judaism/Hinduism)</a:t>
                      </a:r>
                    </a:p>
                    <a:p>
                      <a:pPr marL="285750" indent="-285750">
                        <a:buFontTx/>
                        <a:buChar char="-"/>
                      </a:pPr>
                      <a:r>
                        <a:rPr lang="en-US" sz="2200" baseline="0" dirty="0" smtClean="0"/>
                        <a:t>Founder as a teacher</a:t>
                      </a:r>
                    </a:p>
                    <a:p>
                      <a:pPr marL="285750" indent="-285750">
                        <a:buFontTx/>
                        <a:buChar char="-"/>
                      </a:pPr>
                      <a:r>
                        <a:rPr lang="en-US" sz="2200" baseline="0" dirty="0" smtClean="0"/>
                        <a:t>Monastic tradition</a:t>
                      </a:r>
                      <a:endParaRPr lang="en-US" sz="2200" dirty="0"/>
                    </a:p>
                  </a:txBody>
                  <a:tcPr/>
                </a:tc>
                <a:tc>
                  <a:txBody>
                    <a:bodyPr/>
                    <a:lstStyle/>
                    <a:p>
                      <a:pPr marL="342900" indent="-342900">
                        <a:buFont typeface="+mj-lt"/>
                        <a:buAutoNum type="arabicPeriod"/>
                      </a:pPr>
                      <a:r>
                        <a:rPr lang="en-US" sz="2200" dirty="0" smtClean="0"/>
                        <a:t>No deity</a:t>
                      </a:r>
                    </a:p>
                    <a:p>
                      <a:pPr marL="342900" indent="-342900">
                        <a:buFont typeface="+mj-lt"/>
                        <a:buAutoNum type="arabicPeriod"/>
                      </a:pPr>
                      <a:r>
                        <a:rPr lang="en-US" sz="2200" dirty="0" smtClean="0"/>
                        <a:t>No single</a:t>
                      </a:r>
                      <a:r>
                        <a:rPr lang="en-US" sz="2200" baseline="0" dirty="0" smtClean="0"/>
                        <a:t> core text</a:t>
                      </a:r>
                    </a:p>
                    <a:p>
                      <a:pPr marL="342900" indent="-342900">
                        <a:buFont typeface="+mj-lt"/>
                        <a:buAutoNum type="arabicPeriod"/>
                      </a:pPr>
                      <a:r>
                        <a:rPr lang="en-US" sz="2200" baseline="0" dirty="0" smtClean="0"/>
                        <a:t>Personal international reflection</a:t>
                      </a:r>
                    </a:p>
                    <a:p>
                      <a:pPr marL="342900" indent="-342900">
                        <a:buFont typeface="+mj-lt"/>
                        <a:buAutoNum type="arabicPeriod"/>
                      </a:pPr>
                      <a:r>
                        <a:rPr lang="en-US" sz="2200" baseline="0" dirty="0" smtClean="0"/>
                        <a:t>Enlightenment &amp; Nirvana</a:t>
                      </a:r>
                    </a:p>
                    <a:p>
                      <a:pPr marL="342900" indent="-342900">
                        <a:buFont typeface="+mj-lt"/>
                        <a:buAutoNum type="arabicPeriod"/>
                      </a:pPr>
                      <a:r>
                        <a:rPr lang="en-US" sz="2200" baseline="0" dirty="0" smtClean="0"/>
                        <a:t>Samsara – reincarnation</a:t>
                      </a:r>
                    </a:p>
                    <a:p>
                      <a:pPr marL="342900" indent="-342900">
                        <a:buFont typeface="+mj-lt"/>
                        <a:buAutoNum type="arabicPeriod"/>
                      </a:pPr>
                      <a:r>
                        <a:rPr lang="en-US" sz="2200" baseline="0" dirty="0" smtClean="0"/>
                        <a:t>Does not require condemning other religions</a:t>
                      </a:r>
                      <a:endParaRPr lang="en-US" sz="2200" dirty="0"/>
                    </a:p>
                  </a:txBody>
                  <a:tcPr/>
                </a:tc>
              </a:tr>
            </a:tbl>
          </a:graphicData>
        </a:graphic>
      </p:graphicFrame>
      <p:sp>
        <p:nvSpPr>
          <p:cNvPr id="4" name="Slide Number Placeholder 3"/>
          <p:cNvSpPr>
            <a:spLocks noGrp="1"/>
          </p:cNvSpPr>
          <p:nvPr>
            <p:ph type="sldNum" sz="quarter" idx="12"/>
          </p:nvPr>
        </p:nvSpPr>
        <p:spPr/>
        <p:txBody>
          <a:bodyPr/>
          <a:lstStyle/>
          <a:p>
            <a:fld id="{2754ED01-E2A0-4C1E-8E21-014B99041579}" type="slidenum">
              <a:rPr lang="en-US" smtClean="0"/>
              <a:pPr/>
              <a:t>58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6986955"/>
      </p:ext>
    </p:extLst>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Islam: Core Beliefs</a:t>
            </a:r>
            <a:endParaRPr lang="en-US" sz="4000" b="1" u="sng" dirty="0"/>
          </a:p>
        </p:txBody>
      </p:sp>
      <p:sp>
        <p:nvSpPr>
          <p:cNvPr id="3" name="Content Placeholder 2"/>
          <p:cNvSpPr>
            <a:spLocks noGrp="1"/>
          </p:cNvSpPr>
          <p:nvPr>
            <p:ph idx="1"/>
          </p:nvPr>
        </p:nvSpPr>
        <p:spPr>
          <a:xfrm>
            <a:off x="0" y="1100628"/>
            <a:ext cx="9144000" cy="3579849"/>
          </a:xfrm>
        </p:spPr>
        <p:txBody>
          <a:bodyPr>
            <a:noAutofit/>
          </a:bodyPr>
          <a:lstStyle/>
          <a:p>
            <a:pPr>
              <a:buFontTx/>
              <a:buChar char="-"/>
            </a:pPr>
            <a:r>
              <a:rPr lang="en-US" sz="3000" dirty="0" smtClean="0"/>
              <a:t>“Submission”</a:t>
            </a:r>
          </a:p>
          <a:p>
            <a:pPr>
              <a:buFontTx/>
              <a:buChar char="-"/>
            </a:pPr>
            <a:r>
              <a:rPr lang="en-US" sz="3000" dirty="0" smtClean="0"/>
              <a:t>Muslim – “one who submits”</a:t>
            </a:r>
          </a:p>
          <a:p>
            <a:pPr>
              <a:buFontTx/>
              <a:buChar char="-"/>
            </a:pPr>
            <a:r>
              <a:rPr lang="en-US" sz="3000" dirty="0" smtClean="0"/>
              <a:t>1 God – Allah</a:t>
            </a:r>
          </a:p>
          <a:p>
            <a:pPr>
              <a:buFontTx/>
              <a:buChar char="-"/>
            </a:pPr>
            <a:r>
              <a:rPr lang="en-US" sz="3000" dirty="0" smtClean="0"/>
              <a:t>Jesus, Moses, Abraham important prophets</a:t>
            </a:r>
          </a:p>
          <a:p>
            <a:pPr>
              <a:buFontTx/>
              <a:buChar char="-"/>
            </a:pPr>
            <a:r>
              <a:rPr lang="en-US" sz="3000" dirty="0" smtClean="0"/>
              <a:t>Muhammad final prophet</a:t>
            </a:r>
          </a:p>
          <a:p>
            <a:pPr>
              <a:buFontTx/>
              <a:buChar char="-"/>
            </a:pPr>
            <a:r>
              <a:rPr lang="en-US" sz="3000" u="sng" dirty="0" smtClean="0"/>
              <a:t>5 Pillars of Islam</a:t>
            </a:r>
            <a:endParaRPr lang="en-US" sz="3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59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8446144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Oval 4"/>
          <p:cNvSpPr/>
          <p:nvPr/>
        </p:nvSpPr>
        <p:spPr>
          <a:xfrm>
            <a:off x="4800600" y="1524000"/>
            <a:ext cx="3733800" cy="3733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491" name="Content Placeholder 1"/>
          <p:cNvSpPr>
            <a:spLocks noGrp="1"/>
          </p:cNvSpPr>
          <p:nvPr>
            <p:ph idx="1"/>
          </p:nvPr>
        </p:nvSpPr>
        <p:spPr>
          <a:xfrm>
            <a:off x="457200" y="1524000"/>
            <a:ext cx="4191000" cy="4572000"/>
          </a:xfrm>
        </p:spPr>
        <p:txBody>
          <a:bodyPr>
            <a:normAutofit/>
          </a:bodyPr>
          <a:lstStyle/>
          <a:p>
            <a:r>
              <a:rPr lang="en-US" sz="2000" dirty="0"/>
              <a:t> Zoroastrianism, the religion he inspired, was a departure from previous Indo-Persian polytheism. It has been termed the first non-biblical form of monotheism. </a:t>
            </a:r>
          </a:p>
        </p:txBody>
      </p:sp>
      <p:sp>
        <p:nvSpPr>
          <p:cNvPr id="3" name="Title 2"/>
          <p:cNvSpPr>
            <a:spLocks noGrp="1"/>
          </p:cNvSpPr>
          <p:nvPr>
            <p:ph type="title"/>
          </p:nvPr>
        </p:nvSpPr>
        <p:spPr/>
        <p:txBody>
          <a:bodyPr/>
          <a:lstStyle/>
          <a:p>
            <a:pPr>
              <a:defRPr/>
            </a:pPr>
            <a:r>
              <a:rPr dirty="0" smtClean="0">
                <a:ea typeface="+mj-ea"/>
                <a:cs typeface="+mj-cs"/>
              </a:rPr>
              <a:t>Monotheism</a:t>
            </a:r>
            <a:endParaRPr dirty="0">
              <a:ea typeface="+mj-ea"/>
              <a:cs typeface="+mj-cs"/>
            </a:endParaRPr>
          </a:p>
        </p:txBody>
      </p:sp>
      <p:pic>
        <p:nvPicPr>
          <p:cNvPr id="63493" name="Picture 2" descr="http://www.himalayanacademy.com/resources/books/dws/images/dws-t-is-one-Zoroastrian.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4819650" y="1600200"/>
            <a:ext cx="3683000" cy="36576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25601" name="Picture 1"/>
          <p:cNvPicPr>
            <a:picLocks noChangeArrowheads="1"/>
          </p:cNvPicPr>
          <p:nvPr/>
        </p:nvPicPr>
        <p:blipFill>
          <a:blip r:embed="rId2"/>
          <a:srcRect/>
          <a:stretch>
            <a:fillRect/>
          </a:stretch>
        </p:blipFill>
        <p:spPr bwMode="auto">
          <a:xfrm>
            <a:off x="0" y="0"/>
            <a:ext cx="9144000" cy="6858000"/>
          </a:xfrm>
          <a:prstGeom prst="rect">
            <a:avLst/>
          </a:prstGeom>
          <a:noFill/>
          <a:ln w="9525" cap="flat">
            <a:noFill/>
            <a:miter lim="800000"/>
            <a:headEnd/>
            <a:tailEnd/>
          </a:ln>
        </p:spPr>
      </p:pic>
      <p:grpSp>
        <p:nvGrpSpPr>
          <p:cNvPr id="2" name="Group 24"/>
          <p:cNvGrpSpPr>
            <a:grpSpLocks/>
          </p:cNvGrpSpPr>
          <p:nvPr/>
        </p:nvGrpSpPr>
        <p:grpSpPr bwMode="auto">
          <a:xfrm>
            <a:off x="-57150" y="-277813"/>
            <a:ext cx="7067550" cy="1652588"/>
            <a:chOff x="0" y="0"/>
            <a:chExt cx="4453" cy="1042"/>
          </a:xfrm>
        </p:grpSpPr>
        <p:grpSp>
          <p:nvGrpSpPr>
            <p:cNvPr id="3" name="Group 22"/>
            <p:cNvGrpSpPr>
              <a:grpSpLocks/>
            </p:cNvGrpSpPr>
            <p:nvPr/>
          </p:nvGrpSpPr>
          <p:grpSpPr bwMode="auto">
            <a:xfrm>
              <a:off x="0" y="0"/>
              <a:ext cx="4453" cy="1042"/>
              <a:chOff x="0" y="0"/>
              <a:chExt cx="4453" cy="1042"/>
            </a:xfrm>
          </p:grpSpPr>
          <p:sp>
            <p:nvSpPr>
              <p:cNvPr id="25602" name="Oval 2"/>
              <p:cNvSpPr>
                <a:spLocks/>
              </p:cNvSpPr>
              <p:nvPr/>
            </p:nvSpPr>
            <p:spPr bwMode="auto">
              <a:xfrm rot="4380001">
                <a:off x="1825" y="148"/>
                <a:ext cx="366" cy="498"/>
              </a:xfrm>
              <a:prstGeom prst="ellipse">
                <a:avLst/>
              </a:prstGeom>
              <a:solidFill>
                <a:srgbClr val="FFFFFF">
                  <a:alpha val="19608"/>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03" name="Oval 3"/>
              <p:cNvSpPr>
                <a:spLocks/>
              </p:cNvSpPr>
              <p:nvPr/>
            </p:nvSpPr>
            <p:spPr bwMode="auto">
              <a:xfrm>
                <a:off x="247" y="183"/>
                <a:ext cx="749" cy="638"/>
              </a:xfrm>
              <a:prstGeom prst="ellipse">
                <a:avLst/>
              </a:pr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04" name="AutoShape 4"/>
              <p:cNvSpPr>
                <a:spLocks/>
              </p:cNvSpPr>
              <p:nvPr/>
            </p:nvSpPr>
            <p:spPr bwMode="auto">
              <a:xfrm rot="6359999">
                <a:off x="3807" y="-47"/>
                <a:ext cx="458" cy="735"/>
              </a:xfrm>
              <a:custGeom>
                <a:avLst/>
                <a:gdLst>
                  <a:gd name="T0" fmla="*/ 10800 w 19758"/>
                  <a:gd name="T1" fmla="+- 0 10800 1273"/>
                  <a:gd name="T2" fmla="*/ 10800 h 20327"/>
                </a:gdLst>
                <a:ahLst/>
                <a:cxnLst>
                  <a:cxn ang="0">
                    <a:pos x="T0" y="T2"/>
                  </a:cxn>
                </a:cxnLst>
                <a:rect l="0" t="0" r="r" b="b"/>
                <a:pathLst>
                  <a:path w="19758" h="20327">
                    <a:moveTo>
                      <a:pt x="0" y="527"/>
                    </a:moveTo>
                    <a:lnTo>
                      <a:pt x="0" y="527"/>
                    </a:lnTo>
                    <a:cubicBezTo>
                      <a:pt x="7886" y="-1273"/>
                      <a:pt x="16390" y="1685"/>
                      <a:pt x="18995" y="7134"/>
                    </a:cubicBezTo>
                    <a:cubicBezTo>
                      <a:pt x="21600" y="12584"/>
                      <a:pt x="17319" y="18460"/>
                      <a:pt x="9433" y="20260"/>
                    </a:cubicBezTo>
                    <a:cubicBezTo>
                      <a:pt x="9332" y="20283"/>
                      <a:pt x="9231" y="20305"/>
                      <a:pt x="9130" y="20327"/>
                    </a:cubicBezTo>
                    <a:lnTo>
                      <a:pt x="4717" y="10394"/>
                    </a:lnTo>
                    <a:close/>
                    <a:moveTo>
                      <a:pt x="0" y="527"/>
                    </a:moveTo>
                  </a:path>
                </a:pathLst>
              </a:cu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05" name="Oval 5"/>
              <p:cNvSpPr>
                <a:spLocks/>
              </p:cNvSpPr>
              <p:nvPr/>
            </p:nvSpPr>
            <p:spPr bwMode="auto">
              <a:xfrm>
                <a:off x="3483" y="215"/>
                <a:ext cx="384" cy="309"/>
              </a:xfrm>
              <a:prstGeom prst="ellipse">
                <a:avLst/>
              </a:pr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06" name="AutoShape 6"/>
              <p:cNvSpPr>
                <a:spLocks/>
              </p:cNvSpPr>
              <p:nvPr/>
            </p:nvSpPr>
            <p:spPr bwMode="auto">
              <a:xfrm>
                <a:off x="31" y="172"/>
                <a:ext cx="873" cy="380"/>
              </a:xfrm>
              <a:custGeom>
                <a:avLst/>
                <a:gdLst>
                  <a:gd name="T0" fmla="*/ 10800 w 21600"/>
                  <a:gd name="T1" fmla="*/ 10800 h 21600"/>
                </a:gdLst>
                <a:ahLst/>
                <a:cxnLst>
                  <a:cxn ang="0">
                    <a:pos x="T0" y="T1"/>
                  </a:cxn>
                </a:cxnLst>
                <a:rect l="0" t="0" r="r" b="b"/>
                <a:pathLst>
                  <a:path w="21600" h="21600">
                    <a:moveTo>
                      <a:pt x="21600" y="0"/>
                    </a:moveTo>
                    <a:lnTo>
                      <a:pt x="21600" y="0"/>
                    </a:lnTo>
                    <a:cubicBezTo>
                      <a:pt x="21600" y="11930"/>
                      <a:pt x="16765" y="21600"/>
                      <a:pt x="10800" y="21600"/>
                    </a:cubicBezTo>
                    <a:cubicBezTo>
                      <a:pt x="4835" y="21600"/>
                      <a:pt x="0" y="11930"/>
                      <a:pt x="0" y="0"/>
                    </a:cubicBezTo>
                    <a:cubicBezTo>
                      <a:pt x="0" y="0"/>
                      <a:pt x="0" y="0"/>
                      <a:pt x="0" y="0"/>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07" name="AutoShape 7"/>
              <p:cNvSpPr>
                <a:spLocks/>
              </p:cNvSpPr>
              <p:nvPr/>
            </p:nvSpPr>
            <p:spPr bwMode="auto">
              <a:xfrm>
                <a:off x="1236" y="174"/>
                <a:ext cx="1008" cy="252"/>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1"/>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08" name="Oval 8"/>
              <p:cNvSpPr>
                <a:spLocks/>
              </p:cNvSpPr>
              <p:nvPr/>
            </p:nvSpPr>
            <p:spPr bwMode="auto">
              <a:xfrm>
                <a:off x="1693" y="655"/>
                <a:ext cx="263" cy="263"/>
              </a:xfrm>
              <a:prstGeom prst="ellipse">
                <a:avLst/>
              </a:pr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09" name="Oval 9"/>
              <p:cNvSpPr>
                <a:spLocks/>
              </p:cNvSpPr>
              <p:nvPr/>
            </p:nvSpPr>
            <p:spPr bwMode="auto">
              <a:xfrm rot="2519999">
                <a:off x="144" y="278"/>
                <a:ext cx="491" cy="619"/>
              </a:xfrm>
              <a:prstGeom prst="ellipse">
                <a:avLst/>
              </a:prstGeom>
              <a:solidFill>
                <a:srgbClr val="62BCE9">
                  <a:alpha val="49803"/>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0" name="AutoShape 10"/>
              <p:cNvSpPr>
                <a:spLocks/>
              </p:cNvSpPr>
              <p:nvPr/>
            </p:nvSpPr>
            <p:spPr bwMode="auto">
              <a:xfrm rot="-5400000">
                <a:off x="-46" y="790"/>
                <a:ext cx="335" cy="168"/>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63" y="21600"/>
                      <a:pt x="40" y="12017"/>
                      <a:pt x="0" y="144"/>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1" name="Oval 11"/>
              <p:cNvSpPr>
                <a:spLocks/>
              </p:cNvSpPr>
              <p:nvPr/>
            </p:nvSpPr>
            <p:spPr bwMode="auto">
              <a:xfrm>
                <a:off x="1018" y="485"/>
                <a:ext cx="144" cy="122"/>
              </a:xfrm>
              <a:prstGeom prst="ellipse">
                <a:avLst/>
              </a:pr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2" name="AutoShape 12"/>
              <p:cNvSpPr>
                <a:spLocks/>
              </p:cNvSpPr>
              <p:nvPr/>
            </p:nvSpPr>
            <p:spPr bwMode="auto">
              <a:xfrm>
                <a:off x="660" y="174"/>
                <a:ext cx="873" cy="380"/>
              </a:xfrm>
              <a:custGeom>
                <a:avLst/>
                <a:gdLst>
                  <a:gd name="T0" fmla="*/ 10800 w 21600"/>
                  <a:gd name="T1" fmla="*/ 10800 h 21600"/>
                </a:gdLst>
                <a:ahLst/>
                <a:cxnLst>
                  <a:cxn ang="0">
                    <a:pos x="T0" y="T1"/>
                  </a:cxn>
                </a:cxnLst>
                <a:rect l="0" t="0" r="r" b="b"/>
                <a:pathLst>
                  <a:path w="21600" h="21600">
                    <a:moveTo>
                      <a:pt x="21600" y="0"/>
                    </a:moveTo>
                    <a:lnTo>
                      <a:pt x="21600" y="0"/>
                    </a:lnTo>
                    <a:cubicBezTo>
                      <a:pt x="21600" y="11930"/>
                      <a:pt x="16765" y="21600"/>
                      <a:pt x="10800" y="21600"/>
                    </a:cubicBezTo>
                    <a:cubicBezTo>
                      <a:pt x="4835" y="21600"/>
                      <a:pt x="0" y="11930"/>
                      <a:pt x="0" y="0"/>
                    </a:cubicBezTo>
                    <a:cubicBezTo>
                      <a:pt x="0" y="0"/>
                      <a:pt x="0" y="0"/>
                      <a:pt x="0" y="0"/>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3" name="AutoShape 13"/>
              <p:cNvSpPr>
                <a:spLocks/>
              </p:cNvSpPr>
              <p:nvPr/>
            </p:nvSpPr>
            <p:spPr bwMode="auto">
              <a:xfrm>
                <a:off x="3300" y="175"/>
                <a:ext cx="1008" cy="216"/>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1"/>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4" name="Oval 14"/>
              <p:cNvSpPr>
                <a:spLocks/>
              </p:cNvSpPr>
              <p:nvPr/>
            </p:nvSpPr>
            <p:spPr bwMode="auto">
              <a:xfrm>
                <a:off x="3644" y="215"/>
                <a:ext cx="432" cy="336"/>
              </a:xfrm>
              <a:prstGeom prst="ellipse">
                <a:avLst/>
              </a:pr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5" name="AutoShape 15"/>
              <p:cNvSpPr>
                <a:spLocks/>
              </p:cNvSpPr>
              <p:nvPr/>
            </p:nvSpPr>
            <p:spPr bwMode="auto">
              <a:xfrm>
                <a:off x="3901" y="179"/>
                <a:ext cx="528" cy="166"/>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0"/>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6" name="Oval 16"/>
              <p:cNvSpPr>
                <a:spLocks/>
              </p:cNvSpPr>
              <p:nvPr/>
            </p:nvSpPr>
            <p:spPr bwMode="auto">
              <a:xfrm rot="4380001">
                <a:off x="2344" y="82"/>
                <a:ext cx="367" cy="573"/>
              </a:xfrm>
              <a:prstGeom prst="ellipse">
                <a:avLst/>
              </a:prstGeom>
              <a:solidFill>
                <a:srgbClr val="FFFFFF">
                  <a:alpha val="19608"/>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7" name="AutoShape 17"/>
              <p:cNvSpPr>
                <a:spLocks/>
              </p:cNvSpPr>
              <p:nvPr/>
            </p:nvSpPr>
            <p:spPr bwMode="auto">
              <a:xfrm>
                <a:off x="2798" y="177"/>
                <a:ext cx="189" cy="95"/>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63" y="21600"/>
                      <a:pt x="40" y="12017"/>
                      <a:pt x="0" y="144"/>
                    </a:cubicBezTo>
                    <a:lnTo>
                      <a:pt x="10800" y="0"/>
                    </a:lnTo>
                    <a:close/>
                    <a:moveTo>
                      <a:pt x="21600" y="0"/>
                    </a:moveTo>
                  </a:path>
                </a:pathLst>
              </a:custGeom>
              <a:solidFill>
                <a:srgbClr val="8FD9FB">
                  <a:alpha val="49803"/>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8" name="AutoShape 18"/>
              <p:cNvSpPr>
                <a:spLocks/>
              </p:cNvSpPr>
              <p:nvPr/>
            </p:nvSpPr>
            <p:spPr bwMode="auto">
              <a:xfrm>
                <a:off x="3032" y="172"/>
                <a:ext cx="115" cy="72"/>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58" y="21600"/>
                      <a:pt x="32" y="11999"/>
                      <a:pt x="0" y="115"/>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19" name="AutoShape 19"/>
              <p:cNvSpPr>
                <a:spLocks/>
              </p:cNvSpPr>
              <p:nvPr/>
            </p:nvSpPr>
            <p:spPr bwMode="auto">
              <a:xfrm>
                <a:off x="3204" y="175"/>
                <a:ext cx="144" cy="72"/>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63" y="21600"/>
                      <a:pt x="40" y="12017"/>
                      <a:pt x="0" y="144"/>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20" name="Oval 20"/>
              <p:cNvSpPr>
                <a:spLocks/>
              </p:cNvSpPr>
              <p:nvPr/>
            </p:nvSpPr>
            <p:spPr bwMode="auto">
              <a:xfrm>
                <a:off x="1550" y="175"/>
                <a:ext cx="419" cy="419"/>
              </a:xfrm>
              <a:prstGeom prst="ellipse">
                <a:avLst/>
              </a:pr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5621" name="AutoShape 21"/>
              <p:cNvSpPr>
                <a:spLocks/>
              </p:cNvSpPr>
              <p:nvPr/>
            </p:nvSpPr>
            <p:spPr bwMode="auto">
              <a:xfrm>
                <a:off x="1933" y="179"/>
                <a:ext cx="528" cy="192"/>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0"/>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grpSp>
        <p:sp>
          <p:nvSpPr>
            <p:cNvPr id="25623" name="AutoShape 23"/>
            <p:cNvSpPr>
              <a:spLocks/>
            </p:cNvSpPr>
            <p:nvPr/>
          </p:nvSpPr>
          <p:spPr bwMode="auto">
            <a:xfrm rot="-5400000">
              <a:off x="-56" y="304"/>
              <a:ext cx="535" cy="358"/>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35" y="21600"/>
                    <a:pt x="0" y="11929"/>
                    <a:pt x="0" y="0"/>
                  </a:cubicBezTo>
                  <a:cubicBezTo>
                    <a:pt x="0" y="0"/>
                    <a:pt x="0" y="0"/>
                    <a:pt x="0" y="0"/>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grpSp>
      <p:sp>
        <p:nvSpPr>
          <p:cNvPr id="25625" name="Rectangle 25"/>
          <p:cNvSpPr>
            <a:spLocks/>
          </p:cNvSpPr>
          <p:nvPr/>
        </p:nvSpPr>
        <p:spPr bwMode="auto">
          <a:xfrm>
            <a:off x="0" y="685800"/>
            <a:ext cx="9144000" cy="6858000"/>
          </a:xfrm>
          <a:prstGeom prst="rect">
            <a:avLst/>
          </a:prstGeom>
          <a:noFill/>
          <a:ln w="25400" cap="flat">
            <a:solidFill>
              <a:srgbClr val="FFFFFF"/>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5626" name="Rectangle 26"/>
          <p:cNvSpPr>
            <a:spLocks noGrp="1" noChangeArrowheads="1"/>
          </p:cNvSpPr>
          <p:nvPr>
            <p:ph type="title"/>
          </p:nvPr>
        </p:nvSpPr>
        <p:spPr>
          <a:xfrm>
            <a:off x="914400" y="82550"/>
            <a:ext cx="7726363" cy="2349500"/>
          </a:xfrm>
          <a:ln/>
        </p:spPr>
        <p:txBody>
          <a:bodyPr rIns="132080"/>
          <a:lstStyle/>
          <a:p>
            <a:r>
              <a:rPr lang="en-US" dirty="0"/>
              <a:t>A Mosque</a:t>
            </a:r>
          </a:p>
        </p:txBody>
      </p:sp>
      <p:pic>
        <p:nvPicPr>
          <p:cNvPr id="25627" name="Picture 27"/>
          <p:cNvPicPr>
            <a:picLocks noChangeArrowheads="1"/>
          </p:cNvPicPr>
          <p:nvPr/>
        </p:nvPicPr>
        <p:blipFill>
          <a:blip r:embed="rId3"/>
          <a:srcRect/>
          <a:stretch>
            <a:fillRect/>
          </a:stretch>
        </p:blipFill>
        <p:spPr bwMode="auto">
          <a:xfrm>
            <a:off x="5267325" y="1371600"/>
            <a:ext cx="3194050" cy="4425950"/>
          </a:xfrm>
          <a:prstGeom prst="rect">
            <a:avLst/>
          </a:prstGeom>
          <a:noFill/>
          <a:ln w="9525" cap="flat">
            <a:noFill/>
            <a:miter lim="800000"/>
            <a:headEnd/>
            <a:tailEnd/>
          </a:ln>
        </p:spPr>
      </p:pic>
      <p:sp>
        <p:nvSpPr>
          <p:cNvPr id="25628" name="Rectangle 28"/>
          <p:cNvSpPr>
            <a:spLocks noGrp="1" noChangeArrowheads="1"/>
          </p:cNvSpPr>
          <p:nvPr>
            <p:ph type="body" idx="1"/>
          </p:nvPr>
        </p:nvSpPr>
        <p:spPr>
          <a:xfrm>
            <a:off x="685800" y="2432050"/>
            <a:ext cx="3976688" cy="4425950"/>
          </a:xfrm>
          <a:ln/>
        </p:spPr>
        <p:txBody>
          <a:bodyPr rIns="132080"/>
          <a:lstStyle/>
          <a:p>
            <a:pPr>
              <a:buFontTx/>
              <a:buBlip>
                <a:blip r:embed="rId4"/>
              </a:buBlip>
            </a:pPr>
            <a:r>
              <a:rPr lang="en-US" sz="2800">
                <a:effectLst>
                  <a:outerShdw blurRad="38100" dist="38100" dir="2700000" algn="tl">
                    <a:srgbClr val="DDDDDD"/>
                  </a:outerShdw>
                </a:effectLst>
              </a:rPr>
              <a:t>A Mosque is the  place  of worship for Muslims.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626"/>
                                        </p:tgtEl>
                                        <p:attrNameLst>
                                          <p:attrName>style.visibility</p:attrName>
                                        </p:attrNameLst>
                                      </p:cBhvr>
                                      <p:to>
                                        <p:strVal val="visible"/>
                                      </p:to>
                                    </p:set>
                                    <p:anim calcmode="lin" valueType="num">
                                      <p:cBhvr>
                                        <p:cTn id="7" dur="1000" fill="hold"/>
                                        <p:tgtEl>
                                          <p:spTgt spid="25626"/>
                                        </p:tgtEl>
                                        <p:attrNameLst>
                                          <p:attrName>ppt_w</p:attrName>
                                        </p:attrNameLst>
                                      </p:cBhvr>
                                      <p:tavLst>
                                        <p:tav tm="0">
                                          <p:val>
                                            <p:fltVal val="0"/>
                                          </p:val>
                                        </p:tav>
                                        <p:tav tm="100000">
                                          <p:val>
                                            <p:strVal val="#ppt_w"/>
                                          </p:val>
                                        </p:tav>
                                      </p:tavLst>
                                    </p:anim>
                                    <p:anim calcmode="lin" valueType="num">
                                      <p:cBhvr>
                                        <p:cTn id="8" dur="1000" fill="hold"/>
                                        <p:tgtEl>
                                          <p:spTgt spid="25626"/>
                                        </p:tgtEl>
                                        <p:attrNameLst>
                                          <p:attrName>ppt_h</p:attrName>
                                        </p:attrNameLst>
                                      </p:cBhvr>
                                      <p:tavLst>
                                        <p:tav tm="0">
                                          <p:val>
                                            <p:fltVal val="0"/>
                                          </p:val>
                                        </p:tav>
                                        <p:tav tm="100000">
                                          <p:val>
                                            <p:strVal val="#ppt_h"/>
                                          </p:val>
                                        </p:tav>
                                      </p:tavLst>
                                    </p:anim>
                                    <p:anim calcmode="lin" valueType="num">
                                      <p:cBhvr>
                                        <p:cTn id="9" dur="1000" fill="hold"/>
                                        <p:tgtEl>
                                          <p:spTgt spid="256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628">
                                            <p:txEl>
                                              <p:pRg st="0" end="0"/>
                                            </p:txEl>
                                          </p:spTgt>
                                        </p:tgtEl>
                                        <p:attrNameLst>
                                          <p:attrName>style.visibility</p:attrName>
                                        </p:attrNameLst>
                                      </p:cBhvr>
                                      <p:to>
                                        <p:strVal val="visible"/>
                                      </p:to>
                                    </p:set>
                                    <p:anim calcmode="lin" valueType="num">
                                      <p:cBhvr additive="base">
                                        <p:cTn id="15" dur="500" fill="hold"/>
                                        <p:tgtEl>
                                          <p:spTgt spid="2562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627"/>
                                        </p:tgtEl>
                                        <p:attrNameLst>
                                          <p:attrName>style.visibility</p:attrName>
                                        </p:attrNameLst>
                                      </p:cBhvr>
                                      <p:to>
                                        <p:strVal val="visible"/>
                                      </p:to>
                                    </p:set>
                                    <p:anim calcmode="lin" valueType="num">
                                      <p:cBhvr additive="base">
                                        <p:cTn id="21" dur="500" fill="hold"/>
                                        <p:tgtEl>
                                          <p:spTgt spid="25627"/>
                                        </p:tgtEl>
                                        <p:attrNameLst>
                                          <p:attrName>ppt_x</p:attrName>
                                        </p:attrNameLst>
                                      </p:cBhvr>
                                      <p:tavLst>
                                        <p:tav tm="0">
                                          <p:val>
                                            <p:strVal val="#ppt_x"/>
                                          </p:val>
                                        </p:tav>
                                        <p:tav tm="100000">
                                          <p:val>
                                            <p:strVal val="#ppt_x"/>
                                          </p:val>
                                        </p:tav>
                                      </p:tavLst>
                                    </p:anim>
                                    <p:anim calcmode="lin" valueType="num">
                                      <p:cBhvr additive="base">
                                        <p:cTn id="22" dur="500" fill="hold"/>
                                        <p:tgtEl>
                                          <p:spTgt spid="25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6" grpId="0" animBg="1" autoUpdateAnimBg="0"/>
      <p:bldP spid="25628" grpId="0" build="p"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26625" name="Picture 1"/>
          <p:cNvPicPr>
            <a:picLocks noChangeArrowheads="1"/>
          </p:cNvPicPr>
          <p:nvPr/>
        </p:nvPicPr>
        <p:blipFill>
          <a:blip r:embed="rId2"/>
          <a:srcRect/>
          <a:stretch>
            <a:fillRect/>
          </a:stretch>
        </p:blipFill>
        <p:spPr bwMode="auto">
          <a:xfrm>
            <a:off x="0" y="0"/>
            <a:ext cx="9144000" cy="6858000"/>
          </a:xfrm>
          <a:prstGeom prst="rect">
            <a:avLst/>
          </a:prstGeom>
          <a:noFill/>
          <a:ln w="9525" cap="flat">
            <a:noFill/>
            <a:miter lim="800000"/>
            <a:headEnd/>
            <a:tailEnd/>
          </a:ln>
        </p:spPr>
      </p:pic>
      <p:grpSp>
        <p:nvGrpSpPr>
          <p:cNvPr id="2" name="Group 24"/>
          <p:cNvGrpSpPr>
            <a:grpSpLocks/>
          </p:cNvGrpSpPr>
          <p:nvPr/>
        </p:nvGrpSpPr>
        <p:grpSpPr bwMode="auto">
          <a:xfrm>
            <a:off x="-57150" y="-277813"/>
            <a:ext cx="7067550" cy="1652588"/>
            <a:chOff x="0" y="0"/>
            <a:chExt cx="4453" cy="1042"/>
          </a:xfrm>
        </p:grpSpPr>
        <p:grpSp>
          <p:nvGrpSpPr>
            <p:cNvPr id="3" name="Group 22"/>
            <p:cNvGrpSpPr>
              <a:grpSpLocks/>
            </p:cNvGrpSpPr>
            <p:nvPr/>
          </p:nvGrpSpPr>
          <p:grpSpPr bwMode="auto">
            <a:xfrm>
              <a:off x="0" y="0"/>
              <a:ext cx="4453" cy="1042"/>
              <a:chOff x="0" y="0"/>
              <a:chExt cx="4453" cy="1042"/>
            </a:xfrm>
          </p:grpSpPr>
          <p:sp>
            <p:nvSpPr>
              <p:cNvPr id="26626" name="Oval 2"/>
              <p:cNvSpPr>
                <a:spLocks/>
              </p:cNvSpPr>
              <p:nvPr/>
            </p:nvSpPr>
            <p:spPr bwMode="auto">
              <a:xfrm rot="4380001">
                <a:off x="1825" y="148"/>
                <a:ext cx="366" cy="498"/>
              </a:xfrm>
              <a:prstGeom prst="ellipse">
                <a:avLst/>
              </a:prstGeom>
              <a:solidFill>
                <a:srgbClr val="FFFFFF">
                  <a:alpha val="19608"/>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27" name="Oval 3"/>
              <p:cNvSpPr>
                <a:spLocks/>
              </p:cNvSpPr>
              <p:nvPr/>
            </p:nvSpPr>
            <p:spPr bwMode="auto">
              <a:xfrm>
                <a:off x="247" y="183"/>
                <a:ext cx="749" cy="638"/>
              </a:xfrm>
              <a:prstGeom prst="ellipse">
                <a:avLst/>
              </a:pr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28" name="AutoShape 4"/>
              <p:cNvSpPr>
                <a:spLocks/>
              </p:cNvSpPr>
              <p:nvPr/>
            </p:nvSpPr>
            <p:spPr bwMode="auto">
              <a:xfrm rot="6359999">
                <a:off x="3807" y="-47"/>
                <a:ext cx="458" cy="735"/>
              </a:xfrm>
              <a:custGeom>
                <a:avLst/>
                <a:gdLst>
                  <a:gd name="T0" fmla="*/ 10800 w 19758"/>
                  <a:gd name="T1" fmla="+- 0 10800 1273"/>
                  <a:gd name="T2" fmla="*/ 10800 h 20327"/>
                </a:gdLst>
                <a:ahLst/>
                <a:cxnLst>
                  <a:cxn ang="0">
                    <a:pos x="T0" y="T2"/>
                  </a:cxn>
                </a:cxnLst>
                <a:rect l="0" t="0" r="r" b="b"/>
                <a:pathLst>
                  <a:path w="19758" h="20327">
                    <a:moveTo>
                      <a:pt x="0" y="527"/>
                    </a:moveTo>
                    <a:lnTo>
                      <a:pt x="0" y="527"/>
                    </a:lnTo>
                    <a:cubicBezTo>
                      <a:pt x="7886" y="-1273"/>
                      <a:pt x="16390" y="1685"/>
                      <a:pt x="18995" y="7134"/>
                    </a:cubicBezTo>
                    <a:cubicBezTo>
                      <a:pt x="21600" y="12584"/>
                      <a:pt x="17319" y="18460"/>
                      <a:pt x="9433" y="20260"/>
                    </a:cubicBezTo>
                    <a:cubicBezTo>
                      <a:pt x="9332" y="20283"/>
                      <a:pt x="9231" y="20305"/>
                      <a:pt x="9130" y="20327"/>
                    </a:cubicBezTo>
                    <a:lnTo>
                      <a:pt x="4717" y="10394"/>
                    </a:lnTo>
                    <a:close/>
                    <a:moveTo>
                      <a:pt x="0" y="527"/>
                    </a:moveTo>
                  </a:path>
                </a:pathLst>
              </a:cu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29" name="Oval 5"/>
              <p:cNvSpPr>
                <a:spLocks/>
              </p:cNvSpPr>
              <p:nvPr/>
            </p:nvSpPr>
            <p:spPr bwMode="auto">
              <a:xfrm>
                <a:off x="3483" y="215"/>
                <a:ext cx="384" cy="309"/>
              </a:xfrm>
              <a:prstGeom prst="ellipse">
                <a:avLst/>
              </a:pr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0" name="AutoShape 6"/>
              <p:cNvSpPr>
                <a:spLocks/>
              </p:cNvSpPr>
              <p:nvPr/>
            </p:nvSpPr>
            <p:spPr bwMode="auto">
              <a:xfrm>
                <a:off x="31" y="172"/>
                <a:ext cx="873" cy="380"/>
              </a:xfrm>
              <a:custGeom>
                <a:avLst/>
                <a:gdLst>
                  <a:gd name="T0" fmla="*/ 10800 w 21600"/>
                  <a:gd name="T1" fmla="*/ 10800 h 21600"/>
                </a:gdLst>
                <a:ahLst/>
                <a:cxnLst>
                  <a:cxn ang="0">
                    <a:pos x="T0" y="T1"/>
                  </a:cxn>
                </a:cxnLst>
                <a:rect l="0" t="0" r="r" b="b"/>
                <a:pathLst>
                  <a:path w="21600" h="21600">
                    <a:moveTo>
                      <a:pt x="21600" y="0"/>
                    </a:moveTo>
                    <a:lnTo>
                      <a:pt x="21600" y="0"/>
                    </a:lnTo>
                    <a:cubicBezTo>
                      <a:pt x="21600" y="11930"/>
                      <a:pt x="16765" y="21600"/>
                      <a:pt x="10800" y="21600"/>
                    </a:cubicBezTo>
                    <a:cubicBezTo>
                      <a:pt x="4835" y="21600"/>
                      <a:pt x="0" y="11930"/>
                      <a:pt x="0" y="0"/>
                    </a:cubicBezTo>
                    <a:cubicBezTo>
                      <a:pt x="0" y="0"/>
                      <a:pt x="0" y="0"/>
                      <a:pt x="0" y="0"/>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1" name="AutoShape 7"/>
              <p:cNvSpPr>
                <a:spLocks/>
              </p:cNvSpPr>
              <p:nvPr/>
            </p:nvSpPr>
            <p:spPr bwMode="auto">
              <a:xfrm>
                <a:off x="1236" y="174"/>
                <a:ext cx="1008" cy="252"/>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1"/>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2" name="Oval 8"/>
              <p:cNvSpPr>
                <a:spLocks/>
              </p:cNvSpPr>
              <p:nvPr/>
            </p:nvSpPr>
            <p:spPr bwMode="auto">
              <a:xfrm>
                <a:off x="1693" y="655"/>
                <a:ext cx="263" cy="263"/>
              </a:xfrm>
              <a:prstGeom prst="ellipse">
                <a:avLst/>
              </a:pr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3" name="Oval 9"/>
              <p:cNvSpPr>
                <a:spLocks/>
              </p:cNvSpPr>
              <p:nvPr/>
            </p:nvSpPr>
            <p:spPr bwMode="auto">
              <a:xfrm rot="2519999">
                <a:off x="144" y="278"/>
                <a:ext cx="491" cy="619"/>
              </a:xfrm>
              <a:prstGeom prst="ellipse">
                <a:avLst/>
              </a:prstGeom>
              <a:solidFill>
                <a:srgbClr val="62BCE9">
                  <a:alpha val="49803"/>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4" name="AutoShape 10"/>
              <p:cNvSpPr>
                <a:spLocks/>
              </p:cNvSpPr>
              <p:nvPr/>
            </p:nvSpPr>
            <p:spPr bwMode="auto">
              <a:xfrm rot="-5400000">
                <a:off x="-46" y="790"/>
                <a:ext cx="335" cy="168"/>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63" y="21600"/>
                      <a:pt x="40" y="12017"/>
                      <a:pt x="0" y="144"/>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5" name="Oval 11"/>
              <p:cNvSpPr>
                <a:spLocks/>
              </p:cNvSpPr>
              <p:nvPr/>
            </p:nvSpPr>
            <p:spPr bwMode="auto">
              <a:xfrm>
                <a:off x="1018" y="485"/>
                <a:ext cx="144" cy="122"/>
              </a:xfrm>
              <a:prstGeom prst="ellipse">
                <a:avLst/>
              </a:pr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6" name="AutoShape 12"/>
              <p:cNvSpPr>
                <a:spLocks/>
              </p:cNvSpPr>
              <p:nvPr/>
            </p:nvSpPr>
            <p:spPr bwMode="auto">
              <a:xfrm>
                <a:off x="660" y="174"/>
                <a:ext cx="873" cy="380"/>
              </a:xfrm>
              <a:custGeom>
                <a:avLst/>
                <a:gdLst>
                  <a:gd name="T0" fmla="*/ 10800 w 21600"/>
                  <a:gd name="T1" fmla="*/ 10800 h 21600"/>
                </a:gdLst>
                <a:ahLst/>
                <a:cxnLst>
                  <a:cxn ang="0">
                    <a:pos x="T0" y="T1"/>
                  </a:cxn>
                </a:cxnLst>
                <a:rect l="0" t="0" r="r" b="b"/>
                <a:pathLst>
                  <a:path w="21600" h="21600">
                    <a:moveTo>
                      <a:pt x="21600" y="0"/>
                    </a:moveTo>
                    <a:lnTo>
                      <a:pt x="21600" y="0"/>
                    </a:lnTo>
                    <a:cubicBezTo>
                      <a:pt x="21600" y="11930"/>
                      <a:pt x="16765" y="21600"/>
                      <a:pt x="10800" y="21600"/>
                    </a:cubicBezTo>
                    <a:cubicBezTo>
                      <a:pt x="4835" y="21600"/>
                      <a:pt x="0" y="11930"/>
                      <a:pt x="0" y="0"/>
                    </a:cubicBezTo>
                    <a:cubicBezTo>
                      <a:pt x="0" y="0"/>
                      <a:pt x="0" y="0"/>
                      <a:pt x="0" y="0"/>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7" name="AutoShape 13"/>
              <p:cNvSpPr>
                <a:spLocks/>
              </p:cNvSpPr>
              <p:nvPr/>
            </p:nvSpPr>
            <p:spPr bwMode="auto">
              <a:xfrm>
                <a:off x="3300" y="175"/>
                <a:ext cx="1008" cy="216"/>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1"/>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8" name="Oval 14"/>
              <p:cNvSpPr>
                <a:spLocks/>
              </p:cNvSpPr>
              <p:nvPr/>
            </p:nvSpPr>
            <p:spPr bwMode="auto">
              <a:xfrm>
                <a:off x="3644" y="215"/>
                <a:ext cx="432" cy="336"/>
              </a:xfrm>
              <a:prstGeom prst="ellipse">
                <a:avLst/>
              </a:pr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39" name="AutoShape 15"/>
              <p:cNvSpPr>
                <a:spLocks/>
              </p:cNvSpPr>
              <p:nvPr/>
            </p:nvSpPr>
            <p:spPr bwMode="auto">
              <a:xfrm>
                <a:off x="3901" y="179"/>
                <a:ext cx="528" cy="166"/>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0"/>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40" name="Oval 16"/>
              <p:cNvSpPr>
                <a:spLocks/>
              </p:cNvSpPr>
              <p:nvPr/>
            </p:nvSpPr>
            <p:spPr bwMode="auto">
              <a:xfrm rot="4380001">
                <a:off x="2344" y="82"/>
                <a:ext cx="367" cy="573"/>
              </a:xfrm>
              <a:prstGeom prst="ellipse">
                <a:avLst/>
              </a:prstGeom>
              <a:solidFill>
                <a:srgbClr val="FFFFFF">
                  <a:alpha val="19608"/>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41" name="AutoShape 17"/>
              <p:cNvSpPr>
                <a:spLocks/>
              </p:cNvSpPr>
              <p:nvPr/>
            </p:nvSpPr>
            <p:spPr bwMode="auto">
              <a:xfrm>
                <a:off x="2798" y="177"/>
                <a:ext cx="189" cy="95"/>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63" y="21600"/>
                      <a:pt x="40" y="12017"/>
                      <a:pt x="0" y="144"/>
                    </a:cubicBezTo>
                    <a:lnTo>
                      <a:pt x="10800" y="0"/>
                    </a:lnTo>
                    <a:close/>
                    <a:moveTo>
                      <a:pt x="21600" y="0"/>
                    </a:moveTo>
                  </a:path>
                </a:pathLst>
              </a:custGeom>
              <a:solidFill>
                <a:srgbClr val="8FD9FB">
                  <a:alpha val="49803"/>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42" name="AutoShape 18"/>
              <p:cNvSpPr>
                <a:spLocks/>
              </p:cNvSpPr>
              <p:nvPr/>
            </p:nvSpPr>
            <p:spPr bwMode="auto">
              <a:xfrm>
                <a:off x="3032" y="172"/>
                <a:ext cx="115" cy="72"/>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58" y="21600"/>
                      <a:pt x="32" y="11999"/>
                      <a:pt x="0" y="115"/>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43" name="AutoShape 19"/>
              <p:cNvSpPr>
                <a:spLocks/>
              </p:cNvSpPr>
              <p:nvPr/>
            </p:nvSpPr>
            <p:spPr bwMode="auto">
              <a:xfrm>
                <a:off x="3204" y="175"/>
                <a:ext cx="144" cy="72"/>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63" y="21600"/>
                      <a:pt x="40" y="12017"/>
                      <a:pt x="0" y="144"/>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44" name="Oval 20"/>
              <p:cNvSpPr>
                <a:spLocks/>
              </p:cNvSpPr>
              <p:nvPr/>
            </p:nvSpPr>
            <p:spPr bwMode="auto">
              <a:xfrm>
                <a:off x="1550" y="175"/>
                <a:ext cx="419" cy="419"/>
              </a:xfrm>
              <a:prstGeom prst="ellipse">
                <a:avLst/>
              </a:pr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6645" name="AutoShape 21"/>
              <p:cNvSpPr>
                <a:spLocks/>
              </p:cNvSpPr>
              <p:nvPr/>
            </p:nvSpPr>
            <p:spPr bwMode="auto">
              <a:xfrm>
                <a:off x="1933" y="179"/>
                <a:ext cx="528" cy="192"/>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0"/>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grpSp>
        <p:sp>
          <p:nvSpPr>
            <p:cNvPr id="26647" name="AutoShape 23"/>
            <p:cNvSpPr>
              <a:spLocks/>
            </p:cNvSpPr>
            <p:nvPr/>
          </p:nvSpPr>
          <p:spPr bwMode="auto">
            <a:xfrm rot="-5400000">
              <a:off x="-56" y="304"/>
              <a:ext cx="535" cy="358"/>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35" y="21600"/>
                    <a:pt x="0" y="11929"/>
                    <a:pt x="0" y="0"/>
                  </a:cubicBezTo>
                  <a:cubicBezTo>
                    <a:pt x="0" y="0"/>
                    <a:pt x="0" y="0"/>
                    <a:pt x="0" y="0"/>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grpSp>
      <p:sp>
        <p:nvSpPr>
          <p:cNvPr id="26649" name="Rectangle 25"/>
          <p:cNvSpPr>
            <a:spLocks/>
          </p:cNvSpPr>
          <p:nvPr/>
        </p:nvSpPr>
        <p:spPr bwMode="auto">
          <a:xfrm>
            <a:off x="0" y="0"/>
            <a:ext cx="9144000" cy="6858000"/>
          </a:xfrm>
          <a:prstGeom prst="rect">
            <a:avLst/>
          </a:prstGeom>
          <a:noFill/>
          <a:ln w="25400" cap="flat">
            <a:solidFill>
              <a:srgbClr val="FFFFFF"/>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6650" name="AutoShape 26"/>
          <p:cNvSpPr>
            <a:spLocks/>
          </p:cNvSpPr>
          <p:nvPr/>
        </p:nvSpPr>
        <p:spPr bwMode="auto">
          <a:xfrm rot="-5400000">
            <a:off x="3973513" y="-2346325"/>
            <a:ext cx="1450975" cy="8886825"/>
          </a:xfrm>
          <a:custGeom>
            <a:avLst/>
            <a:gdLst>
              <a:gd name="T0" fmla="*/ 10800 w 21600"/>
              <a:gd name="T1" fmla="*/ 10800 h 21600"/>
            </a:gdLst>
            <a:ahLst/>
            <a:cxnLst>
              <a:cxn ang="0">
                <a:pos x="T0" y="T1"/>
              </a:cxn>
            </a:cxnLst>
            <a:rect l="0" t="0" r="r" b="b"/>
            <a:pathLst>
              <a:path w="21600" h="21600">
                <a:moveTo>
                  <a:pt x="10800" y="0"/>
                </a:moveTo>
                <a:lnTo>
                  <a:pt x="10800" y="0"/>
                </a:lnTo>
                <a:cubicBezTo>
                  <a:pt x="16765" y="0"/>
                  <a:pt x="21600" y="789"/>
                  <a:pt x="21600" y="1763"/>
                </a:cubicBezTo>
                <a:lnTo>
                  <a:pt x="21600" y="21600"/>
                </a:lnTo>
                <a:lnTo>
                  <a:pt x="0" y="21600"/>
                </a:lnTo>
                <a:lnTo>
                  <a:pt x="0" y="1763"/>
                </a:lnTo>
                <a:cubicBezTo>
                  <a:pt x="0" y="789"/>
                  <a:pt x="4835" y="0"/>
                  <a:pt x="10800" y="0"/>
                </a:cubicBezTo>
                <a:close/>
                <a:moveTo>
                  <a:pt x="10800" y="0"/>
                </a:moveTo>
              </a:path>
            </a:pathLst>
          </a:custGeom>
          <a:solidFill>
            <a:schemeClr val="accent1">
              <a:alpha val="29803"/>
            </a:schemeClr>
          </a:solidFill>
          <a:ln w="25400" cap="flat">
            <a:solidFill>
              <a:srgbClr val="8FD9FB">
                <a:alpha val="30196"/>
              </a:srgbClr>
            </a:solidFill>
            <a:prstDash val="solid"/>
            <a:round/>
            <a:headEnd type="none" w="med" len="med"/>
            <a:tailEnd type="none" w="med" len="med"/>
          </a:ln>
        </p:spPr>
        <p:txBody>
          <a:bodyPr lIns="0" tIns="0" rIns="0" bIns="0">
            <a:prstTxWarp prst="textNoShape">
              <a:avLst/>
            </a:prstTxWarp>
          </a:bodyPr>
          <a:lstStyle/>
          <a:p>
            <a:endParaRPr lang="en-US"/>
          </a:p>
        </p:txBody>
      </p:sp>
      <p:sp>
        <p:nvSpPr>
          <p:cNvPr id="26651" name="Rectangle 27"/>
          <p:cNvSpPr>
            <a:spLocks noGrp="1" noChangeArrowheads="1"/>
          </p:cNvSpPr>
          <p:nvPr>
            <p:ph type="title"/>
          </p:nvPr>
        </p:nvSpPr>
        <p:spPr>
          <a:xfrm>
            <a:off x="711200" y="1181100"/>
            <a:ext cx="7716838" cy="1447800"/>
          </a:xfrm>
          <a:ln/>
        </p:spPr>
        <p:txBody>
          <a:bodyPr rIns="132080"/>
          <a:lstStyle/>
          <a:p>
            <a:r>
              <a:rPr lang="en-US"/>
              <a:t>The Five Pillars of Islam</a:t>
            </a:r>
          </a:p>
        </p:txBody>
      </p:sp>
      <p:sp>
        <p:nvSpPr>
          <p:cNvPr id="26652" name="Rectangle 28"/>
          <p:cNvSpPr>
            <a:spLocks noGrp="1" noChangeArrowheads="1"/>
          </p:cNvSpPr>
          <p:nvPr>
            <p:ph type="body" idx="1"/>
          </p:nvPr>
        </p:nvSpPr>
        <p:spPr>
          <a:xfrm>
            <a:off x="379413" y="2794000"/>
            <a:ext cx="8051800" cy="4292600"/>
          </a:xfrm>
          <a:ln/>
        </p:spPr>
        <p:txBody>
          <a:bodyPr rIns="132080"/>
          <a:lstStyle/>
          <a:p>
            <a:pPr>
              <a:lnSpc>
                <a:spcPct val="90000"/>
              </a:lnSpc>
              <a:buFontTx/>
              <a:buBlip>
                <a:blip r:embed="rId3"/>
              </a:buBlip>
            </a:pPr>
            <a:r>
              <a:rPr lang="en-US">
                <a:effectLst>
                  <a:outerShdw blurRad="38100" dist="38100" dir="2700000" algn="tl">
                    <a:srgbClr val="DDDDDD"/>
                  </a:outerShdw>
                </a:effectLst>
              </a:rPr>
              <a:t>1. Faith:  There is  only one God, and Muhammad is the Prophet</a:t>
            </a:r>
          </a:p>
          <a:p>
            <a:pPr>
              <a:lnSpc>
                <a:spcPct val="90000"/>
              </a:lnSpc>
              <a:buFontTx/>
              <a:buBlip>
                <a:blip r:embed="rId3"/>
              </a:buBlip>
            </a:pPr>
            <a:r>
              <a:rPr lang="en-US">
                <a:effectLst>
                  <a:outerShdw blurRad="38100" dist="38100" dir="2700000" algn="tl">
                    <a:srgbClr val="DDDDDD"/>
                  </a:outerShdw>
                </a:effectLst>
              </a:rPr>
              <a:t>2. Prayer: Five times a day</a:t>
            </a:r>
          </a:p>
          <a:p>
            <a:pPr>
              <a:lnSpc>
                <a:spcPct val="90000"/>
              </a:lnSpc>
              <a:buFontTx/>
              <a:buBlip>
                <a:blip r:embed="rId3"/>
              </a:buBlip>
            </a:pPr>
            <a:r>
              <a:rPr lang="en-US">
                <a:effectLst>
                  <a:outerShdw blurRad="38100" dist="38100" dir="2700000" algn="tl">
                    <a:srgbClr val="DDDDDD"/>
                  </a:outerShdw>
                </a:effectLst>
              </a:rPr>
              <a:t>3. Sharing:  All Muslims pay a tax to help  the poor</a:t>
            </a:r>
          </a:p>
          <a:p>
            <a:pPr>
              <a:lnSpc>
                <a:spcPct val="90000"/>
              </a:lnSpc>
              <a:buFontTx/>
              <a:buBlip>
                <a:blip r:embed="rId3"/>
              </a:buBlip>
            </a:pPr>
            <a:r>
              <a:rPr lang="en-US">
                <a:effectLst>
                  <a:outerShdw blurRad="38100" dist="38100" dir="2700000" algn="tl">
                    <a:srgbClr val="DDDDDD"/>
                  </a:outerShdw>
                </a:effectLst>
              </a:rPr>
              <a:t>4. Fasting: Not eating or drinking during daylight during the month of Ramadan</a:t>
            </a:r>
          </a:p>
          <a:p>
            <a:pPr>
              <a:lnSpc>
                <a:spcPct val="90000"/>
              </a:lnSpc>
              <a:buFontTx/>
              <a:buBlip>
                <a:blip r:embed="rId3"/>
              </a:buBlip>
            </a:pPr>
            <a:r>
              <a:rPr lang="en-US">
                <a:effectLst>
                  <a:outerShdw blurRad="38100" dist="38100" dir="2700000" algn="tl">
                    <a:srgbClr val="DDDDDD"/>
                  </a:outerShdw>
                </a:effectLst>
              </a:rPr>
              <a:t>5. Pilgrimage (Hajj):  All Muslims want to make a pilgrimage to the Holy City of Mecca once  in their lifetimes.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651"/>
                                        </p:tgtEl>
                                        <p:attrNameLst>
                                          <p:attrName>style.visibility</p:attrName>
                                        </p:attrNameLst>
                                      </p:cBhvr>
                                      <p:to>
                                        <p:strVal val="visible"/>
                                      </p:to>
                                    </p:set>
                                    <p:anim calcmode="lin" valueType="num">
                                      <p:cBhvr>
                                        <p:cTn id="7" dur="1000" fill="hold"/>
                                        <p:tgtEl>
                                          <p:spTgt spid="26651"/>
                                        </p:tgtEl>
                                        <p:attrNameLst>
                                          <p:attrName>ppt_w</p:attrName>
                                        </p:attrNameLst>
                                      </p:cBhvr>
                                      <p:tavLst>
                                        <p:tav tm="0">
                                          <p:val>
                                            <p:fltVal val="0"/>
                                          </p:val>
                                        </p:tav>
                                        <p:tav tm="100000">
                                          <p:val>
                                            <p:strVal val="#ppt_w"/>
                                          </p:val>
                                        </p:tav>
                                      </p:tavLst>
                                    </p:anim>
                                    <p:anim calcmode="lin" valueType="num">
                                      <p:cBhvr>
                                        <p:cTn id="8" dur="1000" fill="hold"/>
                                        <p:tgtEl>
                                          <p:spTgt spid="26651"/>
                                        </p:tgtEl>
                                        <p:attrNameLst>
                                          <p:attrName>ppt_h</p:attrName>
                                        </p:attrNameLst>
                                      </p:cBhvr>
                                      <p:tavLst>
                                        <p:tav tm="0">
                                          <p:val>
                                            <p:fltVal val="0"/>
                                          </p:val>
                                        </p:tav>
                                        <p:tav tm="100000">
                                          <p:val>
                                            <p:strVal val="#ppt_h"/>
                                          </p:val>
                                        </p:tav>
                                      </p:tavLst>
                                    </p:anim>
                                    <p:anim calcmode="lin" valueType="num">
                                      <p:cBhvr>
                                        <p:cTn id="9" dur="1000" fill="hold"/>
                                        <p:tgtEl>
                                          <p:spTgt spid="266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652">
                                            <p:txEl>
                                              <p:pRg st="0" end="0"/>
                                            </p:txEl>
                                          </p:spTgt>
                                        </p:tgtEl>
                                        <p:attrNameLst>
                                          <p:attrName>style.visibility</p:attrName>
                                        </p:attrNameLst>
                                      </p:cBhvr>
                                      <p:to>
                                        <p:strVal val="visible"/>
                                      </p:to>
                                    </p:set>
                                    <p:anim calcmode="lin" valueType="num">
                                      <p:cBhvr>
                                        <p:cTn id="15" dur="1000" fill="hold"/>
                                        <p:tgtEl>
                                          <p:spTgt spid="2665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665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665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65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6652">
                                            <p:txEl>
                                              <p:pRg st="1" end="1"/>
                                            </p:txEl>
                                          </p:spTgt>
                                        </p:tgtEl>
                                        <p:attrNameLst>
                                          <p:attrName>style.visibility</p:attrName>
                                        </p:attrNameLst>
                                      </p:cBhvr>
                                      <p:to>
                                        <p:strVal val="visible"/>
                                      </p:to>
                                    </p:set>
                                    <p:anim calcmode="lin" valueType="num">
                                      <p:cBhvr>
                                        <p:cTn id="23" dur="1000" fill="hold"/>
                                        <p:tgtEl>
                                          <p:spTgt spid="2665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665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665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665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6652">
                                            <p:txEl>
                                              <p:pRg st="2" end="2"/>
                                            </p:txEl>
                                          </p:spTgt>
                                        </p:tgtEl>
                                        <p:attrNameLst>
                                          <p:attrName>style.visibility</p:attrName>
                                        </p:attrNameLst>
                                      </p:cBhvr>
                                      <p:to>
                                        <p:strVal val="visible"/>
                                      </p:to>
                                    </p:set>
                                    <p:anim calcmode="lin" valueType="num">
                                      <p:cBhvr>
                                        <p:cTn id="31" dur="1000" fill="hold"/>
                                        <p:tgtEl>
                                          <p:spTgt spid="2665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6652">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665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65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6652">
                                            <p:txEl>
                                              <p:pRg st="3" end="3"/>
                                            </p:txEl>
                                          </p:spTgt>
                                        </p:tgtEl>
                                        <p:attrNameLst>
                                          <p:attrName>style.visibility</p:attrName>
                                        </p:attrNameLst>
                                      </p:cBhvr>
                                      <p:to>
                                        <p:strVal val="visible"/>
                                      </p:to>
                                    </p:set>
                                    <p:anim calcmode="lin" valueType="num">
                                      <p:cBhvr>
                                        <p:cTn id="39" dur="1000" fill="hold"/>
                                        <p:tgtEl>
                                          <p:spTgt spid="26652">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26652">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2665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665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6652">
                                            <p:txEl>
                                              <p:pRg st="4" end="4"/>
                                            </p:txEl>
                                          </p:spTgt>
                                        </p:tgtEl>
                                        <p:attrNameLst>
                                          <p:attrName>style.visibility</p:attrName>
                                        </p:attrNameLst>
                                      </p:cBhvr>
                                      <p:to>
                                        <p:strVal val="visible"/>
                                      </p:to>
                                    </p:set>
                                    <p:anim calcmode="lin" valueType="num">
                                      <p:cBhvr>
                                        <p:cTn id="47" dur="1000" fill="hold"/>
                                        <p:tgtEl>
                                          <p:spTgt spid="26652">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26652">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2665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665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1" grpId="0" animBg="1" autoUpdateAnimBg="0"/>
      <p:bldP spid="26652" grpId="0" build="p" autoUpdateAnimBg="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27649" name="Picture 1"/>
          <p:cNvPicPr>
            <a:picLocks noChangeArrowheads="1"/>
          </p:cNvPicPr>
          <p:nvPr/>
        </p:nvPicPr>
        <p:blipFill>
          <a:blip r:embed="rId2"/>
          <a:srcRect/>
          <a:stretch>
            <a:fillRect/>
          </a:stretch>
        </p:blipFill>
        <p:spPr bwMode="auto">
          <a:xfrm>
            <a:off x="0" y="0"/>
            <a:ext cx="9144000" cy="6858000"/>
          </a:xfrm>
          <a:prstGeom prst="rect">
            <a:avLst/>
          </a:prstGeom>
          <a:noFill/>
          <a:ln w="9525" cap="flat">
            <a:noFill/>
            <a:miter lim="800000"/>
            <a:headEnd/>
            <a:tailEnd/>
          </a:ln>
        </p:spPr>
      </p:pic>
      <p:grpSp>
        <p:nvGrpSpPr>
          <p:cNvPr id="2" name="Group 24"/>
          <p:cNvGrpSpPr>
            <a:grpSpLocks/>
          </p:cNvGrpSpPr>
          <p:nvPr/>
        </p:nvGrpSpPr>
        <p:grpSpPr bwMode="auto">
          <a:xfrm>
            <a:off x="-57150" y="-277813"/>
            <a:ext cx="7067550" cy="1652588"/>
            <a:chOff x="0" y="0"/>
            <a:chExt cx="4453" cy="1042"/>
          </a:xfrm>
        </p:grpSpPr>
        <p:grpSp>
          <p:nvGrpSpPr>
            <p:cNvPr id="3" name="Group 22"/>
            <p:cNvGrpSpPr>
              <a:grpSpLocks/>
            </p:cNvGrpSpPr>
            <p:nvPr/>
          </p:nvGrpSpPr>
          <p:grpSpPr bwMode="auto">
            <a:xfrm>
              <a:off x="0" y="0"/>
              <a:ext cx="4453" cy="1042"/>
              <a:chOff x="0" y="0"/>
              <a:chExt cx="4453" cy="1042"/>
            </a:xfrm>
          </p:grpSpPr>
          <p:sp>
            <p:nvSpPr>
              <p:cNvPr id="27650" name="Oval 2"/>
              <p:cNvSpPr>
                <a:spLocks/>
              </p:cNvSpPr>
              <p:nvPr/>
            </p:nvSpPr>
            <p:spPr bwMode="auto">
              <a:xfrm rot="4380001">
                <a:off x="1825" y="148"/>
                <a:ext cx="366" cy="498"/>
              </a:xfrm>
              <a:prstGeom prst="ellipse">
                <a:avLst/>
              </a:prstGeom>
              <a:solidFill>
                <a:srgbClr val="FFFFFF">
                  <a:alpha val="19608"/>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51" name="Oval 3"/>
              <p:cNvSpPr>
                <a:spLocks/>
              </p:cNvSpPr>
              <p:nvPr/>
            </p:nvSpPr>
            <p:spPr bwMode="auto">
              <a:xfrm>
                <a:off x="247" y="183"/>
                <a:ext cx="749" cy="638"/>
              </a:xfrm>
              <a:prstGeom prst="ellipse">
                <a:avLst/>
              </a:pr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52" name="AutoShape 4"/>
              <p:cNvSpPr>
                <a:spLocks/>
              </p:cNvSpPr>
              <p:nvPr/>
            </p:nvSpPr>
            <p:spPr bwMode="auto">
              <a:xfrm rot="6359999">
                <a:off x="3807" y="-47"/>
                <a:ext cx="458" cy="735"/>
              </a:xfrm>
              <a:custGeom>
                <a:avLst/>
                <a:gdLst>
                  <a:gd name="T0" fmla="*/ 10800 w 19758"/>
                  <a:gd name="T1" fmla="+- 0 10800 1273"/>
                  <a:gd name="T2" fmla="*/ 10800 h 20327"/>
                </a:gdLst>
                <a:ahLst/>
                <a:cxnLst>
                  <a:cxn ang="0">
                    <a:pos x="T0" y="T2"/>
                  </a:cxn>
                </a:cxnLst>
                <a:rect l="0" t="0" r="r" b="b"/>
                <a:pathLst>
                  <a:path w="19758" h="20327">
                    <a:moveTo>
                      <a:pt x="0" y="527"/>
                    </a:moveTo>
                    <a:lnTo>
                      <a:pt x="0" y="527"/>
                    </a:lnTo>
                    <a:cubicBezTo>
                      <a:pt x="7886" y="-1273"/>
                      <a:pt x="16390" y="1685"/>
                      <a:pt x="18995" y="7134"/>
                    </a:cubicBezTo>
                    <a:cubicBezTo>
                      <a:pt x="21600" y="12584"/>
                      <a:pt x="17319" y="18460"/>
                      <a:pt x="9433" y="20260"/>
                    </a:cubicBezTo>
                    <a:cubicBezTo>
                      <a:pt x="9332" y="20283"/>
                      <a:pt x="9231" y="20305"/>
                      <a:pt x="9130" y="20327"/>
                    </a:cubicBezTo>
                    <a:lnTo>
                      <a:pt x="4717" y="10394"/>
                    </a:lnTo>
                    <a:close/>
                    <a:moveTo>
                      <a:pt x="0" y="527"/>
                    </a:moveTo>
                  </a:path>
                </a:pathLst>
              </a:cu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53" name="Oval 5"/>
              <p:cNvSpPr>
                <a:spLocks/>
              </p:cNvSpPr>
              <p:nvPr/>
            </p:nvSpPr>
            <p:spPr bwMode="auto">
              <a:xfrm>
                <a:off x="3483" y="215"/>
                <a:ext cx="384" cy="309"/>
              </a:xfrm>
              <a:prstGeom prst="ellipse">
                <a:avLst/>
              </a:pr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54" name="AutoShape 6"/>
              <p:cNvSpPr>
                <a:spLocks/>
              </p:cNvSpPr>
              <p:nvPr/>
            </p:nvSpPr>
            <p:spPr bwMode="auto">
              <a:xfrm>
                <a:off x="31" y="172"/>
                <a:ext cx="873" cy="380"/>
              </a:xfrm>
              <a:custGeom>
                <a:avLst/>
                <a:gdLst>
                  <a:gd name="T0" fmla="*/ 10800 w 21600"/>
                  <a:gd name="T1" fmla="*/ 10800 h 21600"/>
                </a:gdLst>
                <a:ahLst/>
                <a:cxnLst>
                  <a:cxn ang="0">
                    <a:pos x="T0" y="T1"/>
                  </a:cxn>
                </a:cxnLst>
                <a:rect l="0" t="0" r="r" b="b"/>
                <a:pathLst>
                  <a:path w="21600" h="21600">
                    <a:moveTo>
                      <a:pt x="21600" y="0"/>
                    </a:moveTo>
                    <a:lnTo>
                      <a:pt x="21600" y="0"/>
                    </a:lnTo>
                    <a:cubicBezTo>
                      <a:pt x="21600" y="11930"/>
                      <a:pt x="16765" y="21600"/>
                      <a:pt x="10800" y="21600"/>
                    </a:cubicBezTo>
                    <a:cubicBezTo>
                      <a:pt x="4835" y="21600"/>
                      <a:pt x="0" y="11930"/>
                      <a:pt x="0" y="0"/>
                    </a:cubicBezTo>
                    <a:cubicBezTo>
                      <a:pt x="0" y="0"/>
                      <a:pt x="0" y="0"/>
                      <a:pt x="0" y="0"/>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55" name="AutoShape 7"/>
              <p:cNvSpPr>
                <a:spLocks/>
              </p:cNvSpPr>
              <p:nvPr/>
            </p:nvSpPr>
            <p:spPr bwMode="auto">
              <a:xfrm>
                <a:off x="1236" y="174"/>
                <a:ext cx="1008" cy="252"/>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1"/>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56" name="Oval 8"/>
              <p:cNvSpPr>
                <a:spLocks/>
              </p:cNvSpPr>
              <p:nvPr/>
            </p:nvSpPr>
            <p:spPr bwMode="auto">
              <a:xfrm>
                <a:off x="1693" y="655"/>
                <a:ext cx="263" cy="263"/>
              </a:xfrm>
              <a:prstGeom prst="ellipse">
                <a:avLst/>
              </a:pr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57" name="Oval 9"/>
              <p:cNvSpPr>
                <a:spLocks/>
              </p:cNvSpPr>
              <p:nvPr/>
            </p:nvSpPr>
            <p:spPr bwMode="auto">
              <a:xfrm rot="2519999">
                <a:off x="144" y="278"/>
                <a:ext cx="491" cy="619"/>
              </a:xfrm>
              <a:prstGeom prst="ellipse">
                <a:avLst/>
              </a:prstGeom>
              <a:solidFill>
                <a:srgbClr val="62BCE9">
                  <a:alpha val="49803"/>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58" name="AutoShape 10"/>
              <p:cNvSpPr>
                <a:spLocks/>
              </p:cNvSpPr>
              <p:nvPr/>
            </p:nvSpPr>
            <p:spPr bwMode="auto">
              <a:xfrm rot="-5400000">
                <a:off x="-46" y="790"/>
                <a:ext cx="335" cy="168"/>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63" y="21600"/>
                      <a:pt x="40" y="12017"/>
                      <a:pt x="0" y="144"/>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59" name="Oval 11"/>
              <p:cNvSpPr>
                <a:spLocks/>
              </p:cNvSpPr>
              <p:nvPr/>
            </p:nvSpPr>
            <p:spPr bwMode="auto">
              <a:xfrm>
                <a:off x="1018" y="485"/>
                <a:ext cx="144" cy="122"/>
              </a:xfrm>
              <a:prstGeom prst="ellipse">
                <a:avLst/>
              </a:prstGeom>
              <a:solidFill>
                <a:srgbClr val="FFFFFF"/>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0" name="AutoShape 12"/>
              <p:cNvSpPr>
                <a:spLocks/>
              </p:cNvSpPr>
              <p:nvPr/>
            </p:nvSpPr>
            <p:spPr bwMode="auto">
              <a:xfrm>
                <a:off x="660" y="174"/>
                <a:ext cx="873" cy="380"/>
              </a:xfrm>
              <a:custGeom>
                <a:avLst/>
                <a:gdLst>
                  <a:gd name="T0" fmla="*/ 10800 w 21600"/>
                  <a:gd name="T1" fmla="*/ 10800 h 21600"/>
                </a:gdLst>
                <a:ahLst/>
                <a:cxnLst>
                  <a:cxn ang="0">
                    <a:pos x="T0" y="T1"/>
                  </a:cxn>
                </a:cxnLst>
                <a:rect l="0" t="0" r="r" b="b"/>
                <a:pathLst>
                  <a:path w="21600" h="21600">
                    <a:moveTo>
                      <a:pt x="21600" y="0"/>
                    </a:moveTo>
                    <a:lnTo>
                      <a:pt x="21600" y="0"/>
                    </a:lnTo>
                    <a:cubicBezTo>
                      <a:pt x="21600" y="11930"/>
                      <a:pt x="16765" y="21600"/>
                      <a:pt x="10800" y="21600"/>
                    </a:cubicBezTo>
                    <a:cubicBezTo>
                      <a:pt x="4835" y="21600"/>
                      <a:pt x="0" y="11930"/>
                      <a:pt x="0" y="0"/>
                    </a:cubicBezTo>
                    <a:cubicBezTo>
                      <a:pt x="0" y="0"/>
                      <a:pt x="0" y="0"/>
                      <a:pt x="0" y="0"/>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1" name="AutoShape 13"/>
              <p:cNvSpPr>
                <a:spLocks/>
              </p:cNvSpPr>
              <p:nvPr/>
            </p:nvSpPr>
            <p:spPr bwMode="auto">
              <a:xfrm>
                <a:off x="3300" y="175"/>
                <a:ext cx="1008" cy="216"/>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1"/>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2" name="Oval 14"/>
              <p:cNvSpPr>
                <a:spLocks/>
              </p:cNvSpPr>
              <p:nvPr/>
            </p:nvSpPr>
            <p:spPr bwMode="auto">
              <a:xfrm>
                <a:off x="3644" y="215"/>
                <a:ext cx="432" cy="336"/>
              </a:xfrm>
              <a:prstGeom prst="ellipse">
                <a:avLst/>
              </a:pr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3" name="AutoShape 15"/>
              <p:cNvSpPr>
                <a:spLocks/>
              </p:cNvSpPr>
              <p:nvPr/>
            </p:nvSpPr>
            <p:spPr bwMode="auto">
              <a:xfrm>
                <a:off x="3901" y="179"/>
                <a:ext cx="528" cy="166"/>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0"/>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4" name="Oval 16"/>
              <p:cNvSpPr>
                <a:spLocks/>
              </p:cNvSpPr>
              <p:nvPr/>
            </p:nvSpPr>
            <p:spPr bwMode="auto">
              <a:xfrm rot="4380001">
                <a:off x="2344" y="82"/>
                <a:ext cx="367" cy="573"/>
              </a:xfrm>
              <a:prstGeom prst="ellipse">
                <a:avLst/>
              </a:prstGeom>
              <a:solidFill>
                <a:srgbClr val="FFFFFF">
                  <a:alpha val="19608"/>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5" name="AutoShape 17"/>
              <p:cNvSpPr>
                <a:spLocks/>
              </p:cNvSpPr>
              <p:nvPr/>
            </p:nvSpPr>
            <p:spPr bwMode="auto">
              <a:xfrm>
                <a:off x="2798" y="177"/>
                <a:ext cx="189" cy="95"/>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63" y="21600"/>
                      <a:pt x="40" y="12017"/>
                      <a:pt x="0" y="144"/>
                    </a:cubicBezTo>
                    <a:lnTo>
                      <a:pt x="10800" y="0"/>
                    </a:lnTo>
                    <a:close/>
                    <a:moveTo>
                      <a:pt x="21600" y="0"/>
                    </a:moveTo>
                  </a:path>
                </a:pathLst>
              </a:custGeom>
              <a:solidFill>
                <a:srgbClr val="8FD9FB">
                  <a:alpha val="49803"/>
                </a:srgbClr>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6" name="AutoShape 18"/>
              <p:cNvSpPr>
                <a:spLocks/>
              </p:cNvSpPr>
              <p:nvPr/>
            </p:nvSpPr>
            <p:spPr bwMode="auto">
              <a:xfrm>
                <a:off x="3032" y="172"/>
                <a:ext cx="115" cy="72"/>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58" y="21600"/>
                      <a:pt x="32" y="11999"/>
                      <a:pt x="0" y="115"/>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7" name="AutoShape 19"/>
              <p:cNvSpPr>
                <a:spLocks/>
              </p:cNvSpPr>
              <p:nvPr/>
            </p:nvSpPr>
            <p:spPr bwMode="auto">
              <a:xfrm>
                <a:off x="3204" y="175"/>
                <a:ext cx="144" cy="72"/>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63" y="21600"/>
                      <a:pt x="40" y="12017"/>
                      <a:pt x="0" y="144"/>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8" name="Oval 20"/>
              <p:cNvSpPr>
                <a:spLocks/>
              </p:cNvSpPr>
              <p:nvPr/>
            </p:nvSpPr>
            <p:spPr bwMode="auto">
              <a:xfrm>
                <a:off x="1550" y="175"/>
                <a:ext cx="419" cy="419"/>
              </a:xfrm>
              <a:prstGeom prst="ellipse">
                <a:avLst/>
              </a:pr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sp>
            <p:nvSpPr>
              <p:cNvPr id="27669" name="AutoShape 21"/>
              <p:cNvSpPr>
                <a:spLocks/>
              </p:cNvSpPr>
              <p:nvPr/>
            </p:nvSpPr>
            <p:spPr bwMode="auto">
              <a:xfrm>
                <a:off x="1933" y="179"/>
                <a:ext cx="528" cy="192"/>
              </a:xfrm>
              <a:custGeom>
                <a:avLst/>
                <a:gdLst>
                  <a:gd name="T0" fmla="*/ 10800 w 21600"/>
                  <a:gd name="T1" fmla="*/ 10800 h 21600"/>
                </a:gdLst>
                <a:ahLst/>
                <a:cxnLst>
                  <a:cxn ang="0">
                    <a:pos x="T0" y="T1"/>
                  </a:cxn>
                </a:cxnLst>
                <a:rect l="0" t="0" r="r" b="b"/>
                <a:pathLst>
                  <a:path w="21600" h="21600">
                    <a:moveTo>
                      <a:pt x="21600" y="1"/>
                    </a:moveTo>
                    <a:lnTo>
                      <a:pt x="21600" y="1"/>
                    </a:lnTo>
                    <a:cubicBezTo>
                      <a:pt x="21600" y="11930"/>
                      <a:pt x="16765" y="21600"/>
                      <a:pt x="10800" y="21600"/>
                    </a:cubicBezTo>
                    <a:cubicBezTo>
                      <a:pt x="4835" y="21600"/>
                      <a:pt x="0" y="11930"/>
                      <a:pt x="0" y="1"/>
                    </a:cubicBezTo>
                    <a:cubicBezTo>
                      <a:pt x="0" y="0"/>
                      <a:pt x="0" y="0"/>
                      <a:pt x="0" y="0"/>
                    </a:cubicBezTo>
                    <a:lnTo>
                      <a:pt x="10800" y="1"/>
                    </a:lnTo>
                    <a:close/>
                    <a:moveTo>
                      <a:pt x="21600" y="1"/>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grpSp>
        <p:sp>
          <p:nvSpPr>
            <p:cNvPr id="27671" name="AutoShape 23"/>
            <p:cNvSpPr>
              <a:spLocks/>
            </p:cNvSpPr>
            <p:nvPr/>
          </p:nvSpPr>
          <p:spPr bwMode="auto">
            <a:xfrm rot="-5400000">
              <a:off x="-56" y="304"/>
              <a:ext cx="535" cy="358"/>
            </a:xfrm>
            <a:custGeom>
              <a:avLst/>
              <a:gdLst>
                <a:gd name="T0" fmla="*/ 10800 w 21600"/>
                <a:gd name="T1" fmla="*/ 10800 h 21600"/>
              </a:gdLst>
              <a:ahLst/>
              <a:cxnLst>
                <a:cxn ang="0">
                  <a:pos x="T0" y="T1"/>
                </a:cxn>
              </a:cxnLst>
              <a:rect l="0" t="0" r="r" b="b"/>
              <a:pathLst>
                <a:path w="21600" h="21600">
                  <a:moveTo>
                    <a:pt x="21600" y="0"/>
                  </a:moveTo>
                  <a:lnTo>
                    <a:pt x="21600" y="0"/>
                  </a:lnTo>
                  <a:cubicBezTo>
                    <a:pt x="21600" y="11929"/>
                    <a:pt x="16765" y="21600"/>
                    <a:pt x="10800" y="21600"/>
                  </a:cubicBezTo>
                  <a:cubicBezTo>
                    <a:pt x="4835" y="21600"/>
                    <a:pt x="0" y="11929"/>
                    <a:pt x="0" y="0"/>
                  </a:cubicBezTo>
                  <a:cubicBezTo>
                    <a:pt x="0" y="0"/>
                    <a:pt x="0" y="0"/>
                    <a:pt x="0" y="0"/>
                  </a:cubicBezTo>
                  <a:lnTo>
                    <a:pt x="10800" y="0"/>
                  </a:lnTo>
                  <a:close/>
                  <a:moveTo>
                    <a:pt x="21600" y="0"/>
                  </a:moveTo>
                </a:path>
              </a:pathLst>
            </a:custGeom>
            <a:solidFill>
              <a:srgbClr val="62BCE9"/>
            </a:solidFill>
            <a:ln w="31750" cap="flat">
              <a:noFill/>
              <a:round/>
              <a:headEnd type="none" w="med" len="med"/>
              <a:tailEnd type="none" w="med" len="med"/>
            </a:ln>
          </p:spPr>
          <p:txBody>
            <a:bodyPr lIns="0" tIns="0" rIns="0" bIns="0">
              <a:prstTxWarp prst="textNoShape">
                <a:avLst/>
              </a:prstTxWarp>
            </a:bodyPr>
            <a:lstStyle/>
            <a:p>
              <a:endParaRPr lang="en-US"/>
            </a:p>
          </p:txBody>
        </p:sp>
      </p:grpSp>
      <p:sp>
        <p:nvSpPr>
          <p:cNvPr id="27673" name="Rectangle 25"/>
          <p:cNvSpPr>
            <a:spLocks/>
          </p:cNvSpPr>
          <p:nvPr/>
        </p:nvSpPr>
        <p:spPr bwMode="auto">
          <a:xfrm>
            <a:off x="0" y="0"/>
            <a:ext cx="9144000" cy="6858000"/>
          </a:xfrm>
          <a:prstGeom prst="rect">
            <a:avLst/>
          </a:prstGeom>
          <a:noFill/>
          <a:ln w="25400" cap="flat">
            <a:solidFill>
              <a:srgbClr val="FFFFFF"/>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7674" name="AutoShape 26"/>
          <p:cNvSpPr>
            <a:spLocks/>
          </p:cNvSpPr>
          <p:nvPr/>
        </p:nvSpPr>
        <p:spPr bwMode="auto">
          <a:xfrm rot="-5400000">
            <a:off x="3973513" y="-2346325"/>
            <a:ext cx="1450975" cy="8886825"/>
          </a:xfrm>
          <a:custGeom>
            <a:avLst/>
            <a:gdLst>
              <a:gd name="T0" fmla="*/ 10800 w 21600"/>
              <a:gd name="T1" fmla="*/ 10800 h 21600"/>
            </a:gdLst>
            <a:ahLst/>
            <a:cxnLst>
              <a:cxn ang="0">
                <a:pos x="T0" y="T1"/>
              </a:cxn>
            </a:cxnLst>
            <a:rect l="0" t="0" r="r" b="b"/>
            <a:pathLst>
              <a:path w="21600" h="21600">
                <a:moveTo>
                  <a:pt x="10800" y="0"/>
                </a:moveTo>
                <a:lnTo>
                  <a:pt x="10800" y="0"/>
                </a:lnTo>
                <a:cubicBezTo>
                  <a:pt x="16765" y="0"/>
                  <a:pt x="21600" y="789"/>
                  <a:pt x="21600" y="1763"/>
                </a:cubicBezTo>
                <a:lnTo>
                  <a:pt x="21600" y="21600"/>
                </a:lnTo>
                <a:lnTo>
                  <a:pt x="0" y="21600"/>
                </a:lnTo>
                <a:lnTo>
                  <a:pt x="0" y="1763"/>
                </a:lnTo>
                <a:cubicBezTo>
                  <a:pt x="0" y="789"/>
                  <a:pt x="4835" y="0"/>
                  <a:pt x="10800" y="0"/>
                </a:cubicBezTo>
                <a:close/>
                <a:moveTo>
                  <a:pt x="10800" y="0"/>
                </a:moveTo>
              </a:path>
            </a:pathLst>
          </a:custGeom>
          <a:solidFill>
            <a:schemeClr val="accent1">
              <a:alpha val="29803"/>
            </a:schemeClr>
          </a:solidFill>
          <a:ln w="25400" cap="flat">
            <a:solidFill>
              <a:srgbClr val="8FD9FB">
                <a:alpha val="30196"/>
              </a:srgbClr>
            </a:solidFill>
            <a:prstDash val="solid"/>
            <a:round/>
            <a:headEnd type="none" w="med" len="med"/>
            <a:tailEnd type="none" w="med" len="med"/>
          </a:ln>
        </p:spPr>
        <p:txBody>
          <a:bodyPr lIns="0" tIns="0" rIns="0" bIns="0">
            <a:prstTxWarp prst="textNoShape">
              <a:avLst/>
            </a:prstTxWarp>
          </a:bodyPr>
          <a:lstStyle/>
          <a:p>
            <a:endParaRPr lang="en-US"/>
          </a:p>
        </p:txBody>
      </p:sp>
      <p:sp>
        <p:nvSpPr>
          <p:cNvPr id="27675" name="Rectangle 27"/>
          <p:cNvSpPr>
            <a:spLocks noGrp="1" noChangeArrowheads="1"/>
          </p:cNvSpPr>
          <p:nvPr>
            <p:ph type="title"/>
          </p:nvPr>
        </p:nvSpPr>
        <p:spPr>
          <a:xfrm>
            <a:off x="990600" y="1752600"/>
            <a:ext cx="7520940" cy="548640"/>
          </a:xfrm>
          <a:ln/>
        </p:spPr>
        <p:txBody>
          <a:bodyPr rIns="132080"/>
          <a:lstStyle/>
          <a:p>
            <a:r>
              <a:rPr lang="en-US" dirty="0"/>
              <a:t>The Hajj: The pilgrimage to Mecca</a:t>
            </a:r>
          </a:p>
        </p:txBody>
      </p:sp>
      <p:pic>
        <p:nvPicPr>
          <p:cNvPr id="27676" name="Picture 28"/>
          <p:cNvPicPr>
            <a:picLocks noChangeArrowheads="1"/>
          </p:cNvPicPr>
          <p:nvPr/>
        </p:nvPicPr>
        <p:blipFill>
          <a:blip r:embed="rId3"/>
          <a:srcRect/>
          <a:stretch>
            <a:fillRect/>
          </a:stretch>
        </p:blipFill>
        <p:spPr bwMode="auto">
          <a:xfrm>
            <a:off x="1954213" y="3011488"/>
            <a:ext cx="5232400" cy="3389312"/>
          </a:xfrm>
          <a:prstGeom prst="rect">
            <a:avLst/>
          </a:prstGeom>
          <a:noFill/>
          <a:ln w="9525" cap="flat">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75"/>
                                        </p:tgtEl>
                                        <p:attrNameLst>
                                          <p:attrName>style.visibility</p:attrName>
                                        </p:attrNameLst>
                                      </p:cBhvr>
                                      <p:to>
                                        <p:strVal val="visible"/>
                                      </p:to>
                                    </p:set>
                                    <p:animEffect transition="in" filter="box(out)">
                                      <p:cBhvr>
                                        <p:cTn id="7" dur="500"/>
                                        <p:tgtEl>
                                          <p:spTgt spid="276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76"/>
                                        </p:tgtEl>
                                        <p:attrNameLst>
                                          <p:attrName>style.visibility</p:attrName>
                                        </p:attrNameLst>
                                      </p:cBhvr>
                                      <p:to>
                                        <p:strVal val="visible"/>
                                      </p:to>
                                    </p:set>
                                    <p:anim calcmode="lin" valueType="num">
                                      <p:cBhvr additive="base">
                                        <p:cTn id="12" dur="500" fill="hold"/>
                                        <p:tgtEl>
                                          <p:spTgt spid="27676"/>
                                        </p:tgtEl>
                                        <p:attrNameLst>
                                          <p:attrName>ppt_x</p:attrName>
                                        </p:attrNameLst>
                                      </p:cBhvr>
                                      <p:tavLst>
                                        <p:tav tm="0">
                                          <p:val>
                                            <p:strVal val="#ppt_x"/>
                                          </p:val>
                                        </p:tav>
                                        <p:tav tm="100000">
                                          <p:val>
                                            <p:strVal val="#ppt_x"/>
                                          </p:val>
                                        </p:tav>
                                      </p:tavLst>
                                    </p:anim>
                                    <p:anim calcmode="lin" valueType="num">
                                      <p:cBhvr additive="base">
                                        <p:cTn id="13" dur="500" fill="hold"/>
                                        <p:tgtEl>
                                          <p:spTgt spid="27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5" grpId="0" animBg="1" autoUpdateAnimBg="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Islam:  History</a:t>
            </a:r>
            <a:endParaRPr lang="en-US" sz="4000" b="1" u="sng" dirty="0"/>
          </a:p>
        </p:txBody>
      </p:sp>
      <p:sp>
        <p:nvSpPr>
          <p:cNvPr id="3" name="Content Placeholder 2"/>
          <p:cNvSpPr>
            <a:spLocks noGrp="1"/>
          </p:cNvSpPr>
          <p:nvPr>
            <p:ph idx="1"/>
          </p:nvPr>
        </p:nvSpPr>
        <p:spPr>
          <a:xfrm>
            <a:off x="822960" y="1100628"/>
            <a:ext cx="7520940" cy="5452572"/>
          </a:xfrm>
        </p:spPr>
        <p:txBody>
          <a:bodyPr>
            <a:noAutofit/>
          </a:bodyPr>
          <a:lstStyle/>
          <a:p>
            <a:pPr>
              <a:buFont typeface="Arial" panose="020B0604020202020204" pitchFamily="34" charset="0"/>
              <a:buChar char="•"/>
            </a:pPr>
            <a:r>
              <a:rPr lang="en-US" sz="3000" dirty="0" smtClean="0"/>
              <a:t>Muhammad born in Mecca, 610 visited by angel who revealed Quran</a:t>
            </a:r>
          </a:p>
          <a:p>
            <a:pPr lvl="2">
              <a:buFont typeface="Arial" panose="020B0604020202020204" pitchFamily="34" charset="0"/>
              <a:buChar char="•"/>
            </a:pPr>
            <a:endParaRPr lang="en-US" sz="3000" b="1" dirty="0" smtClean="0"/>
          </a:p>
          <a:p>
            <a:pPr lvl="2">
              <a:buFont typeface="Arial" panose="020B0604020202020204" pitchFamily="34" charset="0"/>
              <a:buChar char="•"/>
            </a:pPr>
            <a:r>
              <a:rPr lang="en-US" sz="3000" b="1" dirty="0" smtClean="0"/>
              <a:t>Began to preach the revelations</a:t>
            </a:r>
          </a:p>
          <a:p>
            <a:pPr lvl="2">
              <a:buFont typeface="Arial" panose="020B0604020202020204" pitchFamily="34" charset="0"/>
              <a:buChar char="•"/>
            </a:pPr>
            <a:r>
              <a:rPr lang="en-US" sz="3000" b="1" dirty="0" smtClean="0"/>
              <a:t>Forced out of Mecca to Medina in 622 (</a:t>
            </a:r>
            <a:r>
              <a:rPr lang="en-US" sz="3000" b="1" dirty="0" err="1" smtClean="0"/>
              <a:t>Hijrah</a:t>
            </a:r>
            <a:r>
              <a:rPr lang="en-US" sz="3000" b="1" dirty="0" smtClean="0"/>
              <a:t>) &amp; start of Muslim calendar</a:t>
            </a:r>
          </a:p>
          <a:p>
            <a:pPr lvl="1">
              <a:buFont typeface="Arial" panose="020B0604020202020204" pitchFamily="34" charset="0"/>
              <a:buChar char="•"/>
            </a:pPr>
            <a:endParaRPr lang="en-US" sz="3000" b="1" dirty="0" smtClean="0"/>
          </a:p>
          <a:p>
            <a:pPr lvl="1">
              <a:buFont typeface="Arial" panose="020B0604020202020204" pitchFamily="34" charset="0"/>
              <a:buChar char="•"/>
            </a:pPr>
            <a:r>
              <a:rPr lang="en-US" sz="3000" b="1" dirty="0" smtClean="0"/>
              <a:t>632 returns &amp; conquers Mecca</a:t>
            </a:r>
          </a:p>
          <a:p>
            <a:pPr lvl="1">
              <a:buFont typeface="Arial" panose="020B0604020202020204" pitchFamily="34" charset="0"/>
              <a:buChar char="•"/>
            </a:pPr>
            <a:endParaRPr lang="en-US" sz="3000" b="1" dirty="0" smtClean="0"/>
          </a:p>
          <a:p>
            <a:pPr lvl="1">
              <a:buFont typeface="Arial" panose="020B0604020202020204" pitchFamily="34" charset="0"/>
              <a:buChar char="•"/>
            </a:pPr>
            <a:r>
              <a:rPr lang="en-US" sz="3000" b="1" dirty="0" smtClean="0"/>
              <a:t>Spreads in ME &amp; N Africa through Empire &amp; Trade</a:t>
            </a:r>
            <a:endParaRPr lang="en-US" sz="3000" b="1"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63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16782292"/>
      </p:ext>
    </p:extLst>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Islam</a:t>
            </a:r>
            <a:endParaRPr lang="en-US" sz="4000" b="1" u="sng" dirty="0"/>
          </a:p>
        </p:txBody>
      </p:sp>
      <p:sp>
        <p:nvSpPr>
          <p:cNvPr id="3" name="Content Placeholder 2"/>
          <p:cNvSpPr>
            <a:spLocks noGrp="1"/>
          </p:cNvSpPr>
          <p:nvPr>
            <p:ph idx="1"/>
          </p:nvPr>
        </p:nvSpPr>
        <p:spPr/>
        <p:txBody>
          <a:bodyPr>
            <a:noAutofit/>
          </a:bodyPr>
          <a:lstStyle/>
          <a:p>
            <a:r>
              <a:rPr lang="en-US" sz="3000" dirty="0" smtClean="0"/>
              <a:t>Text – </a:t>
            </a:r>
          </a:p>
          <a:p>
            <a:pPr>
              <a:buFont typeface="Arial" charset="0"/>
              <a:buChar char="•"/>
            </a:pPr>
            <a:r>
              <a:rPr lang="en-US" sz="3000" dirty="0" smtClean="0"/>
              <a:t>Koran or </a:t>
            </a:r>
            <a:r>
              <a:rPr lang="en-US" sz="3000" dirty="0" err="1" smtClean="0"/>
              <a:t>Qu’ran</a:t>
            </a:r>
            <a:r>
              <a:rPr lang="en-US" sz="3000" dirty="0" smtClean="0"/>
              <a:t> </a:t>
            </a:r>
            <a:r>
              <a:rPr lang="en-US" sz="3000" dirty="0" smtClean="0">
                <a:sym typeface="Wingdings" panose="05000000000000000000" pitchFamily="2" charset="2"/>
              </a:rPr>
              <a:t> revealed words of Allah</a:t>
            </a:r>
          </a:p>
          <a:p>
            <a:pPr>
              <a:buFont typeface="Arial" charset="0"/>
              <a:buChar char="•"/>
            </a:pPr>
            <a:r>
              <a:rPr lang="en-US" sz="3000" dirty="0" smtClean="0">
                <a:sym typeface="Wingdings" panose="05000000000000000000" pitchFamily="2" charset="2"/>
              </a:rPr>
              <a:t>Hadith  sayings of Muhammad</a:t>
            </a:r>
            <a:endParaRPr lang="en-US" sz="3000" dirty="0" smtClean="0"/>
          </a:p>
          <a:p>
            <a:endParaRPr lang="en-US" sz="3000" dirty="0"/>
          </a:p>
          <a:p>
            <a:r>
              <a:rPr lang="en-US" sz="3000" dirty="0" smtClean="0"/>
              <a:t>Sharia Law Code</a:t>
            </a:r>
          </a:p>
          <a:p>
            <a:endParaRPr lang="en-US" sz="3000" dirty="0"/>
          </a:p>
          <a:p>
            <a:r>
              <a:rPr lang="en-US" sz="3000" dirty="0" smtClean="0"/>
              <a:t>Sects:</a:t>
            </a:r>
          </a:p>
          <a:p>
            <a:pPr>
              <a:buFont typeface="Arial" charset="0"/>
              <a:buChar char="•"/>
            </a:pPr>
            <a:r>
              <a:rPr lang="en-US" sz="3000" dirty="0" smtClean="0"/>
              <a:t>Sunni </a:t>
            </a:r>
          </a:p>
          <a:p>
            <a:pPr>
              <a:buFont typeface="Arial" charset="0"/>
              <a:buChar char="•"/>
            </a:pPr>
            <a:r>
              <a:rPr lang="en-US" sz="3000" dirty="0" smtClean="0"/>
              <a:t>Shia/Shiite</a:t>
            </a:r>
            <a:endParaRPr lang="en-US" sz="3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64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88198144"/>
      </p:ext>
    </p:extLst>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65</a:t>
            </a:fld>
            <a:endParaRPr lang="en-US"/>
          </a:p>
        </p:txBody>
      </p:sp>
      <p:pic>
        <p:nvPicPr>
          <p:cNvPr id="2050" name="Picture 2" descr="http://adst.org/wp-content/uploads/2014/09/sunni_v_shia_muslims.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00200" y="0"/>
            <a:ext cx="5931244" cy="682652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59502883"/>
      </p:ext>
    </p:extLst>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66</a:t>
            </a:fld>
            <a:endParaRPr lang="en-US"/>
          </a:p>
        </p:txBody>
      </p:sp>
      <p:pic>
        <p:nvPicPr>
          <p:cNvPr id="3074" name="Picture 2" descr="https://thesinosaudiblog.files.wordpress.com/2011/05/mid-east-religion.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010" y="0"/>
            <a:ext cx="8880389" cy="698189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38579022"/>
      </p:ext>
    </p:extLst>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34963"/>
          <a:ext cx="8458200" cy="5744527"/>
        </p:xfrm>
        <a:graphic>
          <a:graphicData uri="http://schemas.openxmlformats.org/drawingml/2006/table">
            <a:tbl>
              <a:tblPr/>
              <a:tblGrid>
                <a:gridCol w="1968500"/>
                <a:gridCol w="1384300"/>
                <a:gridCol w="5105400"/>
              </a:tblGrid>
              <a:tr h="3841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669900"/>
                          </a:solidFill>
                          <a:effectLst/>
                          <a:latin typeface="Constantia" pitchFamily="18" charset="0"/>
                          <a:ea typeface="Arial" pitchFamily="4" charset="0"/>
                          <a:cs typeface="Arial" pitchFamily="4" charset="0"/>
                        </a:rPr>
                        <a:t>Ancient Religious Traditions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n-US"/>
                    </a:p>
                  </a:txBody>
                  <a:tcPr/>
                </a:tc>
                <a:tc hMerge="1">
                  <a:txBody>
                    <a:bodyPr/>
                    <a:lstStyle/>
                    <a:p>
                      <a:endParaRPr lang="en-US"/>
                    </a:p>
                  </a:txBody>
                  <a:tcPr/>
                </a:tc>
              </a:tr>
              <a:tr h="307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8" charset="0"/>
                          <a:ea typeface="Arial" pitchFamily="4" charset="0"/>
                          <a:cs typeface="Arial" pitchFamily="4" charset="0"/>
                        </a:rPr>
                        <a:t>Religion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B9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8" charset="0"/>
                          <a:ea typeface="Arial" pitchFamily="4" charset="0"/>
                          <a:cs typeface="Arial" pitchFamily="4" charset="0"/>
                        </a:rPr>
                        <a:t>Founders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B9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8" charset="0"/>
                          <a:ea typeface="Arial" pitchFamily="4" charset="0"/>
                          <a:cs typeface="Arial" pitchFamily="4" charset="0"/>
                        </a:rPr>
                        <a:t>Main Tenets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5B992"/>
                    </a:solidFill>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onstantia" pitchFamily="18" charset="0"/>
                          <a:ea typeface="Arial" pitchFamily="4" charset="0"/>
                          <a:cs typeface="Arial" pitchFamily="4" charset="0"/>
                        </a:rPr>
                        <a:t>Confucianism</a:t>
                      </a:r>
                      <a:br>
                        <a:rPr kumimoji="0" lang="en-US" sz="1800" b="1" i="0" u="none" strike="noStrike" cap="none" normalizeH="0" baseline="0">
                          <a:ln>
                            <a:noFill/>
                          </a:ln>
                          <a:solidFill>
                            <a:srgbClr val="000000"/>
                          </a:solidFill>
                          <a:effectLst/>
                          <a:latin typeface="Constantia" pitchFamily="18" charset="0"/>
                          <a:ea typeface="Arial" pitchFamily="4" charset="0"/>
                          <a:cs typeface="Arial" pitchFamily="4" charset="0"/>
                        </a:rPr>
                      </a:br>
                      <a:r>
                        <a:rPr kumimoji="0" lang="en-US" sz="1800" b="1" i="0" u="none" strike="noStrike" cap="none" normalizeH="0" baseline="0">
                          <a:ln>
                            <a:noFill/>
                          </a:ln>
                          <a:solidFill>
                            <a:srgbClr val="000000"/>
                          </a:solidFill>
                          <a:effectLst/>
                          <a:latin typeface="Constantia" pitchFamily="18" charset="0"/>
                          <a:ea typeface="Arial" pitchFamily="4" charset="0"/>
                          <a:cs typeface="Arial" pitchFamily="4" charset="0"/>
                        </a:rPr>
                        <a:t>(Philosophy)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Confucius (Kongzi)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Peace and order</a:t>
                      </a:r>
                    </a:p>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Respect for elders</a:t>
                      </a:r>
                    </a:p>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Ethical human relationships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onstantia" pitchFamily="18" charset="0"/>
                          <a:ea typeface="Arial" pitchFamily="4" charset="0"/>
                          <a:cs typeface="Arial" pitchFamily="4" charset="0"/>
                        </a:rPr>
                        <a:t>Daoism</a:t>
                      </a: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
                      </a:r>
                      <a:b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br>
                      <a:endPar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Laozi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Reject material things</a:t>
                      </a:r>
                    </a:p>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Commune with nature</a:t>
                      </a:r>
                    </a:p>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Become one with Dao (force within all things)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r>
              <a:tr h="1000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onstantia" pitchFamily="18" charset="0"/>
                          <a:ea typeface="Arial" pitchFamily="4" charset="0"/>
                          <a:cs typeface="Arial" pitchFamily="4" charset="0"/>
                        </a:rPr>
                        <a:t>Buddhism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Budda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Four Noble Truths</a:t>
                      </a:r>
                    </a:p>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Eightfold path</a:t>
                      </a:r>
                    </a:p>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Nirvana</a:t>
                      </a:r>
                    </a:p>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Harmony with the universe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onstantia" pitchFamily="18" charset="0"/>
                          <a:ea typeface="Arial" pitchFamily="4" charset="0"/>
                          <a:cs typeface="Arial" pitchFamily="4" charset="0"/>
                        </a:rPr>
                        <a:t>Zoroastrianism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Zarathustra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Monotheism</a:t>
                      </a:r>
                    </a:p>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Dualism (Good v. Evil)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onstantia" pitchFamily="18" charset="0"/>
                          <a:ea typeface="Arial" pitchFamily="4" charset="0"/>
                          <a:cs typeface="Arial" pitchFamily="4" charset="0"/>
                        </a:rPr>
                        <a:t>Judaism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Abraham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Monotheism</a:t>
                      </a:r>
                    </a:p>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Mosaic law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onstantia" pitchFamily="18" charset="0"/>
                          <a:ea typeface="Arial" pitchFamily="4" charset="0"/>
                          <a:cs typeface="Arial" pitchFamily="4" charset="0"/>
                        </a:rPr>
                        <a:t>Christianity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Jesus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4" charset="0"/>
                        <a:buChar char="•"/>
                        <a:tabLst/>
                      </a:pPr>
                      <a:r>
                        <a:rPr kumimoji="0" lang="en-US" sz="1800" b="0" i="0" u="none" strike="noStrike" cap="none" normalizeH="0" baseline="0">
                          <a:ln>
                            <a:noFill/>
                          </a:ln>
                          <a:solidFill>
                            <a:srgbClr val="000000"/>
                          </a:solidFill>
                          <a:effectLst/>
                          <a:latin typeface="Constantia" pitchFamily="18" charset="0"/>
                          <a:ea typeface="Arial" pitchFamily="4" charset="0"/>
                          <a:cs typeface="Arial" pitchFamily="4" charset="0"/>
                        </a:rPr>
                        <a:t>Jesus the Messiah (Son of God)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r>
            </a:tbl>
          </a:graphicData>
        </a:graphic>
      </p:graphicFrame>
      <p:pic>
        <p:nvPicPr>
          <p:cNvPr id="79910" name="Picture 2" descr="http://www.sportdiscs.com/i/Discraft/YingYang_Ultra-Star.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448800" y="228600"/>
            <a:ext cx="8477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68</a:t>
            </a:fld>
            <a:endParaRPr lang="en-US"/>
          </a:p>
        </p:txBody>
      </p:sp>
      <p:pic>
        <p:nvPicPr>
          <p:cNvPr id="1026" name="Picture 2" descr="http://www.age-of-the-sage.org/mysticism/World_religions_pie_chart.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277" y="228601"/>
            <a:ext cx="9203277" cy="63246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628847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ea typeface="+mj-ea"/>
                <a:cs typeface="+mj-cs"/>
              </a:rPr>
              <a:t>Dualism: Good v. Evil</a:t>
            </a:r>
            <a:endParaRPr dirty="0">
              <a:ea typeface="+mj-ea"/>
              <a:cs typeface="+mj-cs"/>
            </a:endParaRPr>
          </a:p>
        </p:txBody>
      </p:sp>
      <p:sp>
        <p:nvSpPr>
          <p:cNvPr id="64515" name="Content Placeholder 2"/>
          <p:cNvSpPr>
            <a:spLocks noGrp="1"/>
          </p:cNvSpPr>
          <p:nvPr>
            <p:ph idx="1"/>
          </p:nvPr>
        </p:nvSpPr>
        <p:spPr>
          <a:xfrm>
            <a:off x="457200" y="1524000"/>
            <a:ext cx="3886200" cy="4572000"/>
          </a:xfrm>
        </p:spPr>
        <p:txBody>
          <a:bodyPr>
            <a:normAutofit/>
          </a:bodyPr>
          <a:lstStyle/>
          <a:p>
            <a:r>
              <a:rPr lang="en-US" sz="2000" dirty="0"/>
              <a:t>Zoroastrian theology is strongly dualistic. In his visions, Zarathustra was taken up to heaven, where </a:t>
            </a:r>
            <a:r>
              <a:rPr lang="en-US" sz="2000" dirty="0" err="1"/>
              <a:t>Ahura</a:t>
            </a:r>
            <a:r>
              <a:rPr lang="en-US" sz="2000" dirty="0"/>
              <a:t> Mazda revealed that he had an opponent, </a:t>
            </a:r>
            <a:r>
              <a:rPr lang="en-US" sz="2000" dirty="0" err="1"/>
              <a:t>Angra</a:t>
            </a:r>
            <a:r>
              <a:rPr lang="en-US" sz="2000" dirty="0"/>
              <a:t> </a:t>
            </a:r>
            <a:r>
              <a:rPr lang="en-US" sz="2000" dirty="0" err="1"/>
              <a:t>Mainyu</a:t>
            </a:r>
            <a:r>
              <a:rPr lang="en-US" sz="2000" dirty="0"/>
              <a:t>, the spirit and promoter of evil. </a:t>
            </a:r>
          </a:p>
        </p:txBody>
      </p:sp>
      <p:pic>
        <p:nvPicPr>
          <p:cNvPr id="88066" name="Picture 2" descr="http://www.mideastweb.org/Middle-East-Encyclopedia/Ahura_Mazda.jpg"/>
          <p:cNvPicPr>
            <a:picLocks noChangeAspect="1" noChangeArrowheads="1"/>
          </p:cNvPicPr>
          <p:nvPr/>
        </p:nvPicPr>
        <p:blipFill>
          <a:blip r:embed="rId2" cstate="print">
            <a:duotone>
              <a:schemeClr val="bg2">
                <a:shade val="45000"/>
                <a:satMod val="135000"/>
              </a:schemeClr>
              <a:prstClr val="white"/>
            </a:duotone>
          </a:blip>
          <a:srcRect l="30435" r="13043"/>
          <a:stretch>
            <a:fillRect/>
          </a:stretch>
        </p:blipFill>
        <p:spPr bwMode="auto">
          <a:xfrm>
            <a:off x="4495800" y="1447800"/>
            <a:ext cx="1981200" cy="47768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8068" name="Picture 4" descr="http://mythofchristianity.com/wp-content/uploads/2009/11/Ahriman.bmp"/>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6858000" y="1447800"/>
            <a:ext cx="1952052" cy="47731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4518" name="TextBox 5"/>
          <p:cNvSpPr txBox="1">
            <a:spLocks noChangeArrowheads="1"/>
          </p:cNvSpPr>
          <p:nvPr/>
        </p:nvSpPr>
        <p:spPr bwMode="auto">
          <a:xfrm>
            <a:off x="4495800" y="6172200"/>
            <a:ext cx="1981200" cy="276225"/>
          </a:xfrm>
          <a:prstGeom prst="rect">
            <a:avLst/>
          </a:prstGeom>
          <a:noFill/>
          <a:ln w="9525">
            <a:noFill/>
            <a:miter lim="800000"/>
            <a:headEnd/>
            <a:tailEnd/>
          </a:ln>
        </p:spPr>
        <p:txBody>
          <a:bodyPr>
            <a:prstTxWarp prst="textNoShape">
              <a:avLst/>
            </a:prstTxWarp>
            <a:spAutoFit/>
          </a:bodyPr>
          <a:lstStyle/>
          <a:p>
            <a:pPr algn="ctr"/>
            <a:r>
              <a:rPr lang="en-US" sz="1200" b="1"/>
              <a:t>Ahura Mazda</a:t>
            </a:r>
          </a:p>
        </p:txBody>
      </p:sp>
      <p:sp>
        <p:nvSpPr>
          <p:cNvPr id="64519" name="TextBox 6"/>
          <p:cNvSpPr txBox="1">
            <a:spLocks noChangeArrowheads="1"/>
          </p:cNvSpPr>
          <p:nvPr/>
        </p:nvSpPr>
        <p:spPr bwMode="auto">
          <a:xfrm>
            <a:off x="6858000" y="6172200"/>
            <a:ext cx="1905000" cy="276225"/>
          </a:xfrm>
          <a:prstGeom prst="rect">
            <a:avLst/>
          </a:prstGeom>
          <a:noFill/>
          <a:ln w="9525">
            <a:noFill/>
            <a:miter lim="800000"/>
            <a:headEnd/>
            <a:tailEnd/>
          </a:ln>
        </p:spPr>
        <p:txBody>
          <a:bodyPr>
            <a:prstTxWarp prst="textNoShape">
              <a:avLst/>
            </a:prstTxWarp>
            <a:spAutoFit/>
          </a:bodyPr>
          <a:lstStyle/>
          <a:p>
            <a:pPr algn="ctr"/>
            <a:r>
              <a:rPr lang="en-US" sz="1200" b="1"/>
              <a:t>Angra Mainyu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457200" y="1524000"/>
            <a:ext cx="4191000" cy="4572000"/>
          </a:xfrm>
        </p:spPr>
        <p:txBody>
          <a:bodyPr/>
          <a:lstStyle/>
          <a:p>
            <a:r>
              <a:rPr lang="en-US" sz="2000" dirty="0"/>
              <a:t>Zarathustra taught that humans are free to choose between right and wrong, truth and lie, and light and dark, and that their acts, words, and thoughts would affect their lives after death. </a:t>
            </a:r>
            <a:r>
              <a:rPr lang="en-US" dirty="0"/>
              <a:t/>
            </a:r>
            <a:br>
              <a:rPr lang="en-US" dirty="0"/>
            </a:br>
            <a:endParaRPr lang="en-US" dirty="0"/>
          </a:p>
        </p:txBody>
      </p:sp>
      <p:sp>
        <p:nvSpPr>
          <p:cNvPr id="3" name="Title 2"/>
          <p:cNvSpPr>
            <a:spLocks noGrp="1"/>
          </p:cNvSpPr>
          <p:nvPr>
            <p:ph type="title"/>
          </p:nvPr>
        </p:nvSpPr>
        <p:spPr/>
        <p:txBody>
          <a:bodyPr/>
          <a:lstStyle/>
          <a:p>
            <a:pPr>
              <a:defRPr/>
            </a:pPr>
            <a:r>
              <a:rPr dirty="0" smtClean="0">
                <a:ea typeface="+mj-ea"/>
                <a:cs typeface="+mj-cs"/>
              </a:rPr>
              <a:t>Humanity Has Choice</a:t>
            </a:r>
            <a:endParaRPr dirty="0">
              <a:ea typeface="+mj-ea"/>
              <a:cs typeface="+mj-cs"/>
            </a:endParaRPr>
          </a:p>
        </p:txBody>
      </p:sp>
      <p:pic>
        <p:nvPicPr>
          <p:cNvPr id="97284" name="Picture 4" descr="http://www.cold-moon.com/images/Motivators/Alignments/GoodVsEvil.jpg"/>
          <p:cNvPicPr>
            <a:picLocks noChangeAspect="1" noChangeArrowheads="1"/>
          </p:cNvPicPr>
          <p:nvPr/>
        </p:nvPicPr>
        <p:blipFill>
          <a:blip r:embed="rId2" cstate="print"/>
          <a:srcRect l="9780" t="7829" r="8068" b="20157"/>
          <a:stretch>
            <a:fillRect/>
          </a:stretch>
        </p:blipFill>
        <p:spPr bwMode="auto">
          <a:xfrm>
            <a:off x="4724399" y="1676400"/>
            <a:ext cx="3965713"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Content Placeholder 1"/>
          <p:cNvSpPr>
            <a:spLocks noGrp="1"/>
          </p:cNvSpPr>
          <p:nvPr>
            <p:ph idx="1"/>
          </p:nvPr>
        </p:nvSpPr>
        <p:spPr>
          <a:xfrm>
            <a:off x="457200" y="1524000"/>
            <a:ext cx="4191000" cy="4572000"/>
          </a:xfrm>
        </p:spPr>
        <p:txBody>
          <a:bodyPr/>
          <a:lstStyle/>
          <a:p>
            <a:r>
              <a:rPr lang="en-US" sz="2000" dirty="0"/>
              <a:t>Most religious historians believe that the Jewish, Christian, and Muslim beliefs concerning God and Satan, the soul, heaven and hell, the virgin birth, the slaughter of innocents,  the resurrection, and the final judgment were all derived from Zoroastrianism.</a:t>
            </a:r>
          </a:p>
          <a:p>
            <a:r>
              <a:rPr lang="en-US" dirty="0"/>
              <a:t/>
            </a:r>
            <a:br>
              <a:rPr lang="en-US" dirty="0"/>
            </a:br>
            <a:endParaRPr lang="en-US" dirty="0"/>
          </a:p>
        </p:txBody>
      </p:sp>
      <p:sp>
        <p:nvSpPr>
          <p:cNvPr id="3" name="Title 2"/>
          <p:cNvSpPr>
            <a:spLocks noGrp="1"/>
          </p:cNvSpPr>
          <p:nvPr>
            <p:ph type="title"/>
          </p:nvPr>
        </p:nvSpPr>
        <p:spPr>
          <a:xfrm>
            <a:off x="228600" y="152400"/>
            <a:ext cx="8686800" cy="1219200"/>
          </a:xfrm>
        </p:spPr>
        <p:txBody>
          <a:bodyPr/>
          <a:lstStyle/>
          <a:p>
            <a:pPr>
              <a:defRPr/>
            </a:pPr>
            <a:r>
              <a:rPr dirty="0" smtClean="0">
                <a:ea typeface="+mj-ea"/>
                <a:cs typeface="+mj-cs"/>
              </a:rPr>
              <a:t>Influenced Other Religions</a:t>
            </a:r>
            <a:endParaRPr dirty="0">
              <a:ea typeface="+mj-ea"/>
              <a:cs typeface="+mj-cs"/>
            </a:endParaRPr>
          </a:p>
        </p:txBody>
      </p:sp>
      <p:grpSp>
        <p:nvGrpSpPr>
          <p:cNvPr id="2" name="Group 10"/>
          <p:cNvGrpSpPr/>
          <p:nvPr/>
        </p:nvGrpSpPr>
        <p:grpSpPr>
          <a:xfrm>
            <a:off x="9525000" y="228600"/>
            <a:ext cx="914400" cy="914400"/>
            <a:chOff x="4570389" y="1752600"/>
            <a:chExt cx="4081289" cy="4038600"/>
          </a:xfrm>
          <a:effectLst>
            <a:outerShdw blurRad="50800" dist="38100" algn="l" rotWithShape="0">
              <a:prstClr val="black">
                <a:alpha val="40000"/>
              </a:prstClr>
            </a:outerShdw>
          </a:effectLst>
        </p:grpSpPr>
        <p:sp>
          <p:nvSpPr>
            <p:cNvPr id="9" name="Oval 8"/>
            <p:cNvSpPr/>
            <p:nvPr/>
          </p:nvSpPr>
          <p:spPr>
            <a:xfrm>
              <a:off x="4744133" y="1828800"/>
              <a:ext cx="3733800" cy="3657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6264" name="Picture 8" descr="http://dialoguetoday.org/wordpress/wp-content/uploads/2009/11/PM-JudChrisIslam.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570389" y="1752600"/>
              <a:ext cx="4081289"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96267" name="Picture 11" descr="http://www.mopocket.com/graphics/religious%20symbols.JPG"/>
          <p:cNvPicPr>
            <a:picLocks noChangeAspect="1" noChangeArrowheads="1"/>
          </p:cNvPicPr>
          <p:nvPr/>
        </p:nvPicPr>
        <p:blipFill>
          <a:blip r:embed="rId3" cstate="print"/>
          <a:srcRect/>
          <a:stretch>
            <a:fillRect/>
          </a:stretch>
        </p:blipFill>
        <p:spPr bwMode="auto">
          <a:xfrm>
            <a:off x="5105400" y="1752600"/>
            <a:ext cx="3222302" cy="2514600"/>
          </a:xfrm>
          <a:prstGeom prst="rect">
            <a:avLst/>
          </a:prstGeom>
          <a:noFill/>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280</TotalTime>
  <Words>2957</Words>
  <Application>Microsoft Macintosh PowerPoint</Application>
  <PresentationFormat>On-screen Show (4:3)</PresentationFormat>
  <Paragraphs>346</Paragraphs>
  <Slides>68</Slides>
  <Notes>4</Notes>
  <HiddenSlides>0</HiddenSlides>
  <MMClips>0</MMClips>
  <ScaleCrop>false</ScaleCrop>
  <HeadingPairs>
    <vt:vector size="4" baseType="variant">
      <vt:variant>
        <vt:lpstr>Design Template</vt:lpstr>
      </vt:variant>
      <vt:variant>
        <vt:i4>1</vt:i4>
      </vt:variant>
      <vt:variant>
        <vt:lpstr>Slide Titles</vt:lpstr>
      </vt:variant>
      <vt:variant>
        <vt:i4>68</vt:i4>
      </vt:variant>
    </vt:vector>
  </HeadingPairs>
  <TitlesOfParts>
    <vt:vector size="69" baseType="lpstr">
      <vt:lpstr>Angles</vt:lpstr>
      <vt:lpstr>Unit 3.1 Ancient Religions</vt:lpstr>
      <vt:lpstr>Slide 2</vt:lpstr>
      <vt:lpstr>Slide 3</vt:lpstr>
      <vt:lpstr>Zoroastrianism</vt:lpstr>
      <vt:lpstr>Zoroastrianism</vt:lpstr>
      <vt:lpstr>Monotheism</vt:lpstr>
      <vt:lpstr>Dualism: Good v. Evil</vt:lpstr>
      <vt:lpstr>Humanity Has Choice</vt:lpstr>
      <vt:lpstr>Influenced Other Religions</vt:lpstr>
      <vt:lpstr>Founder - Zarathustra</vt:lpstr>
      <vt:lpstr>Persian Empire at its peak</vt:lpstr>
      <vt:lpstr>Slide 12</vt:lpstr>
      <vt:lpstr>Judaism</vt:lpstr>
      <vt:lpstr>Judaism: Core Beliefs</vt:lpstr>
      <vt:lpstr>Judaism: History</vt:lpstr>
      <vt:lpstr>Slide 16</vt:lpstr>
      <vt:lpstr>Holy Texts…</vt:lpstr>
      <vt:lpstr>In the Image of God</vt:lpstr>
      <vt:lpstr>Ten Commandments</vt:lpstr>
      <vt:lpstr>A Messiah</vt:lpstr>
      <vt:lpstr>Hinduism: History</vt:lpstr>
      <vt:lpstr>Hinduism: Core Beliefs</vt:lpstr>
      <vt:lpstr>Hinduism: Texts &amp; Leaders</vt:lpstr>
      <vt:lpstr>Hinduism</vt:lpstr>
      <vt:lpstr>Yoga</vt:lpstr>
      <vt:lpstr>Reincarnation</vt:lpstr>
      <vt:lpstr>Moksha</vt:lpstr>
      <vt:lpstr>Comparisons…fill ‘em in !</vt:lpstr>
      <vt:lpstr>And the answers are…</vt:lpstr>
      <vt:lpstr>Christianity: Core Beliefs</vt:lpstr>
      <vt:lpstr>Christianity</vt:lpstr>
      <vt:lpstr>Christianity: History</vt:lpstr>
      <vt:lpstr>Christianity:</vt:lpstr>
      <vt:lpstr>Christianity: Sects</vt:lpstr>
      <vt:lpstr>Slide 35</vt:lpstr>
      <vt:lpstr>Persecutions</vt:lpstr>
      <vt:lpstr>State Religion</vt:lpstr>
      <vt:lpstr>Church Organization</vt:lpstr>
      <vt:lpstr>The Papacy</vt:lpstr>
      <vt:lpstr>East-West Division in Christianity</vt:lpstr>
      <vt:lpstr>Chinese Ancestor Veneration</vt:lpstr>
      <vt:lpstr>Confucianism </vt:lpstr>
      <vt:lpstr>Confucius: the Teacher</vt:lpstr>
      <vt:lpstr>Peace and Order</vt:lpstr>
      <vt:lpstr>Respect for Elders</vt:lpstr>
      <vt:lpstr>Social Ethics</vt:lpstr>
      <vt:lpstr>Spread of Confucianism</vt:lpstr>
      <vt:lpstr>Buddhism</vt:lpstr>
      <vt:lpstr>Buddhism: History</vt:lpstr>
      <vt:lpstr>The Four Noble Truths</vt:lpstr>
      <vt:lpstr>Buddhism: Core Beliefs</vt:lpstr>
      <vt:lpstr>The Eightfold Path </vt:lpstr>
      <vt:lpstr>Nirvana</vt:lpstr>
      <vt:lpstr>In Harmony with Universe</vt:lpstr>
      <vt:lpstr>Buddhism</vt:lpstr>
      <vt:lpstr>Spread of Buddhism &amp; Christianity</vt:lpstr>
      <vt:lpstr>Comparisons…Fill ‘Em In!</vt:lpstr>
      <vt:lpstr>Slide 58</vt:lpstr>
      <vt:lpstr>Islam: Core Beliefs</vt:lpstr>
      <vt:lpstr>A Mosque</vt:lpstr>
      <vt:lpstr>The Five Pillars of Islam</vt:lpstr>
      <vt:lpstr>The Hajj: The pilgrimage to Mecca</vt:lpstr>
      <vt:lpstr>Islam:  History</vt:lpstr>
      <vt:lpstr>Islam</vt:lpstr>
      <vt:lpstr>Slide 65</vt:lpstr>
      <vt:lpstr>Slide 66</vt:lpstr>
      <vt:lpstr>Slide 67</vt:lpstr>
      <vt:lpstr>Slide 68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3.1 Ancient Religions</dc:title>
  <dc:creator>Scott Coonradt</dc:creator>
  <cp:lastModifiedBy>Jack</cp:lastModifiedBy>
  <cp:revision>79</cp:revision>
  <dcterms:created xsi:type="dcterms:W3CDTF">2016-02-01T14:55:52Z</dcterms:created>
  <dcterms:modified xsi:type="dcterms:W3CDTF">2016-02-01T14:59:05Z</dcterms:modified>
</cp:coreProperties>
</file>