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2484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0" y="5045075"/>
                </a:moveTo>
                <a:lnTo>
                  <a:pt x="8831326" y="5045075"/>
                </a:lnTo>
                <a:lnTo>
                  <a:pt x="8831326" y="0"/>
                </a:lnTo>
                <a:lnTo>
                  <a:pt x="0" y="0"/>
                </a:lnTo>
                <a:lnTo>
                  <a:pt x="0" y="5045075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0" y="5045075"/>
                </a:moveTo>
                <a:lnTo>
                  <a:pt x="8831326" y="5045075"/>
                </a:lnTo>
                <a:lnTo>
                  <a:pt x="8831326" y="0"/>
                </a:lnTo>
                <a:lnTo>
                  <a:pt x="0" y="0"/>
                </a:lnTo>
                <a:lnTo>
                  <a:pt x="0" y="5045075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0" y="5045075"/>
                </a:moveTo>
                <a:lnTo>
                  <a:pt x="8831326" y="5045075"/>
                </a:lnTo>
                <a:lnTo>
                  <a:pt x="8831326" y="0"/>
                </a:lnTo>
                <a:lnTo>
                  <a:pt x="0" y="0"/>
                </a:lnTo>
                <a:lnTo>
                  <a:pt x="0" y="5045075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400" y="224993"/>
            <a:ext cx="881380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212" y="1558798"/>
            <a:ext cx="3883025" cy="3446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52484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6" Type="http://schemas.openxmlformats.org/officeDocument/2006/relationships/image" Target="../media/image3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49.jpg"/><Relationship Id="rId6" Type="http://schemas.openxmlformats.org/officeDocument/2006/relationships/image" Target="../media/image50.jpg"/><Relationship Id="rId7" Type="http://schemas.openxmlformats.org/officeDocument/2006/relationships/image" Target="../media/image51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64.png"/><Relationship Id="rId5" Type="http://schemas.openxmlformats.org/officeDocument/2006/relationships/image" Target="../media/image65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png"/><Relationship Id="rId5" Type="http://schemas.openxmlformats.org/officeDocument/2006/relationships/image" Target="../media/image79.jpg"/><Relationship Id="rId6" Type="http://schemas.openxmlformats.org/officeDocument/2006/relationships/image" Target="../media/image80.jpg"/><Relationship Id="rId7" Type="http://schemas.openxmlformats.org/officeDocument/2006/relationships/image" Target="../media/image8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png"/><Relationship Id="rId9" Type="http://schemas.openxmlformats.org/officeDocument/2006/relationships/image" Target="../media/image14.jpg"/><Relationship Id="rId10" Type="http://schemas.openxmlformats.org/officeDocument/2006/relationships/image" Target="../media/image1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Relationship Id="rId4" Type="http://schemas.openxmlformats.org/officeDocument/2006/relationships/image" Target="../media/image88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91.jpg"/><Relationship Id="rId5" Type="http://schemas.openxmlformats.org/officeDocument/2006/relationships/image" Target="../media/image92.jpg"/><Relationship Id="rId6" Type="http://schemas.openxmlformats.org/officeDocument/2006/relationships/image" Target="../media/image93.jpg"/><Relationship Id="rId7" Type="http://schemas.openxmlformats.org/officeDocument/2006/relationships/image" Target="../media/image94.png"/><Relationship Id="rId8" Type="http://schemas.openxmlformats.org/officeDocument/2006/relationships/image" Target="../media/image95.jpg"/><Relationship Id="rId9" Type="http://schemas.openxmlformats.org/officeDocument/2006/relationships/image" Target="../media/image96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Relationship Id="rId4" Type="http://schemas.openxmlformats.org/officeDocument/2006/relationships/image" Target="../media/image99.jpg"/><Relationship Id="rId5" Type="http://schemas.openxmlformats.org/officeDocument/2006/relationships/image" Target="../media/image100.jpg"/><Relationship Id="rId6" Type="http://schemas.openxmlformats.org/officeDocument/2006/relationships/image" Target="../media/image101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image" Target="../media/image107.png"/><Relationship Id="rId6" Type="http://schemas.openxmlformats.org/officeDocument/2006/relationships/image" Target="../media/image10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Relationship Id="rId3" Type="http://schemas.openxmlformats.org/officeDocument/2006/relationships/image" Target="../media/image110.jpg"/><Relationship Id="rId4" Type="http://schemas.openxmlformats.org/officeDocument/2006/relationships/image" Target="../media/image111.png"/><Relationship Id="rId5" Type="http://schemas.openxmlformats.org/officeDocument/2006/relationships/image" Target="../media/image112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jpg"/><Relationship Id="rId4" Type="http://schemas.openxmlformats.org/officeDocument/2006/relationships/image" Target="../media/image115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0" y="152400"/>
            <a:ext cx="1981200" cy="6556375"/>
          </a:xfrm>
          <a:custGeom>
            <a:avLst/>
            <a:gdLst/>
            <a:ahLst/>
            <a:cxnLst/>
            <a:rect l="l" t="t" r="r" b="b"/>
            <a:pathLst>
              <a:path w="1981200" h="6556375">
                <a:moveTo>
                  <a:pt x="0" y="6556375"/>
                </a:moveTo>
                <a:lnTo>
                  <a:pt x="1981200" y="6556375"/>
                </a:lnTo>
                <a:lnTo>
                  <a:pt x="1981200" y="0"/>
                </a:lnTo>
                <a:lnTo>
                  <a:pt x="0" y="0"/>
                </a:lnTo>
                <a:lnTo>
                  <a:pt x="0" y="6556375"/>
                </a:lnTo>
                <a:close/>
              </a:path>
            </a:pathLst>
          </a:custGeom>
          <a:solidFill>
            <a:srgbClr val="C569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153987"/>
            <a:ext cx="670560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0" y="6553200"/>
                </a:moveTo>
                <a:lnTo>
                  <a:pt x="6705600" y="6553200"/>
                </a:lnTo>
                <a:lnTo>
                  <a:pt x="6705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74490" y="2299538"/>
            <a:ext cx="3029585" cy="13061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dirty="0" sz="4200" spc="-204"/>
              <a:t>GILDED </a:t>
            </a:r>
            <a:r>
              <a:rPr dirty="0" sz="4200" spc="-395"/>
              <a:t>AGE  </a:t>
            </a:r>
            <a:r>
              <a:rPr dirty="0" sz="4200" spc="320"/>
              <a:t>1</a:t>
            </a:r>
            <a:r>
              <a:rPr dirty="0" sz="4200" spc="190"/>
              <a:t>8</a:t>
            </a:r>
            <a:r>
              <a:rPr dirty="0" sz="4200" spc="270"/>
              <a:t>7</a:t>
            </a:r>
            <a:r>
              <a:rPr dirty="0" sz="4200" spc="285"/>
              <a:t>0</a:t>
            </a:r>
            <a:r>
              <a:rPr dirty="0" sz="4200" spc="-240"/>
              <a:t>-</a:t>
            </a:r>
            <a:r>
              <a:rPr dirty="0" sz="4200" spc="280"/>
              <a:t>1900</a:t>
            </a:r>
            <a:endParaRPr sz="4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63064" marR="419734" indent="-1250315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IMPACT </a:t>
            </a:r>
            <a:r>
              <a:rPr dirty="0" spc="-330"/>
              <a:t>OF </a:t>
            </a:r>
            <a:r>
              <a:rPr dirty="0" spc="-100"/>
              <a:t>RAILROADS </a:t>
            </a:r>
            <a:r>
              <a:rPr dirty="0" spc="-275"/>
              <a:t>ON </a:t>
            </a:r>
            <a:r>
              <a:rPr dirty="0" spc="-105"/>
              <a:t>AMERICA  </a:t>
            </a:r>
            <a:r>
              <a:rPr dirty="0" spc="-135"/>
              <a:t>DURING </a:t>
            </a:r>
            <a:r>
              <a:rPr dirty="0" spc="-275"/>
              <a:t>THE </a:t>
            </a:r>
            <a:r>
              <a:rPr dirty="0" spc="-120"/>
              <a:t>GILDED</a:t>
            </a:r>
            <a:r>
              <a:rPr dirty="0" spc="-320"/>
              <a:t> </a:t>
            </a:r>
            <a:r>
              <a:rPr dirty="0" spc="-305"/>
              <a:t>AG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8169" y="824812"/>
            <a:ext cx="245745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20"/>
              </a:lnSpc>
            </a:pPr>
            <a:r>
              <a:rPr dirty="0" sz="3600" spc="-47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752600"/>
            <a:ext cx="2362200" cy="179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3400" y="3641661"/>
            <a:ext cx="4800599" cy="2922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86600" y="762000"/>
            <a:ext cx="2057399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0" y="5757862"/>
            <a:ext cx="1447800" cy="1100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39000" y="2209800"/>
            <a:ext cx="1904999" cy="1428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6212" y="1578610"/>
            <a:ext cx="3886835" cy="4451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1600" spc="105">
                <a:solidFill>
                  <a:srgbClr val="524848"/>
                </a:solidFill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  <a:p>
            <a:pPr algn="just" lvl="1" marL="515620" marR="683895" indent="-182880">
              <a:lnSpc>
                <a:spcPts val="1540"/>
              </a:lnSpc>
              <a:spcBef>
                <a:spcPts val="37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600" spc="75">
                <a:solidFill>
                  <a:srgbClr val="524848"/>
                </a:solidFill>
                <a:latin typeface="Arial"/>
                <a:cs typeface="Arial"/>
              </a:rPr>
              <a:t>Stimulated </a:t>
            </a:r>
            <a:r>
              <a:rPr dirty="0" sz="1600" spc="55">
                <a:solidFill>
                  <a:srgbClr val="524848"/>
                </a:solidFill>
                <a:latin typeface="Arial"/>
                <a:cs typeface="Arial"/>
              </a:rPr>
              <a:t>growth </a:t>
            </a:r>
            <a:r>
              <a:rPr dirty="0" sz="1600" spc="5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1600" spc="60">
                <a:solidFill>
                  <a:srgbClr val="524848"/>
                </a:solidFill>
                <a:latin typeface="Arial"/>
                <a:cs typeface="Arial"/>
              </a:rPr>
              <a:t>other  </a:t>
            </a:r>
            <a:r>
              <a:rPr dirty="0" sz="1600" spc="65">
                <a:solidFill>
                  <a:srgbClr val="524848"/>
                </a:solidFill>
                <a:latin typeface="Arial"/>
                <a:cs typeface="Arial"/>
              </a:rPr>
              <a:t>industries </a:t>
            </a: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(steel, </a:t>
            </a:r>
            <a:r>
              <a:rPr dirty="0" sz="1600" spc="50">
                <a:solidFill>
                  <a:srgbClr val="524848"/>
                </a:solidFill>
                <a:latin typeface="Arial"/>
                <a:cs typeface="Arial"/>
              </a:rPr>
              <a:t>iron, </a:t>
            </a:r>
            <a:r>
              <a:rPr dirty="0" sz="1600" spc="40">
                <a:solidFill>
                  <a:srgbClr val="524848"/>
                </a:solidFill>
                <a:latin typeface="Arial"/>
                <a:cs typeface="Arial"/>
              </a:rPr>
              <a:t>coal,  </a:t>
            </a:r>
            <a:r>
              <a:rPr dirty="0" sz="1600" spc="60">
                <a:solidFill>
                  <a:srgbClr val="524848"/>
                </a:solidFill>
                <a:latin typeface="Arial"/>
                <a:cs typeface="Arial"/>
              </a:rPr>
              <a:t>lumber,</a:t>
            </a:r>
            <a:r>
              <a:rPr dirty="0" sz="1600" spc="1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524848"/>
                </a:solidFill>
                <a:latin typeface="Arial"/>
                <a:cs typeface="Arial"/>
              </a:rPr>
              <a:t>glass)</a:t>
            </a:r>
            <a:endParaRPr sz="1600">
              <a:latin typeface="Arial"/>
              <a:cs typeface="Arial"/>
            </a:endParaRPr>
          </a:p>
          <a:p>
            <a:pPr lvl="1" marL="515620" indent="-182880">
              <a:lnSpc>
                <a:spcPct val="100000"/>
              </a:lnSpc>
              <a:spcBef>
                <a:spcPts val="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600" spc="30">
                <a:solidFill>
                  <a:srgbClr val="524848"/>
                </a:solidFill>
                <a:latin typeface="Arial"/>
                <a:cs typeface="Arial"/>
              </a:rPr>
              <a:t>Helped </a:t>
            </a:r>
            <a:r>
              <a:rPr dirty="0" sz="1600" spc="70">
                <a:solidFill>
                  <a:srgbClr val="524848"/>
                </a:solidFill>
                <a:latin typeface="Arial"/>
                <a:cs typeface="Arial"/>
              </a:rPr>
              <a:t>cities</a:t>
            </a:r>
            <a:r>
              <a:rPr dirty="0" sz="1600" spc="2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524848"/>
                </a:solidFill>
                <a:latin typeface="Arial"/>
                <a:cs typeface="Arial"/>
              </a:rPr>
              <a:t>grow</a:t>
            </a:r>
            <a:endParaRPr sz="1600">
              <a:latin typeface="Arial"/>
              <a:cs typeface="Arial"/>
            </a:endParaRPr>
          </a:p>
          <a:p>
            <a:pPr lvl="1" marL="515620" marR="802005" indent="-182880">
              <a:lnSpc>
                <a:spcPts val="1540"/>
              </a:lnSpc>
              <a:spcBef>
                <a:spcPts val="36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600" spc="30">
                <a:solidFill>
                  <a:srgbClr val="524848"/>
                </a:solidFill>
                <a:latin typeface="Arial"/>
                <a:cs typeface="Arial"/>
              </a:rPr>
              <a:t>Helped </a:t>
            </a: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increase </a:t>
            </a:r>
            <a:r>
              <a:rPr dirty="0" sz="1600" spc="50">
                <a:solidFill>
                  <a:srgbClr val="524848"/>
                </a:solidFill>
                <a:latin typeface="Arial"/>
                <a:cs typeface="Arial"/>
              </a:rPr>
              <a:t>westward  </a:t>
            </a:r>
            <a:r>
              <a:rPr dirty="0" sz="1600" spc="40">
                <a:solidFill>
                  <a:srgbClr val="524848"/>
                </a:solidFill>
                <a:latin typeface="Arial"/>
                <a:cs typeface="Arial"/>
              </a:rPr>
              <a:t>expansion </a:t>
            </a: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of</a:t>
            </a:r>
            <a:r>
              <a:rPr dirty="0" sz="1600" spc="2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524848"/>
                </a:solidFill>
                <a:latin typeface="Arial"/>
                <a:cs typeface="Arial"/>
              </a:rPr>
              <a:t>America</a:t>
            </a:r>
            <a:endParaRPr sz="1600">
              <a:latin typeface="Arial"/>
              <a:cs typeface="Arial"/>
            </a:endParaRPr>
          </a:p>
          <a:p>
            <a:pPr lvl="1" marL="515620" indent="-182880">
              <a:lnSpc>
                <a:spcPts val="1730"/>
              </a:lnSpc>
              <a:spcBef>
                <a:spcPts val="1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600" spc="50">
                <a:solidFill>
                  <a:srgbClr val="524848"/>
                </a:solidFill>
                <a:latin typeface="Arial"/>
                <a:cs typeface="Arial"/>
              </a:rPr>
              <a:t>Standard </a:t>
            </a:r>
            <a:r>
              <a:rPr dirty="0" sz="1600" spc="95">
                <a:solidFill>
                  <a:srgbClr val="524848"/>
                </a:solidFill>
                <a:latin typeface="Arial"/>
                <a:cs typeface="Arial"/>
              </a:rPr>
              <a:t>time </a:t>
            </a:r>
            <a:r>
              <a:rPr dirty="0" sz="1600" spc="5">
                <a:solidFill>
                  <a:srgbClr val="524848"/>
                </a:solidFill>
                <a:latin typeface="Arial"/>
                <a:cs typeface="Arial"/>
              </a:rPr>
              <a:t>zones </a:t>
            </a:r>
            <a:r>
              <a:rPr dirty="0" sz="1600" spc="30">
                <a:solidFill>
                  <a:srgbClr val="524848"/>
                </a:solidFill>
                <a:latin typeface="Arial"/>
                <a:cs typeface="Arial"/>
              </a:rPr>
              <a:t>were</a:t>
            </a:r>
            <a:r>
              <a:rPr dirty="0" sz="1600" spc="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524848"/>
                </a:solidFill>
                <a:latin typeface="Arial"/>
                <a:cs typeface="Arial"/>
              </a:rPr>
              <a:t>created</a:t>
            </a:r>
            <a:endParaRPr sz="1600">
              <a:latin typeface="Arial"/>
              <a:cs typeface="Arial"/>
            </a:endParaRPr>
          </a:p>
          <a:p>
            <a:pPr marL="514984">
              <a:lnSpc>
                <a:spcPts val="1730"/>
              </a:lnSpc>
            </a:pP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1600" spc="40">
                <a:solidFill>
                  <a:srgbClr val="524848"/>
                </a:solidFill>
                <a:latin typeface="Arial"/>
                <a:cs typeface="Arial"/>
              </a:rPr>
              <a:t>get </a:t>
            </a:r>
            <a:r>
              <a:rPr dirty="0" sz="1600" spc="25">
                <a:solidFill>
                  <a:srgbClr val="524848"/>
                </a:solidFill>
                <a:latin typeface="Arial"/>
                <a:cs typeface="Arial"/>
              </a:rPr>
              <a:t>everyone </a:t>
            </a:r>
            <a:r>
              <a:rPr dirty="0" sz="1600" spc="5">
                <a:solidFill>
                  <a:srgbClr val="524848"/>
                </a:solidFill>
                <a:latin typeface="Arial"/>
                <a:cs typeface="Arial"/>
              </a:rPr>
              <a:t>on </a:t>
            </a:r>
            <a:r>
              <a:rPr dirty="0" sz="1600" spc="55">
                <a:solidFill>
                  <a:srgbClr val="524848"/>
                </a:solidFill>
                <a:latin typeface="Arial"/>
                <a:cs typeface="Arial"/>
              </a:rPr>
              <a:t>correct</a:t>
            </a:r>
            <a:r>
              <a:rPr dirty="0" sz="1600" spc="-2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95">
                <a:solidFill>
                  <a:srgbClr val="524848"/>
                </a:solidFill>
                <a:latin typeface="Arial"/>
                <a:cs typeface="Arial"/>
              </a:rPr>
              <a:t>time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1600" spc="95">
                <a:solidFill>
                  <a:srgbClr val="524848"/>
                </a:solidFill>
                <a:latin typeface="Arial"/>
                <a:cs typeface="Arial"/>
              </a:rPr>
              <a:t>Corruption</a:t>
            </a:r>
            <a:endParaRPr sz="1600">
              <a:latin typeface="Arial"/>
              <a:cs typeface="Arial"/>
            </a:endParaRPr>
          </a:p>
          <a:p>
            <a:pPr lvl="1" marL="515620" marR="453390" indent="-182880">
              <a:lnSpc>
                <a:spcPts val="1540"/>
              </a:lnSpc>
              <a:spcBef>
                <a:spcPts val="36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600" spc="15">
                <a:solidFill>
                  <a:srgbClr val="524848"/>
                </a:solidFill>
                <a:latin typeface="Arial"/>
                <a:cs typeface="Arial"/>
              </a:rPr>
              <a:t>Charged </a:t>
            </a:r>
            <a:r>
              <a:rPr dirty="0" sz="1600" spc="60">
                <a:solidFill>
                  <a:srgbClr val="524848"/>
                </a:solidFill>
                <a:latin typeface="Arial"/>
                <a:cs typeface="Arial"/>
              </a:rPr>
              <a:t>much </a:t>
            </a:r>
            <a:r>
              <a:rPr dirty="0" sz="1600" spc="55">
                <a:solidFill>
                  <a:srgbClr val="524848"/>
                </a:solidFill>
                <a:latin typeface="Arial"/>
                <a:cs typeface="Arial"/>
              </a:rPr>
              <a:t>higher </a:t>
            </a:r>
            <a:r>
              <a:rPr dirty="0" sz="1600" spc="50">
                <a:solidFill>
                  <a:srgbClr val="524848"/>
                </a:solidFill>
                <a:latin typeface="Arial"/>
                <a:cs typeface="Arial"/>
              </a:rPr>
              <a:t>rates </a:t>
            </a: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to  western</a:t>
            </a:r>
            <a:r>
              <a:rPr dirty="0" sz="1600" spc="15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75">
                <a:solidFill>
                  <a:srgbClr val="524848"/>
                </a:solidFill>
                <a:latin typeface="Arial"/>
                <a:cs typeface="Arial"/>
              </a:rPr>
              <a:t>farmers</a:t>
            </a:r>
            <a:endParaRPr sz="1600">
              <a:latin typeface="Arial"/>
              <a:cs typeface="Arial"/>
            </a:endParaRPr>
          </a:p>
          <a:p>
            <a:pPr lvl="1" marL="515620" indent="-182880">
              <a:lnSpc>
                <a:spcPct val="100000"/>
              </a:lnSpc>
              <a:spcBef>
                <a:spcPts val="1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600" spc="40">
                <a:solidFill>
                  <a:srgbClr val="524848"/>
                </a:solidFill>
                <a:latin typeface="Arial"/>
                <a:cs typeface="Arial"/>
              </a:rPr>
              <a:t>Credit </a:t>
            </a:r>
            <a:r>
              <a:rPr dirty="0" sz="1600" spc="70">
                <a:solidFill>
                  <a:srgbClr val="524848"/>
                </a:solidFill>
                <a:latin typeface="Arial"/>
                <a:cs typeface="Arial"/>
              </a:rPr>
              <a:t>Mobilier </a:t>
            </a:r>
            <a:r>
              <a:rPr dirty="0" sz="1600" spc="35">
                <a:solidFill>
                  <a:srgbClr val="524848"/>
                </a:solidFill>
                <a:latin typeface="Arial"/>
                <a:cs typeface="Arial"/>
              </a:rPr>
              <a:t>Scandal</a:t>
            </a:r>
            <a:r>
              <a:rPr dirty="0" sz="1600" spc="35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524848"/>
                </a:solidFill>
                <a:latin typeface="Arial"/>
                <a:cs typeface="Arial"/>
              </a:rPr>
              <a:t>1868</a:t>
            </a:r>
            <a:endParaRPr sz="1600">
              <a:latin typeface="Arial"/>
              <a:cs typeface="Arial"/>
            </a:endParaRPr>
          </a:p>
          <a:p>
            <a:pPr lvl="2" marL="789940" indent="-182880">
              <a:lnSpc>
                <a:spcPct val="100000"/>
              </a:lnSpc>
              <a:buClr>
                <a:srgbClr val="928A6F"/>
              </a:buClr>
              <a:buFont typeface="Wingdings"/>
              <a:buChar char=""/>
              <a:tabLst>
                <a:tab pos="789940" algn="l"/>
              </a:tabLst>
            </a:pPr>
            <a:r>
              <a:rPr dirty="0" sz="1600" spc="15">
                <a:solidFill>
                  <a:srgbClr val="524848"/>
                </a:solidFill>
                <a:latin typeface="Arial"/>
                <a:cs typeface="Arial"/>
              </a:rPr>
              <a:t>Union</a:t>
            </a:r>
            <a:r>
              <a:rPr dirty="0" sz="1600" spc="15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524848"/>
                </a:solidFill>
                <a:latin typeface="Arial"/>
                <a:cs typeface="Arial"/>
              </a:rPr>
              <a:t>Pacific</a:t>
            </a:r>
            <a:endParaRPr sz="1600">
              <a:latin typeface="Arial"/>
              <a:cs typeface="Arial"/>
            </a:endParaRPr>
          </a:p>
          <a:p>
            <a:pPr lvl="2" marL="789940" indent="-182880">
              <a:lnSpc>
                <a:spcPct val="100000"/>
              </a:lnSpc>
              <a:buClr>
                <a:srgbClr val="928A6F"/>
              </a:buClr>
              <a:buFont typeface="Wingdings"/>
              <a:buChar char=""/>
              <a:tabLst>
                <a:tab pos="789940" algn="l"/>
              </a:tabLst>
            </a:pPr>
            <a:r>
              <a:rPr dirty="0" sz="1600">
                <a:solidFill>
                  <a:srgbClr val="524848"/>
                </a:solidFill>
                <a:latin typeface="Arial"/>
                <a:cs typeface="Arial"/>
              </a:rPr>
              <a:t>Fake  </a:t>
            </a:r>
            <a:r>
              <a:rPr dirty="0" sz="1600" spc="65">
                <a:solidFill>
                  <a:srgbClr val="524848"/>
                </a:solidFill>
                <a:latin typeface="Arial"/>
                <a:cs typeface="Arial"/>
              </a:rPr>
              <a:t>construction</a:t>
            </a:r>
            <a:r>
              <a:rPr dirty="0" sz="1600" spc="-10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524848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  <a:p>
            <a:pPr lvl="2" marL="789940" indent="-182880">
              <a:lnSpc>
                <a:spcPct val="100000"/>
              </a:lnSpc>
              <a:buClr>
                <a:srgbClr val="928A6F"/>
              </a:buClr>
              <a:buFont typeface="Wingdings"/>
              <a:buChar char=""/>
              <a:tabLst>
                <a:tab pos="789940" algn="l"/>
              </a:tabLst>
            </a:pP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Bribed </a:t>
            </a:r>
            <a:r>
              <a:rPr dirty="0" sz="1600" spc="65">
                <a:solidFill>
                  <a:srgbClr val="524848"/>
                </a:solidFill>
                <a:latin typeface="Arial"/>
                <a:cs typeface="Arial"/>
              </a:rPr>
              <a:t>members </a:t>
            </a: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of</a:t>
            </a:r>
            <a:r>
              <a:rPr dirty="0" sz="1600" spc="3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524848"/>
                </a:solidFill>
                <a:latin typeface="Arial"/>
                <a:cs typeface="Arial"/>
              </a:rPr>
              <a:t>Congress</a:t>
            </a:r>
            <a:endParaRPr sz="1600">
              <a:latin typeface="Arial"/>
              <a:cs typeface="Arial"/>
            </a:endParaRPr>
          </a:p>
          <a:p>
            <a:pPr lvl="2" marL="789940" marR="527050" indent="-182880">
              <a:lnSpc>
                <a:spcPct val="80000"/>
              </a:lnSpc>
              <a:spcBef>
                <a:spcPts val="385"/>
              </a:spcBef>
              <a:buClr>
                <a:srgbClr val="928A6F"/>
              </a:buClr>
              <a:buFont typeface="Wingdings"/>
              <a:buChar char=""/>
              <a:tabLst>
                <a:tab pos="789940" algn="l"/>
              </a:tabLst>
            </a:pPr>
            <a:r>
              <a:rPr dirty="0" sz="1600" spc="35">
                <a:solidFill>
                  <a:srgbClr val="524848"/>
                </a:solidFill>
                <a:latin typeface="Arial"/>
                <a:cs typeface="Arial"/>
              </a:rPr>
              <a:t>Represented </a:t>
            </a:r>
            <a:r>
              <a:rPr dirty="0" sz="1600" spc="65">
                <a:solidFill>
                  <a:srgbClr val="524848"/>
                </a:solidFill>
                <a:latin typeface="Arial"/>
                <a:cs typeface="Arial"/>
              </a:rPr>
              <a:t>corruption </a:t>
            </a: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of  </a:t>
            </a:r>
            <a:r>
              <a:rPr dirty="0" sz="1600" spc="55">
                <a:solidFill>
                  <a:srgbClr val="524848"/>
                </a:solidFill>
                <a:latin typeface="Arial"/>
                <a:cs typeface="Arial"/>
              </a:rPr>
              <a:t>period</a:t>
            </a:r>
            <a:endParaRPr sz="1600">
              <a:latin typeface="Arial"/>
              <a:cs typeface="Arial"/>
            </a:endParaRPr>
          </a:p>
          <a:p>
            <a:pPr marL="579755">
              <a:lnSpc>
                <a:spcPct val="100000"/>
              </a:lnSpc>
              <a:spcBef>
                <a:spcPts val="1145"/>
              </a:spcBef>
            </a:pPr>
            <a:r>
              <a:rPr dirty="0" u="sng" sz="12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View </a:t>
            </a:r>
            <a:r>
              <a:rPr dirty="0" u="sng" sz="120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Corruption in</a:t>
            </a:r>
            <a:r>
              <a:rPr dirty="0" u="sng" sz="1200" spc="-5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Railroads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2004695">
              <a:lnSpc>
                <a:spcPct val="100000"/>
              </a:lnSpc>
              <a:spcBef>
                <a:spcPts val="3090"/>
              </a:spcBef>
            </a:pPr>
            <a:r>
              <a:rPr dirty="0" sz="3200" spc="-130"/>
              <a:t>CORNELIUS</a:t>
            </a:r>
            <a:r>
              <a:rPr dirty="0" sz="3200" spc="250"/>
              <a:t> </a:t>
            </a:r>
            <a:r>
              <a:rPr dirty="0" sz="3200" spc="-105"/>
              <a:t>VANDERBILT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73548" y="1625854"/>
            <a:ext cx="3769360" cy="35325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603885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15">
                <a:solidFill>
                  <a:srgbClr val="524848"/>
                </a:solidFill>
                <a:latin typeface="Arial"/>
                <a:cs typeface="Arial"/>
              </a:rPr>
              <a:t>Got </a:t>
            </a:r>
            <a:r>
              <a:rPr dirty="0" sz="2000" spc="125">
                <a:solidFill>
                  <a:srgbClr val="524848"/>
                </a:solidFill>
                <a:latin typeface="Arial"/>
                <a:cs typeface="Arial"/>
              </a:rPr>
              <a:t>started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in business  </a:t>
            </a:r>
            <a:r>
              <a:rPr dirty="0" sz="2000" spc="140">
                <a:solidFill>
                  <a:srgbClr val="524848"/>
                </a:solidFill>
                <a:latin typeface="Arial"/>
                <a:cs typeface="Arial"/>
              </a:rPr>
              <a:t>owning/operating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steamboats</a:t>
            </a:r>
            <a:endParaRPr sz="2000">
              <a:latin typeface="Arial"/>
              <a:cs typeface="Arial"/>
            </a:endParaRPr>
          </a:p>
          <a:p>
            <a:pPr marL="241300" marR="141605" indent="-228600">
              <a:lnSpc>
                <a:spcPct val="100000"/>
              </a:lnSpc>
              <a:spcBef>
                <a:spcPts val="48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Learned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trade 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from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his  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father</a:t>
            </a:r>
            <a:endParaRPr sz="2000">
              <a:latin typeface="Arial"/>
              <a:cs typeface="Arial"/>
            </a:endParaRPr>
          </a:p>
          <a:p>
            <a:pPr marL="241300" marR="862965" indent="-228600">
              <a:lnSpc>
                <a:spcPct val="100000"/>
              </a:lnSpc>
              <a:spcBef>
                <a:spcPts val="72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Eventually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enters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the  </a:t>
            </a: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railroad</a:t>
            </a:r>
            <a:r>
              <a:rPr dirty="0" sz="2000" spc="1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business,</a:t>
            </a:r>
            <a:endParaRPr sz="2000">
              <a:latin typeface="Arial"/>
              <a:cs typeface="Arial"/>
            </a:endParaRPr>
          </a:p>
          <a:p>
            <a:pPr marL="241300" marR="848360">
              <a:lnSpc>
                <a:spcPct val="100000"/>
              </a:lnSpc>
              <a:spcBef>
                <a:spcPts val="5"/>
              </a:spcBef>
            </a:pP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consolidating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several 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companies</a:t>
            </a:r>
            <a:r>
              <a:rPr dirty="0" sz="2000" spc="1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through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aggressive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(now)</a:t>
            </a:r>
            <a:r>
              <a:rPr dirty="0" sz="2000" spc="45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524848"/>
                </a:solidFill>
                <a:latin typeface="Arial"/>
                <a:cs typeface="Arial"/>
              </a:rPr>
              <a:t>illegal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000" spc="125">
                <a:solidFill>
                  <a:srgbClr val="524848"/>
                </a:solidFill>
                <a:latin typeface="Arial"/>
                <a:cs typeface="Arial"/>
              </a:rPr>
              <a:t>tactics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828800"/>
            <a:ext cx="348297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49275"/>
            <a:ext cx="6019800" cy="6808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186180">
              <a:lnSpc>
                <a:spcPct val="100000"/>
              </a:lnSpc>
              <a:spcBef>
                <a:spcPts val="3090"/>
              </a:spcBef>
            </a:pPr>
            <a:r>
              <a:rPr dirty="0" sz="3200" spc="-245"/>
              <a:t>SEE </a:t>
            </a:r>
            <a:r>
              <a:rPr dirty="0" sz="3200" spc="-85"/>
              <a:t>IF </a:t>
            </a:r>
            <a:r>
              <a:rPr dirty="0" sz="3200" spc="-315"/>
              <a:t>YOU </a:t>
            </a:r>
            <a:r>
              <a:rPr dirty="0" sz="3200" spc="-170"/>
              <a:t>CAN </a:t>
            </a:r>
            <a:r>
              <a:rPr dirty="0" sz="3200" spc="-114"/>
              <a:t>ANSWER</a:t>
            </a:r>
            <a:r>
              <a:rPr dirty="0" sz="3200" spc="254"/>
              <a:t> </a:t>
            </a:r>
            <a:r>
              <a:rPr dirty="0" sz="3200" spc="-140"/>
              <a:t>THESE!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4687" y="1625854"/>
            <a:ext cx="7800340" cy="3136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What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were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at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least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five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reasons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why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“Gilded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Age” 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occurred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during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late </a:t>
            </a:r>
            <a:r>
              <a:rPr dirty="0" sz="2000" spc="140">
                <a:solidFill>
                  <a:srgbClr val="524848"/>
                </a:solidFill>
                <a:latin typeface="Arial"/>
                <a:cs typeface="Arial"/>
              </a:rPr>
              <a:t>19 </a:t>
            </a:r>
            <a:r>
              <a:rPr dirty="0" baseline="25641" sz="1950" spc="120">
                <a:solidFill>
                  <a:srgbClr val="524848"/>
                </a:solidFill>
                <a:latin typeface="Arial"/>
                <a:cs typeface="Arial"/>
              </a:rPr>
              <a:t>th</a:t>
            </a:r>
            <a:r>
              <a:rPr dirty="0" baseline="25641" sz="1950" spc="43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century?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56951"/>
              </a:buClr>
              <a:buFont typeface="Wingdings 2"/>
              <a:buChar char=""/>
            </a:pPr>
            <a:endParaRPr sz="2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10">
                <a:solidFill>
                  <a:srgbClr val="524848"/>
                </a:solidFill>
                <a:latin typeface="Arial"/>
                <a:cs typeface="Arial"/>
              </a:rPr>
              <a:t>Why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did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Mark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Twain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call </a:t>
            </a: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this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period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“Gilded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 Age”?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56951"/>
              </a:buClr>
              <a:buFont typeface="Wingdings 2"/>
              <a:buChar char=""/>
            </a:pPr>
            <a:endParaRPr sz="2900">
              <a:latin typeface="Times New Roman"/>
              <a:cs typeface="Times New Roman"/>
            </a:endParaRPr>
          </a:p>
          <a:p>
            <a:pPr marL="241300" marR="359410" indent="-228600">
              <a:lnSpc>
                <a:spcPct val="100000"/>
              </a:lnSpc>
              <a:spcBef>
                <a:spcPts val="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10">
                <a:solidFill>
                  <a:srgbClr val="524848"/>
                </a:solidFill>
                <a:latin typeface="Arial"/>
                <a:cs typeface="Arial"/>
              </a:rPr>
              <a:t>Why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were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railroads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such </a:t>
            </a:r>
            <a:r>
              <a:rPr dirty="0" sz="2000" spc="-3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000" spc="125">
                <a:solidFill>
                  <a:srgbClr val="524848"/>
                </a:solidFill>
                <a:latin typeface="Arial"/>
                <a:cs typeface="Arial"/>
              </a:rPr>
              <a:t>“disruptive”, </a:t>
            </a: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“game-changing” 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technology?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56951"/>
              </a:buClr>
              <a:buFont typeface="Wingdings 2"/>
              <a:buChar char=""/>
            </a:pPr>
            <a:endParaRPr sz="2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10">
                <a:solidFill>
                  <a:srgbClr val="524848"/>
                </a:solidFill>
                <a:latin typeface="Arial"/>
                <a:cs typeface="Arial"/>
              </a:rPr>
              <a:t>Why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was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Cornelius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Vanderbilt</a:t>
            </a:r>
            <a:r>
              <a:rPr dirty="0" sz="2000" spc="71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40">
                <a:solidFill>
                  <a:srgbClr val="524848"/>
                </a:solidFill>
                <a:latin typeface="Arial"/>
                <a:cs typeface="Arial"/>
              </a:rPr>
              <a:t>important?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06775" marR="5080" indent="-2814320">
              <a:lnSpc>
                <a:spcPct val="100000"/>
              </a:lnSpc>
              <a:spcBef>
                <a:spcPts val="100"/>
              </a:spcBef>
            </a:pPr>
            <a:r>
              <a:rPr dirty="0" spc="-280"/>
              <a:t>THE </a:t>
            </a:r>
            <a:r>
              <a:rPr dirty="0" spc="-235"/>
              <a:t>STEEL </a:t>
            </a:r>
            <a:r>
              <a:rPr dirty="0" spc="-110"/>
              <a:t>INDUSTRY’S </a:t>
            </a:r>
            <a:r>
              <a:rPr dirty="0" spc="-145"/>
              <a:t>IMPACT </a:t>
            </a:r>
            <a:r>
              <a:rPr dirty="0" spc="-275"/>
              <a:t>ON  </a:t>
            </a:r>
            <a:r>
              <a:rPr dirty="0" spc="-105"/>
              <a:t>AMERICA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212" y="1520697"/>
            <a:ext cx="3855085" cy="437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7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Bessemer</a:t>
            </a:r>
            <a:r>
              <a:rPr dirty="0" u="heavy" sz="2400" spc="1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3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Process-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20"/>
              </a:lnSpc>
            </a:pP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developed </a:t>
            </a: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around</a:t>
            </a:r>
            <a:r>
              <a:rPr dirty="0" sz="2400" spc="2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85">
                <a:solidFill>
                  <a:srgbClr val="524848"/>
                </a:solidFill>
                <a:latin typeface="Arial"/>
                <a:cs typeface="Arial"/>
              </a:rPr>
              <a:t>1850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114">
                <a:solidFill>
                  <a:srgbClr val="524848"/>
                </a:solidFill>
                <a:latin typeface="Arial"/>
                <a:cs typeface="Arial"/>
              </a:rPr>
              <a:t>injected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air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into</a:t>
            </a:r>
            <a:r>
              <a:rPr dirty="0" sz="2400" spc="3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30">
                <a:solidFill>
                  <a:srgbClr val="524848"/>
                </a:solidFill>
                <a:latin typeface="Arial"/>
                <a:cs typeface="Arial"/>
              </a:rPr>
              <a:t>molten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iron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</a:t>
            </a:r>
            <a:r>
              <a:rPr dirty="0" sz="2400" spc="3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remove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140">
                <a:solidFill>
                  <a:srgbClr val="524848"/>
                </a:solidFill>
                <a:latin typeface="Arial"/>
                <a:cs typeface="Arial"/>
              </a:rPr>
              <a:t>impurities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400" spc="2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14">
                <a:solidFill>
                  <a:srgbClr val="524848"/>
                </a:solidFill>
                <a:latin typeface="Arial"/>
                <a:cs typeface="Arial"/>
              </a:rPr>
              <a:t>make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steel-a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lighter,</a:t>
            </a:r>
            <a:r>
              <a:rPr dirty="0" sz="2400" spc="2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more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flexible,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rust</a:t>
            </a:r>
            <a:r>
              <a:rPr dirty="0" sz="2400" spc="2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20">
                <a:solidFill>
                  <a:srgbClr val="524848"/>
                </a:solidFill>
                <a:latin typeface="Arial"/>
                <a:cs typeface="Arial"/>
              </a:rPr>
              <a:t>resistant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05"/>
              </a:lnSpc>
            </a:pPr>
            <a:r>
              <a:rPr dirty="0" sz="2400" spc="140">
                <a:solidFill>
                  <a:srgbClr val="524848"/>
                </a:solidFill>
                <a:latin typeface="Arial"/>
                <a:cs typeface="Arial"/>
              </a:rPr>
              <a:t>metal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30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65">
                <a:solidFill>
                  <a:srgbClr val="524848"/>
                </a:solidFill>
                <a:latin typeface="Arial"/>
                <a:cs typeface="Arial"/>
              </a:rPr>
              <a:t>Steel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is used</a:t>
            </a:r>
            <a:r>
              <a:rPr dirty="0" sz="2400" spc="52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railroads,</a:t>
            </a:r>
            <a:r>
              <a:rPr dirty="0" sz="2400" spc="1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45">
                <a:solidFill>
                  <a:srgbClr val="524848"/>
                </a:solidFill>
                <a:latin typeface="Arial"/>
                <a:cs typeface="Arial"/>
              </a:rPr>
              <a:t>farm</a:t>
            </a:r>
            <a:endParaRPr sz="2400">
              <a:latin typeface="Arial"/>
              <a:cs typeface="Arial"/>
            </a:endParaRPr>
          </a:p>
          <a:p>
            <a:pPr marL="241300" marR="774700">
              <a:lnSpc>
                <a:spcPct val="70100"/>
              </a:lnSpc>
              <a:spcBef>
                <a:spcPts val="430"/>
              </a:spcBef>
            </a:pPr>
            <a:r>
              <a:rPr dirty="0" sz="2400" spc="120">
                <a:solidFill>
                  <a:srgbClr val="524848"/>
                </a:solidFill>
                <a:latin typeface="Arial"/>
                <a:cs typeface="Arial"/>
              </a:rPr>
              <a:t>equipment,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canned 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goods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160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Engineers </a:t>
            </a:r>
            <a:r>
              <a:rPr dirty="0" sz="2400" spc="25">
                <a:solidFill>
                  <a:srgbClr val="524848"/>
                </a:solidFill>
                <a:latin typeface="Arial"/>
                <a:cs typeface="Arial"/>
              </a:rPr>
              <a:t>use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steel</a:t>
            </a:r>
            <a:r>
              <a:rPr dirty="0" sz="2400" spc="50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create </a:t>
            </a:r>
            <a:r>
              <a:rPr dirty="0" u="heavy" sz="2400" spc="7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skyscrapers</a:t>
            </a:r>
            <a:r>
              <a:rPr dirty="0" sz="2400" spc="345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longer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bridges </a:t>
            </a: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(Brooklyn 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Bridge)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4953000"/>
            <a:ext cx="1752600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42100" y="3657600"/>
            <a:ext cx="2501899" cy="188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1000" y="1447672"/>
            <a:ext cx="2743200" cy="1855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18376" y="762000"/>
            <a:ext cx="2325623" cy="266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7200" y="3429000"/>
            <a:ext cx="2046351" cy="143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395209" y="5592267"/>
            <a:ext cx="13265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2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View </a:t>
            </a:r>
            <a:r>
              <a:rPr dirty="0" u="sng" sz="120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Steel</a:t>
            </a:r>
            <a:r>
              <a:rPr dirty="0" u="sng" sz="1200" spc="-10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Industry </a:t>
            </a:r>
            <a:r>
              <a:rPr dirty="0" sz="120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Video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733550">
              <a:lnSpc>
                <a:spcPct val="100000"/>
              </a:lnSpc>
              <a:spcBef>
                <a:spcPts val="3090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0"/>
              <a:t>BIG</a:t>
            </a:r>
            <a:r>
              <a:rPr dirty="0" sz="3200" spc="-310"/>
              <a:t> </a:t>
            </a:r>
            <a:r>
              <a:rPr dirty="0" sz="3200" spc="-105"/>
              <a:t>BUSINESS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6212" y="1534320"/>
            <a:ext cx="3926204" cy="448183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800" spc="3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Andrew</a:t>
            </a:r>
            <a:r>
              <a:rPr dirty="0" u="heavy" sz="2800" spc="24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3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Carnegie</a:t>
            </a:r>
            <a:endParaRPr sz="2800">
              <a:latin typeface="Arial"/>
              <a:cs typeface="Arial"/>
            </a:endParaRPr>
          </a:p>
          <a:p>
            <a:pPr lvl="1" marL="515620" marR="5080" indent="-182880">
              <a:lnSpc>
                <a:spcPct val="90000"/>
              </a:lnSpc>
              <a:spcBef>
                <a:spcPts val="59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Industrialists </a:t>
            </a:r>
            <a:r>
              <a:rPr dirty="0" sz="2400">
                <a:solidFill>
                  <a:srgbClr val="524848"/>
                </a:solidFill>
                <a:latin typeface="Arial"/>
                <a:cs typeface="Arial"/>
              </a:rPr>
              <a:t>who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made  </a:t>
            </a: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fortune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steel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the  </a:t>
            </a:r>
            <a:r>
              <a:rPr dirty="0" sz="2400" spc="65">
                <a:solidFill>
                  <a:srgbClr val="524848"/>
                </a:solidFill>
                <a:latin typeface="Arial"/>
                <a:cs typeface="Arial"/>
              </a:rPr>
              <a:t>late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1800’s, </a:t>
            </a:r>
            <a:r>
              <a:rPr dirty="0" sz="2400" spc="-30">
                <a:solidFill>
                  <a:srgbClr val="524848"/>
                </a:solidFill>
                <a:latin typeface="Arial"/>
                <a:cs typeface="Arial"/>
              </a:rPr>
              <a:t>as </a:t>
            </a: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u="heavy" sz="2400" spc="-4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7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philanthropists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, </a:t>
            </a:r>
            <a:r>
              <a:rPr dirty="0" sz="2400" spc="-15">
                <a:solidFill>
                  <a:srgbClr val="524848"/>
                </a:solidFill>
                <a:latin typeface="Arial"/>
                <a:cs typeface="Arial"/>
              </a:rPr>
              <a:t>he </a:t>
            </a:r>
            <a:r>
              <a:rPr dirty="0" sz="2400" spc="-30">
                <a:solidFill>
                  <a:srgbClr val="524848"/>
                </a:solidFill>
                <a:latin typeface="Arial"/>
                <a:cs typeface="Arial"/>
              </a:rPr>
              <a:t>gave  </a:t>
            </a:r>
            <a:r>
              <a:rPr dirty="0" sz="2400" spc="-25">
                <a:solidFill>
                  <a:srgbClr val="524848"/>
                </a:solidFill>
                <a:latin typeface="Arial"/>
                <a:cs typeface="Arial"/>
              </a:rPr>
              <a:t>away </a:t>
            </a:r>
            <a:r>
              <a:rPr dirty="0" sz="2400" spc="25">
                <a:solidFill>
                  <a:srgbClr val="524848"/>
                </a:solidFill>
                <a:latin typeface="Arial"/>
                <a:cs typeface="Arial"/>
              </a:rPr>
              <a:t>some </a:t>
            </a:r>
            <a:r>
              <a:rPr dirty="0" sz="2400" spc="140">
                <a:solidFill>
                  <a:srgbClr val="524848"/>
                </a:solidFill>
                <a:latin typeface="Arial"/>
                <a:cs typeface="Arial"/>
              </a:rPr>
              <a:t>$350 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million.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800" spc="-3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John </a:t>
            </a:r>
            <a:r>
              <a:rPr dirty="0" u="heavy" sz="2800" spc="-8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D.</a:t>
            </a:r>
            <a:r>
              <a:rPr dirty="0" u="heavy" sz="2800" spc="-30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8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Rockefeller</a:t>
            </a:r>
            <a:endParaRPr sz="2800">
              <a:latin typeface="Arial"/>
              <a:cs typeface="Arial"/>
            </a:endParaRPr>
          </a:p>
          <a:p>
            <a:pPr lvl="1" marL="515620" marR="7620" indent="-182880">
              <a:lnSpc>
                <a:spcPts val="2590"/>
              </a:lnSpc>
              <a:spcBef>
                <a:spcPts val="63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Industrialists </a:t>
            </a:r>
            <a:r>
              <a:rPr dirty="0" sz="2400">
                <a:solidFill>
                  <a:srgbClr val="524848"/>
                </a:solidFill>
                <a:latin typeface="Arial"/>
                <a:cs typeface="Arial"/>
              </a:rPr>
              <a:t>who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made  </a:t>
            </a: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fortune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oil 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refining</a:t>
            </a:r>
            <a:r>
              <a:rPr dirty="0" sz="2400" spc="16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industry</a:t>
            </a:r>
            <a:endParaRPr sz="2400">
              <a:latin typeface="Arial"/>
              <a:cs typeface="Arial"/>
            </a:endParaRPr>
          </a:p>
          <a:p>
            <a:pPr lvl="1" marL="515620" indent="-182880">
              <a:lnSpc>
                <a:spcPct val="100000"/>
              </a:lnSpc>
              <a:spcBef>
                <a:spcPts val="254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u="heavy" sz="2400" spc="-114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U.S. </a:t>
            </a:r>
            <a:r>
              <a:rPr dirty="0" u="heavy" sz="2400" spc="3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Standard</a:t>
            </a:r>
            <a:r>
              <a:rPr dirty="0" u="heavy" sz="2400" spc="-14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5900" y="1600072"/>
            <a:ext cx="2898775" cy="2173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95900" y="3925951"/>
            <a:ext cx="2898775" cy="217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0812"/>
            <a:ext cx="8831580" cy="6556375"/>
          </a:xfrm>
          <a:custGeom>
            <a:avLst/>
            <a:gdLst/>
            <a:ahLst/>
            <a:cxnLst/>
            <a:rect l="l" t="t" r="r" b="b"/>
            <a:pathLst>
              <a:path w="8831580" h="6556375">
                <a:moveTo>
                  <a:pt x="0" y="6556375"/>
                </a:moveTo>
                <a:lnTo>
                  <a:pt x="8831326" y="6556375"/>
                </a:lnTo>
                <a:lnTo>
                  <a:pt x="8831326" y="0"/>
                </a:lnTo>
                <a:lnTo>
                  <a:pt x="0" y="0"/>
                </a:lnTo>
                <a:lnTo>
                  <a:pt x="0" y="6556375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171450"/>
            <a:ext cx="7086600" cy="531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82064" y="5582951"/>
            <a:ext cx="6807834" cy="589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220"/>
              </a:lnSpc>
              <a:spcBef>
                <a:spcPts val="95"/>
              </a:spcBef>
            </a:pPr>
            <a:r>
              <a:rPr dirty="0" sz="1800" spc="-5">
                <a:latin typeface="Tahoma"/>
                <a:cs typeface="Tahoma"/>
              </a:rPr>
              <a:t>Standard </a:t>
            </a:r>
            <a:r>
              <a:rPr dirty="0" sz="1800">
                <a:latin typeface="Tahoma"/>
                <a:cs typeface="Tahoma"/>
              </a:rPr>
              <a:t>Oil </a:t>
            </a:r>
            <a:r>
              <a:rPr dirty="0" sz="1800" spc="-5">
                <a:latin typeface="Tahoma"/>
                <a:cs typeface="Tahoma"/>
              </a:rPr>
              <a:t>Cartoon based </a:t>
            </a:r>
            <a:r>
              <a:rPr dirty="0" sz="1800">
                <a:latin typeface="Tahoma"/>
                <a:cs typeface="Tahoma"/>
              </a:rPr>
              <a:t>on </a:t>
            </a:r>
            <a:r>
              <a:rPr dirty="0" sz="1800" spc="-5">
                <a:latin typeface="Tahoma"/>
                <a:cs typeface="Tahoma"/>
              </a:rPr>
              <a:t>Ida </a:t>
            </a:r>
            <a:r>
              <a:rPr dirty="0" sz="1800" spc="-10">
                <a:latin typeface="Tahoma"/>
                <a:cs typeface="Tahoma"/>
              </a:rPr>
              <a:t>B. </a:t>
            </a:r>
            <a:r>
              <a:rPr dirty="0" sz="1800" spc="-30">
                <a:latin typeface="Tahoma"/>
                <a:cs typeface="Tahoma"/>
              </a:rPr>
              <a:t>Tarbell’s </a:t>
            </a:r>
            <a:r>
              <a:rPr dirty="0" sz="1800" spc="-15">
                <a:latin typeface="Tahoma"/>
                <a:cs typeface="Tahoma"/>
              </a:rPr>
              <a:t>book- </a:t>
            </a:r>
            <a:r>
              <a:rPr dirty="0" sz="1900" spc="-55">
                <a:latin typeface="Tahoma"/>
                <a:cs typeface="Tahoma"/>
              </a:rPr>
              <a:t>The </a:t>
            </a:r>
            <a:r>
              <a:rPr dirty="0" sz="1900" spc="-50">
                <a:latin typeface="Tahoma"/>
                <a:cs typeface="Tahoma"/>
              </a:rPr>
              <a:t>History</a:t>
            </a:r>
            <a:r>
              <a:rPr dirty="0" sz="1900" spc="45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of</a:t>
            </a:r>
            <a:endParaRPr sz="1900">
              <a:latin typeface="Tahoma"/>
              <a:cs typeface="Tahoma"/>
            </a:endParaRPr>
          </a:p>
          <a:p>
            <a:pPr algn="ctr" marL="635">
              <a:lnSpc>
                <a:spcPts val="2220"/>
              </a:lnSpc>
            </a:pPr>
            <a:r>
              <a:rPr dirty="0" sz="1900" spc="-55">
                <a:latin typeface="Tahoma"/>
                <a:cs typeface="Tahoma"/>
              </a:rPr>
              <a:t>Standard</a:t>
            </a:r>
            <a:r>
              <a:rPr dirty="0" sz="1900" spc="-35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Oil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531317"/>
            <a:ext cx="88138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33550">
              <a:lnSpc>
                <a:spcPct val="100000"/>
              </a:lnSpc>
              <a:spcBef>
                <a:spcPts val="105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0"/>
              <a:t>BIG</a:t>
            </a:r>
            <a:r>
              <a:rPr dirty="0" sz="3200" spc="-310"/>
              <a:t> </a:t>
            </a:r>
            <a:r>
              <a:rPr dirty="0" sz="3200" spc="-105"/>
              <a:t>BUSINESS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6212" y="1535169"/>
            <a:ext cx="3784600" cy="398081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800" spc="-14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J.P.</a:t>
            </a:r>
            <a:r>
              <a:rPr dirty="0" u="heavy" sz="2800" spc="21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Morgan</a:t>
            </a:r>
            <a:endParaRPr sz="2800">
              <a:latin typeface="Arial"/>
              <a:cs typeface="Arial"/>
            </a:endParaRPr>
          </a:p>
          <a:p>
            <a:pPr lvl="1" marL="515620" marR="46990" indent="-182880">
              <a:lnSpc>
                <a:spcPct val="100000"/>
              </a:lnSpc>
              <a:spcBef>
                <a:spcPts val="59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Industrialists </a:t>
            </a:r>
            <a:r>
              <a:rPr dirty="0" sz="2400">
                <a:solidFill>
                  <a:srgbClr val="524848"/>
                </a:solidFill>
                <a:latin typeface="Arial"/>
                <a:cs typeface="Arial"/>
              </a:rPr>
              <a:t>who 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started </a:t>
            </a:r>
            <a:r>
              <a:rPr dirty="0" sz="2400" spc="-114">
                <a:solidFill>
                  <a:srgbClr val="524848"/>
                </a:solidFill>
                <a:latin typeface="Arial"/>
                <a:cs typeface="Arial"/>
              </a:rPr>
              <a:t>U.S. </a:t>
            </a:r>
            <a:r>
              <a:rPr dirty="0" sz="2400" spc="15">
                <a:solidFill>
                  <a:srgbClr val="524848"/>
                </a:solidFill>
                <a:latin typeface="Arial"/>
                <a:cs typeface="Arial"/>
              </a:rPr>
              <a:t>Steel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from  </a:t>
            </a:r>
            <a:r>
              <a:rPr dirty="0" sz="2400">
                <a:solidFill>
                  <a:srgbClr val="524848"/>
                </a:solidFill>
                <a:latin typeface="Arial"/>
                <a:cs typeface="Arial"/>
              </a:rPr>
              <a:t>Carnegie </a:t>
            </a:r>
            <a:r>
              <a:rPr dirty="0" sz="2400" spc="15">
                <a:solidFill>
                  <a:srgbClr val="524848"/>
                </a:solidFill>
                <a:latin typeface="Arial"/>
                <a:cs typeface="Arial"/>
              </a:rPr>
              <a:t>Steel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and 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other </a:t>
            </a:r>
            <a:r>
              <a:rPr dirty="0" sz="2400" spc="40">
                <a:solidFill>
                  <a:srgbClr val="524848"/>
                </a:solidFill>
                <a:latin typeface="Arial"/>
                <a:cs typeface="Arial"/>
              </a:rPr>
              <a:t>companies. 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Became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1</a:t>
            </a:r>
            <a:r>
              <a:rPr dirty="0" baseline="24305" sz="2400" spc="120">
                <a:solidFill>
                  <a:srgbClr val="524848"/>
                </a:solidFill>
                <a:latin typeface="Arial"/>
                <a:cs typeface="Arial"/>
              </a:rPr>
              <a:t>st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Billion  </a:t>
            </a:r>
            <a:r>
              <a:rPr dirty="0" sz="2400" spc="65">
                <a:solidFill>
                  <a:srgbClr val="524848"/>
                </a:solidFill>
                <a:latin typeface="Arial"/>
                <a:cs typeface="Arial"/>
              </a:rPr>
              <a:t>dollar</a:t>
            </a:r>
            <a:r>
              <a:rPr dirty="0" sz="2400" spc="1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30">
                <a:solidFill>
                  <a:srgbClr val="524848"/>
                </a:solidFill>
                <a:latin typeface="Arial"/>
                <a:cs typeface="Arial"/>
              </a:rPr>
              <a:t>Corporation.</a:t>
            </a:r>
            <a:endParaRPr sz="2400">
              <a:latin typeface="Arial"/>
              <a:cs typeface="Arial"/>
            </a:endParaRPr>
          </a:p>
          <a:p>
            <a:pPr lvl="1" marL="515620" marR="5080" indent="-182880">
              <a:lnSpc>
                <a:spcPct val="100000"/>
              </a:lnSpc>
              <a:spcBef>
                <a:spcPts val="58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400" spc="40">
                <a:solidFill>
                  <a:srgbClr val="524848"/>
                </a:solidFill>
                <a:latin typeface="Arial"/>
                <a:cs typeface="Arial"/>
              </a:rPr>
              <a:t>Bailed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out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400" spc="-114">
                <a:solidFill>
                  <a:srgbClr val="524848"/>
                </a:solidFill>
                <a:latin typeface="Arial"/>
                <a:cs typeface="Arial"/>
              </a:rPr>
              <a:t>U.S. 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economy </a:t>
            </a:r>
            <a:r>
              <a:rPr dirty="0" sz="2400" spc="-5">
                <a:solidFill>
                  <a:srgbClr val="524848"/>
                </a:solidFill>
                <a:latin typeface="Arial"/>
                <a:cs typeface="Arial"/>
              </a:rPr>
              <a:t>on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more </a:t>
            </a:r>
            <a:r>
              <a:rPr dirty="0" sz="2400" spc="65">
                <a:solidFill>
                  <a:srgbClr val="524848"/>
                </a:solidFill>
                <a:latin typeface="Arial"/>
                <a:cs typeface="Arial"/>
              </a:rPr>
              <a:t>than  </a:t>
            </a:r>
            <a:r>
              <a:rPr dirty="0" sz="2400">
                <a:solidFill>
                  <a:srgbClr val="524848"/>
                </a:solidFill>
                <a:latin typeface="Arial"/>
                <a:cs typeface="Arial"/>
              </a:rPr>
              <a:t>one</a:t>
            </a:r>
            <a:r>
              <a:rPr dirty="0" sz="2400" spc="1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occasion.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051" y="1143000"/>
            <a:ext cx="236054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27701" y="3925951"/>
            <a:ext cx="3035300" cy="217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733550">
              <a:lnSpc>
                <a:spcPct val="100000"/>
              </a:lnSpc>
              <a:spcBef>
                <a:spcPts val="3090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0"/>
              <a:t>BIG</a:t>
            </a:r>
            <a:r>
              <a:rPr dirty="0" sz="3200" spc="-310"/>
              <a:t> </a:t>
            </a:r>
            <a:r>
              <a:rPr dirty="0" sz="3200" spc="-105"/>
              <a:t>BUSINESS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50661" y="1956638"/>
            <a:ext cx="93471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524848"/>
                </a:solidFill>
                <a:latin typeface="Arial"/>
                <a:cs typeface="Arial"/>
              </a:rPr>
              <a:t>(Ex.</a:t>
            </a:r>
            <a:r>
              <a:rPr dirty="0" sz="1800" spc="10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24848"/>
                </a:solidFill>
                <a:latin typeface="Arial"/>
                <a:cs typeface="Arial"/>
              </a:rPr>
              <a:t>coal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212" y="1572511"/>
            <a:ext cx="6995795" cy="128778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800" spc="1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Vertical</a:t>
            </a:r>
            <a:r>
              <a:rPr dirty="0" u="sng" sz="1800" spc="2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1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Integration</a:t>
            </a:r>
            <a:endParaRPr sz="1800">
              <a:latin typeface="Arial"/>
              <a:cs typeface="Arial"/>
            </a:endParaRPr>
          </a:p>
          <a:p>
            <a:pPr lvl="1" marL="515620" indent="-182880">
              <a:lnSpc>
                <a:spcPct val="100000"/>
              </a:lnSpc>
              <a:spcBef>
                <a:spcPts val="434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800" spc="-114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1800" spc="25">
                <a:solidFill>
                  <a:srgbClr val="524848"/>
                </a:solidFill>
                <a:latin typeface="Arial"/>
                <a:cs typeface="Arial"/>
              </a:rPr>
              <a:t>process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1800" spc="50">
                <a:solidFill>
                  <a:srgbClr val="524848"/>
                </a:solidFill>
                <a:latin typeface="Arial"/>
                <a:cs typeface="Arial"/>
              </a:rPr>
              <a:t>which </a:t>
            </a:r>
            <a:r>
              <a:rPr dirty="0" sz="1800" spc="-3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1800" spc="40">
                <a:solidFill>
                  <a:srgbClr val="524848"/>
                </a:solidFill>
                <a:latin typeface="Arial"/>
                <a:cs typeface="Arial"/>
              </a:rPr>
              <a:t>company </a:t>
            </a:r>
            <a:r>
              <a:rPr dirty="0" sz="1800" spc="5">
                <a:solidFill>
                  <a:srgbClr val="524848"/>
                </a:solidFill>
                <a:latin typeface="Arial"/>
                <a:cs typeface="Arial"/>
              </a:rPr>
              <a:t>buys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out </a:t>
            </a:r>
            <a:r>
              <a:rPr dirty="0" sz="1800" spc="80">
                <a:solidFill>
                  <a:srgbClr val="524848"/>
                </a:solidFill>
                <a:latin typeface="Arial"/>
                <a:cs typeface="Arial"/>
              </a:rPr>
              <a:t>all </a:t>
            </a:r>
            <a:r>
              <a:rPr dirty="0" sz="1800" spc="5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1800" spc="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suppliers.</a:t>
            </a:r>
            <a:endParaRPr sz="1800">
              <a:latin typeface="Arial"/>
              <a:cs typeface="Arial"/>
            </a:endParaRPr>
          </a:p>
          <a:p>
            <a:pPr marL="514984">
              <a:lnSpc>
                <a:spcPct val="100000"/>
              </a:lnSpc>
            </a:pPr>
            <a:r>
              <a:rPr dirty="0" sz="1800" spc="30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iron mines, </a:t>
            </a:r>
            <a:r>
              <a:rPr dirty="0" sz="1800" spc="25">
                <a:solidFill>
                  <a:srgbClr val="524848"/>
                </a:solidFill>
                <a:latin typeface="Arial"/>
                <a:cs typeface="Arial"/>
              </a:rPr>
              <a:t>ore </a:t>
            </a:r>
            <a:r>
              <a:rPr dirty="0" sz="1800" spc="65">
                <a:solidFill>
                  <a:srgbClr val="524848"/>
                </a:solidFill>
                <a:latin typeface="Arial"/>
                <a:cs typeface="Arial"/>
              </a:rPr>
              <a:t>freighters, </a:t>
            </a:r>
            <a:r>
              <a:rPr dirty="0" sz="1800" spc="40">
                <a:solidFill>
                  <a:srgbClr val="524848"/>
                </a:solidFill>
                <a:latin typeface="Arial"/>
                <a:cs typeface="Arial"/>
              </a:rPr>
              <a:t>rr</a:t>
            </a:r>
            <a:r>
              <a:rPr dirty="0" sz="1800" spc="2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524848"/>
                </a:solidFill>
                <a:latin typeface="Arial"/>
                <a:cs typeface="Arial"/>
              </a:rPr>
              <a:t>lines)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800" spc="1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Horizontal</a:t>
            </a:r>
            <a:r>
              <a:rPr dirty="0" u="sng" sz="1800" spc="2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10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Consolidation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251" y="2889630"/>
            <a:ext cx="80276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524848"/>
                </a:solidFill>
                <a:latin typeface="Arial"/>
                <a:cs typeface="Arial"/>
              </a:rPr>
              <a:t>-A </a:t>
            </a:r>
            <a:r>
              <a:rPr dirty="0" sz="1800" spc="25">
                <a:solidFill>
                  <a:srgbClr val="524848"/>
                </a:solidFill>
                <a:latin typeface="Arial"/>
                <a:cs typeface="Arial"/>
              </a:rPr>
              <a:t>process </a:t>
            </a:r>
            <a:r>
              <a:rPr dirty="0" sz="1800" spc="50">
                <a:solidFill>
                  <a:srgbClr val="524848"/>
                </a:solidFill>
                <a:latin typeface="Arial"/>
                <a:cs typeface="Arial"/>
              </a:rPr>
              <a:t>in which </a:t>
            </a:r>
            <a:r>
              <a:rPr dirty="0" sz="1800" spc="-3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1800" spc="40">
                <a:solidFill>
                  <a:srgbClr val="524848"/>
                </a:solidFill>
                <a:latin typeface="Arial"/>
                <a:cs typeface="Arial"/>
              </a:rPr>
              <a:t>company </a:t>
            </a:r>
            <a:r>
              <a:rPr dirty="0" sz="1800" spc="5">
                <a:solidFill>
                  <a:srgbClr val="524848"/>
                </a:solidFill>
                <a:latin typeface="Arial"/>
                <a:cs typeface="Arial"/>
              </a:rPr>
              <a:t>buys </a:t>
            </a:r>
            <a:r>
              <a:rPr dirty="0" sz="1800" spc="60">
                <a:solidFill>
                  <a:srgbClr val="524848"/>
                </a:solidFill>
                <a:latin typeface="Arial"/>
                <a:cs typeface="Arial"/>
              </a:rPr>
              <a:t>out </a:t>
            </a:r>
            <a:r>
              <a:rPr dirty="0" sz="1800" spc="15">
                <a:solidFill>
                  <a:srgbClr val="524848"/>
                </a:solidFill>
                <a:latin typeface="Arial"/>
                <a:cs typeface="Arial"/>
              </a:rPr>
              <a:t>or </a:t>
            </a:r>
            <a:r>
              <a:rPr dirty="0" sz="1800" spc="45">
                <a:solidFill>
                  <a:srgbClr val="524848"/>
                </a:solidFill>
                <a:latin typeface="Arial"/>
                <a:cs typeface="Arial"/>
              </a:rPr>
              <a:t>merges </a:t>
            </a:r>
            <a:r>
              <a:rPr dirty="0" sz="1800" spc="80">
                <a:solidFill>
                  <a:srgbClr val="524848"/>
                </a:solidFill>
                <a:latin typeface="Arial"/>
                <a:cs typeface="Arial"/>
              </a:rPr>
              <a:t>with </a:t>
            </a:r>
            <a:r>
              <a:rPr dirty="0" sz="1800" spc="75">
                <a:solidFill>
                  <a:srgbClr val="524848"/>
                </a:solidFill>
                <a:latin typeface="Arial"/>
                <a:cs typeface="Arial"/>
              </a:rPr>
              <a:t>all</a:t>
            </a:r>
            <a:r>
              <a:rPr dirty="0" sz="1800" spc="19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65">
                <a:solidFill>
                  <a:srgbClr val="524848"/>
                </a:solidFill>
                <a:latin typeface="Arial"/>
                <a:cs typeface="Arial"/>
              </a:rPr>
              <a:t>competing</a:t>
            </a:r>
            <a:endParaRPr sz="18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companies</a:t>
            </a:r>
            <a:r>
              <a:rPr dirty="0" sz="1800" spc="1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524848"/>
                </a:solidFill>
                <a:latin typeface="Arial"/>
                <a:cs typeface="Arial"/>
              </a:rPr>
              <a:t>(JP</a:t>
            </a:r>
            <a:r>
              <a:rPr dirty="0" sz="1800" spc="16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524848"/>
                </a:solidFill>
                <a:latin typeface="Arial"/>
                <a:cs typeface="Arial"/>
              </a:rPr>
              <a:t>Morgan</a:t>
            </a:r>
            <a:r>
              <a:rPr dirty="0" sz="1800" spc="1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bought</a:t>
            </a:r>
            <a:r>
              <a:rPr dirty="0" sz="1800" spc="1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out</a:t>
            </a:r>
            <a:r>
              <a:rPr dirty="0" sz="1800" spc="16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24848"/>
                </a:solidFill>
                <a:latin typeface="Arial"/>
                <a:cs typeface="Arial"/>
              </a:rPr>
              <a:t>Carnegie</a:t>
            </a:r>
            <a:r>
              <a:rPr dirty="0" sz="1800" spc="1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524848"/>
                </a:solidFill>
                <a:latin typeface="Arial"/>
                <a:cs typeface="Arial"/>
              </a:rPr>
              <a:t>steel</a:t>
            </a:r>
            <a:r>
              <a:rPr dirty="0" sz="1800" spc="16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1800" spc="1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other</a:t>
            </a:r>
            <a:r>
              <a:rPr dirty="0" sz="1800" spc="1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524848"/>
                </a:solidFill>
                <a:latin typeface="Arial"/>
                <a:cs typeface="Arial"/>
              </a:rPr>
              <a:t>companies)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3525" y="3581400"/>
            <a:ext cx="6096000" cy="298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913130">
              <a:lnSpc>
                <a:spcPct val="100000"/>
              </a:lnSpc>
              <a:spcBef>
                <a:spcPts val="3090"/>
              </a:spcBef>
            </a:pPr>
            <a:r>
              <a:rPr dirty="0" sz="3200" spc="-220"/>
              <a:t>CHOOSE </a:t>
            </a:r>
            <a:r>
              <a:rPr dirty="0" sz="3200" spc="-204"/>
              <a:t>A </a:t>
            </a:r>
            <a:r>
              <a:rPr dirty="0" sz="3200" spc="-145"/>
              <a:t>COMPANY </a:t>
            </a:r>
            <a:r>
              <a:rPr dirty="0" sz="3200" spc="-315"/>
              <a:t>YOU</a:t>
            </a:r>
            <a:r>
              <a:rPr dirty="0" sz="3200" spc="-434"/>
              <a:t> </a:t>
            </a:r>
            <a:r>
              <a:rPr dirty="0" sz="3200" spc="10"/>
              <a:t>LIKE/USE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4687" y="1625854"/>
            <a:ext cx="384302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Show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what </a:t>
            </a:r>
            <a:r>
              <a:rPr dirty="0" sz="2000" spc="145">
                <a:solidFill>
                  <a:srgbClr val="524848"/>
                </a:solidFill>
                <a:latin typeface="Arial"/>
                <a:cs typeface="Arial"/>
              </a:rPr>
              <a:t>it might </a:t>
            </a: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look </a:t>
            </a:r>
            <a:r>
              <a:rPr dirty="0" sz="2000" spc="130">
                <a:solidFill>
                  <a:srgbClr val="524848"/>
                </a:solidFill>
                <a:latin typeface="Arial"/>
                <a:cs typeface="Arial"/>
              </a:rPr>
              <a:t>like  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if </a:t>
            </a: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this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company </a:t>
            </a:r>
            <a:r>
              <a:rPr dirty="0" sz="2000" spc="130">
                <a:solidFill>
                  <a:srgbClr val="524848"/>
                </a:solidFill>
                <a:latin typeface="Arial"/>
                <a:cs typeface="Arial"/>
              </a:rPr>
              <a:t>tried</a:t>
            </a:r>
            <a:r>
              <a:rPr dirty="0" sz="2000" spc="4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integrate</a:t>
            </a:r>
            <a:r>
              <a:rPr dirty="0" sz="2000" spc="1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vertically.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2025" y="1625854"/>
            <a:ext cx="384302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Show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what </a:t>
            </a:r>
            <a:r>
              <a:rPr dirty="0" sz="2000" spc="145">
                <a:solidFill>
                  <a:srgbClr val="524848"/>
                </a:solidFill>
                <a:latin typeface="Arial"/>
                <a:cs typeface="Arial"/>
              </a:rPr>
              <a:t>it might </a:t>
            </a: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look </a:t>
            </a:r>
            <a:r>
              <a:rPr dirty="0" sz="2000" spc="130">
                <a:solidFill>
                  <a:srgbClr val="524848"/>
                </a:solidFill>
                <a:latin typeface="Arial"/>
                <a:cs typeface="Arial"/>
              </a:rPr>
              <a:t>like  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if </a:t>
            </a: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this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company </a:t>
            </a:r>
            <a:r>
              <a:rPr dirty="0" sz="2000" spc="130">
                <a:solidFill>
                  <a:srgbClr val="524848"/>
                </a:solidFill>
                <a:latin typeface="Arial"/>
                <a:cs typeface="Arial"/>
              </a:rPr>
              <a:t>tried</a:t>
            </a:r>
            <a:r>
              <a:rPr dirty="0" sz="2000" spc="4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integrate</a:t>
            </a:r>
            <a:r>
              <a:rPr dirty="0" sz="2000" spc="1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horizontally.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90"/>
              </a:spcBef>
            </a:pPr>
            <a:r>
              <a:rPr dirty="0" sz="3200" spc="-25"/>
              <a:t>“GILDED</a:t>
            </a:r>
            <a:r>
              <a:rPr dirty="0" sz="3200" spc="275"/>
              <a:t> </a:t>
            </a:r>
            <a:r>
              <a:rPr dirty="0" sz="3200" spc="-100"/>
              <a:t>AGE”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9259" y="1746250"/>
            <a:ext cx="4509770" cy="426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6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Gilded </a:t>
            </a:r>
            <a:r>
              <a:rPr dirty="0" u="heavy" sz="2400" spc="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Age</a:t>
            </a:r>
            <a:r>
              <a:rPr dirty="0" sz="2400" spc="1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-Period</a:t>
            </a:r>
            <a:r>
              <a:rPr dirty="0" sz="2400" spc="-1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when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20"/>
              </a:lnSpc>
            </a:pPr>
            <a:r>
              <a:rPr dirty="0" sz="2400" spc="114">
                <a:solidFill>
                  <a:srgbClr val="524848"/>
                </a:solidFill>
                <a:latin typeface="Arial"/>
                <a:cs typeface="Arial"/>
              </a:rPr>
              <a:t>corruption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existed in</a:t>
            </a:r>
            <a:r>
              <a:rPr dirty="0" sz="2400" spc="3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society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20"/>
              </a:lnSpc>
            </a:pP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but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was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overshadowed</a:t>
            </a:r>
            <a:r>
              <a:rPr dirty="0" sz="2400" spc="459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24848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450"/>
              </a:lnSpc>
            </a:pP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wealth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2400" spc="5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period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450"/>
              </a:lnSpc>
              <a:spcBef>
                <a:spcPts val="23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“gilded”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is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when</a:t>
            </a:r>
            <a:r>
              <a:rPr dirty="0" sz="2400" spc="43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something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is </a:t>
            </a:r>
            <a:r>
              <a:rPr dirty="0" sz="2400" spc="155">
                <a:solidFill>
                  <a:srgbClr val="524848"/>
                </a:solidFill>
                <a:latin typeface="Arial"/>
                <a:cs typeface="Arial"/>
              </a:rPr>
              <a:t>golden/beautiful </a:t>
            </a:r>
            <a:r>
              <a:rPr dirty="0" sz="2400" spc="25">
                <a:solidFill>
                  <a:srgbClr val="524848"/>
                </a:solidFill>
                <a:latin typeface="Arial"/>
                <a:cs typeface="Arial"/>
              </a:rPr>
              <a:t>on</a:t>
            </a:r>
            <a:r>
              <a:rPr dirty="0" sz="2400" spc="40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surface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but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is</a:t>
            </a:r>
            <a:r>
              <a:rPr dirty="0" sz="2400" spc="40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really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450"/>
              </a:lnSpc>
            </a:pP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cheap/worthless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underneath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450"/>
              </a:lnSpc>
              <a:spcBef>
                <a:spcPts val="23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5">
                <a:solidFill>
                  <a:srgbClr val="524848"/>
                </a:solidFill>
                <a:latin typeface="Arial"/>
                <a:cs typeface="Arial"/>
              </a:rPr>
              <a:t>Term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comes </a:t>
            </a: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from </a:t>
            </a: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a</a:t>
            </a:r>
            <a:r>
              <a:rPr dirty="0" sz="2400" spc="-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book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written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about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2400" spc="39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55">
                <a:solidFill>
                  <a:srgbClr val="524848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period </a:t>
            </a:r>
            <a:r>
              <a:rPr dirty="0" sz="2400" spc="-30">
                <a:solidFill>
                  <a:srgbClr val="524848"/>
                </a:solidFill>
                <a:latin typeface="Arial"/>
                <a:cs typeface="Arial"/>
              </a:rPr>
              <a:t>by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Mark </a:t>
            </a:r>
            <a:r>
              <a:rPr dirty="0" sz="2400" spc="5">
                <a:solidFill>
                  <a:srgbClr val="524848"/>
                </a:solidFill>
                <a:latin typeface="Arial"/>
                <a:cs typeface="Arial"/>
              </a:rPr>
              <a:t>Twain</a:t>
            </a:r>
            <a:r>
              <a:rPr dirty="0" sz="2400" spc="3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41300" marR="531495">
              <a:lnSpc>
                <a:spcPct val="70000"/>
              </a:lnSpc>
              <a:spcBef>
                <a:spcPts val="434"/>
              </a:spcBef>
            </a:pP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Charles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Dudley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Warner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in  </a:t>
            </a:r>
            <a:r>
              <a:rPr dirty="0" sz="2400" spc="175">
                <a:solidFill>
                  <a:srgbClr val="524848"/>
                </a:solidFill>
                <a:latin typeface="Arial"/>
                <a:cs typeface="Arial"/>
              </a:rPr>
              <a:t>1873 </a:t>
            </a:r>
            <a:r>
              <a:rPr dirty="0" sz="2400" spc="-60" i="1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400" spc="60" i="1">
                <a:solidFill>
                  <a:srgbClr val="524848"/>
                </a:solidFill>
                <a:latin typeface="Arial"/>
                <a:cs typeface="Arial"/>
              </a:rPr>
              <a:t>Gilded</a:t>
            </a:r>
            <a:r>
              <a:rPr dirty="0" sz="2400" spc="-80" i="1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524848"/>
                </a:solidFill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70651" y="3925951"/>
            <a:ext cx="1549400" cy="2173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46140" y="6125971"/>
            <a:ext cx="15709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u="sng" sz="1200" spc="-29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View </a:t>
            </a:r>
            <a:r>
              <a:rPr dirty="0" u="sng" sz="120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Intro to</a:t>
            </a:r>
            <a:r>
              <a:rPr dirty="0" u="sng" sz="1200" spc="-16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America’s </a:t>
            </a:r>
            <a:r>
              <a:rPr dirty="0" sz="1200" spc="-5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Industrial</a:t>
            </a:r>
            <a:r>
              <a:rPr dirty="0" u="sng" sz="1200" spc="-4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Revolution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91175" y="1600200"/>
            <a:ext cx="2305050" cy="2305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531317"/>
            <a:ext cx="88138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33550">
              <a:lnSpc>
                <a:spcPct val="100000"/>
              </a:lnSpc>
              <a:spcBef>
                <a:spcPts val="105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0"/>
              <a:t>BIG</a:t>
            </a:r>
            <a:r>
              <a:rPr dirty="0" sz="3200" spc="-310"/>
              <a:t> </a:t>
            </a:r>
            <a:r>
              <a:rPr dirty="0" sz="3200" spc="-105"/>
              <a:t>BUSINESS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42816" y="3784522"/>
            <a:ext cx="101600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80"/>
              </a:lnSpc>
            </a:pPr>
            <a:r>
              <a:rPr dirty="0" sz="2400" spc="-5">
                <a:solidFill>
                  <a:srgbClr val="524848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212" y="1551178"/>
            <a:ext cx="3866515" cy="448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595"/>
              </a:lnSpc>
              <a:spcBef>
                <a:spcPts val="1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Trusts</a:t>
            </a:r>
            <a:r>
              <a:rPr dirty="0" sz="2400" spc="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-225">
                <a:solidFill>
                  <a:srgbClr val="524848"/>
                </a:solidFill>
                <a:latin typeface="Arial"/>
                <a:cs typeface="Arial"/>
              </a:rPr>
              <a:t>- </a:t>
            </a:r>
            <a:r>
              <a:rPr dirty="0" sz="2400" spc="-155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group</a:t>
            </a:r>
            <a:r>
              <a:rPr dirty="0" sz="2400" spc="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05"/>
              </a:lnSpc>
            </a:pP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separate</a:t>
            </a:r>
            <a:r>
              <a:rPr dirty="0" sz="2400" spc="19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companies</a:t>
            </a:r>
            <a:endParaRPr sz="2400">
              <a:latin typeface="Arial"/>
              <a:cs typeface="Arial"/>
            </a:endParaRPr>
          </a:p>
          <a:p>
            <a:pPr marL="241300" marR="5080">
              <a:lnSpc>
                <a:spcPts val="2300"/>
              </a:lnSpc>
              <a:spcBef>
                <a:spcPts val="270"/>
              </a:spcBef>
            </a:pP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placed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under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control 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single</a:t>
            </a:r>
            <a:r>
              <a:rPr dirty="0" sz="2400" spc="-5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managing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30"/>
              </a:lnSpc>
            </a:pP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board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algn="just" marL="241300" marR="61594" indent="-228600">
              <a:lnSpc>
                <a:spcPts val="2300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Similar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2400" spc="-10" b="1">
                <a:solidFill>
                  <a:srgbClr val="524848"/>
                </a:solidFill>
                <a:latin typeface="Arial"/>
                <a:cs typeface="Arial"/>
              </a:rPr>
              <a:t>monopolies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–  </a:t>
            </a: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total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control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good </a:t>
            </a:r>
            <a:r>
              <a:rPr dirty="0" sz="2400" spc="-70">
                <a:solidFill>
                  <a:srgbClr val="524848"/>
                </a:solidFill>
                <a:latin typeface="Arial"/>
                <a:cs typeface="Arial"/>
              </a:rPr>
              <a:t>o  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service </a:t>
            </a:r>
            <a:r>
              <a:rPr dirty="0" sz="2400" spc="-30">
                <a:solidFill>
                  <a:srgbClr val="524848"/>
                </a:solidFill>
                <a:latin typeface="Arial"/>
                <a:cs typeface="Arial"/>
              </a:rPr>
              <a:t>by </a:t>
            </a:r>
            <a:r>
              <a:rPr dirty="0" sz="2400" spc="40">
                <a:solidFill>
                  <a:srgbClr val="524848"/>
                </a:solidFill>
                <a:latin typeface="Arial"/>
                <a:cs typeface="Arial"/>
              </a:rPr>
              <a:t>one</a:t>
            </a:r>
            <a:r>
              <a:rPr dirty="0" sz="2400" spc="-10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company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56951"/>
              </a:buClr>
              <a:buFont typeface="Wingdings 2"/>
              <a:buChar char=""/>
            </a:pP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ts val="2590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Critics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called</a:t>
            </a:r>
            <a:r>
              <a:rPr dirty="0" sz="2400" spc="29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these</a:t>
            </a:r>
            <a:endParaRPr sz="2400">
              <a:latin typeface="Arial"/>
              <a:cs typeface="Arial"/>
            </a:endParaRPr>
          </a:p>
          <a:p>
            <a:pPr marL="241300" marR="86995">
              <a:lnSpc>
                <a:spcPct val="80000"/>
              </a:lnSpc>
              <a:spcBef>
                <a:spcPts val="290"/>
              </a:spcBef>
            </a:pP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practices </a:t>
            </a: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unfair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 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business</a:t>
            </a:r>
            <a:r>
              <a:rPr dirty="0" sz="2400" spc="1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leaders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05"/>
              </a:lnSpc>
            </a:pPr>
            <a:r>
              <a:rPr dirty="0" sz="2400" spc="250">
                <a:solidFill>
                  <a:srgbClr val="524848"/>
                </a:solidFill>
                <a:latin typeface="Arial"/>
                <a:cs typeface="Arial"/>
              </a:rPr>
              <a:t>“</a:t>
            </a:r>
            <a:r>
              <a:rPr dirty="0" u="heavy" sz="2400" spc="4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Robber</a:t>
            </a:r>
            <a:r>
              <a:rPr dirty="0" u="heavy" sz="2400" spc="12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11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Barons”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4570476"/>
            <a:ext cx="3124200" cy="2287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7200" y="1219072"/>
            <a:ext cx="4648200" cy="3316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9144000" cy="56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56624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49275"/>
            <a:ext cx="6019800" cy="6808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175"/>
            <a:ext cx="6257925" cy="6854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0812"/>
            <a:ext cx="8831580" cy="6556375"/>
          </a:xfrm>
          <a:custGeom>
            <a:avLst/>
            <a:gdLst/>
            <a:ahLst/>
            <a:cxnLst/>
            <a:rect l="l" t="t" r="r" b="b"/>
            <a:pathLst>
              <a:path w="8831580" h="6556375">
                <a:moveTo>
                  <a:pt x="0" y="6556375"/>
                </a:moveTo>
                <a:lnTo>
                  <a:pt x="8831326" y="6556375"/>
                </a:lnTo>
                <a:lnTo>
                  <a:pt x="8831326" y="0"/>
                </a:lnTo>
                <a:lnTo>
                  <a:pt x="0" y="0"/>
                </a:lnTo>
                <a:lnTo>
                  <a:pt x="0" y="6556375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1200" y="28511"/>
            <a:ext cx="5354574" cy="6824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733550">
              <a:lnSpc>
                <a:spcPct val="100000"/>
              </a:lnSpc>
              <a:spcBef>
                <a:spcPts val="3090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0"/>
              <a:t>BIG</a:t>
            </a:r>
            <a:r>
              <a:rPr dirty="0" sz="3200" spc="-310"/>
              <a:t> </a:t>
            </a:r>
            <a:r>
              <a:rPr dirty="0" sz="3200" spc="-105"/>
              <a:t>BUSINESS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3059" y="1932559"/>
            <a:ext cx="3951604" cy="283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7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Social</a:t>
            </a:r>
            <a:r>
              <a:rPr dirty="0" u="heavy" sz="2400" spc="2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11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Darwinism</a:t>
            </a:r>
            <a:endParaRPr sz="2400">
              <a:latin typeface="Arial"/>
              <a:cs typeface="Arial"/>
            </a:endParaRPr>
          </a:p>
          <a:p>
            <a:pPr lvl="1" marL="515620" marR="576580" indent="-182880">
              <a:lnSpc>
                <a:spcPct val="80000"/>
              </a:lnSpc>
              <a:spcBef>
                <a:spcPts val="49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2000" spc="-40">
                <a:solidFill>
                  <a:srgbClr val="524848"/>
                </a:solidFill>
                <a:latin typeface="Arial"/>
                <a:cs typeface="Arial"/>
              </a:rPr>
              <a:t>Used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Darwin’s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theory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to 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explain</a:t>
            </a:r>
            <a:r>
              <a:rPr dirty="0" sz="2000" spc="13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business</a:t>
            </a:r>
            <a:endParaRPr sz="2000">
              <a:latin typeface="Arial"/>
              <a:cs typeface="Arial"/>
            </a:endParaRPr>
          </a:p>
          <a:p>
            <a:pPr lvl="1" marL="515620" indent="-182880">
              <a:lnSpc>
                <a:spcPts val="2160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Natural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Selection,</a:t>
            </a:r>
            <a:r>
              <a:rPr dirty="0" sz="2000" spc="2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Survival</a:t>
            </a:r>
            <a:endParaRPr sz="2000">
              <a:latin typeface="Arial"/>
              <a:cs typeface="Arial"/>
            </a:endParaRPr>
          </a:p>
          <a:p>
            <a:pPr marL="515620">
              <a:lnSpc>
                <a:spcPts val="2160"/>
              </a:lnSpc>
            </a:pP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2000" spc="2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Fittest</a:t>
            </a:r>
            <a:endParaRPr sz="2000">
              <a:latin typeface="Arial"/>
              <a:cs typeface="Arial"/>
            </a:endParaRPr>
          </a:p>
          <a:p>
            <a:pPr lvl="1" marL="515620" indent="-182880">
              <a:lnSpc>
                <a:spcPct val="100000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2000" spc="-15">
                <a:solidFill>
                  <a:srgbClr val="524848"/>
                </a:solidFill>
                <a:latin typeface="Arial"/>
                <a:cs typeface="Arial"/>
              </a:rPr>
              <a:t>Govt.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should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not</a:t>
            </a:r>
            <a:r>
              <a:rPr dirty="0" sz="2000" spc="-1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interfere</a:t>
            </a:r>
            <a:endParaRPr sz="2000">
              <a:latin typeface="Arial"/>
              <a:cs typeface="Arial"/>
            </a:endParaRPr>
          </a:p>
          <a:p>
            <a:pPr lvl="1" marL="515620" marR="5080" indent="-182880">
              <a:lnSpc>
                <a:spcPct val="80000"/>
              </a:lnSpc>
              <a:spcBef>
                <a:spcPts val="48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u="sng" sz="2000" spc="3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Laissez-faire</a:t>
            </a:r>
            <a:r>
              <a:rPr dirty="0" sz="2000" spc="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-policy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that </a:t>
            </a:r>
            <a:r>
              <a:rPr dirty="0" sz="2000" spc="-180">
                <a:solidFill>
                  <a:srgbClr val="524848"/>
                </a:solidFill>
                <a:latin typeface="Arial"/>
                <a:cs typeface="Arial"/>
              </a:rPr>
              <a:t>US 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had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followed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since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inception 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not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allow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govt.</a:t>
            </a:r>
            <a:r>
              <a:rPr dirty="0" sz="2000" spc="4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515620">
              <a:lnSpc>
                <a:spcPts val="1925"/>
              </a:lnSpc>
            </a:pP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interfere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with</a:t>
            </a:r>
            <a:r>
              <a:rPr dirty="0" sz="2000" spc="21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business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2362200"/>
            <a:ext cx="43688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3376" y="531317"/>
            <a:ext cx="53632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0"/>
              <a:t>BIG</a:t>
            </a:r>
            <a:r>
              <a:rPr dirty="0" sz="3200" spc="-345"/>
              <a:t> </a:t>
            </a:r>
            <a:r>
              <a:rPr dirty="0" sz="3200" spc="-105"/>
              <a:t>BUSINESS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925948" y="1627073"/>
            <a:ext cx="3838575" cy="349186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just" marL="241300" marR="5080" indent="-228600">
              <a:lnSpc>
                <a:spcPct val="80000"/>
              </a:lnSpc>
              <a:spcBef>
                <a:spcPts val="6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3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Gospel </a:t>
            </a:r>
            <a:r>
              <a:rPr dirty="0" u="heavy" sz="2400" spc="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4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Wealth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-belief  </a:t>
            </a:r>
            <a:r>
              <a:rPr dirty="0" sz="2400" spc="145">
                <a:solidFill>
                  <a:srgbClr val="524848"/>
                </a:solidFill>
                <a:latin typeface="Arial"/>
                <a:cs typeface="Arial"/>
              </a:rPr>
              <a:t>that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wealthy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are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  </a:t>
            </a:r>
            <a:r>
              <a:rPr dirty="0" sz="2400" spc="180">
                <a:solidFill>
                  <a:srgbClr val="524848"/>
                </a:solidFill>
                <a:latin typeface="Arial"/>
                <a:cs typeface="Arial"/>
              </a:rPr>
              <a:t>“fittest”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citizens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are 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therefore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responsible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  </a:t>
            </a:r>
            <a:r>
              <a:rPr dirty="0" sz="2400" spc="114">
                <a:solidFill>
                  <a:srgbClr val="524848"/>
                </a:solidFill>
                <a:latin typeface="Arial"/>
                <a:cs typeface="Arial"/>
              </a:rPr>
              <a:t>look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out for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2400" spc="5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well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20"/>
              </a:lnSpc>
            </a:pP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being </a:t>
            </a: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those</a:t>
            </a:r>
            <a:r>
              <a:rPr dirty="0" sz="2400" spc="4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less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590"/>
              </a:lnSpc>
            </a:pP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fortunate.</a:t>
            </a:r>
            <a:endParaRPr sz="2400">
              <a:latin typeface="Arial"/>
              <a:cs typeface="Arial"/>
            </a:endParaRPr>
          </a:p>
          <a:p>
            <a:pPr marL="241300" marR="297815" indent="-228600">
              <a:lnSpc>
                <a:spcPts val="2020"/>
              </a:lnSpc>
              <a:spcBef>
                <a:spcPts val="785"/>
              </a:spcBef>
              <a:buClr>
                <a:srgbClr val="C56951"/>
              </a:buClr>
              <a:buSzPct val="120000"/>
              <a:buFont typeface="Wingdings 2"/>
              <a:buChar char=""/>
              <a:tabLst>
                <a:tab pos="335915" algn="l"/>
              </a:tabLst>
            </a:pPr>
            <a:r>
              <a:rPr dirty="0"/>
              <a:t>	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Many 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Industrialist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shared  </a:t>
            </a: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wealth although</a:t>
            </a:r>
            <a:r>
              <a:rPr dirty="0" sz="2000" spc="2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rarely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675"/>
              </a:lnSpc>
            </a:pP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through </a:t>
            </a: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direct</a:t>
            </a:r>
            <a:r>
              <a:rPr dirty="0" sz="2000" spc="2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welfare.</a:t>
            </a:r>
            <a:endParaRPr sz="2000">
              <a:latin typeface="Arial"/>
              <a:cs typeface="Arial"/>
            </a:endParaRPr>
          </a:p>
          <a:p>
            <a:pPr marL="241300" marR="88900">
              <a:lnSpc>
                <a:spcPct val="80000"/>
              </a:lnSpc>
              <a:spcBef>
                <a:spcPts val="240"/>
              </a:spcBef>
            </a:pP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Started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museums, </a:t>
            </a: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libraries, 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638800"/>
            <a:ext cx="3752850" cy="1219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2075" y="5284787"/>
            <a:ext cx="2057400" cy="154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0" y="5229161"/>
            <a:ext cx="2147951" cy="1611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62200" y="1295400"/>
            <a:ext cx="2497201" cy="3324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74975" y="4604765"/>
            <a:ext cx="10655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ahoma"/>
                <a:cs typeface="Tahoma"/>
              </a:rPr>
              <a:t>Carnegie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Hall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8462" y="152400"/>
            <a:ext cx="1447800" cy="2027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8150" y="2193925"/>
            <a:ext cx="1438275" cy="247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7244" y="5147564"/>
            <a:ext cx="243078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ahoma"/>
                <a:cs typeface="Tahoma"/>
              </a:rPr>
              <a:t>Carnegie Libraries </a:t>
            </a:r>
            <a:r>
              <a:rPr dirty="0" sz="1400">
                <a:latin typeface="Tahoma"/>
                <a:cs typeface="Tahoma"/>
              </a:rPr>
              <a:t>in </a:t>
            </a:r>
            <a:r>
              <a:rPr dirty="0" sz="1400" spc="-5">
                <a:latin typeface="Tahoma"/>
                <a:cs typeface="Tahoma"/>
              </a:rPr>
              <a:t>Bedford,  </a:t>
            </a:r>
            <a:r>
              <a:rPr dirty="0" sz="1400">
                <a:latin typeface="Tahoma"/>
                <a:cs typeface="Tahoma"/>
              </a:rPr>
              <a:t>Bloomfield </a:t>
            </a:r>
            <a:r>
              <a:rPr dirty="0" sz="1400" spc="-5">
                <a:latin typeface="Tahoma"/>
                <a:cs typeface="Tahoma"/>
              </a:rPr>
              <a:t>and </a:t>
            </a:r>
            <a:r>
              <a:rPr dirty="0" sz="1400">
                <a:latin typeface="Tahoma"/>
                <a:cs typeface="Tahoma"/>
              </a:rPr>
              <a:t>Linton,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Indiana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531317"/>
            <a:ext cx="88138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33550">
              <a:lnSpc>
                <a:spcPct val="100000"/>
              </a:lnSpc>
              <a:spcBef>
                <a:spcPts val="105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0"/>
              <a:t>BIG</a:t>
            </a:r>
            <a:r>
              <a:rPr dirty="0" sz="3200" spc="-310"/>
              <a:t> </a:t>
            </a:r>
            <a:r>
              <a:rPr dirty="0" sz="3200" spc="-105"/>
              <a:t>BUSINESS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76859" y="4288358"/>
            <a:ext cx="3957320" cy="2078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375"/>
              </a:lnSpc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200" spc="7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Sherman </a:t>
            </a:r>
            <a:r>
              <a:rPr dirty="0" u="heavy" sz="2200" spc="5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Anti-Trust </a:t>
            </a:r>
            <a:r>
              <a:rPr dirty="0" u="heavy" sz="2200" spc="4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Act</a:t>
            </a:r>
            <a:r>
              <a:rPr dirty="0" u="heavy" sz="2200" spc="-1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00" spc="8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240665">
              <a:lnSpc>
                <a:spcPts val="2375"/>
              </a:lnSpc>
            </a:pPr>
            <a:r>
              <a:rPr dirty="0" u="heavy" sz="2200" spc="17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1890</a:t>
            </a:r>
            <a:endParaRPr sz="2200">
              <a:latin typeface="Arial"/>
              <a:cs typeface="Arial"/>
            </a:endParaRPr>
          </a:p>
          <a:p>
            <a:pPr lvl="1" marL="515620" marR="5080" indent="-182880">
              <a:lnSpc>
                <a:spcPct val="80000"/>
              </a:lnSpc>
              <a:spcBef>
                <a:spcPts val="47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  <a:tab pos="2061845" algn="l"/>
              </a:tabLst>
            </a:pPr>
            <a:r>
              <a:rPr dirty="0" sz="1900" spc="-10">
                <a:solidFill>
                  <a:srgbClr val="524848"/>
                </a:solidFill>
                <a:latin typeface="Arial"/>
                <a:cs typeface="Arial"/>
              </a:rPr>
              <a:t>Law </a:t>
            </a:r>
            <a:r>
              <a:rPr dirty="0" sz="1900" spc="70">
                <a:solidFill>
                  <a:srgbClr val="524848"/>
                </a:solidFill>
                <a:latin typeface="Arial"/>
                <a:cs typeface="Arial"/>
              </a:rPr>
              <a:t>outlawing </a:t>
            </a:r>
            <a:r>
              <a:rPr dirty="0" sz="1900" spc="-35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1900" spc="80">
                <a:solidFill>
                  <a:srgbClr val="524848"/>
                </a:solidFill>
                <a:latin typeface="Arial"/>
                <a:cs typeface="Arial"/>
              </a:rPr>
              <a:t>combination  </a:t>
            </a:r>
            <a:r>
              <a:rPr dirty="0" sz="1900" spc="5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1900" spc="50">
                <a:solidFill>
                  <a:srgbClr val="524848"/>
                </a:solidFill>
                <a:latin typeface="Arial"/>
                <a:cs typeface="Arial"/>
              </a:rPr>
              <a:t>companies </a:t>
            </a:r>
            <a:r>
              <a:rPr dirty="0" sz="1900" spc="95">
                <a:solidFill>
                  <a:srgbClr val="524848"/>
                </a:solidFill>
                <a:latin typeface="Arial"/>
                <a:cs typeface="Arial"/>
              </a:rPr>
              <a:t>that </a:t>
            </a:r>
            <a:r>
              <a:rPr dirty="0" sz="1900" spc="65">
                <a:solidFill>
                  <a:srgbClr val="524848"/>
                </a:solidFill>
                <a:latin typeface="Arial"/>
                <a:cs typeface="Arial"/>
              </a:rPr>
              <a:t>restrained  </a:t>
            </a:r>
            <a:r>
              <a:rPr dirty="0" sz="1900" spc="80">
                <a:solidFill>
                  <a:srgbClr val="524848"/>
                </a:solidFill>
                <a:latin typeface="Arial"/>
                <a:cs typeface="Arial"/>
              </a:rPr>
              <a:t>interstate </a:t>
            </a: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trade </a:t>
            </a:r>
            <a:r>
              <a:rPr dirty="0" sz="1900" spc="15">
                <a:solidFill>
                  <a:srgbClr val="524848"/>
                </a:solidFill>
                <a:latin typeface="Arial"/>
                <a:cs typeface="Arial"/>
              </a:rPr>
              <a:t>or </a:t>
            </a:r>
            <a:r>
              <a:rPr dirty="0" sz="1900" spc="50">
                <a:solidFill>
                  <a:srgbClr val="524848"/>
                </a:solidFill>
                <a:latin typeface="Arial"/>
                <a:cs typeface="Arial"/>
              </a:rPr>
              <a:t>commerce;  </a:t>
            </a:r>
            <a:r>
              <a:rPr dirty="0" sz="1900" spc="95">
                <a:solidFill>
                  <a:srgbClr val="524848"/>
                </a:solidFill>
                <a:latin typeface="Arial"/>
                <a:cs typeface="Arial"/>
              </a:rPr>
              <a:t>important </a:t>
            </a:r>
            <a:r>
              <a:rPr dirty="0" sz="1900" spc="40">
                <a:solidFill>
                  <a:srgbClr val="524848"/>
                </a:solidFill>
                <a:latin typeface="Arial"/>
                <a:cs typeface="Arial"/>
              </a:rPr>
              <a:t>to prevent  </a:t>
            </a: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monopolies.	</a:t>
            </a:r>
            <a:r>
              <a:rPr dirty="0" sz="1900" spc="20">
                <a:solidFill>
                  <a:srgbClr val="524848"/>
                </a:solidFill>
                <a:latin typeface="Arial"/>
                <a:cs typeface="Arial"/>
              </a:rPr>
              <a:t>Not </a:t>
            </a:r>
            <a:r>
              <a:rPr dirty="0" sz="1900" spc="100">
                <a:solidFill>
                  <a:srgbClr val="524848"/>
                </a:solidFill>
                <a:latin typeface="Arial"/>
                <a:cs typeface="Arial"/>
              </a:rPr>
              <a:t>initially  </a:t>
            </a:r>
            <a:r>
              <a:rPr dirty="0" sz="1900" spc="45">
                <a:solidFill>
                  <a:srgbClr val="524848"/>
                </a:solidFill>
                <a:latin typeface="Arial"/>
                <a:cs typeface="Arial"/>
              </a:rPr>
              <a:t>enforced</a:t>
            </a:r>
            <a:r>
              <a:rPr dirty="0" sz="1900" spc="1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524848"/>
                </a:solidFill>
                <a:latin typeface="Arial"/>
                <a:cs typeface="Arial"/>
              </a:rPr>
              <a:t>properly.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7400" y="1119250"/>
            <a:ext cx="1539875" cy="218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91000" y="3581463"/>
            <a:ext cx="4724400" cy="2928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47409" y="3305936"/>
            <a:ext cx="12750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Benjamin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Harrison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0467" y="6506971"/>
            <a:ext cx="3430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Arial"/>
                <a:cs typeface="Arial"/>
              </a:rPr>
              <a:t>“What </a:t>
            </a:r>
            <a:r>
              <a:rPr dirty="0" sz="1200">
                <a:latin typeface="Arial"/>
                <a:cs typeface="Arial"/>
              </a:rPr>
              <a:t>can I do </a:t>
            </a:r>
            <a:r>
              <a:rPr dirty="0" sz="1200" spc="-5">
                <a:latin typeface="Arial"/>
                <a:cs typeface="Arial"/>
              </a:rPr>
              <a:t>when </a:t>
            </a:r>
            <a:r>
              <a:rPr dirty="0" sz="1200">
                <a:latin typeface="Arial"/>
                <a:cs typeface="Arial"/>
              </a:rPr>
              <a:t>both Parties </a:t>
            </a:r>
            <a:r>
              <a:rPr dirty="0" sz="1200" spc="-5">
                <a:latin typeface="Arial"/>
                <a:cs typeface="Arial"/>
              </a:rPr>
              <a:t>insist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19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kicking”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859" y="1772234"/>
            <a:ext cx="3695065" cy="221742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41300" marR="109855" indent="-228600">
              <a:lnSpc>
                <a:spcPts val="2500"/>
              </a:lnSpc>
              <a:spcBef>
                <a:spcPts val="7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600" spc="12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Interstate </a:t>
            </a:r>
            <a:r>
              <a:rPr dirty="0" u="heavy" sz="26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Commerce </a:t>
            </a:r>
            <a:r>
              <a:rPr dirty="0" u="heavy" sz="26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Commission</a:t>
            </a:r>
            <a:endParaRPr sz="2600">
              <a:latin typeface="Arial"/>
              <a:cs typeface="Arial"/>
            </a:endParaRPr>
          </a:p>
          <a:p>
            <a:pPr lvl="1" marL="515620" marR="689610" indent="-182880">
              <a:lnSpc>
                <a:spcPct val="80000"/>
              </a:lnSpc>
              <a:spcBef>
                <a:spcPts val="56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200" spc="5">
                <a:solidFill>
                  <a:srgbClr val="524848"/>
                </a:solidFill>
                <a:latin typeface="Arial"/>
                <a:cs typeface="Arial"/>
              </a:rPr>
              <a:t>Created </a:t>
            </a:r>
            <a:r>
              <a:rPr dirty="0" sz="2200" spc="40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2200">
                <a:solidFill>
                  <a:srgbClr val="524848"/>
                </a:solidFill>
                <a:latin typeface="Arial"/>
                <a:cs typeface="Arial"/>
              </a:rPr>
              <a:t>oversee  </a:t>
            </a:r>
            <a:r>
              <a:rPr dirty="0" sz="2200" spc="70">
                <a:solidFill>
                  <a:srgbClr val="524848"/>
                </a:solidFill>
                <a:latin typeface="Arial"/>
                <a:cs typeface="Arial"/>
              </a:rPr>
              <a:t>railroad </a:t>
            </a:r>
            <a:r>
              <a:rPr dirty="0" sz="2200" spc="55">
                <a:solidFill>
                  <a:srgbClr val="524848"/>
                </a:solidFill>
                <a:latin typeface="Arial"/>
                <a:cs typeface="Arial"/>
              </a:rPr>
              <a:t>operations</a:t>
            </a:r>
            <a:endParaRPr sz="2200">
              <a:latin typeface="Arial"/>
              <a:cs typeface="Arial"/>
            </a:endParaRPr>
          </a:p>
          <a:p>
            <a:pPr lvl="1" marL="515620" marR="5080" indent="-182880">
              <a:lnSpc>
                <a:spcPts val="2110"/>
              </a:lnSpc>
              <a:spcBef>
                <a:spcPts val="51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200" spc="40">
                <a:solidFill>
                  <a:srgbClr val="524848"/>
                </a:solidFill>
                <a:latin typeface="Arial"/>
                <a:cs typeface="Arial"/>
              </a:rPr>
              <a:t>First example </a:t>
            </a:r>
            <a:r>
              <a:rPr dirty="0" sz="2200" spc="5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200" spc="10">
                <a:solidFill>
                  <a:srgbClr val="524848"/>
                </a:solidFill>
                <a:latin typeface="Arial"/>
                <a:cs typeface="Arial"/>
              </a:rPr>
              <a:t>Federal  </a:t>
            </a:r>
            <a:r>
              <a:rPr dirty="0" sz="2200" spc="40">
                <a:solidFill>
                  <a:srgbClr val="524848"/>
                </a:solidFill>
                <a:latin typeface="Arial"/>
                <a:cs typeface="Arial"/>
              </a:rPr>
              <a:t>gov’t </a:t>
            </a:r>
            <a:r>
              <a:rPr dirty="0" sz="2200" spc="75">
                <a:solidFill>
                  <a:srgbClr val="524848"/>
                </a:solidFill>
                <a:latin typeface="Arial"/>
                <a:cs typeface="Arial"/>
              </a:rPr>
              <a:t>monitoring </a:t>
            </a:r>
            <a:r>
              <a:rPr dirty="0" sz="2200" spc="-40">
                <a:solidFill>
                  <a:srgbClr val="524848"/>
                </a:solidFill>
                <a:latin typeface="Arial"/>
                <a:cs typeface="Arial"/>
              </a:rPr>
              <a:t>a  </a:t>
            </a:r>
            <a:r>
              <a:rPr dirty="0" sz="2200" spc="20">
                <a:solidFill>
                  <a:srgbClr val="524848"/>
                </a:solidFill>
                <a:latin typeface="Arial"/>
                <a:cs typeface="Arial"/>
              </a:rPr>
              <a:t>business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949" y="162255"/>
            <a:ext cx="772414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12289" marR="5080" indent="-1800225">
              <a:lnSpc>
                <a:spcPct val="100000"/>
              </a:lnSpc>
              <a:spcBef>
                <a:spcPts val="95"/>
              </a:spcBef>
            </a:pPr>
            <a:r>
              <a:rPr dirty="0" sz="4000" spc="-275"/>
              <a:t>POOR </a:t>
            </a:r>
            <a:r>
              <a:rPr dirty="0" sz="4000" spc="-160"/>
              <a:t>WORKING </a:t>
            </a:r>
            <a:r>
              <a:rPr dirty="0" sz="4000" spc="-175"/>
              <a:t>CONDITIONS </a:t>
            </a:r>
            <a:r>
              <a:rPr dirty="0" sz="4000" spc="-70"/>
              <a:t>IN  </a:t>
            </a:r>
            <a:r>
              <a:rPr dirty="0" sz="4000" spc="-325"/>
              <a:t>THE </a:t>
            </a:r>
            <a:r>
              <a:rPr dirty="0" sz="4000" spc="-290"/>
              <a:t>LATE</a:t>
            </a:r>
            <a:r>
              <a:rPr dirty="0" sz="4000" spc="95"/>
              <a:t> </a:t>
            </a:r>
            <a:r>
              <a:rPr dirty="0" sz="4000" spc="275"/>
              <a:t>1800’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321853" y="827487"/>
            <a:ext cx="290195" cy="575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460"/>
              </a:lnSpc>
            </a:pPr>
            <a:r>
              <a:rPr dirty="0" sz="4000" spc="-39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600" y="1371600"/>
            <a:ext cx="1828800" cy="157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3250" y="2813050"/>
            <a:ext cx="2373376" cy="1514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24600" y="1066800"/>
            <a:ext cx="2819399" cy="187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10200" y="4368800"/>
            <a:ext cx="3733799" cy="2489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29400" y="2819400"/>
            <a:ext cx="2514599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6212" y="1558798"/>
            <a:ext cx="4630420" cy="431736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241300" marR="1181735" indent="-228600">
              <a:lnSpc>
                <a:spcPct val="80100"/>
              </a:lnSpc>
              <a:spcBef>
                <a:spcPts val="62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200" spc="70">
                <a:solidFill>
                  <a:srgbClr val="524848"/>
                </a:solidFill>
                <a:latin typeface="Arial"/>
                <a:cs typeface="Arial"/>
              </a:rPr>
              <a:t>Most </a:t>
            </a:r>
            <a:r>
              <a:rPr dirty="0" sz="2200" spc="100">
                <a:solidFill>
                  <a:srgbClr val="524848"/>
                </a:solidFill>
                <a:latin typeface="Arial"/>
                <a:cs typeface="Arial"/>
              </a:rPr>
              <a:t>factory </a:t>
            </a:r>
            <a:r>
              <a:rPr dirty="0" sz="2200" spc="80">
                <a:solidFill>
                  <a:srgbClr val="524848"/>
                </a:solidFill>
                <a:latin typeface="Arial"/>
                <a:cs typeface="Arial"/>
              </a:rPr>
              <a:t>workers  worked </a:t>
            </a:r>
            <a:r>
              <a:rPr dirty="0" sz="2200" spc="140">
                <a:solidFill>
                  <a:srgbClr val="524848"/>
                </a:solidFill>
                <a:latin typeface="Arial"/>
                <a:cs typeface="Arial"/>
              </a:rPr>
              <a:t>12 </a:t>
            </a:r>
            <a:r>
              <a:rPr dirty="0" sz="2200" spc="70">
                <a:solidFill>
                  <a:srgbClr val="524848"/>
                </a:solidFill>
                <a:latin typeface="Arial"/>
                <a:cs typeface="Arial"/>
              </a:rPr>
              <a:t>hour </a:t>
            </a:r>
            <a:r>
              <a:rPr dirty="0" sz="2200" spc="25">
                <a:solidFill>
                  <a:srgbClr val="524848"/>
                </a:solidFill>
                <a:latin typeface="Arial"/>
                <a:cs typeface="Arial"/>
              </a:rPr>
              <a:t>days, </a:t>
            </a:r>
            <a:r>
              <a:rPr dirty="0" sz="2200" spc="65">
                <a:solidFill>
                  <a:srgbClr val="524848"/>
                </a:solidFill>
                <a:latin typeface="Arial"/>
                <a:cs typeface="Arial"/>
              </a:rPr>
              <a:t>6  </a:t>
            </a:r>
            <a:r>
              <a:rPr dirty="0" sz="2200" spc="20">
                <a:solidFill>
                  <a:srgbClr val="524848"/>
                </a:solidFill>
                <a:latin typeface="Arial"/>
                <a:cs typeface="Arial"/>
              </a:rPr>
              <a:t>days </a:t>
            </a:r>
            <a:r>
              <a:rPr dirty="0" sz="2200" spc="-40">
                <a:solidFill>
                  <a:srgbClr val="524848"/>
                </a:solidFill>
                <a:latin typeface="Arial"/>
                <a:cs typeface="Arial"/>
              </a:rPr>
              <a:t>a</a:t>
            </a:r>
            <a:r>
              <a:rPr dirty="0" sz="2200" spc="-1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70">
                <a:solidFill>
                  <a:srgbClr val="524848"/>
                </a:solidFill>
                <a:latin typeface="Arial"/>
                <a:cs typeface="Arial"/>
              </a:rPr>
              <a:t>week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37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200" spc="60">
                <a:solidFill>
                  <a:srgbClr val="524848"/>
                </a:solidFill>
                <a:latin typeface="Arial"/>
                <a:cs typeface="Arial"/>
              </a:rPr>
              <a:t>Steel </a:t>
            </a:r>
            <a:r>
              <a:rPr dirty="0" sz="2200" spc="135">
                <a:solidFill>
                  <a:srgbClr val="524848"/>
                </a:solidFill>
                <a:latin typeface="Arial"/>
                <a:cs typeface="Arial"/>
              </a:rPr>
              <a:t>mills</a:t>
            </a:r>
            <a:r>
              <a:rPr dirty="0" sz="2200" spc="-2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114">
                <a:solidFill>
                  <a:srgbClr val="524848"/>
                </a:solidFill>
                <a:latin typeface="Arial"/>
                <a:cs typeface="Arial"/>
              </a:rPr>
              <a:t>often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375"/>
              </a:lnSpc>
            </a:pPr>
            <a:r>
              <a:rPr dirty="0" sz="2200" spc="90">
                <a:solidFill>
                  <a:srgbClr val="524848"/>
                </a:solidFill>
                <a:latin typeface="Arial"/>
                <a:cs typeface="Arial"/>
              </a:rPr>
              <a:t>demanded </a:t>
            </a:r>
            <a:r>
              <a:rPr dirty="0" sz="2200" spc="60">
                <a:solidFill>
                  <a:srgbClr val="524848"/>
                </a:solidFill>
                <a:latin typeface="Arial"/>
                <a:cs typeface="Arial"/>
              </a:rPr>
              <a:t>7 </a:t>
            </a:r>
            <a:r>
              <a:rPr dirty="0" sz="2200" spc="20">
                <a:solidFill>
                  <a:srgbClr val="524848"/>
                </a:solidFill>
                <a:latin typeface="Arial"/>
                <a:cs typeface="Arial"/>
              </a:rPr>
              <a:t>days </a:t>
            </a:r>
            <a:r>
              <a:rPr dirty="0" sz="2200" spc="-40">
                <a:solidFill>
                  <a:srgbClr val="524848"/>
                </a:solidFill>
                <a:latin typeface="Arial"/>
                <a:cs typeface="Arial"/>
              </a:rPr>
              <a:t>a</a:t>
            </a:r>
            <a:r>
              <a:rPr dirty="0" sz="2200" spc="16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70">
                <a:solidFill>
                  <a:srgbClr val="524848"/>
                </a:solidFill>
                <a:latin typeface="Arial"/>
                <a:cs typeface="Arial"/>
              </a:rPr>
              <a:t>week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37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200" spc="-45">
                <a:solidFill>
                  <a:srgbClr val="524848"/>
                </a:solidFill>
                <a:latin typeface="Arial"/>
                <a:cs typeface="Arial"/>
              </a:rPr>
              <a:t>No </a:t>
            </a:r>
            <a:r>
              <a:rPr dirty="0" sz="2200" spc="80">
                <a:solidFill>
                  <a:srgbClr val="524848"/>
                </a:solidFill>
                <a:latin typeface="Arial"/>
                <a:cs typeface="Arial"/>
              </a:rPr>
              <a:t>vacations, </a:t>
            </a:r>
            <a:r>
              <a:rPr dirty="0" sz="2200" spc="90">
                <a:solidFill>
                  <a:srgbClr val="524848"/>
                </a:solidFill>
                <a:latin typeface="Arial"/>
                <a:cs typeface="Arial"/>
              </a:rPr>
              <a:t>sick</a:t>
            </a:r>
            <a:r>
              <a:rPr dirty="0" sz="2200" spc="16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50">
                <a:solidFill>
                  <a:srgbClr val="524848"/>
                </a:solidFill>
                <a:latin typeface="Arial"/>
                <a:cs typeface="Arial"/>
              </a:rPr>
              <a:t>leave,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110"/>
              </a:lnSpc>
            </a:pPr>
            <a:r>
              <a:rPr dirty="0" sz="2200" spc="110">
                <a:solidFill>
                  <a:srgbClr val="524848"/>
                </a:solidFill>
                <a:latin typeface="Arial"/>
                <a:cs typeface="Arial"/>
              </a:rPr>
              <a:t>unemployment</a:t>
            </a:r>
            <a:endParaRPr sz="2200">
              <a:latin typeface="Arial"/>
              <a:cs typeface="Arial"/>
            </a:endParaRPr>
          </a:p>
          <a:p>
            <a:pPr algn="just" marL="241300" marR="857250">
              <a:lnSpc>
                <a:spcPts val="2110"/>
              </a:lnSpc>
              <a:spcBef>
                <a:spcPts val="250"/>
              </a:spcBef>
            </a:pPr>
            <a:r>
              <a:rPr dirty="0" sz="2200" spc="100">
                <a:solidFill>
                  <a:srgbClr val="524848"/>
                </a:solidFill>
                <a:latin typeface="Arial"/>
                <a:cs typeface="Arial"/>
              </a:rPr>
              <a:t>compensation, </a:t>
            </a:r>
            <a:r>
              <a:rPr dirty="0" sz="2200" spc="35">
                <a:solidFill>
                  <a:srgbClr val="524848"/>
                </a:solidFill>
                <a:latin typeface="Arial"/>
                <a:cs typeface="Arial"/>
              </a:rPr>
              <a:t>or </a:t>
            </a:r>
            <a:r>
              <a:rPr dirty="0" sz="2200" spc="80">
                <a:solidFill>
                  <a:srgbClr val="524848"/>
                </a:solidFill>
                <a:latin typeface="Arial"/>
                <a:cs typeface="Arial"/>
              </a:rPr>
              <a:t>workers  </a:t>
            </a:r>
            <a:r>
              <a:rPr dirty="0" sz="2200" spc="105">
                <a:solidFill>
                  <a:srgbClr val="524848"/>
                </a:solidFill>
                <a:latin typeface="Arial"/>
                <a:cs typeface="Arial"/>
              </a:rPr>
              <a:t>compensation </a:t>
            </a:r>
            <a:r>
              <a:rPr dirty="0" sz="2200" spc="90">
                <a:solidFill>
                  <a:srgbClr val="524848"/>
                </a:solidFill>
                <a:latin typeface="Arial"/>
                <a:cs typeface="Arial"/>
              </a:rPr>
              <a:t>for </a:t>
            </a:r>
            <a:r>
              <a:rPr dirty="0" sz="2200" spc="110">
                <a:solidFill>
                  <a:srgbClr val="524848"/>
                </a:solidFill>
                <a:latin typeface="Arial"/>
                <a:cs typeface="Arial"/>
              </a:rPr>
              <a:t>injuries  </a:t>
            </a:r>
            <a:r>
              <a:rPr dirty="0" sz="2200" spc="20">
                <a:solidFill>
                  <a:srgbClr val="524848"/>
                </a:solidFill>
                <a:latin typeface="Arial"/>
                <a:cs typeface="Arial"/>
              </a:rPr>
              <a:t>on </a:t>
            </a:r>
            <a:r>
              <a:rPr dirty="0" sz="2200" spc="90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2200" spc="-1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75">
                <a:solidFill>
                  <a:srgbClr val="524848"/>
                </a:solidFill>
                <a:latin typeface="Arial"/>
                <a:cs typeface="Arial"/>
              </a:rPr>
              <a:t>job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375"/>
              </a:lnSpc>
              <a:spcBef>
                <a:spcPts val="2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200" spc="70">
                <a:solidFill>
                  <a:srgbClr val="524848"/>
                </a:solidFill>
                <a:latin typeface="Arial"/>
                <a:cs typeface="Arial"/>
              </a:rPr>
              <a:t>Children </a:t>
            </a:r>
            <a:r>
              <a:rPr dirty="0" sz="2200">
                <a:solidFill>
                  <a:srgbClr val="524848"/>
                </a:solidFill>
                <a:latin typeface="Arial"/>
                <a:cs typeface="Arial"/>
              </a:rPr>
              <a:t>as </a:t>
            </a:r>
            <a:r>
              <a:rPr dirty="0" sz="2200" spc="35">
                <a:solidFill>
                  <a:srgbClr val="524848"/>
                </a:solidFill>
                <a:latin typeface="Arial"/>
                <a:cs typeface="Arial"/>
              </a:rPr>
              <a:t>young </a:t>
            </a:r>
            <a:r>
              <a:rPr dirty="0" sz="2200">
                <a:solidFill>
                  <a:srgbClr val="524848"/>
                </a:solidFill>
                <a:latin typeface="Arial"/>
                <a:cs typeface="Arial"/>
              </a:rPr>
              <a:t>as</a:t>
            </a:r>
            <a:r>
              <a:rPr dirty="0" sz="2200" spc="25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65">
                <a:solidFill>
                  <a:srgbClr val="524848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110"/>
              </a:lnSpc>
            </a:pPr>
            <a:r>
              <a:rPr dirty="0" sz="2200" spc="114">
                <a:solidFill>
                  <a:srgbClr val="524848"/>
                </a:solidFill>
                <a:latin typeface="Arial"/>
                <a:cs typeface="Arial"/>
              </a:rPr>
              <a:t>often </a:t>
            </a:r>
            <a:r>
              <a:rPr dirty="0" sz="2200" spc="80">
                <a:solidFill>
                  <a:srgbClr val="524848"/>
                </a:solidFill>
                <a:latin typeface="Arial"/>
                <a:cs typeface="Arial"/>
              </a:rPr>
              <a:t>worked </a:t>
            </a:r>
            <a:r>
              <a:rPr dirty="0" sz="2200">
                <a:solidFill>
                  <a:srgbClr val="524848"/>
                </a:solidFill>
                <a:latin typeface="Arial"/>
                <a:cs typeface="Arial"/>
              </a:rPr>
              <a:t>as </a:t>
            </a:r>
            <a:r>
              <a:rPr dirty="0" sz="2200" spc="85">
                <a:solidFill>
                  <a:srgbClr val="524848"/>
                </a:solidFill>
                <a:latin typeface="Arial"/>
                <a:cs typeface="Arial"/>
              </a:rPr>
              <a:t>much </a:t>
            </a:r>
            <a:r>
              <a:rPr dirty="0" sz="2200">
                <a:solidFill>
                  <a:srgbClr val="524848"/>
                </a:solidFill>
                <a:latin typeface="Arial"/>
                <a:cs typeface="Arial"/>
              </a:rPr>
              <a:t>as </a:t>
            </a:r>
            <a:r>
              <a:rPr dirty="0" u="sng" baseline="-19444" sz="1500" spc="-1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Video </a:t>
            </a:r>
            <a:r>
              <a:rPr dirty="0" u="sng" baseline="-19444" sz="1500" spc="-7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on</a:t>
            </a:r>
            <a:r>
              <a:rPr dirty="0" u="sng" baseline="-19444" sz="1500" spc="-262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baseline="-19444" sz="1500" spc="-7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factory</a:t>
            </a:r>
            <a:endParaRPr baseline="-19444" sz="1500">
              <a:latin typeface="Arial"/>
              <a:cs typeface="Arial"/>
            </a:endParaRPr>
          </a:p>
          <a:p>
            <a:pPr marL="241300" marR="652145">
              <a:lnSpc>
                <a:spcPct val="80000"/>
              </a:lnSpc>
              <a:spcBef>
                <a:spcPts val="265"/>
              </a:spcBef>
            </a:pPr>
            <a:r>
              <a:rPr dirty="0" sz="2200" spc="220">
                <a:solidFill>
                  <a:srgbClr val="524848"/>
                </a:solidFill>
                <a:latin typeface="Arial"/>
                <a:cs typeface="Arial"/>
              </a:rPr>
              <a:t>1</a:t>
            </a:r>
            <a:r>
              <a:rPr dirty="0" sz="2200" spc="60">
                <a:solidFill>
                  <a:srgbClr val="524848"/>
                </a:solidFill>
                <a:latin typeface="Arial"/>
                <a:cs typeface="Arial"/>
              </a:rPr>
              <a:t>2</a:t>
            </a:r>
            <a:r>
              <a:rPr dirty="0" sz="2200" spc="2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80">
                <a:solidFill>
                  <a:srgbClr val="524848"/>
                </a:solidFill>
                <a:latin typeface="Arial"/>
                <a:cs typeface="Arial"/>
              </a:rPr>
              <a:t>o</a:t>
            </a:r>
            <a:r>
              <a:rPr dirty="0" sz="2200" spc="-5">
                <a:solidFill>
                  <a:srgbClr val="524848"/>
                </a:solidFill>
                <a:latin typeface="Arial"/>
                <a:cs typeface="Arial"/>
              </a:rPr>
              <a:t>r</a:t>
            </a:r>
            <a:r>
              <a:rPr dirty="0" sz="2200" spc="2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35">
                <a:solidFill>
                  <a:srgbClr val="524848"/>
                </a:solidFill>
                <a:latin typeface="Arial"/>
                <a:cs typeface="Arial"/>
              </a:rPr>
              <a:t>s</a:t>
            </a:r>
            <a:r>
              <a:rPr dirty="0" sz="2200" spc="80">
                <a:solidFill>
                  <a:srgbClr val="524848"/>
                </a:solidFill>
                <a:latin typeface="Arial"/>
                <a:cs typeface="Arial"/>
              </a:rPr>
              <a:t>o</a:t>
            </a:r>
            <a:r>
              <a:rPr dirty="0" sz="2200" spc="210">
                <a:solidFill>
                  <a:srgbClr val="524848"/>
                </a:solidFill>
                <a:latin typeface="Arial"/>
                <a:cs typeface="Arial"/>
              </a:rPr>
              <a:t>m</a:t>
            </a:r>
            <a:r>
              <a:rPr dirty="0" sz="2200" spc="55">
                <a:solidFill>
                  <a:srgbClr val="524848"/>
                </a:solidFill>
                <a:latin typeface="Arial"/>
                <a:cs typeface="Arial"/>
              </a:rPr>
              <a:t>e</a:t>
            </a:r>
            <a:r>
              <a:rPr dirty="0" sz="2200" spc="235">
                <a:solidFill>
                  <a:srgbClr val="524848"/>
                </a:solidFill>
                <a:latin typeface="Arial"/>
                <a:cs typeface="Arial"/>
              </a:rPr>
              <a:t>t</a:t>
            </a:r>
            <a:r>
              <a:rPr dirty="0" sz="2200" spc="185">
                <a:solidFill>
                  <a:srgbClr val="524848"/>
                </a:solidFill>
                <a:latin typeface="Arial"/>
                <a:cs typeface="Arial"/>
              </a:rPr>
              <a:t>i</a:t>
            </a:r>
            <a:r>
              <a:rPr dirty="0" sz="2200" spc="210">
                <a:solidFill>
                  <a:srgbClr val="524848"/>
                </a:solidFill>
                <a:latin typeface="Arial"/>
                <a:cs typeface="Arial"/>
              </a:rPr>
              <a:t>m</a:t>
            </a:r>
            <a:r>
              <a:rPr dirty="0" sz="2200" spc="65">
                <a:solidFill>
                  <a:srgbClr val="524848"/>
                </a:solidFill>
                <a:latin typeface="Arial"/>
                <a:cs typeface="Arial"/>
              </a:rPr>
              <a:t>e</a:t>
            </a:r>
            <a:r>
              <a:rPr dirty="0" sz="2200" spc="-105">
                <a:solidFill>
                  <a:srgbClr val="524848"/>
                </a:solidFill>
                <a:latin typeface="Arial"/>
                <a:cs typeface="Arial"/>
              </a:rPr>
              <a:t>s</a:t>
            </a:r>
            <a:r>
              <a:rPr dirty="0" sz="2200" spc="2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185">
                <a:solidFill>
                  <a:srgbClr val="524848"/>
                </a:solidFill>
                <a:latin typeface="Arial"/>
                <a:cs typeface="Arial"/>
              </a:rPr>
              <a:t>1</a:t>
            </a:r>
            <a:r>
              <a:rPr dirty="0" sz="2200" spc="60">
                <a:solidFill>
                  <a:srgbClr val="524848"/>
                </a:solidFill>
                <a:latin typeface="Arial"/>
                <a:cs typeface="Arial"/>
              </a:rPr>
              <a:t>4</a:t>
            </a:r>
            <a:r>
              <a:rPr dirty="0" sz="2200" spc="2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105">
                <a:solidFill>
                  <a:srgbClr val="524848"/>
                </a:solidFill>
                <a:latin typeface="Arial"/>
                <a:cs typeface="Arial"/>
              </a:rPr>
              <a:t>h</a:t>
            </a:r>
            <a:r>
              <a:rPr dirty="0" sz="2200" spc="80">
                <a:solidFill>
                  <a:srgbClr val="524848"/>
                </a:solidFill>
                <a:latin typeface="Arial"/>
                <a:cs typeface="Arial"/>
              </a:rPr>
              <a:t>o</a:t>
            </a:r>
            <a:r>
              <a:rPr dirty="0" sz="2200" spc="105">
                <a:solidFill>
                  <a:srgbClr val="524848"/>
                </a:solidFill>
                <a:latin typeface="Arial"/>
                <a:cs typeface="Arial"/>
              </a:rPr>
              <a:t>u</a:t>
            </a:r>
            <a:r>
              <a:rPr dirty="0" sz="2200" spc="-25">
                <a:solidFill>
                  <a:srgbClr val="524848"/>
                </a:solidFill>
                <a:latin typeface="Arial"/>
                <a:cs typeface="Arial"/>
              </a:rPr>
              <a:t>r</a:t>
            </a:r>
            <a:r>
              <a:rPr dirty="0" baseline="30555" sz="1500" spc="-810">
                <a:solidFill>
                  <a:srgbClr val="CC9900"/>
                </a:solidFill>
                <a:latin typeface="Arial"/>
                <a:cs typeface="Arial"/>
              </a:rPr>
              <a:t>w</a:t>
            </a:r>
            <a:r>
              <a:rPr dirty="0" sz="2200" spc="-580">
                <a:solidFill>
                  <a:srgbClr val="524848"/>
                </a:solidFill>
                <a:latin typeface="Arial"/>
                <a:cs typeface="Arial"/>
              </a:rPr>
              <a:t>s</a:t>
            </a:r>
            <a:r>
              <a:rPr dirty="0" baseline="30555" sz="1500" spc="-7">
                <a:solidFill>
                  <a:srgbClr val="CC9900"/>
                </a:solidFill>
                <a:latin typeface="Arial"/>
                <a:cs typeface="Arial"/>
              </a:rPr>
              <a:t>ork  </a:t>
            </a:r>
            <a:r>
              <a:rPr dirty="0" sz="2200" spc="-4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200">
                <a:solidFill>
                  <a:srgbClr val="524848"/>
                </a:solidFill>
                <a:latin typeface="Arial"/>
                <a:cs typeface="Arial"/>
              </a:rPr>
              <a:t>day, </a:t>
            </a:r>
            <a:r>
              <a:rPr dirty="0" sz="2200" spc="90">
                <a:solidFill>
                  <a:srgbClr val="524848"/>
                </a:solidFill>
                <a:latin typeface="Arial"/>
                <a:cs typeface="Arial"/>
              </a:rPr>
              <a:t>for </a:t>
            </a:r>
            <a:r>
              <a:rPr dirty="0" sz="2200">
                <a:solidFill>
                  <a:srgbClr val="524848"/>
                </a:solidFill>
                <a:latin typeface="Arial"/>
                <a:cs typeface="Arial"/>
              </a:rPr>
              <a:t>as </a:t>
            </a:r>
            <a:r>
              <a:rPr dirty="0" sz="2200" spc="160">
                <a:solidFill>
                  <a:srgbClr val="524848"/>
                </a:solidFill>
                <a:latin typeface="Arial"/>
                <a:cs typeface="Arial"/>
              </a:rPr>
              <a:t>little </a:t>
            </a:r>
            <a:r>
              <a:rPr dirty="0" sz="2200">
                <a:solidFill>
                  <a:srgbClr val="524848"/>
                </a:solidFill>
                <a:latin typeface="Arial"/>
                <a:cs typeface="Arial"/>
              </a:rPr>
              <a:t>as </a:t>
            </a:r>
            <a:r>
              <a:rPr dirty="0" sz="2200" spc="114">
                <a:solidFill>
                  <a:srgbClr val="524848"/>
                </a:solidFill>
                <a:latin typeface="Arial"/>
                <a:cs typeface="Arial"/>
              </a:rPr>
              <a:t>.$27  </a:t>
            </a:r>
            <a:r>
              <a:rPr dirty="0" sz="2200" spc="-40">
                <a:solidFill>
                  <a:srgbClr val="524848"/>
                </a:solidFill>
                <a:latin typeface="Arial"/>
                <a:cs typeface="Arial"/>
              </a:rPr>
              <a:t>a</a:t>
            </a:r>
            <a:r>
              <a:rPr dirty="0" sz="2200" spc="229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524848"/>
                </a:solidFill>
                <a:latin typeface="Arial"/>
                <a:cs typeface="Arial"/>
              </a:rPr>
              <a:t>day.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30040" y="5216652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3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3090"/>
              </a:spcBef>
            </a:pPr>
            <a:r>
              <a:rPr dirty="0" sz="3200" spc="-160"/>
              <a:t>WHAT </a:t>
            </a:r>
            <a:r>
              <a:rPr dirty="0" sz="3200" spc="-185"/>
              <a:t>CAUSED </a:t>
            </a:r>
            <a:r>
              <a:rPr dirty="0" sz="3200" spc="-229"/>
              <a:t>THE </a:t>
            </a:r>
            <a:r>
              <a:rPr dirty="0" sz="3200" spc="-25"/>
              <a:t>“GILDED</a:t>
            </a:r>
            <a:r>
              <a:rPr dirty="0" sz="3200" spc="-459"/>
              <a:t> </a:t>
            </a:r>
            <a:r>
              <a:rPr dirty="0" sz="3200" spc="-75"/>
              <a:t>AGE”?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6859" y="1627441"/>
            <a:ext cx="3946525" cy="383032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Lots </a:t>
            </a: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natural</a:t>
            </a:r>
            <a:r>
              <a:rPr dirty="0" sz="2400" spc="5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65">
                <a:solidFill>
                  <a:srgbClr val="524848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 marL="241300" marR="699135" indent="-228600">
              <a:lnSpc>
                <a:spcPct val="100000"/>
              </a:lnSpc>
              <a:spcBef>
                <a:spcPts val="58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Lots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400" spc="65">
                <a:solidFill>
                  <a:srgbClr val="524848"/>
                </a:solidFill>
                <a:latin typeface="Arial"/>
                <a:cs typeface="Arial"/>
              </a:rPr>
              <a:t>cheap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labor 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(slaves,</a:t>
            </a:r>
            <a:r>
              <a:rPr dirty="0" sz="2400" spc="1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immigrants)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-15">
                <a:solidFill>
                  <a:srgbClr val="524848"/>
                </a:solidFill>
                <a:latin typeface="Arial"/>
                <a:cs typeface="Arial"/>
              </a:rPr>
              <a:t>New</a:t>
            </a:r>
            <a:r>
              <a:rPr dirty="0" sz="2400" spc="21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technology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Creation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of</a:t>
            </a:r>
            <a:r>
              <a:rPr dirty="0" sz="2400" spc="32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corporations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Growing</a:t>
            </a:r>
            <a:r>
              <a:rPr dirty="0" sz="2400" spc="1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markets</a:t>
            </a:r>
            <a:endParaRPr sz="2400">
              <a:latin typeface="Arial"/>
              <a:cs typeface="Arial"/>
            </a:endParaRPr>
          </a:p>
          <a:p>
            <a:pPr marL="241300" marR="1180465" indent="-228600">
              <a:lnSpc>
                <a:spcPct val="100000"/>
              </a:lnSpc>
              <a:spcBef>
                <a:spcPts val="5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>
                <a:solidFill>
                  <a:srgbClr val="524848"/>
                </a:solidFill>
                <a:latin typeface="Arial"/>
                <a:cs typeface="Arial"/>
              </a:rPr>
              <a:t>B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u</a:t>
            </a:r>
            <a:r>
              <a:rPr dirty="0" sz="2400" spc="40">
                <a:solidFill>
                  <a:srgbClr val="524848"/>
                </a:solidFill>
                <a:latin typeface="Arial"/>
                <a:cs typeface="Arial"/>
              </a:rPr>
              <a:t>s</a:t>
            </a:r>
            <a:r>
              <a:rPr dirty="0" sz="2400" spc="200">
                <a:solidFill>
                  <a:srgbClr val="524848"/>
                </a:solidFill>
                <a:latin typeface="Arial"/>
                <a:cs typeface="Arial"/>
              </a:rPr>
              <a:t>i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n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e</a:t>
            </a:r>
            <a:r>
              <a:rPr dirty="0" sz="2400" spc="40">
                <a:solidFill>
                  <a:srgbClr val="524848"/>
                </a:solidFill>
                <a:latin typeface="Arial"/>
                <a:cs typeface="Arial"/>
              </a:rPr>
              <a:t>s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s</a:t>
            </a:r>
            <a:r>
              <a:rPr dirty="0" sz="2400" spc="-85">
                <a:solidFill>
                  <a:srgbClr val="524848"/>
                </a:solidFill>
                <a:latin typeface="Arial"/>
                <a:cs typeface="Arial"/>
              </a:rPr>
              <a:t>-</a:t>
            </a:r>
            <a:r>
              <a:rPr dirty="0" sz="2400" spc="240">
                <a:solidFill>
                  <a:srgbClr val="524848"/>
                </a:solidFill>
                <a:latin typeface="Arial"/>
                <a:cs typeface="Arial"/>
              </a:rPr>
              <a:t>f</a:t>
            </a:r>
            <a:r>
              <a:rPr dirty="0" sz="2400" spc="140">
                <a:solidFill>
                  <a:srgbClr val="524848"/>
                </a:solidFill>
                <a:latin typeface="Arial"/>
                <a:cs typeface="Arial"/>
              </a:rPr>
              <a:t>r</a:t>
            </a:r>
            <a:r>
              <a:rPr dirty="0" sz="2400" spc="200">
                <a:solidFill>
                  <a:srgbClr val="524848"/>
                </a:solidFill>
                <a:latin typeface="Arial"/>
                <a:cs typeface="Arial"/>
              </a:rPr>
              <a:t>i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e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n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d</a:t>
            </a:r>
            <a:r>
              <a:rPr dirty="0" sz="2400" spc="190">
                <a:solidFill>
                  <a:srgbClr val="524848"/>
                </a:solidFill>
                <a:latin typeface="Arial"/>
                <a:cs typeface="Arial"/>
              </a:rPr>
              <a:t>l</a:t>
            </a:r>
            <a:r>
              <a:rPr dirty="0" sz="2400" spc="-100">
                <a:solidFill>
                  <a:srgbClr val="524848"/>
                </a:solidFill>
                <a:latin typeface="Arial"/>
                <a:cs typeface="Arial"/>
              </a:rPr>
              <a:t>y 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government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Steam-engine</a:t>
            </a:r>
            <a:r>
              <a:rPr dirty="0" sz="2400" spc="1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revolution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1676273"/>
            <a:ext cx="2368550" cy="2309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38926" y="5384862"/>
            <a:ext cx="3005073" cy="1473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81600" y="3810000"/>
            <a:ext cx="3862324" cy="1681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14800" y="5491224"/>
            <a:ext cx="1862201" cy="1366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632585">
              <a:lnSpc>
                <a:spcPct val="100000"/>
              </a:lnSpc>
              <a:spcBef>
                <a:spcPts val="3090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5"/>
              <a:t>LABOR</a:t>
            </a:r>
            <a:r>
              <a:rPr dirty="0" sz="3200" spc="-315"/>
              <a:t> </a:t>
            </a:r>
            <a:r>
              <a:rPr dirty="0" sz="3200" spc="-110"/>
              <a:t>UNIONS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6212" y="1587753"/>
            <a:ext cx="3879215" cy="382079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marR="293370" indent="-228600">
              <a:lnSpc>
                <a:spcPts val="2600"/>
              </a:lnSpc>
              <a:spcBef>
                <a:spcPts val="42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Purpose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labor 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union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was </a:t>
            </a: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“strength</a:t>
            </a:r>
            <a:r>
              <a:rPr dirty="0" sz="2400" spc="4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405"/>
              </a:lnSpc>
              <a:tabLst>
                <a:tab pos="1950720" algn="l"/>
              </a:tabLst>
            </a:pP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numbers.”	</a:t>
            </a: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Attempted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241300" marR="767080">
              <a:lnSpc>
                <a:spcPts val="2590"/>
              </a:lnSpc>
              <a:spcBef>
                <a:spcPts val="180"/>
              </a:spcBef>
            </a:pP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gain </a:t>
            </a:r>
            <a:r>
              <a:rPr dirty="0" sz="2400" spc="120">
                <a:solidFill>
                  <a:srgbClr val="524848"/>
                </a:solidFill>
                <a:latin typeface="Arial"/>
                <a:cs typeface="Arial"/>
              </a:rPr>
              <a:t>better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working 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conditions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400" spc="2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524848"/>
                </a:solidFill>
                <a:latin typeface="Arial"/>
                <a:cs typeface="Arial"/>
              </a:rPr>
              <a:t>pay.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4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-4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The </a:t>
            </a:r>
            <a:r>
              <a:rPr dirty="0" u="heavy" sz="24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Knights of</a:t>
            </a:r>
            <a:r>
              <a:rPr dirty="0" u="heavy" sz="2400" spc="-6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Labor</a:t>
            </a:r>
            <a:endParaRPr sz="2400">
              <a:latin typeface="Arial"/>
              <a:cs typeface="Arial"/>
            </a:endParaRPr>
          </a:p>
          <a:p>
            <a:pPr lvl="1" marL="515620" marR="40005" indent="-182880">
              <a:lnSpc>
                <a:spcPct val="90000"/>
              </a:lnSpc>
              <a:spcBef>
                <a:spcPts val="49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  <a:tab pos="2087880" algn="l"/>
              </a:tabLst>
            </a:pPr>
            <a:r>
              <a:rPr dirty="0" sz="2000" spc="-40">
                <a:solidFill>
                  <a:srgbClr val="524848"/>
                </a:solidFill>
                <a:latin typeface="Arial"/>
                <a:cs typeface="Arial"/>
              </a:rPr>
              <a:t>Was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first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union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to 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accept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workers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all </a:t>
            </a:r>
            <a:r>
              <a:rPr dirty="0" sz="2000" spc="20">
                <a:solidFill>
                  <a:srgbClr val="524848"/>
                </a:solidFill>
                <a:latin typeface="Arial"/>
                <a:cs typeface="Arial"/>
              </a:rPr>
              <a:t>races 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000" spc="1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524848"/>
                </a:solidFill>
                <a:latin typeface="Arial"/>
                <a:cs typeface="Arial"/>
              </a:rPr>
              <a:t>gender.	</a:t>
            </a:r>
            <a:r>
              <a:rPr dirty="0" sz="2000" spc="15">
                <a:solidFill>
                  <a:srgbClr val="524848"/>
                </a:solidFill>
                <a:latin typeface="Arial"/>
                <a:cs typeface="Arial"/>
              </a:rPr>
              <a:t>Pushed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for 8  </a:t>
            </a:r>
            <a:r>
              <a:rPr dirty="0" sz="2000" spc="40">
                <a:solidFill>
                  <a:srgbClr val="524848"/>
                </a:solidFill>
                <a:latin typeface="Arial"/>
                <a:cs typeface="Arial"/>
              </a:rPr>
              <a:t>hour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workday,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equal </a:t>
            </a:r>
            <a:r>
              <a:rPr dirty="0" sz="2000" spc="-15">
                <a:solidFill>
                  <a:srgbClr val="524848"/>
                </a:solidFill>
                <a:latin typeface="Arial"/>
                <a:cs typeface="Arial"/>
              </a:rPr>
              <a:t>pay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for  </a:t>
            </a:r>
            <a:r>
              <a:rPr dirty="0" sz="2000" spc="40">
                <a:solidFill>
                  <a:srgbClr val="524848"/>
                </a:solidFill>
                <a:latin typeface="Arial"/>
                <a:cs typeface="Arial"/>
              </a:rPr>
              <a:t>women,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accepted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skilled 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unskilled</a:t>
            </a:r>
            <a:r>
              <a:rPr dirty="0" sz="2000" spc="2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workers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5900" y="1600072"/>
            <a:ext cx="2898775" cy="2173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0" y="3863911"/>
            <a:ext cx="2667000" cy="248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632585">
              <a:lnSpc>
                <a:spcPct val="100000"/>
              </a:lnSpc>
              <a:spcBef>
                <a:spcPts val="3090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5"/>
              <a:t>LABOR</a:t>
            </a:r>
            <a:r>
              <a:rPr dirty="0" sz="3200" spc="-315"/>
              <a:t> </a:t>
            </a:r>
            <a:r>
              <a:rPr dirty="0" sz="3200" spc="-110"/>
              <a:t>UNIONS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6212" y="1622882"/>
            <a:ext cx="3686175" cy="4378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800" spc="-7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The </a:t>
            </a:r>
            <a:r>
              <a:rPr dirty="0" u="heavy" sz="2800" spc="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American </a:t>
            </a:r>
            <a:r>
              <a:rPr dirty="0" u="heavy" sz="2800" spc="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Federation </a:t>
            </a:r>
            <a:r>
              <a:rPr dirty="0" u="heavy" sz="2800" spc="8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800" spc="4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Labor </a:t>
            </a:r>
            <a:r>
              <a:rPr dirty="0" u="heavy" sz="2800" spc="4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7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(AFL)-</a:t>
            </a:r>
            <a:r>
              <a:rPr dirty="0" sz="2800" spc="-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524848"/>
                </a:solidFill>
                <a:latin typeface="Arial"/>
                <a:cs typeface="Arial"/>
              </a:rPr>
              <a:t>Accepted only  </a:t>
            </a:r>
            <a:r>
              <a:rPr dirty="0" sz="2800" spc="114">
                <a:solidFill>
                  <a:srgbClr val="524848"/>
                </a:solidFill>
                <a:latin typeface="Arial"/>
                <a:cs typeface="Arial"/>
              </a:rPr>
              <a:t>skilled </a:t>
            </a:r>
            <a:r>
              <a:rPr dirty="0" sz="2800" spc="95">
                <a:solidFill>
                  <a:srgbClr val="524848"/>
                </a:solidFill>
                <a:latin typeface="Arial"/>
                <a:cs typeface="Arial"/>
              </a:rPr>
              <a:t>white </a:t>
            </a:r>
            <a:r>
              <a:rPr dirty="0" sz="2800" spc="80">
                <a:solidFill>
                  <a:srgbClr val="524848"/>
                </a:solidFill>
                <a:latin typeface="Arial"/>
                <a:cs typeface="Arial"/>
              </a:rPr>
              <a:t>males,  </a:t>
            </a:r>
            <a:r>
              <a:rPr dirty="0" sz="2800" spc="15">
                <a:solidFill>
                  <a:srgbClr val="524848"/>
                </a:solidFill>
                <a:latin typeface="Arial"/>
                <a:cs typeface="Arial"/>
              </a:rPr>
              <a:t>won </a:t>
            </a:r>
            <a:r>
              <a:rPr dirty="0" sz="2800" spc="75">
                <a:solidFill>
                  <a:srgbClr val="524848"/>
                </a:solidFill>
                <a:latin typeface="Arial"/>
                <a:cs typeface="Arial"/>
              </a:rPr>
              <a:t>higher </a:t>
            </a:r>
            <a:r>
              <a:rPr dirty="0" sz="2800" spc="15">
                <a:solidFill>
                  <a:srgbClr val="524848"/>
                </a:solidFill>
                <a:latin typeface="Arial"/>
                <a:cs typeface="Arial"/>
              </a:rPr>
              <a:t>wages  </a:t>
            </a:r>
            <a:r>
              <a:rPr dirty="0" sz="2800" spc="40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800" spc="85">
                <a:solidFill>
                  <a:srgbClr val="524848"/>
                </a:solidFill>
                <a:latin typeface="Arial"/>
                <a:cs typeface="Arial"/>
              </a:rPr>
              <a:t>shorter </a:t>
            </a:r>
            <a:r>
              <a:rPr dirty="0" sz="2800" spc="75">
                <a:solidFill>
                  <a:srgbClr val="524848"/>
                </a:solidFill>
                <a:latin typeface="Arial"/>
                <a:cs typeface="Arial"/>
              </a:rPr>
              <a:t>work  </a:t>
            </a:r>
            <a:r>
              <a:rPr dirty="0" sz="2800" spc="45">
                <a:solidFill>
                  <a:srgbClr val="524848"/>
                </a:solidFill>
                <a:latin typeface="Arial"/>
                <a:cs typeface="Arial"/>
              </a:rPr>
              <a:t>weeks </a:t>
            </a:r>
            <a:r>
              <a:rPr dirty="0" sz="2800" spc="90">
                <a:solidFill>
                  <a:srgbClr val="524848"/>
                </a:solidFill>
                <a:latin typeface="Arial"/>
                <a:cs typeface="Arial"/>
              </a:rPr>
              <a:t>for </a:t>
            </a:r>
            <a:r>
              <a:rPr dirty="0" sz="2800" spc="105">
                <a:solidFill>
                  <a:srgbClr val="524848"/>
                </a:solidFill>
                <a:latin typeface="Arial"/>
                <a:cs typeface="Arial"/>
              </a:rPr>
              <a:t>its  </a:t>
            </a:r>
            <a:r>
              <a:rPr dirty="0" sz="2800" spc="95">
                <a:solidFill>
                  <a:srgbClr val="524848"/>
                </a:solidFill>
                <a:latin typeface="Arial"/>
                <a:cs typeface="Arial"/>
              </a:rPr>
              <a:t>members</a:t>
            </a:r>
            <a:endParaRPr sz="2800">
              <a:latin typeface="Arial"/>
              <a:cs typeface="Arial"/>
            </a:endParaRPr>
          </a:p>
          <a:p>
            <a:pPr marL="241300" marR="554355" indent="-228600">
              <a:lnSpc>
                <a:spcPct val="100000"/>
              </a:lnSpc>
              <a:spcBef>
                <a:spcPts val="68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800" spc="-5">
                <a:solidFill>
                  <a:srgbClr val="524848"/>
                </a:solidFill>
                <a:latin typeface="Arial"/>
                <a:cs typeface="Arial"/>
              </a:rPr>
              <a:t>Head </a:t>
            </a:r>
            <a:r>
              <a:rPr dirty="0" sz="2800" spc="8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800" spc="-120">
                <a:solidFill>
                  <a:srgbClr val="524848"/>
                </a:solidFill>
                <a:latin typeface="Arial"/>
                <a:cs typeface="Arial"/>
              </a:rPr>
              <a:t>AFL </a:t>
            </a:r>
            <a:r>
              <a:rPr dirty="0" sz="2800">
                <a:solidFill>
                  <a:srgbClr val="524848"/>
                </a:solidFill>
                <a:latin typeface="Arial"/>
                <a:cs typeface="Arial"/>
              </a:rPr>
              <a:t>was  </a:t>
            </a:r>
            <a:r>
              <a:rPr dirty="0" sz="2800" spc="65">
                <a:solidFill>
                  <a:srgbClr val="524848"/>
                </a:solidFill>
                <a:latin typeface="Arial"/>
                <a:cs typeface="Arial"/>
              </a:rPr>
              <a:t>Samuel</a:t>
            </a:r>
            <a:r>
              <a:rPr dirty="0" sz="2800" spc="19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30">
                <a:solidFill>
                  <a:srgbClr val="524848"/>
                </a:solidFill>
                <a:latin typeface="Arial"/>
                <a:cs typeface="Arial"/>
              </a:rPr>
              <a:t>Gompers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2351" y="2300351"/>
            <a:ext cx="2286000" cy="30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2792" y="531317"/>
            <a:ext cx="55626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95"/>
              <a:t>LABOR</a:t>
            </a:r>
            <a:r>
              <a:rPr dirty="0" sz="3200" spc="-340"/>
              <a:t> </a:t>
            </a:r>
            <a:r>
              <a:rPr dirty="0" sz="3200" spc="-110"/>
              <a:t>UNIONS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6212" y="1587753"/>
            <a:ext cx="3927475" cy="383032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marR="5080" indent="-228600">
              <a:lnSpc>
                <a:spcPts val="2600"/>
              </a:lnSpc>
              <a:spcBef>
                <a:spcPts val="42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1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Industrial </a:t>
            </a:r>
            <a:r>
              <a:rPr dirty="0" u="heavy" sz="2400" spc="7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Workers </a:t>
            </a:r>
            <a:r>
              <a:rPr dirty="0" u="heavy" sz="24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400" spc="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the </a:t>
            </a:r>
            <a:r>
              <a:rPr dirty="0" u="heavy" sz="2400" spc="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World </a:t>
            </a:r>
            <a:r>
              <a:rPr dirty="0" u="heavy" sz="2400" spc="2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(IWW) </a:t>
            </a:r>
            <a:r>
              <a:rPr dirty="0" u="heavy" sz="2400" spc="4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or</a:t>
            </a:r>
            <a:r>
              <a:rPr dirty="0" u="heavy" sz="2400" spc="47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7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Wobblies</a:t>
            </a:r>
            <a:endParaRPr sz="2400">
              <a:latin typeface="Arial"/>
              <a:cs typeface="Arial"/>
            </a:endParaRPr>
          </a:p>
          <a:p>
            <a:pPr lvl="1" marL="515620" marR="108585" indent="-182880">
              <a:lnSpc>
                <a:spcPct val="90000"/>
              </a:lnSpc>
              <a:spcBef>
                <a:spcPts val="53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400" spc="5">
                <a:solidFill>
                  <a:srgbClr val="524848"/>
                </a:solidFill>
                <a:latin typeface="Arial"/>
                <a:cs typeface="Arial"/>
              </a:rPr>
              <a:t>Created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1905, </a:t>
            </a:r>
            <a:r>
              <a:rPr dirty="0" sz="2400" spc="-20">
                <a:solidFill>
                  <a:srgbClr val="524848"/>
                </a:solidFill>
                <a:latin typeface="Arial"/>
                <a:cs typeface="Arial"/>
              </a:rPr>
              <a:t>was </a:t>
            </a:r>
            <a:r>
              <a:rPr dirty="0" sz="2400" spc="-40">
                <a:solidFill>
                  <a:srgbClr val="524848"/>
                </a:solidFill>
                <a:latin typeface="Arial"/>
                <a:cs typeface="Arial"/>
              </a:rPr>
              <a:t>a 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radical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group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of mostly 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unskilled </a:t>
            </a:r>
            <a:r>
              <a:rPr dirty="0" sz="2400" spc="35">
                <a:solidFill>
                  <a:srgbClr val="524848"/>
                </a:solidFill>
                <a:latin typeface="Arial"/>
                <a:cs typeface="Arial"/>
              </a:rPr>
              <a:t>workers </a:t>
            </a:r>
            <a:r>
              <a:rPr dirty="0" sz="2400">
                <a:solidFill>
                  <a:srgbClr val="524848"/>
                </a:solidFill>
                <a:latin typeface="Arial"/>
                <a:cs typeface="Arial"/>
              </a:rPr>
              <a:t>who  </a:t>
            </a:r>
            <a:r>
              <a:rPr dirty="0" sz="2400" spc="30">
                <a:solidFill>
                  <a:srgbClr val="524848"/>
                </a:solidFill>
                <a:latin typeface="Arial"/>
                <a:cs typeface="Arial"/>
              </a:rPr>
              <a:t>believed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in</a:t>
            </a:r>
            <a:r>
              <a:rPr dirty="0" sz="2400" spc="2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socialism</a:t>
            </a:r>
            <a:endParaRPr sz="2400">
              <a:latin typeface="Arial"/>
              <a:cs typeface="Arial"/>
            </a:endParaRPr>
          </a:p>
          <a:p>
            <a:pPr lvl="1" marL="515620" marR="135255" indent="-182880">
              <a:lnSpc>
                <a:spcPct val="90000"/>
              </a:lnSpc>
              <a:spcBef>
                <a:spcPts val="57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u="heavy" sz="2400" spc="3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Socialism</a:t>
            </a:r>
            <a:r>
              <a:rPr dirty="0" sz="2400" spc="35">
                <a:solidFill>
                  <a:srgbClr val="524848"/>
                </a:solidFill>
                <a:latin typeface="Arial"/>
                <a:cs typeface="Arial"/>
              </a:rPr>
              <a:t>-an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economic  </a:t>
            </a:r>
            <a:r>
              <a:rPr dirty="0" sz="2400" spc="10">
                <a:solidFill>
                  <a:srgbClr val="524848"/>
                </a:solidFill>
                <a:latin typeface="Arial"/>
                <a:cs typeface="Arial"/>
              </a:rPr>
              <a:t>or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political </a:t>
            </a:r>
            <a:r>
              <a:rPr dirty="0" sz="2400" spc="35">
                <a:solidFill>
                  <a:srgbClr val="524848"/>
                </a:solidFill>
                <a:latin typeface="Arial"/>
                <a:cs typeface="Arial"/>
              </a:rPr>
              <a:t>philosophy 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that </a:t>
            </a:r>
            <a:r>
              <a:rPr dirty="0" sz="2400" spc="25">
                <a:solidFill>
                  <a:srgbClr val="524848"/>
                </a:solidFill>
                <a:latin typeface="Arial"/>
                <a:cs typeface="Arial"/>
              </a:rPr>
              <a:t>favors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public </a:t>
            </a:r>
            <a:r>
              <a:rPr dirty="0" sz="2400" spc="5">
                <a:solidFill>
                  <a:srgbClr val="524848"/>
                </a:solidFill>
                <a:latin typeface="Arial"/>
                <a:cs typeface="Arial"/>
              </a:rPr>
              <a:t>(or  </a:t>
            </a:r>
            <a:r>
              <a:rPr dirty="0" sz="2400" spc="35">
                <a:solidFill>
                  <a:srgbClr val="524848"/>
                </a:solidFill>
                <a:latin typeface="Arial"/>
                <a:cs typeface="Arial"/>
              </a:rPr>
              <a:t>social)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control of  </a:t>
            </a:r>
            <a:r>
              <a:rPr dirty="0" sz="2400" spc="50">
                <a:solidFill>
                  <a:srgbClr val="524848"/>
                </a:solidFill>
                <a:latin typeface="Arial"/>
                <a:cs typeface="Arial"/>
              </a:rPr>
              <a:t>property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400" spc="229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income.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143000"/>
            <a:ext cx="3352799" cy="2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67200" y="2743200"/>
            <a:ext cx="1758950" cy="181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15000" y="3581400"/>
            <a:ext cx="3428999" cy="223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19600" y="1447800"/>
            <a:ext cx="1247775" cy="1276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550" y="1081150"/>
            <a:ext cx="5168900" cy="416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367790">
              <a:lnSpc>
                <a:spcPct val="100000"/>
              </a:lnSpc>
              <a:spcBef>
                <a:spcPts val="3090"/>
              </a:spcBef>
            </a:pPr>
            <a:r>
              <a:rPr dirty="0" u="heavy" sz="3200" spc="-14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</a:rPr>
              <a:t>SETBACKS </a:t>
            </a:r>
            <a:r>
              <a:rPr dirty="0" u="heavy" sz="3200" spc="-22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</a:rPr>
              <a:t>FOR </a:t>
            </a:r>
            <a:r>
              <a:rPr dirty="0" u="heavy" sz="3200" spc="-9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</a:rPr>
              <a:t>LABOR</a:t>
            </a:r>
            <a:r>
              <a:rPr dirty="0" u="heavy" sz="3200" spc="-204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</a:rPr>
              <a:t> </a:t>
            </a:r>
            <a:r>
              <a:rPr dirty="0" u="heavy" sz="3200" spc="-1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</a:rPr>
              <a:t>UNIONS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6212" y="1551178"/>
            <a:ext cx="3887470" cy="446722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241300" marR="132080" indent="-228600">
              <a:lnSpc>
                <a:spcPts val="2310"/>
              </a:lnSpc>
              <a:spcBef>
                <a:spcPts val="65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Great </a:t>
            </a:r>
            <a:r>
              <a:rPr dirty="0" u="heavy" sz="2400" spc="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Railroad </a:t>
            </a:r>
            <a:r>
              <a:rPr dirty="0" u="heavy" sz="2400" spc="1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Strike </a:t>
            </a:r>
            <a:r>
              <a:rPr dirty="0" u="heavy" sz="24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4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1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1877</a:t>
            </a:r>
            <a:endParaRPr sz="2400">
              <a:latin typeface="Arial"/>
              <a:cs typeface="Arial"/>
            </a:endParaRPr>
          </a:p>
          <a:p>
            <a:pPr lvl="1" marL="515620" marR="5080" indent="-182880">
              <a:lnSpc>
                <a:spcPct val="80000"/>
              </a:lnSpc>
              <a:spcBef>
                <a:spcPts val="509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-114">
                <a:solidFill>
                  <a:srgbClr val="524848"/>
                </a:solidFill>
                <a:latin typeface="Arial"/>
                <a:cs typeface="Arial"/>
              </a:rPr>
              <a:t>RR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workers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strike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protest  </a:t>
            </a:r>
            <a:r>
              <a:rPr dirty="0" sz="2000" spc="10">
                <a:solidFill>
                  <a:srgbClr val="524848"/>
                </a:solidFill>
                <a:latin typeface="Arial"/>
                <a:cs typeface="Arial"/>
              </a:rPr>
              <a:t>wage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cut</a:t>
            </a:r>
            <a:endParaRPr sz="2000">
              <a:latin typeface="Arial"/>
              <a:cs typeface="Arial"/>
            </a:endParaRPr>
          </a:p>
          <a:p>
            <a:pPr lvl="1" marL="515620" indent="-182880">
              <a:lnSpc>
                <a:spcPts val="2160"/>
              </a:lnSpc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Violence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erupted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in</a:t>
            </a:r>
            <a:r>
              <a:rPr dirty="0" sz="2000" spc="3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many</a:t>
            </a:r>
            <a:endParaRPr sz="2000">
              <a:latin typeface="Arial"/>
              <a:cs typeface="Arial"/>
            </a:endParaRPr>
          </a:p>
          <a:p>
            <a:pPr marL="514984">
              <a:lnSpc>
                <a:spcPts val="2160"/>
              </a:lnSpc>
            </a:pP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cities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for </a:t>
            </a:r>
            <a:r>
              <a:rPr dirty="0" sz="2000" spc="-30">
                <a:solidFill>
                  <a:srgbClr val="524848"/>
                </a:solidFill>
                <a:latin typeface="Arial"/>
                <a:cs typeface="Arial"/>
              </a:rPr>
              <a:t>a</a:t>
            </a:r>
            <a:r>
              <a:rPr dirty="0" sz="2000" spc="2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40">
                <a:solidFill>
                  <a:srgbClr val="524848"/>
                </a:solidFill>
                <a:latin typeface="Arial"/>
                <a:cs typeface="Arial"/>
              </a:rPr>
              <a:t>week</a:t>
            </a:r>
            <a:endParaRPr sz="2000">
              <a:latin typeface="Arial"/>
              <a:cs typeface="Arial"/>
            </a:endParaRPr>
          </a:p>
          <a:p>
            <a:pPr lvl="1" marL="515620" marR="336550" indent="-182880">
              <a:lnSpc>
                <a:spcPts val="1920"/>
              </a:lnSpc>
              <a:spcBef>
                <a:spcPts val="46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President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Rutherford </a:t>
            </a:r>
            <a:r>
              <a:rPr dirty="0" sz="2000" spc="-55">
                <a:solidFill>
                  <a:srgbClr val="524848"/>
                </a:solidFill>
                <a:latin typeface="Arial"/>
                <a:cs typeface="Arial"/>
              </a:rPr>
              <a:t>B.  </a:t>
            </a:r>
            <a:r>
              <a:rPr dirty="0" sz="2000" spc="-30">
                <a:solidFill>
                  <a:srgbClr val="524848"/>
                </a:solidFill>
                <a:latin typeface="Arial"/>
                <a:cs typeface="Arial"/>
              </a:rPr>
              <a:t>Hayes </a:t>
            </a:r>
            <a:r>
              <a:rPr dirty="0" sz="2000" spc="10">
                <a:solidFill>
                  <a:srgbClr val="524848"/>
                </a:solidFill>
                <a:latin typeface="Arial"/>
                <a:cs typeface="Arial"/>
              </a:rPr>
              <a:t>sends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Federal  </a:t>
            </a:r>
            <a:r>
              <a:rPr dirty="0" sz="2000" spc="-25">
                <a:solidFill>
                  <a:srgbClr val="524848"/>
                </a:solidFill>
                <a:latin typeface="Arial"/>
                <a:cs typeface="Arial"/>
              </a:rPr>
              <a:t>Troops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put </a:t>
            </a:r>
            <a:r>
              <a:rPr dirty="0" sz="2000" spc="20">
                <a:solidFill>
                  <a:srgbClr val="524848"/>
                </a:solidFill>
                <a:latin typeface="Arial"/>
                <a:cs typeface="Arial"/>
              </a:rPr>
              <a:t>down</a:t>
            </a:r>
            <a:r>
              <a:rPr dirty="0" sz="2000" spc="-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strike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BE964D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lvl="1" marL="515620" marR="287020" indent="-182880">
              <a:lnSpc>
                <a:spcPct val="80000"/>
              </a:lnSpc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u="sng" sz="2000" spc="-1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Scab</a:t>
            </a:r>
            <a:r>
              <a:rPr dirty="0" sz="2000" spc="-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–worker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called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000" spc="-40">
                <a:solidFill>
                  <a:srgbClr val="524848"/>
                </a:solidFill>
                <a:latin typeface="Arial"/>
                <a:cs typeface="Arial"/>
              </a:rPr>
              <a:t>by  </a:t>
            </a:r>
            <a:r>
              <a:rPr dirty="0" sz="2000" spc="15">
                <a:solidFill>
                  <a:srgbClr val="524848"/>
                </a:solidFill>
                <a:latin typeface="Arial"/>
                <a:cs typeface="Arial"/>
              </a:rPr>
              <a:t>an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employer to replace 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strikers</a:t>
            </a:r>
            <a:endParaRPr sz="2000">
              <a:latin typeface="Arial"/>
              <a:cs typeface="Arial"/>
            </a:endParaRPr>
          </a:p>
          <a:p>
            <a:pPr lvl="1" marL="515620" marR="308610" indent="-182880">
              <a:lnSpc>
                <a:spcPct val="80000"/>
              </a:lnSpc>
              <a:spcBef>
                <a:spcPts val="48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20">
                <a:solidFill>
                  <a:srgbClr val="524848"/>
                </a:solidFill>
                <a:latin typeface="Arial"/>
                <a:cs typeface="Arial"/>
              </a:rPr>
              <a:t>Courts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Federal govt. 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often </a:t>
            </a:r>
            <a:r>
              <a:rPr dirty="0" sz="2000" spc="40">
                <a:solidFill>
                  <a:srgbClr val="524848"/>
                </a:solidFill>
                <a:latin typeface="Arial"/>
                <a:cs typeface="Arial"/>
              </a:rPr>
              <a:t>sided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with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business 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during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Gilded</a:t>
            </a:r>
            <a:r>
              <a:rPr dirty="0" sz="2000" spc="2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524848"/>
                </a:solidFill>
                <a:latin typeface="Arial"/>
                <a:cs typeface="Arial"/>
              </a:rPr>
              <a:t>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1375" y="2343150"/>
            <a:ext cx="3954526" cy="283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367790">
              <a:lnSpc>
                <a:spcPct val="100000"/>
              </a:lnSpc>
              <a:spcBef>
                <a:spcPts val="3090"/>
              </a:spcBef>
            </a:pPr>
            <a:r>
              <a:rPr dirty="0" sz="3200" spc="-145"/>
              <a:t>SETBACKS </a:t>
            </a:r>
            <a:r>
              <a:rPr dirty="0" sz="3200" spc="-225"/>
              <a:t>FOR </a:t>
            </a:r>
            <a:r>
              <a:rPr dirty="0" sz="3200" spc="-95"/>
              <a:t>LABOR</a:t>
            </a:r>
            <a:r>
              <a:rPr dirty="0" sz="3200" spc="-204"/>
              <a:t> </a:t>
            </a:r>
            <a:r>
              <a:rPr dirty="0" sz="3200" spc="-110"/>
              <a:t>UNIONS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6212" y="1548969"/>
            <a:ext cx="3778885" cy="396938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Haymarket </a:t>
            </a:r>
            <a:r>
              <a:rPr dirty="0" u="heavy" sz="2400" spc="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Riot</a:t>
            </a:r>
            <a:r>
              <a:rPr dirty="0" u="heavy" sz="2400" spc="2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1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1886</a:t>
            </a:r>
            <a:endParaRPr sz="2400">
              <a:latin typeface="Arial"/>
              <a:cs typeface="Arial"/>
            </a:endParaRPr>
          </a:p>
          <a:p>
            <a:pPr lvl="1" marL="515620" marR="5080" indent="-182880">
              <a:lnSpc>
                <a:spcPts val="2160"/>
              </a:lnSpc>
              <a:spcBef>
                <a:spcPts val="53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Workers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protesting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holding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demonstrations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in  Haymarket </a:t>
            </a:r>
            <a:r>
              <a:rPr dirty="0" sz="2000" spc="15">
                <a:solidFill>
                  <a:srgbClr val="524848"/>
                </a:solidFill>
                <a:latin typeface="Arial"/>
                <a:cs typeface="Arial"/>
              </a:rPr>
              <a:t>Square</a:t>
            </a:r>
            <a:r>
              <a:rPr dirty="0" sz="2000" spc="2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524848"/>
                </a:solidFill>
                <a:latin typeface="Arial"/>
                <a:cs typeface="Arial"/>
              </a:rPr>
              <a:t>Chicago</a:t>
            </a:r>
            <a:endParaRPr sz="2000">
              <a:latin typeface="Arial"/>
              <a:cs typeface="Arial"/>
            </a:endParaRPr>
          </a:p>
          <a:p>
            <a:pPr lvl="1" marL="515620" indent="-182880">
              <a:lnSpc>
                <a:spcPts val="2280"/>
              </a:lnSpc>
              <a:spcBef>
                <a:spcPts val="209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Speakers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are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socialist</a:t>
            </a:r>
            <a:r>
              <a:rPr dirty="0" sz="2000" spc="33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514984">
              <a:lnSpc>
                <a:spcPts val="2280"/>
              </a:lnSpc>
            </a:pP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anarchist </a:t>
            </a:r>
            <a:r>
              <a:rPr dirty="0" sz="2000" spc="5">
                <a:solidFill>
                  <a:srgbClr val="524848"/>
                </a:solidFill>
                <a:latin typeface="Arial"/>
                <a:cs typeface="Arial"/>
              </a:rPr>
              <a:t>(no</a:t>
            </a:r>
            <a:r>
              <a:rPr dirty="0" sz="2000" spc="2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524848"/>
                </a:solidFill>
                <a:latin typeface="Arial"/>
                <a:cs typeface="Arial"/>
              </a:rPr>
              <a:t>govt.)</a:t>
            </a:r>
            <a:endParaRPr sz="2000">
              <a:latin typeface="Arial"/>
              <a:cs typeface="Arial"/>
            </a:endParaRPr>
          </a:p>
          <a:p>
            <a:pPr lvl="1" marL="515620" marR="215265" indent="-182880">
              <a:lnSpc>
                <a:spcPts val="2160"/>
              </a:lnSpc>
              <a:spcBef>
                <a:spcPts val="509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Police </a:t>
            </a:r>
            <a:r>
              <a:rPr dirty="0" sz="2000" spc="40">
                <a:solidFill>
                  <a:srgbClr val="524848"/>
                </a:solidFill>
                <a:latin typeface="Arial"/>
                <a:cs typeface="Arial"/>
              </a:rPr>
              <a:t>arrive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bomb </a:t>
            </a:r>
            <a:r>
              <a:rPr dirty="0" sz="2000" spc="20">
                <a:solidFill>
                  <a:srgbClr val="524848"/>
                </a:solidFill>
                <a:latin typeface="Arial"/>
                <a:cs typeface="Arial"/>
              </a:rPr>
              <a:t>is 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thrown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at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police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killing  </a:t>
            </a:r>
            <a:r>
              <a:rPr dirty="0" sz="2000" spc="35">
                <a:solidFill>
                  <a:srgbClr val="524848"/>
                </a:solidFill>
                <a:latin typeface="Arial"/>
                <a:cs typeface="Arial"/>
              </a:rPr>
              <a:t>some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35">
                <a:solidFill>
                  <a:srgbClr val="524848"/>
                </a:solidFill>
                <a:latin typeface="Arial"/>
                <a:cs typeface="Arial"/>
              </a:rPr>
              <a:t>causing</a:t>
            </a:r>
            <a:r>
              <a:rPr dirty="0" sz="2000" spc="36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riot</a:t>
            </a:r>
            <a:endParaRPr sz="2000">
              <a:latin typeface="Arial"/>
              <a:cs typeface="Arial"/>
            </a:endParaRPr>
          </a:p>
          <a:p>
            <a:pPr lvl="1" marL="515620" marR="5080" indent="-182880">
              <a:lnSpc>
                <a:spcPts val="2160"/>
              </a:lnSpc>
              <a:spcBef>
                <a:spcPts val="484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Public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blames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labor </a:t>
            </a:r>
            <a:r>
              <a:rPr dirty="0" sz="2000" spc="40">
                <a:solidFill>
                  <a:srgbClr val="524848"/>
                </a:solidFill>
                <a:latin typeface="Arial"/>
                <a:cs typeface="Arial"/>
              </a:rPr>
              <a:t>unions 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15">
                <a:solidFill>
                  <a:srgbClr val="524848"/>
                </a:solidFill>
                <a:latin typeface="Arial"/>
                <a:cs typeface="Arial"/>
              </a:rPr>
              <a:t>views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them </a:t>
            </a:r>
            <a:r>
              <a:rPr dirty="0" sz="2000" spc="-15">
                <a:solidFill>
                  <a:srgbClr val="524848"/>
                </a:solidFill>
                <a:latin typeface="Arial"/>
                <a:cs typeface="Arial"/>
              </a:rPr>
              <a:t>as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radical,  violent,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mostly 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foreigners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2901" y="2374900"/>
            <a:ext cx="3644900" cy="2949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7616" y="531317"/>
            <a:ext cx="609219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45"/>
              <a:t>SETBACKS </a:t>
            </a:r>
            <a:r>
              <a:rPr dirty="0" sz="3200" spc="-225"/>
              <a:t>FOR </a:t>
            </a:r>
            <a:r>
              <a:rPr dirty="0" sz="3200" spc="-95"/>
              <a:t>LABOR</a:t>
            </a:r>
            <a:r>
              <a:rPr dirty="0" sz="3200" spc="-235"/>
              <a:t> </a:t>
            </a:r>
            <a:r>
              <a:rPr dirty="0" sz="3200" spc="-110"/>
              <a:t>UNIONS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6212" y="1549042"/>
            <a:ext cx="3775075" cy="450532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9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8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Homestead</a:t>
            </a:r>
            <a:r>
              <a:rPr dirty="0" u="heavy" sz="2400" spc="12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13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Strike-1892</a:t>
            </a:r>
            <a:endParaRPr sz="2400">
              <a:latin typeface="Arial"/>
              <a:cs typeface="Arial"/>
            </a:endParaRPr>
          </a:p>
          <a:p>
            <a:pPr lvl="1" marL="515620" marR="548640" indent="-182880">
              <a:lnSpc>
                <a:spcPct val="100000"/>
              </a:lnSpc>
              <a:spcBef>
                <a:spcPts val="50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Workers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strike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against  </a:t>
            </a:r>
            <a:r>
              <a:rPr dirty="0" sz="2000" spc="15">
                <a:solidFill>
                  <a:srgbClr val="524848"/>
                </a:solidFill>
                <a:latin typeface="Arial"/>
                <a:cs typeface="Arial"/>
              </a:rPr>
              <a:t>Carnegie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Steel</a:t>
            </a:r>
            <a:r>
              <a:rPr dirty="0" sz="2000" spc="2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plant</a:t>
            </a:r>
            <a:endParaRPr sz="2000">
              <a:latin typeface="Arial"/>
              <a:cs typeface="Arial"/>
            </a:endParaRPr>
          </a:p>
          <a:p>
            <a:pPr lvl="1" marL="515620" indent="-182880">
              <a:lnSpc>
                <a:spcPct val="100000"/>
              </a:lnSpc>
              <a:spcBef>
                <a:spcPts val="48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5">
                <a:solidFill>
                  <a:srgbClr val="524848"/>
                </a:solidFill>
                <a:latin typeface="Arial"/>
                <a:cs typeface="Arial"/>
              </a:rPr>
              <a:t>Henry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Frick </a:t>
            </a:r>
            <a:r>
              <a:rPr dirty="0" sz="2000" spc="-5">
                <a:solidFill>
                  <a:srgbClr val="524848"/>
                </a:solidFill>
                <a:latin typeface="Arial"/>
                <a:cs typeface="Arial"/>
              </a:rPr>
              <a:t>was</a:t>
            </a:r>
            <a:r>
              <a:rPr dirty="0" sz="2000" spc="36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anti-union</a:t>
            </a:r>
            <a:endParaRPr sz="2000">
              <a:latin typeface="Arial"/>
              <a:cs typeface="Arial"/>
            </a:endParaRPr>
          </a:p>
          <a:p>
            <a:pPr marL="514984">
              <a:lnSpc>
                <a:spcPct val="100000"/>
              </a:lnSpc>
            </a:pP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leader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of</a:t>
            </a:r>
            <a:r>
              <a:rPr dirty="0" sz="2000" spc="22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plant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114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Pullman </a:t>
            </a:r>
            <a:r>
              <a:rPr dirty="0" u="heavy" sz="2400" spc="1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Strike</a:t>
            </a:r>
            <a:r>
              <a:rPr dirty="0" u="heavy" sz="2400" spc="2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1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1894</a:t>
            </a:r>
            <a:endParaRPr sz="2400">
              <a:latin typeface="Arial"/>
              <a:cs typeface="Arial"/>
            </a:endParaRPr>
          </a:p>
          <a:p>
            <a:pPr lvl="1" marL="515620" marR="139700" indent="-182880">
              <a:lnSpc>
                <a:spcPct val="100000"/>
              </a:lnSpc>
              <a:spcBef>
                <a:spcPts val="49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Railroad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industry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strike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in  which </a:t>
            </a:r>
            <a:r>
              <a:rPr dirty="0" sz="2000" spc="125">
                <a:solidFill>
                  <a:srgbClr val="524848"/>
                </a:solidFill>
                <a:latin typeface="Arial"/>
                <a:cs typeface="Arial"/>
              </a:rPr>
              <a:t>120,000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striking 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railroad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workers </a:t>
            </a:r>
            <a:r>
              <a:rPr dirty="0" sz="2000" spc="20">
                <a:solidFill>
                  <a:srgbClr val="524848"/>
                </a:solidFill>
                <a:latin typeface="Arial"/>
                <a:cs typeface="Arial"/>
              </a:rPr>
              <a:t>were  </a:t>
            </a:r>
            <a:r>
              <a:rPr dirty="0" sz="2000" spc="40">
                <a:solidFill>
                  <a:srgbClr val="524848"/>
                </a:solidFill>
                <a:latin typeface="Arial"/>
                <a:cs typeface="Arial"/>
              </a:rPr>
              <a:t>stopped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only </a:t>
            </a:r>
            <a:r>
              <a:rPr dirty="0" sz="2000" spc="-40">
                <a:solidFill>
                  <a:srgbClr val="524848"/>
                </a:solidFill>
                <a:latin typeface="Arial"/>
                <a:cs typeface="Arial"/>
              </a:rPr>
              <a:t>by</a:t>
            </a:r>
            <a:r>
              <a:rPr dirty="0" sz="2000" spc="3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514984">
              <a:lnSpc>
                <a:spcPct val="100000"/>
              </a:lnSpc>
              <a:spcBef>
                <a:spcPts val="5"/>
              </a:spcBef>
            </a:pP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intervention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2000" spc="30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federal</a:t>
            </a:r>
            <a:endParaRPr sz="2000">
              <a:latin typeface="Arial"/>
              <a:cs typeface="Arial"/>
            </a:endParaRPr>
          </a:p>
          <a:p>
            <a:pPr marL="514984">
              <a:lnSpc>
                <a:spcPct val="100000"/>
              </a:lnSpc>
            </a:pP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government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0" y="1295400"/>
            <a:ext cx="1016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0" y="1295400"/>
            <a:ext cx="1216025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53200" y="1066800"/>
            <a:ext cx="2351151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91000" y="3429000"/>
            <a:ext cx="2362200" cy="157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43600" y="4724462"/>
            <a:ext cx="3200399" cy="2133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531317"/>
            <a:ext cx="88138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164715">
              <a:lnSpc>
                <a:spcPct val="100000"/>
              </a:lnSpc>
              <a:spcBef>
                <a:spcPts val="105"/>
              </a:spcBef>
            </a:pPr>
            <a:r>
              <a:rPr dirty="0" sz="3200" spc="-229"/>
              <a:t>THE </a:t>
            </a:r>
            <a:r>
              <a:rPr dirty="0" sz="3200" spc="-145"/>
              <a:t>NEW</a:t>
            </a:r>
            <a:r>
              <a:rPr dirty="0" sz="3200" spc="114"/>
              <a:t> </a:t>
            </a:r>
            <a:r>
              <a:rPr dirty="0" sz="3200" spc="-35"/>
              <a:t>IMMIGRANTS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6212" y="1595374"/>
            <a:ext cx="3926204" cy="435546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241300" marR="340360" indent="-228600">
              <a:lnSpc>
                <a:spcPct val="90100"/>
              </a:lnSpc>
              <a:spcBef>
                <a:spcPts val="34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2000" spc="1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New </a:t>
            </a:r>
            <a:r>
              <a:rPr dirty="0" u="sng" sz="2000" spc="13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Immigrants</a:t>
            </a:r>
            <a:r>
              <a:rPr dirty="0" sz="2000" spc="135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-Between  </a:t>
            </a:r>
            <a:r>
              <a:rPr dirty="0" sz="2000" spc="170">
                <a:solidFill>
                  <a:srgbClr val="524848"/>
                </a:solidFill>
                <a:latin typeface="Arial"/>
                <a:cs typeface="Arial"/>
              </a:rPr>
              <a:t>1870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160">
                <a:solidFill>
                  <a:srgbClr val="524848"/>
                </a:solidFill>
                <a:latin typeface="Arial"/>
                <a:cs typeface="Arial"/>
              </a:rPr>
              <a:t>1920-20 </a:t>
            </a:r>
            <a:r>
              <a:rPr dirty="0" sz="2000" spc="150">
                <a:solidFill>
                  <a:srgbClr val="524848"/>
                </a:solidFill>
                <a:latin typeface="Arial"/>
                <a:cs typeface="Arial"/>
              </a:rPr>
              <a:t>million </a:t>
            </a:r>
            <a:r>
              <a:rPr dirty="0" u="sng" sz="2000" spc="15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8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Europeans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-mostly</a:t>
            </a:r>
            <a:r>
              <a:rPr dirty="0" sz="2000" spc="1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from</a:t>
            </a:r>
            <a:endParaRPr sz="2000">
              <a:latin typeface="Arial"/>
              <a:cs typeface="Arial"/>
            </a:endParaRPr>
          </a:p>
          <a:p>
            <a:pPr marL="241300" marR="5080">
              <a:lnSpc>
                <a:spcPts val="2160"/>
              </a:lnSpc>
              <a:spcBef>
                <a:spcPts val="30"/>
              </a:spcBef>
            </a:pP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Southern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Eastern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Europe 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came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to</a:t>
            </a:r>
            <a:r>
              <a:rPr dirty="0" sz="2000" spc="3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America-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130"/>
              </a:lnSpc>
            </a:pP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(</a:t>
            </a:r>
            <a:r>
              <a:rPr dirty="0" sz="1600" spc="100">
                <a:solidFill>
                  <a:srgbClr val="524848"/>
                </a:solidFill>
                <a:latin typeface="Arial"/>
                <a:cs typeface="Arial"/>
              </a:rPr>
              <a:t>Jews/Catholics)</a:t>
            </a:r>
            <a:endParaRPr sz="1600">
              <a:latin typeface="Arial"/>
              <a:cs typeface="Arial"/>
            </a:endParaRPr>
          </a:p>
          <a:p>
            <a:pPr marL="241300" marR="562610" indent="-228600">
              <a:lnSpc>
                <a:spcPts val="2160"/>
              </a:lnSpc>
              <a:spcBef>
                <a:spcPts val="51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Hundreds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thousands  more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came 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from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Mexico, 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Caribbean,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000" spc="3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China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280"/>
              </a:lnSpc>
              <a:spcBef>
                <a:spcPts val="21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Looked </a:t>
            </a:r>
            <a:r>
              <a:rPr dirty="0" sz="2000" spc="65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000" spc="3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sounded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dirty="0" sz="2000" spc="145">
                <a:solidFill>
                  <a:srgbClr val="524848"/>
                </a:solidFill>
                <a:latin typeface="Arial"/>
                <a:cs typeface="Arial"/>
              </a:rPr>
              <a:t>different </a:t>
            </a: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than</a:t>
            </a:r>
            <a:r>
              <a:rPr dirty="0" sz="2000" spc="2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natives</a:t>
            </a:r>
            <a:endParaRPr sz="2000">
              <a:latin typeface="Arial"/>
              <a:cs typeface="Arial"/>
            </a:endParaRPr>
          </a:p>
          <a:p>
            <a:pPr marL="241300" marR="727710" indent="-228600">
              <a:lnSpc>
                <a:spcPts val="2160"/>
              </a:lnSpc>
              <a:spcBef>
                <a:spcPts val="509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2000" spc="10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Nativism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-Movement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to  ensure </a:t>
            </a:r>
            <a:r>
              <a:rPr dirty="0" sz="2000" spc="145">
                <a:solidFill>
                  <a:srgbClr val="524848"/>
                </a:solidFill>
                <a:latin typeface="Arial"/>
                <a:cs typeface="Arial"/>
              </a:rPr>
              <a:t>that</a:t>
            </a:r>
            <a:r>
              <a:rPr dirty="0" sz="2000" spc="30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native-born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010"/>
              </a:lnSpc>
            </a:pP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Americans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received</a:t>
            </a:r>
            <a:r>
              <a:rPr dirty="0" sz="2000" spc="2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25">
                <a:solidFill>
                  <a:srgbClr val="524848"/>
                </a:solidFill>
                <a:latin typeface="Arial"/>
                <a:cs typeface="Arial"/>
              </a:rPr>
              <a:t>better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dirty="0" sz="2000" spc="150">
                <a:solidFill>
                  <a:srgbClr val="524848"/>
                </a:solidFill>
                <a:latin typeface="Arial"/>
                <a:cs typeface="Arial"/>
              </a:rPr>
              <a:t>treatment </a:t>
            </a: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than</a:t>
            </a:r>
            <a:r>
              <a:rPr dirty="0" sz="2000" spc="26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40">
                <a:solidFill>
                  <a:srgbClr val="524848"/>
                </a:solidFill>
                <a:latin typeface="Arial"/>
                <a:cs typeface="Arial"/>
              </a:rPr>
              <a:t>immigrants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9500" y="1219200"/>
            <a:ext cx="3352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15914" y="6519773"/>
            <a:ext cx="1428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Russian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Jews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45970"/>
            <a:ext cx="7162800" cy="5312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312165"/>
            <a:ext cx="789241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  <a:tabLst>
                <a:tab pos="937260" algn="l"/>
                <a:tab pos="2332355" algn="l"/>
              </a:tabLst>
            </a:pPr>
            <a:r>
              <a:rPr dirty="0" sz="2400" spc="225"/>
              <a:t>1888	</a:t>
            </a:r>
            <a:r>
              <a:rPr dirty="0" sz="2400" spc="-85"/>
              <a:t>PUCK </a:t>
            </a:r>
            <a:r>
              <a:rPr dirty="0" sz="2400" spc="-10"/>
              <a:t>MAGAZINE </a:t>
            </a:r>
            <a:r>
              <a:rPr dirty="0" sz="2400" spc="-95"/>
              <a:t>CARTOON </a:t>
            </a:r>
            <a:r>
              <a:rPr dirty="0" sz="2400" spc="-90"/>
              <a:t>ABOUT </a:t>
            </a:r>
            <a:r>
              <a:rPr dirty="0" sz="2400" spc="-5"/>
              <a:t>AMERICAN  </a:t>
            </a:r>
            <a:r>
              <a:rPr dirty="0" sz="2400" spc="-25"/>
              <a:t>BUSINESSMEN	</a:t>
            </a:r>
            <a:r>
              <a:rPr dirty="0" sz="2400" spc="-65"/>
              <a:t>ENCOURAGING </a:t>
            </a:r>
            <a:r>
              <a:rPr dirty="0" sz="2400" spc="15"/>
              <a:t>IMMIGRATION</a:t>
            </a:r>
            <a:r>
              <a:rPr dirty="0" sz="2400" spc="20"/>
              <a:t> </a:t>
            </a:r>
            <a:r>
              <a:rPr dirty="0" sz="2400" spc="-135"/>
              <a:t>FOR</a:t>
            </a:r>
            <a:endParaRPr sz="2400"/>
          </a:p>
          <a:p>
            <a:pPr algn="ctr">
              <a:lnSpc>
                <a:spcPct val="100000"/>
              </a:lnSpc>
            </a:pPr>
            <a:r>
              <a:rPr dirty="0" sz="2400" spc="-75"/>
              <a:t>CHEAP </a:t>
            </a:r>
            <a:r>
              <a:rPr dirty="0" sz="2400" spc="-30"/>
              <a:t>LABOR </a:t>
            </a:r>
            <a:r>
              <a:rPr dirty="0" sz="2400" spc="-20"/>
              <a:t>WHICH </a:t>
            </a:r>
            <a:r>
              <a:rPr dirty="0" sz="2400" spc="-80"/>
              <a:t>HURTS</a:t>
            </a:r>
            <a:r>
              <a:rPr dirty="0" sz="2400" spc="125"/>
              <a:t> </a:t>
            </a:r>
            <a:r>
              <a:rPr dirty="0" sz="2400" spc="-10"/>
              <a:t>AMERICANS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4669" y="531317"/>
            <a:ext cx="450215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29"/>
              <a:t>THE </a:t>
            </a:r>
            <a:r>
              <a:rPr dirty="0" sz="3200" spc="-145"/>
              <a:t>NEW</a:t>
            </a:r>
            <a:r>
              <a:rPr dirty="0" sz="3200" spc="75"/>
              <a:t> </a:t>
            </a:r>
            <a:r>
              <a:rPr dirty="0" sz="3200" spc="-35"/>
              <a:t>IMMIGRANTS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6212" y="1579829"/>
            <a:ext cx="3923029" cy="41656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274955" indent="-228600">
              <a:lnSpc>
                <a:spcPct val="90000"/>
              </a:lnSpc>
              <a:spcBef>
                <a:spcPts val="434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800" spc="4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Ellis </a:t>
            </a:r>
            <a:r>
              <a:rPr dirty="0" u="heavy" sz="28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Island-</a:t>
            </a:r>
            <a:r>
              <a:rPr dirty="0" sz="2800" spc="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3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800" spc="-45">
                <a:solidFill>
                  <a:srgbClr val="524848"/>
                </a:solidFill>
                <a:latin typeface="Arial"/>
                <a:cs typeface="Arial"/>
              </a:rPr>
              <a:t>New  </a:t>
            </a:r>
            <a:r>
              <a:rPr dirty="0" sz="2800" spc="-25">
                <a:solidFill>
                  <a:srgbClr val="524848"/>
                </a:solidFill>
                <a:latin typeface="Arial"/>
                <a:cs typeface="Arial"/>
              </a:rPr>
              <a:t>York </a:t>
            </a:r>
            <a:r>
              <a:rPr dirty="0" sz="2800" spc="75">
                <a:solidFill>
                  <a:srgbClr val="524848"/>
                </a:solidFill>
                <a:latin typeface="Arial"/>
                <a:cs typeface="Arial"/>
              </a:rPr>
              <a:t>harbor </a:t>
            </a:r>
            <a:r>
              <a:rPr dirty="0" sz="2800" spc="45">
                <a:solidFill>
                  <a:srgbClr val="524848"/>
                </a:solidFill>
                <a:latin typeface="Arial"/>
                <a:cs typeface="Arial"/>
              </a:rPr>
              <a:t>where  </a:t>
            </a:r>
            <a:r>
              <a:rPr dirty="0" sz="2800" spc="105">
                <a:solidFill>
                  <a:srgbClr val="524848"/>
                </a:solidFill>
                <a:latin typeface="Arial"/>
                <a:cs typeface="Arial"/>
              </a:rPr>
              <a:t>most </a:t>
            </a:r>
            <a:r>
              <a:rPr dirty="0" sz="2800" spc="25">
                <a:solidFill>
                  <a:srgbClr val="524848"/>
                </a:solidFill>
                <a:latin typeface="Arial"/>
                <a:cs typeface="Arial"/>
              </a:rPr>
              <a:t>European  </a:t>
            </a:r>
            <a:r>
              <a:rPr dirty="0" sz="2800" spc="135">
                <a:solidFill>
                  <a:srgbClr val="524848"/>
                </a:solidFill>
                <a:latin typeface="Arial"/>
                <a:cs typeface="Arial"/>
              </a:rPr>
              <a:t>immigrants </a:t>
            </a:r>
            <a:r>
              <a:rPr dirty="0" sz="2800" spc="70">
                <a:solidFill>
                  <a:srgbClr val="524848"/>
                </a:solidFill>
                <a:latin typeface="Arial"/>
                <a:cs typeface="Arial"/>
              </a:rPr>
              <a:t>came </a:t>
            </a:r>
            <a:r>
              <a:rPr dirty="0" sz="2800" spc="65">
                <a:solidFill>
                  <a:srgbClr val="524848"/>
                </a:solidFill>
                <a:latin typeface="Arial"/>
                <a:cs typeface="Arial"/>
              </a:rPr>
              <a:t>to  </a:t>
            </a:r>
            <a:r>
              <a:rPr dirty="0" sz="2800" spc="60">
                <a:solidFill>
                  <a:srgbClr val="524848"/>
                </a:solidFill>
                <a:latin typeface="Arial"/>
                <a:cs typeface="Arial"/>
              </a:rPr>
              <a:t>get</a:t>
            </a:r>
            <a:r>
              <a:rPr dirty="0" sz="2800" spc="21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40">
                <a:solidFill>
                  <a:srgbClr val="524848"/>
                </a:solidFill>
                <a:latin typeface="Arial"/>
                <a:cs typeface="Arial"/>
              </a:rPr>
              <a:t>processed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67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800" spc="3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Angel </a:t>
            </a:r>
            <a:r>
              <a:rPr dirty="0" u="heavy" sz="28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Island-</a:t>
            </a:r>
            <a:r>
              <a:rPr dirty="0" sz="2800" spc="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3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800" spc="-30">
                <a:solidFill>
                  <a:srgbClr val="524848"/>
                </a:solidFill>
                <a:latin typeface="Arial"/>
                <a:cs typeface="Arial"/>
              </a:rPr>
              <a:t>San  </a:t>
            </a:r>
            <a:r>
              <a:rPr dirty="0" sz="2800" spc="30">
                <a:solidFill>
                  <a:srgbClr val="524848"/>
                </a:solidFill>
                <a:latin typeface="Arial"/>
                <a:cs typeface="Arial"/>
              </a:rPr>
              <a:t>Francisco </a:t>
            </a:r>
            <a:r>
              <a:rPr dirty="0" sz="2800" spc="45">
                <a:solidFill>
                  <a:srgbClr val="524848"/>
                </a:solidFill>
                <a:latin typeface="Arial"/>
                <a:cs typeface="Arial"/>
              </a:rPr>
              <a:t>where </a:t>
            </a:r>
            <a:r>
              <a:rPr dirty="0" sz="2800" spc="105">
                <a:solidFill>
                  <a:srgbClr val="524848"/>
                </a:solidFill>
                <a:latin typeface="Arial"/>
                <a:cs typeface="Arial"/>
              </a:rPr>
              <a:t>most  </a:t>
            </a:r>
            <a:r>
              <a:rPr dirty="0" sz="2800" spc="35">
                <a:solidFill>
                  <a:srgbClr val="524848"/>
                </a:solidFill>
                <a:latin typeface="Arial"/>
                <a:cs typeface="Arial"/>
              </a:rPr>
              <a:t>Asians </a:t>
            </a:r>
            <a:r>
              <a:rPr dirty="0" sz="2800" spc="75">
                <a:solidFill>
                  <a:srgbClr val="524848"/>
                </a:solidFill>
                <a:latin typeface="Arial"/>
                <a:cs typeface="Arial"/>
              </a:rPr>
              <a:t>entered</a:t>
            </a:r>
            <a:r>
              <a:rPr dirty="0" sz="2800" spc="4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-245">
                <a:solidFill>
                  <a:srgbClr val="524848"/>
                </a:solidFill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800" spc="55">
                <a:solidFill>
                  <a:srgbClr val="524848"/>
                </a:solidFill>
                <a:latin typeface="Arial"/>
                <a:cs typeface="Arial"/>
              </a:rPr>
              <a:t>Culture</a:t>
            </a:r>
            <a:r>
              <a:rPr dirty="0" sz="2800" spc="2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30">
                <a:solidFill>
                  <a:srgbClr val="524848"/>
                </a:solidFill>
                <a:latin typeface="Arial"/>
                <a:cs typeface="Arial"/>
              </a:rPr>
              <a:t>Shock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800" spc="105">
                <a:solidFill>
                  <a:srgbClr val="524848"/>
                </a:solidFill>
                <a:latin typeface="Arial"/>
                <a:cs typeface="Arial"/>
              </a:rPr>
              <a:t>Melting</a:t>
            </a:r>
            <a:r>
              <a:rPr dirty="0" sz="2800" spc="2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25">
                <a:solidFill>
                  <a:srgbClr val="524848"/>
                </a:solidFill>
                <a:latin typeface="Arial"/>
                <a:cs typeface="Arial"/>
              </a:rPr>
              <a:t>Pot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600" y="1295400"/>
            <a:ext cx="2590800" cy="1127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600" y="1143000"/>
            <a:ext cx="22860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7200" y="2514600"/>
            <a:ext cx="2286000" cy="154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29400" y="3116326"/>
            <a:ext cx="2514599" cy="176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62400" y="4419600"/>
            <a:ext cx="2667000" cy="2000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600" y="4972048"/>
            <a:ext cx="2438400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9408" y="531317"/>
            <a:ext cx="485330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60"/>
              <a:t>INVENTORS/INVENTIONS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9259" y="1687830"/>
            <a:ext cx="3919854" cy="4458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1939"/>
              </a:lnSpc>
              <a:spcBef>
                <a:spcPts val="1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700" spc="7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Thomas</a:t>
            </a:r>
            <a:r>
              <a:rPr dirty="0" u="sng" sz="1700" spc="204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6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Edison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630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1700" spc="50">
                <a:solidFill>
                  <a:srgbClr val="524848"/>
                </a:solidFill>
                <a:latin typeface="Arial"/>
                <a:cs typeface="Arial"/>
              </a:rPr>
              <a:t>Perfected </a:t>
            </a:r>
            <a:r>
              <a:rPr dirty="0" sz="1700" spc="60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1700" spc="90">
                <a:solidFill>
                  <a:srgbClr val="524848"/>
                </a:solidFill>
                <a:latin typeface="Arial"/>
                <a:cs typeface="Arial"/>
              </a:rPr>
              <a:t>light </a:t>
            </a:r>
            <a:r>
              <a:rPr dirty="0" sz="1700" spc="55">
                <a:solidFill>
                  <a:srgbClr val="524848"/>
                </a:solidFill>
                <a:latin typeface="Arial"/>
                <a:cs typeface="Arial"/>
              </a:rPr>
              <a:t>bulb in</a:t>
            </a:r>
            <a:r>
              <a:rPr dirty="0" sz="1700" spc="43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700" spc="105">
                <a:solidFill>
                  <a:srgbClr val="524848"/>
                </a:solidFill>
                <a:latin typeface="Arial"/>
                <a:cs typeface="Arial"/>
              </a:rPr>
              <a:t>1880,</a:t>
            </a:r>
            <a:endParaRPr sz="1700">
              <a:latin typeface="Arial"/>
              <a:cs typeface="Arial"/>
            </a:endParaRPr>
          </a:p>
          <a:p>
            <a:pPr marL="515620">
              <a:lnSpc>
                <a:spcPts val="1635"/>
              </a:lnSpc>
            </a:pPr>
            <a:r>
              <a:rPr dirty="0" sz="1700" spc="3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1700" spc="85">
                <a:solidFill>
                  <a:srgbClr val="524848"/>
                </a:solidFill>
                <a:latin typeface="Arial"/>
                <a:cs typeface="Arial"/>
              </a:rPr>
              <a:t>motion</a:t>
            </a:r>
            <a:r>
              <a:rPr dirty="0" sz="1700" spc="25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524848"/>
                </a:solidFill>
                <a:latin typeface="Arial"/>
                <a:cs typeface="Arial"/>
              </a:rPr>
              <a:t>picture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835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1700" spc="20">
                <a:solidFill>
                  <a:srgbClr val="524848"/>
                </a:solidFill>
                <a:latin typeface="Arial"/>
                <a:cs typeface="Arial"/>
              </a:rPr>
              <a:t>Organized </a:t>
            </a:r>
            <a:r>
              <a:rPr dirty="0" sz="1700" spc="30">
                <a:solidFill>
                  <a:srgbClr val="524848"/>
                </a:solidFill>
                <a:latin typeface="Arial"/>
                <a:cs typeface="Arial"/>
              </a:rPr>
              <a:t>power</a:t>
            </a:r>
            <a:r>
              <a:rPr dirty="0" sz="1700" spc="29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524848"/>
                </a:solidFill>
                <a:latin typeface="Arial"/>
                <a:cs typeface="Arial"/>
              </a:rPr>
              <a:t>plants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835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1700" spc="45">
                <a:solidFill>
                  <a:srgbClr val="524848"/>
                </a:solidFill>
                <a:latin typeface="Arial"/>
                <a:cs typeface="Arial"/>
              </a:rPr>
              <a:t>Established </a:t>
            </a:r>
            <a:r>
              <a:rPr dirty="0" sz="1700" spc="95">
                <a:solidFill>
                  <a:srgbClr val="524848"/>
                </a:solidFill>
                <a:latin typeface="Arial"/>
                <a:cs typeface="Arial"/>
              </a:rPr>
              <a:t>first </a:t>
            </a:r>
            <a:r>
              <a:rPr dirty="0" sz="1700" spc="40">
                <a:solidFill>
                  <a:srgbClr val="524848"/>
                </a:solidFill>
                <a:latin typeface="Arial"/>
                <a:cs typeface="Arial"/>
              </a:rPr>
              <a:t>research</a:t>
            </a:r>
            <a:r>
              <a:rPr dirty="0" sz="1700" spc="36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524848"/>
                </a:solidFill>
                <a:latin typeface="Arial"/>
                <a:cs typeface="Arial"/>
              </a:rPr>
              <a:t>lab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83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7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Alexander </a:t>
            </a:r>
            <a:r>
              <a:rPr dirty="0" u="sng" sz="1700" spc="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Graham</a:t>
            </a:r>
            <a:r>
              <a:rPr dirty="0" u="sng" sz="1700" spc="31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Bell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835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u="sng" sz="1700" spc="2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Telephone</a:t>
            </a:r>
            <a:r>
              <a:rPr dirty="0" u="sng" sz="1700" spc="16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7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(1876)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83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7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Henry</a:t>
            </a:r>
            <a:r>
              <a:rPr dirty="0" u="sng" sz="1700" spc="21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4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Ford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835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u="sng" sz="1700" spc="3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Assembly</a:t>
            </a:r>
            <a:r>
              <a:rPr dirty="0" u="sng" sz="1700" spc="15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3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Line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83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7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George</a:t>
            </a:r>
            <a:r>
              <a:rPr dirty="0" u="sng" sz="1700" spc="1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Eastman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835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1700" spc="30">
                <a:solidFill>
                  <a:srgbClr val="524848"/>
                </a:solidFill>
                <a:latin typeface="Arial"/>
                <a:cs typeface="Arial"/>
              </a:rPr>
              <a:t>Camera</a:t>
            </a:r>
            <a:r>
              <a:rPr dirty="0" sz="1700" spc="15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524848"/>
                </a:solidFill>
                <a:latin typeface="Arial"/>
                <a:cs typeface="Arial"/>
              </a:rPr>
              <a:t>(1885)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83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700" spc="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Samuel</a:t>
            </a:r>
            <a:r>
              <a:rPr dirty="0" u="sng" sz="1700" spc="204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8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Morse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835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1700" spc="20">
                <a:solidFill>
                  <a:srgbClr val="524848"/>
                </a:solidFill>
                <a:latin typeface="Arial"/>
                <a:cs typeface="Arial"/>
              </a:rPr>
              <a:t>Telegraph</a:t>
            </a:r>
            <a:r>
              <a:rPr dirty="0" sz="1700" spc="15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524848"/>
                </a:solidFill>
                <a:latin typeface="Arial"/>
                <a:cs typeface="Arial"/>
              </a:rPr>
              <a:t>(1837)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839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700" spc="10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Wright</a:t>
            </a:r>
            <a:r>
              <a:rPr dirty="0" u="sng" sz="1700" spc="204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10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Brothers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839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1700" spc="60">
                <a:solidFill>
                  <a:srgbClr val="524848"/>
                </a:solidFill>
                <a:latin typeface="Arial"/>
                <a:cs typeface="Arial"/>
              </a:rPr>
              <a:t>Airplane</a:t>
            </a:r>
            <a:r>
              <a:rPr dirty="0" sz="1700" spc="1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524848"/>
                </a:solidFill>
                <a:latin typeface="Arial"/>
                <a:cs typeface="Arial"/>
              </a:rPr>
              <a:t>(1903)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83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1700" spc="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Christopher</a:t>
            </a:r>
            <a:r>
              <a:rPr dirty="0" u="sng" sz="1700" spc="2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700" spc="7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Sholes</a:t>
            </a:r>
            <a:endParaRPr sz="1700">
              <a:latin typeface="Arial"/>
              <a:cs typeface="Arial"/>
            </a:endParaRPr>
          </a:p>
          <a:p>
            <a:pPr lvl="1" marL="515620" indent="-182880">
              <a:lnSpc>
                <a:spcPts val="1825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sz="1700" spc="30">
                <a:solidFill>
                  <a:srgbClr val="524848"/>
                </a:solidFill>
                <a:latin typeface="Arial"/>
                <a:cs typeface="Arial"/>
              </a:rPr>
              <a:t>Typewriter</a:t>
            </a:r>
            <a:r>
              <a:rPr dirty="0" sz="1700" spc="1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524848"/>
                </a:solidFill>
                <a:latin typeface="Arial"/>
                <a:cs typeface="Arial"/>
              </a:rPr>
              <a:t>(1867)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206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1900" spc="95">
                <a:solidFill>
                  <a:srgbClr val="524848"/>
                </a:solidFill>
                <a:latin typeface="Arial"/>
                <a:cs typeface="Arial"/>
              </a:rPr>
              <a:t>Guglielmo</a:t>
            </a:r>
            <a:r>
              <a:rPr dirty="0" sz="1900" spc="2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524848"/>
                </a:solidFill>
                <a:latin typeface="Arial"/>
                <a:cs typeface="Arial"/>
              </a:rPr>
              <a:t>Marconi</a:t>
            </a:r>
            <a:endParaRPr sz="1900">
              <a:latin typeface="Arial"/>
              <a:cs typeface="Arial"/>
            </a:endParaRPr>
          </a:p>
          <a:p>
            <a:pPr lvl="1" marL="515620" indent="-182880">
              <a:lnSpc>
                <a:spcPts val="1935"/>
              </a:lnSpc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dirty="0" u="sng" sz="1700" spc="3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Radio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1219200"/>
            <a:ext cx="966787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0400" y="4800600"/>
            <a:ext cx="2286000" cy="187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71491" y="2545206"/>
            <a:ext cx="8407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Samuel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Morse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2175" y="6645046"/>
            <a:ext cx="13303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Alexander Graham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Bell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8000" y="1142936"/>
            <a:ext cx="1981200" cy="1182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0" y="3505200"/>
            <a:ext cx="10541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91200" y="2362200"/>
            <a:ext cx="1371600" cy="1958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43600" y="4648200"/>
            <a:ext cx="16256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91400" y="4572000"/>
            <a:ext cx="1285875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43400" y="3048000"/>
            <a:ext cx="1447800" cy="1089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28409" y="5975096"/>
            <a:ext cx="7131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19</a:t>
            </a:r>
            <a:r>
              <a:rPr dirty="0" baseline="25641" sz="975">
                <a:latin typeface="Arial"/>
                <a:cs typeface="Arial"/>
              </a:rPr>
              <a:t>th </a:t>
            </a:r>
            <a:r>
              <a:rPr dirty="0" sz="1000" spc="-5">
                <a:latin typeface="Arial"/>
                <a:cs typeface="Arial"/>
              </a:rPr>
              <a:t>Century  </a:t>
            </a:r>
            <a:r>
              <a:rPr dirty="0" sz="1000">
                <a:latin typeface="Arial"/>
                <a:cs typeface="Arial"/>
              </a:rPr>
              <a:t>Camera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7828" y="4145660"/>
            <a:ext cx="7131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19</a:t>
            </a:r>
            <a:r>
              <a:rPr dirty="0" baseline="25641" sz="975">
                <a:latin typeface="Arial"/>
                <a:cs typeface="Arial"/>
              </a:rPr>
              <a:t>th </a:t>
            </a:r>
            <a:r>
              <a:rPr dirty="0" sz="1000" spc="-5">
                <a:latin typeface="Arial"/>
                <a:cs typeface="Arial"/>
              </a:rPr>
              <a:t>Century  </a:t>
            </a:r>
            <a:r>
              <a:rPr dirty="0" sz="1000" spc="-10">
                <a:latin typeface="Arial"/>
                <a:cs typeface="Arial"/>
              </a:rPr>
              <a:t>Typewriter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47609" y="2469006"/>
            <a:ext cx="108077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u="sng" sz="100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Wright </a:t>
            </a:r>
            <a:r>
              <a:rPr dirty="0" u="sng" sz="10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Brothers</a:t>
            </a:r>
            <a:r>
              <a:rPr dirty="0" u="sng" sz="1000" spc="-10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on </a:t>
            </a:r>
            <a:r>
              <a:rPr dirty="0" sz="1000" spc="-5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u="sng" sz="10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1903</a:t>
            </a:r>
            <a:r>
              <a:rPr dirty="0" u="sng" sz="1000" spc="-3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Flight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67600" y="2895600"/>
            <a:ext cx="969962" cy="137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688706" y="4298060"/>
            <a:ext cx="475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2164715">
              <a:lnSpc>
                <a:spcPct val="100000"/>
              </a:lnSpc>
              <a:spcBef>
                <a:spcPts val="3090"/>
              </a:spcBef>
            </a:pPr>
            <a:r>
              <a:rPr dirty="0" sz="3200" spc="-229"/>
              <a:t>THE </a:t>
            </a:r>
            <a:r>
              <a:rPr dirty="0" sz="3200" spc="-145"/>
              <a:t>NEW</a:t>
            </a:r>
            <a:r>
              <a:rPr dirty="0" sz="3200" spc="114"/>
              <a:t> </a:t>
            </a:r>
            <a:r>
              <a:rPr dirty="0" sz="3200" spc="-35"/>
              <a:t>IMMIGRANTS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6212" y="1624329"/>
            <a:ext cx="3923029" cy="4123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147955" indent="-228600">
              <a:lnSpc>
                <a:spcPct val="100000"/>
              </a:lnSpc>
              <a:spcBef>
                <a:spcPts val="1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2195195" algn="l"/>
              </a:tabLst>
            </a:pPr>
            <a:r>
              <a:rPr dirty="0" u="heavy" sz="24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1882-Chinese </a:t>
            </a:r>
            <a:r>
              <a:rPr dirty="0" u="heavy" sz="24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Exclusion </a:t>
            </a:r>
            <a:r>
              <a:rPr dirty="0" u="heavy" sz="24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2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Act-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20">
                <a:solidFill>
                  <a:srgbClr val="524848"/>
                </a:solidFill>
                <a:latin typeface="Arial"/>
                <a:cs typeface="Arial"/>
              </a:rPr>
              <a:t>prohibited </a:t>
            </a:r>
            <a:r>
              <a:rPr dirty="0" sz="2400" spc="40">
                <a:solidFill>
                  <a:srgbClr val="524848"/>
                </a:solidFill>
                <a:latin typeface="Arial"/>
                <a:cs typeface="Arial"/>
              </a:rPr>
              <a:t>Chinese 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laborers </a:t>
            </a: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from </a:t>
            </a: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entering 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2400" spc="2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country.	</a:t>
            </a:r>
            <a:r>
              <a:rPr dirty="0" sz="2400" spc="-20">
                <a:solidFill>
                  <a:srgbClr val="524848"/>
                </a:solidFill>
                <a:latin typeface="Arial"/>
                <a:cs typeface="Arial"/>
              </a:rPr>
              <a:t>Was</a:t>
            </a:r>
            <a:r>
              <a:rPr dirty="0" sz="2400" spc="1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2400" spc="155">
                <a:solidFill>
                  <a:srgbClr val="524848"/>
                </a:solidFill>
                <a:latin typeface="Arial"/>
                <a:cs typeface="Arial"/>
              </a:rPr>
              <a:t>lifted </a:t>
            </a:r>
            <a:r>
              <a:rPr dirty="0" sz="2400" spc="145">
                <a:solidFill>
                  <a:srgbClr val="524848"/>
                </a:solidFill>
                <a:latin typeface="Arial"/>
                <a:cs typeface="Arial"/>
              </a:rPr>
              <a:t>until</a:t>
            </a:r>
            <a:r>
              <a:rPr dirty="0" sz="2400" spc="25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55">
                <a:solidFill>
                  <a:srgbClr val="524848"/>
                </a:solidFill>
                <a:latin typeface="Arial"/>
                <a:cs typeface="Arial"/>
              </a:rPr>
              <a:t>1943.</a:t>
            </a:r>
            <a:endParaRPr sz="2400">
              <a:latin typeface="Arial"/>
              <a:cs typeface="Arial"/>
            </a:endParaRPr>
          </a:p>
          <a:p>
            <a:pPr marL="241300" marR="78105" indent="-228600">
              <a:lnSpc>
                <a:spcPct val="100000"/>
              </a:lnSpc>
              <a:spcBef>
                <a:spcPts val="5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-6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9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Gentlemen’s </a:t>
            </a:r>
            <a:r>
              <a:rPr dirty="0" u="heavy" sz="2400" spc="1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Agreement </a:t>
            </a:r>
            <a:r>
              <a:rPr dirty="0" u="heavy" sz="2400" spc="1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17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1907</a:t>
            </a:r>
            <a:r>
              <a:rPr dirty="0" sz="2400" spc="175">
                <a:solidFill>
                  <a:srgbClr val="524848"/>
                </a:solidFill>
                <a:latin typeface="Arial"/>
                <a:cs typeface="Arial"/>
              </a:rPr>
              <a:t>–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was</a:t>
            </a:r>
            <a:r>
              <a:rPr dirty="0" sz="2400" spc="2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reached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between </a:t>
            </a:r>
            <a:r>
              <a:rPr dirty="0" sz="2400" spc="-70">
                <a:solidFill>
                  <a:srgbClr val="524848"/>
                </a:solidFill>
                <a:latin typeface="Arial"/>
                <a:cs typeface="Arial"/>
              </a:rPr>
              <a:t>U.S.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400" spc="-1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524848"/>
                </a:solidFill>
                <a:latin typeface="Arial"/>
                <a:cs typeface="Arial"/>
              </a:rPr>
              <a:t>Japan</a:t>
            </a:r>
            <a:endParaRPr sz="2400">
              <a:latin typeface="Arial"/>
              <a:cs typeface="Arial"/>
            </a:endParaRPr>
          </a:p>
          <a:p>
            <a:pPr marL="241300" marR="5080">
              <a:lnSpc>
                <a:spcPct val="100000"/>
              </a:lnSpc>
              <a:spcBef>
                <a:spcPts val="5"/>
              </a:spcBef>
            </a:pP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which </a:t>
            </a:r>
            <a:r>
              <a:rPr dirty="0" sz="2400" spc="25">
                <a:solidFill>
                  <a:srgbClr val="524848"/>
                </a:solidFill>
                <a:latin typeface="Arial"/>
                <a:cs typeface="Arial"/>
              </a:rPr>
              <a:t>Japan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agreed to  </a:t>
            </a: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restrict </a:t>
            </a:r>
            <a:r>
              <a:rPr dirty="0" sz="2400" spc="150">
                <a:solidFill>
                  <a:srgbClr val="524848"/>
                </a:solidFill>
                <a:latin typeface="Arial"/>
                <a:cs typeface="Arial"/>
              </a:rPr>
              <a:t>immigration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 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</a:t>
            </a:r>
            <a:r>
              <a:rPr dirty="0" sz="2400" spc="22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524848"/>
                </a:solidFill>
                <a:latin typeface="Arial"/>
                <a:cs typeface="Arial"/>
              </a:rPr>
              <a:t>U.S.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752600"/>
            <a:ext cx="4253484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0"/>
            <a:ext cx="5638800" cy="662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0812"/>
            <a:ext cx="8831580" cy="6556375"/>
          </a:xfrm>
          <a:custGeom>
            <a:avLst/>
            <a:gdLst/>
            <a:ahLst/>
            <a:cxnLst/>
            <a:rect l="l" t="t" r="r" b="b"/>
            <a:pathLst>
              <a:path w="8831580" h="6556375">
                <a:moveTo>
                  <a:pt x="0" y="6556375"/>
                </a:moveTo>
                <a:lnTo>
                  <a:pt x="8831326" y="6556375"/>
                </a:lnTo>
                <a:lnTo>
                  <a:pt x="8831326" y="0"/>
                </a:lnTo>
                <a:lnTo>
                  <a:pt x="0" y="0"/>
                </a:lnTo>
                <a:lnTo>
                  <a:pt x="0" y="6556375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5400" y="171450"/>
            <a:ext cx="7086600" cy="531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53336" y="5595315"/>
            <a:ext cx="656970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ahoma"/>
                <a:cs typeface="Tahoma"/>
              </a:rPr>
              <a:t>Political </a:t>
            </a:r>
            <a:r>
              <a:rPr dirty="0" sz="1800" spc="-5">
                <a:latin typeface="Tahoma"/>
                <a:cs typeface="Tahoma"/>
              </a:rPr>
              <a:t>Cartoon depicting </a:t>
            </a:r>
            <a:r>
              <a:rPr dirty="0" sz="1800">
                <a:latin typeface="Tahoma"/>
                <a:cs typeface="Tahoma"/>
              </a:rPr>
              <a:t>how Chinese </a:t>
            </a:r>
            <a:r>
              <a:rPr dirty="0" sz="1800" spc="-5">
                <a:latin typeface="Tahoma"/>
                <a:cs typeface="Tahoma"/>
              </a:rPr>
              <a:t>immigrants </a:t>
            </a:r>
            <a:r>
              <a:rPr dirty="0" sz="1800" spc="-10">
                <a:latin typeface="Tahoma"/>
                <a:cs typeface="Tahoma"/>
              </a:rPr>
              <a:t>workers</a:t>
            </a:r>
            <a:r>
              <a:rPr dirty="0" sz="1800" spc="4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lived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tabLst>
                <a:tab pos="3776979" algn="l"/>
              </a:tabLst>
            </a:pPr>
            <a:r>
              <a:rPr dirty="0" sz="1800">
                <a:latin typeface="Tahoma"/>
                <a:cs typeface="Tahoma"/>
              </a:rPr>
              <a:t>and </a:t>
            </a:r>
            <a:r>
              <a:rPr dirty="0" sz="1800" spc="-5">
                <a:latin typeface="Tahoma"/>
                <a:cs typeface="Tahoma"/>
              </a:rPr>
              <a:t>regular American</a:t>
            </a:r>
            <a:r>
              <a:rPr dirty="0" sz="1800" spc="3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workers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lived.	Rats,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-25">
                <a:latin typeface="Tahoma"/>
                <a:cs typeface="Tahoma"/>
              </a:rPr>
              <a:t>Yummy!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8820"/>
            <a:ext cx="6096000" cy="680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62255"/>
            <a:ext cx="881380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17470" marR="1382395" indent="-325120">
              <a:lnSpc>
                <a:spcPct val="100000"/>
              </a:lnSpc>
              <a:spcBef>
                <a:spcPts val="95"/>
              </a:spcBef>
            </a:pPr>
            <a:r>
              <a:rPr dirty="0" sz="4000" spc="-165"/>
              <a:t>PROBLEMS </a:t>
            </a:r>
            <a:r>
              <a:rPr dirty="0" sz="4000" spc="-385"/>
              <a:t>OF </a:t>
            </a:r>
            <a:r>
              <a:rPr dirty="0" sz="4000" spc="-75"/>
              <a:t>RAPID  </a:t>
            </a:r>
            <a:r>
              <a:rPr dirty="0" sz="4000" spc="-140"/>
              <a:t>URBANIZATION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26212" y="1587753"/>
            <a:ext cx="3957320" cy="38874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marR="271780" indent="-228600">
              <a:lnSpc>
                <a:spcPts val="2600"/>
              </a:lnSpc>
              <a:spcBef>
                <a:spcPts val="42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8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Urbanization-</a:t>
            </a:r>
            <a:r>
              <a:rPr dirty="0" sz="2400" spc="8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growth of  </a:t>
            </a:r>
            <a:r>
              <a:rPr dirty="0" sz="2400" spc="114">
                <a:solidFill>
                  <a:srgbClr val="524848"/>
                </a:solidFill>
                <a:latin typeface="Arial"/>
                <a:cs typeface="Arial"/>
              </a:rPr>
              <a:t>cities</a:t>
            </a:r>
            <a:endParaRPr sz="2400">
              <a:latin typeface="Arial"/>
              <a:cs typeface="Arial"/>
            </a:endParaRPr>
          </a:p>
          <a:p>
            <a:pPr marL="241300" marR="204470" indent="-228600">
              <a:lnSpc>
                <a:spcPts val="2590"/>
              </a:lnSpc>
              <a:spcBef>
                <a:spcPts val="57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3 </a:t>
            </a:r>
            <a:r>
              <a:rPr dirty="0" sz="2400" spc="65">
                <a:solidFill>
                  <a:srgbClr val="524848"/>
                </a:solidFill>
                <a:latin typeface="Arial"/>
                <a:cs typeface="Arial"/>
              </a:rPr>
              <a:t>reasons </a:t>
            </a:r>
            <a:r>
              <a:rPr dirty="0" sz="2400" spc="114">
                <a:solidFill>
                  <a:srgbClr val="524848"/>
                </a:solidFill>
                <a:latin typeface="Arial"/>
                <a:cs typeface="Arial"/>
              </a:rPr>
              <a:t>cities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grew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in 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late </a:t>
            </a:r>
            <a:r>
              <a:rPr dirty="0" sz="2400" spc="165">
                <a:solidFill>
                  <a:srgbClr val="524848"/>
                </a:solidFill>
                <a:latin typeface="Arial"/>
                <a:cs typeface="Arial"/>
              </a:rPr>
              <a:t>1800’s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400" spc="3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early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560"/>
              </a:lnSpc>
            </a:pPr>
            <a:r>
              <a:rPr dirty="0" sz="2400" spc="185">
                <a:solidFill>
                  <a:srgbClr val="524848"/>
                </a:solidFill>
                <a:latin typeface="Arial"/>
                <a:cs typeface="Arial"/>
              </a:rPr>
              <a:t>1900’s</a:t>
            </a:r>
            <a:endParaRPr sz="2400">
              <a:latin typeface="Arial"/>
              <a:cs typeface="Arial"/>
            </a:endParaRPr>
          </a:p>
          <a:p>
            <a:pPr lvl="1" marL="515620" marR="271145" indent="-182880">
              <a:lnSpc>
                <a:spcPts val="2160"/>
              </a:lnSpc>
              <a:spcBef>
                <a:spcPts val="52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-25">
                <a:solidFill>
                  <a:srgbClr val="524848"/>
                </a:solidFill>
                <a:latin typeface="Arial"/>
                <a:cs typeface="Arial"/>
              </a:rPr>
              <a:t>New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immigrants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arrived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in 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cities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for</a:t>
            </a:r>
            <a:r>
              <a:rPr dirty="0" sz="2000" spc="2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lvl="1" marL="515620" marR="5080" indent="-182880">
              <a:lnSpc>
                <a:spcPts val="2160"/>
              </a:lnSpc>
              <a:spcBef>
                <a:spcPts val="48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-65">
                <a:solidFill>
                  <a:srgbClr val="524848"/>
                </a:solidFill>
                <a:latin typeface="Arial"/>
                <a:cs typeface="Arial"/>
              </a:rPr>
              <a:t>As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farm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machines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replaced 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farmers </a:t>
            </a:r>
            <a:r>
              <a:rPr dirty="0" sz="2000" spc="35">
                <a:solidFill>
                  <a:srgbClr val="524848"/>
                </a:solidFill>
                <a:latin typeface="Arial"/>
                <a:cs typeface="Arial"/>
              </a:rPr>
              <a:t>they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moved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to</a:t>
            </a:r>
            <a:r>
              <a:rPr dirty="0" sz="2000" spc="3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cities</a:t>
            </a:r>
            <a:endParaRPr sz="2000">
              <a:latin typeface="Arial"/>
              <a:cs typeface="Arial"/>
            </a:endParaRPr>
          </a:p>
          <a:p>
            <a:pPr lvl="1" marL="515620" marR="431800" indent="-182880">
              <a:lnSpc>
                <a:spcPts val="2160"/>
              </a:lnSpc>
              <a:spcBef>
                <a:spcPts val="484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African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Americans </a:t>
            </a:r>
            <a:r>
              <a:rPr dirty="0" sz="2000" spc="114">
                <a:solidFill>
                  <a:srgbClr val="524848"/>
                </a:solidFill>
                <a:latin typeface="Arial"/>
                <a:cs typeface="Arial"/>
              </a:rPr>
              <a:t>left 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South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after </a:t>
            </a:r>
            <a:r>
              <a:rPr dirty="0" sz="2000" spc="20">
                <a:solidFill>
                  <a:srgbClr val="524848"/>
                </a:solidFill>
                <a:latin typeface="Arial"/>
                <a:cs typeface="Arial"/>
              </a:rPr>
              <a:t>Civil </a:t>
            </a:r>
            <a:r>
              <a:rPr dirty="0" sz="2000" spc="-10">
                <a:solidFill>
                  <a:srgbClr val="524848"/>
                </a:solidFill>
                <a:latin typeface="Arial"/>
                <a:cs typeface="Arial"/>
              </a:rPr>
              <a:t>War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came to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Northern</a:t>
            </a:r>
            <a:r>
              <a:rPr dirty="0" sz="2000" spc="3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cities.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0" y="1143000"/>
            <a:ext cx="23876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45201" y="4179887"/>
            <a:ext cx="2400300" cy="166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19600" y="2971673"/>
            <a:ext cx="2362200" cy="1859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319009" y="3382136"/>
            <a:ext cx="12293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2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View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Rise </a:t>
            </a:r>
            <a:r>
              <a:rPr dirty="0" u="sng" sz="120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200" spc="-7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NYC </a:t>
            </a:r>
            <a:r>
              <a:rPr dirty="0" sz="1200" spc="-1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video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2192" y="217354"/>
            <a:ext cx="304800" cy="575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465"/>
              </a:lnSpc>
            </a:pPr>
            <a:r>
              <a:rPr dirty="0" sz="4000" spc="-275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9560" y="162255"/>
            <a:ext cx="47345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80"/>
              <a:t>ROBLEMS </a:t>
            </a:r>
            <a:r>
              <a:rPr dirty="0" sz="4000" spc="-70"/>
              <a:t>IN</a:t>
            </a:r>
            <a:r>
              <a:rPr dirty="0" sz="4000" spc="-195"/>
              <a:t> </a:t>
            </a:r>
            <a:r>
              <a:rPr dirty="0" u="heavy" sz="4000" spc="-15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</a:rPr>
              <a:t>CITIES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04800" y="228600"/>
            <a:ext cx="20574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0" y="914272"/>
            <a:ext cx="2667000" cy="2163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19800" y="2209673"/>
            <a:ext cx="2590800" cy="1954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72350" y="228600"/>
            <a:ext cx="1771649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86600" y="3657600"/>
            <a:ext cx="2057399" cy="1571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7200" y="3429000"/>
            <a:ext cx="2743200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48400" y="4922901"/>
            <a:ext cx="2895600" cy="1935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43400" y="5302250"/>
            <a:ext cx="1752600" cy="1555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6212" y="1545081"/>
            <a:ext cx="3877945" cy="4959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1939"/>
              </a:lnSpc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41985" algn="l"/>
              </a:tabLst>
            </a:pPr>
            <a:r>
              <a:rPr dirty="0" sz="1900" spc="55">
                <a:solidFill>
                  <a:srgbClr val="524848"/>
                </a:solidFill>
                <a:latin typeface="Arial"/>
                <a:cs typeface="Arial"/>
              </a:rPr>
              <a:t>1</a:t>
            </a:r>
            <a:r>
              <a:rPr dirty="0" sz="1900" spc="-3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524848"/>
                </a:solidFill>
                <a:latin typeface="Arial"/>
                <a:cs typeface="Arial"/>
              </a:rPr>
              <a:t>.	</a:t>
            </a:r>
            <a:r>
              <a:rPr dirty="0" sz="1900" spc="65">
                <a:solidFill>
                  <a:srgbClr val="524848"/>
                </a:solidFill>
                <a:latin typeface="Arial"/>
                <a:cs typeface="Arial"/>
              </a:rPr>
              <a:t>Housing</a:t>
            </a:r>
            <a:r>
              <a:rPr dirty="0" sz="1900" spc="2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524848"/>
                </a:solidFill>
                <a:latin typeface="Arial"/>
                <a:cs typeface="Arial"/>
              </a:rPr>
              <a:t>shortages-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ts val="1600"/>
              </a:lnSpc>
            </a:pPr>
            <a:r>
              <a:rPr dirty="0" u="sng" sz="19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Tenement</a:t>
            </a:r>
            <a:r>
              <a:rPr dirty="0" sz="1900" spc="6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524848"/>
                </a:solidFill>
                <a:latin typeface="Arial"/>
                <a:cs typeface="Arial"/>
              </a:rPr>
              <a:t>–</a:t>
            </a:r>
            <a:r>
              <a:rPr dirty="0" sz="1900" spc="-11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524848"/>
                </a:solidFill>
                <a:latin typeface="Arial"/>
                <a:cs typeface="Arial"/>
              </a:rPr>
              <a:t>crowded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ts val="1600"/>
              </a:lnSpc>
            </a:pPr>
            <a:r>
              <a:rPr dirty="0" sz="1900" spc="130">
                <a:solidFill>
                  <a:srgbClr val="524848"/>
                </a:solidFill>
                <a:latin typeface="Arial"/>
                <a:cs typeface="Arial"/>
              </a:rPr>
              <a:t>apartment </a:t>
            </a:r>
            <a:r>
              <a:rPr dirty="0" sz="1900" spc="114">
                <a:solidFill>
                  <a:srgbClr val="524848"/>
                </a:solidFill>
                <a:latin typeface="Arial"/>
                <a:cs typeface="Arial"/>
              </a:rPr>
              <a:t>building with</a:t>
            </a:r>
            <a:r>
              <a:rPr dirty="0" sz="1900" spc="52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524848"/>
                </a:solidFill>
                <a:latin typeface="Arial"/>
                <a:cs typeface="Arial"/>
              </a:rPr>
              <a:t>poor</a:t>
            </a:r>
            <a:endParaRPr sz="1900">
              <a:latin typeface="Arial"/>
              <a:cs typeface="Arial"/>
            </a:endParaRPr>
          </a:p>
          <a:p>
            <a:pPr marL="241300" marR="757555">
              <a:lnSpc>
                <a:spcPct val="70000"/>
              </a:lnSpc>
              <a:spcBef>
                <a:spcPts val="340"/>
              </a:spcBef>
            </a:pPr>
            <a:r>
              <a:rPr dirty="0" sz="1900" spc="90">
                <a:solidFill>
                  <a:srgbClr val="524848"/>
                </a:solidFill>
                <a:latin typeface="Arial"/>
                <a:cs typeface="Arial"/>
              </a:rPr>
              <a:t>standards </a:t>
            </a:r>
            <a:r>
              <a:rPr dirty="0" sz="1900" spc="80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1900" spc="120">
                <a:solidFill>
                  <a:srgbClr val="524848"/>
                </a:solidFill>
                <a:latin typeface="Arial"/>
                <a:cs typeface="Arial"/>
              </a:rPr>
              <a:t>sanitation,  </a:t>
            </a:r>
            <a:r>
              <a:rPr dirty="0" sz="1900" spc="75">
                <a:solidFill>
                  <a:srgbClr val="524848"/>
                </a:solidFill>
                <a:latin typeface="Arial"/>
                <a:cs typeface="Arial"/>
              </a:rPr>
              <a:t>safety, </a:t>
            </a: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1900" spc="-16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125">
                <a:solidFill>
                  <a:srgbClr val="524848"/>
                </a:solidFill>
                <a:latin typeface="Arial"/>
                <a:cs typeface="Arial"/>
              </a:rPr>
              <a:t>comfort</a:t>
            </a:r>
            <a:endParaRPr sz="1900">
              <a:latin typeface="Arial"/>
              <a:cs typeface="Arial"/>
            </a:endParaRPr>
          </a:p>
          <a:p>
            <a:pPr marL="241300" marR="121285" indent="-228600">
              <a:lnSpc>
                <a:spcPct val="70000"/>
              </a:lnSpc>
              <a:spcBef>
                <a:spcPts val="459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36905" algn="l"/>
              </a:tabLst>
            </a:pP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2</a:t>
            </a:r>
            <a:r>
              <a:rPr dirty="0" u="sng" sz="1900" spc="6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.	</a:t>
            </a:r>
            <a:r>
              <a:rPr dirty="0" u="sng" sz="1900" spc="9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Transportation</a:t>
            </a:r>
            <a:r>
              <a:rPr dirty="0" sz="1900" spc="95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1900" spc="105">
                <a:solidFill>
                  <a:srgbClr val="524848"/>
                </a:solidFill>
                <a:latin typeface="Arial"/>
                <a:cs typeface="Arial"/>
              </a:rPr>
              <a:t>–struggled  </a:t>
            </a:r>
            <a:r>
              <a:rPr dirty="0" sz="1900" spc="65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1900" spc="70">
                <a:solidFill>
                  <a:srgbClr val="524848"/>
                </a:solidFill>
                <a:latin typeface="Arial"/>
                <a:cs typeface="Arial"/>
              </a:rPr>
              <a:t>keep </a:t>
            </a:r>
            <a:r>
              <a:rPr dirty="0" sz="1900" spc="30">
                <a:solidFill>
                  <a:srgbClr val="524848"/>
                </a:solidFill>
                <a:latin typeface="Arial"/>
                <a:cs typeface="Arial"/>
              </a:rPr>
              <a:t>up </a:t>
            </a:r>
            <a:r>
              <a:rPr dirty="0" sz="1900" spc="114">
                <a:solidFill>
                  <a:srgbClr val="524848"/>
                </a:solidFill>
                <a:latin typeface="Arial"/>
                <a:cs typeface="Arial"/>
              </a:rPr>
              <a:t>with</a:t>
            </a:r>
            <a:r>
              <a:rPr dirty="0" sz="1900" spc="2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524848"/>
                </a:solidFill>
                <a:latin typeface="Arial"/>
                <a:cs typeface="Arial"/>
              </a:rPr>
              <a:t>growth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ts val="1710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36905" algn="l"/>
              </a:tabLst>
            </a:pPr>
            <a:r>
              <a:rPr dirty="0" sz="1900" spc="65">
                <a:solidFill>
                  <a:srgbClr val="524848"/>
                </a:solidFill>
                <a:latin typeface="Arial"/>
                <a:cs typeface="Arial"/>
              </a:rPr>
              <a:t>3.	</a:t>
            </a:r>
            <a:r>
              <a:rPr dirty="0" u="sng" sz="1900" spc="4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Clean </a:t>
            </a:r>
            <a:r>
              <a:rPr dirty="0" u="sng" sz="1900" spc="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water</a:t>
            </a:r>
            <a:r>
              <a:rPr dirty="0" sz="1900" spc="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524848"/>
                </a:solidFill>
                <a:latin typeface="Arial"/>
                <a:cs typeface="Arial"/>
              </a:rPr>
              <a:t>– </a:t>
            </a:r>
            <a:r>
              <a:rPr dirty="0" sz="1900" spc="25">
                <a:solidFill>
                  <a:srgbClr val="524848"/>
                </a:solidFill>
                <a:latin typeface="Arial"/>
                <a:cs typeface="Arial"/>
              </a:rPr>
              <a:t>was</a:t>
            </a:r>
            <a:r>
              <a:rPr dirty="0" sz="1900" spc="30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155">
                <a:solidFill>
                  <a:srgbClr val="524848"/>
                </a:solidFill>
                <a:latin typeface="Arial"/>
                <a:cs typeface="Arial"/>
              </a:rPr>
              <a:t>difficult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ts val="1825"/>
              </a:lnSpc>
            </a:pPr>
            <a:r>
              <a:rPr dirty="0" sz="1900" spc="65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1900" spc="75">
                <a:solidFill>
                  <a:srgbClr val="524848"/>
                </a:solidFill>
                <a:latin typeface="Arial"/>
                <a:cs typeface="Arial"/>
              </a:rPr>
              <a:t>produce </a:t>
            </a: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1900" spc="63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114">
                <a:solidFill>
                  <a:srgbClr val="524848"/>
                </a:solidFill>
                <a:latin typeface="Arial"/>
                <a:cs typeface="Arial"/>
              </a:rPr>
              <a:t>transport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ts val="182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36905" algn="l"/>
              </a:tabLst>
            </a:pP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4.	</a:t>
            </a:r>
            <a:r>
              <a:rPr dirty="0" u="sng" sz="19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Waste </a:t>
            </a:r>
            <a:r>
              <a:rPr dirty="0" u="sng" sz="1900" spc="6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900" spc="-1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00" spc="7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garbage</a:t>
            </a:r>
            <a:endParaRPr sz="1900">
              <a:latin typeface="Arial"/>
              <a:cs typeface="Arial"/>
            </a:endParaRPr>
          </a:p>
          <a:p>
            <a:pPr marL="241300" marR="139065">
              <a:lnSpc>
                <a:spcPct val="70000"/>
              </a:lnSpc>
              <a:spcBef>
                <a:spcPts val="340"/>
              </a:spcBef>
            </a:pPr>
            <a:r>
              <a:rPr dirty="0" sz="1900" spc="85">
                <a:solidFill>
                  <a:srgbClr val="524848"/>
                </a:solidFill>
                <a:latin typeface="Arial"/>
                <a:cs typeface="Arial"/>
              </a:rPr>
              <a:t>removal </a:t>
            </a:r>
            <a:r>
              <a:rPr dirty="0" sz="1900" spc="25">
                <a:solidFill>
                  <a:srgbClr val="524848"/>
                </a:solidFill>
                <a:latin typeface="Arial"/>
                <a:cs typeface="Arial"/>
              </a:rPr>
              <a:t>was </a:t>
            </a:r>
            <a:r>
              <a:rPr dirty="0" sz="1900" spc="-35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1900" spc="95">
                <a:solidFill>
                  <a:srgbClr val="524848"/>
                </a:solidFill>
                <a:latin typeface="Arial"/>
                <a:cs typeface="Arial"/>
              </a:rPr>
              <a:t>challenge </a:t>
            </a: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and  </a:t>
            </a:r>
            <a:r>
              <a:rPr dirty="0" sz="1900" spc="114">
                <a:solidFill>
                  <a:srgbClr val="524848"/>
                </a:solidFill>
                <a:latin typeface="Arial"/>
                <a:cs typeface="Arial"/>
              </a:rPr>
              <a:t>often</a:t>
            </a:r>
            <a:r>
              <a:rPr dirty="0" sz="1900" spc="24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524848"/>
                </a:solidFill>
                <a:latin typeface="Arial"/>
                <a:cs typeface="Arial"/>
              </a:rPr>
              <a:t>neglected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ts val="1939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36905" algn="l"/>
              </a:tabLst>
            </a:pP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5.	</a:t>
            </a:r>
            <a:r>
              <a:rPr dirty="0" u="sng" sz="19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Fires</a:t>
            </a:r>
            <a:r>
              <a:rPr dirty="0" sz="1900" spc="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524848"/>
                </a:solidFill>
                <a:latin typeface="Arial"/>
                <a:cs typeface="Arial"/>
              </a:rPr>
              <a:t>were </a:t>
            </a:r>
            <a:r>
              <a:rPr dirty="0" sz="1900" spc="35">
                <a:solidFill>
                  <a:srgbClr val="524848"/>
                </a:solidFill>
                <a:latin typeface="Arial"/>
                <a:cs typeface="Arial"/>
              </a:rPr>
              <a:t>very</a:t>
            </a:r>
            <a:r>
              <a:rPr dirty="0" sz="1900" spc="11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105">
                <a:solidFill>
                  <a:srgbClr val="524848"/>
                </a:solidFill>
                <a:latin typeface="Arial"/>
                <a:cs typeface="Arial"/>
              </a:rPr>
              <a:t>common</a:t>
            </a:r>
            <a:endParaRPr sz="1900">
              <a:latin typeface="Arial"/>
              <a:cs typeface="Arial"/>
            </a:endParaRPr>
          </a:p>
          <a:p>
            <a:pPr lvl="1" marL="515620" indent="-182880">
              <a:lnSpc>
                <a:spcPts val="2055"/>
              </a:lnSpc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900" spc="20" i="1">
                <a:solidFill>
                  <a:srgbClr val="524848"/>
                </a:solidFill>
                <a:latin typeface="Arial"/>
                <a:cs typeface="Arial"/>
              </a:rPr>
              <a:t>Great </a:t>
            </a:r>
            <a:r>
              <a:rPr dirty="0" sz="1900" spc="10" i="1">
                <a:solidFill>
                  <a:srgbClr val="524848"/>
                </a:solidFill>
                <a:latin typeface="Arial"/>
                <a:cs typeface="Arial"/>
              </a:rPr>
              <a:t>Chicago Fire</a:t>
            </a:r>
            <a:r>
              <a:rPr dirty="0" sz="1900" spc="-50" i="1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-1871</a:t>
            </a:r>
            <a:endParaRPr sz="1900">
              <a:latin typeface="Arial"/>
              <a:cs typeface="Arial"/>
            </a:endParaRPr>
          </a:p>
          <a:p>
            <a:pPr lvl="1" marL="515620" indent="-182880">
              <a:lnSpc>
                <a:spcPts val="1825"/>
              </a:lnSpc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u="sng" sz="1900" spc="-40" i="1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San </a:t>
            </a:r>
            <a:r>
              <a:rPr dirty="0" u="sng" sz="1900" spc="25" i="1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Francisco</a:t>
            </a:r>
            <a:r>
              <a:rPr dirty="0" u="sng" sz="1900" spc="-120" i="1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00" spc="50" i="1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Earthquake</a:t>
            </a:r>
            <a:endParaRPr sz="1900">
              <a:latin typeface="Arial"/>
              <a:cs typeface="Arial"/>
            </a:endParaRPr>
          </a:p>
          <a:p>
            <a:pPr marL="514984">
              <a:lnSpc>
                <a:spcPts val="1825"/>
              </a:lnSpc>
            </a:pPr>
            <a:r>
              <a:rPr dirty="0" u="sng" sz="1900" spc="15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1906</a:t>
            </a:r>
            <a:endParaRPr sz="1900">
              <a:latin typeface="Arial"/>
              <a:cs typeface="Arial"/>
            </a:endParaRPr>
          </a:p>
          <a:p>
            <a:pPr marL="241300" marR="1355090" indent="-228600">
              <a:lnSpc>
                <a:spcPct val="70000"/>
              </a:lnSpc>
              <a:spcBef>
                <a:spcPts val="57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36905" algn="l"/>
              </a:tabLst>
            </a:pPr>
            <a:r>
              <a:rPr dirty="0" sz="1900" spc="60">
                <a:solidFill>
                  <a:srgbClr val="524848"/>
                </a:solidFill>
                <a:latin typeface="Arial"/>
                <a:cs typeface="Arial"/>
              </a:rPr>
              <a:t>6.	</a:t>
            </a:r>
            <a:r>
              <a:rPr dirty="0" u="sng" sz="1900" spc="6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Crime</a:t>
            </a:r>
            <a:r>
              <a:rPr dirty="0" sz="1900" spc="65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524848"/>
                </a:solidFill>
                <a:latin typeface="Arial"/>
                <a:cs typeface="Arial"/>
              </a:rPr>
              <a:t>rose </a:t>
            </a:r>
            <a:r>
              <a:rPr dirty="0" sz="1900" spc="114">
                <a:solidFill>
                  <a:srgbClr val="524848"/>
                </a:solidFill>
                <a:latin typeface="Arial"/>
                <a:cs typeface="Arial"/>
              </a:rPr>
              <a:t>with  </a:t>
            </a:r>
            <a:r>
              <a:rPr dirty="0" sz="1900" spc="105">
                <a:solidFill>
                  <a:srgbClr val="524848"/>
                </a:solidFill>
                <a:latin typeface="Arial"/>
                <a:cs typeface="Arial"/>
              </a:rPr>
              <a:t>urbanization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algn="ctr" marR="419734">
              <a:lnSpc>
                <a:spcPct val="100000"/>
              </a:lnSpc>
              <a:spcBef>
                <a:spcPts val="1670"/>
              </a:spcBef>
            </a:pPr>
            <a:r>
              <a:rPr dirty="0" u="heavy" sz="180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ahoma"/>
                <a:cs typeface="Tahoma"/>
              </a:rPr>
              <a:t>A </a:t>
            </a:r>
            <a:r>
              <a:rPr dirty="0" u="heavy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ahoma"/>
                <a:cs typeface="Tahoma"/>
              </a:rPr>
              <a:t>trip down Market Street</a:t>
            </a:r>
            <a:r>
              <a:rPr dirty="0" u="heavy" sz="1800" spc="-5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ahoma"/>
                <a:cs typeface="Tahoma"/>
              </a:rPr>
              <a:t>video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62255"/>
            <a:ext cx="881380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5715">
              <a:lnSpc>
                <a:spcPct val="100000"/>
              </a:lnSpc>
              <a:spcBef>
                <a:spcPts val="95"/>
              </a:spcBef>
            </a:pPr>
            <a:r>
              <a:rPr dirty="0" sz="4000" spc="-270"/>
              <a:t>EARLY </a:t>
            </a:r>
            <a:r>
              <a:rPr dirty="0" sz="4000" spc="-220"/>
              <a:t>REFORMS </a:t>
            </a:r>
            <a:r>
              <a:rPr dirty="0" sz="4000" spc="-459"/>
              <a:t>TO</a:t>
            </a:r>
            <a:r>
              <a:rPr dirty="0" sz="4000" spc="-420"/>
              <a:t> </a:t>
            </a:r>
            <a:r>
              <a:rPr dirty="0" sz="4000" spc="-160"/>
              <a:t>FIX</a:t>
            </a:r>
            <a:endParaRPr sz="4000"/>
          </a:p>
          <a:p>
            <a:pPr algn="ctr" marR="1270">
              <a:lnSpc>
                <a:spcPct val="100000"/>
              </a:lnSpc>
              <a:spcBef>
                <a:spcPts val="5"/>
              </a:spcBef>
            </a:pPr>
            <a:r>
              <a:rPr dirty="0" sz="4000" spc="-165"/>
              <a:t>PROBLEMS </a:t>
            </a:r>
            <a:r>
              <a:rPr dirty="0" sz="4000" spc="-380"/>
              <a:t>OF</a:t>
            </a:r>
            <a:r>
              <a:rPr dirty="0" sz="4000" spc="-225"/>
              <a:t> </a:t>
            </a:r>
            <a:r>
              <a:rPr dirty="0" sz="4000" spc="-140"/>
              <a:t>URBANIZATION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81659" y="1551178"/>
            <a:ext cx="3578860" cy="5220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595"/>
              </a:lnSpc>
              <a:spcBef>
                <a:spcPts val="1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13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Settlement </a:t>
            </a:r>
            <a:r>
              <a:rPr dirty="0" u="heavy" sz="2400" spc="2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House</a:t>
            </a:r>
            <a:r>
              <a:rPr dirty="0" sz="2400" spc="30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05"/>
              </a:lnSpc>
            </a:pP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Community</a:t>
            </a:r>
            <a:r>
              <a:rPr dirty="0" sz="2400" spc="1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center</a:t>
            </a:r>
            <a:endParaRPr sz="2400">
              <a:latin typeface="Arial"/>
              <a:cs typeface="Arial"/>
            </a:endParaRPr>
          </a:p>
          <a:p>
            <a:pPr marL="241300" marR="330200">
              <a:lnSpc>
                <a:spcPts val="2300"/>
              </a:lnSpc>
              <a:spcBef>
                <a:spcPts val="270"/>
              </a:spcBef>
            </a:pP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organized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provide  </a:t>
            </a:r>
            <a:r>
              <a:rPr dirty="0" sz="2400" spc="75">
                <a:solidFill>
                  <a:srgbClr val="524848"/>
                </a:solidFill>
                <a:latin typeface="Arial"/>
                <a:cs typeface="Arial"/>
              </a:rPr>
              <a:t>various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services</a:t>
            </a:r>
            <a:r>
              <a:rPr dirty="0" sz="2400" spc="2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30"/>
              </a:lnSpc>
            </a:pP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urban</a:t>
            </a:r>
            <a:r>
              <a:rPr dirty="0" sz="2400" spc="20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poor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590"/>
              </a:lnSpc>
              <a:spcBef>
                <a:spcPts val="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8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Hull </a:t>
            </a:r>
            <a:r>
              <a:rPr dirty="0" u="heavy" sz="2400" spc="2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House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-1889</a:t>
            </a:r>
            <a:r>
              <a:rPr dirty="0" sz="2400" spc="-10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05"/>
              </a:lnSpc>
            </a:pPr>
            <a:r>
              <a:rPr dirty="0" sz="2400" spc="120">
                <a:solidFill>
                  <a:srgbClr val="524848"/>
                </a:solidFill>
                <a:latin typeface="Arial"/>
                <a:cs typeface="Arial"/>
              </a:rPr>
              <a:t>most</a:t>
            </a:r>
            <a:r>
              <a:rPr dirty="0" sz="2400" spc="20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famous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05"/>
              </a:lnSpc>
            </a:pPr>
            <a:r>
              <a:rPr dirty="0" sz="2400" spc="140">
                <a:solidFill>
                  <a:srgbClr val="524848"/>
                </a:solidFill>
                <a:latin typeface="Arial"/>
                <a:cs typeface="Arial"/>
              </a:rPr>
              <a:t>settlement</a:t>
            </a:r>
            <a:r>
              <a:rPr dirty="0" sz="2400" spc="1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house</a:t>
            </a:r>
            <a:endParaRPr sz="2400">
              <a:latin typeface="Arial"/>
              <a:cs typeface="Arial"/>
            </a:endParaRPr>
          </a:p>
          <a:p>
            <a:pPr marL="241300" marR="439420">
              <a:lnSpc>
                <a:spcPct val="80100"/>
              </a:lnSpc>
              <a:spcBef>
                <a:spcPts val="284"/>
              </a:spcBef>
            </a:pP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established </a:t>
            </a:r>
            <a:r>
              <a:rPr dirty="0" sz="2400" spc="-30">
                <a:solidFill>
                  <a:srgbClr val="524848"/>
                </a:solidFill>
                <a:latin typeface="Arial"/>
                <a:cs typeface="Arial"/>
              </a:rPr>
              <a:t>by </a:t>
            </a:r>
            <a:r>
              <a:rPr dirty="0" sz="2400" spc="-5">
                <a:solidFill>
                  <a:srgbClr val="524848"/>
                </a:solidFill>
                <a:latin typeface="Arial"/>
                <a:cs typeface="Arial"/>
              </a:rPr>
              <a:t>Jane 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Addams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400" spc="55">
                <a:solidFill>
                  <a:srgbClr val="524848"/>
                </a:solidFill>
                <a:latin typeface="Arial"/>
                <a:cs typeface="Arial"/>
              </a:rPr>
              <a:t>Ellen  </a:t>
            </a:r>
            <a:r>
              <a:rPr dirty="0" sz="2400" spc="20">
                <a:solidFill>
                  <a:srgbClr val="524848"/>
                </a:solidFill>
                <a:latin typeface="Arial"/>
                <a:cs typeface="Arial"/>
              </a:rPr>
              <a:t>Gates</a:t>
            </a:r>
            <a:r>
              <a:rPr dirty="0" sz="2400" spc="20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Starr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590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400" spc="7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Social</a:t>
            </a:r>
            <a:r>
              <a:rPr dirty="0" u="heavy" sz="2400" spc="20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3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Gospel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305"/>
              </a:lnSpc>
            </a:pPr>
            <a:r>
              <a:rPr dirty="0" u="heavy" sz="24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Movement</a:t>
            </a:r>
            <a:r>
              <a:rPr dirty="0" sz="2400" spc="21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–social</a:t>
            </a:r>
            <a:endParaRPr sz="2400">
              <a:latin typeface="Arial"/>
              <a:cs typeface="Arial"/>
            </a:endParaRPr>
          </a:p>
          <a:p>
            <a:pPr marL="241300" marR="5080">
              <a:lnSpc>
                <a:spcPts val="2310"/>
              </a:lnSpc>
              <a:spcBef>
                <a:spcPts val="260"/>
              </a:spcBef>
            </a:pP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reform </a:t>
            </a:r>
            <a:r>
              <a:rPr dirty="0" sz="2400" spc="110">
                <a:solidFill>
                  <a:srgbClr val="524848"/>
                </a:solidFill>
                <a:latin typeface="Arial"/>
                <a:cs typeface="Arial"/>
              </a:rPr>
              <a:t>movement </a:t>
            </a:r>
            <a:r>
              <a:rPr dirty="0" sz="2400" spc="145">
                <a:solidFill>
                  <a:srgbClr val="524848"/>
                </a:solidFill>
                <a:latin typeface="Arial"/>
                <a:cs typeface="Arial"/>
              </a:rPr>
              <a:t>that  </a:t>
            </a:r>
            <a:r>
              <a:rPr dirty="0" sz="2400" spc="85">
                <a:solidFill>
                  <a:srgbClr val="524848"/>
                </a:solidFill>
                <a:latin typeface="Arial"/>
                <a:cs typeface="Arial"/>
              </a:rPr>
              <a:t>sought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fix</a:t>
            </a:r>
            <a:r>
              <a:rPr dirty="0" sz="2400" spc="459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social</a:t>
            </a:r>
            <a:endParaRPr sz="2400">
              <a:latin typeface="Arial"/>
              <a:cs typeface="Arial"/>
            </a:endParaRPr>
          </a:p>
          <a:p>
            <a:pPr marL="241300" marR="97155">
              <a:lnSpc>
                <a:spcPct val="80000"/>
              </a:lnSpc>
              <a:spcBef>
                <a:spcPts val="15"/>
              </a:spcBef>
            </a:pPr>
            <a:r>
              <a:rPr dirty="0" sz="2400" spc="105">
                <a:solidFill>
                  <a:srgbClr val="524848"/>
                </a:solidFill>
                <a:latin typeface="Arial"/>
                <a:cs typeface="Arial"/>
              </a:rPr>
              <a:t>problems </a:t>
            </a:r>
            <a:r>
              <a:rPr dirty="0" sz="2400" spc="80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400" spc="95">
                <a:solidFill>
                  <a:srgbClr val="524848"/>
                </a:solidFill>
                <a:latin typeface="Arial"/>
                <a:cs typeface="Arial"/>
              </a:rPr>
              <a:t>the name  </a:t>
            </a:r>
            <a:r>
              <a:rPr dirty="0" sz="2400" spc="90">
                <a:solidFill>
                  <a:srgbClr val="524848"/>
                </a:solidFill>
                <a:latin typeface="Arial"/>
                <a:cs typeface="Arial"/>
              </a:rPr>
              <a:t>of</a:t>
            </a:r>
            <a:r>
              <a:rPr dirty="0" sz="2400" spc="22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24848"/>
                </a:solidFill>
                <a:latin typeface="Arial"/>
                <a:cs typeface="Arial"/>
              </a:rPr>
              <a:t>Jesus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6051" y="1751076"/>
            <a:ext cx="1382649" cy="1874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95800" y="1600072"/>
            <a:ext cx="1541526" cy="2176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54900" y="1371600"/>
            <a:ext cx="1689099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19600" y="3886136"/>
            <a:ext cx="2819400" cy="2192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4200" y="4876800"/>
            <a:ext cx="2209799" cy="1717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1012190">
              <a:lnSpc>
                <a:spcPct val="100000"/>
              </a:lnSpc>
              <a:spcBef>
                <a:spcPts val="3090"/>
              </a:spcBef>
            </a:pPr>
            <a:r>
              <a:rPr dirty="0" sz="3200" spc="-229"/>
              <a:t>THE </a:t>
            </a:r>
            <a:r>
              <a:rPr dirty="0" sz="3200" spc="-105"/>
              <a:t>RISE </a:t>
            </a:r>
            <a:r>
              <a:rPr dirty="0" sz="3200" spc="-280"/>
              <a:t>OF </a:t>
            </a:r>
            <a:r>
              <a:rPr dirty="0" sz="3200" spc="-70"/>
              <a:t>POLITICAL</a:t>
            </a:r>
            <a:r>
              <a:rPr dirty="0" sz="3200" spc="-335"/>
              <a:t> </a:t>
            </a:r>
            <a:r>
              <a:rPr dirty="0" sz="3200" spc="-90"/>
              <a:t>MACHINES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6212" y="1564894"/>
            <a:ext cx="3914775" cy="4136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2160"/>
              </a:lnSpc>
              <a:spcBef>
                <a:spcPts val="1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2000" spc="1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Political </a:t>
            </a:r>
            <a:r>
              <a:rPr dirty="0" u="sng" sz="20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Machines</a:t>
            </a:r>
            <a:r>
              <a:rPr dirty="0" sz="2000" spc="3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00">
                <a:solidFill>
                  <a:srgbClr val="524848"/>
                </a:solidFill>
                <a:latin typeface="Arial"/>
                <a:cs typeface="Arial"/>
              </a:rPr>
              <a:t>–an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920"/>
              </a:lnSpc>
            </a:pP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organized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group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of</a:t>
            </a:r>
            <a:r>
              <a:rPr dirty="0" sz="2000" spc="4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people</a:t>
            </a:r>
            <a:endParaRPr sz="2000">
              <a:latin typeface="Arial"/>
              <a:cs typeface="Arial"/>
            </a:endParaRPr>
          </a:p>
          <a:p>
            <a:pPr marL="241300" marR="78105">
              <a:lnSpc>
                <a:spcPts val="1920"/>
              </a:lnSpc>
              <a:spcBef>
                <a:spcPts val="220"/>
              </a:spcBef>
            </a:pPr>
            <a:r>
              <a:rPr dirty="0" sz="2000" spc="145">
                <a:solidFill>
                  <a:srgbClr val="524848"/>
                </a:solidFill>
                <a:latin typeface="Arial"/>
                <a:cs typeface="Arial"/>
              </a:rPr>
              <a:t>that </a:t>
            </a:r>
            <a:r>
              <a:rPr dirty="0" sz="2000" spc="120">
                <a:solidFill>
                  <a:srgbClr val="524848"/>
                </a:solidFill>
                <a:latin typeface="Arial"/>
                <a:cs typeface="Arial"/>
              </a:rPr>
              <a:t>controlled </a:t>
            </a:r>
            <a:r>
              <a:rPr dirty="0" sz="2000" spc="10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2000" spc="130">
                <a:solidFill>
                  <a:srgbClr val="524848"/>
                </a:solidFill>
                <a:latin typeface="Arial"/>
                <a:cs typeface="Arial"/>
              </a:rPr>
              <a:t>activities 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of </a:t>
            </a:r>
            <a:r>
              <a:rPr dirty="0" sz="2000" spc="-30">
                <a:solidFill>
                  <a:srgbClr val="524848"/>
                </a:solidFill>
                <a:latin typeface="Arial"/>
                <a:cs typeface="Arial"/>
              </a:rPr>
              <a:t>a </a:t>
            </a:r>
            <a:r>
              <a:rPr dirty="0" sz="2000" spc="140">
                <a:solidFill>
                  <a:srgbClr val="524848"/>
                </a:solidFill>
                <a:latin typeface="Arial"/>
                <a:cs typeface="Arial"/>
              </a:rPr>
              <a:t>political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110">
                <a:solidFill>
                  <a:srgbClr val="524848"/>
                </a:solidFill>
                <a:latin typeface="Arial"/>
                <a:cs typeface="Arial"/>
              </a:rPr>
              <a:t>party</a:t>
            </a:r>
            <a:endParaRPr sz="2000">
              <a:latin typeface="Arial"/>
              <a:cs typeface="Arial"/>
            </a:endParaRPr>
          </a:p>
          <a:p>
            <a:pPr lvl="1" marL="515620" marR="5080" indent="-182880">
              <a:lnSpc>
                <a:spcPct val="80000"/>
              </a:lnSpc>
              <a:spcBef>
                <a:spcPts val="459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800" spc="-65">
                <a:solidFill>
                  <a:srgbClr val="524848"/>
                </a:solidFill>
                <a:latin typeface="Arial"/>
                <a:cs typeface="Arial"/>
              </a:rPr>
              <a:t>By </a:t>
            </a:r>
            <a:r>
              <a:rPr dirty="0" sz="1800" spc="45">
                <a:solidFill>
                  <a:srgbClr val="524848"/>
                </a:solidFill>
                <a:latin typeface="Arial"/>
                <a:cs typeface="Arial"/>
              </a:rPr>
              <a:t>giving </a:t>
            </a:r>
            <a:r>
              <a:rPr dirty="0" sz="1800" spc="35">
                <a:solidFill>
                  <a:srgbClr val="524848"/>
                </a:solidFill>
                <a:latin typeface="Arial"/>
                <a:cs typeface="Arial"/>
              </a:rPr>
              <a:t>voters services </a:t>
            </a:r>
            <a:r>
              <a:rPr dirty="0" sz="1800" spc="30">
                <a:solidFill>
                  <a:srgbClr val="524848"/>
                </a:solidFill>
                <a:latin typeface="Arial"/>
                <a:cs typeface="Arial"/>
              </a:rPr>
              <a:t>they  needed,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the </a:t>
            </a:r>
            <a:r>
              <a:rPr dirty="0" sz="1800" spc="65">
                <a:solidFill>
                  <a:srgbClr val="524848"/>
                </a:solidFill>
                <a:latin typeface="Arial"/>
                <a:cs typeface="Arial"/>
              </a:rPr>
              <a:t>machine </a:t>
            </a:r>
            <a:r>
              <a:rPr dirty="0" sz="1800" spc="15">
                <a:solidFill>
                  <a:srgbClr val="524848"/>
                </a:solidFill>
                <a:latin typeface="Arial"/>
                <a:cs typeface="Arial"/>
              </a:rPr>
              <a:t>won </a:t>
            </a:r>
            <a:r>
              <a:rPr dirty="0" sz="1800" spc="80">
                <a:solidFill>
                  <a:srgbClr val="524848"/>
                </a:solidFill>
                <a:latin typeface="Arial"/>
                <a:cs typeface="Arial"/>
              </a:rPr>
              <a:t>their  </a:t>
            </a:r>
            <a:r>
              <a:rPr dirty="0" sz="1800" spc="20">
                <a:solidFill>
                  <a:srgbClr val="524848"/>
                </a:solidFill>
                <a:latin typeface="Arial"/>
                <a:cs typeface="Arial"/>
              </a:rPr>
              <a:t>vote </a:t>
            </a:r>
            <a:r>
              <a:rPr dirty="0" sz="1800" spc="30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1800" spc="65">
                <a:solidFill>
                  <a:srgbClr val="524848"/>
                </a:solidFill>
                <a:latin typeface="Arial"/>
                <a:cs typeface="Arial"/>
              </a:rPr>
              <a:t>controlled </a:t>
            </a:r>
            <a:r>
              <a:rPr dirty="0" sz="1800" spc="55">
                <a:solidFill>
                  <a:srgbClr val="524848"/>
                </a:solidFill>
                <a:latin typeface="Arial"/>
                <a:cs typeface="Arial"/>
              </a:rPr>
              <a:t>city  government</a:t>
            </a:r>
            <a:endParaRPr sz="1800">
              <a:latin typeface="Arial"/>
              <a:cs typeface="Arial"/>
            </a:endParaRPr>
          </a:p>
          <a:p>
            <a:pPr marL="241300" marR="921385" indent="-228600">
              <a:lnSpc>
                <a:spcPct val="80000"/>
              </a:lnSpc>
              <a:spcBef>
                <a:spcPts val="47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sng" sz="2000" spc="5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City </a:t>
            </a:r>
            <a:r>
              <a:rPr dirty="0" u="sng" sz="2000" spc="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Boss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524848"/>
                </a:solidFill>
                <a:latin typeface="Arial"/>
                <a:cs typeface="Arial"/>
              </a:rPr>
              <a:t>was 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head </a:t>
            </a:r>
            <a:r>
              <a:rPr dirty="0" sz="2000" spc="85">
                <a:solidFill>
                  <a:srgbClr val="524848"/>
                </a:solidFill>
                <a:latin typeface="Arial"/>
                <a:cs typeface="Arial"/>
              </a:rPr>
              <a:t>of  </a:t>
            </a:r>
            <a:r>
              <a:rPr dirty="0" sz="2000" spc="125">
                <a:solidFill>
                  <a:srgbClr val="524848"/>
                </a:solidFill>
                <a:latin typeface="Arial"/>
                <a:cs typeface="Arial"/>
              </a:rPr>
              <a:t>Political</a:t>
            </a:r>
            <a:r>
              <a:rPr dirty="0" sz="2000" spc="1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Machines</a:t>
            </a:r>
            <a:endParaRPr sz="2000">
              <a:latin typeface="Arial"/>
              <a:cs typeface="Arial"/>
            </a:endParaRPr>
          </a:p>
          <a:p>
            <a:pPr lvl="1" marL="515620" indent="-182880">
              <a:lnSpc>
                <a:spcPts val="2160"/>
              </a:lnSpc>
              <a:spcBef>
                <a:spcPts val="1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1800" spc="50">
                <a:solidFill>
                  <a:srgbClr val="524848"/>
                </a:solidFill>
                <a:latin typeface="Arial"/>
                <a:cs typeface="Arial"/>
              </a:rPr>
              <a:t>Controlled</a:t>
            </a:r>
            <a:endParaRPr sz="1800">
              <a:latin typeface="Arial"/>
              <a:cs typeface="Arial"/>
            </a:endParaRPr>
          </a:p>
          <a:p>
            <a:pPr lvl="2" marL="789940" marR="817244" indent="-182880">
              <a:lnSpc>
                <a:spcPts val="1540"/>
              </a:lnSpc>
              <a:spcBef>
                <a:spcPts val="365"/>
              </a:spcBef>
              <a:buClr>
                <a:srgbClr val="928A6F"/>
              </a:buClr>
              <a:buFont typeface="Wingdings"/>
              <a:buChar char=""/>
              <a:tabLst>
                <a:tab pos="789940" algn="l"/>
              </a:tabLst>
            </a:pPr>
            <a:r>
              <a:rPr dirty="0" sz="1600" spc="-25">
                <a:solidFill>
                  <a:srgbClr val="524848"/>
                </a:solidFill>
                <a:latin typeface="Arial"/>
                <a:cs typeface="Arial"/>
              </a:rPr>
              <a:t>Jobs </a:t>
            </a:r>
            <a:r>
              <a:rPr dirty="0" sz="1600" spc="50">
                <a:solidFill>
                  <a:srgbClr val="524848"/>
                </a:solidFill>
                <a:latin typeface="Arial"/>
                <a:cs typeface="Arial"/>
              </a:rPr>
              <a:t>in police, </a:t>
            </a:r>
            <a:r>
              <a:rPr dirty="0" sz="1600" spc="65">
                <a:solidFill>
                  <a:srgbClr val="524848"/>
                </a:solidFill>
                <a:latin typeface="Arial"/>
                <a:cs typeface="Arial"/>
              </a:rPr>
              <a:t>fire, </a:t>
            </a:r>
            <a:r>
              <a:rPr dirty="0" sz="1600" spc="35">
                <a:solidFill>
                  <a:srgbClr val="524848"/>
                </a:solidFill>
                <a:latin typeface="Arial"/>
                <a:cs typeface="Arial"/>
              </a:rPr>
              <a:t>and  </a:t>
            </a:r>
            <a:r>
              <a:rPr dirty="0" sz="1600" spc="80">
                <a:solidFill>
                  <a:srgbClr val="524848"/>
                </a:solidFill>
                <a:latin typeface="Arial"/>
                <a:cs typeface="Arial"/>
              </a:rPr>
              <a:t>sanitation</a:t>
            </a:r>
            <a:r>
              <a:rPr dirty="0" sz="1600" spc="10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524848"/>
                </a:solidFill>
                <a:latin typeface="Arial"/>
                <a:cs typeface="Arial"/>
              </a:rPr>
              <a:t>departments</a:t>
            </a:r>
            <a:endParaRPr sz="1600">
              <a:latin typeface="Arial"/>
              <a:cs typeface="Arial"/>
            </a:endParaRPr>
          </a:p>
          <a:p>
            <a:pPr lvl="2" marL="789940" marR="97155" indent="-182880">
              <a:lnSpc>
                <a:spcPts val="1540"/>
              </a:lnSpc>
              <a:spcBef>
                <a:spcPts val="380"/>
              </a:spcBef>
              <a:buClr>
                <a:srgbClr val="928A6F"/>
              </a:buClr>
              <a:buFont typeface="Wingdings"/>
              <a:buChar char=""/>
              <a:tabLst>
                <a:tab pos="789940" algn="l"/>
              </a:tabLst>
            </a:pPr>
            <a:r>
              <a:rPr dirty="0" sz="1600" spc="35">
                <a:solidFill>
                  <a:srgbClr val="524848"/>
                </a:solidFill>
                <a:latin typeface="Arial"/>
                <a:cs typeface="Arial"/>
              </a:rPr>
              <a:t>Agencies </a:t>
            </a:r>
            <a:r>
              <a:rPr dirty="0" sz="1600" spc="90">
                <a:solidFill>
                  <a:srgbClr val="524848"/>
                </a:solidFill>
                <a:latin typeface="Arial"/>
                <a:cs typeface="Arial"/>
              </a:rPr>
              <a:t>that </a:t>
            </a:r>
            <a:r>
              <a:rPr dirty="0" sz="1600" spc="55">
                <a:solidFill>
                  <a:srgbClr val="524848"/>
                </a:solidFill>
                <a:latin typeface="Arial"/>
                <a:cs typeface="Arial"/>
              </a:rPr>
              <a:t>granted </a:t>
            </a: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licenses  to</a:t>
            </a:r>
            <a:r>
              <a:rPr dirty="0" sz="1600" spc="14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35">
                <a:solidFill>
                  <a:srgbClr val="524848"/>
                </a:solidFill>
                <a:latin typeface="Arial"/>
                <a:cs typeface="Arial"/>
              </a:rPr>
              <a:t>businesses</a:t>
            </a:r>
            <a:endParaRPr sz="1600">
              <a:latin typeface="Arial"/>
              <a:cs typeface="Arial"/>
            </a:endParaRPr>
          </a:p>
          <a:p>
            <a:pPr lvl="2" marL="789940" marR="1056005" indent="-182880">
              <a:lnSpc>
                <a:spcPct val="80000"/>
              </a:lnSpc>
              <a:spcBef>
                <a:spcPts val="390"/>
              </a:spcBef>
              <a:buClr>
                <a:srgbClr val="928A6F"/>
              </a:buClr>
              <a:buFont typeface="Wingdings"/>
              <a:buChar char=""/>
              <a:tabLst>
                <a:tab pos="789940" algn="l"/>
              </a:tabLst>
            </a:pPr>
            <a:r>
              <a:rPr dirty="0" sz="1600" spc="15">
                <a:solidFill>
                  <a:srgbClr val="524848"/>
                </a:solidFill>
                <a:latin typeface="Arial"/>
                <a:cs typeface="Arial"/>
              </a:rPr>
              <a:t>Money </a:t>
            </a:r>
            <a:r>
              <a:rPr dirty="0" sz="1600" spc="45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1600" spc="60">
                <a:solidFill>
                  <a:srgbClr val="524848"/>
                </a:solidFill>
                <a:latin typeface="Arial"/>
                <a:cs typeface="Arial"/>
              </a:rPr>
              <a:t>fund </a:t>
            </a:r>
            <a:r>
              <a:rPr dirty="0" sz="1600" spc="50">
                <a:solidFill>
                  <a:srgbClr val="524848"/>
                </a:solidFill>
                <a:latin typeface="Arial"/>
                <a:cs typeface="Arial"/>
              </a:rPr>
              <a:t>large  </a:t>
            </a:r>
            <a:r>
              <a:rPr dirty="0" sz="1600" spc="65">
                <a:solidFill>
                  <a:srgbClr val="524848"/>
                </a:solidFill>
                <a:latin typeface="Arial"/>
                <a:cs typeface="Arial"/>
              </a:rPr>
              <a:t>construction</a:t>
            </a:r>
            <a:r>
              <a:rPr dirty="0" sz="1600" spc="1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524848"/>
                </a:solidFill>
                <a:latin typeface="Arial"/>
                <a:cs typeface="Arial"/>
              </a:rPr>
              <a:t>projects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600200"/>
            <a:ext cx="4724399" cy="3878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94175" y="5668467"/>
            <a:ext cx="3652520" cy="58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063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“All </a:t>
            </a:r>
            <a:r>
              <a:rPr dirty="0" sz="1200" spc="-5">
                <a:latin typeface="Arial"/>
                <a:cs typeface="Arial"/>
              </a:rPr>
              <a:t>Politics </a:t>
            </a:r>
            <a:r>
              <a:rPr dirty="0" sz="1200">
                <a:latin typeface="Arial"/>
                <a:cs typeface="Arial"/>
              </a:rPr>
              <a:t>center around the</a:t>
            </a:r>
            <a:r>
              <a:rPr dirty="0" sz="1200" spc="-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Boss”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View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Gangs in New </a:t>
            </a:r>
            <a:r>
              <a:rPr dirty="0" u="sng" sz="1200" spc="-3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York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Clip</a:t>
            </a:r>
            <a:r>
              <a:rPr dirty="0" u="sng" sz="1200" spc="-2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#1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2298700">
              <a:lnSpc>
                <a:spcPct val="100000"/>
              </a:lnSpc>
              <a:spcBef>
                <a:spcPts val="3090"/>
              </a:spcBef>
            </a:pPr>
            <a:r>
              <a:rPr dirty="0" sz="3200" spc="-70"/>
              <a:t>POLITICAL</a:t>
            </a:r>
            <a:r>
              <a:rPr dirty="0" sz="3200" spc="254"/>
              <a:t> </a:t>
            </a:r>
            <a:r>
              <a:rPr dirty="0" sz="3200" spc="-90"/>
              <a:t>MACHINES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6212" y="1587753"/>
            <a:ext cx="3851275" cy="41681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marR="5080" indent="-228600">
              <a:lnSpc>
                <a:spcPts val="2600"/>
              </a:lnSpc>
              <a:spcBef>
                <a:spcPts val="42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Political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machines </a:t>
            </a:r>
            <a:r>
              <a:rPr dirty="0" sz="2400" spc="60">
                <a:solidFill>
                  <a:srgbClr val="524848"/>
                </a:solidFill>
                <a:latin typeface="Arial"/>
                <a:cs typeface="Arial"/>
              </a:rPr>
              <a:t>loved  </a:t>
            </a:r>
            <a:r>
              <a:rPr dirty="0" sz="2400" spc="135">
                <a:solidFill>
                  <a:srgbClr val="524848"/>
                </a:solidFill>
                <a:latin typeface="Arial"/>
                <a:cs typeface="Arial"/>
              </a:rPr>
              <a:t>immigrants,</a:t>
            </a:r>
            <a:r>
              <a:rPr dirty="0" sz="2400" spc="16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524848"/>
                </a:solidFill>
                <a:latin typeface="Arial"/>
                <a:cs typeface="Arial"/>
              </a:rPr>
              <a:t>WHY?</a:t>
            </a:r>
            <a:endParaRPr sz="2400">
              <a:latin typeface="Arial"/>
              <a:cs typeface="Arial"/>
            </a:endParaRPr>
          </a:p>
          <a:p>
            <a:pPr lvl="1" marL="515620" marR="240665" indent="-182880">
              <a:lnSpc>
                <a:spcPct val="90000"/>
              </a:lnSpc>
              <a:spcBef>
                <a:spcPts val="45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-10">
                <a:solidFill>
                  <a:srgbClr val="524848"/>
                </a:solidFill>
                <a:latin typeface="Arial"/>
                <a:cs typeface="Arial"/>
              </a:rPr>
              <a:t>Never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voted, </a:t>
            </a:r>
            <a:r>
              <a:rPr dirty="0" sz="2000" spc="80">
                <a:solidFill>
                  <a:srgbClr val="524848"/>
                </a:solidFill>
                <a:latin typeface="Arial"/>
                <a:cs typeface="Arial"/>
              </a:rPr>
              <a:t>tried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to </a:t>
            </a:r>
            <a:r>
              <a:rPr dirty="0" sz="2000" spc="-20">
                <a:solidFill>
                  <a:srgbClr val="524848"/>
                </a:solidFill>
                <a:latin typeface="Arial"/>
                <a:cs typeface="Arial"/>
              </a:rPr>
              <a:t>sway  </a:t>
            </a:r>
            <a:r>
              <a:rPr dirty="0" sz="2000" spc="15">
                <a:solidFill>
                  <a:srgbClr val="524848"/>
                </a:solidFill>
                <a:latin typeface="Arial"/>
                <a:cs typeface="Arial"/>
              </a:rPr>
              <a:t>votes </a:t>
            </a:r>
            <a:r>
              <a:rPr dirty="0" sz="2000" spc="-40">
                <a:solidFill>
                  <a:srgbClr val="524848"/>
                </a:solidFill>
                <a:latin typeface="Arial"/>
                <a:cs typeface="Arial"/>
              </a:rPr>
              <a:t>by </a:t>
            </a:r>
            <a:r>
              <a:rPr dirty="0" sz="2000" spc="40">
                <a:solidFill>
                  <a:srgbClr val="524848"/>
                </a:solidFill>
                <a:latin typeface="Arial"/>
                <a:cs typeface="Arial"/>
              </a:rPr>
              <a:t>bribery,  </a:t>
            </a:r>
            <a:r>
              <a:rPr dirty="0" sz="2000" spc="95">
                <a:solidFill>
                  <a:srgbClr val="524848"/>
                </a:solidFill>
                <a:latin typeface="Arial"/>
                <a:cs typeface="Arial"/>
              </a:rPr>
              <a:t>intimidation,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and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other 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means</a:t>
            </a:r>
            <a:endParaRPr sz="2000">
              <a:latin typeface="Arial"/>
              <a:cs typeface="Arial"/>
            </a:endParaRPr>
          </a:p>
          <a:p>
            <a:pPr marL="241300" marR="86995" indent="-228600">
              <a:lnSpc>
                <a:spcPts val="2590"/>
              </a:lnSpc>
              <a:spcBef>
                <a:spcPts val="6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400" spc="125">
                <a:solidFill>
                  <a:srgbClr val="524848"/>
                </a:solidFill>
                <a:latin typeface="Arial"/>
                <a:cs typeface="Arial"/>
              </a:rPr>
              <a:t>Political </a:t>
            </a:r>
            <a:r>
              <a:rPr dirty="0" sz="2400" spc="100">
                <a:solidFill>
                  <a:srgbClr val="524848"/>
                </a:solidFill>
                <a:latin typeface="Arial"/>
                <a:cs typeface="Arial"/>
              </a:rPr>
              <a:t>machines </a:t>
            </a:r>
            <a:r>
              <a:rPr dirty="0" sz="2400" spc="45">
                <a:solidFill>
                  <a:srgbClr val="524848"/>
                </a:solidFill>
                <a:latin typeface="Arial"/>
                <a:cs typeface="Arial"/>
              </a:rPr>
              <a:t>used  </a:t>
            </a:r>
            <a:r>
              <a:rPr dirty="0" sz="2400" spc="65">
                <a:solidFill>
                  <a:srgbClr val="524848"/>
                </a:solidFill>
                <a:latin typeface="Arial"/>
                <a:cs typeface="Arial"/>
              </a:rPr>
              <a:t>power</a:t>
            </a:r>
            <a:r>
              <a:rPr dirty="0" sz="2400" spc="20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848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lvl="1" marL="515620" indent="-182880">
              <a:lnSpc>
                <a:spcPct val="100000"/>
              </a:lnSpc>
              <a:spcBef>
                <a:spcPts val="22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-5">
                <a:solidFill>
                  <a:srgbClr val="524848"/>
                </a:solidFill>
                <a:latin typeface="Arial"/>
                <a:cs typeface="Arial"/>
              </a:rPr>
              <a:t>Rig</a:t>
            </a:r>
            <a:r>
              <a:rPr dirty="0" sz="2000" spc="1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elections</a:t>
            </a:r>
            <a:endParaRPr sz="2000">
              <a:latin typeface="Arial"/>
              <a:cs typeface="Arial"/>
            </a:endParaRPr>
          </a:p>
          <a:p>
            <a:pPr lvl="1" marL="515620" indent="-182880">
              <a:lnSpc>
                <a:spcPts val="2280"/>
              </a:lnSpc>
              <a:spcBef>
                <a:spcPts val="244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Become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wealthy</a:t>
            </a:r>
            <a:r>
              <a:rPr dirty="0" sz="2000" spc="26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90">
                <a:solidFill>
                  <a:srgbClr val="524848"/>
                </a:solidFill>
                <a:latin typeface="Arial"/>
                <a:cs typeface="Arial"/>
              </a:rPr>
              <a:t>from</a:t>
            </a:r>
            <a:endParaRPr sz="2000">
              <a:latin typeface="Arial"/>
              <a:cs typeface="Arial"/>
            </a:endParaRPr>
          </a:p>
          <a:p>
            <a:pPr marL="514984">
              <a:lnSpc>
                <a:spcPts val="2280"/>
              </a:lnSpc>
            </a:pPr>
            <a:r>
              <a:rPr dirty="0" u="sng" sz="2000" spc="7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kickbacks</a:t>
            </a:r>
            <a:r>
              <a:rPr dirty="0" sz="2000" spc="75">
                <a:solidFill>
                  <a:srgbClr val="524848"/>
                </a:solidFill>
                <a:latin typeface="Arial"/>
                <a:cs typeface="Arial"/>
              </a:rPr>
              <a:t>-illegal</a:t>
            </a:r>
            <a:r>
              <a:rPr dirty="0" sz="2000" spc="1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524848"/>
                </a:solidFill>
                <a:latin typeface="Arial"/>
                <a:cs typeface="Arial"/>
              </a:rPr>
              <a:t>payments</a:t>
            </a:r>
            <a:endParaRPr sz="2000">
              <a:latin typeface="Arial"/>
              <a:cs typeface="Arial"/>
            </a:endParaRPr>
          </a:p>
          <a:p>
            <a:pPr lvl="1" marL="515620" marR="104139" indent="-182880">
              <a:lnSpc>
                <a:spcPts val="2160"/>
              </a:lnSpc>
              <a:spcBef>
                <a:spcPts val="509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000" spc="35">
                <a:solidFill>
                  <a:srgbClr val="524848"/>
                </a:solidFill>
                <a:latin typeface="Arial"/>
                <a:cs typeface="Arial"/>
              </a:rPr>
              <a:t>Control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police </a:t>
            </a:r>
            <a:r>
              <a:rPr dirty="0" sz="2000" spc="45">
                <a:solidFill>
                  <a:srgbClr val="524848"/>
                </a:solidFill>
                <a:latin typeface="Arial"/>
                <a:cs typeface="Arial"/>
              </a:rPr>
              <a:t>force to </a:t>
            </a:r>
            <a:r>
              <a:rPr dirty="0" sz="2000" spc="25">
                <a:solidFill>
                  <a:srgbClr val="524848"/>
                </a:solidFill>
                <a:latin typeface="Arial"/>
                <a:cs typeface="Arial"/>
              </a:rPr>
              <a:t>stay  </a:t>
            </a:r>
            <a:r>
              <a:rPr dirty="0" sz="2000" spc="60">
                <a:solidFill>
                  <a:srgbClr val="524848"/>
                </a:solidFill>
                <a:latin typeface="Arial"/>
                <a:cs typeface="Arial"/>
              </a:rPr>
              <a:t>out </a:t>
            </a:r>
            <a:r>
              <a:rPr dirty="0" sz="2000" spc="55">
                <a:solidFill>
                  <a:srgbClr val="524848"/>
                </a:solidFill>
                <a:latin typeface="Arial"/>
                <a:cs typeface="Arial"/>
              </a:rPr>
              <a:t>of</a:t>
            </a:r>
            <a:r>
              <a:rPr dirty="0" sz="2000" spc="2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524848"/>
                </a:solidFill>
                <a:latin typeface="Arial"/>
                <a:cs typeface="Arial"/>
              </a:rPr>
              <a:t>trouble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752600"/>
            <a:ext cx="4800599" cy="3768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531317"/>
            <a:ext cx="88138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67740">
              <a:lnSpc>
                <a:spcPct val="100000"/>
              </a:lnSpc>
              <a:spcBef>
                <a:spcPts val="105"/>
              </a:spcBef>
            </a:pPr>
            <a:r>
              <a:rPr dirty="0" sz="3200" spc="-60"/>
              <a:t>“BOSS </a:t>
            </a:r>
            <a:r>
              <a:rPr dirty="0" sz="3200" spc="-70"/>
              <a:t>TWEED” </a:t>
            </a:r>
            <a:r>
              <a:rPr dirty="0" sz="3200" spc="-80"/>
              <a:t>AND </a:t>
            </a:r>
            <a:r>
              <a:rPr dirty="0" sz="3200" spc="-120"/>
              <a:t>THOMAS</a:t>
            </a:r>
            <a:r>
              <a:rPr dirty="0" sz="3200" spc="450"/>
              <a:t> </a:t>
            </a:r>
            <a:r>
              <a:rPr dirty="0" sz="3200" spc="-140"/>
              <a:t>NAST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6212" y="1622882"/>
            <a:ext cx="3926840" cy="4378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800" spc="-70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13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William </a:t>
            </a:r>
            <a:r>
              <a:rPr dirty="0" u="heavy" sz="2800" spc="7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“Boss” </a:t>
            </a:r>
            <a:r>
              <a:rPr dirty="0" u="heavy" sz="2800" spc="-2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Tweed </a:t>
            </a:r>
            <a:r>
              <a:rPr dirty="0" sz="2800" spc="-2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524848"/>
                </a:solidFill>
                <a:latin typeface="Arial"/>
                <a:cs typeface="Arial"/>
              </a:rPr>
              <a:t>City </a:t>
            </a:r>
            <a:r>
              <a:rPr dirty="0" sz="2800" spc="-25">
                <a:solidFill>
                  <a:srgbClr val="524848"/>
                </a:solidFill>
                <a:latin typeface="Arial"/>
                <a:cs typeface="Arial"/>
              </a:rPr>
              <a:t>Boss</a:t>
            </a:r>
            <a:r>
              <a:rPr dirty="0" sz="2800" spc="-31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80">
                <a:solidFill>
                  <a:srgbClr val="524848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241300" marR="169545">
              <a:lnSpc>
                <a:spcPct val="100000"/>
              </a:lnSpc>
            </a:pPr>
            <a:r>
              <a:rPr dirty="0" u="heavy" sz="2800" spc="2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Tammany </a:t>
            </a:r>
            <a:r>
              <a:rPr dirty="0" u="heavy" sz="2800" spc="3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Hall- </a:t>
            </a:r>
            <a:r>
              <a:rPr dirty="0" sz="2800" spc="3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90">
                <a:solidFill>
                  <a:srgbClr val="524848"/>
                </a:solidFill>
                <a:latin typeface="Arial"/>
                <a:cs typeface="Arial"/>
              </a:rPr>
              <a:t>Democratic </a:t>
            </a:r>
            <a:r>
              <a:rPr dirty="0" sz="2800" spc="114">
                <a:solidFill>
                  <a:srgbClr val="524848"/>
                </a:solidFill>
                <a:latin typeface="Arial"/>
                <a:cs typeface="Arial"/>
              </a:rPr>
              <a:t>Political  </a:t>
            </a:r>
            <a:r>
              <a:rPr dirty="0" sz="2800" spc="70">
                <a:solidFill>
                  <a:srgbClr val="524848"/>
                </a:solidFill>
                <a:latin typeface="Arial"/>
                <a:cs typeface="Arial"/>
              </a:rPr>
              <a:t>Machine </a:t>
            </a:r>
            <a:r>
              <a:rPr dirty="0" sz="2800" spc="75">
                <a:solidFill>
                  <a:srgbClr val="524848"/>
                </a:solidFill>
                <a:latin typeface="Arial"/>
                <a:cs typeface="Arial"/>
              </a:rPr>
              <a:t>in </a:t>
            </a:r>
            <a:r>
              <a:rPr dirty="0" sz="2800" spc="-40">
                <a:solidFill>
                  <a:srgbClr val="524848"/>
                </a:solidFill>
                <a:latin typeface="Arial"/>
                <a:cs typeface="Arial"/>
              </a:rPr>
              <a:t>New </a:t>
            </a:r>
            <a:r>
              <a:rPr dirty="0" sz="2800" spc="-25">
                <a:solidFill>
                  <a:srgbClr val="524848"/>
                </a:solidFill>
                <a:latin typeface="Arial"/>
                <a:cs typeface="Arial"/>
              </a:rPr>
              <a:t>York  </a:t>
            </a:r>
            <a:r>
              <a:rPr dirty="0" sz="2800" spc="5">
                <a:solidFill>
                  <a:srgbClr val="524848"/>
                </a:solidFill>
                <a:latin typeface="Arial"/>
                <a:cs typeface="Arial"/>
              </a:rPr>
              <a:t>City</a:t>
            </a:r>
            <a:endParaRPr sz="2800">
              <a:latin typeface="Arial"/>
              <a:cs typeface="Arial"/>
            </a:endParaRPr>
          </a:p>
          <a:p>
            <a:pPr marL="241300" marR="163195" indent="-228600">
              <a:lnSpc>
                <a:spcPct val="100000"/>
              </a:lnSpc>
              <a:spcBef>
                <a:spcPts val="68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800" spc="2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Thomas </a:t>
            </a:r>
            <a:r>
              <a:rPr dirty="0" u="heavy" sz="2800" spc="3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Nast</a:t>
            </a:r>
            <a:r>
              <a:rPr dirty="0" sz="2800" spc="3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80">
                <a:solidFill>
                  <a:srgbClr val="524848"/>
                </a:solidFill>
                <a:latin typeface="Arial"/>
                <a:cs typeface="Arial"/>
              </a:rPr>
              <a:t>–  </a:t>
            </a:r>
            <a:r>
              <a:rPr dirty="0" sz="2800" spc="135">
                <a:solidFill>
                  <a:srgbClr val="524848"/>
                </a:solidFill>
                <a:latin typeface="Arial"/>
                <a:cs typeface="Arial"/>
              </a:rPr>
              <a:t>political </a:t>
            </a:r>
            <a:r>
              <a:rPr dirty="0" sz="2800" spc="105">
                <a:solidFill>
                  <a:srgbClr val="524848"/>
                </a:solidFill>
                <a:latin typeface="Arial"/>
                <a:cs typeface="Arial"/>
              </a:rPr>
              <a:t>cartoonist  </a:t>
            </a:r>
            <a:r>
              <a:rPr dirty="0" sz="2800" spc="25">
                <a:solidFill>
                  <a:srgbClr val="524848"/>
                </a:solidFill>
                <a:latin typeface="Arial"/>
                <a:cs typeface="Arial"/>
              </a:rPr>
              <a:t>who </a:t>
            </a:r>
            <a:r>
              <a:rPr dirty="0" sz="2800">
                <a:solidFill>
                  <a:srgbClr val="524848"/>
                </a:solidFill>
                <a:latin typeface="Arial"/>
                <a:cs typeface="Arial"/>
              </a:rPr>
              <a:t>was </a:t>
            </a:r>
            <a:r>
              <a:rPr dirty="0" sz="2800" spc="130">
                <a:solidFill>
                  <a:srgbClr val="524848"/>
                </a:solidFill>
                <a:latin typeface="Arial"/>
                <a:cs typeface="Arial"/>
              </a:rPr>
              <a:t>critical </a:t>
            </a:r>
            <a:r>
              <a:rPr dirty="0" sz="2800" spc="80">
                <a:solidFill>
                  <a:srgbClr val="524848"/>
                </a:solidFill>
                <a:latin typeface="Arial"/>
                <a:cs typeface="Arial"/>
              </a:rPr>
              <a:t>of  </a:t>
            </a:r>
            <a:r>
              <a:rPr dirty="0" sz="2800" spc="85">
                <a:solidFill>
                  <a:srgbClr val="524848"/>
                </a:solidFill>
                <a:latin typeface="Arial"/>
                <a:cs typeface="Arial"/>
              </a:rPr>
              <a:t>machines </a:t>
            </a:r>
            <a:r>
              <a:rPr dirty="0" sz="2800" spc="40">
                <a:solidFill>
                  <a:srgbClr val="524848"/>
                </a:solidFill>
                <a:latin typeface="Arial"/>
                <a:cs typeface="Arial"/>
              </a:rPr>
              <a:t>and</a:t>
            </a:r>
            <a:r>
              <a:rPr dirty="0" sz="2800" spc="35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524848"/>
                </a:solidFill>
                <a:latin typeface="Arial"/>
                <a:cs typeface="Arial"/>
              </a:rPr>
              <a:t>Tweed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35526" y="2662301"/>
            <a:ext cx="1444625" cy="1636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95800" y="4419600"/>
            <a:ext cx="1685925" cy="2187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77000" y="5257862"/>
            <a:ext cx="1676400" cy="1512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62600" y="1143000"/>
            <a:ext cx="1670050" cy="2419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77000" y="3124200"/>
            <a:ext cx="2666999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4876800" cy="3552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00600" y="0"/>
            <a:ext cx="4343399" cy="3424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473450"/>
            <a:ext cx="4953000" cy="337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5400" y="3505200"/>
            <a:ext cx="4038599" cy="3352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6200"/>
                </a:moveTo>
                <a:lnTo>
                  <a:pt x="8813800" y="1346200"/>
                </a:lnTo>
                <a:lnTo>
                  <a:pt x="88138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7908" y="531317"/>
            <a:ext cx="59937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35"/>
              <a:t>CORRUPTION </a:t>
            </a:r>
            <a:r>
              <a:rPr dirty="0" sz="3200" spc="-35"/>
              <a:t>IN</a:t>
            </a:r>
            <a:r>
              <a:rPr dirty="0" sz="3200" spc="-130"/>
              <a:t> </a:t>
            </a:r>
            <a:r>
              <a:rPr dirty="0" sz="3200" spc="-165"/>
              <a:t>GOVERNMENT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6212" y="1593850"/>
            <a:ext cx="3964304" cy="4347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395"/>
              </a:lnSpc>
              <a:spcBef>
                <a:spcPts val="1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1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Patronage </a:t>
            </a:r>
            <a:r>
              <a:rPr dirty="0" u="heavy" sz="2100" spc="4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or </a:t>
            </a:r>
            <a:r>
              <a:rPr dirty="0" u="heavy" sz="2100" spc="7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Spoils</a:t>
            </a:r>
            <a:r>
              <a:rPr dirty="0" u="heavy" sz="2100" spc="459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5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System-</a:t>
            </a:r>
            <a:endParaRPr sz="2100">
              <a:latin typeface="Arial"/>
              <a:cs typeface="Arial"/>
            </a:endParaRPr>
          </a:p>
          <a:p>
            <a:pPr marL="241300">
              <a:lnSpc>
                <a:spcPts val="2270"/>
              </a:lnSpc>
            </a:pPr>
            <a:r>
              <a:rPr dirty="0" sz="2100" spc="90">
                <a:solidFill>
                  <a:srgbClr val="524848"/>
                </a:solidFill>
                <a:latin typeface="Arial"/>
                <a:cs typeface="Arial"/>
              </a:rPr>
              <a:t>giving </a:t>
            </a:r>
            <a:r>
              <a:rPr dirty="0" sz="2100" spc="100">
                <a:solidFill>
                  <a:srgbClr val="524848"/>
                </a:solidFill>
                <a:latin typeface="Arial"/>
                <a:cs typeface="Arial"/>
              </a:rPr>
              <a:t>government </a:t>
            </a:r>
            <a:r>
              <a:rPr dirty="0" sz="2100" spc="80">
                <a:solidFill>
                  <a:srgbClr val="524848"/>
                </a:solidFill>
                <a:latin typeface="Arial"/>
                <a:cs typeface="Arial"/>
              </a:rPr>
              <a:t>jobs</a:t>
            </a:r>
            <a:r>
              <a:rPr dirty="0" sz="2100" spc="38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100" spc="70">
                <a:solidFill>
                  <a:srgbClr val="524848"/>
                </a:solidFill>
                <a:latin typeface="Arial"/>
                <a:cs typeface="Arial"/>
              </a:rPr>
              <a:t>to</a:t>
            </a:r>
            <a:endParaRPr sz="2100">
              <a:latin typeface="Arial"/>
              <a:cs typeface="Arial"/>
            </a:endParaRPr>
          </a:p>
          <a:p>
            <a:pPr marL="241300" marR="876935">
              <a:lnSpc>
                <a:spcPts val="2270"/>
              </a:lnSpc>
              <a:spcBef>
                <a:spcPts val="155"/>
              </a:spcBef>
            </a:pPr>
            <a:r>
              <a:rPr dirty="0" sz="2100" spc="85">
                <a:solidFill>
                  <a:srgbClr val="524848"/>
                </a:solidFill>
                <a:latin typeface="Arial"/>
                <a:cs typeface="Arial"/>
              </a:rPr>
              <a:t>loyal </a:t>
            </a:r>
            <a:r>
              <a:rPr dirty="0" sz="2100" spc="105">
                <a:solidFill>
                  <a:srgbClr val="524848"/>
                </a:solidFill>
                <a:latin typeface="Arial"/>
                <a:cs typeface="Arial"/>
              </a:rPr>
              <a:t>party </a:t>
            </a:r>
            <a:r>
              <a:rPr dirty="0" sz="2100" spc="95">
                <a:solidFill>
                  <a:srgbClr val="524848"/>
                </a:solidFill>
                <a:latin typeface="Arial"/>
                <a:cs typeface="Arial"/>
              </a:rPr>
              <a:t>workers </a:t>
            </a:r>
            <a:r>
              <a:rPr dirty="0" sz="2100" spc="45">
                <a:solidFill>
                  <a:srgbClr val="524848"/>
                </a:solidFill>
                <a:latin typeface="Arial"/>
                <a:cs typeface="Arial"/>
              </a:rPr>
              <a:t>or  </a:t>
            </a:r>
            <a:r>
              <a:rPr dirty="0" sz="2100" spc="110">
                <a:solidFill>
                  <a:srgbClr val="524848"/>
                </a:solidFill>
                <a:latin typeface="Arial"/>
                <a:cs typeface="Arial"/>
              </a:rPr>
              <a:t>friends</a:t>
            </a:r>
            <a:endParaRPr sz="2100">
              <a:latin typeface="Arial"/>
              <a:cs typeface="Arial"/>
            </a:endParaRPr>
          </a:p>
          <a:p>
            <a:pPr lvl="1" marL="515620" indent="-182880">
              <a:lnSpc>
                <a:spcPct val="100000"/>
              </a:lnSpc>
              <a:spcBef>
                <a:spcPts val="219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100" spc="-10">
                <a:solidFill>
                  <a:srgbClr val="524848"/>
                </a:solidFill>
                <a:latin typeface="Arial"/>
                <a:cs typeface="Arial"/>
              </a:rPr>
              <a:t>Were </a:t>
            </a:r>
            <a:r>
              <a:rPr dirty="0" sz="2100" spc="60">
                <a:solidFill>
                  <a:srgbClr val="524848"/>
                </a:solidFill>
                <a:latin typeface="Arial"/>
                <a:cs typeface="Arial"/>
              </a:rPr>
              <a:t>not</a:t>
            </a:r>
            <a:r>
              <a:rPr dirty="0" sz="2100" spc="27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100" spc="80">
                <a:solidFill>
                  <a:srgbClr val="524848"/>
                </a:solidFill>
                <a:latin typeface="Arial"/>
                <a:cs typeface="Arial"/>
              </a:rPr>
              <a:t>qualified</a:t>
            </a:r>
            <a:endParaRPr sz="2100">
              <a:latin typeface="Arial"/>
              <a:cs typeface="Arial"/>
            </a:endParaRPr>
          </a:p>
          <a:p>
            <a:pPr lvl="1" marL="515620" indent="-182880">
              <a:lnSpc>
                <a:spcPts val="2395"/>
              </a:lnSpc>
              <a:spcBef>
                <a:spcPts val="25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dirty="0" sz="2100" spc="-50">
                <a:solidFill>
                  <a:srgbClr val="524848"/>
                </a:solidFill>
                <a:latin typeface="Arial"/>
                <a:cs typeface="Arial"/>
              </a:rPr>
              <a:t>Used </a:t>
            </a:r>
            <a:r>
              <a:rPr dirty="0" sz="2100" spc="65">
                <a:solidFill>
                  <a:srgbClr val="524848"/>
                </a:solidFill>
                <a:latin typeface="Arial"/>
                <a:cs typeface="Arial"/>
              </a:rPr>
              <a:t>position </a:t>
            </a:r>
            <a:r>
              <a:rPr dirty="0" sz="2100" spc="40">
                <a:solidFill>
                  <a:srgbClr val="524848"/>
                </a:solidFill>
                <a:latin typeface="Arial"/>
                <a:cs typeface="Arial"/>
              </a:rPr>
              <a:t>to get</a:t>
            </a:r>
            <a:r>
              <a:rPr dirty="0" sz="2100" spc="-5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524848"/>
                </a:solidFill>
                <a:latin typeface="Arial"/>
                <a:cs typeface="Arial"/>
              </a:rPr>
              <a:t>money</a:t>
            </a:r>
            <a:endParaRPr sz="2100">
              <a:latin typeface="Arial"/>
              <a:cs typeface="Arial"/>
            </a:endParaRPr>
          </a:p>
          <a:p>
            <a:pPr marL="514984">
              <a:lnSpc>
                <a:spcPts val="2395"/>
              </a:lnSpc>
            </a:pPr>
            <a:r>
              <a:rPr dirty="0" sz="2100" spc="90">
                <a:solidFill>
                  <a:srgbClr val="524848"/>
                </a:solidFill>
                <a:latin typeface="Arial"/>
                <a:cs typeface="Arial"/>
              </a:rPr>
              <a:t>from </a:t>
            </a:r>
            <a:r>
              <a:rPr dirty="0" sz="2100" spc="50">
                <a:solidFill>
                  <a:srgbClr val="524848"/>
                </a:solidFill>
                <a:latin typeface="Arial"/>
                <a:cs typeface="Arial"/>
              </a:rPr>
              <a:t>government</a:t>
            </a:r>
            <a:r>
              <a:rPr dirty="0" sz="2100" spc="20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100" spc="70">
                <a:solidFill>
                  <a:srgbClr val="524848"/>
                </a:solidFill>
                <a:latin typeface="Arial"/>
                <a:cs typeface="Arial"/>
              </a:rPr>
              <a:t>(</a:t>
            </a:r>
            <a:r>
              <a:rPr dirty="0" u="heavy" sz="2100" spc="7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graft</a:t>
            </a:r>
            <a:r>
              <a:rPr dirty="0" sz="2100" spc="70">
                <a:solidFill>
                  <a:srgbClr val="524848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  <a:p>
            <a:pPr marL="241300" marR="103505" indent="-228600">
              <a:lnSpc>
                <a:spcPts val="2270"/>
              </a:lnSpc>
              <a:spcBef>
                <a:spcPts val="53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u="heavy" sz="2100" spc="9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President </a:t>
            </a:r>
            <a:r>
              <a:rPr dirty="0" u="heavy" sz="2100" spc="4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James </a:t>
            </a:r>
            <a:r>
              <a:rPr dirty="0" u="heavy" sz="2100" spc="10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Garfield</a:t>
            </a:r>
            <a:r>
              <a:rPr dirty="0" sz="2100" spc="105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2100" spc="50">
                <a:solidFill>
                  <a:srgbClr val="524848"/>
                </a:solidFill>
                <a:latin typeface="Arial"/>
                <a:cs typeface="Arial"/>
              </a:rPr>
              <a:t>is  </a:t>
            </a:r>
            <a:r>
              <a:rPr dirty="0" sz="2100" spc="90">
                <a:solidFill>
                  <a:srgbClr val="524848"/>
                </a:solidFill>
                <a:latin typeface="Arial"/>
                <a:cs typeface="Arial"/>
              </a:rPr>
              <a:t>assassinated</a:t>
            </a:r>
            <a:r>
              <a:rPr dirty="0" sz="2100" spc="19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524848"/>
                </a:solidFill>
                <a:latin typeface="Arial"/>
                <a:cs typeface="Arial"/>
              </a:rPr>
              <a:t>by</a:t>
            </a:r>
            <a:endParaRPr sz="2100">
              <a:latin typeface="Arial"/>
              <a:cs typeface="Arial"/>
            </a:endParaRPr>
          </a:p>
          <a:p>
            <a:pPr marL="241300">
              <a:lnSpc>
                <a:spcPts val="2110"/>
              </a:lnSpc>
            </a:pPr>
            <a:r>
              <a:rPr dirty="0" sz="2100" spc="110">
                <a:solidFill>
                  <a:srgbClr val="524848"/>
                </a:solidFill>
                <a:latin typeface="Arial"/>
                <a:cs typeface="Arial"/>
              </a:rPr>
              <a:t>disappointed </a:t>
            </a:r>
            <a:r>
              <a:rPr dirty="0" sz="2100" spc="130">
                <a:solidFill>
                  <a:srgbClr val="524848"/>
                </a:solidFill>
                <a:latin typeface="Arial"/>
                <a:cs typeface="Arial"/>
              </a:rPr>
              <a:t>office</a:t>
            </a:r>
            <a:r>
              <a:rPr dirty="0" sz="2100" spc="254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100" spc="80">
                <a:solidFill>
                  <a:srgbClr val="524848"/>
                </a:solidFill>
                <a:latin typeface="Arial"/>
                <a:cs typeface="Arial"/>
              </a:rPr>
              <a:t>seeker</a:t>
            </a:r>
            <a:endParaRPr sz="2100">
              <a:latin typeface="Arial"/>
              <a:cs typeface="Arial"/>
            </a:endParaRPr>
          </a:p>
          <a:p>
            <a:pPr marL="241300">
              <a:lnSpc>
                <a:spcPts val="2395"/>
              </a:lnSpc>
            </a:pPr>
            <a:r>
              <a:rPr dirty="0" sz="2100" spc="100">
                <a:solidFill>
                  <a:srgbClr val="524848"/>
                </a:solidFill>
                <a:latin typeface="Arial"/>
                <a:cs typeface="Arial"/>
              </a:rPr>
              <a:t>favoring </a:t>
            </a:r>
            <a:r>
              <a:rPr dirty="0" sz="2100" spc="75">
                <a:solidFill>
                  <a:srgbClr val="524848"/>
                </a:solidFill>
                <a:latin typeface="Arial"/>
                <a:cs typeface="Arial"/>
              </a:rPr>
              <a:t>Spoils</a:t>
            </a:r>
            <a:r>
              <a:rPr dirty="0" sz="2100" spc="280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100" spc="65">
                <a:solidFill>
                  <a:srgbClr val="524848"/>
                </a:solidFill>
                <a:latin typeface="Arial"/>
                <a:cs typeface="Arial"/>
              </a:rPr>
              <a:t>System</a:t>
            </a:r>
            <a:endParaRPr sz="2100">
              <a:latin typeface="Arial"/>
              <a:cs typeface="Arial"/>
            </a:endParaRPr>
          </a:p>
          <a:p>
            <a:pPr marL="241300" marR="472440" indent="-228600">
              <a:lnSpc>
                <a:spcPts val="2270"/>
              </a:lnSpc>
              <a:spcBef>
                <a:spcPts val="54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z="2100" spc="95">
                <a:solidFill>
                  <a:srgbClr val="524848"/>
                </a:solidFill>
                <a:latin typeface="Arial"/>
                <a:cs typeface="Arial"/>
              </a:rPr>
              <a:t>President </a:t>
            </a:r>
            <a:r>
              <a:rPr dirty="0" sz="2100" spc="55">
                <a:solidFill>
                  <a:srgbClr val="524848"/>
                </a:solidFill>
                <a:latin typeface="Arial"/>
                <a:cs typeface="Arial"/>
              </a:rPr>
              <a:t>Chester </a:t>
            </a:r>
            <a:r>
              <a:rPr dirty="0" sz="2100" spc="110">
                <a:solidFill>
                  <a:srgbClr val="524848"/>
                </a:solidFill>
                <a:latin typeface="Arial"/>
                <a:cs typeface="Arial"/>
              </a:rPr>
              <a:t>Arthur  </a:t>
            </a:r>
            <a:r>
              <a:rPr dirty="0" sz="2100" spc="70">
                <a:solidFill>
                  <a:srgbClr val="524848"/>
                </a:solidFill>
                <a:latin typeface="Arial"/>
                <a:cs typeface="Arial"/>
              </a:rPr>
              <a:t>signs </a:t>
            </a:r>
            <a:r>
              <a:rPr dirty="0" u="heavy" sz="21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Pendleton</a:t>
            </a:r>
            <a:r>
              <a:rPr dirty="0" u="heavy" sz="2100" spc="32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Civil</a:t>
            </a:r>
            <a:endParaRPr sz="2100">
              <a:latin typeface="Arial"/>
              <a:cs typeface="Arial"/>
            </a:endParaRPr>
          </a:p>
          <a:p>
            <a:pPr marL="241300">
              <a:lnSpc>
                <a:spcPts val="2230"/>
              </a:lnSpc>
            </a:pPr>
            <a:r>
              <a:rPr dirty="0" u="heavy" sz="2100" spc="6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Service </a:t>
            </a:r>
            <a:r>
              <a:rPr dirty="0" u="heavy" sz="2100" spc="6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Act </a:t>
            </a:r>
            <a:r>
              <a:rPr dirty="0" u="heavy" sz="2100" spc="9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100" spc="484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85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Arial"/>
                <a:cs typeface="Arial"/>
              </a:rPr>
              <a:t>1883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5200" y="1143000"/>
            <a:ext cx="14478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24600" y="1143000"/>
            <a:ext cx="272884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32628" y="2924683"/>
            <a:ext cx="10515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James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Garfield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2600" y="4114800"/>
            <a:ext cx="18669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947409" y="6430771"/>
            <a:ext cx="1126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Charles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Guiteau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0228" y="3305936"/>
            <a:ext cx="96964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View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video</a:t>
            </a:r>
            <a:r>
              <a:rPr dirty="0" u="sng" sz="1200" spc="-6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#2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0228" y="3839336"/>
            <a:ext cx="96964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View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video</a:t>
            </a:r>
            <a:r>
              <a:rPr dirty="0" u="sng" sz="1200" spc="-6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#3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/>
          <a:solidFill>
            <a:srgbClr val="524848"/>
          </a:solidFill>
        </p:spPr>
        <p:txBody>
          <a:bodyPr wrap="square" lIns="0" tIns="392430" rIns="0" bIns="0" rtlCol="0" vert="horz">
            <a:spAutoFit/>
          </a:bodyPr>
          <a:lstStyle/>
          <a:p>
            <a:pPr marL="749935">
              <a:lnSpc>
                <a:spcPct val="100000"/>
              </a:lnSpc>
              <a:spcBef>
                <a:spcPts val="3090"/>
              </a:spcBef>
            </a:pPr>
            <a:r>
              <a:rPr dirty="0" sz="3200" spc="-135"/>
              <a:t>PENDLETON </a:t>
            </a:r>
            <a:r>
              <a:rPr dirty="0" sz="3200" spc="-65"/>
              <a:t>CIVIL </a:t>
            </a:r>
            <a:r>
              <a:rPr dirty="0" sz="3200" spc="-165"/>
              <a:t>SERVICE </a:t>
            </a:r>
            <a:r>
              <a:rPr dirty="0" sz="3200" spc="-245"/>
              <a:t>ACT</a:t>
            </a:r>
            <a:r>
              <a:rPr dirty="0" sz="3200" spc="-70"/>
              <a:t> </a:t>
            </a:r>
            <a:r>
              <a:rPr dirty="0" sz="3200" spc="254"/>
              <a:t>1883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375"/>
              </a:lnSpc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dirty="0" spc="114"/>
              <a:t>Attempted </a:t>
            </a:r>
            <a:r>
              <a:rPr dirty="0" spc="65"/>
              <a:t>to</a:t>
            </a:r>
            <a:r>
              <a:rPr dirty="0" spc="405"/>
              <a:t> </a:t>
            </a:r>
            <a:r>
              <a:rPr dirty="0" spc="40"/>
              <a:t>end</a:t>
            </a:r>
          </a:p>
          <a:p>
            <a:pPr marL="241300">
              <a:lnSpc>
                <a:spcPts val="2375"/>
              </a:lnSpc>
            </a:pPr>
            <a:r>
              <a:rPr dirty="0" spc="114"/>
              <a:t>Patronage/Spoils</a:t>
            </a:r>
            <a:r>
              <a:rPr dirty="0" spc="250"/>
              <a:t> </a:t>
            </a:r>
            <a:r>
              <a:rPr dirty="0" spc="55"/>
              <a:t>System</a:t>
            </a:r>
          </a:p>
          <a:p>
            <a:pPr marL="241300" indent="-228600">
              <a:lnSpc>
                <a:spcPts val="2375"/>
              </a:lnSpc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92150" algn="l"/>
              </a:tabLst>
            </a:pPr>
            <a:r>
              <a:rPr dirty="0" spc="80"/>
              <a:t>1.	</a:t>
            </a:r>
            <a:r>
              <a:rPr dirty="0" spc="70"/>
              <a:t>Creating </a:t>
            </a:r>
            <a:r>
              <a:rPr dirty="0" spc="90"/>
              <a:t>the</a:t>
            </a:r>
            <a:r>
              <a:rPr dirty="0" spc="470"/>
              <a:t> </a:t>
            </a:r>
            <a:r>
              <a:rPr dirty="0" u="heavy" spc="50">
                <a:uFill>
                  <a:solidFill>
                    <a:srgbClr val="524848"/>
                  </a:solidFill>
                </a:uFill>
              </a:rPr>
              <a:t>Civil</a:t>
            </a:r>
          </a:p>
          <a:p>
            <a:pPr marL="241300" marR="5080">
              <a:lnSpc>
                <a:spcPct val="80000"/>
              </a:lnSpc>
              <a:spcBef>
                <a:spcPts val="265"/>
              </a:spcBef>
            </a:pPr>
            <a:r>
              <a:rPr dirty="0" u="heavy" spc="50">
                <a:uFill>
                  <a:solidFill>
                    <a:srgbClr val="524848"/>
                  </a:solidFill>
                </a:uFill>
              </a:rPr>
              <a:t>Service </a:t>
            </a:r>
            <a:r>
              <a:rPr dirty="0" u="heavy" spc="80">
                <a:uFill>
                  <a:solidFill>
                    <a:srgbClr val="524848"/>
                  </a:solidFill>
                </a:uFill>
              </a:rPr>
              <a:t>Commission</a:t>
            </a:r>
            <a:r>
              <a:rPr dirty="0" spc="80"/>
              <a:t> which  </a:t>
            </a:r>
            <a:r>
              <a:rPr dirty="0" spc="95"/>
              <a:t>required </a:t>
            </a:r>
            <a:r>
              <a:rPr dirty="0" spc="100"/>
              <a:t>appointed</a:t>
            </a:r>
            <a:r>
              <a:rPr dirty="0" spc="415"/>
              <a:t> </a:t>
            </a:r>
            <a:r>
              <a:rPr dirty="0" spc="55"/>
              <a:t>govt.</a:t>
            </a:r>
          </a:p>
          <a:p>
            <a:pPr marL="241300">
              <a:lnSpc>
                <a:spcPts val="1850"/>
              </a:lnSpc>
            </a:pPr>
            <a:r>
              <a:rPr dirty="0" spc="130"/>
              <a:t>officials </a:t>
            </a:r>
            <a:r>
              <a:rPr dirty="0" spc="65"/>
              <a:t>to </a:t>
            </a:r>
            <a:r>
              <a:rPr dirty="0" spc="35"/>
              <a:t>pass </a:t>
            </a:r>
            <a:r>
              <a:rPr dirty="0" spc="85"/>
              <a:t>the</a:t>
            </a:r>
            <a:r>
              <a:rPr dirty="0" spc="180"/>
              <a:t> </a:t>
            </a:r>
            <a:r>
              <a:rPr dirty="0" u="heavy" spc="50">
                <a:uFill>
                  <a:solidFill>
                    <a:srgbClr val="524848"/>
                  </a:solidFill>
                </a:uFill>
              </a:rPr>
              <a:t>Civil</a:t>
            </a:r>
          </a:p>
          <a:p>
            <a:pPr marL="241300" marR="61594">
              <a:lnSpc>
                <a:spcPct val="80000"/>
              </a:lnSpc>
              <a:spcBef>
                <a:spcPts val="265"/>
              </a:spcBef>
            </a:pPr>
            <a:r>
              <a:rPr dirty="0" u="heavy" spc="50">
                <a:uFill>
                  <a:solidFill>
                    <a:srgbClr val="524848"/>
                  </a:solidFill>
                </a:uFill>
              </a:rPr>
              <a:t>Service </a:t>
            </a:r>
            <a:r>
              <a:rPr dirty="0" u="heavy" spc="5">
                <a:uFill>
                  <a:solidFill>
                    <a:srgbClr val="524848"/>
                  </a:solidFill>
                </a:uFill>
              </a:rPr>
              <a:t>Exam</a:t>
            </a:r>
            <a:r>
              <a:rPr dirty="0" spc="5"/>
              <a:t> </a:t>
            </a:r>
            <a:r>
              <a:rPr dirty="0" spc="65"/>
              <a:t>to </a:t>
            </a:r>
            <a:r>
              <a:rPr dirty="0" spc="40"/>
              <a:t>base </a:t>
            </a:r>
            <a:r>
              <a:rPr dirty="0" spc="65"/>
              <a:t>jobs  </a:t>
            </a:r>
            <a:r>
              <a:rPr dirty="0" spc="20"/>
              <a:t>on </a:t>
            </a:r>
            <a:r>
              <a:rPr dirty="0" spc="140"/>
              <a:t>merit </a:t>
            </a:r>
            <a:r>
              <a:rPr dirty="0" spc="90"/>
              <a:t>instead</a:t>
            </a:r>
            <a:r>
              <a:rPr dirty="0" spc="-35"/>
              <a:t> </a:t>
            </a:r>
            <a:r>
              <a:rPr dirty="0" spc="80"/>
              <a:t>of</a:t>
            </a:r>
          </a:p>
          <a:p>
            <a:pPr marL="241300">
              <a:lnSpc>
                <a:spcPts val="2110"/>
              </a:lnSpc>
            </a:pPr>
            <a:r>
              <a:rPr dirty="0" spc="110"/>
              <a:t>friendship</a:t>
            </a:r>
          </a:p>
          <a:p>
            <a:pPr marL="241300" marR="127000" indent="-228600">
              <a:lnSpc>
                <a:spcPct val="80100"/>
              </a:lnSpc>
              <a:spcBef>
                <a:spcPts val="52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85800" algn="l"/>
              </a:tabLst>
            </a:pPr>
            <a:r>
              <a:rPr dirty="0" spc="55"/>
              <a:t>2.	Federal </a:t>
            </a:r>
            <a:r>
              <a:rPr dirty="0" spc="65"/>
              <a:t>employees </a:t>
            </a:r>
            <a:r>
              <a:rPr dirty="0" spc="80"/>
              <a:t>did  </a:t>
            </a:r>
            <a:r>
              <a:rPr dirty="0" spc="85"/>
              <a:t>not </a:t>
            </a:r>
            <a:r>
              <a:rPr dirty="0" spc="20"/>
              <a:t>have </a:t>
            </a:r>
            <a:r>
              <a:rPr dirty="0" spc="65"/>
              <a:t>to </a:t>
            </a:r>
            <a:r>
              <a:rPr dirty="0" spc="110"/>
              <a:t>contribute </a:t>
            </a:r>
            <a:r>
              <a:rPr dirty="0" spc="65"/>
              <a:t>to  </a:t>
            </a:r>
            <a:r>
              <a:rPr dirty="0" spc="95"/>
              <a:t>campaign</a:t>
            </a:r>
            <a:r>
              <a:rPr dirty="0" spc="275"/>
              <a:t> </a:t>
            </a:r>
            <a:r>
              <a:rPr dirty="0" spc="85"/>
              <a:t>funds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212" y="4979670"/>
            <a:ext cx="3241675" cy="896619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2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85800" algn="l"/>
              </a:tabLst>
            </a:pPr>
            <a:r>
              <a:rPr dirty="0" sz="2200" spc="55">
                <a:solidFill>
                  <a:srgbClr val="524848"/>
                </a:solidFill>
                <a:latin typeface="Arial"/>
                <a:cs typeface="Arial"/>
              </a:rPr>
              <a:t>3.	Federal </a:t>
            </a:r>
            <a:r>
              <a:rPr dirty="0" sz="2200" spc="65">
                <a:solidFill>
                  <a:srgbClr val="524848"/>
                </a:solidFill>
                <a:latin typeface="Arial"/>
                <a:cs typeface="Arial"/>
              </a:rPr>
              <a:t>employees  </a:t>
            </a:r>
            <a:r>
              <a:rPr dirty="0" sz="2200" spc="75">
                <a:solidFill>
                  <a:srgbClr val="524848"/>
                </a:solidFill>
                <a:latin typeface="Arial"/>
                <a:cs typeface="Arial"/>
              </a:rPr>
              <a:t>could </a:t>
            </a:r>
            <a:r>
              <a:rPr dirty="0" sz="2200" spc="85">
                <a:solidFill>
                  <a:srgbClr val="524848"/>
                </a:solidFill>
                <a:latin typeface="Arial"/>
                <a:cs typeface="Arial"/>
              </a:rPr>
              <a:t>not </a:t>
            </a:r>
            <a:r>
              <a:rPr dirty="0" sz="2200" spc="15">
                <a:solidFill>
                  <a:srgbClr val="524848"/>
                </a:solidFill>
                <a:latin typeface="Arial"/>
                <a:cs typeface="Arial"/>
              </a:rPr>
              <a:t>be </a:t>
            </a:r>
            <a:r>
              <a:rPr dirty="0" sz="2200" spc="110">
                <a:solidFill>
                  <a:srgbClr val="524848"/>
                </a:solidFill>
                <a:latin typeface="Arial"/>
                <a:cs typeface="Arial"/>
              </a:rPr>
              <a:t>fired </a:t>
            </a:r>
            <a:r>
              <a:rPr dirty="0" sz="2200" spc="90">
                <a:solidFill>
                  <a:srgbClr val="524848"/>
                </a:solidFill>
                <a:latin typeface="Arial"/>
                <a:cs typeface="Arial"/>
              </a:rPr>
              <a:t>for  </a:t>
            </a:r>
            <a:r>
              <a:rPr dirty="0" sz="2200" spc="130">
                <a:solidFill>
                  <a:srgbClr val="524848"/>
                </a:solidFill>
                <a:latin typeface="Arial"/>
                <a:cs typeface="Arial"/>
              </a:rPr>
              <a:t>political</a:t>
            </a:r>
            <a:r>
              <a:rPr dirty="0" sz="2200" spc="275">
                <a:solidFill>
                  <a:srgbClr val="524848"/>
                </a:solidFill>
                <a:latin typeface="Arial"/>
                <a:cs typeface="Arial"/>
              </a:rPr>
              <a:t> </a:t>
            </a:r>
            <a:r>
              <a:rPr dirty="0" sz="2200" spc="60">
                <a:solidFill>
                  <a:srgbClr val="524848"/>
                </a:solidFill>
                <a:latin typeface="Arial"/>
                <a:cs typeface="Arial"/>
              </a:rPr>
              <a:t>reasons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8476" y="1827276"/>
            <a:ext cx="2876550" cy="348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5579" y="5439867"/>
            <a:ext cx="24034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9775" marR="5080" indent="-72771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Chester A. Arthur </a:t>
            </a:r>
            <a:r>
              <a:rPr dirty="0" sz="1200" spc="-5">
                <a:latin typeface="Arial"/>
                <a:cs typeface="Arial"/>
              </a:rPr>
              <a:t>signed</a:t>
            </a:r>
            <a:r>
              <a:rPr dirty="0" sz="1200" spc="-2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Pendleton  </a:t>
            </a:r>
            <a:r>
              <a:rPr dirty="0" sz="1200">
                <a:latin typeface="Arial"/>
                <a:cs typeface="Arial"/>
              </a:rPr>
              <a:t>Act </a:t>
            </a:r>
            <a:r>
              <a:rPr dirty="0" sz="1200" spc="-5">
                <a:latin typeface="Arial"/>
                <a:cs typeface="Arial"/>
              </a:rPr>
              <a:t>into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effect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5" y="9525"/>
            <a:ext cx="9121775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6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185" y="531317"/>
            <a:ext cx="777430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20"/>
              <a:t>TRANSCONTINENTAL </a:t>
            </a:r>
            <a:r>
              <a:rPr dirty="0" sz="3200" spc="-60"/>
              <a:t>RAILROAD </a:t>
            </a:r>
            <a:r>
              <a:rPr dirty="0" sz="3200" spc="-200"/>
              <a:t>--</a:t>
            </a:r>
            <a:r>
              <a:rPr dirty="0" sz="3200" spc="-505"/>
              <a:t> </a:t>
            </a:r>
            <a:r>
              <a:rPr dirty="0" sz="3200" spc="254"/>
              <a:t>1869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19075" y="1905000"/>
            <a:ext cx="871537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838200"/>
            <a:ext cx="873442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rknight</dc:creator>
  <dc:title>Gilded Age Unit (1870-1900)</dc:title>
  <dcterms:created xsi:type="dcterms:W3CDTF">2019-02-20T14:39:29Z</dcterms:created>
  <dcterms:modified xsi:type="dcterms:W3CDTF">2019-02-20T14:39:29Z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2019-02-20T00:00:00Z</vt:filetime>
  </property>
</Properties>
</file>