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959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959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959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007" y="69752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0" y="329920"/>
                </a:moveTo>
                <a:lnTo>
                  <a:pt x="3577" y="281168"/>
                </a:lnTo>
                <a:lnTo>
                  <a:pt x="13968" y="234636"/>
                </a:lnTo>
                <a:lnTo>
                  <a:pt x="30664" y="190835"/>
                </a:lnTo>
                <a:lnTo>
                  <a:pt x="53153" y="150276"/>
                </a:lnTo>
                <a:lnTo>
                  <a:pt x="80925" y="113469"/>
                </a:lnTo>
                <a:lnTo>
                  <a:pt x="113469" y="80925"/>
                </a:lnTo>
                <a:lnTo>
                  <a:pt x="150276" y="53153"/>
                </a:lnTo>
                <a:lnTo>
                  <a:pt x="190835" y="30664"/>
                </a:lnTo>
                <a:lnTo>
                  <a:pt x="234636" y="13968"/>
                </a:lnTo>
                <a:lnTo>
                  <a:pt x="281168" y="3577"/>
                </a:lnTo>
                <a:lnTo>
                  <a:pt x="329920" y="0"/>
                </a:lnTo>
                <a:lnTo>
                  <a:pt x="8683459" y="0"/>
                </a:lnTo>
                <a:lnTo>
                  <a:pt x="8732212" y="3577"/>
                </a:lnTo>
                <a:lnTo>
                  <a:pt x="8778743" y="13968"/>
                </a:lnTo>
                <a:lnTo>
                  <a:pt x="8822542" y="30664"/>
                </a:lnTo>
                <a:lnTo>
                  <a:pt x="8863099" y="53153"/>
                </a:lnTo>
                <a:lnTo>
                  <a:pt x="8899905" y="80925"/>
                </a:lnTo>
                <a:lnTo>
                  <a:pt x="8932448" y="113469"/>
                </a:lnTo>
                <a:lnTo>
                  <a:pt x="8960218" y="150276"/>
                </a:lnTo>
                <a:lnTo>
                  <a:pt x="8982705" y="190835"/>
                </a:lnTo>
                <a:lnTo>
                  <a:pt x="8999400" y="234636"/>
                </a:lnTo>
                <a:lnTo>
                  <a:pt x="9009790" y="281168"/>
                </a:lnTo>
                <a:lnTo>
                  <a:pt x="9013367" y="329920"/>
                </a:lnTo>
                <a:lnTo>
                  <a:pt x="9013367" y="6363487"/>
                </a:lnTo>
                <a:lnTo>
                  <a:pt x="9009790" y="6412242"/>
                </a:lnTo>
                <a:lnTo>
                  <a:pt x="8999400" y="6458776"/>
                </a:lnTo>
                <a:lnTo>
                  <a:pt x="8982705" y="6502577"/>
                </a:lnTo>
                <a:lnTo>
                  <a:pt x="8960218" y="6543136"/>
                </a:lnTo>
                <a:lnTo>
                  <a:pt x="8932448" y="6579943"/>
                </a:lnTo>
                <a:lnTo>
                  <a:pt x="8899905" y="6612487"/>
                </a:lnTo>
                <a:lnTo>
                  <a:pt x="8863099" y="6640258"/>
                </a:lnTo>
                <a:lnTo>
                  <a:pt x="8822542" y="6662745"/>
                </a:lnTo>
                <a:lnTo>
                  <a:pt x="8778743" y="6679440"/>
                </a:lnTo>
                <a:lnTo>
                  <a:pt x="8732212" y="6689831"/>
                </a:lnTo>
                <a:lnTo>
                  <a:pt x="8683459" y="6693408"/>
                </a:lnTo>
                <a:lnTo>
                  <a:pt x="329920" y="6693408"/>
                </a:lnTo>
                <a:lnTo>
                  <a:pt x="281168" y="6689831"/>
                </a:lnTo>
                <a:lnTo>
                  <a:pt x="234636" y="6679440"/>
                </a:lnTo>
                <a:lnTo>
                  <a:pt x="190835" y="6662745"/>
                </a:lnTo>
                <a:lnTo>
                  <a:pt x="150276" y="6640258"/>
                </a:lnTo>
                <a:lnTo>
                  <a:pt x="113469" y="6612487"/>
                </a:lnTo>
                <a:lnTo>
                  <a:pt x="80925" y="6579943"/>
                </a:lnTo>
                <a:lnTo>
                  <a:pt x="53153" y="6543136"/>
                </a:lnTo>
                <a:lnTo>
                  <a:pt x="30664" y="6502577"/>
                </a:lnTo>
                <a:lnTo>
                  <a:pt x="13968" y="6458776"/>
                </a:lnTo>
                <a:lnTo>
                  <a:pt x="3577" y="6412242"/>
                </a:lnTo>
                <a:lnTo>
                  <a:pt x="0" y="6363487"/>
                </a:lnTo>
                <a:lnTo>
                  <a:pt x="0" y="32992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1185" y="215201"/>
            <a:ext cx="7961629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5959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5954" y="1679447"/>
            <a:ext cx="7832090" cy="4328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chive.org/details/twelveyearsslave00nortuoft" TargetMode="External"/><Relationship Id="rId3" Type="http://schemas.openxmlformats.org/officeDocument/2006/relationships/image" Target="../media/image41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hroniclingamerica.loc.gov/lccn/sn84023200/1855-01-26/ed-1/seq-2/" TargetMode="Externa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hroniclingamerica.loc.gov/lccn/sn84024738/1854-07-14/ed-1/seq-3/#date1%3D1836%26sort%3Ddate%26rows%3D20%26words%3DNorthrup%2BSolomon%26searchType%3Dbasic%26sequence%3D0%26index%3D3%26state%3D%26date2%3D1922%26proxtext%3D%22Solomon%2BNorthrup%22%26y%3D10%26x%3D25%26dateFilterType%3DyearRange%26page%3D1" TargetMode="Externa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hroniclingamerica.loc.gov/lccn/sn84023200/1853-02-10/ed-1/seq-1/#date1%3D1836%26sort%3Dd%26date2%3D1922%26words%3DNORTHROP%2BNorthrop%2BSolomon%2BSOLOMON%26searchType%3Dbasic%26sequence%3D0%26index%3D0%26state%3D%26rows%3D20%26proxtext%3D%22solomon%2Bnorthrop%22%26y%3D16%26x%3D18%26dateFilterType%3DyearRange%26page%3D1" TargetMode="External"/><Relationship Id="rId3" Type="http://schemas.openxmlformats.org/officeDocument/2006/relationships/hyperlink" Target="http://chroniclingamerica.loc.gov/lccn/sn84023200/1855-01-26/ed-1/seq-2/" TargetMode="External"/><Relationship Id="rId4" Type="http://schemas.openxmlformats.org/officeDocument/2006/relationships/hyperlink" Target="http://chroniclingamerica.loc.gov/lccn/sn83035487/1853-09-03/ed-1/seq-4/" TargetMode="External"/><Relationship Id="rId5" Type="http://schemas.openxmlformats.org/officeDocument/2006/relationships/image" Target="../media/image16.jpg"/><Relationship Id="rId6" Type="http://schemas.openxmlformats.org/officeDocument/2006/relationships/image" Target="../media/image1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5313" y="69756"/>
            <a:ext cx="9013367" cy="6692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313" y="69756"/>
            <a:ext cx="9013825" cy="6692265"/>
          </a:xfrm>
          <a:custGeom>
            <a:avLst/>
            <a:gdLst/>
            <a:ahLst/>
            <a:cxnLst/>
            <a:rect l="l" t="t" r="r" b="b"/>
            <a:pathLst>
              <a:path w="9013825" h="6692265">
                <a:moveTo>
                  <a:pt x="0" y="329857"/>
                </a:moveTo>
                <a:lnTo>
                  <a:pt x="3576" y="281111"/>
                </a:lnTo>
                <a:lnTo>
                  <a:pt x="13966" y="234587"/>
                </a:lnTo>
                <a:lnTo>
                  <a:pt x="30658" y="190794"/>
                </a:lnTo>
                <a:lnTo>
                  <a:pt x="53143" y="150243"/>
                </a:lnTo>
                <a:lnTo>
                  <a:pt x="80910" y="113443"/>
                </a:lnTo>
                <a:lnTo>
                  <a:pt x="113449" y="80906"/>
                </a:lnTo>
                <a:lnTo>
                  <a:pt x="150249" y="53140"/>
                </a:lnTo>
                <a:lnTo>
                  <a:pt x="190800" y="30656"/>
                </a:lnTo>
                <a:lnTo>
                  <a:pt x="234592" y="13965"/>
                </a:lnTo>
                <a:lnTo>
                  <a:pt x="281114" y="3576"/>
                </a:lnTo>
                <a:lnTo>
                  <a:pt x="329857" y="0"/>
                </a:lnTo>
                <a:lnTo>
                  <a:pt x="8683510" y="0"/>
                </a:lnTo>
                <a:lnTo>
                  <a:pt x="8732256" y="3576"/>
                </a:lnTo>
                <a:lnTo>
                  <a:pt x="8778780" y="13965"/>
                </a:lnTo>
                <a:lnTo>
                  <a:pt x="8822572" y="30656"/>
                </a:lnTo>
                <a:lnTo>
                  <a:pt x="8863124" y="53140"/>
                </a:lnTo>
                <a:lnTo>
                  <a:pt x="8899923" y="80906"/>
                </a:lnTo>
                <a:lnTo>
                  <a:pt x="8932461" y="113443"/>
                </a:lnTo>
                <a:lnTo>
                  <a:pt x="8960227" y="150243"/>
                </a:lnTo>
                <a:lnTo>
                  <a:pt x="8982711" y="190794"/>
                </a:lnTo>
                <a:lnTo>
                  <a:pt x="8999402" y="234587"/>
                </a:lnTo>
                <a:lnTo>
                  <a:pt x="9009791" y="281111"/>
                </a:lnTo>
                <a:lnTo>
                  <a:pt x="9013367" y="329857"/>
                </a:lnTo>
                <a:lnTo>
                  <a:pt x="9013367" y="6362344"/>
                </a:lnTo>
                <a:lnTo>
                  <a:pt x="9009791" y="6411086"/>
                </a:lnTo>
                <a:lnTo>
                  <a:pt x="8999402" y="6457609"/>
                </a:lnTo>
                <a:lnTo>
                  <a:pt x="8982711" y="6501401"/>
                </a:lnTo>
                <a:lnTo>
                  <a:pt x="8960227" y="6541952"/>
                </a:lnTo>
                <a:lnTo>
                  <a:pt x="8932461" y="6578752"/>
                </a:lnTo>
                <a:lnTo>
                  <a:pt x="8899923" y="6611291"/>
                </a:lnTo>
                <a:lnTo>
                  <a:pt x="8863124" y="6639057"/>
                </a:lnTo>
                <a:lnTo>
                  <a:pt x="8822572" y="6661542"/>
                </a:lnTo>
                <a:lnTo>
                  <a:pt x="8778780" y="6678235"/>
                </a:lnTo>
                <a:lnTo>
                  <a:pt x="8732256" y="6688624"/>
                </a:lnTo>
                <a:lnTo>
                  <a:pt x="8683510" y="6692201"/>
                </a:lnTo>
                <a:lnTo>
                  <a:pt x="329857" y="6692201"/>
                </a:lnTo>
                <a:lnTo>
                  <a:pt x="281114" y="6688624"/>
                </a:lnTo>
                <a:lnTo>
                  <a:pt x="234592" y="6678235"/>
                </a:lnTo>
                <a:lnTo>
                  <a:pt x="190800" y="6661542"/>
                </a:lnTo>
                <a:lnTo>
                  <a:pt x="150249" y="6639057"/>
                </a:lnTo>
                <a:lnTo>
                  <a:pt x="113449" y="6611291"/>
                </a:lnTo>
                <a:lnTo>
                  <a:pt x="80910" y="6578752"/>
                </a:lnTo>
                <a:lnTo>
                  <a:pt x="53143" y="6541952"/>
                </a:lnTo>
                <a:lnTo>
                  <a:pt x="30658" y="6501401"/>
                </a:lnTo>
                <a:lnTo>
                  <a:pt x="13966" y="6457609"/>
                </a:lnTo>
                <a:lnTo>
                  <a:pt x="3576" y="6411086"/>
                </a:lnTo>
                <a:lnTo>
                  <a:pt x="0" y="6362344"/>
                </a:lnTo>
                <a:lnTo>
                  <a:pt x="0" y="329857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928" y="1517294"/>
            <a:ext cx="9022080" cy="1459865"/>
          </a:xfrm>
          <a:custGeom>
            <a:avLst/>
            <a:gdLst/>
            <a:ahLst/>
            <a:cxnLst/>
            <a:rect l="l" t="t" r="r" b="b"/>
            <a:pathLst>
              <a:path w="9022080" h="1459864">
                <a:moveTo>
                  <a:pt x="0" y="1459357"/>
                </a:moveTo>
                <a:lnTo>
                  <a:pt x="9021533" y="1459357"/>
                </a:lnTo>
                <a:lnTo>
                  <a:pt x="9021533" y="0"/>
                </a:lnTo>
                <a:lnTo>
                  <a:pt x="0" y="0"/>
                </a:lnTo>
                <a:lnTo>
                  <a:pt x="0" y="1459357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928" y="1396720"/>
            <a:ext cx="9022080" cy="120650"/>
          </a:xfrm>
          <a:custGeom>
            <a:avLst/>
            <a:gdLst/>
            <a:ahLst/>
            <a:cxnLst/>
            <a:rect l="l" t="t" r="r" b="b"/>
            <a:pathLst>
              <a:path w="9022080" h="120650">
                <a:moveTo>
                  <a:pt x="0" y="0"/>
                </a:moveTo>
                <a:lnTo>
                  <a:pt x="9021533" y="0"/>
                </a:lnTo>
                <a:lnTo>
                  <a:pt x="9021533" y="120573"/>
                </a:lnTo>
                <a:lnTo>
                  <a:pt x="0" y="120573"/>
                </a:lnTo>
                <a:lnTo>
                  <a:pt x="0" y="0"/>
                </a:lnTo>
                <a:close/>
              </a:path>
            </a:pathLst>
          </a:custGeom>
          <a:solidFill>
            <a:srgbClr val="E6B1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928" y="2976651"/>
            <a:ext cx="9022080" cy="111125"/>
          </a:xfrm>
          <a:custGeom>
            <a:avLst/>
            <a:gdLst/>
            <a:ahLst/>
            <a:cxnLst/>
            <a:rect l="l" t="t" r="r" b="b"/>
            <a:pathLst>
              <a:path w="9022080" h="111125">
                <a:moveTo>
                  <a:pt x="0" y="0"/>
                </a:moveTo>
                <a:lnTo>
                  <a:pt x="9021533" y="0"/>
                </a:lnTo>
                <a:lnTo>
                  <a:pt x="9021533" y="110528"/>
                </a:lnTo>
                <a:lnTo>
                  <a:pt x="0" y="110528"/>
                </a:lnTo>
                <a:lnTo>
                  <a:pt x="0" y="0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61522" y="964184"/>
            <a:ext cx="3371215" cy="6864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235">
                <a:solidFill>
                  <a:srgbClr val="000000"/>
                </a:solidFill>
                <a:latin typeface="Times New Roman"/>
                <a:cs typeface="Times New Roman"/>
              </a:rPr>
              <a:t>Solomon</a:t>
            </a:r>
            <a:r>
              <a:rPr dirty="0" sz="4000" spc="-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 spc="-110">
                <a:solidFill>
                  <a:srgbClr val="000000"/>
                </a:solidFill>
                <a:latin typeface="Times New Roman"/>
                <a:cs typeface="Times New Roman"/>
              </a:rPr>
              <a:t>Northup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6486" y="1573681"/>
            <a:ext cx="6506845" cy="2837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317500">
              <a:lnSpc>
                <a:spcPct val="100000"/>
              </a:lnSpc>
            </a:pPr>
            <a:r>
              <a:rPr dirty="0" sz="4000" spc="-220">
                <a:latin typeface="Times New Roman"/>
                <a:cs typeface="Times New Roman"/>
              </a:rPr>
              <a:t>and</a:t>
            </a:r>
            <a:endParaRPr sz="4000">
              <a:latin typeface="Times New Roman"/>
              <a:cs typeface="Times New Roman"/>
            </a:endParaRPr>
          </a:p>
          <a:p>
            <a:pPr algn="ctr" marR="316865">
              <a:lnSpc>
                <a:spcPct val="100000"/>
              </a:lnSpc>
            </a:pPr>
            <a:r>
              <a:rPr dirty="0" sz="4000" spc="-530" i="1">
                <a:latin typeface="Times New Roman"/>
                <a:cs typeface="Times New Roman"/>
              </a:rPr>
              <a:t>TwelveYears  </a:t>
            </a:r>
            <a:r>
              <a:rPr dirty="0" sz="4000" spc="-420" i="1">
                <a:latin typeface="Times New Roman"/>
                <a:cs typeface="Times New Roman"/>
              </a:rPr>
              <a:t>a</a:t>
            </a:r>
            <a:r>
              <a:rPr dirty="0" sz="4000" spc="-220" i="1">
                <a:latin typeface="Times New Roman"/>
                <a:cs typeface="Times New Roman"/>
              </a:rPr>
              <a:t> </a:t>
            </a:r>
            <a:r>
              <a:rPr dirty="0" sz="4000" spc="-420" i="1">
                <a:latin typeface="Times New Roman"/>
                <a:cs typeface="Times New Roman"/>
              </a:rPr>
              <a:t>Slave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600" spc="50" b="1">
                <a:solidFill>
                  <a:srgbClr val="696464"/>
                </a:solidFill>
                <a:latin typeface="Times New Roman"/>
                <a:cs typeface="Times New Roman"/>
              </a:rPr>
              <a:t>How </a:t>
            </a:r>
            <a:r>
              <a:rPr dirty="0" sz="3600" spc="-265" b="1">
                <a:solidFill>
                  <a:srgbClr val="696464"/>
                </a:solidFill>
                <a:latin typeface="Times New Roman"/>
                <a:cs typeface="Times New Roman"/>
              </a:rPr>
              <a:t>To </a:t>
            </a:r>
            <a:r>
              <a:rPr dirty="0" sz="3600" spc="-35" b="1">
                <a:solidFill>
                  <a:srgbClr val="696464"/>
                </a:solidFill>
                <a:latin typeface="Times New Roman"/>
                <a:cs typeface="Times New Roman"/>
              </a:rPr>
              <a:t>Analyze</a:t>
            </a:r>
            <a:r>
              <a:rPr dirty="0" sz="3600" spc="-625" b="1">
                <a:solidFill>
                  <a:srgbClr val="696464"/>
                </a:solidFill>
                <a:latin typeface="Times New Roman"/>
                <a:cs typeface="Times New Roman"/>
              </a:rPr>
              <a:t> </a:t>
            </a:r>
            <a:r>
              <a:rPr dirty="0" sz="3600" spc="-120" b="1">
                <a:solidFill>
                  <a:srgbClr val="696464"/>
                </a:solidFill>
                <a:latin typeface="Times New Roman"/>
                <a:cs typeface="Times New Roman"/>
              </a:rPr>
              <a:t>Slave </a:t>
            </a:r>
            <a:r>
              <a:rPr dirty="0" sz="3600" spc="-65" b="1">
                <a:solidFill>
                  <a:srgbClr val="696464"/>
                </a:solidFill>
                <a:latin typeface="Times New Roman"/>
                <a:cs typeface="Times New Roman"/>
              </a:rPr>
              <a:t>Narratives*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1000" y="6207990"/>
            <a:ext cx="1219199" cy="273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438140" y="5724542"/>
            <a:ext cx="3304540" cy="946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 spc="-80">
                <a:latin typeface="Times New Roman"/>
                <a:cs typeface="Times New Roman"/>
              </a:rPr>
              <a:t>*All </a:t>
            </a:r>
            <a:r>
              <a:rPr dirty="0" sz="1200" spc="-75">
                <a:latin typeface="Times New Roman"/>
                <a:cs typeface="Times New Roman"/>
              </a:rPr>
              <a:t>images </a:t>
            </a:r>
            <a:r>
              <a:rPr dirty="0" sz="1200" spc="-60">
                <a:latin typeface="Times New Roman"/>
                <a:cs typeface="Times New Roman"/>
              </a:rPr>
              <a:t>used </a:t>
            </a:r>
            <a:r>
              <a:rPr dirty="0" sz="1200" spc="-55">
                <a:latin typeface="Times New Roman"/>
                <a:cs typeface="Times New Roman"/>
              </a:rPr>
              <a:t>in this </a:t>
            </a:r>
            <a:r>
              <a:rPr dirty="0" sz="1200" spc="-70">
                <a:latin typeface="Times New Roman"/>
                <a:cs typeface="Times New Roman"/>
              </a:rPr>
              <a:t>classroom </a:t>
            </a:r>
            <a:r>
              <a:rPr dirty="0" sz="1200" spc="-50">
                <a:latin typeface="Times New Roman"/>
                <a:cs typeface="Times New Roman"/>
              </a:rPr>
              <a:t>resource are </a:t>
            </a:r>
            <a:r>
              <a:rPr dirty="0" sz="1200" spc="-55">
                <a:latin typeface="Times New Roman"/>
                <a:cs typeface="Times New Roman"/>
              </a:rPr>
              <a:t>from </a:t>
            </a:r>
            <a:r>
              <a:rPr dirty="0" sz="1200" spc="-40">
                <a:latin typeface="Times New Roman"/>
                <a:cs typeface="Times New Roman"/>
              </a:rPr>
              <a:t>the  </a:t>
            </a:r>
            <a:r>
              <a:rPr dirty="0" sz="1200" spc="-55">
                <a:latin typeface="Times New Roman"/>
                <a:cs typeface="Times New Roman"/>
              </a:rPr>
              <a:t>digitized 1856 </a:t>
            </a:r>
            <a:r>
              <a:rPr dirty="0" sz="1200" spc="-85">
                <a:latin typeface="Times New Roman"/>
                <a:cs typeface="Times New Roman"/>
              </a:rPr>
              <a:t>NewYork </a:t>
            </a:r>
            <a:r>
              <a:rPr dirty="0" sz="1200" spc="-65">
                <a:latin typeface="Times New Roman"/>
                <a:cs typeface="Times New Roman"/>
              </a:rPr>
              <a:t>and Auburn </a:t>
            </a:r>
            <a:r>
              <a:rPr dirty="0" sz="1200" spc="-45">
                <a:latin typeface="Times New Roman"/>
                <a:cs typeface="Times New Roman"/>
              </a:rPr>
              <a:t>edition </a:t>
            </a:r>
            <a:r>
              <a:rPr dirty="0" sz="1200" spc="-70">
                <a:latin typeface="Times New Roman"/>
                <a:cs typeface="Times New Roman"/>
              </a:rPr>
              <a:t>of </a:t>
            </a:r>
            <a:r>
              <a:rPr dirty="0" sz="1200" spc="-160" i="1">
                <a:latin typeface="Times New Roman"/>
                <a:cs typeface="Times New Roman"/>
              </a:rPr>
              <a:t>TwelveYears </a:t>
            </a:r>
            <a:r>
              <a:rPr dirty="0" sz="1200" spc="-125" i="1">
                <a:latin typeface="Times New Roman"/>
                <a:cs typeface="Times New Roman"/>
              </a:rPr>
              <a:t>a  Slave </a:t>
            </a:r>
            <a:r>
              <a:rPr dirty="0" sz="1200" spc="-45">
                <a:latin typeface="Times New Roman"/>
                <a:cs typeface="Times New Roman"/>
              </a:rPr>
              <a:t>at </a:t>
            </a:r>
            <a:r>
              <a:rPr dirty="0" sz="1200" spc="-40">
                <a:latin typeface="Times New Roman"/>
                <a:cs typeface="Times New Roman"/>
              </a:rPr>
              <a:t>the </a:t>
            </a:r>
            <a:r>
              <a:rPr dirty="0" sz="1200" spc="-60">
                <a:latin typeface="Times New Roman"/>
                <a:cs typeface="Times New Roman"/>
              </a:rPr>
              <a:t>University </a:t>
            </a:r>
            <a:r>
              <a:rPr dirty="0" sz="1200" spc="-70">
                <a:latin typeface="Times New Roman"/>
                <a:cs typeface="Times New Roman"/>
              </a:rPr>
              <a:t>of </a:t>
            </a:r>
            <a:r>
              <a:rPr dirty="0" sz="1200" spc="-60">
                <a:latin typeface="Times New Roman"/>
                <a:cs typeface="Times New Roman"/>
              </a:rPr>
              <a:t>Toronto Libraries </a:t>
            </a:r>
            <a:r>
              <a:rPr dirty="0" sz="1200" spc="-65">
                <a:latin typeface="Times New Roman"/>
                <a:cs typeface="Times New Roman"/>
              </a:rPr>
              <a:t>and made </a:t>
            </a:r>
            <a:r>
              <a:rPr dirty="0" sz="1200" spc="-60">
                <a:latin typeface="Times New Roman"/>
                <a:cs typeface="Times New Roman"/>
              </a:rPr>
              <a:t>freely  </a:t>
            </a:r>
            <a:r>
              <a:rPr dirty="0" sz="1200" spc="-80">
                <a:latin typeface="Times New Roman"/>
                <a:cs typeface="Times New Roman"/>
              </a:rPr>
              <a:t>available </a:t>
            </a:r>
            <a:r>
              <a:rPr dirty="0" sz="1200" spc="-45">
                <a:latin typeface="Times New Roman"/>
                <a:cs typeface="Times New Roman"/>
              </a:rPr>
              <a:t>at </a:t>
            </a:r>
            <a:r>
              <a:rPr dirty="0" sz="1200" spc="-25">
                <a:latin typeface="Times New Roman"/>
                <a:cs typeface="Times New Roman"/>
              </a:rPr>
              <a:t>Internet </a:t>
            </a:r>
            <a:r>
              <a:rPr dirty="0" sz="1200" spc="-60">
                <a:latin typeface="Times New Roman"/>
                <a:cs typeface="Times New Roman"/>
              </a:rPr>
              <a:t>Archive.  </a:t>
            </a:r>
            <a:r>
              <a:rPr dirty="0" sz="1200" spc="-30">
                <a:latin typeface="Times New Roman"/>
                <a:cs typeface="Times New Roman"/>
              </a:rPr>
              <a:t>https://archive.org/details/twelveyearsslave00nortuoft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8185" y="578611"/>
            <a:ext cx="4582795" cy="6096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200">
                <a:solidFill>
                  <a:srgbClr val="696464"/>
                </a:solidFill>
              </a:rPr>
              <a:t>Slave </a:t>
            </a:r>
            <a:r>
              <a:rPr dirty="0" sz="4000" spc="-90">
                <a:solidFill>
                  <a:srgbClr val="696464"/>
                </a:solidFill>
              </a:rPr>
              <a:t>Narrative</a:t>
            </a:r>
            <a:r>
              <a:rPr dirty="0" sz="4000" spc="-110">
                <a:solidFill>
                  <a:srgbClr val="696464"/>
                </a:solidFill>
              </a:rPr>
              <a:t> </a:t>
            </a:r>
            <a:r>
              <a:rPr dirty="0" sz="4000" spc="-300">
                <a:solidFill>
                  <a:srgbClr val="696464"/>
                </a:solidFill>
              </a:rPr>
              <a:t>Types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583940" y="1388871"/>
            <a:ext cx="5001260" cy="4493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marR="5080" indent="-274320">
              <a:lnSpc>
                <a:spcPts val="2590"/>
              </a:lnSpc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dirty="0" sz="2400" spc="-75">
                <a:latin typeface="Times New Roman"/>
                <a:cs typeface="Times New Roman"/>
              </a:rPr>
              <a:t>Northup's </a:t>
            </a:r>
            <a:r>
              <a:rPr dirty="0" sz="2400" spc="-95">
                <a:latin typeface="Times New Roman"/>
                <a:cs typeface="Times New Roman"/>
              </a:rPr>
              <a:t>narrative </a:t>
            </a:r>
            <a:r>
              <a:rPr dirty="0" sz="2400" spc="-180">
                <a:latin typeface="Times New Roman"/>
                <a:cs typeface="Times New Roman"/>
              </a:rPr>
              <a:t>was </a:t>
            </a:r>
            <a:r>
              <a:rPr dirty="0" sz="2400" spc="-190">
                <a:latin typeface="Times New Roman"/>
                <a:cs typeface="Times New Roman"/>
              </a:rPr>
              <a:t>a </a:t>
            </a:r>
            <a:r>
              <a:rPr dirty="0" sz="2400" spc="-65">
                <a:latin typeface="Times New Roman"/>
                <a:cs typeface="Times New Roman"/>
              </a:rPr>
              <a:t>rarity </a:t>
            </a:r>
            <a:r>
              <a:rPr dirty="0" sz="2400" spc="-135">
                <a:latin typeface="Times New Roman"/>
                <a:cs typeface="Times New Roman"/>
              </a:rPr>
              <a:t>because </a:t>
            </a:r>
            <a:r>
              <a:rPr dirty="0" sz="2400" spc="-175">
                <a:latin typeface="Times New Roman"/>
                <a:cs typeface="Times New Roman"/>
              </a:rPr>
              <a:t>it  </a:t>
            </a:r>
            <a:r>
              <a:rPr dirty="0" sz="2400" spc="-150">
                <a:latin typeface="Times New Roman"/>
                <a:cs typeface="Times New Roman"/>
              </a:rPr>
              <a:t>had </a:t>
            </a:r>
            <a:r>
              <a:rPr dirty="0" sz="2400" spc="-190">
                <a:latin typeface="Times New Roman"/>
                <a:cs typeface="Times New Roman"/>
              </a:rPr>
              <a:t>a </a:t>
            </a:r>
            <a:r>
              <a:rPr dirty="0" sz="2400" spc="-80">
                <a:latin typeface="Times New Roman"/>
                <a:cs typeface="Times New Roman"/>
              </a:rPr>
              <a:t>ghostwriter. </a:t>
            </a:r>
            <a:r>
              <a:rPr dirty="0" sz="2400" spc="-75">
                <a:latin typeface="Times New Roman"/>
                <a:cs typeface="Times New Roman"/>
              </a:rPr>
              <a:t>It </a:t>
            </a:r>
            <a:r>
              <a:rPr dirty="0" sz="2400" spc="-155">
                <a:latin typeface="Times New Roman"/>
                <a:cs typeface="Times New Roman"/>
              </a:rPr>
              <a:t>falls </a:t>
            </a:r>
            <a:r>
              <a:rPr dirty="0" sz="2400" spc="-75">
                <a:latin typeface="Times New Roman"/>
                <a:cs typeface="Times New Roman"/>
              </a:rPr>
              <a:t>into the </a:t>
            </a:r>
            <a:r>
              <a:rPr dirty="0" sz="2400" spc="-110">
                <a:latin typeface="Times New Roman"/>
                <a:cs typeface="Times New Roman"/>
              </a:rPr>
              <a:t>category  </a:t>
            </a:r>
            <a:r>
              <a:rPr dirty="0" sz="2400" spc="-140">
                <a:latin typeface="Times New Roman"/>
                <a:cs typeface="Times New Roman"/>
              </a:rPr>
              <a:t>of </a:t>
            </a:r>
            <a:r>
              <a:rPr dirty="0" sz="2400" spc="-150">
                <a:latin typeface="Times New Roman"/>
                <a:cs typeface="Times New Roman"/>
              </a:rPr>
              <a:t>an </a:t>
            </a:r>
            <a:r>
              <a:rPr dirty="0" sz="2400" spc="-165">
                <a:latin typeface="Times New Roman"/>
                <a:cs typeface="Times New Roman"/>
              </a:rPr>
              <a:t>"As </a:t>
            </a:r>
            <a:r>
              <a:rPr dirty="0" sz="2400" spc="-70">
                <a:latin typeface="Times New Roman"/>
                <a:cs typeface="Times New Roman"/>
              </a:rPr>
              <a:t>told </a:t>
            </a:r>
            <a:r>
              <a:rPr dirty="0" sz="2400" spc="-25">
                <a:latin typeface="Times New Roman"/>
                <a:cs typeface="Times New Roman"/>
              </a:rPr>
              <a:t>to" </a:t>
            </a:r>
            <a:r>
              <a:rPr dirty="0" sz="2400" spc="-80">
                <a:latin typeface="Times New Roman"/>
                <a:cs typeface="Times New Roman"/>
              </a:rPr>
              <a:t>narrative. </a:t>
            </a:r>
            <a:r>
              <a:rPr dirty="0" sz="2400" spc="-135">
                <a:latin typeface="Times New Roman"/>
                <a:cs typeface="Times New Roman"/>
              </a:rPr>
              <a:t>Most </a:t>
            </a:r>
            <a:r>
              <a:rPr dirty="0" sz="2400" spc="-180">
                <a:latin typeface="Times New Roman"/>
                <a:cs typeface="Times New Roman"/>
              </a:rPr>
              <a:t>slave  </a:t>
            </a:r>
            <a:r>
              <a:rPr dirty="0" sz="2400" spc="-105">
                <a:latin typeface="Times New Roman"/>
                <a:cs typeface="Times New Roman"/>
              </a:rPr>
              <a:t>narratives were </a:t>
            </a:r>
            <a:r>
              <a:rPr dirty="0" sz="2400" spc="-140">
                <a:latin typeface="Times New Roman"/>
                <a:cs typeface="Times New Roman"/>
              </a:rPr>
              <a:t>of </a:t>
            </a:r>
            <a:r>
              <a:rPr dirty="0" sz="2400" spc="-100">
                <a:latin typeface="Times New Roman"/>
                <a:cs typeface="Times New Roman"/>
              </a:rPr>
              <a:t>two </a:t>
            </a:r>
            <a:r>
              <a:rPr dirty="0" sz="2400" spc="-90">
                <a:latin typeface="Times New Roman"/>
                <a:cs typeface="Times New Roman"/>
              </a:rPr>
              <a:t>types: </a:t>
            </a:r>
            <a:r>
              <a:rPr dirty="0" sz="2400" spc="-55">
                <a:latin typeface="Times New Roman"/>
                <a:cs typeface="Times New Roman"/>
              </a:rPr>
              <a:t>(Note: </a:t>
            </a:r>
            <a:r>
              <a:rPr dirty="0" sz="2400" spc="-75">
                <a:latin typeface="Times New Roman"/>
                <a:cs typeface="Times New Roman"/>
              </a:rPr>
              <a:t>It </a:t>
            </a:r>
            <a:r>
              <a:rPr dirty="0" sz="2400" spc="-150">
                <a:latin typeface="Times New Roman"/>
                <a:cs typeface="Times New Roman"/>
              </a:rPr>
              <a:t>is </a:t>
            </a:r>
            <a:r>
              <a:rPr dirty="0" sz="2400" spc="-190">
                <a:latin typeface="Times New Roman"/>
                <a:cs typeface="Times New Roman"/>
              </a:rPr>
              <a:t>a  </a:t>
            </a:r>
            <a:r>
              <a:rPr dirty="0" sz="2400" spc="-105">
                <a:latin typeface="Times New Roman"/>
                <a:cs typeface="Times New Roman"/>
              </a:rPr>
              <a:t>learning </a:t>
            </a:r>
            <a:r>
              <a:rPr dirty="0" sz="2400" spc="-95">
                <a:latin typeface="Times New Roman"/>
                <a:cs typeface="Times New Roman"/>
              </a:rPr>
              <a:t>outcome </a:t>
            </a:r>
            <a:r>
              <a:rPr dirty="0" sz="2400" spc="-75">
                <a:latin typeface="Times New Roman"/>
                <a:cs typeface="Times New Roman"/>
              </a:rPr>
              <a:t>that </a:t>
            </a:r>
            <a:r>
              <a:rPr dirty="0" sz="2400" spc="-90">
                <a:latin typeface="Times New Roman"/>
                <a:cs typeface="Times New Roman"/>
              </a:rPr>
              <a:t>students understand  </a:t>
            </a:r>
            <a:r>
              <a:rPr dirty="0" sz="2400" spc="-100">
                <a:latin typeface="Times New Roman"/>
                <a:cs typeface="Times New Roman"/>
              </a:rPr>
              <a:t>these two</a:t>
            </a:r>
            <a:r>
              <a:rPr dirty="0" sz="2400" spc="-110">
                <a:latin typeface="Times New Roman"/>
                <a:cs typeface="Times New Roman"/>
              </a:rPr>
              <a:t> </a:t>
            </a:r>
            <a:r>
              <a:rPr dirty="0" sz="2400" spc="-80">
                <a:latin typeface="Times New Roman"/>
                <a:cs typeface="Times New Roman"/>
              </a:rPr>
              <a:t>types.)</a:t>
            </a:r>
            <a:endParaRPr sz="2400">
              <a:latin typeface="Times New Roman"/>
              <a:cs typeface="Times New Roman"/>
            </a:endParaRPr>
          </a:p>
          <a:p>
            <a:pPr lvl="1" marL="560705" marR="38735" indent="-227965">
              <a:lnSpc>
                <a:spcPts val="2380"/>
              </a:lnSpc>
              <a:spcBef>
                <a:spcPts val="409"/>
              </a:spcBef>
              <a:buClr>
                <a:srgbClr val="9B2D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dirty="0" sz="2200" spc="-25" b="1">
                <a:latin typeface="Times New Roman"/>
                <a:cs typeface="Times New Roman"/>
              </a:rPr>
              <a:t>“Written </a:t>
            </a:r>
            <a:r>
              <a:rPr dirty="0" sz="2200" spc="-35" b="1">
                <a:latin typeface="Times New Roman"/>
                <a:cs typeface="Times New Roman"/>
              </a:rPr>
              <a:t>by </a:t>
            </a:r>
            <a:r>
              <a:rPr dirty="0" sz="2200" spc="10" b="1">
                <a:latin typeface="Times New Roman"/>
                <a:cs typeface="Times New Roman"/>
              </a:rPr>
              <a:t>himself/herself,” </a:t>
            </a:r>
            <a:r>
              <a:rPr dirty="0" sz="2200" spc="-105">
                <a:latin typeface="Times New Roman"/>
                <a:cs typeface="Times New Roman"/>
              </a:rPr>
              <a:t>in </a:t>
            </a:r>
            <a:r>
              <a:rPr dirty="0" sz="2200" spc="-285">
                <a:latin typeface="Times New Roman"/>
                <a:cs typeface="Times New Roman"/>
              </a:rPr>
              <a:t>which  </a:t>
            </a:r>
            <a:r>
              <a:rPr dirty="0" sz="2200" spc="-70">
                <a:latin typeface="Times New Roman"/>
                <a:cs typeface="Times New Roman"/>
              </a:rPr>
              <a:t>the </a:t>
            </a:r>
            <a:r>
              <a:rPr dirty="0" sz="2200" spc="-65">
                <a:latin typeface="Times New Roman"/>
                <a:cs typeface="Times New Roman"/>
              </a:rPr>
              <a:t>former </a:t>
            </a:r>
            <a:r>
              <a:rPr dirty="0" sz="2200" spc="-165">
                <a:latin typeface="Times New Roman"/>
                <a:cs typeface="Times New Roman"/>
              </a:rPr>
              <a:t>slave </a:t>
            </a:r>
            <a:r>
              <a:rPr dirty="0" sz="2200" b="1">
                <a:latin typeface="Times New Roman"/>
                <a:cs typeface="Times New Roman"/>
              </a:rPr>
              <a:t>authored </a:t>
            </a:r>
            <a:r>
              <a:rPr dirty="0" sz="2200" spc="-70">
                <a:latin typeface="Times New Roman"/>
                <a:cs typeface="Times New Roman"/>
              </a:rPr>
              <a:t>the </a:t>
            </a:r>
            <a:r>
              <a:rPr dirty="0" sz="2200" spc="-90">
                <a:latin typeface="Times New Roman"/>
                <a:cs typeface="Times New Roman"/>
              </a:rPr>
              <a:t>narrative  with </a:t>
            </a:r>
            <a:r>
              <a:rPr dirty="0" sz="2200" spc="-55">
                <a:latin typeface="Times New Roman"/>
                <a:cs typeface="Times New Roman"/>
              </a:rPr>
              <a:t>little </a:t>
            </a:r>
            <a:r>
              <a:rPr dirty="0" sz="2200" spc="-40">
                <a:latin typeface="Times New Roman"/>
                <a:cs typeface="Times New Roman"/>
              </a:rPr>
              <a:t>or </a:t>
            </a:r>
            <a:r>
              <a:rPr dirty="0" sz="2200" spc="-95">
                <a:latin typeface="Times New Roman"/>
                <a:cs typeface="Times New Roman"/>
              </a:rPr>
              <a:t>no </a:t>
            </a:r>
            <a:r>
              <a:rPr dirty="0" sz="2200" spc="-75">
                <a:latin typeface="Times New Roman"/>
                <a:cs typeface="Times New Roman"/>
              </a:rPr>
              <a:t>input </a:t>
            </a:r>
            <a:r>
              <a:rPr dirty="0" sz="2200" spc="-100">
                <a:latin typeface="Times New Roman"/>
                <a:cs typeface="Times New Roman"/>
              </a:rPr>
              <a:t>from </a:t>
            </a:r>
            <a:r>
              <a:rPr dirty="0" sz="2200" spc="-90">
                <a:latin typeface="Times New Roman"/>
                <a:cs typeface="Times New Roman"/>
              </a:rPr>
              <a:t>white</a:t>
            </a:r>
            <a:r>
              <a:rPr dirty="0" sz="2200" spc="105">
                <a:latin typeface="Times New Roman"/>
                <a:cs typeface="Times New Roman"/>
              </a:rPr>
              <a:t> </a:t>
            </a:r>
            <a:r>
              <a:rPr dirty="0" sz="2200" spc="-55">
                <a:latin typeface="Times New Roman"/>
                <a:cs typeface="Times New Roman"/>
              </a:rPr>
              <a:t>editors.</a:t>
            </a:r>
            <a:endParaRPr sz="2200">
              <a:latin typeface="Times New Roman"/>
              <a:cs typeface="Times New Roman"/>
            </a:endParaRPr>
          </a:p>
          <a:p>
            <a:pPr lvl="1" marL="561340" marR="92710" indent="-228600">
              <a:lnSpc>
                <a:spcPts val="2380"/>
              </a:lnSpc>
              <a:spcBef>
                <a:spcPts val="400"/>
              </a:spcBef>
              <a:buClr>
                <a:srgbClr val="9B2D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dirty="0" sz="2200" spc="-50" b="1">
                <a:latin typeface="Times New Roman"/>
                <a:cs typeface="Times New Roman"/>
              </a:rPr>
              <a:t>“Narrated </a:t>
            </a:r>
            <a:r>
              <a:rPr dirty="0" sz="2200" spc="-35" b="1">
                <a:latin typeface="Times New Roman"/>
                <a:cs typeface="Times New Roman"/>
              </a:rPr>
              <a:t>by </a:t>
            </a:r>
            <a:r>
              <a:rPr dirty="0" sz="2200" spc="10" b="1">
                <a:latin typeface="Times New Roman"/>
                <a:cs typeface="Times New Roman"/>
              </a:rPr>
              <a:t>himself/herself,” </a:t>
            </a:r>
            <a:r>
              <a:rPr dirty="0" sz="2200" spc="-105">
                <a:latin typeface="Times New Roman"/>
                <a:cs typeface="Times New Roman"/>
              </a:rPr>
              <a:t>in  </a:t>
            </a:r>
            <a:r>
              <a:rPr dirty="0" sz="2200" spc="-125">
                <a:latin typeface="Times New Roman"/>
                <a:cs typeface="Times New Roman"/>
              </a:rPr>
              <a:t>which </a:t>
            </a:r>
            <a:r>
              <a:rPr dirty="0" sz="2200" spc="-70">
                <a:latin typeface="Times New Roman"/>
                <a:cs typeface="Times New Roman"/>
              </a:rPr>
              <a:t>the </a:t>
            </a:r>
            <a:r>
              <a:rPr dirty="0" sz="2200" spc="-65">
                <a:latin typeface="Times New Roman"/>
                <a:cs typeface="Times New Roman"/>
              </a:rPr>
              <a:t>former </a:t>
            </a:r>
            <a:r>
              <a:rPr dirty="0" sz="2200" spc="-165">
                <a:latin typeface="Times New Roman"/>
                <a:cs typeface="Times New Roman"/>
              </a:rPr>
              <a:t>slave </a:t>
            </a:r>
            <a:r>
              <a:rPr dirty="0" sz="2200" spc="20" b="1">
                <a:latin typeface="Times New Roman"/>
                <a:cs typeface="Times New Roman"/>
              </a:rPr>
              <a:t>recited </a:t>
            </a:r>
            <a:r>
              <a:rPr dirty="0" sz="2200" spc="-145">
                <a:latin typeface="Times New Roman"/>
                <a:cs typeface="Times New Roman"/>
              </a:rPr>
              <a:t>his  </a:t>
            </a:r>
            <a:r>
              <a:rPr dirty="0" sz="2200" spc="-90">
                <a:latin typeface="Times New Roman"/>
                <a:cs typeface="Times New Roman"/>
              </a:rPr>
              <a:t>experiences </a:t>
            </a:r>
            <a:r>
              <a:rPr dirty="0" sz="2200" spc="-125">
                <a:latin typeface="Times New Roman"/>
                <a:cs typeface="Times New Roman"/>
              </a:rPr>
              <a:t>and </a:t>
            </a:r>
            <a:r>
              <a:rPr dirty="0" sz="2200" spc="-145">
                <a:latin typeface="Times New Roman"/>
                <a:cs typeface="Times New Roman"/>
              </a:rPr>
              <a:t>views </a:t>
            </a:r>
            <a:r>
              <a:rPr dirty="0" sz="2200" spc="-35">
                <a:latin typeface="Times New Roman"/>
                <a:cs typeface="Times New Roman"/>
              </a:rPr>
              <a:t>to </a:t>
            </a:r>
            <a:r>
              <a:rPr dirty="0" sz="2200" spc="-135">
                <a:latin typeface="Times New Roman"/>
                <a:cs typeface="Times New Roman"/>
              </a:rPr>
              <a:t>an </a:t>
            </a:r>
            <a:r>
              <a:rPr dirty="0" sz="2200" spc="-65">
                <a:latin typeface="Times New Roman"/>
                <a:cs typeface="Times New Roman"/>
              </a:rPr>
              <a:t>editor, </a:t>
            </a:r>
            <a:r>
              <a:rPr dirty="0" sz="2200" spc="-125">
                <a:latin typeface="Times New Roman"/>
                <a:cs typeface="Times New Roman"/>
              </a:rPr>
              <a:t>who  </a:t>
            </a:r>
            <a:r>
              <a:rPr dirty="0" sz="2200" spc="-80">
                <a:latin typeface="Times New Roman"/>
                <a:cs typeface="Times New Roman"/>
              </a:rPr>
              <a:t>transcribed </a:t>
            </a:r>
            <a:r>
              <a:rPr dirty="0" sz="2200" spc="-70">
                <a:latin typeface="Times New Roman"/>
                <a:cs typeface="Times New Roman"/>
              </a:rPr>
              <a:t>the </a:t>
            </a:r>
            <a:r>
              <a:rPr dirty="0" sz="2200" spc="-85">
                <a:latin typeface="Times New Roman"/>
                <a:cs typeface="Times New Roman"/>
              </a:rPr>
              <a:t>oral </a:t>
            </a:r>
            <a:r>
              <a:rPr dirty="0" sz="2200" spc="-75">
                <a:latin typeface="Times New Roman"/>
                <a:cs typeface="Times New Roman"/>
              </a:rPr>
              <a:t>narration </a:t>
            </a:r>
            <a:r>
              <a:rPr dirty="0" sz="2200" spc="-125">
                <a:latin typeface="Times New Roman"/>
                <a:cs typeface="Times New Roman"/>
              </a:rPr>
              <a:t>and </a:t>
            </a:r>
            <a:r>
              <a:rPr dirty="0" sz="2200" spc="-130">
                <a:latin typeface="Times New Roman"/>
                <a:cs typeface="Times New Roman"/>
              </a:rPr>
              <a:t>shaped </a:t>
            </a:r>
            <a:r>
              <a:rPr dirty="0" sz="2200" spc="-40">
                <a:latin typeface="Times New Roman"/>
                <a:cs typeface="Times New Roman"/>
              </a:rPr>
              <a:t>it  </a:t>
            </a:r>
            <a:r>
              <a:rPr dirty="0" sz="2200" spc="-70">
                <a:latin typeface="Times New Roman"/>
                <a:cs typeface="Times New Roman"/>
              </a:rPr>
              <a:t>into </a:t>
            </a:r>
            <a:r>
              <a:rPr dirty="0" sz="2200" spc="-175">
                <a:latin typeface="Times New Roman"/>
                <a:cs typeface="Times New Roman"/>
              </a:rPr>
              <a:t>a </a:t>
            </a:r>
            <a:r>
              <a:rPr dirty="0" sz="2200" spc="-125">
                <a:latin typeface="Times New Roman"/>
                <a:cs typeface="Times New Roman"/>
              </a:rPr>
              <a:t>publishable</a:t>
            </a:r>
            <a:r>
              <a:rPr dirty="0" sz="2200" spc="30">
                <a:latin typeface="Times New Roman"/>
                <a:cs typeface="Times New Roman"/>
              </a:rPr>
              <a:t> </a:t>
            </a:r>
            <a:r>
              <a:rPr dirty="0" sz="2200" spc="-10">
                <a:latin typeface="Times New Roman"/>
                <a:cs typeface="Times New Roman"/>
              </a:rPr>
              <a:t>text.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6369049"/>
            <a:ext cx="1219199" cy="273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3400" y="1600200"/>
            <a:ext cx="2362200" cy="4118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644462"/>
            <a:ext cx="7573009" cy="6096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170">
                <a:solidFill>
                  <a:srgbClr val="696464"/>
                </a:solidFill>
                <a:latin typeface="Times New Roman"/>
                <a:cs typeface="Times New Roman"/>
              </a:rPr>
              <a:t>Credibility, </a:t>
            </a:r>
            <a:r>
              <a:rPr dirty="0" sz="4000" spc="-120">
                <a:solidFill>
                  <a:srgbClr val="696464"/>
                </a:solidFill>
                <a:latin typeface="Times New Roman"/>
                <a:cs typeface="Times New Roman"/>
              </a:rPr>
              <a:t>i.e.Truthfulness, </a:t>
            </a:r>
            <a:r>
              <a:rPr dirty="0" sz="4000" spc="-235">
                <a:solidFill>
                  <a:srgbClr val="696464"/>
                </a:solidFill>
                <a:latin typeface="Times New Roman"/>
                <a:cs typeface="Times New Roman"/>
              </a:rPr>
              <a:t>of</a:t>
            </a:r>
            <a:r>
              <a:rPr dirty="0" sz="4000" spc="-305">
                <a:solidFill>
                  <a:srgbClr val="696464"/>
                </a:solidFill>
                <a:latin typeface="Times New Roman"/>
                <a:cs typeface="Times New Roman"/>
              </a:rPr>
              <a:t> </a:t>
            </a:r>
            <a:r>
              <a:rPr dirty="0" sz="4000" spc="-165">
                <a:solidFill>
                  <a:srgbClr val="696464"/>
                </a:solidFill>
                <a:latin typeface="Times New Roman"/>
                <a:cs typeface="Times New Roman"/>
              </a:rPr>
              <a:t>Narrative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1450847"/>
            <a:ext cx="7542530" cy="4112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marR="330835" indent="-274320">
              <a:lnSpc>
                <a:spcPct val="100000"/>
              </a:lnSpc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dirty="0" sz="2400" spc="-170">
                <a:latin typeface="Times New Roman"/>
                <a:cs typeface="Times New Roman"/>
              </a:rPr>
              <a:t>Because </a:t>
            </a:r>
            <a:r>
              <a:rPr dirty="0" sz="2400" spc="-120">
                <a:latin typeface="Times New Roman"/>
                <a:cs typeface="Times New Roman"/>
              </a:rPr>
              <a:t>Wilson </a:t>
            </a:r>
            <a:r>
              <a:rPr dirty="0" sz="2400" spc="-180">
                <a:latin typeface="Times New Roman"/>
                <a:cs typeface="Times New Roman"/>
              </a:rPr>
              <a:t>was </a:t>
            </a:r>
            <a:r>
              <a:rPr dirty="0" sz="2400" spc="-80">
                <a:latin typeface="Times New Roman"/>
                <a:cs typeface="Times New Roman"/>
              </a:rPr>
              <a:t>ghostwriter, </a:t>
            </a:r>
            <a:r>
              <a:rPr dirty="0" sz="2400" spc="-75">
                <a:latin typeface="Times New Roman"/>
                <a:cs typeface="Times New Roman"/>
              </a:rPr>
              <a:t>the </a:t>
            </a:r>
            <a:r>
              <a:rPr dirty="0" sz="2400" spc="-100">
                <a:latin typeface="Times New Roman"/>
                <a:cs typeface="Times New Roman"/>
              </a:rPr>
              <a:t>credibility </a:t>
            </a:r>
            <a:r>
              <a:rPr dirty="0" sz="2400" spc="-140">
                <a:latin typeface="Times New Roman"/>
                <a:cs typeface="Times New Roman"/>
              </a:rPr>
              <a:t>of </a:t>
            </a:r>
            <a:r>
              <a:rPr dirty="0" sz="2400" spc="-75">
                <a:latin typeface="Times New Roman"/>
                <a:cs typeface="Times New Roman"/>
              </a:rPr>
              <a:t>the </a:t>
            </a:r>
            <a:r>
              <a:rPr dirty="0" sz="2400" spc="-180">
                <a:latin typeface="Times New Roman"/>
                <a:cs typeface="Times New Roman"/>
              </a:rPr>
              <a:t>narrative  has </a:t>
            </a:r>
            <a:r>
              <a:rPr dirty="0" sz="2400" spc="-105">
                <a:latin typeface="Times New Roman"/>
                <a:cs typeface="Times New Roman"/>
              </a:rPr>
              <a:t>been</a:t>
            </a:r>
            <a:r>
              <a:rPr dirty="0" sz="2400" spc="10">
                <a:latin typeface="Times New Roman"/>
                <a:cs typeface="Times New Roman"/>
              </a:rPr>
              <a:t> </a:t>
            </a:r>
            <a:r>
              <a:rPr dirty="0" sz="2400" spc="-85">
                <a:latin typeface="Times New Roman"/>
                <a:cs typeface="Times New Roman"/>
              </a:rPr>
              <a:t>questioned.</a:t>
            </a:r>
            <a:endParaRPr sz="2400">
              <a:latin typeface="Times New Roman"/>
              <a:cs typeface="Times New Roman"/>
            </a:endParaRPr>
          </a:p>
          <a:p>
            <a:pPr lvl="1" marL="561340" marR="5080" indent="-228600">
              <a:lnSpc>
                <a:spcPct val="100000"/>
              </a:lnSpc>
              <a:spcBef>
                <a:spcPts val="425"/>
              </a:spcBef>
              <a:buClr>
                <a:srgbClr val="9B2D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dirty="0" sz="2200" spc="-85">
                <a:latin typeface="Times New Roman"/>
                <a:cs typeface="Times New Roman"/>
              </a:rPr>
              <a:t>Wilson, </a:t>
            </a:r>
            <a:r>
              <a:rPr dirty="0" sz="2200" spc="-105">
                <a:latin typeface="Times New Roman"/>
                <a:cs typeface="Times New Roman"/>
              </a:rPr>
              <a:t>in </a:t>
            </a:r>
            <a:r>
              <a:rPr dirty="0" sz="2200" spc="-70">
                <a:latin typeface="Times New Roman"/>
                <a:cs typeface="Times New Roman"/>
              </a:rPr>
              <a:t>the </a:t>
            </a:r>
            <a:r>
              <a:rPr dirty="0" sz="2200" spc="-65">
                <a:latin typeface="Times New Roman"/>
                <a:cs typeface="Times New Roman"/>
              </a:rPr>
              <a:t>editor's </a:t>
            </a:r>
            <a:r>
              <a:rPr dirty="0" sz="2200" spc="-95">
                <a:latin typeface="Times New Roman"/>
                <a:cs typeface="Times New Roman"/>
              </a:rPr>
              <a:t>preface, </a:t>
            </a:r>
            <a:r>
              <a:rPr dirty="0" sz="2200" spc="-140">
                <a:latin typeface="Times New Roman"/>
                <a:cs typeface="Times New Roman"/>
              </a:rPr>
              <a:t>goes </a:t>
            </a:r>
            <a:r>
              <a:rPr dirty="0" sz="2200" spc="-35">
                <a:latin typeface="Times New Roman"/>
                <a:cs typeface="Times New Roman"/>
              </a:rPr>
              <a:t>to </a:t>
            </a:r>
            <a:r>
              <a:rPr dirty="0" sz="2200" spc="-110">
                <a:latin typeface="Times New Roman"/>
                <a:cs typeface="Times New Roman"/>
              </a:rPr>
              <a:t>lengths </a:t>
            </a:r>
            <a:r>
              <a:rPr dirty="0" sz="2200" spc="-35">
                <a:latin typeface="Times New Roman"/>
                <a:cs typeface="Times New Roman"/>
              </a:rPr>
              <a:t>to </a:t>
            </a:r>
            <a:r>
              <a:rPr dirty="0" sz="2200" spc="-125">
                <a:latin typeface="Times New Roman"/>
                <a:cs typeface="Times New Roman"/>
              </a:rPr>
              <a:t>convince </a:t>
            </a:r>
            <a:r>
              <a:rPr dirty="0" sz="2200" spc="-70">
                <a:latin typeface="Times New Roman"/>
                <a:cs typeface="Times New Roman"/>
              </a:rPr>
              <a:t>the </a:t>
            </a:r>
            <a:r>
              <a:rPr dirty="0" sz="2200" spc="-200">
                <a:latin typeface="Times New Roman"/>
                <a:cs typeface="Times New Roman"/>
              </a:rPr>
              <a:t>reader  </a:t>
            </a:r>
            <a:r>
              <a:rPr dirty="0" sz="2200" spc="-130">
                <a:latin typeface="Times New Roman"/>
                <a:cs typeface="Times New Roman"/>
              </a:rPr>
              <a:t>of </a:t>
            </a:r>
            <a:r>
              <a:rPr dirty="0" sz="2200" spc="-70">
                <a:latin typeface="Times New Roman"/>
                <a:cs typeface="Times New Roman"/>
              </a:rPr>
              <a:t>the </a:t>
            </a:r>
            <a:r>
              <a:rPr dirty="0" sz="2200" spc="-90">
                <a:latin typeface="Times New Roman"/>
                <a:cs typeface="Times New Roman"/>
              </a:rPr>
              <a:t>narrative's </a:t>
            </a:r>
            <a:r>
              <a:rPr dirty="0" sz="2200" spc="-100">
                <a:latin typeface="Times New Roman"/>
                <a:cs typeface="Times New Roman"/>
              </a:rPr>
              <a:t>credibility. </a:t>
            </a:r>
            <a:r>
              <a:rPr dirty="0" sz="2200" spc="-105">
                <a:latin typeface="Times New Roman"/>
                <a:cs typeface="Times New Roman"/>
              </a:rPr>
              <a:t>(In </a:t>
            </a:r>
            <a:r>
              <a:rPr dirty="0" sz="2200" spc="-125">
                <a:latin typeface="Times New Roman"/>
                <a:cs typeface="Times New Roman"/>
              </a:rPr>
              <a:t>Activity </a:t>
            </a:r>
            <a:r>
              <a:rPr dirty="0" sz="2200" spc="-95">
                <a:latin typeface="Times New Roman"/>
                <a:cs typeface="Times New Roman"/>
              </a:rPr>
              <a:t>2 </a:t>
            </a:r>
            <a:r>
              <a:rPr dirty="0" sz="2200" spc="-85">
                <a:latin typeface="Times New Roman"/>
                <a:cs typeface="Times New Roman"/>
              </a:rPr>
              <a:t>students </a:t>
            </a:r>
            <a:r>
              <a:rPr dirty="0" sz="2200" spc="-150">
                <a:latin typeface="Times New Roman"/>
                <a:cs typeface="Times New Roman"/>
              </a:rPr>
              <a:t>analyze </a:t>
            </a:r>
            <a:r>
              <a:rPr dirty="0" sz="2200" spc="-100">
                <a:latin typeface="Times New Roman"/>
                <a:cs typeface="Times New Roman"/>
              </a:rPr>
              <a:t>this</a:t>
            </a:r>
            <a:r>
              <a:rPr dirty="0" sz="2200" spc="320">
                <a:latin typeface="Times New Roman"/>
                <a:cs typeface="Times New Roman"/>
              </a:rPr>
              <a:t> </a:t>
            </a:r>
            <a:r>
              <a:rPr dirty="0" sz="2200" spc="-20">
                <a:latin typeface="Times New Roman"/>
                <a:cs typeface="Times New Roman"/>
              </a:rPr>
              <a:t>text.)</a:t>
            </a:r>
            <a:endParaRPr sz="2200">
              <a:latin typeface="Times New Roman"/>
              <a:cs typeface="Times New Roman"/>
            </a:endParaRPr>
          </a:p>
          <a:p>
            <a:pPr lvl="1" marL="561340" marR="342265" indent="-228600">
              <a:lnSpc>
                <a:spcPct val="100000"/>
              </a:lnSpc>
              <a:spcBef>
                <a:spcPts val="390"/>
              </a:spcBef>
              <a:buClr>
                <a:srgbClr val="9B2D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dirty="0" sz="2200" spc="-130">
                <a:latin typeface="Times New Roman"/>
                <a:cs typeface="Times New Roman"/>
              </a:rPr>
              <a:t>Scholars </a:t>
            </a:r>
            <a:r>
              <a:rPr dirty="0" sz="2200" spc="-120">
                <a:latin typeface="Times New Roman"/>
                <a:cs typeface="Times New Roman"/>
              </a:rPr>
              <a:t>today </a:t>
            </a:r>
            <a:r>
              <a:rPr dirty="0" sz="2200" spc="-125">
                <a:latin typeface="Times New Roman"/>
                <a:cs typeface="Times New Roman"/>
              </a:rPr>
              <a:t>believe </a:t>
            </a:r>
            <a:r>
              <a:rPr dirty="0" sz="2200" spc="-295" i="1">
                <a:latin typeface="Times New Roman"/>
                <a:cs typeface="Times New Roman"/>
              </a:rPr>
              <a:t>TwelveYears </a:t>
            </a:r>
            <a:r>
              <a:rPr dirty="0" sz="2200" spc="-235" i="1">
                <a:latin typeface="Times New Roman"/>
                <a:cs typeface="Times New Roman"/>
              </a:rPr>
              <a:t>a Slave </a:t>
            </a:r>
            <a:r>
              <a:rPr dirty="0" sz="2200" spc="-35">
                <a:latin typeface="Times New Roman"/>
                <a:cs typeface="Times New Roman"/>
              </a:rPr>
              <a:t>to </a:t>
            </a:r>
            <a:r>
              <a:rPr dirty="0" sz="2200" spc="-105">
                <a:latin typeface="Times New Roman"/>
                <a:cs typeface="Times New Roman"/>
              </a:rPr>
              <a:t>be historically </a:t>
            </a:r>
            <a:r>
              <a:rPr dirty="0" sz="2200" spc="-180">
                <a:latin typeface="Times New Roman"/>
                <a:cs typeface="Times New Roman"/>
              </a:rPr>
              <a:t>accurate  </a:t>
            </a:r>
            <a:r>
              <a:rPr dirty="0" sz="2200" spc="-125">
                <a:latin typeface="Times New Roman"/>
                <a:cs typeface="Times New Roman"/>
              </a:rPr>
              <a:t>and</a:t>
            </a:r>
            <a:r>
              <a:rPr dirty="0" sz="2200" spc="-135">
                <a:latin typeface="Times New Roman"/>
                <a:cs typeface="Times New Roman"/>
              </a:rPr>
              <a:t> </a:t>
            </a:r>
            <a:r>
              <a:rPr dirty="0" sz="2200" spc="-100">
                <a:latin typeface="Times New Roman"/>
                <a:cs typeface="Times New Roman"/>
              </a:rPr>
              <a:t>verifiable.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65"/>
              </a:spcBef>
              <a:buClr>
                <a:srgbClr val="D348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dirty="0" sz="2400" spc="-100">
                <a:latin typeface="Times New Roman"/>
                <a:cs typeface="Times New Roman"/>
              </a:rPr>
              <a:t>Credibility </a:t>
            </a:r>
            <a:r>
              <a:rPr dirty="0" sz="2400" spc="-140">
                <a:latin typeface="Times New Roman"/>
                <a:cs typeface="Times New Roman"/>
              </a:rPr>
              <a:t>of </a:t>
            </a:r>
            <a:r>
              <a:rPr dirty="0" sz="2400" spc="-180">
                <a:latin typeface="Times New Roman"/>
                <a:cs typeface="Times New Roman"/>
              </a:rPr>
              <a:t>slave </a:t>
            </a:r>
            <a:r>
              <a:rPr dirty="0" sz="2400" spc="-105">
                <a:latin typeface="Times New Roman"/>
                <a:cs typeface="Times New Roman"/>
              </a:rPr>
              <a:t>narratives </a:t>
            </a:r>
            <a:r>
              <a:rPr dirty="0" sz="2400" spc="-180">
                <a:latin typeface="Times New Roman"/>
                <a:cs typeface="Times New Roman"/>
              </a:rPr>
              <a:t>has </a:t>
            </a:r>
            <a:r>
              <a:rPr dirty="0" sz="2400" spc="-195">
                <a:latin typeface="Times New Roman"/>
                <a:cs typeface="Times New Roman"/>
              </a:rPr>
              <a:t>always </a:t>
            </a:r>
            <a:r>
              <a:rPr dirty="0" sz="2400" spc="-105">
                <a:latin typeface="Times New Roman"/>
                <a:cs typeface="Times New Roman"/>
              </a:rPr>
              <a:t>been </a:t>
            </a:r>
            <a:r>
              <a:rPr dirty="0" sz="2400" spc="-150">
                <a:latin typeface="Times New Roman"/>
                <a:cs typeface="Times New Roman"/>
              </a:rPr>
              <a:t>an </a:t>
            </a:r>
            <a:r>
              <a:rPr dirty="0" sz="2400" spc="-135">
                <a:latin typeface="Times New Roman"/>
                <a:cs typeface="Times New Roman"/>
              </a:rPr>
              <a:t>issue </a:t>
            </a:r>
            <a:r>
              <a:rPr dirty="0" sz="2400" spc="95">
                <a:latin typeface="Times New Roman"/>
                <a:cs typeface="Times New Roman"/>
              </a:rPr>
              <a:t> </a:t>
            </a:r>
            <a:r>
              <a:rPr dirty="0" sz="2400" spc="-114">
                <a:latin typeface="Times New Roman"/>
                <a:cs typeface="Times New Roman"/>
              </a:rPr>
              <a:t>because:</a:t>
            </a:r>
            <a:endParaRPr sz="2400">
              <a:latin typeface="Times New Roman"/>
              <a:cs typeface="Times New Roman"/>
            </a:endParaRPr>
          </a:p>
          <a:p>
            <a:pPr lvl="1" marL="561340" indent="-228600">
              <a:lnSpc>
                <a:spcPct val="100000"/>
              </a:lnSpc>
              <a:spcBef>
                <a:spcPts val="425"/>
              </a:spcBef>
              <a:buClr>
                <a:srgbClr val="9B2D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dirty="0" sz="2200" spc="-145">
                <a:latin typeface="Times New Roman"/>
                <a:cs typeface="Times New Roman"/>
              </a:rPr>
              <a:t>They </a:t>
            </a:r>
            <a:r>
              <a:rPr dirty="0" sz="2200" spc="-95">
                <a:latin typeface="Times New Roman"/>
                <a:cs typeface="Times New Roman"/>
              </a:rPr>
              <a:t>were </a:t>
            </a:r>
            <a:r>
              <a:rPr dirty="0" sz="2200" spc="-120">
                <a:latin typeface="Times New Roman"/>
                <a:cs typeface="Times New Roman"/>
              </a:rPr>
              <a:t>propaganda </a:t>
            </a:r>
            <a:r>
              <a:rPr dirty="0" sz="2200" spc="-80">
                <a:latin typeface="Times New Roman"/>
                <a:cs typeface="Times New Roman"/>
              </a:rPr>
              <a:t>for </a:t>
            </a:r>
            <a:r>
              <a:rPr dirty="0" sz="2200" spc="-70">
                <a:latin typeface="Times New Roman"/>
                <a:cs typeface="Times New Roman"/>
              </a:rPr>
              <a:t>the </a:t>
            </a:r>
            <a:r>
              <a:rPr dirty="0" sz="2200" spc="-120">
                <a:latin typeface="Times New Roman"/>
                <a:cs typeface="Times New Roman"/>
              </a:rPr>
              <a:t>antislavery</a:t>
            </a:r>
            <a:r>
              <a:rPr dirty="0" sz="2200" spc="204">
                <a:latin typeface="Times New Roman"/>
                <a:cs typeface="Times New Roman"/>
              </a:rPr>
              <a:t> </a:t>
            </a:r>
            <a:r>
              <a:rPr dirty="0" sz="2200" spc="-100">
                <a:latin typeface="Times New Roman"/>
                <a:cs typeface="Times New Roman"/>
              </a:rPr>
              <a:t>movement;</a:t>
            </a:r>
            <a:endParaRPr sz="2200">
              <a:latin typeface="Times New Roman"/>
              <a:cs typeface="Times New Roman"/>
            </a:endParaRPr>
          </a:p>
          <a:p>
            <a:pPr lvl="1" marL="561340" indent="-228600">
              <a:lnSpc>
                <a:spcPct val="100000"/>
              </a:lnSpc>
              <a:spcBef>
                <a:spcPts val="405"/>
              </a:spcBef>
              <a:buClr>
                <a:srgbClr val="9B2D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dirty="0" sz="2200" spc="-114">
                <a:latin typeface="Times New Roman"/>
                <a:cs typeface="Times New Roman"/>
              </a:rPr>
              <a:t>The inhumanity </a:t>
            </a:r>
            <a:r>
              <a:rPr dirty="0" sz="2200" spc="-110">
                <a:latin typeface="Times New Roman"/>
                <a:cs typeface="Times New Roman"/>
              </a:rPr>
              <a:t>they </a:t>
            </a:r>
            <a:r>
              <a:rPr dirty="0" sz="2200" spc="-30">
                <a:latin typeface="Times New Roman"/>
                <a:cs typeface="Times New Roman"/>
              </a:rPr>
              <a:t>report </a:t>
            </a:r>
            <a:r>
              <a:rPr dirty="0" sz="2200" spc="-140">
                <a:latin typeface="Times New Roman"/>
                <a:cs typeface="Times New Roman"/>
              </a:rPr>
              <a:t>can </a:t>
            </a:r>
            <a:r>
              <a:rPr dirty="0" sz="2200" spc="-125">
                <a:latin typeface="Times New Roman"/>
                <a:cs typeface="Times New Roman"/>
              </a:rPr>
              <a:t>seem </a:t>
            </a:r>
            <a:r>
              <a:rPr dirty="0" sz="2200" spc="-55">
                <a:latin typeface="Times New Roman"/>
                <a:cs typeface="Times New Roman"/>
              </a:rPr>
              <a:t>too </a:t>
            </a:r>
            <a:r>
              <a:rPr dirty="0" sz="2200" spc="-114">
                <a:latin typeface="Times New Roman"/>
                <a:cs typeface="Times New Roman"/>
              </a:rPr>
              <a:t>depraved </a:t>
            </a:r>
            <a:r>
              <a:rPr dirty="0" sz="2200" spc="-35">
                <a:latin typeface="Times New Roman"/>
                <a:cs typeface="Times New Roman"/>
              </a:rPr>
              <a:t>to </a:t>
            </a:r>
            <a:r>
              <a:rPr dirty="0" sz="2200" spc="-105">
                <a:latin typeface="Times New Roman"/>
                <a:cs typeface="Times New Roman"/>
              </a:rPr>
              <a:t>be </a:t>
            </a:r>
            <a:r>
              <a:rPr dirty="0" sz="2200" spc="10">
                <a:latin typeface="Times New Roman"/>
                <a:cs typeface="Times New Roman"/>
              </a:rPr>
              <a:t> </a:t>
            </a:r>
            <a:r>
              <a:rPr dirty="0" sz="2200" spc="-90">
                <a:latin typeface="Times New Roman"/>
                <a:cs typeface="Times New Roman"/>
              </a:rPr>
              <a:t>real;and</a:t>
            </a:r>
            <a:endParaRPr sz="2200">
              <a:latin typeface="Times New Roman"/>
              <a:cs typeface="Times New Roman"/>
            </a:endParaRPr>
          </a:p>
          <a:p>
            <a:pPr lvl="1" marL="561340" marR="200025" indent="-228600">
              <a:lnSpc>
                <a:spcPct val="100000"/>
              </a:lnSpc>
              <a:spcBef>
                <a:spcPts val="395"/>
              </a:spcBef>
              <a:buClr>
                <a:srgbClr val="9B2D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dirty="0" sz="2200" spc="-114">
                <a:latin typeface="Times New Roman"/>
                <a:cs typeface="Times New Roman"/>
              </a:rPr>
              <a:t>The </a:t>
            </a:r>
            <a:r>
              <a:rPr dirty="0" sz="2200" spc="-120">
                <a:latin typeface="Times New Roman"/>
                <a:cs typeface="Times New Roman"/>
              </a:rPr>
              <a:t>involvement </a:t>
            </a:r>
            <a:r>
              <a:rPr dirty="0" sz="2200" spc="-130">
                <a:latin typeface="Times New Roman"/>
                <a:cs typeface="Times New Roman"/>
              </a:rPr>
              <a:t>of </a:t>
            </a:r>
            <a:r>
              <a:rPr dirty="0" sz="2200" spc="-90">
                <a:latin typeface="Times New Roman"/>
                <a:cs typeface="Times New Roman"/>
              </a:rPr>
              <a:t>white </a:t>
            </a:r>
            <a:r>
              <a:rPr dirty="0" sz="2200" spc="-70">
                <a:latin typeface="Times New Roman"/>
                <a:cs typeface="Times New Roman"/>
              </a:rPr>
              <a:t>editors </a:t>
            </a:r>
            <a:r>
              <a:rPr dirty="0" sz="2200" spc="-135">
                <a:latin typeface="Times New Roman"/>
                <a:cs typeface="Times New Roman"/>
              </a:rPr>
              <a:t>calls </a:t>
            </a:r>
            <a:r>
              <a:rPr dirty="0" sz="2200" spc="-70">
                <a:latin typeface="Times New Roman"/>
                <a:cs typeface="Times New Roman"/>
              </a:rPr>
              <a:t>into </a:t>
            </a:r>
            <a:r>
              <a:rPr dirty="0" sz="2200" spc="-95">
                <a:latin typeface="Times New Roman"/>
                <a:cs typeface="Times New Roman"/>
              </a:rPr>
              <a:t>question </a:t>
            </a:r>
            <a:r>
              <a:rPr dirty="0" sz="2200" spc="-125">
                <a:latin typeface="Times New Roman"/>
                <a:cs typeface="Times New Roman"/>
              </a:rPr>
              <a:t>who </a:t>
            </a:r>
            <a:r>
              <a:rPr dirty="0" sz="2200" spc="-140">
                <a:latin typeface="Times New Roman"/>
                <a:cs typeface="Times New Roman"/>
              </a:rPr>
              <a:t>is </a:t>
            </a:r>
            <a:r>
              <a:rPr dirty="0" sz="2200" spc="-220">
                <a:latin typeface="Times New Roman"/>
                <a:cs typeface="Times New Roman"/>
              </a:rPr>
              <a:t>actually </a:t>
            </a:r>
            <a:r>
              <a:rPr dirty="0" sz="2200" spc="110">
                <a:latin typeface="Times New Roman"/>
                <a:cs typeface="Times New Roman"/>
              </a:rPr>
              <a:t> </a:t>
            </a:r>
            <a:r>
              <a:rPr dirty="0" sz="2200" spc="-114">
                <a:latin typeface="Times New Roman"/>
                <a:cs typeface="Times New Roman"/>
              </a:rPr>
              <a:t>doing </a:t>
            </a:r>
            <a:r>
              <a:rPr dirty="0" sz="2200" spc="-70">
                <a:latin typeface="Times New Roman"/>
                <a:cs typeface="Times New Roman"/>
              </a:rPr>
              <a:t>the</a:t>
            </a:r>
            <a:r>
              <a:rPr dirty="0" sz="2200" spc="-85">
                <a:latin typeface="Times New Roman"/>
                <a:cs typeface="Times New Roman"/>
              </a:rPr>
              <a:t> </a:t>
            </a:r>
            <a:r>
              <a:rPr dirty="0" sz="2200" spc="-80">
                <a:latin typeface="Times New Roman"/>
                <a:cs typeface="Times New Roman"/>
              </a:rPr>
              <a:t>writing.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6200" y="5801847"/>
            <a:ext cx="3824472" cy="413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1000" y="6369049"/>
            <a:ext cx="1219199" cy="273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9130" y="0"/>
            <a:ext cx="4202430" cy="11677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 indent="176530">
              <a:lnSpc>
                <a:spcPct val="100000"/>
              </a:lnSpc>
            </a:pPr>
            <a:r>
              <a:rPr dirty="0" spc="-175">
                <a:solidFill>
                  <a:srgbClr val="696464"/>
                </a:solidFill>
                <a:latin typeface="Times New Roman"/>
                <a:cs typeface="Times New Roman"/>
              </a:rPr>
              <a:t>Bestseller </a:t>
            </a:r>
            <a:r>
              <a:rPr dirty="0" spc="-165">
                <a:solidFill>
                  <a:srgbClr val="696464"/>
                </a:solidFill>
                <a:latin typeface="Times New Roman"/>
                <a:cs typeface="Times New Roman"/>
              </a:rPr>
              <a:t>in </a:t>
            </a:r>
            <a:r>
              <a:rPr dirty="0" spc="-105">
                <a:solidFill>
                  <a:srgbClr val="696464"/>
                </a:solidFill>
                <a:latin typeface="Times New Roman"/>
                <a:cs typeface="Times New Roman"/>
              </a:rPr>
              <a:t>the </a:t>
            </a:r>
            <a:r>
              <a:rPr dirty="0" spc="-145">
                <a:solidFill>
                  <a:srgbClr val="696464"/>
                </a:solidFill>
                <a:latin typeface="Times New Roman"/>
                <a:cs typeface="Times New Roman"/>
              </a:rPr>
              <a:t>1850s;  </a:t>
            </a:r>
            <a:r>
              <a:rPr dirty="0" spc="-285">
                <a:solidFill>
                  <a:srgbClr val="696464"/>
                </a:solidFill>
                <a:latin typeface="Times New Roman"/>
                <a:cs typeface="Times New Roman"/>
              </a:rPr>
              <a:t>a </a:t>
            </a:r>
            <a:r>
              <a:rPr dirty="0" spc="-155">
                <a:solidFill>
                  <a:srgbClr val="696464"/>
                </a:solidFill>
                <a:latin typeface="Times New Roman"/>
                <a:cs typeface="Times New Roman"/>
              </a:rPr>
              <a:t>2013 </a:t>
            </a:r>
            <a:r>
              <a:rPr dirty="0" spc="-204">
                <a:solidFill>
                  <a:srgbClr val="696464"/>
                </a:solidFill>
                <a:latin typeface="Times New Roman"/>
                <a:cs typeface="Times New Roman"/>
              </a:rPr>
              <a:t>Hollywood</a:t>
            </a:r>
            <a:r>
              <a:rPr dirty="0" spc="175">
                <a:solidFill>
                  <a:srgbClr val="696464"/>
                </a:solidFill>
                <a:latin typeface="Times New Roman"/>
                <a:cs typeface="Times New Roman"/>
              </a:rPr>
              <a:t> </a:t>
            </a:r>
            <a:r>
              <a:rPr dirty="0" spc="-265">
                <a:solidFill>
                  <a:srgbClr val="696464"/>
                </a:solidFill>
                <a:latin typeface="Times New Roman"/>
                <a:cs typeface="Times New Roman"/>
              </a:rPr>
              <a:t>Movie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79140" y="1691132"/>
            <a:ext cx="5043805" cy="4481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marR="53340" indent="-274320">
              <a:lnSpc>
                <a:spcPts val="2810"/>
              </a:lnSpc>
              <a:buClr>
                <a:srgbClr val="D348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dirty="0" sz="2600" spc="-114">
                <a:latin typeface="Times New Roman"/>
                <a:cs typeface="Times New Roman"/>
              </a:rPr>
              <a:t>Whenever </a:t>
            </a:r>
            <a:r>
              <a:rPr dirty="0" sz="2600" spc="-110">
                <a:latin typeface="Times New Roman"/>
                <a:cs typeface="Times New Roman"/>
              </a:rPr>
              <a:t>research </a:t>
            </a:r>
            <a:r>
              <a:rPr dirty="0" sz="2600" spc="-190">
                <a:latin typeface="Times New Roman"/>
                <a:cs typeface="Times New Roman"/>
              </a:rPr>
              <a:t>has </a:t>
            </a:r>
            <a:r>
              <a:rPr dirty="0" sz="2600" spc="-114">
                <a:latin typeface="Times New Roman"/>
                <a:cs typeface="Times New Roman"/>
              </a:rPr>
              <a:t>been done </a:t>
            </a:r>
            <a:r>
              <a:rPr dirty="0" sz="2600" spc="-40">
                <a:latin typeface="Times New Roman"/>
                <a:cs typeface="Times New Roman"/>
              </a:rPr>
              <a:t>to  </a:t>
            </a:r>
            <a:r>
              <a:rPr dirty="0" sz="2600" spc="-105">
                <a:latin typeface="Times New Roman"/>
                <a:cs typeface="Times New Roman"/>
              </a:rPr>
              <a:t>authenticate </a:t>
            </a:r>
            <a:r>
              <a:rPr dirty="0" sz="2600" spc="-80">
                <a:latin typeface="Times New Roman"/>
                <a:cs typeface="Times New Roman"/>
              </a:rPr>
              <a:t>the </a:t>
            </a:r>
            <a:r>
              <a:rPr dirty="0" sz="2600" spc="-110">
                <a:latin typeface="Times New Roman"/>
                <a:cs typeface="Times New Roman"/>
              </a:rPr>
              <a:t>experiences </a:t>
            </a:r>
            <a:r>
              <a:rPr dirty="0" sz="2600" spc="-145">
                <a:latin typeface="Times New Roman"/>
                <a:cs typeface="Times New Roman"/>
              </a:rPr>
              <a:t>and </a:t>
            </a:r>
            <a:r>
              <a:rPr dirty="0" sz="2600" spc="-135">
                <a:latin typeface="Times New Roman"/>
                <a:cs typeface="Times New Roman"/>
              </a:rPr>
              <a:t>events  </a:t>
            </a:r>
            <a:r>
              <a:rPr dirty="0" sz="2600" spc="-50">
                <a:latin typeface="Times New Roman"/>
                <a:cs typeface="Times New Roman"/>
              </a:rPr>
              <a:t>reported </a:t>
            </a:r>
            <a:r>
              <a:rPr dirty="0" sz="2600" spc="-120">
                <a:latin typeface="Times New Roman"/>
                <a:cs typeface="Times New Roman"/>
              </a:rPr>
              <a:t>in </a:t>
            </a:r>
            <a:r>
              <a:rPr dirty="0" sz="2600" spc="-190">
                <a:latin typeface="Times New Roman"/>
                <a:cs typeface="Times New Roman"/>
              </a:rPr>
              <a:t>slave </a:t>
            </a:r>
            <a:r>
              <a:rPr dirty="0" sz="2600" spc="-95">
                <a:latin typeface="Times New Roman"/>
                <a:cs typeface="Times New Roman"/>
              </a:rPr>
              <a:t>narratives, </a:t>
            </a:r>
            <a:r>
              <a:rPr dirty="0" sz="2600" spc="-125">
                <a:latin typeface="Times New Roman"/>
                <a:cs typeface="Times New Roman"/>
              </a:rPr>
              <a:t>they </a:t>
            </a:r>
            <a:r>
              <a:rPr dirty="0" sz="2600" spc="-204">
                <a:latin typeface="Times New Roman"/>
                <a:cs typeface="Times New Roman"/>
              </a:rPr>
              <a:t>have  </a:t>
            </a:r>
            <a:r>
              <a:rPr dirty="0" sz="2600" spc="-114">
                <a:latin typeface="Times New Roman"/>
                <a:cs typeface="Times New Roman"/>
              </a:rPr>
              <a:t>been</a:t>
            </a:r>
            <a:r>
              <a:rPr dirty="0" sz="2600" spc="-160">
                <a:latin typeface="Times New Roman"/>
                <a:cs typeface="Times New Roman"/>
              </a:rPr>
              <a:t> </a:t>
            </a:r>
            <a:r>
              <a:rPr dirty="0" sz="2600" spc="-95">
                <a:latin typeface="Times New Roman"/>
                <a:cs typeface="Times New Roman"/>
              </a:rPr>
              <a:t>verified.</a:t>
            </a:r>
            <a:endParaRPr sz="2600">
              <a:latin typeface="Times New Roman"/>
              <a:cs typeface="Times New Roman"/>
            </a:endParaRPr>
          </a:p>
          <a:p>
            <a:pPr marL="287020" marR="5080" indent="-274320">
              <a:lnSpc>
                <a:spcPts val="2810"/>
              </a:lnSpc>
              <a:spcBef>
                <a:spcPts val="600"/>
              </a:spcBef>
              <a:buClr>
                <a:srgbClr val="D348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dirty="0" sz="2600" spc="-315">
                <a:latin typeface="Times New Roman"/>
                <a:cs typeface="Times New Roman"/>
              </a:rPr>
              <a:t>By </a:t>
            </a:r>
            <a:r>
              <a:rPr dirty="0" sz="2600" spc="-75">
                <a:latin typeface="Times New Roman"/>
                <a:cs typeface="Times New Roman"/>
              </a:rPr>
              <a:t>1856, </a:t>
            </a:r>
            <a:r>
              <a:rPr dirty="0" sz="2600" spc="-345" i="1">
                <a:latin typeface="Times New Roman"/>
                <a:cs typeface="Times New Roman"/>
              </a:rPr>
              <a:t>TwelveYears </a:t>
            </a:r>
            <a:r>
              <a:rPr dirty="0" sz="2600" spc="-270" i="1">
                <a:latin typeface="Times New Roman"/>
                <a:cs typeface="Times New Roman"/>
              </a:rPr>
              <a:t>a Slave </a:t>
            </a:r>
            <a:r>
              <a:rPr dirty="0" sz="2600" spc="-160">
                <a:latin typeface="Times New Roman"/>
                <a:cs typeface="Times New Roman"/>
              </a:rPr>
              <a:t>had </a:t>
            </a:r>
            <a:r>
              <a:rPr dirty="0" sz="2600" spc="-135">
                <a:latin typeface="Times New Roman"/>
                <a:cs typeface="Times New Roman"/>
              </a:rPr>
              <a:t>sold  </a:t>
            </a:r>
            <a:r>
              <a:rPr dirty="0" sz="2600" spc="-80">
                <a:latin typeface="Times New Roman"/>
                <a:cs typeface="Times New Roman"/>
              </a:rPr>
              <a:t>30,000 </a:t>
            </a:r>
            <a:r>
              <a:rPr dirty="0" sz="2600" spc="-114">
                <a:latin typeface="Times New Roman"/>
                <a:cs typeface="Times New Roman"/>
              </a:rPr>
              <a:t>copies; this </a:t>
            </a:r>
            <a:r>
              <a:rPr dirty="0" sz="2600" spc="-120">
                <a:latin typeface="Times New Roman"/>
                <a:cs typeface="Times New Roman"/>
              </a:rPr>
              <a:t>rivaled </a:t>
            </a:r>
            <a:r>
              <a:rPr dirty="0" sz="2600" spc="-100">
                <a:latin typeface="Times New Roman"/>
                <a:cs typeface="Times New Roman"/>
              </a:rPr>
              <a:t>Frederick  </a:t>
            </a:r>
            <a:r>
              <a:rPr dirty="0" sz="2600" spc="-160">
                <a:latin typeface="Times New Roman"/>
                <a:cs typeface="Times New Roman"/>
              </a:rPr>
              <a:t>Douglass’ </a:t>
            </a:r>
            <a:r>
              <a:rPr dirty="0" sz="2600" spc="-114">
                <a:latin typeface="Times New Roman"/>
                <a:cs typeface="Times New Roman"/>
              </a:rPr>
              <a:t>1845 </a:t>
            </a:r>
            <a:r>
              <a:rPr dirty="0" sz="2600" spc="-105">
                <a:latin typeface="Times New Roman"/>
                <a:cs typeface="Times New Roman"/>
              </a:rPr>
              <a:t>Narrative </a:t>
            </a:r>
            <a:r>
              <a:rPr dirty="0" sz="2600" spc="-120">
                <a:latin typeface="Times New Roman"/>
                <a:cs typeface="Times New Roman"/>
              </a:rPr>
              <a:t>in </a:t>
            </a:r>
            <a:r>
              <a:rPr dirty="0" sz="2600" spc="-100">
                <a:latin typeface="Times New Roman"/>
                <a:cs typeface="Times New Roman"/>
              </a:rPr>
              <a:t>its </a:t>
            </a:r>
            <a:r>
              <a:rPr dirty="0" sz="2600" spc="-80">
                <a:latin typeface="Times New Roman"/>
                <a:cs typeface="Times New Roman"/>
              </a:rPr>
              <a:t>first </a:t>
            </a:r>
            <a:r>
              <a:rPr dirty="0" sz="2600" spc="-175">
                <a:latin typeface="Times New Roman"/>
                <a:cs typeface="Times New Roman"/>
              </a:rPr>
              <a:t>five  </a:t>
            </a:r>
            <a:r>
              <a:rPr dirty="0" sz="2600" spc="-140">
                <a:latin typeface="Times New Roman"/>
                <a:cs typeface="Times New Roman"/>
              </a:rPr>
              <a:t>years </a:t>
            </a:r>
            <a:r>
              <a:rPr dirty="0" sz="2600" spc="-155">
                <a:latin typeface="Times New Roman"/>
                <a:cs typeface="Times New Roman"/>
              </a:rPr>
              <a:t>of</a:t>
            </a:r>
            <a:r>
              <a:rPr dirty="0" sz="2600" spc="-20">
                <a:latin typeface="Times New Roman"/>
                <a:cs typeface="Times New Roman"/>
              </a:rPr>
              <a:t> </a:t>
            </a:r>
            <a:r>
              <a:rPr dirty="0" sz="2600" spc="-110">
                <a:latin typeface="Times New Roman"/>
                <a:cs typeface="Times New Roman"/>
              </a:rPr>
              <a:t>publication.</a:t>
            </a:r>
            <a:endParaRPr sz="2600">
              <a:latin typeface="Times New Roman"/>
              <a:cs typeface="Times New Roman"/>
            </a:endParaRPr>
          </a:p>
          <a:p>
            <a:pPr marL="286385" marR="93980" indent="-273685">
              <a:lnSpc>
                <a:spcPts val="2810"/>
              </a:lnSpc>
              <a:spcBef>
                <a:spcPts val="600"/>
              </a:spcBef>
              <a:buClr>
                <a:srgbClr val="D348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dirty="0" sz="2600" spc="-155">
                <a:latin typeface="Times New Roman"/>
                <a:cs typeface="Times New Roman"/>
              </a:rPr>
              <a:t>In </a:t>
            </a:r>
            <a:r>
              <a:rPr dirty="0" sz="2600" spc="-75">
                <a:latin typeface="Times New Roman"/>
                <a:cs typeface="Times New Roman"/>
              </a:rPr>
              <a:t>2013, </a:t>
            </a:r>
            <a:r>
              <a:rPr dirty="0" sz="2600" spc="-280" i="1">
                <a:latin typeface="Times New Roman"/>
                <a:cs typeface="Times New Roman"/>
              </a:rPr>
              <a:t>12Years </a:t>
            </a:r>
            <a:r>
              <a:rPr dirty="0" sz="2600" spc="-270" i="1">
                <a:latin typeface="Times New Roman"/>
                <a:cs typeface="Times New Roman"/>
              </a:rPr>
              <a:t>a </a:t>
            </a:r>
            <a:r>
              <a:rPr dirty="0" sz="2600" spc="-204" i="1">
                <a:latin typeface="Times New Roman"/>
                <a:cs typeface="Times New Roman"/>
              </a:rPr>
              <a:t>Slave</a:t>
            </a:r>
            <a:r>
              <a:rPr dirty="0" sz="2600" spc="-204">
                <a:latin typeface="Times New Roman"/>
                <a:cs typeface="Times New Roman"/>
              </a:rPr>
              <a:t>, a </a:t>
            </a:r>
            <a:r>
              <a:rPr dirty="0" sz="2600" spc="-114">
                <a:latin typeface="Times New Roman"/>
                <a:cs typeface="Times New Roman"/>
              </a:rPr>
              <a:t>major  </a:t>
            </a:r>
            <a:r>
              <a:rPr dirty="0" sz="2600" spc="-130">
                <a:latin typeface="Times New Roman"/>
                <a:cs typeface="Times New Roman"/>
              </a:rPr>
              <a:t>commercial </a:t>
            </a:r>
            <a:r>
              <a:rPr dirty="0" sz="2600" spc="-125">
                <a:latin typeface="Times New Roman"/>
                <a:cs typeface="Times New Roman"/>
              </a:rPr>
              <a:t>movie, </a:t>
            </a:r>
            <a:r>
              <a:rPr dirty="0" sz="2600" spc="-195">
                <a:latin typeface="Times New Roman"/>
                <a:cs typeface="Times New Roman"/>
              </a:rPr>
              <a:t>was </a:t>
            </a:r>
            <a:r>
              <a:rPr dirty="0" sz="2600" spc="-90">
                <a:latin typeface="Times New Roman"/>
                <a:cs typeface="Times New Roman"/>
              </a:rPr>
              <a:t>released.The  </a:t>
            </a:r>
            <a:r>
              <a:rPr dirty="0" sz="2600" spc="-135">
                <a:latin typeface="Times New Roman"/>
                <a:cs typeface="Times New Roman"/>
              </a:rPr>
              <a:t>book </a:t>
            </a:r>
            <a:r>
              <a:rPr dirty="0" sz="2600" spc="-145">
                <a:latin typeface="Times New Roman"/>
                <a:cs typeface="Times New Roman"/>
              </a:rPr>
              <a:t>made </a:t>
            </a:r>
            <a:r>
              <a:rPr dirty="0" sz="2600" spc="-250" i="1">
                <a:latin typeface="Times New Roman"/>
                <a:cs typeface="Times New Roman"/>
              </a:rPr>
              <a:t>The </a:t>
            </a:r>
            <a:r>
              <a:rPr dirty="0" sz="2600" spc="-325" i="1">
                <a:latin typeface="Times New Roman"/>
                <a:cs typeface="Times New Roman"/>
              </a:rPr>
              <a:t>NewYork </a:t>
            </a:r>
            <a:r>
              <a:rPr dirty="0" sz="2600" spc="-285" i="1">
                <a:latin typeface="Times New Roman"/>
                <a:cs typeface="Times New Roman"/>
              </a:rPr>
              <a:t>Times </a:t>
            </a:r>
            <a:r>
              <a:rPr dirty="0" sz="2600" spc="-125">
                <a:latin typeface="Times New Roman"/>
                <a:cs typeface="Times New Roman"/>
              </a:rPr>
              <a:t>Bestseller  </a:t>
            </a:r>
            <a:r>
              <a:rPr dirty="0" sz="2600" spc="-100">
                <a:latin typeface="Times New Roman"/>
                <a:cs typeface="Times New Roman"/>
              </a:rPr>
              <a:t>List.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6369049"/>
            <a:ext cx="1219199" cy="273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8434" y="1981200"/>
            <a:ext cx="2193747" cy="3820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42870" marR="5080" indent="-1624965">
              <a:lnSpc>
                <a:spcPct val="100000"/>
              </a:lnSpc>
            </a:pPr>
            <a:r>
              <a:rPr dirty="0" sz="2400" spc="-80"/>
              <a:t>Solomon </a:t>
            </a:r>
            <a:r>
              <a:rPr dirty="0" sz="2400" spc="-40"/>
              <a:t>Northup's </a:t>
            </a:r>
            <a:r>
              <a:rPr dirty="0" sz="2400" spc="-55"/>
              <a:t>Narrative </a:t>
            </a:r>
            <a:r>
              <a:rPr dirty="0" sz="2400" spc="-10"/>
              <a:t>in </a:t>
            </a:r>
            <a:r>
              <a:rPr dirty="0" sz="2400" spc="-20"/>
              <a:t>the </a:t>
            </a:r>
            <a:r>
              <a:rPr dirty="0" sz="2400" spc="-100"/>
              <a:t>Context </a:t>
            </a:r>
            <a:r>
              <a:rPr dirty="0" sz="2400" spc="-20"/>
              <a:t>of</a:t>
            </a:r>
            <a:r>
              <a:rPr dirty="0" sz="2400" spc="-210"/>
              <a:t> </a:t>
            </a:r>
            <a:r>
              <a:rPr dirty="0" sz="2400" spc="-20"/>
              <a:t>the  </a:t>
            </a:r>
            <a:r>
              <a:rPr dirty="0" sz="2400" spc="-120"/>
              <a:t>Slave </a:t>
            </a:r>
            <a:r>
              <a:rPr dirty="0" sz="2400" spc="-55"/>
              <a:t>Narrative</a:t>
            </a:r>
            <a:r>
              <a:rPr dirty="0" sz="2400" spc="-50"/>
              <a:t> </a:t>
            </a:r>
            <a:r>
              <a:rPr dirty="0" sz="2400" spc="-70"/>
              <a:t>Tradition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93139" y="1027493"/>
            <a:ext cx="7543165" cy="4698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29690">
              <a:lnSpc>
                <a:spcPct val="100000"/>
              </a:lnSpc>
            </a:pPr>
            <a:r>
              <a:rPr dirty="0" sz="1800" spc="-40">
                <a:solidFill>
                  <a:srgbClr val="595958"/>
                </a:solidFill>
                <a:latin typeface="Arial"/>
                <a:cs typeface="Arial"/>
              </a:rPr>
              <a:t>(from </a:t>
            </a:r>
            <a:r>
              <a:rPr dirty="0" sz="1800" spc="-45">
                <a:solidFill>
                  <a:srgbClr val="595958"/>
                </a:solidFill>
                <a:latin typeface="Arial"/>
                <a:cs typeface="Arial"/>
              </a:rPr>
              <a:t>William </a:t>
            </a:r>
            <a:r>
              <a:rPr dirty="0" sz="1800" spc="-90">
                <a:solidFill>
                  <a:srgbClr val="595958"/>
                </a:solidFill>
                <a:latin typeface="Arial"/>
                <a:cs typeface="Arial"/>
              </a:rPr>
              <a:t>L. </a:t>
            </a:r>
            <a:r>
              <a:rPr dirty="0" sz="1800" spc="-75">
                <a:solidFill>
                  <a:srgbClr val="595958"/>
                </a:solidFill>
                <a:latin typeface="Arial"/>
                <a:cs typeface="Arial"/>
              </a:rPr>
              <a:t>Andrews' </a:t>
            </a:r>
            <a:r>
              <a:rPr dirty="0" sz="1800" spc="-120">
                <a:solidFill>
                  <a:srgbClr val="595958"/>
                </a:solidFill>
                <a:latin typeface="Arial"/>
                <a:cs typeface="Arial"/>
              </a:rPr>
              <a:t>Essay </a:t>
            </a:r>
            <a:r>
              <a:rPr dirty="0" sz="1800" spc="-15">
                <a:solidFill>
                  <a:srgbClr val="595958"/>
                </a:solidFill>
                <a:latin typeface="Arial"/>
                <a:cs typeface="Arial"/>
              </a:rPr>
              <a:t>of the </a:t>
            </a:r>
            <a:r>
              <a:rPr dirty="0" sz="1800" spc="-55">
                <a:solidFill>
                  <a:srgbClr val="595958"/>
                </a:solidFill>
                <a:latin typeface="Arial"/>
                <a:cs typeface="Arial"/>
              </a:rPr>
              <a:t>same</a:t>
            </a:r>
            <a:r>
              <a:rPr dirty="0" sz="1800" spc="5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595958"/>
                </a:solidFill>
                <a:latin typeface="Arial"/>
                <a:cs typeface="Arial"/>
              </a:rPr>
              <a:t>name.)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287020" marR="193675" indent="-274320">
              <a:lnSpc>
                <a:spcPts val="2590"/>
              </a:lnSpc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dirty="0" sz="2400" spc="-95">
                <a:latin typeface="Times New Roman"/>
                <a:cs typeface="Times New Roman"/>
              </a:rPr>
              <a:t>Purpose </a:t>
            </a:r>
            <a:r>
              <a:rPr dirty="0" sz="2400" spc="-140">
                <a:latin typeface="Times New Roman"/>
                <a:cs typeface="Times New Roman"/>
              </a:rPr>
              <a:t>of </a:t>
            </a:r>
            <a:r>
              <a:rPr dirty="0" sz="2400" spc="-180">
                <a:latin typeface="Times New Roman"/>
                <a:cs typeface="Times New Roman"/>
              </a:rPr>
              <a:t>slave </a:t>
            </a:r>
            <a:r>
              <a:rPr dirty="0" sz="2400" spc="-95">
                <a:latin typeface="Times New Roman"/>
                <a:cs typeface="Times New Roman"/>
              </a:rPr>
              <a:t>narratives: </a:t>
            </a:r>
            <a:r>
              <a:rPr dirty="0" sz="2400" spc="-40">
                <a:latin typeface="Times New Roman"/>
                <a:cs typeface="Times New Roman"/>
              </a:rPr>
              <a:t>to </a:t>
            </a:r>
            <a:r>
              <a:rPr dirty="0" sz="2400" spc="-85">
                <a:latin typeface="Times New Roman"/>
                <a:cs typeface="Times New Roman"/>
              </a:rPr>
              <a:t>convert </a:t>
            </a:r>
            <a:r>
              <a:rPr dirty="0" sz="2400" spc="-75">
                <a:latin typeface="Times New Roman"/>
                <a:cs typeface="Times New Roman"/>
              </a:rPr>
              <a:t>readers' </a:t>
            </a:r>
            <a:r>
              <a:rPr dirty="0" sz="2400" spc="-85">
                <a:latin typeface="Times New Roman"/>
                <a:cs typeface="Times New Roman"/>
              </a:rPr>
              <a:t>hearts </a:t>
            </a:r>
            <a:r>
              <a:rPr dirty="0" sz="2400" spc="-135">
                <a:latin typeface="Times New Roman"/>
                <a:cs typeface="Times New Roman"/>
              </a:rPr>
              <a:t>and </a:t>
            </a:r>
            <a:r>
              <a:rPr dirty="0" sz="2400" spc="-275">
                <a:latin typeface="Times New Roman"/>
                <a:cs typeface="Times New Roman"/>
              </a:rPr>
              <a:t>minds  </a:t>
            </a:r>
            <a:r>
              <a:rPr dirty="0" sz="2400" spc="-40">
                <a:latin typeface="Times New Roman"/>
                <a:cs typeface="Times New Roman"/>
              </a:rPr>
              <a:t>to </a:t>
            </a:r>
            <a:r>
              <a:rPr dirty="0" sz="2400" spc="-75">
                <a:latin typeface="Times New Roman"/>
                <a:cs typeface="Times New Roman"/>
              </a:rPr>
              <a:t>the </a:t>
            </a:r>
            <a:r>
              <a:rPr dirty="0" sz="2400" spc="-130">
                <a:latin typeface="Times New Roman"/>
                <a:cs typeface="Times New Roman"/>
              </a:rPr>
              <a:t>antislavery </a:t>
            </a:r>
            <a:r>
              <a:rPr dirty="0" sz="2400" spc="-114">
                <a:latin typeface="Times New Roman"/>
                <a:cs typeface="Times New Roman"/>
              </a:rPr>
              <a:t>cause; </a:t>
            </a:r>
            <a:r>
              <a:rPr dirty="0" sz="2400" spc="-105">
                <a:latin typeface="Times New Roman"/>
                <a:cs typeface="Times New Roman"/>
              </a:rPr>
              <a:t>narratives </a:t>
            </a:r>
            <a:r>
              <a:rPr dirty="0" sz="2400" spc="-50">
                <a:latin typeface="Times New Roman"/>
                <a:cs typeface="Times New Roman"/>
              </a:rPr>
              <a:t>written </a:t>
            </a:r>
            <a:r>
              <a:rPr dirty="0" sz="2400" spc="-85">
                <a:latin typeface="Times New Roman"/>
                <a:cs typeface="Times New Roman"/>
              </a:rPr>
              <a:t>after </a:t>
            </a:r>
            <a:r>
              <a:rPr dirty="0" sz="2400" spc="-75">
                <a:latin typeface="Times New Roman"/>
                <a:cs typeface="Times New Roman"/>
              </a:rPr>
              <a:t>the </a:t>
            </a:r>
            <a:r>
              <a:rPr dirty="0" sz="2400" spc="-135">
                <a:latin typeface="Times New Roman"/>
                <a:cs typeface="Times New Roman"/>
              </a:rPr>
              <a:t>Civil </a:t>
            </a:r>
            <a:r>
              <a:rPr dirty="0" sz="2400" spc="-160">
                <a:latin typeface="Times New Roman"/>
                <a:cs typeface="Times New Roman"/>
              </a:rPr>
              <a:t>War  </a:t>
            </a:r>
            <a:r>
              <a:rPr dirty="0" sz="2400" spc="-130">
                <a:latin typeface="Times New Roman"/>
                <a:cs typeface="Times New Roman"/>
              </a:rPr>
              <a:t>aimed </a:t>
            </a:r>
            <a:r>
              <a:rPr dirty="0" sz="2400" spc="-40">
                <a:latin typeface="Times New Roman"/>
                <a:cs typeface="Times New Roman"/>
              </a:rPr>
              <a:t>to </a:t>
            </a:r>
            <a:r>
              <a:rPr dirty="0" sz="2400" spc="-114">
                <a:latin typeface="Times New Roman"/>
                <a:cs typeface="Times New Roman"/>
              </a:rPr>
              <a:t>expose </a:t>
            </a:r>
            <a:r>
              <a:rPr dirty="0" sz="2400" spc="-75">
                <a:latin typeface="Times New Roman"/>
                <a:cs typeface="Times New Roman"/>
              </a:rPr>
              <a:t>the </a:t>
            </a:r>
            <a:r>
              <a:rPr dirty="0" sz="2400" spc="-120">
                <a:latin typeface="Times New Roman"/>
                <a:cs typeface="Times New Roman"/>
              </a:rPr>
              <a:t>inhumanity </a:t>
            </a:r>
            <a:r>
              <a:rPr dirty="0" sz="2400" spc="-135">
                <a:latin typeface="Times New Roman"/>
                <a:cs typeface="Times New Roman"/>
              </a:rPr>
              <a:t>and </a:t>
            </a:r>
            <a:r>
              <a:rPr dirty="0" sz="2400" spc="-105">
                <a:latin typeface="Times New Roman"/>
                <a:cs typeface="Times New Roman"/>
              </a:rPr>
              <a:t>injustice </a:t>
            </a:r>
            <a:r>
              <a:rPr dirty="0" sz="2400" spc="-140">
                <a:latin typeface="Times New Roman"/>
                <a:cs typeface="Times New Roman"/>
              </a:rPr>
              <a:t>of</a:t>
            </a:r>
            <a:r>
              <a:rPr dirty="0" sz="2400" spc="120">
                <a:latin typeface="Times New Roman"/>
                <a:cs typeface="Times New Roman"/>
              </a:rPr>
              <a:t> </a:t>
            </a:r>
            <a:r>
              <a:rPr dirty="0" sz="2400" spc="-150">
                <a:latin typeface="Times New Roman"/>
                <a:cs typeface="Times New Roman"/>
              </a:rPr>
              <a:t>slavery.</a:t>
            </a:r>
            <a:endParaRPr sz="2400">
              <a:latin typeface="Times New Roman"/>
              <a:cs typeface="Times New Roman"/>
            </a:endParaRPr>
          </a:p>
          <a:p>
            <a:pPr marL="287020" marR="438150" indent="-274320">
              <a:lnSpc>
                <a:spcPts val="2590"/>
              </a:lnSpc>
              <a:spcBef>
                <a:spcPts val="600"/>
              </a:spcBef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dirty="0" sz="2400" spc="-210">
                <a:latin typeface="Times New Roman"/>
                <a:cs typeface="Times New Roman"/>
              </a:rPr>
              <a:t>Slave </a:t>
            </a:r>
            <a:r>
              <a:rPr dirty="0" sz="2400" spc="-105">
                <a:latin typeface="Times New Roman"/>
                <a:cs typeface="Times New Roman"/>
              </a:rPr>
              <a:t>narratives </a:t>
            </a:r>
            <a:r>
              <a:rPr dirty="0" sz="2400" spc="-190">
                <a:latin typeface="Times New Roman"/>
                <a:cs typeface="Times New Roman"/>
              </a:rPr>
              <a:t>have </a:t>
            </a:r>
            <a:r>
              <a:rPr dirty="0" sz="2400" spc="-105">
                <a:latin typeface="Times New Roman"/>
                <a:cs typeface="Times New Roman"/>
              </a:rPr>
              <a:t>inspired major </a:t>
            </a:r>
            <a:r>
              <a:rPr dirty="0" sz="2400" spc="-130">
                <a:latin typeface="Times New Roman"/>
                <a:cs typeface="Times New Roman"/>
              </a:rPr>
              <a:t>works </a:t>
            </a:r>
            <a:r>
              <a:rPr dirty="0" sz="2400" spc="-140">
                <a:latin typeface="Times New Roman"/>
                <a:cs typeface="Times New Roman"/>
              </a:rPr>
              <a:t>of </a:t>
            </a:r>
            <a:r>
              <a:rPr dirty="0" sz="2400" spc="-130">
                <a:latin typeface="Times New Roman"/>
                <a:cs typeface="Times New Roman"/>
              </a:rPr>
              <a:t>American </a:t>
            </a:r>
            <a:r>
              <a:rPr dirty="0" sz="2400" spc="-210">
                <a:latin typeface="Times New Roman"/>
                <a:cs typeface="Times New Roman"/>
              </a:rPr>
              <a:t>fiction  </a:t>
            </a:r>
            <a:r>
              <a:rPr dirty="0" sz="2400" spc="-105">
                <a:latin typeface="Times New Roman"/>
                <a:cs typeface="Times New Roman"/>
              </a:rPr>
              <a:t>including:</a:t>
            </a:r>
            <a:endParaRPr sz="2400">
              <a:latin typeface="Times New Roman"/>
              <a:cs typeface="Times New Roman"/>
            </a:endParaRPr>
          </a:p>
          <a:p>
            <a:pPr lvl="1" marL="561340" indent="-228600">
              <a:lnSpc>
                <a:spcPct val="100000"/>
              </a:lnSpc>
              <a:spcBef>
                <a:spcPts val="110"/>
              </a:spcBef>
              <a:buClr>
                <a:srgbClr val="9B2D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dirty="0" sz="2200" spc="-50">
                <a:latin typeface="Times New Roman"/>
                <a:cs typeface="Times New Roman"/>
              </a:rPr>
              <a:t>Harriet </a:t>
            </a:r>
            <a:r>
              <a:rPr dirty="0" sz="2200" spc="-120">
                <a:latin typeface="Times New Roman"/>
                <a:cs typeface="Times New Roman"/>
              </a:rPr>
              <a:t>Beecher </a:t>
            </a:r>
            <a:r>
              <a:rPr dirty="0" sz="2200" spc="-130">
                <a:latin typeface="Times New Roman"/>
                <a:cs typeface="Times New Roman"/>
              </a:rPr>
              <a:t>Stowe's </a:t>
            </a:r>
            <a:r>
              <a:rPr dirty="0" sz="2200" spc="-235" i="1">
                <a:latin typeface="Times New Roman"/>
                <a:cs typeface="Times New Roman"/>
              </a:rPr>
              <a:t>Uncle </a:t>
            </a:r>
            <a:r>
              <a:rPr dirty="0" sz="2200" spc="-270" i="1">
                <a:latin typeface="Times New Roman"/>
                <a:cs typeface="Times New Roman"/>
              </a:rPr>
              <a:t>Tom's  </a:t>
            </a:r>
            <a:r>
              <a:rPr dirty="0" sz="2200" spc="-245" i="1">
                <a:latin typeface="Times New Roman"/>
                <a:cs typeface="Times New Roman"/>
              </a:rPr>
              <a:t>Cabin</a:t>
            </a:r>
            <a:r>
              <a:rPr dirty="0" sz="2200" spc="-65" i="1">
                <a:latin typeface="Times New Roman"/>
                <a:cs typeface="Times New Roman"/>
              </a:rPr>
              <a:t> </a:t>
            </a:r>
            <a:r>
              <a:rPr dirty="0" sz="2200" spc="-65">
                <a:latin typeface="Times New Roman"/>
                <a:cs typeface="Times New Roman"/>
              </a:rPr>
              <a:t>(1853);</a:t>
            </a:r>
            <a:endParaRPr sz="2200">
              <a:latin typeface="Times New Roman"/>
              <a:cs typeface="Times New Roman"/>
            </a:endParaRPr>
          </a:p>
          <a:p>
            <a:pPr lvl="1" marL="561340" indent="-228600">
              <a:lnSpc>
                <a:spcPct val="100000"/>
              </a:lnSpc>
              <a:spcBef>
                <a:spcPts val="140"/>
              </a:spcBef>
              <a:buClr>
                <a:srgbClr val="9B2D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dirty="0" sz="2200" spc="-145">
                <a:latin typeface="Times New Roman"/>
                <a:cs typeface="Times New Roman"/>
              </a:rPr>
              <a:t>Mark </a:t>
            </a:r>
            <a:r>
              <a:rPr dirty="0" sz="2200" spc="-150">
                <a:latin typeface="Times New Roman"/>
                <a:cs typeface="Times New Roman"/>
              </a:rPr>
              <a:t>Twain's </a:t>
            </a:r>
            <a:r>
              <a:rPr dirty="0" sz="2200" spc="-245" i="1">
                <a:latin typeface="Times New Roman"/>
                <a:cs typeface="Times New Roman"/>
              </a:rPr>
              <a:t>Adventures  </a:t>
            </a:r>
            <a:r>
              <a:rPr dirty="0" sz="2200" spc="-195" i="1">
                <a:latin typeface="Times New Roman"/>
                <a:cs typeface="Times New Roman"/>
              </a:rPr>
              <a:t>of </a:t>
            </a:r>
            <a:r>
              <a:rPr dirty="0" sz="2200" spc="-235" i="1">
                <a:latin typeface="Times New Roman"/>
                <a:cs typeface="Times New Roman"/>
              </a:rPr>
              <a:t>Huckleberry  </a:t>
            </a:r>
            <a:r>
              <a:rPr dirty="0" sz="2200" spc="-229" i="1">
                <a:latin typeface="Times New Roman"/>
                <a:cs typeface="Times New Roman"/>
              </a:rPr>
              <a:t>Finn</a:t>
            </a:r>
            <a:r>
              <a:rPr dirty="0" sz="2200" spc="-150" i="1">
                <a:latin typeface="Times New Roman"/>
                <a:cs typeface="Times New Roman"/>
              </a:rPr>
              <a:t> </a:t>
            </a:r>
            <a:r>
              <a:rPr dirty="0" sz="2200" spc="-65">
                <a:latin typeface="Times New Roman"/>
                <a:cs typeface="Times New Roman"/>
              </a:rPr>
              <a:t>(1883);</a:t>
            </a:r>
            <a:endParaRPr sz="2200">
              <a:latin typeface="Times New Roman"/>
              <a:cs typeface="Times New Roman"/>
            </a:endParaRPr>
          </a:p>
          <a:p>
            <a:pPr lvl="1" marL="561340" indent="-228600">
              <a:lnSpc>
                <a:spcPct val="100000"/>
              </a:lnSpc>
              <a:spcBef>
                <a:spcPts val="130"/>
              </a:spcBef>
              <a:buClr>
                <a:srgbClr val="9B2D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dirty="0" sz="2200" spc="-135">
                <a:latin typeface="Times New Roman"/>
                <a:cs typeface="Times New Roman"/>
              </a:rPr>
              <a:t>Ralph </a:t>
            </a:r>
            <a:r>
              <a:rPr dirty="0" sz="2200" spc="-120">
                <a:latin typeface="Times New Roman"/>
                <a:cs typeface="Times New Roman"/>
              </a:rPr>
              <a:t>Ellison's </a:t>
            </a:r>
            <a:r>
              <a:rPr dirty="0" sz="2200" spc="-135">
                <a:latin typeface="Times New Roman"/>
                <a:cs typeface="Times New Roman"/>
              </a:rPr>
              <a:t>Invisible </a:t>
            </a:r>
            <a:r>
              <a:rPr dirty="0" sz="2200" spc="-180">
                <a:latin typeface="Times New Roman"/>
                <a:cs typeface="Times New Roman"/>
              </a:rPr>
              <a:t>Man</a:t>
            </a:r>
            <a:r>
              <a:rPr dirty="0" sz="2200" spc="170">
                <a:latin typeface="Times New Roman"/>
                <a:cs typeface="Times New Roman"/>
              </a:rPr>
              <a:t> </a:t>
            </a:r>
            <a:r>
              <a:rPr dirty="0" sz="2200" spc="-65">
                <a:latin typeface="Times New Roman"/>
                <a:cs typeface="Times New Roman"/>
              </a:rPr>
              <a:t>(1952);</a:t>
            </a:r>
            <a:endParaRPr sz="2200">
              <a:latin typeface="Times New Roman"/>
              <a:cs typeface="Times New Roman"/>
            </a:endParaRPr>
          </a:p>
          <a:p>
            <a:pPr lvl="1" marL="561340" indent="-228600">
              <a:lnSpc>
                <a:spcPct val="100000"/>
              </a:lnSpc>
              <a:spcBef>
                <a:spcPts val="130"/>
              </a:spcBef>
              <a:buClr>
                <a:srgbClr val="9B2D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dirty="0" sz="2200" spc="-80">
                <a:latin typeface="Times New Roman"/>
                <a:cs typeface="Times New Roman"/>
              </a:rPr>
              <a:t>Ernest </a:t>
            </a:r>
            <a:r>
              <a:rPr dirty="0" sz="2200" spc="-114">
                <a:latin typeface="Times New Roman"/>
                <a:cs typeface="Times New Roman"/>
              </a:rPr>
              <a:t>Gaines' </a:t>
            </a:r>
            <a:r>
              <a:rPr dirty="0" sz="2200" spc="-210" i="1">
                <a:latin typeface="Times New Roman"/>
                <a:cs typeface="Times New Roman"/>
              </a:rPr>
              <a:t>The </a:t>
            </a:r>
            <a:r>
              <a:rPr dirty="0" sz="2200" spc="-235" i="1">
                <a:latin typeface="Times New Roman"/>
                <a:cs typeface="Times New Roman"/>
              </a:rPr>
              <a:t>Autobiography  </a:t>
            </a:r>
            <a:r>
              <a:rPr dirty="0" sz="2200" spc="-195" i="1">
                <a:latin typeface="Times New Roman"/>
                <a:cs typeface="Times New Roman"/>
              </a:rPr>
              <a:t>of </a:t>
            </a:r>
            <a:r>
              <a:rPr dirty="0" sz="2200" spc="-270" i="1">
                <a:latin typeface="Times New Roman"/>
                <a:cs typeface="Times New Roman"/>
              </a:rPr>
              <a:t>Miss  </a:t>
            </a:r>
            <a:r>
              <a:rPr dirty="0" sz="2200" spc="-290" i="1">
                <a:latin typeface="Times New Roman"/>
                <a:cs typeface="Times New Roman"/>
              </a:rPr>
              <a:t>Jane  </a:t>
            </a:r>
            <a:r>
              <a:rPr dirty="0" sz="2200" spc="-200" i="1">
                <a:latin typeface="Times New Roman"/>
                <a:cs typeface="Times New Roman"/>
              </a:rPr>
              <a:t>Pittman</a:t>
            </a:r>
            <a:r>
              <a:rPr dirty="0" sz="2200" spc="75" i="1">
                <a:latin typeface="Times New Roman"/>
                <a:cs typeface="Times New Roman"/>
              </a:rPr>
              <a:t> </a:t>
            </a:r>
            <a:r>
              <a:rPr dirty="0" sz="2200" spc="-80" i="1">
                <a:latin typeface="Times New Roman"/>
                <a:cs typeface="Times New Roman"/>
              </a:rPr>
              <a:t>(</a:t>
            </a:r>
            <a:r>
              <a:rPr dirty="0" sz="2200" spc="-80">
                <a:latin typeface="Times New Roman"/>
                <a:cs typeface="Times New Roman"/>
              </a:rPr>
              <a:t>1971);</a:t>
            </a:r>
            <a:endParaRPr sz="2200">
              <a:latin typeface="Times New Roman"/>
              <a:cs typeface="Times New Roman"/>
            </a:endParaRPr>
          </a:p>
          <a:p>
            <a:pPr lvl="1" marL="561340" indent="-228600">
              <a:lnSpc>
                <a:spcPct val="100000"/>
              </a:lnSpc>
              <a:spcBef>
                <a:spcPts val="140"/>
              </a:spcBef>
              <a:buClr>
                <a:srgbClr val="9B2D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dirty="0" sz="2200" spc="-140">
                <a:latin typeface="Times New Roman"/>
                <a:cs typeface="Times New Roman"/>
              </a:rPr>
              <a:t>Alex </a:t>
            </a:r>
            <a:r>
              <a:rPr dirty="0" sz="2200" spc="-130">
                <a:latin typeface="Times New Roman"/>
                <a:cs typeface="Times New Roman"/>
              </a:rPr>
              <a:t>Haley's </a:t>
            </a:r>
            <a:r>
              <a:rPr dirty="0" sz="2200" spc="-100">
                <a:latin typeface="Times New Roman"/>
                <a:cs typeface="Times New Roman"/>
              </a:rPr>
              <a:t>Roots</a:t>
            </a:r>
            <a:r>
              <a:rPr dirty="0" sz="2200" spc="75">
                <a:latin typeface="Times New Roman"/>
                <a:cs typeface="Times New Roman"/>
              </a:rPr>
              <a:t> </a:t>
            </a:r>
            <a:r>
              <a:rPr dirty="0" sz="2200" spc="-65">
                <a:latin typeface="Times New Roman"/>
                <a:cs typeface="Times New Roman"/>
              </a:rPr>
              <a:t>(1976);</a:t>
            </a:r>
            <a:endParaRPr sz="2200">
              <a:latin typeface="Times New Roman"/>
              <a:cs typeface="Times New Roman"/>
            </a:endParaRPr>
          </a:p>
          <a:p>
            <a:pPr lvl="1" marL="561340" indent="-228600">
              <a:lnSpc>
                <a:spcPts val="2510"/>
              </a:lnSpc>
              <a:spcBef>
                <a:spcPts val="130"/>
              </a:spcBef>
              <a:buClr>
                <a:srgbClr val="9B2D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dirty="0" sz="2200" spc="-204">
                <a:latin typeface="Times New Roman"/>
                <a:cs typeface="Times New Roman"/>
              </a:rPr>
              <a:t>Tony </a:t>
            </a:r>
            <a:r>
              <a:rPr dirty="0" sz="2200" spc="-90">
                <a:latin typeface="Times New Roman"/>
                <a:cs typeface="Times New Roman"/>
              </a:rPr>
              <a:t>Morrison's </a:t>
            </a:r>
            <a:r>
              <a:rPr dirty="0" sz="2200" spc="-265" i="1">
                <a:latin typeface="Times New Roman"/>
                <a:cs typeface="Times New Roman"/>
              </a:rPr>
              <a:t>Beloved  </a:t>
            </a:r>
            <a:r>
              <a:rPr dirty="0" sz="2200" spc="-65">
                <a:latin typeface="Times New Roman"/>
                <a:cs typeface="Times New Roman"/>
              </a:rPr>
              <a:t>(1987); </a:t>
            </a:r>
            <a:r>
              <a:rPr dirty="0" sz="2200" spc="-125">
                <a:latin typeface="Times New Roman"/>
                <a:cs typeface="Times New Roman"/>
              </a:rPr>
              <a:t>and </a:t>
            </a:r>
            <a:r>
              <a:rPr dirty="0" sz="2200" spc="-130">
                <a:latin typeface="Times New Roman"/>
                <a:cs typeface="Times New Roman"/>
              </a:rPr>
              <a:t>Edward </a:t>
            </a:r>
            <a:r>
              <a:rPr dirty="0" sz="2200" spc="-204">
                <a:latin typeface="Times New Roman"/>
                <a:cs typeface="Times New Roman"/>
              </a:rPr>
              <a:t>P. </a:t>
            </a:r>
            <a:r>
              <a:rPr dirty="0" sz="2200" spc="-110">
                <a:latin typeface="Times New Roman"/>
                <a:cs typeface="Times New Roman"/>
              </a:rPr>
              <a:t>Jones' </a:t>
            </a:r>
            <a:r>
              <a:rPr dirty="0" sz="2200" spc="-210" i="1">
                <a:latin typeface="Times New Roman"/>
                <a:cs typeface="Times New Roman"/>
              </a:rPr>
              <a:t>The </a:t>
            </a:r>
            <a:r>
              <a:rPr dirty="0" sz="2200" spc="70" i="1">
                <a:latin typeface="Times New Roman"/>
                <a:cs typeface="Times New Roman"/>
              </a:rPr>
              <a:t> </a:t>
            </a:r>
            <a:r>
              <a:rPr dirty="0" sz="2200" spc="-325" i="1">
                <a:latin typeface="Times New Roman"/>
                <a:cs typeface="Times New Roman"/>
              </a:rPr>
              <a:t>KnownWorld</a:t>
            </a:r>
            <a:endParaRPr sz="2200">
              <a:latin typeface="Times New Roman"/>
              <a:cs typeface="Times New Roman"/>
            </a:endParaRPr>
          </a:p>
          <a:p>
            <a:pPr marL="560705">
              <a:lnSpc>
                <a:spcPts val="2510"/>
              </a:lnSpc>
            </a:pPr>
            <a:r>
              <a:rPr dirty="0" sz="2200" spc="-90">
                <a:latin typeface="Times New Roman"/>
                <a:cs typeface="Times New Roman"/>
              </a:rPr>
              <a:t>(2004 </a:t>
            </a:r>
            <a:r>
              <a:rPr dirty="0" sz="2200" spc="-80">
                <a:latin typeface="Times New Roman"/>
                <a:cs typeface="Times New Roman"/>
              </a:rPr>
              <a:t>Pulitzer </a:t>
            </a:r>
            <a:r>
              <a:rPr dirty="0" sz="2200" spc="-85">
                <a:latin typeface="Times New Roman"/>
                <a:cs typeface="Times New Roman"/>
              </a:rPr>
              <a:t>Prize</a:t>
            </a:r>
            <a:r>
              <a:rPr dirty="0" sz="2200" spc="-15">
                <a:latin typeface="Times New Roman"/>
                <a:cs typeface="Times New Roman"/>
              </a:rPr>
              <a:t> </a:t>
            </a:r>
            <a:r>
              <a:rPr dirty="0" sz="2200" spc="-60">
                <a:latin typeface="Times New Roman"/>
                <a:cs typeface="Times New Roman"/>
              </a:rPr>
              <a:t>winner).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19400" y="5943600"/>
            <a:ext cx="3824477" cy="41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1000" y="6369049"/>
            <a:ext cx="1219199" cy="273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215005" marR="5080" indent="-274320">
              <a:lnSpc>
                <a:spcPct val="100000"/>
              </a:lnSpc>
              <a:buClr>
                <a:srgbClr val="D34817"/>
              </a:buClr>
              <a:buSzPct val="83333"/>
              <a:buFont typeface="Wingdings 2"/>
              <a:buChar char=""/>
              <a:tabLst>
                <a:tab pos="3215005" algn="l"/>
              </a:tabLst>
            </a:pPr>
            <a:r>
              <a:rPr dirty="0" spc="-290"/>
              <a:t>B</a:t>
            </a:r>
            <a:r>
              <a:rPr dirty="0" spc="-290"/>
              <a:t>y </a:t>
            </a:r>
            <a:r>
              <a:rPr dirty="0" spc="-110"/>
              <a:t>documenting </a:t>
            </a:r>
            <a:r>
              <a:rPr dirty="0" spc="-155"/>
              <a:t>how </a:t>
            </a:r>
            <a:r>
              <a:rPr dirty="0" spc="-150"/>
              <a:t>slavery  </a:t>
            </a:r>
            <a:r>
              <a:rPr dirty="0" spc="15" b="1">
                <a:latin typeface="Times New Roman"/>
                <a:cs typeface="Times New Roman"/>
              </a:rPr>
              <a:t>undermined </a:t>
            </a:r>
            <a:r>
              <a:rPr dirty="0" spc="-135"/>
              <a:t>and </a:t>
            </a:r>
            <a:r>
              <a:rPr dirty="0" spc="20" b="1">
                <a:latin typeface="Times New Roman"/>
                <a:cs typeface="Times New Roman"/>
              </a:rPr>
              <a:t>perverted </a:t>
            </a:r>
            <a:r>
              <a:rPr dirty="0" spc="-75"/>
              <a:t>the  </a:t>
            </a:r>
            <a:r>
              <a:rPr dirty="0" spc="-100"/>
              <a:t>principal </a:t>
            </a:r>
            <a:r>
              <a:rPr dirty="0" spc="-90"/>
              <a:t>institutions </a:t>
            </a:r>
            <a:r>
              <a:rPr dirty="0" spc="-105"/>
              <a:t>upon </a:t>
            </a:r>
            <a:r>
              <a:rPr dirty="0" spc="-130"/>
              <a:t>which </a:t>
            </a:r>
            <a:r>
              <a:rPr dirty="0" spc="-135"/>
              <a:t>America  </a:t>
            </a:r>
            <a:r>
              <a:rPr dirty="0" spc="-180"/>
              <a:t>was</a:t>
            </a:r>
            <a:r>
              <a:rPr dirty="0" spc="-145"/>
              <a:t> </a:t>
            </a:r>
            <a:r>
              <a:rPr dirty="0" spc="-95"/>
              <a:t>founded:</a:t>
            </a:r>
          </a:p>
          <a:p>
            <a:pPr marL="3215005" marR="549910" indent="-274320">
              <a:lnSpc>
                <a:spcPct val="100000"/>
              </a:lnSpc>
              <a:spcBef>
                <a:spcPts val="600"/>
              </a:spcBef>
              <a:buClr>
                <a:srgbClr val="D34817"/>
              </a:buClr>
              <a:buSzPct val="85416"/>
              <a:buFont typeface="Wingdings 2"/>
              <a:buChar char=""/>
              <a:tabLst>
                <a:tab pos="3215005" algn="l"/>
              </a:tabLst>
            </a:pPr>
            <a:r>
              <a:rPr dirty="0" spc="-140"/>
              <a:t>In </a:t>
            </a:r>
            <a:r>
              <a:rPr dirty="0" spc="-75"/>
              <a:t>the </a:t>
            </a:r>
            <a:r>
              <a:rPr dirty="0" spc="-105"/>
              <a:t>political </a:t>
            </a:r>
            <a:r>
              <a:rPr dirty="0" spc="-85"/>
              <a:t>sphere, </a:t>
            </a:r>
            <a:r>
              <a:rPr dirty="0" spc="-150"/>
              <a:t>representative  </a:t>
            </a:r>
            <a:r>
              <a:rPr dirty="0" spc="-105"/>
              <a:t>democracy;</a:t>
            </a:r>
          </a:p>
          <a:p>
            <a:pPr marL="3215005" marR="904240" indent="-274320">
              <a:lnSpc>
                <a:spcPct val="100000"/>
              </a:lnSpc>
              <a:spcBef>
                <a:spcPts val="600"/>
              </a:spcBef>
              <a:buClr>
                <a:srgbClr val="D34817"/>
              </a:buClr>
              <a:buSzPct val="83333"/>
              <a:buFont typeface="Wingdings 2"/>
              <a:buChar char=""/>
              <a:tabLst>
                <a:tab pos="3215005" algn="l"/>
              </a:tabLst>
            </a:pPr>
            <a:r>
              <a:rPr dirty="0" spc="-140"/>
              <a:t>In </a:t>
            </a:r>
            <a:r>
              <a:rPr dirty="0" spc="-75"/>
              <a:t>the </a:t>
            </a:r>
            <a:r>
              <a:rPr dirty="0" spc="-110"/>
              <a:t>religious </a:t>
            </a:r>
            <a:r>
              <a:rPr dirty="0" spc="-85"/>
              <a:t>sphere, </a:t>
            </a:r>
            <a:r>
              <a:rPr dirty="0" spc="-145"/>
              <a:t>Protestant  </a:t>
            </a:r>
            <a:r>
              <a:rPr dirty="0" spc="-90"/>
              <a:t>Christianity;</a:t>
            </a:r>
          </a:p>
          <a:p>
            <a:pPr marL="3215005" indent="-274320">
              <a:lnSpc>
                <a:spcPct val="100000"/>
              </a:lnSpc>
              <a:spcBef>
                <a:spcPts val="600"/>
              </a:spcBef>
              <a:buClr>
                <a:srgbClr val="D34817"/>
              </a:buClr>
              <a:buSzPct val="83333"/>
              <a:buFont typeface="Wingdings 2"/>
              <a:buChar char=""/>
              <a:tabLst>
                <a:tab pos="3215005" algn="l"/>
              </a:tabLst>
            </a:pPr>
            <a:r>
              <a:rPr dirty="0" spc="-140"/>
              <a:t>In </a:t>
            </a:r>
            <a:r>
              <a:rPr dirty="0" spc="-75"/>
              <a:t>the </a:t>
            </a:r>
            <a:r>
              <a:rPr dirty="0" spc="-120"/>
              <a:t>economic </a:t>
            </a:r>
            <a:r>
              <a:rPr dirty="0" spc="-85"/>
              <a:t>sphere, </a:t>
            </a:r>
            <a:r>
              <a:rPr dirty="0" spc="-114"/>
              <a:t>capitalism;</a:t>
            </a:r>
            <a:r>
              <a:rPr dirty="0" spc="-120"/>
              <a:t> </a:t>
            </a:r>
            <a:r>
              <a:rPr dirty="0" spc="-135"/>
              <a:t>and</a:t>
            </a:r>
          </a:p>
          <a:p>
            <a:pPr marL="3215005" marR="517525" indent="-274320">
              <a:lnSpc>
                <a:spcPct val="100000"/>
              </a:lnSpc>
              <a:spcBef>
                <a:spcPts val="600"/>
              </a:spcBef>
              <a:buClr>
                <a:srgbClr val="D34817"/>
              </a:buClr>
              <a:buSzPct val="85416"/>
              <a:buFont typeface="Wingdings 2"/>
              <a:buChar char=""/>
              <a:tabLst>
                <a:tab pos="3215005" algn="l"/>
              </a:tabLst>
            </a:pPr>
            <a:r>
              <a:rPr dirty="0" spc="-140"/>
              <a:t>In </a:t>
            </a:r>
            <a:r>
              <a:rPr dirty="0" spc="-75"/>
              <a:t>the </a:t>
            </a:r>
            <a:r>
              <a:rPr dirty="0" spc="-140"/>
              <a:t>social </a:t>
            </a:r>
            <a:r>
              <a:rPr dirty="0" spc="-85"/>
              <a:t>sphere, </a:t>
            </a:r>
            <a:r>
              <a:rPr dirty="0" spc="-100"/>
              <a:t>marriage </a:t>
            </a:r>
            <a:r>
              <a:rPr dirty="0" spc="-135"/>
              <a:t>and </a:t>
            </a:r>
            <a:r>
              <a:rPr dirty="0" spc="-245"/>
              <a:t>the  </a:t>
            </a:r>
            <a:r>
              <a:rPr dirty="0" spc="-165"/>
              <a:t>family.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18715" marR="5080" indent="-2423160">
              <a:lnSpc>
                <a:spcPct val="100000"/>
              </a:lnSpc>
            </a:pPr>
            <a:r>
              <a:rPr dirty="0" spc="-229"/>
              <a:t>How </a:t>
            </a:r>
            <a:r>
              <a:rPr dirty="0" spc="-105"/>
              <a:t>Did </a:t>
            </a:r>
            <a:r>
              <a:rPr dirty="0" spc="-175"/>
              <a:t>Slave </a:t>
            </a:r>
            <a:r>
              <a:rPr dirty="0" spc="-85"/>
              <a:t>Narratives </a:t>
            </a:r>
            <a:r>
              <a:rPr dirty="0" spc="-175"/>
              <a:t>Aim </a:t>
            </a:r>
            <a:r>
              <a:rPr dirty="0" spc="-45"/>
              <a:t>to </a:t>
            </a:r>
            <a:r>
              <a:rPr dirty="0" spc="-180"/>
              <a:t>Achieve  </a:t>
            </a:r>
            <a:r>
              <a:rPr dirty="0" spc="-130"/>
              <a:t>Their</a:t>
            </a:r>
            <a:r>
              <a:rPr dirty="0" spc="-160"/>
              <a:t> </a:t>
            </a:r>
            <a:r>
              <a:rPr dirty="0" spc="-145"/>
              <a:t>Purpose?</a:t>
            </a:r>
          </a:p>
        </p:txBody>
      </p:sp>
      <p:sp>
        <p:nvSpPr>
          <p:cNvPr id="4" name="object 4"/>
          <p:cNvSpPr/>
          <p:nvPr/>
        </p:nvSpPr>
        <p:spPr>
          <a:xfrm>
            <a:off x="381000" y="6369049"/>
            <a:ext cx="1219199" cy="273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9600" y="1905000"/>
            <a:ext cx="2285999" cy="3800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09850" marR="5080" indent="-2454275">
              <a:lnSpc>
                <a:spcPct val="100000"/>
              </a:lnSpc>
            </a:pPr>
            <a:r>
              <a:rPr dirty="0" spc="-229">
                <a:solidFill>
                  <a:srgbClr val="696464"/>
                </a:solidFill>
              </a:rPr>
              <a:t>How </a:t>
            </a:r>
            <a:r>
              <a:rPr dirty="0" spc="-105">
                <a:solidFill>
                  <a:srgbClr val="696464"/>
                </a:solidFill>
              </a:rPr>
              <a:t>Did </a:t>
            </a:r>
            <a:r>
              <a:rPr dirty="0" spc="-175">
                <a:solidFill>
                  <a:srgbClr val="696464"/>
                </a:solidFill>
              </a:rPr>
              <a:t>Slave </a:t>
            </a:r>
            <a:r>
              <a:rPr dirty="0" spc="-85">
                <a:solidFill>
                  <a:srgbClr val="696464"/>
                </a:solidFill>
              </a:rPr>
              <a:t>Narratives </a:t>
            </a:r>
            <a:r>
              <a:rPr dirty="0" spc="-175">
                <a:solidFill>
                  <a:srgbClr val="696464"/>
                </a:solidFill>
              </a:rPr>
              <a:t>Aim </a:t>
            </a:r>
            <a:r>
              <a:rPr dirty="0" spc="-405">
                <a:solidFill>
                  <a:srgbClr val="696464"/>
                </a:solidFill>
              </a:rPr>
              <a:t>To </a:t>
            </a:r>
            <a:r>
              <a:rPr dirty="0" spc="-190">
                <a:solidFill>
                  <a:srgbClr val="696464"/>
                </a:solidFill>
              </a:rPr>
              <a:t>Achieve  </a:t>
            </a:r>
            <a:r>
              <a:rPr dirty="0" spc="-130">
                <a:solidFill>
                  <a:srgbClr val="696464"/>
                </a:solidFill>
              </a:rPr>
              <a:t>Their</a:t>
            </a:r>
            <a:r>
              <a:rPr dirty="0" spc="-160">
                <a:solidFill>
                  <a:srgbClr val="696464"/>
                </a:solidFill>
              </a:rPr>
              <a:t> </a:t>
            </a:r>
            <a:r>
              <a:rPr dirty="0" spc="-145">
                <a:solidFill>
                  <a:srgbClr val="696464"/>
                </a:solidFill>
              </a:rPr>
              <a:t>Purpose?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98139" y="1685204"/>
            <a:ext cx="5675630" cy="4240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287020" marR="5080" indent="-274320">
              <a:lnSpc>
                <a:spcPts val="2590"/>
              </a:lnSpc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dirty="0" sz="2400" spc="-204">
                <a:latin typeface="Times New Roman"/>
                <a:cs typeface="Times New Roman"/>
              </a:rPr>
              <a:t>Basic </a:t>
            </a:r>
            <a:r>
              <a:rPr dirty="0" sz="2400" spc="-135">
                <a:latin typeface="Times New Roman"/>
                <a:cs typeface="Times New Roman"/>
              </a:rPr>
              <a:t>Civil </a:t>
            </a:r>
            <a:r>
              <a:rPr dirty="0" sz="2400" spc="-110">
                <a:latin typeface="Times New Roman"/>
                <a:cs typeface="Times New Roman"/>
              </a:rPr>
              <a:t>Rights: </a:t>
            </a:r>
            <a:r>
              <a:rPr dirty="0" sz="2400" spc="-120">
                <a:latin typeface="Times New Roman"/>
                <a:cs typeface="Times New Roman"/>
              </a:rPr>
              <a:t>Freedoms </a:t>
            </a:r>
            <a:r>
              <a:rPr dirty="0" sz="2400" spc="-140">
                <a:latin typeface="Times New Roman"/>
                <a:cs typeface="Times New Roman"/>
              </a:rPr>
              <a:t>of </a:t>
            </a:r>
            <a:r>
              <a:rPr dirty="0" sz="2400" spc="-95">
                <a:latin typeface="Times New Roman"/>
                <a:cs typeface="Times New Roman"/>
              </a:rPr>
              <a:t>worship, </a:t>
            </a:r>
            <a:r>
              <a:rPr dirty="0" sz="2400" spc="-40">
                <a:latin typeface="Times New Roman"/>
                <a:cs typeface="Times New Roman"/>
              </a:rPr>
              <a:t>to </a:t>
            </a:r>
            <a:r>
              <a:rPr dirty="0" sz="2400" spc="-210">
                <a:latin typeface="Times New Roman"/>
                <a:cs typeface="Times New Roman"/>
              </a:rPr>
              <a:t>vote,  </a:t>
            </a:r>
            <a:r>
              <a:rPr dirty="0" sz="2400" spc="-40">
                <a:latin typeface="Times New Roman"/>
                <a:cs typeface="Times New Roman"/>
              </a:rPr>
              <a:t>to </a:t>
            </a:r>
            <a:r>
              <a:rPr dirty="0" sz="2400" spc="-75">
                <a:latin typeface="Times New Roman"/>
                <a:cs typeface="Times New Roman"/>
              </a:rPr>
              <a:t>contract </a:t>
            </a:r>
            <a:r>
              <a:rPr dirty="0" sz="2400" spc="-165">
                <a:latin typeface="Times New Roman"/>
                <a:cs typeface="Times New Roman"/>
              </a:rPr>
              <a:t>one’s </a:t>
            </a:r>
            <a:r>
              <a:rPr dirty="0" sz="2400" spc="-100">
                <a:latin typeface="Times New Roman"/>
                <a:cs typeface="Times New Roman"/>
              </a:rPr>
              <a:t>labor, </a:t>
            </a:r>
            <a:r>
              <a:rPr dirty="0" sz="2400" spc="-135">
                <a:latin typeface="Times New Roman"/>
                <a:cs typeface="Times New Roman"/>
              </a:rPr>
              <a:t>and </a:t>
            </a:r>
            <a:r>
              <a:rPr dirty="0" sz="2400" spc="-40">
                <a:latin typeface="Times New Roman"/>
                <a:cs typeface="Times New Roman"/>
              </a:rPr>
              <a:t>to </a:t>
            </a:r>
            <a:r>
              <a:rPr dirty="0" sz="2400" spc="-75">
                <a:latin typeface="Times New Roman"/>
                <a:cs typeface="Times New Roman"/>
              </a:rPr>
              <a:t>marry—were, </a:t>
            </a:r>
            <a:r>
              <a:rPr dirty="0" sz="2400" spc="-85">
                <a:latin typeface="Times New Roman"/>
                <a:cs typeface="Times New Roman"/>
              </a:rPr>
              <a:t>for  </a:t>
            </a:r>
            <a:r>
              <a:rPr dirty="0" sz="2400" spc="-150">
                <a:latin typeface="Times New Roman"/>
                <a:cs typeface="Times New Roman"/>
              </a:rPr>
              <a:t>enslaved </a:t>
            </a:r>
            <a:r>
              <a:rPr dirty="0" sz="2400" spc="-140">
                <a:latin typeface="Times New Roman"/>
                <a:cs typeface="Times New Roman"/>
              </a:rPr>
              <a:t>black </a:t>
            </a:r>
            <a:r>
              <a:rPr dirty="0" sz="2400" spc="-114">
                <a:latin typeface="Times New Roman"/>
                <a:cs typeface="Times New Roman"/>
              </a:rPr>
              <a:t>Americans, </a:t>
            </a:r>
            <a:r>
              <a:rPr dirty="0" sz="2400" spc="-155">
                <a:latin typeface="Times New Roman"/>
                <a:cs typeface="Times New Roman"/>
              </a:rPr>
              <a:t>unavailable </a:t>
            </a:r>
            <a:r>
              <a:rPr dirty="0" sz="2400" spc="-40">
                <a:latin typeface="Times New Roman"/>
                <a:cs typeface="Times New Roman"/>
              </a:rPr>
              <a:t>or </a:t>
            </a:r>
            <a:r>
              <a:rPr dirty="0" sz="2400" spc="-140">
                <a:latin typeface="Times New Roman"/>
                <a:cs typeface="Times New Roman"/>
              </a:rPr>
              <a:t>severely  </a:t>
            </a:r>
            <a:r>
              <a:rPr dirty="0" sz="2400" spc="-80">
                <a:latin typeface="Times New Roman"/>
                <a:cs typeface="Times New Roman"/>
              </a:rPr>
              <a:t>constricted </a:t>
            </a:r>
            <a:r>
              <a:rPr dirty="0" sz="2400" spc="-100">
                <a:latin typeface="Times New Roman"/>
                <a:cs typeface="Times New Roman"/>
              </a:rPr>
              <a:t>before </a:t>
            </a:r>
            <a:r>
              <a:rPr dirty="0" sz="2400" spc="-65">
                <a:latin typeface="Times New Roman"/>
                <a:cs typeface="Times New Roman"/>
              </a:rPr>
              <a:t>1865.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70"/>
              </a:spcBef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dirty="0" sz="2400" spc="-155">
                <a:latin typeface="Times New Roman"/>
                <a:cs typeface="Times New Roman"/>
              </a:rPr>
              <a:t>Vocabulary:</a:t>
            </a:r>
            <a:endParaRPr sz="2400">
              <a:latin typeface="Times New Roman"/>
              <a:cs typeface="Times New Roman"/>
            </a:endParaRPr>
          </a:p>
          <a:p>
            <a:pPr lvl="1" marL="561340" marR="5715" indent="-228600">
              <a:lnSpc>
                <a:spcPts val="2380"/>
              </a:lnSpc>
              <a:spcBef>
                <a:spcPts val="445"/>
              </a:spcBef>
              <a:buClr>
                <a:srgbClr val="9B2D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dirty="0" sz="2200" spc="10">
                <a:latin typeface="Times New Roman"/>
                <a:cs typeface="Times New Roman"/>
              </a:rPr>
              <a:t>"</a:t>
            </a:r>
            <a:r>
              <a:rPr dirty="0" sz="2200" spc="10" b="1">
                <a:latin typeface="Times New Roman"/>
                <a:cs typeface="Times New Roman"/>
              </a:rPr>
              <a:t>undermine</a:t>
            </a:r>
            <a:r>
              <a:rPr dirty="0" sz="2200" spc="10">
                <a:latin typeface="Times New Roman"/>
                <a:cs typeface="Times New Roman"/>
              </a:rPr>
              <a:t>": </a:t>
            </a:r>
            <a:r>
              <a:rPr dirty="0" sz="2200" spc="-35">
                <a:latin typeface="Times New Roman"/>
                <a:cs typeface="Times New Roman"/>
              </a:rPr>
              <a:t>to </a:t>
            </a:r>
            <a:r>
              <a:rPr dirty="0" sz="2200" spc="-75">
                <a:latin typeface="Times New Roman"/>
                <a:cs typeface="Times New Roman"/>
              </a:rPr>
              <a:t>erode </a:t>
            </a:r>
            <a:r>
              <a:rPr dirty="0" sz="2200" spc="-40">
                <a:latin typeface="Times New Roman"/>
                <a:cs typeface="Times New Roman"/>
              </a:rPr>
              <a:t>or </a:t>
            </a:r>
            <a:r>
              <a:rPr dirty="0" sz="2200" spc="-100">
                <a:latin typeface="Times New Roman"/>
                <a:cs typeface="Times New Roman"/>
              </a:rPr>
              <a:t>destroy </a:t>
            </a:r>
            <a:r>
              <a:rPr dirty="0" sz="2200" spc="-70">
                <a:latin typeface="Times New Roman"/>
                <a:cs typeface="Times New Roman"/>
              </a:rPr>
              <a:t>the  </a:t>
            </a:r>
            <a:r>
              <a:rPr dirty="0" sz="2200" spc="-85">
                <a:latin typeface="Times New Roman"/>
                <a:cs typeface="Times New Roman"/>
              </a:rPr>
              <a:t>foundation. </a:t>
            </a:r>
            <a:r>
              <a:rPr dirty="0" sz="2200" spc="-229">
                <a:latin typeface="Times New Roman"/>
                <a:cs typeface="Times New Roman"/>
              </a:rPr>
              <a:t>As </a:t>
            </a:r>
            <a:r>
              <a:rPr dirty="0" sz="2200" spc="-105">
                <a:latin typeface="Times New Roman"/>
                <a:cs typeface="Times New Roman"/>
              </a:rPr>
              <a:t>in </a:t>
            </a:r>
            <a:r>
              <a:rPr dirty="0" sz="2200" spc="-85">
                <a:latin typeface="Times New Roman"/>
                <a:cs typeface="Times New Roman"/>
              </a:rPr>
              <a:t>"undermining </a:t>
            </a:r>
            <a:r>
              <a:rPr dirty="0" sz="2200" spc="-70">
                <a:latin typeface="Times New Roman"/>
                <a:cs typeface="Times New Roman"/>
              </a:rPr>
              <a:t>the </a:t>
            </a:r>
            <a:r>
              <a:rPr dirty="0" sz="2200" spc="-95">
                <a:latin typeface="Times New Roman"/>
                <a:cs typeface="Times New Roman"/>
              </a:rPr>
              <a:t>foundation" </a:t>
            </a:r>
            <a:r>
              <a:rPr dirty="0" sz="2200" spc="-130">
                <a:latin typeface="Times New Roman"/>
                <a:cs typeface="Times New Roman"/>
              </a:rPr>
              <a:t>of  </a:t>
            </a:r>
            <a:r>
              <a:rPr dirty="0" sz="2200" spc="-90">
                <a:latin typeface="Times New Roman"/>
                <a:cs typeface="Times New Roman"/>
              </a:rPr>
              <a:t>representative</a:t>
            </a:r>
            <a:r>
              <a:rPr dirty="0" sz="2200" spc="-65">
                <a:latin typeface="Times New Roman"/>
                <a:cs typeface="Times New Roman"/>
              </a:rPr>
              <a:t> </a:t>
            </a:r>
            <a:r>
              <a:rPr dirty="0" sz="2200" spc="-114">
                <a:latin typeface="Times New Roman"/>
                <a:cs typeface="Times New Roman"/>
              </a:rPr>
              <a:t>democracy.</a:t>
            </a:r>
            <a:endParaRPr sz="2200">
              <a:latin typeface="Times New Roman"/>
              <a:cs typeface="Times New Roman"/>
            </a:endParaRPr>
          </a:p>
          <a:p>
            <a:pPr lvl="1" marL="561340" marR="168275" indent="-228600">
              <a:lnSpc>
                <a:spcPts val="2380"/>
              </a:lnSpc>
              <a:spcBef>
                <a:spcPts val="405"/>
              </a:spcBef>
              <a:buClr>
                <a:srgbClr val="9B2D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dirty="0" sz="2200" spc="-25">
                <a:latin typeface="Times New Roman"/>
                <a:cs typeface="Times New Roman"/>
              </a:rPr>
              <a:t>"</a:t>
            </a:r>
            <a:r>
              <a:rPr dirty="0" sz="2200" spc="-25" b="1">
                <a:latin typeface="Times New Roman"/>
                <a:cs typeface="Times New Roman"/>
              </a:rPr>
              <a:t>pervert</a:t>
            </a:r>
            <a:r>
              <a:rPr dirty="0" sz="2200" spc="-25">
                <a:latin typeface="Times New Roman"/>
                <a:cs typeface="Times New Roman"/>
              </a:rPr>
              <a:t>:” </a:t>
            </a:r>
            <a:r>
              <a:rPr dirty="0" sz="2200" spc="-35">
                <a:latin typeface="Times New Roman"/>
                <a:cs typeface="Times New Roman"/>
              </a:rPr>
              <a:t>to </a:t>
            </a:r>
            <a:r>
              <a:rPr dirty="0" sz="2200" spc="-50">
                <a:latin typeface="Times New Roman"/>
                <a:cs typeface="Times New Roman"/>
              </a:rPr>
              <a:t>distort </a:t>
            </a:r>
            <a:r>
              <a:rPr dirty="0" sz="2200" spc="-40">
                <a:latin typeface="Times New Roman"/>
                <a:cs typeface="Times New Roman"/>
              </a:rPr>
              <a:t>or </a:t>
            </a:r>
            <a:r>
              <a:rPr dirty="0" sz="2200" spc="-65">
                <a:latin typeface="Times New Roman"/>
                <a:cs typeface="Times New Roman"/>
              </a:rPr>
              <a:t>alter </a:t>
            </a:r>
            <a:r>
              <a:rPr dirty="0" sz="2200" spc="-114">
                <a:latin typeface="Times New Roman"/>
                <a:cs typeface="Times New Roman"/>
              </a:rPr>
              <a:t>something </a:t>
            </a:r>
            <a:r>
              <a:rPr dirty="0" sz="2200" spc="-100">
                <a:latin typeface="Times New Roman"/>
                <a:cs typeface="Times New Roman"/>
              </a:rPr>
              <a:t>from  </a:t>
            </a:r>
            <a:r>
              <a:rPr dirty="0" sz="2200" spc="-110">
                <a:latin typeface="Times New Roman"/>
                <a:cs typeface="Times New Roman"/>
              </a:rPr>
              <a:t>what </a:t>
            </a:r>
            <a:r>
              <a:rPr dirty="0" sz="2200" spc="-40">
                <a:latin typeface="Times New Roman"/>
                <a:cs typeface="Times New Roman"/>
              </a:rPr>
              <a:t>it </a:t>
            </a:r>
            <a:r>
              <a:rPr dirty="0" sz="2200" spc="-165">
                <a:latin typeface="Times New Roman"/>
                <a:cs typeface="Times New Roman"/>
              </a:rPr>
              <a:t>was </a:t>
            </a:r>
            <a:r>
              <a:rPr dirty="0" sz="2200" spc="-110">
                <a:latin typeface="Times New Roman"/>
                <a:cs typeface="Times New Roman"/>
              </a:rPr>
              <a:t>originally </a:t>
            </a:r>
            <a:r>
              <a:rPr dirty="0" sz="2200" spc="-85">
                <a:latin typeface="Times New Roman"/>
                <a:cs typeface="Times New Roman"/>
              </a:rPr>
              <a:t>intended </a:t>
            </a:r>
            <a:r>
              <a:rPr dirty="0" sz="2200" spc="-35">
                <a:latin typeface="Times New Roman"/>
                <a:cs typeface="Times New Roman"/>
              </a:rPr>
              <a:t>to </a:t>
            </a:r>
            <a:r>
              <a:rPr dirty="0" sz="2200" spc="-60">
                <a:latin typeface="Times New Roman"/>
                <a:cs typeface="Times New Roman"/>
              </a:rPr>
              <a:t>be. </a:t>
            </a:r>
            <a:r>
              <a:rPr dirty="0" sz="2200" spc="-229">
                <a:latin typeface="Times New Roman"/>
                <a:cs typeface="Times New Roman"/>
              </a:rPr>
              <a:t>As </a:t>
            </a:r>
            <a:r>
              <a:rPr dirty="0" sz="2200" spc="-105">
                <a:latin typeface="Times New Roman"/>
                <a:cs typeface="Times New Roman"/>
              </a:rPr>
              <a:t>in  </a:t>
            </a:r>
            <a:r>
              <a:rPr dirty="0" sz="2200" spc="-60">
                <a:latin typeface="Times New Roman"/>
                <a:cs typeface="Times New Roman"/>
              </a:rPr>
              <a:t>"perverting" </a:t>
            </a:r>
            <a:r>
              <a:rPr dirty="0" sz="2200" spc="-70">
                <a:latin typeface="Times New Roman"/>
                <a:cs typeface="Times New Roman"/>
              </a:rPr>
              <a:t>the </a:t>
            </a:r>
            <a:r>
              <a:rPr dirty="0" sz="2200" spc="-75">
                <a:latin typeface="Times New Roman"/>
                <a:cs typeface="Times New Roman"/>
              </a:rPr>
              <a:t>institution </a:t>
            </a:r>
            <a:r>
              <a:rPr dirty="0" sz="2200" spc="-130">
                <a:latin typeface="Times New Roman"/>
                <a:cs typeface="Times New Roman"/>
              </a:rPr>
              <a:t>of </a:t>
            </a:r>
            <a:r>
              <a:rPr dirty="0" sz="2200" spc="-95">
                <a:latin typeface="Times New Roman"/>
                <a:cs typeface="Times New Roman"/>
              </a:rPr>
              <a:t>marriage </a:t>
            </a:r>
            <a:r>
              <a:rPr dirty="0" sz="2200" spc="-135">
                <a:latin typeface="Times New Roman"/>
                <a:cs typeface="Times New Roman"/>
              </a:rPr>
              <a:t>so </a:t>
            </a:r>
            <a:r>
              <a:rPr dirty="0" sz="2200" spc="-75">
                <a:latin typeface="Times New Roman"/>
                <a:cs typeface="Times New Roman"/>
              </a:rPr>
              <a:t>that </a:t>
            </a:r>
            <a:r>
              <a:rPr dirty="0" sz="2200" spc="-40">
                <a:latin typeface="Times New Roman"/>
                <a:cs typeface="Times New Roman"/>
              </a:rPr>
              <a:t>it  </a:t>
            </a:r>
            <a:r>
              <a:rPr dirty="0" sz="2200" spc="-140">
                <a:latin typeface="Times New Roman"/>
                <a:cs typeface="Times New Roman"/>
              </a:rPr>
              <a:t>is </a:t>
            </a:r>
            <a:r>
              <a:rPr dirty="0" sz="2200" spc="-135">
                <a:latin typeface="Times New Roman"/>
                <a:cs typeface="Times New Roman"/>
              </a:rPr>
              <a:t>so </a:t>
            </a:r>
            <a:r>
              <a:rPr dirty="0" sz="2200" spc="-105">
                <a:latin typeface="Times New Roman"/>
                <a:cs typeface="Times New Roman"/>
              </a:rPr>
              <a:t>compromised </a:t>
            </a:r>
            <a:r>
              <a:rPr dirty="0" sz="2200" spc="-125">
                <a:latin typeface="Times New Roman"/>
                <a:cs typeface="Times New Roman"/>
              </a:rPr>
              <a:t>and </a:t>
            </a:r>
            <a:r>
              <a:rPr dirty="0" sz="2200" spc="-85">
                <a:latin typeface="Times New Roman"/>
                <a:cs typeface="Times New Roman"/>
              </a:rPr>
              <a:t>mutated </a:t>
            </a:r>
            <a:r>
              <a:rPr dirty="0" sz="2200" spc="-75">
                <a:latin typeface="Times New Roman"/>
                <a:cs typeface="Times New Roman"/>
              </a:rPr>
              <a:t>that </a:t>
            </a:r>
            <a:r>
              <a:rPr dirty="0" sz="2200" spc="-40">
                <a:latin typeface="Times New Roman"/>
                <a:cs typeface="Times New Roman"/>
              </a:rPr>
              <a:t>it </a:t>
            </a:r>
            <a:r>
              <a:rPr dirty="0" sz="2200" spc="-95">
                <a:latin typeface="Times New Roman"/>
                <a:cs typeface="Times New Roman"/>
              </a:rPr>
              <a:t>no </a:t>
            </a:r>
            <a:r>
              <a:rPr dirty="0" sz="2200" spc="-90">
                <a:latin typeface="Times New Roman"/>
                <a:cs typeface="Times New Roman"/>
              </a:rPr>
              <a:t>longer  </a:t>
            </a:r>
            <a:r>
              <a:rPr dirty="0" sz="2200" spc="-165">
                <a:latin typeface="Times New Roman"/>
                <a:cs typeface="Times New Roman"/>
              </a:rPr>
              <a:t>has </a:t>
            </a:r>
            <a:r>
              <a:rPr dirty="0" sz="2200" spc="-65">
                <a:latin typeface="Times New Roman"/>
                <a:cs typeface="Times New Roman"/>
              </a:rPr>
              <a:t>traits </a:t>
            </a:r>
            <a:r>
              <a:rPr dirty="0" sz="2200" spc="-75">
                <a:latin typeface="Times New Roman"/>
                <a:cs typeface="Times New Roman"/>
              </a:rPr>
              <a:t>that </a:t>
            </a:r>
            <a:r>
              <a:rPr dirty="0" sz="2200" spc="-105">
                <a:latin typeface="Times New Roman"/>
                <a:cs typeface="Times New Roman"/>
              </a:rPr>
              <a:t>define </a:t>
            </a:r>
            <a:r>
              <a:rPr dirty="0" sz="2200" spc="-175">
                <a:latin typeface="Times New Roman"/>
                <a:cs typeface="Times New Roman"/>
              </a:rPr>
              <a:t>a</a:t>
            </a:r>
            <a:r>
              <a:rPr dirty="0" sz="2200" spc="70">
                <a:latin typeface="Times New Roman"/>
                <a:cs typeface="Times New Roman"/>
              </a:rPr>
              <a:t> </a:t>
            </a:r>
            <a:r>
              <a:rPr dirty="0" sz="2200" spc="-85">
                <a:latin typeface="Times New Roman"/>
                <a:cs typeface="Times New Roman"/>
              </a:rPr>
              <a:t>"marriage“.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6369049"/>
            <a:ext cx="1219199" cy="273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3400" y="1981200"/>
            <a:ext cx="1988476" cy="3305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14655" marR="5080">
              <a:lnSpc>
                <a:spcPct val="100000"/>
              </a:lnSpc>
            </a:pPr>
            <a:r>
              <a:rPr dirty="0" spc="-100"/>
              <a:t>Representative </a:t>
            </a:r>
            <a:r>
              <a:rPr dirty="0" spc="-140">
                <a:solidFill>
                  <a:srgbClr val="696464"/>
                </a:solidFill>
              </a:rPr>
              <a:t>Democracy: </a:t>
            </a:r>
            <a:r>
              <a:rPr dirty="0" spc="-229">
                <a:solidFill>
                  <a:srgbClr val="696464"/>
                </a:solidFill>
              </a:rPr>
              <a:t>How </a:t>
            </a:r>
            <a:r>
              <a:rPr dirty="0" spc="-105">
                <a:solidFill>
                  <a:srgbClr val="696464"/>
                </a:solidFill>
              </a:rPr>
              <a:t>Did  </a:t>
            </a:r>
            <a:r>
              <a:rPr dirty="0" spc="-160">
                <a:solidFill>
                  <a:srgbClr val="696464"/>
                </a:solidFill>
              </a:rPr>
              <a:t>Slavery </a:t>
            </a:r>
            <a:r>
              <a:rPr dirty="0" spc="-105">
                <a:solidFill>
                  <a:srgbClr val="696464"/>
                </a:solidFill>
              </a:rPr>
              <a:t>Undermine </a:t>
            </a:r>
            <a:r>
              <a:rPr dirty="0" spc="-70">
                <a:solidFill>
                  <a:srgbClr val="696464"/>
                </a:solidFill>
              </a:rPr>
              <a:t>and </a:t>
            </a:r>
            <a:r>
              <a:rPr dirty="0" spc="-95">
                <a:solidFill>
                  <a:srgbClr val="696464"/>
                </a:solidFill>
              </a:rPr>
              <a:t>Pervert</a:t>
            </a:r>
            <a:r>
              <a:rPr dirty="0" spc="-114">
                <a:solidFill>
                  <a:srgbClr val="696464"/>
                </a:solidFill>
              </a:rPr>
              <a:t> </a:t>
            </a:r>
            <a:r>
              <a:rPr dirty="0" spc="-65">
                <a:solidFill>
                  <a:srgbClr val="696464"/>
                </a:solidFill>
              </a:rPr>
              <a:t>It?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5739" y="1768348"/>
            <a:ext cx="5833745" cy="3651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marR="72390" indent="-274320">
              <a:lnSpc>
                <a:spcPct val="80000"/>
              </a:lnSpc>
              <a:buClr>
                <a:srgbClr val="D34817"/>
              </a:buClr>
              <a:buSzPct val="85000"/>
              <a:buFont typeface="Wingdings 2"/>
              <a:buChar char=""/>
              <a:tabLst>
                <a:tab pos="287020" algn="l"/>
              </a:tabLst>
            </a:pPr>
            <a:r>
              <a:rPr dirty="0" sz="2000" spc="-65">
                <a:latin typeface="Times New Roman"/>
                <a:cs typeface="Times New Roman"/>
              </a:rPr>
              <a:t>It </a:t>
            </a:r>
            <a:r>
              <a:rPr dirty="0" sz="2000" spc="-95">
                <a:latin typeface="Times New Roman"/>
                <a:cs typeface="Times New Roman"/>
              </a:rPr>
              <a:t>did </a:t>
            </a:r>
            <a:r>
              <a:rPr dirty="0" sz="2000" spc="-20">
                <a:latin typeface="Times New Roman"/>
                <a:cs typeface="Times New Roman"/>
              </a:rPr>
              <a:t>not/could </a:t>
            </a:r>
            <a:r>
              <a:rPr dirty="0" sz="2000" spc="-55">
                <a:latin typeface="Times New Roman"/>
                <a:cs typeface="Times New Roman"/>
              </a:rPr>
              <a:t>not </a:t>
            </a:r>
            <a:r>
              <a:rPr dirty="0" sz="2000" spc="-80">
                <a:latin typeface="Times New Roman"/>
                <a:cs typeface="Times New Roman"/>
              </a:rPr>
              <a:t>exist </a:t>
            </a:r>
            <a:r>
              <a:rPr dirty="0" sz="2000" spc="-95">
                <a:latin typeface="Times New Roman"/>
                <a:cs typeface="Times New Roman"/>
              </a:rPr>
              <a:t>in </a:t>
            </a:r>
            <a:r>
              <a:rPr dirty="0" sz="2000" spc="-130">
                <a:latin typeface="Times New Roman"/>
                <a:cs typeface="Times New Roman"/>
              </a:rPr>
              <a:t>half </a:t>
            </a:r>
            <a:r>
              <a:rPr dirty="0" sz="2000" spc="-120">
                <a:latin typeface="Times New Roman"/>
                <a:cs typeface="Times New Roman"/>
              </a:rPr>
              <a:t>of </a:t>
            </a:r>
            <a:r>
              <a:rPr dirty="0" sz="2000" spc="-60">
                <a:latin typeface="Times New Roman"/>
                <a:cs typeface="Times New Roman"/>
              </a:rPr>
              <a:t>the </a:t>
            </a:r>
            <a:r>
              <a:rPr dirty="0" sz="2000" spc="-75">
                <a:latin typeface="Times New Roman"/>
                <a:cs typeface="Times New Roman"/>
              </a:rPr>
              <a:t>United </a:t>
            </a:r>
            <a:r>
              <a:rPr dirty="0" sz="2000" spc="-105">
                <a:latin typeface="Times New Roman"/>
                <a:cs typeface="Times New Roman"/>
              </a:rPr>
              <a:t>States </a:t>
            </a:r>
            <a:r>
              <a:rPr dirty="0" sz="2000" spc="-180">
                <a:latin typeface="Times New Roman"/>
                <a:cs typeface="Times New Roman"/>
              </a:rPr>
              <a:t>before  </a:t>
            </a:r>
            <a:r>
              <a:rPr dirty="0" sz="2000" spc="-60">
                <a:latin typeface="Times New Roman"/>
                <a:cs typeface="Times New Roman"/>
              </a:rPr>
              <a:t>1865.</a:t>
            </a:r>
            <a:endParaRPr sz="2000">
              <a:latin typeface="Times New Roman"/>
              <a:cs typeface="Times New Roman"/>
            </a:endParaRPr>
          </a:p>
          <a:p>
            <a:pPr lvl="1" marL="561340" marR="5080" indent="-228600">
              <a:lnSpc>
                <a:spcPct val="80000"/>
              </a:lnSpc>
              <a:spcBef>
                <a:spcPts val="395"/>
              </a:spcBef>
              <a:buClr>
                <a:srgbClr val="9B2D1F"/>
              </a:buClr>
              <a:buSzPct val="85000"/>
              <a:buFont typeface="Wingdings 2"/>
              <a:buChar char=""/>
              <a:tabLst>
                <a:tab pos="561340" algn="l"/>
              </a:tabLst>
            </a:pPr>
            <a:r>
              <a:rPr dirty="0" sz="2000" spc="-100">
                <a:latin typeface="Times New Roman"/>
                <a:cs typeface="Times New Roman"/>
              </a:rPr>
              <a:t>The </a:t>
            </a:r>
            <a:r>
              <a:rPr dirty="0" sz="2000" spc="-95">
                <a:latin typeface="Times New Roman"/>
                <a:cs typeface="Times New Roman"/>
              </a:rPr>
              <a:t>Three-fifths </a:t>
            </a:r>
            <a:r>
              <a:rPr dirty="0" sz="2000" spc="-90">
                <a:latin typeface="Times New Roman"/>
                <a:cs typeface="Times New Roman"/>
              </a:rPr>
              <a:t>Clause, guaranteed </a:t>
            </a:r>
            <a:r>
              <a:rPr dirty="0" sz="2000" spc="-60">
                <a:latin typeface="Times New Roman"/>
                <a:cs typeface="Times New Roman"/>
              </a:rPr>
              <a:t>the </a:t>
            </a:r>
            <a:r>
              <a:rPr dirty="0" sz="2000" spc="-150">
                <a:latin typeface="Times New Roman"/>
                <a:cs typeface="Times New Roman"/>
              </a:rPr>
              <a:t>slave </a:t>
            </a:r>
            <a:r>
              <a:rPr dirty="0" sz="2000" spc="-85">
                <a:latin typeface="Times New Roman"/>
                <a:cs typeface="Times New Roman"/>
              </a:rPr>
              <a:t>states </a:t>
            </a:r>
            <a:r>
              <a:rPr dirty="0" sz="2000" spc="-65">
                <a:latin typeface="Times New Roman"/>
                <a:cs typeface="Times New Roman"/>
              </a:rPr>
              <a:t>that  </a:t>
            </a:r>
            <a:r>
              <a:rPr dirty="0" sz="2000" spc="-105">
                <a:latin typeface="Times New Roman"/>
                <a:cs typeface="Times New Roman"/>
              </a:rPr>
              <a:t>every </a:t>
            </a:r>
            <a:r>
              <a:rPr dirty="0" sz="2000" spc="-114">
                <a:latin typeface="Times New Roman"/>
                <a:cs typeface="Times New Roman"/>
              </a:rPr>
              <a:t>slave, </a:t>
            </a:r>
            <a:r>
              <a:rPr dirty="0" sz="2000" spc="-95">
                <a:latin typeface="Times New Roman"/>
                <a:cs typeface="Times New Roman"/>
              </a:rPr>
              <a:t>though </a:t>
            </a:r>
            <a:r>
              <a:rPr dirty="0" sz="2000" spc="-90">
                <a:latin typeface="Times New Roman"/>
                <a:cs typeface="Times New Roman"/>
              </a:rPr>
              <a:t>denied </a:t>
            </a:r>
            <a:r>
              <a:rPr dirty="0" sz="2000" spc="-60">
                <a:latin typeface="Times New Roman"/>
                <a:cs typeface="Times New Roman"/>
              </a:rPr>
              <a:t>the </a:t>
            </a:r>
            <a:r>
              <a:rPr dirty="0" sz="2000" spc="-65">
                <a:latin typeface="Times New Roman"/>
                <a:cs typeface="Times New Roman"/>
              </a:rPr>
              <a:t>right </a:t>
            </a:r>
            <a:r>
              <a:rPr dirty="0" sz="2000" spc="-30">
                <a:latin typeface="Times New Roman"/>
                <a:cs typeface="Times New Roman"/>
              </a:rPr>
              <a:t>to </a:t>
            </a:r>
            <a:r>
              <a:rPr dirty="0" sz="2000" spc="-60">
                <a:latin typeface="Times New Roman"/>
                <a:cs typeface="Times New Roman"/>
              </a:rPr>
              <a:t>vote, </a:t>
            </a:r>
            <a:r>
              <a:rPr dirty="0" sz="2000" spc="-110">
                <a:latin typeface="Times New Roman"/>
                <a:cs typeface="Times New Roman"/>
              </a:rPr>
              <a:t>would </a:t>
            </a:r>
            <a:r>
              <a:rPr dirty="0" sz="2000" spc="-80">
                <a:latin typeface="Times New Roman"/>
                <a:cs typeface="Times New Roman"/>
              </a:rPr>
              <a:t>count  </a:t>
            </a:r>
            <a:r>
              <a:rPr dirty="0" sz="2000" spc="-160">
                <a:latin typeface="Times New Roman"/>
                <a:cs typeface="Times New Roman"/>
              </a:rPr>
              <a:t>as </a:t>
            </a:r>
            <a:r>
              <a:rPr dirty="0" sz="2000" spc="-80">
                <a:latin typeface="Times New Roman"/>
                <a:cs typeface="Times New Roman"/>
              </a:rPr>
              <a:t>three-fifths </a:t>
            </a:r>
            <a:r>
              <a:rPr dirty="0" sz="2000" spc="-120">
                <a:latin typeface="Times New Roman"/>
                <a:cs typeface="Times New Roman"/>
              </a:rPr>
              <a:t>of </a:t>
            </a:r>
            <a:r>
              <a:rPr dirty="0" sz="2000" spc="-160">
                <a:latin typeface="Times New Roman"/>
                <a:cs typeface="Times New Roman"/>
              </a:rPr>
              <a:t>a </a:t>
            </a:r>
            <a:r>
              <a:rPr dirty="0" sz="2000" spc="-75">
                <a:latin typeface="Times New Roman"/>
                <a:cs typeface="Times New Roman"/>
              </a:rPr>
              <a:t>person for </a:t>
            </a:r>
            <a:r>
              <a:rPr dirty="0" sz="2000" spc="-105">
                <a:latin typeface="Times New Roman"/>
                <a:cs typeface="Times New Roman"/>
              </a:rPr>
              <a:t>legislative </a:t>
            </a:r>
            <a:r>
              <a:rPr dirty="0" sz="2000" spc="-70">
                <a:latin typeface="Times New Roman"/>
                <a:cs typeface="Times New Roman"/>
              </a:rPr>
              <a:t>apportionment </a:t>
            </a:r>
            <a:r>
              <a:rPr dirty="0" sz="2000" spc="-95">
                <a:latin typeface="Times New Roman"/>
                <a:cs typeface="Times New Roman"/>
              </a:rPr>
              <a:t>in  </a:t>
            </a:r>
            <a:r>
              <a:rPr dirty="0" sz="2000" spc="-60">
                <a:latin typeface="Times New Roman"/>
                <a:cs typeface="Times New Roman"/>
              </a:rPr>
              <a:t>the</a:t>
            </a:r>
            <a:r>
              <a:rPr dirty="0" sz="2000" spc="-140">
                <a:latin typeface="Times New Roman"/>
                <a:cs typeface="Times New Roman"/>
              </a:rPr>
              <a:t> </a:t>
            </a:r>
            <a:r>
              <a:rPr dirty="0" sz="2000" spc="-85">
                <a:latin typeface="Times New Roman"/>
                <a:cs typeface="Times New Roman"/>
              </a:rPr>
              <a:t>Congress.</a:t>
            </a:r>
            <a:endParaRPr sz="2000">
              <a:latin typeface="Times New Roman"/>
              <a:cs typeface="Times New Roman"/>
            </a:endParaRPr>
          </a:p>
          <a:p>
            <a:pPr lvl="1" marL="561340" marR="307340" indent="-228600">
              <a:lnSpc>
                <a:spcPct val="80000"/>
              </a:lnSpc>
              <a:spcBef>
                <a:spcPts val="409"/>
              </a:spcBef>
              <a:buClr>
                <a:srgbClr val="9B2D1F"/>
              </a:buClr>
              <a:buSzPct val="84210"/>
              <a:buFont typeface="Wingdings 2"/>
              <a:buChar char=""/>
              <a:tabLst>
                <a:tab pos="561340" algn="l"/>
              </a:tabLst>
            </a:pPr>
            <a:r>
              <a:rPr dirty="0" sz="1900" spc="-100">
                <a:latin typeface="Times New Roman"/>
                <a:cs typeface="Times New Roman"/>
              </a:rPr>
              <a:t>The power </a:t>
            </a:r>
            <a:r>
              <a:rPr dirty="0" sz="1900" spc="-114">
                <a:latin typeface="Times New Roman"/>
                <a:cs typeface="Times New Roman"/>
              </a:rPr>
              <a:t>of </a:t>
            </a:r>
            <a:r>
              <a:rPr dirty="0" sz="1900" spc="-60">
                <a:latin typeface="Times New Roman"/>
                <a:cs typeface="Times New Roman"/>
              </a:rPr>
              <a:t>the </a:t>
            </a:r>
            <a:r>
              <a:rPr dirty="0" sz="1900" spc="-110">
                <a:latin typeface="Times New Roman"/>
                <a:cs typeface="Times New Roman"/>
              </a:rPr>
              <a:t>South </a:t>
            </a:r>
            <a:r>
              <a:rPr dirty="0" sz="1900" spc="-95">
                <a:latin typeface="Times New Roman"/>
                <a:cs typeface="Times New Roman"/>
              </a:rPr>
              <a:t>in </a:t>
            </a:r>
            <a:r>
              <a:rPr dirty="0" sz="1900" spc="-60">
                <a:latin typeface="Times New Roman"/>
                <a:cs typeface="Times New Roman"/>
              </a:rPr>
              <a:t>the </a:t>
            </a:r>
            <a:r>
              <a:rPr dirty="0" sz="1900" spc="-100">
                <a:latin typeface="Times New Roman"/>
                <a:cs typeface="Times New Roman"/>
              </a:rPr>
              <a:t>Congress </a:t>
            </a:r>
            <a:r>
              <a:rPr dirty="0" sz="1900" spc="-90">
                <a:latin typeface="Times New Roman"/>
                <a:cs typeface="Times New Roman"/>
              </a:rPr>
              <a:t>grew </a:t>
            </a:r>
            <a:r>
              <a:rPr dirty="0" sz="1900" spc="-80">
                <a:latin typeface="Times New Roman"/>
                <a:cs typeface="Times New Roman"/>
              </a:rPr>
              <a:t>with </a:t>
            </a:r>
            <a:r>
              <a:rPr dirty="0" sz="1900" spc="-65">
                <a:latin typeface="Times New Roman"/>
                <a:cs typeface="Times New Roman"/>
              </a:rPr>
              <a:t>the  </a:t>
            </a:r>
            <a:r>
              <a:rPr dirty="0" sz="1900" spc="-100">
                <a:latin typeface="Times New Roman"/>
                <a:cs typeface="Times New Roman"/>
              </a:rPr>
              <a:t>increase </a:t>
            </a:r>
            <a:r>
              <a:rPr dirty="0" sz="1900" spc="-95">
                <a:latin typeface="Times New Roman"/>
                <a:cs typeface="Times New Roman"/>
              </a:rPr>
              <a:t>in </a:t>
            </a:r>
            <a:r>
              <a:rPr dirty="0" sz="1900" spc="-80">
                <a:latin typeface="Times New Roman"/>
                <a:cs typeface="Times New Roman"/>
              </a:rPr>
              <a:t>numbers </a:t>
            </a:r>
            <a:r>
              <a:rPr dirty="0" sz="1900" spc="-114">
                <a:latin typeface="Times New Roman"/>
                <a:cs typeface="Times New Roman"/>
              </a:rPr>
              <a:t>of slaves, even </a:t>
            </a:r>
            <a:r>
              <a:rPr dirty="0" sz="1900" spc="-95">
                <a:latin typeface="Times New Roman"/>
                <a:cs typeface="Times New Roman"/>
              </a:rPr>
              <a:t>though </a:t>
            </a:r>
            <a:r>
              <a:rPr dirty="0" sz="1900" spc="-80">
                <a:latin typeface="Times New Roman"/>
                <a:cs typeface="Times New Roman"/>
              </a:rPr>
              <a:t>representative  </a:t>
            </a:r>
            <a:r>
              <a:rPr dirty="0" sz="1900" spc="-100">
                <a:latin typeface="Times New Roman"/>
                <a:cs typeface="Times New Roman"/>
              </a:rPr>
              <a:t>democracy </a:t>
            </a:r>
            <a:r>
              <a:rPr dirty="0" sz="1900" spc="-114">
                <a:latin typeface="Times New Roman"/>
                <a:cs typeface="Times New Roman"/>
              </a:rPr>
              <a:t>weakened </a:t>
            </a:r>
            <a:r>
              <a:rPr dirty="0" sz="1900" spc="-95">
                <a:latin typeface="Times New Roman"/>
                <a:cs typeface="Times New Roman"/>
              </a:rPr>
              <a:t>(and </a:t>
            </a:r>
            <a:r>
              <a:rPr dirty="0" sz="1900" spc="-145">
                <a:latin typeface="Times New Roman"/>
                <a:cs typeface="Times New Roman"/>
              </a:rPr>
              <a:t>was </a:t>
            </a:r>
            <a:r>
              <a:rPr dirty="0" sz="1900" spc="-110">
                <a:latin typeface="Times New Roman"/>
                <a:cs typeface="Times New Roman"/>
              </a:rPr>
              <a:t>made </a:t>
            </a:r>
            <a:r>
              <a:rPr dirty="0" sz="1900" spc="-155">
                <a:latin typeface="Times New Roman"/>
                <a:cs typeface="Times New Roman"/>
              </a:rPr>
              <a:t>a </a:t>
            </a:r>
            <a:r>
              <a:rPr dirty="0" sz="1900" spc="-95">
                <a:latin typeface="Times New Roman"/>
                <a:cs typeface="Times New Roman"/>
              </a:rPr>
              <a:t>mockery </a:t>
            </a:r>
            <a:r>
              <a:rPr dirty="0" sz="1900" spc="165">
                <a:latin typeface="Times New Roman"/>
                <a:cs typeface="Times New Roman"/>
              </a:rPr>
              <a:t> </a:t>
            </a:r>
            <a:r>
              <a:rPr dirty="0" sz="1900" spc="-55">
                <a:latin typeface="Times New Roman"/>
                <a:cs typeface="Times New Roman"/>
              </a:rPr>
              <a:t>of).</a:t>
            </a:r>
            <a:endParaRPr sz="1900">
              <a:latin typeface="Times New Roman"/>
              <a:cs typeface="Times New Roman"/>
            </a:endParaRPr>
          </a:p>
          <a:p>
            <a:pPr marL="287020" indent="-274320">
              <a:lnSpc>
                <a:spcPts val="2160"/>
              </a:lnSpc>
              <a:spcBef>
                <a:spcPts val="115"/>
              </a:spcBef>
              <a:buClr>
                <a:srgbClr val="D34817"/>
              </a:buClr>
              <a:buSzPct val="85000"/>
              <a:buFont typeface="Wingdings 2"/>
              <a:buChar char=""/>
              <a:tabLst>
                <a:tab pos="287020" algn="l"/>
              </a:tabLst>
            </a:pPr>
            <a:r>
              <a:rPr dirty="0" sz="2000" spc="-100">
                <a:latin typeface="Times New Roman"/>
                <a:cs typeface="Times New Roman"/>
              </a:rPr>
              <a:t>The </a:t>
            </a:r>
            <a:r>
              <a:rPr dirty="0" sz="2000" spc="-125">
                <a:latin typeface="Times New Roman"/>
                <a:cs typeface="Times New Roman"/>
              </a:rPr>
              <a:t>legacy </a:t>
            </a:r>
            <a:r>
              <a:rPr dirty="0" sz="2000" spc="-120">
                <a:latin typeface="Times New Roman"/>
                <a:cs typeface="Times New Roman"/>
              </a:rPr>
              <a:t>of </a:t>
            </a:r>
            <a:r>
              <a:rPr dirty="0" sz="2000" spc="-125">
                <a:latin typeface="Times New Roman"/>
                <a:cs typeface="Times New Roman"/>
              </a:rPr>
              <a:t>slavery </a:t>
            </a:r>
            <a:r>
              <a:rPr dirty="0" sz="2000">
                <a:latin typeface="Times New Roman"/>
                <a:cs typeface="Times New Roman"/>
              </a:rPr>
              <a:t>– </a:t>
            </a:r>
            <a:r>
              <a:rPr dirty="0" sz="2000" spc="-95">
                <a:latin typeface="Times New Roman"/>
                <a:cs typeface="Times New Roman"/>
              </a:rPr>
              <a:t>segregation </a:t>
            </a:r>
            <a:r>
              <a:rPr dirty="0" sz="2000" spc="-114">
                <a:latin typeface="Times New Roman"/>
                <a:cs typeface="Times New Roman"/>
              </a:rPr>
              <a:t>and </a:t>
            </a:r>
            <a:r>
              <a:rPr dirty="0" sz="2000" spc="-105">
                <a:latin typeface="Times New Roman"/>
                <a:cs typeface="Times New Roman"/>
              </a:rPr>
              <a:t>racial</a:t>
            </a:r>
            <a:r>
              <a:rPr dirty="0" sz="2000" spc="254">
                <a:latin typeface="Times New Roman"/>
                <a:cs typeface="Times New Roman"/>
              </a:rPr>
              <a:t> </a:t>
            </a:r>
            <a:r>
              <a:rPr dirty="0" sz="2000" spc="-100">
                <a:latin typeface="Times New Roman"/>
                <a:cs typeface="Times New Roman"/>
              </a:rPr>
              <a:t>discrimination</a:t>
            </a:r>
            <a:endParaRPr sz="2000">
              <a:latin typeface="Times New Roman"/>
              <a:cs typeface="Times New Roman"/>
            </a:endParaRPr>
          </a:p>
          <a:p>
            <a:pPr marL="287020" marR="421005">
              <a:lnSpc>
                <a:spcPts val="1920"/>
              </a:lnSpc>
              <a:spcBef>
                <a:spcPts val="225"/>
              </a:spcBef>
            </a:pPr>
            <a:r>
              <a:rPr dirty="0" sz="2000">
                <a:latin typeface="Times New Roman"/>
                <a:cs typeface="Times New Roman"/>
              </a:rPr>
              <a:t>– </a:t>
            </a:r>
            <a:r>
              <a:rPr dirty="0" sz="2000" spc="-80">
                <a:latin typeface="Times New Roman"/>
                <a:cs typeface="Times New Roman"/>
              </a:rPr>
              <a:t>continued </a:t>
            </a:r>
            <a:r>
              <a:rPr dirty="0" sz="2000" spc="-95">
                <a:latin typeface="Times New Roman"/>
                <a:cs typeface="Times New Roman"/>
              </a:rPr>
              <a:t>in </a:t>
            </a:r>
            <a:r>
              <a:rPr dirty="0" sz="2000" spc="-60">
                <a:latin typeface="Times New Roman"/>
                <a:cs typeface="Times New Roman"/>
              </a:rPr>
              <a:t>the </a:t>
            </a:r>
            <a:r>
              <a:rPr dirty="0" sz="2000" spc="-80">
                <a:latin typeface="Times New Roman"/>
                <a:cs typeface="Times New Roman"/>
              </a:rPr>
              <a:t>U.S. </a:t>
            </a:r>
            <a:r>
              <a:rPr dirty="0" sz="2000" spc="-75">
                <a:latin typeface="Times New Roman"/>
                <a:cs typeface="Times New Roman"/>
              </a:rPr>
              <a:t>for </a:t>
            </a:r>
            <a:r>
              <a:rPr dirty="0" sz="2000" spc="-85">
                <a:latin typeface="Times New Roman"/>
                <a:cs typeface="Times New Roman"/>
              </a:rPr>
              <a:t>most </a:t>
            </a:r>
            <a:r>
              <a:rPr dirty="0" sz="2000" spc="-120">
                <a:latin typeface="Times New Roman"/>
                <a:cs typeface="Times New Roman"/>
              </a:rPr>
              <a:t>of </a:t>
            </a:r>
            <a:r>
              <a:rPr dirty="0" sz="2000" spc="-60">
                <a:latin typeface="Times New Roman"/>
                <a:cs typeface="Times New Roman"/>
              </a:rPr>
              <a:t>the </a:t>
            </a:r>
            <a:r>
              <a:rPr dirty="0" sz="2000" spc="-55">
                <a:latin typeface="Times New Roman"/>
                <a:cs typeface="Times New Roman"/>
              </a:rPr>
              <a:t>20</a:t>
            </a:r>
            <a:r>
              <a:rPr dirty="0" baseline="25641" sz="1950" spc="-82">
                <a:latin typeface="Times New Roman"/>
                <a:cs typeface="Times New Roman"/>
              </a:rPr>
              <a:t>th </a:t>
            </a:r>
            <a:r>
              <a:rPr dirty="0" sz="2000" spc="-70">
                <a:latin typeface="Times New Roman"/>
                <a:cs typeface="Times New Roman"/>
              </a:rPr>
              <a:t>century </a:t>
            </a:r>
            <a:r>
              <a:rPr dirty="0" sz="2000" spc="-114">
                <a:latin typeface="Times New Roman"/>
                <a:cs typeface="Times New Roman"/>
              </a:rPr>
              <a:t>and  </a:t>
            </a:r>
            <a:r>
              <a:rPr dirty="0" sz="2000" spc="-80">
                <a:latin typeface="Times New Roman"/>
                <a:cs typeface="Times New Roman"/>
              </a:rPr>
              <a:t>continued </a:t>
            </a:r>
            <a:r>
              <a:rPr dirty="0" sz="2000" spc="-30">
                <a:latin typeface="Times New Roman"/>
                <a:cs typeface="Times New Roman"/>
              </a:rPr>
              <a:t>to </a:t>
            </a:r>
            <a:r>
              <a:rPr dirty="0" sz="2000" spc="-75">
                <a:latin typeface="Times New Roman"/>
                <a:cs typeface="Times New Roman"/>
              </a:rPr>
              <a:t>undermine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 spc="-105">
                <a:latin typeface="Times New Roman"/>
                <a:cs typeface="Times New Roman"/>
              </a:rPr>
              <a:t>democracy.</a:t>
            </a:r>
            <a:endParaRPr sz="2000">
              <a:latin typeface="Times New Roman"/>
              <a:cs typeface="Times New Roman"/>
            </a:endParaRPr>
          </a:p>
          <a:p>
            <a:pPr marL="561340" marR="280670" indent="-228600">
              <a:lnSpc>
                <a:spcPct val="80000"/>
              </a:lnSpc>
              <a:spcBef>
                <a:spcPts val="409"/>
              </a:spcBef>
              <a:buClr>
                <a:srgbClr val="9B2D1F"/>
              </a:buClr>
              <a:buSzPct val="85000"/>
              <a:buFont typeface="Wingdings 2"/>
              <a:buChar char=""/>
              <a:tabLst>
                <a:tab pos="561340" algn="l"/>
              </a:tabLst>
            </a:pPr>
            <a:r>
              <a:rPr dirty="0" sz="2000" spc="-175">
                <a:latin typeface="Times New Roman"/>
                <a:cs typeface="Times New Roman"/>
              </a:rPr>
              <a:t>Many </a:t>
            </a:r>
            <a:r>
              <a:rPr dirty="0" sz="2000" spc="-100">
                <a:latin typeface="Times New Roman"/>
                <a:cs typeface="Times New Roman"/>
              </a:rPr>
              <a:t>argue </a:t>
            </a:r>
            <a:r>
              <a:rPr dirty="0" sz="2000" spc="-90">
                <a:latin typeface="Times New Roman"/>
                <a:cs typeface="Times New Roman"/>
              </a:rPr>
              <a:t>this </a:t>
            </a:r>
            <a:r>
              <a:rPr dirty="0" sz="2000" spc="-125">
                <a:latin typeface="Times New Roman"/>
                <a:cs typeface="Times New Roman"/>
              </a:rPr>
              <a:t>legacy </a:t>
            </a:r>
            <a:r>
              <a:rPr dirty="0" sz="2000" spc="-90">
                <a:latin typeface="Times New Roman"/>
                <a:cs typeface="Times New Roman"/>
              </a:rPr>
              <a:t>continues </a:t>
            </a:r>
            <a:r>
              <a:rPr dirty="0" sz="2000" spc="-95">
                <a:latin typeface="Times New Roman"/>
                <a:cs typeface="Times New Roman"/>
              </a:rPr>
              <a:t>in </a:t>
            </a:r>
            <a:r>
              <a:rPr dirty="0" sz="2000" spc="-75">
                <a:latin typeface="Times New Roman"/>
                <a:cs typeface="Times New Roman"/>
              </a:rPr>
              <a:t>more </a:t>
            </a:r>
            <a:r>
              <a:rPr dirty="0" sz="2000" spc="-80">
                <a:latin typeface="Times New Roman"/>
                <a:cs typeface="Times New Roman"/>
              </a:rPr>
              <a:t>subtle </a:t>
            </a:r>
            <a:r>
              <a:rPr dirty="0" sz="2000" spc="-215">
                <a:latin typeface="Times New Roman"/>
                <a:cs typeface="Times New Roman"/>
              </a:rPr>
              <a:t>forms  </a:t>
            </a:r>
            <a:r>
              <a:rPr dirty="0" sz="2000" spc="-110">
                <a:latin typeface="Times New Roman"/>
                <a:cs typeface="Times New Roman"/>
              </a:rPr>
              <a:t>today </a:t>
            </a:r>
            <a:r>
              <a:rPr dirty="0" sz="2000" spc="-30">
                <a:latin typeface="Times New Roman"/>
                <a:cs typeface="Times New Roman"/>
              </a:rPr>
              <a:t>to </a:t>
            </a:r>
            <a:r>
              <a:rPr dirty="0" sz="2000" spc="-75">
                <a:latin typeface="Times New Roman"/>
                <a:cs typeface="Times New Roman"/>
              </a:rPr>
              <a:t>undermine </a:t>
            </a:r>
            <a:r>
              <a:rPr dirty="0" sz="2000" spc="-80">
                <a:latin typeface="Times New Roman"/>
                <a:cs typeface="Times New Roman"/>
              </a:rPr>
              <a:t>representative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105">
                <a:latin typeface="Times New Roman"/>
                <a:cs typeface="Times New Roman"/>
              </a:rPr>
              <a:t>democracy.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6369049"/>
            <a:ext cx="1219199" cy="273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1000" y="1757222"/>
            <a:ext cx="2194896" cy="3649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0539" y="1767332"/>
            <a:ext cx="4908550" cy="3884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marR="5080" indent="-274320">
              <a:lnSpc>
                <a:spcPts val="2810"/>
              </a:lnSpc>
              <a:buClr>
                <a:srgbClr val="D348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dirty="0" sz="2600" spc="-80">
                <a:latin typeface="Times New Roman"/>
                <a:cs typeface="Times New Roman"/>
              </a:rPr>
              <a:t>I</a:t>
            </a:r>
            <a:r>
              <a:rPr dirty="0" sz="2600" spc="-80">
                <a:latin typeface="Times New Roman"/>
                <a:cs typeface="Times New Roman"/>
              </a:rPr>
              <a:t>t </a:t>
            </a:r>
            <a:r>
              <a:rPr dirty="0" sz="2600" spc="-135">
                <a:latin typeface="Times New Roman"/>
                <a:cs typeface="Times New Roman"/>
              </a:rPr>
              <a:t>challenged </a:t>
            </a:r>
            <a:r>
              <a:rPr dirty="0" sz="2600" spc="-204">
                <a:latin typeface="Times New Roman"/>
                <a:cs typeface="Times New Roman"/>
              </a:rPr>
              <a:t>a </a:t>
            </a:r>
            <a:r>
              <a:rPr dirty="0" sz="2600" spc="-80">
                <a:latin typeface="Times New Roman"/>
                <a:cs typeface="Times New Roman"/>
              </a:rPr>
              <a:t>Protestant </a:t>
            </a:r>
            <a:r>
              <a:rPr dirty="0" sz="2600" spc="-190">
                <a:latin typeface="Times New Roman"/>
                <a:cs typeface="Times New Roman"/>
              </a:rPr>
              <a:t>Reformation  </a:t>
            </a:r>
            <a:r>
              <a:rPr dirty="0" sz="2600" spc="-130">
                <a:latin typeface="Times New Roman"/>
                <a:cs typeface="Times New Roman"/>
              </a:rPr>
              <a:t>fundamental </a:t>
            </a:r>
            <a:r>
              <a:rPr dirty="0" sz="2600" spc="-40">
                <a:latin typeface="Times New Roman"/>
                <a:cs typeface="Times New Roman"/>
              </a:rPr>
              <a:t>tenet: </a:t>
            </a:r>
            <a:r>
              <a:rPr dirty="0" sz="2600" spc="-80">
                <a:latin typeface="Times New Roman"/>
                <a:cs typeface="Times New Roman"/>
              </a:rPr>
              <a:t>the </a:t>
            </a:r>
            <a:r>
              <a:rPr dirty="0" sz="2600" spc="-125">
                <a:latin typeface="Times New Roman"/>
                <a:cs typeface="Times New Roman"/>
              </a:rPr>
              <a:t>equality </a:t>
            </a:r>
            <a:r>
              <a:rPr dirty="0" sz="2600" spc="-160">
                <a:latin typeface="Times New Roman"/>
                <a:cs typeface="Times New Roman"/>
              </a:rPr>
              <a:t>of  </a:t>
            </a:r>
            <a:r>
              <a:rPr dirty="0" sz="2600" spc="-135">
                <a:latin typeface="Times New Roman"/>
                <a:cs typeface="Times New Roman"/>
              </a:rPr>
              <a:t>every soul </a:t>
            </a:r>
            <a:r>
              <a:rPr dirty="0" sz="2600" spc="-110">
                <a:latin typeface="Times New Roman"/>
                <a:cs typeface="Times New Roman"/>
              </a:rPr>
              <a:t>before </a:t>
            </a:r>
            <a:r>
              <a:rPr dirty="0" sz="2600" spc="-75">
                <a:latin typeface="Times New Roman"/>
                <a:cs typeface="Times New Roman"/>
              </a:rPr>
              <a:t>God. </a:t>
            </a:r>
            <a:r>
              <a:rPr dirty="0" sz="2600" spc="-150">
                <a:latin typeface="Times New Roman"/>
                <a:cs typeface="Times New Roman"/>
              </a:rPr>
              <a:t>According </a:t>
            </a:r>
            <a:r>
              <a:rPr dirty="0" sz="2600" spc="-45">
                <a:latin typeface="Times New Roman"/>
                <a:cs typeface="Times New Roman"/>
              </a:rPr>
              <a:t>to  </a:t>
            </a:r>
            <a:r>
              <a:rPr dirty="0" sz="2600" spc="-80">
                <a:latin typeface="Times New Roman"/>
                <a:cs typeface="Times New Roman"/>
              </a:rPr>
              <a:t>the </a:t>
            </a:r>
            <a:r>
              <a:rPr dirty="0" sz="2600" spc="-85">
                <a:latin typeface="Times New Roman"/>
                <a:cs typeface="Times New Roman"/>
              </a:rPr>
              <a:t>"chattel </a:t>
            </a:r>
            <a:r>
              <a:rPr dirty="0" sz="2600" spc="-114">
                <a:latin typeface="Times New Roman"/>
                <a:cs typeface="Times New Roman"/>
              </a:rPr>
              <a:t>principal“, </a:t>
            </a:r>
            <a:r>
              <a:rPr dirty="0" sz="2600" spc="-204">
                <a:latin typeface="Times New Roman"/>
                <a:cs typeface="Times New Roman"/>
              </a:rPr>
              <a:t>a </a:t>
            </a:r>
            <a:r>
              <a:rPr dirty="0" sz="2600" spc="-190">
                <a:latin typeface="Times New Roman"/>
                <a:cs typeface="Times New Roman"/>
              </a:rPr>
              <a:t>slave </a:t>
            </a:r>
            <a:r>
              <a:rPr dirty="0" sz="2600" spc="-195">
                <a:latin typeface="Times New Roman"/>
                <a:cs typeface="Times New Roman"/>
              </a:rPr>
              <a:t>was  </a:t>
            </a:r>
            <a:r>
              <a:rPr dirty="0" sz="2600" spc="-65">
                <a:latin typeface="Times New Roman"/>
                <a:cs typeface="Times New Roman"/>
              </a:rPr>
              <a:t>property </a:t>
            </a:r>
            <a:r>
              <a:rPr dirty="0" sz="2600" spc="-145">
                <a:latin typeface="Times New Roman"/>
                <a:cs typeface="Times New Roman"/>
              </a:rPr>
              <a:t>and </a:t>
            </a:r>
            <a:r>
              <a:rPr dirty="0" sz="2600" spc="-125">
                <a:latin typeface="Times New Roman"/>
                <a:cs typeface="Times New Roman"/>
              </a:rPr>
              <a:t>could </a:t>
            </a:r>
            <a:r>
              <a:rPr dirty="0" sz="2600" spc="-85">
                <a:latin typeface="Times New Roman"/>
                <a:cs typeface="Times New Roman"/>
              </a:rPr>
              <a:t>therefore </a:t>
            </a:r>
            <a:r>
              <a:rPr dirty="0" sz="2600" spc="-70">
                <a:latin typeface="Times New Roman"/>
                <a:cs typeface="Times New Roman"/>
              </a:rPr>
              <a:t>not </a:t>
            </a:r>
            <a:r>
              <a:rPr dirty="0" sz="2600" spc="-204">
                <a:latin typeface="Times New Roman"/>
                <a:cs typeface="Times New Roman"/>
              </a:rPr>
              <a:t>have  a</a:t>
            </a:r>
            <a:r>
              <a:rPr dirty="0" sz="2600" spc="-165">
                <a:latin typeface="Times New Roman"/>
                <a:cs typeface="Times New Roman"/>
              </a:rPr>
              <a:t> </a:t>
            </a:r>
            <a:r>
              <a:rPr dirty="0" sz="2600" spc="-85">
                <a:latin typeface="Times New Roman"/>
                <a:cs typeface="Times New Roman"/>
              </a:rPr>
              <a:t>soul.</a:t>
            </a:r>
            <a:endParaRPr sz="2600">
              <a:latin typeface="Times New Roman"/>
              <a:cs typeface="Times New Roman"/>
            </a:endParaRPr>
          </a:p>
          <a:p>
            <a:pPr lvl="1" marL="561340" marR="19685" indent="-228600">
              <a:lnSpc>
                <a:spcPts val="2590"/>
              </a:lnSpc>
              <a:spcBef>
                <a:spcPts val="415"/>
              </a:spcBef>
              <a:buClr>
                <a:srgbClr val="9B2D1F"/>
              </a:buClr>
              <a:buSzPct val="83333"/>
              <a:buFont typeface="Wingdings 2"/>
              <a:buChar char=""/>
              <a:tabLst>
                <a:tab pos="561340" algn="l"/>
              </a:tabLst>
            </a:pPr>
            <a:r>
              <a:rPr dirty="0" sz="2400" spc="-120">
                <a:latin typeface="Times New Roman"/>
                <a:cs typeface="Times New Roman"/>
              </a:rPr>
              <a:t>The </a:t>
            </a:r>
            <a:r>
              <a:rPr dirty="0" sz="2400" spc="-80">
                <a:latin typeface="Times New Roman"/>
                <a:cs typeface="Times New Roman"/>
              </a:rPr>
              <a:t>institution </a:t>
            </a:r>
            <a:r>
              <a:rPr dirty="0" sz="2400" spc="-140">
                <a:latin typeface="Times New Roman"/>
                <a:cs typeface="Times New Roman"/>
              </a:rPr>
              <a:t>of </a:t>
            </a:r>
            <a:r>
              <a:rPr dirty="0" sz="2400" spc="-150">
                <a:latin typeface="Times New Roman"/>
                <a:cs typeface="Times New Roman"/>
              </a:rPr>
              <a:t>slavery </a:t>
            </a:r>
            <a:r>
              <a:rPr dirty="0" sz="2400" spc="-114">
                <a:latin typeface="Times New Roman"/>
                <a:cs typeface="Times New Roman"/>
              </a:rPr>
              <a:t>held </a:t>
            </a:r>
            <a:r>
              <a:rPr dirty="0" sz="2400" spc="-75">
                <a:latin typeface="Times New Roman"/>
                <a:cs typeface="Times New Roman"/>
              </a:rPr>
              <a:t>that  </a:t>
            </a:r>
            <a:r>
              <a:rPr dirty="0" sz="2400" spc="-150">
                <a:latin typeface="Times New Roman"/>
                <a:cs typeface="Times New Roman"/>
              </a:rPr>
              <a:t>blacks </a:t>
            </a:r>
            <a:r>
              <a:rPr dirty="0" sz="2400" spc="-105">
                <a:latin typeface="Times New Roman"/>
                <a:cs typeface="Times New Roman"/>
              </a:rPr>
              <a:t>were </a:t>
            </a:r>
            <a:r>
              <a:rPr dirty="0" sz="2400" spc="-80">
                <a:latin typeface="Times New Roman"/>
                <a:cs typeface="Times New Roman"/>
              </a:rPr>
              <a:t>inferior </a:t>
            </a:r>
            <a:r>
              <a:rPr dirty="0" sz="2400" spc="-105">
                <a:latin typeface="Times New Roman"/>
                <a:cs typeface="Times New Roman"/>
              </a:rPr>
              <a:t>spiritually </a:t>
            </a:r>
            <a:r>
              <a:rPr dirty="0" sz="2400" spc="-135">
                <a:latin typeface="Times New Roman"/>
                <a:cs typeface="Times New Roman"/>
              </a:rPr>
              <a:t>and  </a:t>
            </a:r>
            <a:r>
              <a:rPr dirty="0" sz="2400" spc="-100">
                <a:latin typeface="Times New Roman"/>
                <a:cs typeface="Times New Roman"/>
              </a:rPr>
              <a:t>needed </a:t>
            </a:r>
            <a:r>
              <a:rPr dirty="0" sz="2400" spc="-95">
                <a:latin typeface="Times New Roman"/>
                <a:cs typeface="Times New Roman"/>
              </a:rPr>
              <a:t>white </a:t>
            </a:r>
            <a:r>
              <a:rPr dirty="0" sz="2400" spc="-100">
                <a:latin typeface="Times New Roman"/>
                <a:cs typeface="Times New Roman"/>
              </a:rPr>
              <a:t>people </a:t>
            </a:r>
            <a:r>
              <a:rPr dirty="0" sz="2400" spc="-40">
                <a:latin typeface="Times New Roman"/>
                <a:cs typeface="Times New Roman"/>
              </a:rPr>
              <a:t>to </a:t>
            </a:r>
            <a:r>
              <a:rPr dirty="0" sz="2400" spc="-90">
                <a:latin typeface="Times New Roman"/>
                <a:cs typeface="Times New Roman"/>
              </a:rPr>
              <a:t>minister </a:t>
            </a:r>
            <a:r>
              <a:rPr dirty="0" sz="2400" spc="-40">
                <a:latin typeface="Times New Roman"/>
                <a:cs typeface="Times New Roman"/>
              </a:rPr>
              <a:t>to </a:t>
            </a:r>
            <a:r>
              <a:rPr dirty="0" sz="2400" spc="-135">
                <a:latin typeface="Times New Roman"/>
                <a:cs typeface="Times New Roman"/>
              </a:rPr>
              <a:t>and  </a:t>
            </a:r>
            <a:r>
              <a:rPr dirty="0" sz="2400" spc="-105">
                <a:latin typeface="Times New Roman"/>
                <a:cs typeface="Times New Roman"/>
              </a:rPr>
              <a:t>teach </a:t>
            </a:r>
            <a:r>
              <a:rPr dirty="0" sz="2400" spc="-90">
                <a:latin typeface="Times New Roman"/>
                <a:cs typeface="Times New Roman"/>
              </a:rPr>
              <a:t>them </a:t>
            </a:r>
            <a:r>
              <a:rPr dirty="0" sz="2400" spc="-155">
                <a:latin typeface="Times New Roman"/>
                <a:cs typeface="Times New Roman"/>
              </a:rPr>
              <a:t>how </a:t>
            </a:r>
            <a:r>
              <a:rPr dirty="0" sz="2400" spc="-40">
                <a:latin typeface="Times New Roman"/>
                <a:cs typeface="Times New Roman"/>
              </a:rPr>
              <a:t>to </a:t>
            </a:r>
            <a:r>
              <a:rPr dirty="0" sz="2400" spc="-130">
                <a:latin typeface="Times New Roman"/>
                <a:cs typeface="Times New Roman"/>
              </a:rPr>
              <a:t>believe </a:t>
            </a:r>
            <a:r>
              <a:rPr dirty="0" sz="2400" spc="-135">
                <a:latin typeface="Times New Roman"/>
                <a:cs typeface="Times New Roman"/>
              </a:rPr>
              <a:t>and </a:t>
            </a:r>
            <a:r>
              <a:rPr dirty="0" sz="2400" spc="-40">
                <a:latin typeface="Times New Roman"/>
                <a:cs typeface="Times New Roman"/>
              </a:rPr>
              <a:t>to </a:t>
            </a:r>
            <a:r>
              <a:rPr dirty="0" sz="2400" spc="-105">
                <a:latin typeface="Times New Roman"/>
                <a:cs typeface="Times New Roman"/>
              </a:rPr>
              <a:t>be  </a:t>
            </a:r>
            <a:r>
              <a:rPr dirty="0" sz="2400" spc="-95">
                <a:latin typeface="Times New Roman"/>
                <a:cs typeface="Times New Roman"/>
              </a:rPr>
              <a:t>Christians.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16764"/>
            <a:ext cx="7600315" cy="11182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-80">
                <a:solidFill>
                  <a:srgbClr val="696464"/>
                </a:solidFill>
              </a:rPr>
              <a:t>Protestant Christianity: </a:t>
            </a:r>
            <a:r>
              <a:rPr dirty="0" spc="-229">
                <a:solidFill>
                  <a:srgbClr val="696464"/>
                </a:solidFill>
              </a:rPr>
              <a:t>How </a:t>
            </a:r>
            <a:r>
              <a:rPr dirty="0" spc="-105">
                <a:solidFill>
                  <a:srgbClr val="696464"/>
                </a:solidFill>
              </a:rPr>
              <a:t>Did </a:t>
            </a:r>
            <a:r>
              <a:rPr dirty="0" spc="-160">
                <a:solidFill>
                  <a:srgbClr val="696464"/>
                </a:solidFill>
              </a:rPr>
              <a:t>Slavery  </a:t>
            </a:r>
            <a:r>
              <a:rPr dirty="0" spc="-105">
                <a:solidFill>
                  <a:srgbClr val="696464"/>
                </a:solidFill>
              </a:rPr>
              <a:t>Undermine </a:t>
            </a:r>
            <a:r>
              <a:rPr dirty="0" spc="-70">
                <a:solidFill>
                  <a:srgbClr val="696464"/>
                </a:solidFill>
              </a:rPr>
              <a:t>and </a:t>
            </a:r>
            <a:r>
              <a:rPr dirty="0" spc="-95">
                <a:solidFill>
                  <a:srgbClr val="696464"/>
                </a:solidFill>
              </a:rPr>
              <a:t>Pervert</a:t>
            </a:r>
            <a:r>
              <a:rPr dirty="0" spc="-210">
                <a:solidFill>
                  <a:srgbClr val="696464"/>
                </a:solidFill>
              </a:rPr>
              <a:t> </a:t>
            </a:r>
            <a:r>
              <a:rPr dirty="0" spc="-65">
                <a:solidFill>
                  <a:srgbClr val="696464"/>
                </a:solidFill>
              </a:rPr>
              <a:t>It?</a:t>
            </a:r>
          </a:p>
        </p:txBody>
      </p:sp>
      <p:sp>
        <p:nvSpPr>
          <p:cNvPr id="4" name="object 4"/>
          <p:cNvSpPr/>
          <p:nvPr/>
        </p:nvSpPr>
        <p:spPr>
          <a:xfrm>
            <a:off x="381000" y="6369049"/>
            <a:ext cx="1219199" cy="273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8309" y="1828800"/>
            <a:ext cx="2274430" cy="3781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3339" y="1864359"/>
            <a:ext cx="5889625" cy="3421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marR="66040" indent="-274320">
              <a:lnSpc>
                <a:spcPts val="2110"/>
              </a:lnSpc>
              <a:buClr>
                <a:srgbClr val="D34817"/>
              </a:buClr>
              <a:buSzPct val="84090"/>
              <a:buFont typeface="Wingdings 2"/>
              <a:buChar char=""/>
              <a:tabLst>
                <a:tab pos="287020" algn="l"/>
              </a:tabLst>
            </a:pPr>
            <a:r>
              <a:rPr dirty="0" sz="2200" spc="-285">
                <a:latin typeface="Times New Roman"/>
                <a:cs typeface="Times New Roman"/>
              </a:rPr>
              <a:t>A</a:t>
            </a:r>
            <a:r>
              <a:rPr dirty="0" sz="2200" spc="-285">
                <a:latin typeface="Times New Roman"/>
                <a:cs typeface="Times New Roman"/>
              </a:rPr>
              <a:t> </a:t>
            </a:r>
            <a:r>
              <a:rPr dirty="0" sz="2200" spc="-85">
                <a:latin typeface="Times New Roman"/>
                <a:cs typeface="Times New Roman"/>
              </a:rPr>
              <a:t>free </a:t>
            </a:r>
            <a:r>
              <a:rPr dirty="0" sz="2200" spc="-90">
                <a:latin typeface="Times New Roman"/>
                <a:cs typeface="Times New Roman"/>
              </a:rPr>
              <a:t>market </a:t>
            </a:r>
            <a:r>
              <a:rPr dirty="0" sz="2200" spc="-130">
                <a:latin typeface="Times New Roman"/>
                <a:cs typeface="Times New Roman"/>
              </a:rPr>
              <a:t>economy </a:t>
            </a:r>
            <a:r>
              <a:rPr dirty="0" sz="2200" spc="-105">
                <a:latin typeface="Times New Roman"/>
                <a:cs typeface="Times New Roman"/>
              </a:rPr>
              <a:t>in </a:t>
            </a:r>
            <a:r>
              <a:rPr dirty="0" sz="2200" spc="-145">
                <a:latin typeface="Times New Roman"/>
                <a:cs typeface="Times New Roman"/>
              </a:rPr>
              <a:t>half </a:t>
            </a:r>
            <a:r>
              <a:rPr dirty="0" sz="2200" spc="-70">
                <a:latin typeface="Times New Roman"/>
                <a:cs typeface="Times New Roman"/>
              </a:rPr>
              <a:t>the </a:t>
            </a:r>
            <a:r>
              <a:rPr dirty="0" sz="2200" spc="-85">
                <a:latin typeface="Times New Roman"/>
                <a:cs typeface="Times New Roman"/>
              </a:rPr>
              <a:t>United </a:t>
            </a:r>
            <a:r>
              <a:rPr dirty="0" sz="2200" spc="-125">
                <a:latin typeface="Times New Roman"/>
                <a:cs typeface="Times New Roman"/>
              </a:rPr>
              <a:t>States </a:t>
            </a:r>
            <a:r>
              <a:rPr dirty="0" sz="2200" spc="-165">
                <a:latin typeface="Times New Roman"/>
                <a:cs typeface="Times New Roman"/>
              </a:rPr>
              <a:t>was  </a:t>
            </a:r>
            <a:r>
              <a:rPr dirty="0" sz="2200" spc="-55">
                <a:latin typeface="Times New Roman"/>
                <a:cs typeface="Times New Roman"/>
              </a:rPr>
              <a:t>not </a:t>
            </a:r>
            <a:r>
              <a:rPr dirty="0" sz="2200" spc="-125">
                <a:latin typeface="Times New Roman"/>
                <a:cs typeface="Times New Roman"/>
              </a:rPr>
              <a:t>possible </a:t>
            </a:r>
            <a:r>
              <a:rPr dirty="0" sz="2200" spc="-75">
                <a:latin typeface="Times New Roman"/>
                <a:cs typeface="Times New Roman"/>
              </a:rPr>
              <a:t>until </a:t>
            </a:r>
            <a:r>
              <a:rPr dirty="0" sz="2200" spc="-70">
                <a:latin typeface="Times New Roman"/>
                <a:cs typeface="Times New Roman"/>
              </a:rPr>
              <a:t>1865; </a:t>
            </a:r>
            <a:r>
              <a:rPr dirty="0" sz="2200" spc="-125">
                <a:latin typeface="Times New Roman"/>
                <a:cs typeface="Times New Roman"/>
              </a:rPr>
              <a:t>much </a:t>
            </a:r>
            <a:r>
              <a:rPr dirty="0" sz="2200" spc="-130">
                <a:latin typeface="Times New Roman"/>
                <a:cs typeface="Times New Roman"/>
              </a:rPr>
              <a:t>of </a:t>
            </a:r>
            <a:r>
              <a:rPr dirty="0" sz="2200" spc="-95">
                <a:latin typeface="Times New Roman"/>
                <a:cs typeface="Times New Roman"/>
              </a:rPr>
              <a:t>labor </a:t>
            </a:r>
            <a:r>
              <a:rPr dirty="0" sz="2200" spc="-105">
                <a:latin typeface="Times New Roman"/>
                <a:cs typeface="Times New Roman"/>
              </a:rPr>
              <a:t>in </a:t>
            </a:r>
            <a:r>
              <a:rPr dirty="0" sz="2200" spc="-95">
                <a:latin typeface="Times New Roman"/>
                <a:cs typeface="Times New Roman"/>
              </a:rPr>
              <a:t>pre-Civil </a:t>
            </a:r>
            <a:r>
              <a:rPr dirty="0" sz="2200" spc="-145">
                <a:latin typeface="Times New Roman"/>
                <a:cs typeface="Times New Roman"/>
              </a:rPr>
              <a:t>War  </a:t>
            </a:r>
            <a:r>
              <a:rPr dirty="0" sz="2200" spc="-125">
                <a:latin typeface="Times New Roman"/>
                <a:cs typeface="Times New Roman"/>
              </a:rPr>
              <a:t>South </a:t>
            </a:r>
            <a:r>
              <a:rPr dirty="0" sz="2200" spc="-165">
                <a:latin typeface="Times New Roman"/>
                <a:cs typeface="Times New Roman"/>
              </a:rPr>
              <a:t>was </a:t>
            </a:r>
            <a:r>
              <a:rPr dirty="0" sz="2200" spc="-95">
                <a:latin typeface="Times New Roman"/>
                <a:cs typeface="Times New Roman"/>
              </a:rPr>
              <a:t>done </a:t>
            </a:r>
            <a:r>
              <a:rPr dirty="0" sz="2200" spc="-180">
                <a:latin typeface="Times New Roman"/>
                <a:cs typeface="Times New Roman"/>
              </a:rPr>
              <a:t>by </a:t>
            </a:r>
            <a:r>
              <a:rPr dirty="0" sz="2200" spc="-90">
                <a:latin typeface="Times New Roman"/>
                <a:cs typeface="Times New Roman"/>
              </a:rPr>
              <a:t>unfree</a:t>
            </a:r>
            <a:r>
              <a:rPr dirty="0" sz="2200" spc="320">
                <a:latin typeface="Times New Roman"/>
                <a:cs typeface="Times New Roman"/>
              </a:rPr>
              <a:t> </a:t>
            </a:r>
            <a:r>
              <a:rPr dirty="0" sz="2200" spc="-80">
                <a:latin typeface="Times New Roman"/>
                <a:cs typeface="Times New Roman"/>
              </a:rPr>
              <a:t>workers.</a:t>
            </a:r>
            <a:endParaRPr sz="2200">
              <a:latin typeface="Times New Roman"/>
              <a:cs typeface="Times New Roman"/>
            </a:endParaRPr>
          </a:p>
          <a:p>
            <a:pPr marL="287020" marR="5080" indent="-274320">
              <a:lnSpc>
                <a:spcPts val="2110"/>
              </a:lnSpc>
              <a:spcBef>
                <a:spcPts val="600"/>
              </a:spcBef>
              <a:buClr>
                <a:srgbClr val="D34817"/>
              </a:buClr>
              <a:buSzPct val="84090"/>
              <a:buFont typeface="Wingdings 2"/>
              <a:buChar char=""/>
              <a:tabLst>
                <a:tab pos="287020" algn="l"/>
              </a:tabLst>
            </a:pPr>
            <a:r>
              <a:rPr dirty="0" sz="2200" spc="-114">
                <a:latin typeface="Times New Roman"/>
                <a:cs typeface="Times New Roman"/>
              </a:rPr>
              <a:t>Capitalism </a:t>
            </a:r>
            <a:r>
              <a:rPr dirty="0" sz="2200" spc="-105">
                <a:latin typeface="Times New Roman"/>
                <a:cs typeface="Times New Roman"/>
              </a:rPr>
              <a:t>posits </a:t>
            </a:r>
            <a:r>
              <a:rPr dirty="0" sz="2200" spc="-75">
                <a:latin typeface="Times New Roman"/>
                <a:cs typeface="Times New Roman"/>
              </a:rPr>
              <a:t>that </a:t>
            </a:r>
            <a:r>
              <a:rPr dirty="0" sz="2200" spc="-70">
                <a:latin typeface="Times New Roman"/>
                <a:cs typeface="Times New Roman"/>
              </a:rPr>
              <a:t>there's </a:t>
            </a:r>
            <a:r>
              <a:rPr dirty="0" sz="2200" spc="-175">
                <a:latin typeface="Times New Roman"/>
                <a:cs typeface="Times New Roman"/>
              </a:rPr>
              <a:t>a </a:t>
            </a:r>
            <a:r>
              <a:rPr dirty="0" sz="2200" spc="-90">
                <a:latin typeface="Times New Roman"/>
                <a:cs typeface="Times New Roman"/>
              </a:rPr>
              <a:t>natural </a:t>
            </a:r>
            <a:r>
              <a:rPr dirty="0" sz="2200" spc="-135">
                <a:latin typeface="Times New Roman"/>
                <a:cs typeface="Times New Roman"/>
              </a:rPr>
              <a:t>flow </a:t>
            </a:r>
            <a:r>
              <a:rPr dirty="0" sz="2200" spc="-130">
                <a:latin typeface="Times New Roman"/>
                <a:cs typeface="Times New Roman"/>
              </a:rPr>
              <a:t>of supply  </a:t>
            </a:r>
            <a:r>
              <a:rPr dirty="0" sz="2200" spc="-125">
                <a:latin typeface="Times New Roman"/>
                <a:cs typeface="Times New Roman"/>
              </a:rPr>
              <a:t>and </a:t>
            </a:r>
            <a:r>
              <a:rPr dirty="0" sz="2200" spc="-114">
                <a:latin typeface="Times New Roman"/>
                <a:cs typeface="Times New Roman"/>
              </a:rPr>
              <a:t>demand </a:t>
            </a:r>
            <a:r>
              <a:rPr dirty="0" sz="2200" spc="-110">
                <a:latin typeface="Times New Roman"/>
                <a:cs typeface="Times New Roman"/>
              </a:rPr>
              <a:t>governed </a:t>
            </a:r>
            <a:r>
              <a:rPr dirty="0" sz="2200" spc="-180">
                <a:latin typeface="Times New Roman"/>
                <a:cs typeface="Times New Roman"/>
              </a:rPr>
              <a:t>by </a:t>
            </a:r>
            <a:r>
              <a:rPr dirty="0" sz="2200" spc="-105">
                <a:latin typeface="Times New Roman"/>
                <a:cs typeface="Times New Roman"/>
              </a:rPr>
              <a:t>voluntary, </a:t>
            </a:r>
            <a:r>
              <a:rPr dirty="0" sz="2200" spc="-95">
                <a:latin typeface="Times New Roman"/>
                <a:cs typeface="Times New Roman"/>
              </a:rPr>
              <a:t>compensated, </a:t>
            </a:r>
            <a:r>
              <a:rPr dirty="0" sz="2200" spc="-125">
                <a:latin typeface="Times New Roman"/>
                <a:cs typeface="Times New Roman"/>
              </a:rPr>
              <a:t>and  </a:t>
            </a:r>
            <a:r>
              <a:rPr dirty="0" sz="2200" spc="-85">
                <a:latin typeface="Times New Roman"/>
                <a:cs typeface="Times New Roman"/>
              </a:rPr>
              <a:t>contractual participation </a:t>
            </a:r>
            <a:r>
              <a:rPr dirty="0" sz="2200" spc="-105">
                <a:latin typeface="Times New Roman"/>
                <a:cs typeface="Times New Roman"/>
              </a:rPr>
              <a:t>in </a:t>
            </a:r>
            <a:r>
              <a:rPr dirty="0" sz="2200" spc="-90">
                <a:latin typeface="Times New Roman"/>
                <a:cs typeface="Times New Roman"/>
              </a:rPr>
              <a:t>markets.This </a:t>
            </a:r>
            <a:r>
              <a:rPr dirty="0" sz="2200" spc="-140">
                <a:latin typeface="Times New Roman"/>
                <a:cs typeface="Times New Roman"/>
              </a:rPr>
              <a:t>is </a:t>
            </a:r>
            <a:r>
              <a:rPr dirty="0" sz="2200" spc="-55">
                <a:latin typeface="Times New Roman"/>
                <a:cs typeface="Times New Roman"/>
              </a:rPr>
              <a:t>not </a:t>
            </a:r>
            <a:r>
              <a:rPr dirty="0" sz="2200" spc="-125">
                <a:latin typeface="Times New Roman"/>
                <a:cs typeface="Times New Roman"/>
              </a:rPr>
              <a:t>possible  </a:t>
            </a:r>
            <a:r>
              <a:rPr dirty="0" sz="2200" spc="-90">
                <a:latin typeface="Times New Roman"/>
                <a:cs typeface="Times New Roman"/>
              </a:rPr>
              <a:t>with </a:t>
            </a:r>
            <a:r>
              <a:rPr dirty="0" sz="2200" spc="-95">
                <a:latin typeface="Times New Roman"/>
                <a:cs typeface="Times New Roman"/>
              </a:rPr>
              <a:t>forced </a:t>
            </a:r>
            <a:r>
              <a:rPr dirty="0" sz="2200" spc="-165">
                <a:latin typeface="Times New Roman"/>
                <a:cs typeface="Times New Roman"/>
              </a:rPr>
              <a:t>slave</a:t>
            </a:r>
            <a:r>
              <a:rPr dirty="0" sz="2200" spc="-20">
                <a:latin typeface="Times New Roman"/>
                <a:cs typeface="Times New Roman"/>
              </a:rPr>
              <a:t> </a:t>
            </a:r>
            <a:r>
              <a:rPr dirty="0" sz="2200" spc="-95">
                <a:latin typeface="Times New Roman"/>
                <a:cs typeface="Times New Roman"/>
              </a:rPr>
              <a:t>labor.</a:t>
            </a:r>
            <a:endParaRPr sz="2200">
              <a:latin typeface="Times New Roman"/>
              <a:cs typeface="Times New Roman"/>
            </a:endParaRPr>
          </a:p>
          <a:p>
            <a:pPr marL="287020" marR="33020" indent="-274320">
              <a:lnSpc>
                <a:spcPts val="2110"/>
              </a:lnSpc>
              <a:spcBef>
                <a:spcPts val="600"/>
              </a:spcBef>
              <a:buClr>
                <a:srgbClr val="D34817"/>
              </a:buClr>
              <a:buSzPct val="84090"/>
              <a:buFont typeface="Wingdings 2"/>
              <a:buChar char=""/>
              <a:tabLst>
                <a:tab pos="287020" algn="l"/>
              </a:tabLst>
            </a:pPr>
            <a:r>
              <a:rPr dirty="0" sz="2200" spc="-100">
                <a:latin typeface="Times New Roman"/>
                <a:cs typeface="Times New Roman"/>
              </a:rPr>
              <a:t>Governmental </a:t>
            </a:r>
            <a:r>
              <a:rPr dirty="0" sz="2200" spc="-70">
                <a:latin typeface="Times New Roman"/>
                <a:cs typeface="Times New Roman"/>
              </a:rPr>
              <a:t>protection </a:t>
            </a:r>
            <a:r>
              <a:rPr dirty="0" sz="2200" spc="-130">
                <a:latin typeface="Times New Roman"/>
                <a:cs typeface="Times New Roman"/>
              </a:rPr>
              <a:t>of </a:t>
            </a:r>
            <a:r>
              <a:rPr dirty="0" sz="2200" spc="-70">
                <a:latin typeface="Times New Roman"/>
                <a:cs typeface="Times New Roman"/>
              </a:rPr>
              <a:t>the </a:t>
            </a:r>
            <a:r>
              <a:rPr dirty="0" sz="2200" spc="-75">
                <a:latin typeface="Times New Roman"/>
                <a:cs typeface="Times New Roman"/>
              </a:rPr>
              <a:t>institution </a:t>
            </a:r>
            <a:r>
              <a:rPr dirty="0" sz="2200" spc="-130">
                <a:latin typeface="Times New Roman"/>
                <a:cs typeface="Times New Roman"/>
              </a:rPr>
              <a:t>of </a:t>
            </a:r>
            <a:r>
              <a:rPr dirty="0" sz="2200" spc="-140">
                <a:latin typeface="Times New Roman"/>
                <a:cs typeface="Times New Roman"/>
              </a:rPr>
              <a:t>slavery  </a:t>
            </a:r>
            <a:r>
              <a:rPr dirty="0" sz="2200" spc="-75">
                <a:latin typeface="Times New Roman"/>
                <a:cs typeface="Times New Roman"/>
              </a:rPr>
              <a:t>abetted </a:t>
            </a:r>
            <a:r>
              <a:rPr dirty="0" sz="2200" spc="-70">
                <a:latin typeface="Times New Roman"/>
                <a:cs typeface="Times New Roman"/>
              </a:rPr>
              <a:t>the </a:t>
            </a:r>
            <a:r>
              <a:rPr dirty="0" sz="2200" spc="-140">
                <a:latin typeface="Times New Roman"/>
                <a:cs typeface="Times New Roman"/>
              </a:rPr>
              <a:t>slaveholding </a:t>
            </a:r>
            <a:r>
              <a:rPr dirty="0" sz="2200" spc="-80">
                <a:latin typeface="Times New Roman"/>
                <a:cs typeface="Times New Roman"/>
              </a:rPr>
              <a:t>minority </a:t>
            </a:r>
            <a:r>
              <a:rPr dirty="0" sz="2200" spc="-105">
                <a:latin typeface="Times New Roman"/>
                <a:cs typeface="Times New Roman"/>
              </a:rPr>
              <a:t>in </a:t>
            </a:r>
            <a:r>
              <a:rPr dirty="0" sz="2200" spc="-70">
                <a:latin typeface="Times New Roman"/>
                <a:cs typeface="Times New Roman"/>
              </a:rPr>
              <a:t>the </a:t>
            </a:r>
            <a:r>
              <a:rPr dirty="0" sz="2200" spc="-125">
                <a:latin typeface="Times New Roman"/>
                <a:cs typeface="Times New Roman"/>
              </a:rPr>
              <a:t>South </a:t>
            </a:r>
            <a:r>
              <a:rPr dirty="0" sz="2200" spc="-35">
                <a:latin typeface="Times New Roman"/>
                <a:cs typeface="Times New Roman"/>
              </a:rPr>
              <a:t>to  </a:t>
            </a:r>
            <a:r>
              <a:rPr dirty="0" sz="2200" spc="-80">
                <a:latin typeface="Times New Roman"/>
                <a:cs typeface="Times New Roman"/>
              </a:rPr>
              <a:t>concentrate </a:t>
            </a:r>
            <a:r>
              <a:rPr dirty="0" sz="2200" spc="-85">
                <a:latin typeface="Times New Roman"/>
                <a:cs typeface="Times New Roman"/>
              </a:rPr>
              <a:t>its </a:t>
            </a:r>
            <a:r>
              <a:rPr dirty="0" sz="2200" spc="-114">
                <a:latin typeface="Times New Roman"/>
                <a:cs typeface="Times New Roman"/>
              </a:rPr>
              <a:t>wealth </a:t>
            </a:r>
            <a:r>
              <a:rPr dirty="0" sz="2200" spc="-105">
                <a:latin typeface="Times New Roman"/>
                <a:cs typeface="Times New Roman"/>
              </a:rPr>
              <a:t>in </a:t>
            </a:r>
            <a:r>
              <a:rPr dirty="0" sz="2200" spc="-55">
                <a:latin typeface="Times New Roman"/>
                <a:cs typeface="Times New Roman"/>
              </a:rPr>
              <a:t>property </a:t>
            </a:r>
            <a:r>
              <a:rPr dirty="0" sz="2200" spc="-125">
                <a:latin typeface="Times New Roman"/>
                <a:cs typeface="Times New Roman"/>
              </a:rPr>
              <a:t>and </a:t>
            </a:r>
            <a:r>
              <a:rPr dirty="0" sz="2200" spc="-35">
                <a:latin typeface="Times New Roman"/>
                <a:cs typeface="Times New Roman"/>
              </a:rPr>
              <a:t>to </a:t>
            </a:r>
            <a:r>
              <a:rPr dirty="0" sz="2200" spc="-90">
                <a:latin typeface="Times New Roman"/>
                <a:cs typeface="Times New Roman"/>
              </a:rPr>
              <a:t>resist </a:t>
            </a:r>
            <a:r>
              <a:rPr dirty="0" sz="2200" spc="-114">
                <a:latin typeface="Times New Roman"/>
                <a:cs typeface="Times New Roman"/>
              </a:rPr>
              <a:t>joining  </a:t>
            </a:r>
            <a:r>
              <a:rPr dirty="0" sz="2200" spc="-70">
                <a:latin typeface="Times New Roman"/>
                <a:cs typeface="Times New Roman"/>
              </a:rPr>
              <a:t>the </a:t>
            </a:r>
            <a:r>
              <a:rPr dirty="0" sz="2200" spc="-60">
                <a:latin typeface="Times New Roman"/>
                <a:cs typeface="Times New Roman"/>
              </a:rPr>
              <a:t>rest </a:t>
            </a:r>
            <a:r>
              <a:rPr dirty="0" sz="2200" spc="-130">
                <a:latin typeface="Times New Roman"/>
                <a:cs typeface="Times New Roman"/>
              </a:rPr>
              <a:t>of </a:t>
            </a:r>
            <a:r>
              <a:rPr dirty="0" sz="2200" spc="-70">
                <a:latin typeface="Times New Roman"/>
                <a:cs typeface="Times New Roman"/>
              </a:rPr>
              <a:t>the </a:t>
            </a:r>
            <a:r>
              <a:rPr dirty="0" sz="2200" spc="-90">
                <a:latin typeface="Times New Roman"/>
                <a:cs typeface="Times New Roman"/>
              </a:rPr>
              <a:t>U.S. </a:t>
            </a:r>
            <a:r>
              <a:rPr dirty="0" sz="2200" spc="-105">
                <a:latin typeface="Times New Roman"/>
                <a:cs typeface="Times New Roman"/>
              </a:rPr>
              <a:t>in </a:t>
            </a:r>
            <a:r>
              <a:rPr dirty="0" sz="2200" spc="-100">
                <a:latin typeface="Times New Roman"/>
                <a:cs typeface="Times New Roman"/>
              </a:rPr>
              <a:t>modernizing </a:t>
            </a:r>
            <a:r>
              <a:rPr dirty="0" sz="2200" spc="-85">
                <a:latin typeface="Times New Roman"/>
                <a:cs typeface="Times New Roman"/>
              </a:rPr>
              <a:t>its </a:t>
            </a:r>
            <a:r>
              <a:rPr dirty="0" sz="2200" spc="-130">
                <a:latin typeface="Times New Roman"/>
                <a:cs typeface="Times New Roman"/>
              </a:rPr>
              <a:t>economy </a:t>
            </a:r>
            <a:r>
              <a:rPr dirty="0" sz="2200" spc="-125">
                <a:latin typeface="Times New Roman"/>
                <a:cs typeface="Times New Roman"/>
              </a:rPr>
              <a:t>beyond  </a:t>
            </a:r>
            <a:r>
              <a:rPr dirty="0" sz="2200" spc="-70">
                <a:latin typeface="Times New Roman"/>
                <a:cs typeface="Times New Roman"/>
              </a:rPr>
              <a:t>agriculture.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5814" y="260603"/>
            <a:ext cx="7614920" cy="11182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85060" marR="5080" indent="-2372995">
              <a:lnSpc>
                <a:spcPct val="100000"/>
              </a:lnSpc>
            </a:pPr>
            <a:r>
              <a:rPr dirty="0" spc="-85">
                <a:solidFill>
                  <a:srgbClr val="808080"/>
                </a:solidFill>
              </a:rPr>
              <a:t>Capitalism: </a:t>
            </a:r>
            <a:r>
              <a:rPr dirty="0" spc="-229">
                <a:solidFill>
                  <a:srgbClr val="808080"/>
                </a:solidFill>
              </a:rPr>
              <a:t>How </a:t>
            </a:r>
            <a:r>
              <a:rPr dirty="0" spc="-105">
                <a:solidFill>
                  <a:srgbClr val="808080"/>
                </a:solidFill>
              </a:rPr>
              <a:t>Did </a:t>
            </a:r>
            <a:r>
              <a:rPr dirty="0" spc="-160">
                <a:solidFill>
                  <a:srgbClr val="808080"/>
                </a:solidFill>
              </a:rPr>
              <a:t>Slavery </a:t>
            </a:r>
            <a:r>
              <a:rPr dirty="0" spc="-105">
                <a:solidFill>
                  <a:srgbClr val="808080"/>
                </a:solidFill>
              </a:rPr>
              <a:t>Undermine  </a:t>
            </a:r>
            <a:r>
              <a:rPr dirty="0" spc="-75">
                <a:solidFill>
                  <a:srgbClr val="808080"/>
                </a:solidFill>
              </a:rPr>
              <a:t>and </a:t>
            </a:r>
            <a:r>
              <a:rPr dirty="0" spc="-95">
                <a:solidFill>
                  <a:srgbClr val="808080"/>
                </a:solidFill>
              </a:rPr>
              <a:t>Pervert</a:t>
            </a:r>
            <a:r>
              <a:rPr dirty="0" spc="-204">
                <a:solidFill>
                  <a:srgbClr val="808080"/>
                </a:solidFill>
              </a:rPr>
              <a:t> </a:t>
            </a:r>
            <a:r>
              <a:rPr dirty="0" spc="-65">
                <a:solidFill>
                  <a:srgbClr val="808080"/>
                </a:solidFill>
              </a:rPr>
              <a:t>It?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1981200"/>
            <a:ext cx="1724444" cy="2867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7139" y="1472692"/>
            <a:ext cx="6043295" cy="4891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marR="299085" indent="-274320">
              <a:lnSpc>
                <a:spcPct val="80000"/>
              </a:lnSpc>
              <a:buClr>
                <a:srgbClr val="D34817"/>
              </a:buClr>
              <a:buSzPct val="85000"/>
              <a:buFont typeface="Wingdings 2"/>
              <a:buChar char=""/>
              <a:tabLst>
                <a:tab pos="287020" algn="l"/>
              </a:tabLst>
            </a:pPr>
            <a:r>
              <a:rPr dirty="0" sz="2000" spc="-114">
                <a:latin typeface="Times New Roman"/>
                <a:cs typeface="Times New Roman"/>
              </a:rPr>
              <a:t>F</a:t>
            </a:r>
            <a:r>
              <a:rPr dirty="0" sz="2000" spc="-114">
                <a:latin typeface="Times New Roman"/>
                <a:cs typeface="Times New Roman"/>
              </a:rPr>
              <a:t>orbade </a:t>
            </a:r>
            <a:r>
              <a:rPr dirty="0" sz="2000" spc="-125">
                <a:latin typeface="Times New Roman"/>
                <a:cs typeface="Times New Roman"/>
              </a:rPr>
              <a:t>enslaved </a:t>
            </a:r>
            <a:r>
              <a:rPr dirty="0" sz="2000" spc="-85">
                <a:latin typeface="Times New Roman"/>
                <a:cs typeface="Times New Roman"/>
              </a:rPr>
              <a:t>people </a:t>
            </a:r>
            <a:r>
              <a:rPr dirty="0" sz="2000" spc="-60">
                <a:latin typeface="Times New Roman"/>
                <a:cs typeface="Times New Roman"/>
              </a:rPr>
              <a:t>the </a:t>
            </a:r>
            <a:r>
              <a:rPr dirty="0" sz="2000" spc="-65">
                <a:latin typeface="Times New Roman"/>
                <a:cs typeface="Times New Roman"/>
              </a:rPr>
              <a:t>right </a:t>
            </a:r>
            <a:r>
              <a:rPr dirty="0" sz="2000" spc="-30">
                <a:latin typeface="Times New Roman"/>
                <a:cs typeface="Times New Roman"/>
              </a:rPr>
              <a:t>to </a:t>
            </a:r>
            <a:r>
              <a:rPr dirty="0" sz="2000" spc="-120">
                <a:latin typeface="Times New Roman"/>
                <a:cs typeface="Times New Roman"/>
              </a:rPr>
              <a:t>legally </a:t>
            </a:r>
            <a:r>
              <a:rPr dirty="0" sz="2000" spc="-95">
                <a:latin typeface="Times New Roman"/>
                <a:cs typeface="Times New Roman"/>
              </a:rPr>
              <a:t>sanctioned  </a:t>
            </a:r>
            <a:r>
              <a:rPr dirty="0" sz="2000" spc="-90">
                <a:latin typeface="Times New Roman"/>
                <a:cs typeface="Times New Roman"/>
              </a:rPr>
              <a:t>marriage </a:t>
            </a:r>
            <a:r>
              <a:rPr dirty="0" sz="2000" spc="-35">
                <a:latin typeface="Times New Roman"/>
                <a:cs typeface="Times New Roman"/>
              </a:rPr>
              <a:t>or </a:t>
            </a:r>
            <a:r>
              <a:rPr dirty="0" sz="2000" spc="-155">
                <a:latin typeface="Times New Roman"/>
                <a:cs typeface="Times New Roman"/>
              </a:rPr>
              <a:t>any </a:t>
            </a:r>
            <a:r>
              <a:rPr dirty="0" sz="2000" spc="-114">
                <a:latin typeface="Times New Roman"/>
                <a:cs typeface="Times New Roman"/>
              </a:rPr>
              <a:t>legal </a:t>
            </a:r>
            <a:r>
              <a:rPr dirty="0" sz="2000" spc="-70">
                <a:latin typeface="Times New Roman"/>
                <a:cs typeface="Times New Roman"/>
              </a:rPr>
              <a:t>authority </a:t>
            </a:r>
            <a:r>
              <a:rPr dirty="0" sz="2000" spc="-105">
                <a:latin typeface="Times New Roman"/>
                <a:cs typeface="Times New Roman"/>
              </a:rPr>
              <a:t>over </a:t>
            </a:r>
            <a:r>
              <a:rPr dirty="0" sz="2000" spc="-60">
                <a:latin typeface="Times New Roman"/>
                <a:cs typeface="Times New Roman"/>
              </a:rPr>
              <a:t>the </a:t>
            </a:r>
            <a:r>
              <a:rPr dirty="0" sz="2000" spc="-85">
                <a:latin typeface="Times New Roman"/>
                <a:cs typeface="Times New Roman"/>
              </a:rPr>
              <a:t>children </a:t>
            </a:r>
            <a:r>
              <a:rPr dirty="0" sz="2000" spc="-55">
                <a:latin typeface="Times New Roman"/>
                <a:cs typeface="Times New Roman"/>
              </a:rPr>
              <a:t>born </a:t>
            </a:r>
            <a:r>
              <a:rPr dirty="0" sz="2000" spc="-30">
                <a:latin typeface="Times New Roman"/>
                <a:cs typeface="Times New Roman"/>
              </a:rPr>
              <a:t>to </a:t>
            </a:r>
            <a:r>
              <a:rPr dirty="0" sz="2000" spc="-125">
                <a:latin typeface="Times New Roman"/>
                <a:cs typeface="Times New Roman"/>
              </a:rPr>
              <a:t>an  enslaved</a:t>
            </a:r>
            <a:r>
              <a:rPr dirty="0" sz="2000" spc="-135">
                <a:latin typeface="Times New Roman"/>
                <a:cs typeface="Times New Roman"/>
              </a:rPr>
              <a:t> </a:t>
            </a:r>
            <a:r>
              <a:rPr dirty="0" sz="2000" spc="-75">
                <a:latin typeface="Times New Roman"/>
                <a:cs typeface="Times New Roman"/>
              </a:rPr>
              <a:t>couple.</a:t>
            </a:r>
            <a:endParaRPr sz="2000">
              <a:latin typeface="Times New Roman"/>
              <a:cs typeface="Times New Roman"/>
            </a:endParaRPr>
          </a:p>
          <a:p>
            <a:pPr lvl="1" marL="561340" marR="5080" indent="-228600">
              <a:lnSpc>
                <a:spcPct val="80000"/>
              </a:lnSpc>
              <a:spcBef>
                <a:spcPts val="409"/>
              </a:spcBef>
              <a:buClr>
                <a:srgbClr val="9B2D1F"/>
              </a:buClr>
              <a:buSzPct val="84210"/>
              <a:buFont typeface="Wingdings 2"/>
              <a:buChar char=""/>
              <a:tabLst>
                <a:tab pos="561340" algn="l"/>
              </a:tabLst>
            </a:pPr>
            <a:r>
              <a:rPr dirty="0" sz="1900" spc="-100">
                <a:latin typeface="Times New Roman"/>
                <a:cs typeface="Times New Roman"/>
              </a:rPr>
              <a:t>The </a:t>
            </a:r>
            <a:r>
              <a:rPr dirty="0" sz="1900" spc="-65">
                <a:latin typeface="Times New Roman"/>
                <a:cs typeface="Times New Roman"/>
              </a:rPr>
              <a:t>destruction </a:t>
            </a:r>
            <a:r>
              <a:rPr dirty="0" sz="1900" spc="-35">
                <a:latin typeface="Times New Roman"/>
                <a:cs typeface="Times New Roman"/>
              </a:rPr>
              <a:t>or </a:t>
            </a:r>
            <a:r>
              <a:rPr dirty="0" sz="1900" spc="-95">
                <a:latin typeface="Times New Roman"/>
                <a:cs typeface="Times New Roman"/>
              </a:rPr>
              <a:t>"breaking </a:t>
            </a:r>
            <a:r>
              <a:rPr dirty="0" sz="1900" spc="-60">
                <a:latin typeface="Times New Roman"/>
                <a:cs typeface="Times New Roman"/>
              </a:rPr>
              <a:t>up" </a:t>
            </a:r>
            <a:r>
              <a:rPr dirty="0" sz="1900" spc="-114">
                <a:latin typeface="Times New Roman"/>
                <a:cs typeface="Times New Roman"/>
              </a:rPr>
              <a:t>of </a:t>
            </a:r>
            <a:r>
              <a:rPr dirty="0" sz="1900" spc="-125">
                <a:latin typeface="Times New Roman"/>
                <a:cs typeface="Times New Roman"/>
              </a:rPr>
              <a:t>enslaved </a:t>
            </a:r>
            <a:r>
              <a:rPr dirty="0" sz="1900" spc="-100">
                <a:latin typeface="Times New Roman"/>
                <a:cs typeface="Times New Roman"/>
              </a:rPr>
              <a:t>couples </a:t>
            </a:r>
            <a:r>
              <a:rPr dirty="0" sz="1900" spc="-110">
                <a:latin typeface="Times New Roman"/>
                <a:cs typeface="Times New Roman"/>
              </a:rPr>
              <a:t>and </a:t>
            </a:r>
            <a:r>
              <a:rPr dirty="0" sz="1900" spc="-175">
                <a:latin typeface="Times New Roman"/>
                <a:cs typeface="Times New Roman"/>
              </a:rPr>
              <a:t>their  </a:t>
            </a:r>
            <a:r>
              <a:rPr dirty="0" sz="1900" spc="-80">
                <a:latin typeface="Times New Roman"/>
                <a:cs typeface="Times New Roman"/>
              </a:rPr>
              <a:t>children </a:t>
            </a:r>
            <a:r>
              <a:rPr dirty="0" sz="1900" spc="-145">
                <a:latin typeface="Times New Roman"/>
                <a:cs typeface="Times New Roman"/>
              </a:rPr>
              <a:t>was </a:t>
            </a:r>
            <a:r>
              <a:rPr dirty="0" sz="1900" spc="-100">
                <a:latin typeface="Times New Roman"/>
                <a:cs typeface="Times New Roman"/>
              </a:rPr>
              <a:t>common </a:t>
            </a:r>
            <a:r>
              <a:rPr dirty="0" sz="1900" spc="-65">
                <a:latin typeface="Times New Roman"/>
                <a:cs typeface="Times New Roman"/>
              </a:rPr>
              <a:t>under</a:t>
            </a:r>
            <a:r>
              <a:rPr dirty="0" sz="1900" spc="145">
                <a:latin typeface="Times New Roman"/>
                <a:cs typeface="Times New Roman"/>
              </a:rPr>
              <a:t> </a:t>
            </a:r>
            <a:r>
              <a:rPr dirty="0" sz="1900" spc="-120">
                <a:latin typeface="Times New Roman"/>
                <a:cs typeface="Times New Roman"/>
              </a:rPr>
              <a:t>slavery.</a:t>
            </a:r>
            <a:endParaRPr sz="1900">
              <a:latin typeface="Times New Roman"/>
              <a:cs typeface="Times New Roman"/>
            </a:endParaRPr>
          </a:p>
          <a:p>
            <a:pPr lvl="1" marL="561340" marR="20320" indent="-228600">
              <a:lnSpc>
                <a:spcPct val="80000"/>
              </a:lnSpc>
              <a:spcBef>
                <a:spcPts val="390"/>
              </a:spcBef>
              <a:buClr>
                <a:srgbClr val="9B2D1F"/>
              </a:buClr>
              <a:buSzPct val="84210"/>
              <a:buFont typeface="Wingdings 2"/>
              <a:buChar char=""/>
              <a:tabLst>
                <a:tab pos="561340" algn="l"/>
              </a:tabLst>
            </a:pPr>
            <a:r>
              <a:rPr dirty="0" sz="1900" spc="-100">
                <a:latin typeface="Times New Roman"/>
                <a:cs typeface="Times New Roman"/>
              </a:rPr>
              <a:t>The </a:t>
            </a:r>
            <a:r>
              <a:rPr dirty="0" sz="1900" spc="-80">
                <a:latin typeface="Times New Roman"/>
                <a:cs typeface="Times New Roman"/>
              </a:rPr>
              <a:t>children </a:t>
            </a:r>
            <a:r>
              <a:rPr dirty="0" sz="1900" spc="-114">
                <a:latin typeface="Times New Roman"/>
                <a:cs typeface="Times New Roman"/>
              </a:rPr>
              <a:t>of </a:t>
            </a:r>
            <a:r>
              <a:rPr dirty="0" sz="1900" spc="-125">
                <a:latin typeface="Times New Roman"/>
                <a:cs typeface="Times New Roman"/>
              </a:rPr>
              <a:t>enslaved </a:t>
            </a:r>
            <a:r>
              <a:rPr dirty="0" sz="1900" spc="-110">
                <a:latin typeface="Times New Roman"/>
                <a:cs typeface="Times New Roman"/>
              </a:rPr>
              <a:t>women </a:t>
            </a:r>
            <a:r>
              <a:rPr dirty="0" sz="1900" spc="-150">
                <a:latin typeface="Times New Roman"/>
                <a:cs typeface="Times New Roman"/>
              </a:rPr>
              <a:t>by </a:t>
            </a:r>
            <a:r>
              <a:rPr dirty="0" sz="1900" spc="-125">
                <a:latin typeface="Times New Roman"/>
                <a:cs typeface="Times New Roman"/>
              </a:rPr>
              <a:t>enslaved </a:t>
            </a:r>
            <a:r>
              <a:rPr dirty="0" sz="1900" spc="-35">
                <a:latin typeface="Times New Roman"/>
                <a:cs typeface="Times New Roman"/>
              </a:rPr>
              <a:t>or </a:t>
            </a:r>
            <a:r>
              <a:rPr dirty="0" sz="1900" spc="-80">
                <a:latin typeface="Times New Roman"/>
                <a:cs typeface="Times New Roman"/>
              </a:rPr>
              <a:t>white </a:t>
            </a:r>
            <a:r>
              <a:rPr dirty="0" sz="1900" spc="-90">
                <a:latin typeface="Times New Roman"/>
                <a:cs typeface="Times New Roman"/>
              </a:rPr>
              <a:t>men </a:t>
            </a:r>
            <a:r>
              <a:rPr dirty="0" sz="1900" spc="-315">
                <a:latin typeface="Times New Roman"/>
                <a:cs typeface="Times New Roman"/>
              </a:rPr>
              <a:t>had  </a:t>
            </a:r>
            <a:r>
              <a:rPr dirty="0" sz="1900" spc="-85">
                <a:latin typeface="Times New Roman"/>
                <a:cs typeface="Times New Roman"/>
              </a:rPr>
              <a:t>no </a:t>
            </a:r>
            <a:r>
              <a:rPr dirty="0" sz="1900" spc="-45">
                <a:latin typeface="Times New Roman"/>
                <a:cs typeface="Times New Roman"/>
              </a:rPr>
              <a:t>protector </a:t>
            </a:r>
            <a:r>
              <a:rPr dirty="0" sz="1900" spc="-110">
                <a:latin typeface="Times New Roman"/>
                <a:cs typeface="Times New Roman"/>
              </a:rPr>
              <a:t>beyond </a:t>
            </a:r>
            <a:r>
              <a:rPr dirty="0" sz="1900" spc="-60">
                <a:latin typeface="Times New Roman"/>
                <a:cs typeface="Times New Roman"/>
              </a:rPr>
              <a:t>the </a:t>
            </a:r>
            <a:r>
              <a:rPr dirty="0" sz="1900" spc="-145">
                <a:latin typeface="Times New Roman"/>
                <a:cs typeface="Times New Roman"/>
              </a:rPr>
              <a:t>slave </a:t>
            </a:r>
            <a:r>
              <a:rPr dirty="0" sz="1900" spc="-70">
                <a:latin typeface="Times New Roman"/>
                <a:cs typeface="Times New Roman"/>
              </a:rPr>
              <a:t>owner; </a:t>
            </a:r>
            <a:r>
              <a:rPr dirty="0" sz="1900" spc="-55">
                <a:latin typeface="Times New Roman"/>
                <a:cs typeface="Times New Roman"/>
              </a:rPr>
              <a:t>their </a:t>
            </a:r>
            <a:r>
              <a:rPr dirty="0" sz="1900" spc="-125">
                <a:latin typeface="Times New Roman"/>
                <a:cs typeface="Times New Roman"/>
              </a:rPr>
              <a:t>physical </a:t>
            </a:r>
            <a:r>
              <a:rPr dirty="0" sz="1900" spc="-120">
                <a:latin typeface="Times New Roman"/>
                <a:cs typeface="Times New Roman"/>
              </a:rPr>
              <a:t>abuse </a:t>
            </a:r>
            <a:r>
              <a:rPr dirty="0" sz="1900" spc="-110">
                <a:latin typeface="Times New Roman"/>
                <a:cs typeface="Times New Roman"/>
              </a:rPr>
              <a:t>and  sexual </a:t>
            </a:r>
            <a:r>
              <a:rPr dirty="0" sz="1900" spc="-75">
                <a:latin typeface="Times New Roman"/>
                <a:cs typeface="Times New Roman"/>
              </a:rPr>
              <a:t>exploitation </a:t>
            </a:r>
            <a:r>
              <a:rPr dirty="0" sz="1900" spc="-145">
                <a:latin typeface="Times New Roman"/>
                <a:cs typeface="Times New Roman"/>
              </a:rPr>
              <a:t>was </a:t>
            </a:r>
            <a:r>
              <a:rPr dirty="0" sz="1900" spc="-75">
                <a:latin typeface="Times New Roman"/>
                <a:cs typeface="Times New Roman"/>
              </a:rPr>
              <a:t>common. </a:t>
            </a:r>
            <a:r>
              <a:rPr dirty="0" sz="1900" spc="-90">
                <a:latin typeface="Times New Roman"/>
                <a:cs typeface="Times New Roman"/>
              </a:rPr>
              <a:t>Free </a:t>
            </a:r>
            <a:r>
              <a:rPr dirty="0" sz="1900" spc="-114">
                <a:latin typeface="Times New Roman"/>
                <a:cs typeface="Times New Roman"/>
              </a:rPr>
              <a:t>black </a:t>
            </a:r>
            <a:r>
              <a:rPr dirty="0" sz="1900" spc="-80">
                <a:latin typeface="Times New Roman"/>
                <a:cs typeface="Times New Roman"/>
              </a:rPr>
              <a:t>children </a:t>
            </a:r>
            <a:r>
              <a:rPr dirty="0" sz="1900" spc="-90">
                <a:latin typeface="Times New Roman"/>
                <a:cs typeface="Times New Roman"/>
              </a:rPr>
              <a:t>risked  </a:t>
            </a:r>
            <a:r>
              <a:rPr dirty="0" sz="1900" spc="-105">
                <a:latin typeface="Times New Roman"/>
                <a:cs typeface="Times New Roman"/>
              </a:rPr>
              <a:t>being </a:t>
            </a:r>
            <a:r>
              <a:rPr dirty="0" sz="1900" spc="-100">
                <a:latin typeface="Times New Roman"/>
                <a:cs typeface="Times New Roman"/>
              </a:rPr>
              <a:t>kidnapped </a:t>
            </a:r>
            <a:r>
              <a:rPr dirty="0" sz="1900" spc="-110">
                <a:latin typeface="Times New Roman"/>
                <a:cs typeface="Times New Roman"/>
              </a:rPr>
              <a:t>and </a:t>
            </a:r>
            <a:r>
              <a:rPr dirty="0" sz="1900" spc="-105">
                <a:latin typeface="Times New Roman"/>
                <a:cs typeface="Times New Roman"/>
              </a:rPr>
              <a:t>sold </a:t>
            </a:r>
            <a:r>
              <a:rPr dirty="0" sz="1900" spc="-65">
                <a:latin typeface="Times New Roman"/>
                <a:cs typeface="Times New Roman"/>
              </a:rPr>
              <a:t>into</a:t>
            </a:r>
            <a:r>
              <a:rPr dirty="0" sz="1900" spc="300">
                <a:latin typeface="Times New Roman"/>
                <a:cs typeface="Times New Roman"/>
              </a:rPr>
              <a:t> </a:t>
            </a:r>
            <a:r>
              <a:rPr dirty="0" sz="1900" spc="-120">
                <a:latin typeface="Times New Roman"/>
                <a:cs typeface="Times New Roman"/>
              </a:rPr>
              <a:t>slavery.</a:t>
            </a:r>
            <a:endParaRPr sz="1900">
              <a:latin typeface="Times New Roman"/>
              <a:cs typeface="Times New Roman"/>
            </a:endParaRPr>
          </a:p>
          <a:p>
            <a:pPr marL="287020" marR="297180" indent="-274320">
              <a:lnSpc>
                <a:spcPct val="80000"/>
              </a:lnSpc>
              <a:spcBef>
                <a:spcPts val="590"/>
              </a:spcBef>
              <a:buClr>
                <a:srgbClr val="D34817"/>
              </a:buClr>
              <a:buSzPct val="85000"/>
              <a:buFont typeface="Wingdings 2"/>
              <a:buChar char=""/>
              <a:tabLst>
                <a:tab pos="287020" algn="l"/>
              </a:tabLst>
            </a:pPr>
            <a:r>
              <a:rPr dirty="0" sz="2000" spc="-100">
                <a:latin typeface="Times New Roman"/>
                <a:cs typeface="Times New Roman"/>
              </a:rPr>
              <a:t>The belief </a:t>
            </a:r>
            <a:r>
              <a:rPr dirty="0" sz="2000" spc="-65">
                <a:latin typeface="Times New Roman"/>
                <a:cs typeface="Times New Roman"/>
              </a:rPr>
              <a:t>that </a:t>
            </a:r>
            <a:r>
              <a:rPr dirty="0" sz="2000" spc="-160">
                <a:latin typeface="Times New Roman"/>
                <a:cs typeface="Times New Roman"/>
              </a:rPr>
              <a:t>a </a:t>
            </a:r>
            <a:r>
              <a:rPr dirty="0" sz="2000" spc="-130">
                <a:latin typeface="Times New Roman"/>
                <a:cs typeface="Times New Roman"/>
              </a:rPr>
              <a:t>slave's </a:t>
            </a:r>
            <a:r>
              <a:rPr dirty="0" sz="2000" spc="-125">
                <a:latin typeface="Times New Roman"/>
                <a:cs typeface="Times New Roman"/>
              </a:rPr>
              <a:t>body </a:t>
            </a:r>
            <a:r>
              <a:rPr dirty="0" sz="2000" spc="-100">
                <a:latin typeface="Times New Roman"/>
                <a:cs typeface="Times New Roman"/>
              </a:rPr>
              <a:t>belonged </a:t>
            </a:r>
            <a:r>
              <a:rPr dirty="0" sz="2000" spc="-30">
                <a:latin typeface="Times New Roman"/>
                <a:cs typeface="Times New Roman"/>
              </a:rPr>
              <a:t>to </a:t>
            </a:r>
            <a:r>
              <a:rPr dirty="0" sz="2000" spc="-60">
                <a:latin typeface="Times New Roman"/>
                <a:cs typeface="Times New Roman"/>
              </a:rPr>
              <a:t>the </a:t>
            </a:r>
            <a:r>
              <a:rPr dirty="0" sz="2000" spc="-80">
                <a:latin typeface="Times New Roman"/>
                <a:cs typeface="Times New Roman"/>
              </a:rPr>
              <a:t>master led </a:t>
            </a:r>
            <a:r>
              <a:rPr dirty="0" sz="2000" spc="-30">
                <a:latin typeface="Times New Roman"/>
                <a:cs typeface="Times New Roman"/>
              </a:rPr>
              <a:t>to  </a:t>
            </a:r>
            <a:r>
              <a:rPr dirty="0" sz="2000" spc="-110">
                <a:latin typeface="Times New Roman"/>
                <a:cs typeface="Times New Roman"/>
              </a:rPr>
              <a:t>sexual </a:t>
            </a:r>
            <a:r>
              <a:rPr dirty="0" sz="2000" spc="-80">
                <a:latin typeface="Times New Roman"/>
                <a:cs typeface="Times New Roman"/>
              </a:rPr>
              <a:t>exploitation </a:t>
            </a:r>
            <a:r>
              <a:rPr dirty="0" sz="2000" spc="-120">
                <a:latin typeface="Times New Roman"/>
                <a:cs typeface="Times New Roman"/>
              </a:rPr>
              <a:t>of </a:t>
            </a:r>
            <a:r>
              <a:rPr dirty="0" sz="2000" spc="-125">
                <a:latin typeface="Times New Roman"/>
                <a:cs typeface="Times New Roman"/>
              </a:rPr>
              <a:t>enslaved </a:t>
            </a:r>
            <a:r>
              <a:rPr dirty="0" sz="2000" spc="-85">
                <a:latin typeface="Times New Roman"/>
                <a:cs typeface="Times New Roman"/>
              </a:rPr>
              <a:t>women, </a:t>
            </a:r>
            <a:r>
              <a:rPr dirty="0" sz="2000" spc="-110">
                <a:latin typeface="Times New Roman"/>
                <a:cs typeface="Times New Roman"/>
              </a:rPr>
              <a:t>who </a:t>
            </a:r>
            <a:r>
              <a:rPr dirty="0" sz="2000" spc="-125">
                <a:latin typeface="Times New Roman"/>
                <a:cs typeface="Times New Roman"/>
              </a:rPr>
              <a:t>had </a:t>
            </a:r>
            <a:r>
              <a:rPr dirty="0" sz="2000" spc="-90">
                <a:latin typeface="Times New Roman"/>
                <a:cs typeface="Times New Roman"/>
              </a:rPr>
              <a:t>no </a:t>
            </a:r>
            <a:r>
              <a:rPr dirty="0" sz="2000" spc="-65">
                <a:latin typeface="Times New Roman"/>
                <a:cs typeface="Times New Roman"/>
              </a:rPr>
              <a:t>right </a:t>
            </a:r>
            <a:r>
              <a:rPr dirty="0" sz="2000" spc="-30">
                <a:latin typeface="Times New Roman"/>
                <a:cs typeface="Times New Roman"/>
              </a:rPr>
              <a:t>to  </a:t>
            </a:r>
            <a:r>
              <a:rPr dirty="0" sz="2000" spc="-55">
                <a:latin typeface="Times New Roman"/>
                <a:cs typeface="Times New Roman"/>
              </a:rPr>
              <a:t>resist.</a:t>
            </a:r>
            <a:endParaRPr sz="2000">
              <a:latin typeface="Times New Roman"/>
              <a:cs typeface="Times New Roman"/>
            </a:endParaRPr>
          </a:p>
          <a:p>
            <a:pPr lvl="1" marL="561340" marR="342900" indent="-228600">
              <a:lnSpc>
                <a:spcPct val="80000"/>
              </a:lnSpc>
              <a:spcBef>
                <a:spcPts val="395"/>
              </a:spcBef>
              <a:buClr>
                <a:srgbClr val="9B2D1F"/>
              </a:buClr>
              <a:buSzPct val="84210"/>
              <a:buFont typeface="Wingdings 2"/>
              <a:buChar char=""/>
              <a:tabLst>
                <a:tab pos="561340" algn="l"/>
              </a:tabLst>
            </a:pPr>
            <a:r>
              <a:rPr dirty="0" sz="1900" spc="-100">
                <a:latin typeface="Times New Roman"/>
                <a:cs typeface="Times New Roman"/>
              </a:rPr>
              <a:t>The </a:t>
            </a:r>
            <a:r>
              <a:rPr dirty="0" sz="1900" spc="-80">
                <a:latin typeface="Times New Roman"/>
                <a:cs typeface="Times New Roman"/>
              </a:rPr>
              <a:t>intense </a:t>
            </a:r>
            <a:r>
              <a:rPr dirty="0" sz="1900" spc="-114">
                <a:latin typeface="Times New Roman"/>
                <a:cs typeface="Times New Roman"/>
              </a:rPr>
              <a:t>jealousy of </a:t>
            </a:r>
            <a:r>
              <a:rPr dirty="0" sz="1900" spc="-110">
                <a:latin typeface="Times New Roman"/>
                <a:cs typeface="Times New Roman"/>
              </a:rPr>
              <a:t>legal </a:t>
            </a:r>
            <a:r>
              <a:rPr dirty="0" sz="1900" spc="-130">
                <a:latin typeface="Times New Roman"/>
                <a:cs typeface="Times New Roman"/>
              </a:rPr>
              <a:t>wives </a:t>
            </a:r>
            <a:r>
              <a:rPr dirty="0" sz="1900" spc="-110">
                <a:latin typeface="Times New Roman"/>
                <a:cs typeface="Times New Roman"/>
              </a:rPr>
              <a:t>and </a:t>
            </a:r>
            <a:r>
              <a:rPr dirty="0" sz="1900" spc="-80">
                <a:latin typeface="Times New Roman"/>
                <a:cs typeface="Times New Roman"/>
              </a:rPr>
              <a:t>children </a:t>
            </a:r>
            <a:r>
              <a:rPr dirty="0" sz="1900" spc="-70">
                <a:latin typeface="Times New Roman"/>
                <a:cs typeface="Times New Roman"/>
              </a:rPr>
              <a:t>directed  </a:t>
            </a:r>
            <a:r>
              <a:rPr dirty="0" sz="1900" spc="-85">
                <a:latin typeface="Times New Roman"/>
                <a:cs typeface="Times New Roman"/>
              </a:rPr>
              <a:t>toward </a:t>
            </a:r>
            <a:r>
              <a:rPr dirty="0" sz="1900" spc="-125">
                <a:latin typeface="Times New Roman"/>
                <a:cs typeface="Times New Roman"/>
              </a:rPr>
              <a:t>enslaved </a:t>
            </a:r>
            <a:r>
              <a:rPr dirty="0" sz="1900" spc="-110">
                <a:latin typeface="Times New Roman"/>
                <a:cs typeface="Times New Roman"/>
              </a:rPr>
              <a:t>women and </a:t>
            </a:r>
            <a:r>
              <a:rPr dirty="0" sz="1900" spc="-75">
                <a:latin typeface="Times New Roman"/>
                <a:cs typeface="Times New Roman"/>
              </a:rPr>
              <a:t>often </a:t>
            </a:r>
            <a:r>
              <a:rPr dirty="0" sz="1900" spc="-85">
                <a:latin typeface="Times New Roman"/>
                <a:cs typeface="Times New Roman"/>
              </a:rPr>
              <a:t>toward </a:t>
            </a:r>
            <a:r>
              <a:rPr dirty="0" sz="1900" spc="-60">
                <a:latin typeface="Times New Roman"/>
                <a:cs typeface="Times New Roman"/>
              </a:rPr>
              <a:t>the </a:t>
            </a:r>
            <a:r>
              <a:rPr dirty="0" sz="1900" spc="-100">
                <a:latin typeface="Times New Roman"/>
                <a:cs typeface="Times New Roman"/>
              </a:rPr>
              <a:t>mixed </a:t>
            </a:r>
            <a:r>
              <a:rPr dirty="0" sz="1900" spc="-85">
                <a:latin typeface="Times New Roman"/>
                <a:cs typeface="Times New Roman"/>
              </a:rPr>
              <a:t>race  </a:t>
            </a:r>
            <a:r>
              <a:rPr dirty="0" sz="1900" spc="-125">
                <a:latin typeface="Times New Roman"/>
                <a:cs typeface="Times New Roman"/>
              </a:rPr>
              <a:t>enslaved </a:t>
            </a:r>
            <a:r>
              <a:rPr dirty="0" sz="1900" spc="-105">
                <a:latin typeface="Times New Roman"/>
                <a:cs typeface="Times New Roman"/>
              </a:rPr>
              <a:t>offspring </a:t>
            </a:r>
            <a:r>
              <a:rPr dirty="0" sz="1900" spc="-80">
                <a:latin typeface="Times New Roman"/>
                <a:cs typeface="Times New Roman"/>
              </a:rPr>
              <a:t>led </a:t>
            </a:r>
            <a:r>
              <a:rPr dirty="0" sz="1900" spc="-35">
                <a:latin typeface="Times New Roman"/>
                <a:cs typeface="Times New Roman"/>
              </a:rPr>
              <a:t>to </a:t>
            </a:r>
            <a:r>
              <a:rPr dirty="0" sz="1900" spc="-100">
                <a:latin typeface="Times New Roman"/>
                <a:cs typeface="Times New Roman"/>
              </a:rPr>
              <a:t>violence </a:t>
            </a:r>
            <a:r>
              <a:rPr dirty="0" sz="1900" spc="-110">
                <a:latin typeface="Times New Roman"/>
                <a:cs typeface="Times New Roman"/>
              </a:rPr>
              <a:t>and </a:t>
            </a:r>
            <a:r>
              <a:rPr dirty="0" sz="1900" spc="-65">
                <a:latin typeface="Times New Roman"/>
                <a:cs typeface="Times New Roman"/>
              </a:rPr>
              <a:t>destruction </a:t>
            </a:r>
            <a:r>
              <a:rPr dirty="0" sz="1900" spc="-114">
                <a:latin typeface="Times New Roman"/>
                <a:cs typeface="Times New Roman"/>
              </a:rPr>
              <a:t>of </a:t>
            </a:r>
            <a:r>
              <a:rPr dirty="0" sz="1900" spc="-80">
                <a:latin typeface="Times New Roman"/>
                <a:cs typeface="Times New Roman"/>
              </a:rPr>
              <a:t>white  </a:t>
            </a:r>
            <a:r>
              <a:rPr dirty="0" sz="1900" spc="-90">
                <a:latin typeface="Times New Roman"/>
                <a:cs typeface="Times New Roman"/>
              </a:rPr>
              <a:t>marriages </a:t>
            </a:r>
            <a:r>
              <a:rPr dirty="0" sz="1900" spc="-110">
                <a:latin typeface="Times New Roman"/>
                <a:cs typeface="Times New Roman"/>
              </a:rPr>
              <a:t>and </a:t>
            </a:r>
            <a:r>
              <a:rPr dirty="0" sz="1900" spc="-95">
                <a:latin typeface="Times New Roman"/>
                <a:cs typeface="Times New Roman"/>
              </a:rPr>
              <a:t>families, </a:t>
            </a:r>
            <a:r>
              <a:rPr dirty="0" sz="1900" spc="-150">
                <a:latin typeface="Times New Roman"/>
                <a:cs typeface="Times New Roman"/>
              </a:rPr>
              <a:t>as </a:t>
            </a:r>
            <a:r>
              <a:rPr dirty="0" sz="1900" spc="-105">
                <a:latin typeface="Times New Roman"/>
                <a:cs typeface="Times New Roman"/>
              </a:rPr>
              <a:t>well </a:t>
            </a:r>
            <a:r>
              <a:rPr dirty="0" sz="1900" spc="-150">
                <a:latin typeface="Times New Roman"/>
                <a:cs typeface="Times New Roman"/>
              </a:rPr>
              <a:t>as </a:t>
            </a:r>
            <a:r>
              <a:rPr dirty="0" sz="1900" spc="-65">
                <a:latin typeface="Times New Roman"/>
                <a:cs typeface="Times New Roman"/>
              </a:rPr>
              <a:t>destruction </a:t>
            </a:r>
            <a:r>
              <a:rPr dirty="0" sz="1900" spc="-114">
                <a:latin typeface="Times New Roman"/>
                <a:cs typeface="Times New Roman"/>
              </a:rPr>
              <a:t>of </a:t>
            </a:r>
            <a:r>
              <a:rPr dirty="0" sz="1900" spc="-60">
                <a:latin typeface="Times New Roman"/>
                <a:cs typeface="Times New Roman"/>
              </a:rPr>
              <a:t>the </a:t>
            </a:r>
            <a:r>
              <a:rPr dirty="0" sz="1900" spc="-120">
                <a:latin typeface="Times New Roman"/>
                <a:cs typeface="Times New Roman"/>
              </a:rPr>
              <a:t>lives </a:t>
            </a:r>
            <a:r>
              <a:rPr dirty="0" sz="1900" spc="-114">
                <a:latin typeface="Times New Roman"/>
                <a:cs typeface="Times New Roman"/>
              </a:rPr>
              <a:t>of  </a:t>
            </a:r>
            <a:r>
              <a:rPr dirty="0" sz="1900" spc="-125">
                <a:latin typeface="Times New Roman"/>
                <a:cs typeface="Times New Roman"/>
              </a:rPr>
              <a:t>enslaved </a:t>
            </a:r>
            <a:r>
              <a:rPr dirty="0" sz="1900" spc="-110">
                <a:latin typeface="Times New Roman"/>
                <a:cs typeface="Times New Roman"/>
              </a:rPr>
              <a:t>women and</a:t>
            </a:r>
            <a:r>
              <a:rPr dirty="0" sz="1900" spc="150">
                <a:latin typeface="Times New Roman"/>
                <a:cs typeface="Times New Roman"/>
              </a:rPr>
              <a:t> </a:t>
            </a:r>
            <a:r>
              <a:rPr dirty="0" sz="1900" spc="-65">
                <a:latin typeface="Times New Roman"/>
                <a:cs typeface="Times New Roman"/>
              </a:rPr>
              <a:t>children.</a:t>
            </a:r>
            <a:endParaRPr sz="1900">
              <a:latin typeface="Times New Roman"/>
              <a:cs typeface="Times New Roman"/>
            </a:endParaRPr>
          </a:p>
          <a:p>
            <a:pPr marL="12700" marR="427355" indent="-635">
              <a:lnSpc>
                <a:spcPts val="2260"/>
              </a:lnSpc>
              <a:spcBef>
                <a:spcPts val="305"/>
              </a:spcBef>
            </a:pPr>
            <a:r>
              <a:rPr dirty="0" sz="2000" spc="-85">
                <a:latin typeface="Times New Roman"/>
                <a:cs typeface="Times New Roman"/>
              </a:rPr>
              <a:t>* </a:t>
            </a:r>
            <a:r>
              <a:rPr dirty="0" sz="2000" spc="-75" i="1">
                <a:latin typeface="Times New Roman"/>
                <a:cs typeface="Times New Roman"/>
              </a:rPr>
              <a:t>(</a:t>
            </a:r>
            <a:r>
              <a:rPr dirty="0" sz="2000" spc="-75">
                <a:latin typeface="Times New Roman"/>
                <a:cs typeface="Times New Roman"/>
              </a:rPr>
              <a:t>Note:Text </a:t>
            </a:r>
            <a:r>
              <a:rPr dirty="0" sz="2000" spc="-140">
                <a:latin typeface="Times New Roman"/>
                <a:cs typeface="Times New Roman"/>
              </a:rPr>
              <a:t>analysis </a:t>
            </a:r>
            <a:r>
              <a:rPr dirty="0" sz="2000" spc="-95">
                <a:latin typeface="Times New Roman"/>
                <a:cs typeface="Times New Roman"/>
              </a:rPr>
              <a:t>activities in </a:t>
            </a:r>
            <a:r>
              <a:rPr dirty="0" sz="2000" spc="-60">
                <a:latin typeface="Times New Roman"/>
                <a:cs typeface="Times New Roman"/>
              </a:rPr>
              <a:t>the </a:t>
            </a:r>
            <a:r>
              <a:rPr dirty="0" sz="2000" spc="-110">
                <a:latin typeface="Times New Roman"/>
                <a:cs typeface="Times New Roman"/>
              </a:rPr>
              <a:t>lesson </a:t>
            </a:r>
            <a:r>
              <a:rPr dirty="0" sz="2000" spc="-95">
                <a:latin typeface="Times New Roman"/>
                <a:cs typeface="Times New Roman"/>
              </a:rPr>
              <a:t>will </a:t>
            </a:r>
            <a:r>
              <a:rPr dirty="0" sz="2000" spc="-125">
                <a:latin typeface="Times New Roman"/>
                <a:cs typeface="Times New Roman"/>
              </a:rPr>
              <a:t>focus </a:t>
            </a:r>
            <a:r>
              <a:rPr dirty="0" sz="2000" spc="-90">
                <a:latin typeface="Times New Roman"/>
                <a:cs typeface="Times New Roman"/>
              </a:rPr>
              <a:t>on this  </a:t>
            </a:r>
            <a:r>
              <a:rPr dirty="0" sz="2000" spc="-80">
                <a:latin typeface="Times New Roman"/>
                <a:cs typeface="Times New Roman"/>
              </a:rPr>
              <a:t>aspect.</a:t>
            </a:r>
            <a:r>
              <a:rPr dirty="0" sz="2000" spc="-80" i="1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81580" marR="5080" indent="-2217420">
              <a:lnSpc>
                <a:spcPct val="100000"/>
              </a:lnSpc>
            </a:pPr>
            <a:r>
              <a:rPr dirty="0" spc="-85"/>
              <a:t>Marriage: </a:t>
            </a:r>
            <a:r>
              <a:rPr dirty="0" spc="-229"/>
              <a:t>How </a:t>
            </a:r>
            <a:r>
              <a:rPr dirty="0" spc="-105"/>
              <a:t>Did </a:t>
            </a:r>
            <a:r>
              <a:rPr dirty="0" spc="-160"/>
              <a:t>Slavery </a:t>
            </a:r>
            <a:r>
              <a:rPr dirty="0" spc="-105"/>
              <a:t>Undermine  </a:t>
            </a:r>
            <a:r>
              <a:rPr dirty="0" spc="-75"/>
              <a:t>and </a:t>
            </a:r>
            <a:r>
              <a:rPr dirty="0" spc="-95"/>
              <a:t>Pervert</a:t>
            </a:r>
            <a:r>
              <a:rPr dirty="0" spc="-204"/>
              <a:t> </a:t>
            </a:r>
            <a:r>
              <a:rPr dirty="0" spc="-65"/>
              <a:t>It?</a:t>
            </a:r>
          </a:p>
        </p:txBody>
      </p:sp>
      <p:sp>
        <p:nvSpPr>
          <p:cNvPr id="4" name="object 4"/>
          <p:cNvSpPr/>
          <p:nvPr/>
        </p:nvSpPr>
        <p:spPr>
          <a:xfrm>
            <a:off x="381000" y="6369049"/>
            <a:ext cx="1219199" cy="273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7200" y="1600200"/>
            <a:ext cx="1904999" cy="3067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6275" y="565403"/>
            <a:ext cx="5553710" cy="5695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20">
                <a:solidFill>
                  <a:srgbClr val="696464"/>
                </a:solidFill>
              </a:rPr>
              <a:t>Who </a:t>
            </a:r>
            <a:r>
              <a:rPr dirty="0" spc="-265">
                <a:solidFill>
                  <a:srgbClr val="696464"/>
                </a:solidFill>
              </a:rPr>
              <a:t>Was </a:t>
            </a:r>
            <a:r>
              <a:rPr dirty="0" spc="-125">
                <a:solidFill>
                  <a:srgbClr val="696464"/>
                </a:solidFill>
              </a:rPr>
              <a:t>Solomon</a:t>
            </a:r>
            <a:r>
              <a:rPr dirty="0" spc="130">
                <a:solidFill>
                  <a:srgbClr val="696464"/>
                </a:solidFill>
              </a:rPr>
              <a:t> </a:t>
            </a:r>
            <a:r>
              <a:rPr dirty="0" spc="-70">
                <a:solidFill>
                  <a:srgbClr val="696464"/>
                </a:solidFill>
              </a:rPr>
              <a:t>Northup?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882140"/>
            <a:ext cx="7761605" cy="3155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34817"/>
              </a:buClr>
              <a:buSzPct val="85000"/>
              <a:buFont typeface="Wingdings 2"/>
              <a:buChar char=""/>
              <a:tabLst>
                <a:tab pos="287020" algn="l"/>
              </a:tabLst>
            </a:pPr>
            <a:r>
              <a:rPr dirty="0" sz="3000" spc="-90">
                <a:latin typeface="Times New Roman"/>
                <a:cs typeface="Times New Roman"/>
              </a:rPr>
              <a:t>1808: </a:t>
            </a:r>
            <a:r>
              <a:rPr dirty="0" sz="3000" spc="-155">
                <a:latin typeface="Times New Roman"/>
                <a:cs typeface="Times New Roman"/>
              </a:rPr>
              <a:t>Born </a:t>
            </a:r>
            <a:r>
              <a:rPr dirty="0" sz="3000" spc="-140">
                <a:latin typeface="Times New Roman"/>
                <a:cs typeface="Times New Roman"/>
              </a:rPr>
              <a:t>in </a:t>
            </a:r>
            <a:r>
              <a:rPr dirty="0" sz="3000" spc="-130">
                <a:latin typeface="Times New Roman"/>
                <a:cs typeface="Times New Roman"/>
              </a:rPr>
              <a:t>Minerva,</a:t>
            </a:r>
            <a:r>
              <a:rPr dirty="0" sz="3000" spc="-210">
                <a:latin typeface="Times New Roman"/>
                <a:cs typeface="Times New Roman"/>
              </a:rPr>
              <a:t> </a:t>
            </a:r>
            <a:r>
              <a:rPr dirty="0" sz="3000" spc="-204">
                <a:latin typeface="Times New Roman"/>
                <a:cs typeface="Times New Roman"/>
              </a:rPr>
              <a:t>NewYork</a:t>
            </a:r>
            <a:endParaRPr sz="3000">
              <a:latin typeface="Times New Roman"/>
              <a:cs typeface="Times New Roman"/>
            </a:endParaRPr>
          </a:p>
          <a:p>
            <a:pPr lvl="1" marL="561340" marR="991235" indent="-228600">
              <a:lnSpc>
                <a:spcPct val="100000"/>
              </a:lnSpc>
              <a:spcBef>
                <a:spcPts val="425"/>
              </a:spcBef>
              <a:buClr>
                <a:srgbClr val="9B2D1F"/>
              </a:buClr>
              <a:buSzPct val="83928"/>
              <a:buFont typeface="Wingdings 2"/>
              <a:buChar char=""/>
              <a:tabLst>
                <a:tab pos="561340" algn="l"/>
              </a:tabLst>
            </a:pPr>
            <a:r>
              <a:rPr dirty="0" sz="2800" spc="-215">
                <a:latin typeface="Times New Roman"/>
                <a:cs typeface="Times New Roman"/>
              </a:rPr>
              <a:t>Son </a:t>
            </a:r>
            <a:r>
              <a:rPr dirty="0" sz="2800" spc="-165">
                <a:latin typeface="Times New Roman"/>
                <a:cs typeface="Times New Roman"/>
              </a:rPr>
              <a:t>of </a:t>
            </a:r>
            <a:r>
              <a:rPr dirty="0" sz="2800" spc="-75">
                <a:latin typeface="Times New Roman"/>
                <a:cs typeface="Times New Roman"/>
              </a:rPr>
              <a:t>former </a:t>
            </a:r>
            <a:r>
              <a:rPr dirty="0" sz="2800" spc="-165">
                <a:latin typeface="Times New Roman"/>
                <a:cs typeface="Times New Roman"/>
              </a:rPr>
              <a:t>slave, </a:t>
            </a:r>
            <a:r>
              <a:rPr dirty="0" sz="2800" spc="-150">
                <a:latin typeface="Times New Roman"/>
                <a:cs typeface="Times New Roman"/>
              </a:rPr>
              <a:t>Mintus </a:t>
            </a:r>
            <a:r>
              <a:rPr dirty="0" sz="2800" spc="-65">
                <a:latin typeface="Times New Roman"/>
                <a:cs typeface="Times New Roman"/>
              </a:rPr>
              <a:t>Northup; </a:t>
            </a:r>
            <a:r>
              <a:rPr dirty="0" sz="2800" spc="-195">
                <a:latin typeface="Times New Roman"/>
                <a:cs typeface="Times New Roman"/>
              </a:rPr>
              <a:t>Northup's  </a:t>
            </a:r>
            <a:r>
              <a:rPr dirty="0" sz="2800" spc="-85">
                <a:latin typeface="Times New Roman"/>
                <a:cs typeface="Times New Roman"/>
              </a:rPr>
              <a:t>mother </a:t>
            </a:r>
            <a:r>
              <a:rPr dirty="0" sz="2800" spc="-185">
                <a:latin typeface="Times New Roman"/>
                <a:cs typeface="Times New Roman"/>
              </a:rPr>
              <a:t>is</a:t>
            </a:r>
            <a:r>
              <a:rPr dirty="0" sz="2800" spc="-140">
                <a:latin typeface="Times New Roman"/>
                <a:cs typeface="Times New Roman"/>
              </a:rPr>
              <a:t> </a:t>
            </a:r>
            <a:r>
              <a:rPr dirty="0" sz="2800" spc="-114">
                <a:latin typeface="Times New Roman"/>
                <a:cs typeface="Times New Roman"/>
              </a:rPr>
              <a:t>unknown.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65"/>
              </a:spcBef>
              <a:buClr>
                <a:srgbClr val="D34817"/>
              </a:buClr>
              <a:buSzPct val="85000"/>
              <a:buFont typeface="Wingdings 2"/>
              <a:buChar char=""/>
              <a:tabLst>
                <a:tab pos="287020" algn="l"/>
              </a:tabLst>
            </a:pPr>
            <a:r>
              <a:rPr dirty="0" sz="3000" spc="-90">
                <a:latin typeface="Times New Roman"/>
                <a:cs typeface="Times New Roman"/>
              </a:rPr>
              <a:t>1829: </a:t>
            </a:r>
            <a:r>
              <a:rPr dirty="0" sz="3000" spc="-120">
                <a:latin typeface="Times New Roman"/>
                <a:cs typeface="Times New Roman"/>
              </a:rPr>
              <a:t>Married </a:t>
            </a:r>
            <a:r>
              <a:rPr dirty="0" sz="3000" spc="-185">
                <a:latin typeface="Times New Roman"/>
                <a:cs typeface="Times New Roman"/>
              </a:rPr>
              <a:t>Anne </a:t>
            </a:r>
            <a:r>
              <a:rPr dirty="0" sz="3000" spc="-100">
                <a:latin typeface="Times New Roman"/>
                <a:cs typeface="Times New Roman"/>
              </a:rPr>
              <a:t>Hampton, </a:t>
            </a:r>
            <a:r>
              <a:rPr dirty="0" sz="3000" spc="-240">
                <a:latin typeface="Times New Roman"/>
                <a:cs typeface="Times New Roman"/>
              </a:rPr>
              <a:t>a </a:t>
            </a:r>
            <a:r>
              <a:rPr dirty="0" sz="3000" spc="-114">
                <a:latin typeface="Times New Roman"/>
                <a:cs typeface="Times New Roman"/>
              </a:rPr>
              <a:t>free </a:t>
            </a:r>
            <a:r>
              <a:rPr dirty="0" sz="3000" spc="-175">
                <a:latin typeface="Times New Roman"/>
                <a:cs typeface="Times New Roman"/>
              </a:rPr>
              <a:t>black</a:t>
            </a:r>
            <a:r>
              <a:rPr dirty="0" sz="3000" spc="-195">
                <a:latin typeface="Times New Roman"/>
                <a:cs typeface="Times New Roman"/>
              </a:rPr>
              <a:t> </a:t>
            </a:r>
            <a:r>
              <a:rPr dirty="0" sz="3000" spc="-135">
                <a:latin typeface="Times New Roman"/>
                <a:cs typeface="Times New Roman"/>
              </a:rPr>
              <a:t>woman.</a:t>
            </a:r>
            <a:endParaRPr sz="3000">
              <a:latin typeface="Times New Roman"/>
              <a:cs typeface="Times New Roman"/>
            </a:endParaRPr>
          </a:p>
          <a:p>
            <a:pPr lvl="1" marL="561340" indent="-228600">
              <a:lnSpc>
                <a:spcPct val="100000"/>
              </a:lnSpc>
              <a:spcBef>
                <a:spcPts val="480"/>
              </a:spcBef>
              <a:buClr>
                <a:srgbClr val="9B2D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dirty="0" sz="2400" spc="-150">
                <a:latin typeface="Times New Roman"/>
                <a:cs typeface="Times New Roman"/>
              </a:rPr>
              <a:t>They had </a:t>
            </a:r>
            <a:r>
              <a:rPr dirty="0" sz="2400" spc="-65">
                <a:latin typeface="Times New Roman"/>
                <a:cs typeface="Times New Roman"/>
              </a:rPr>
              <a:t>three</a:t>
            </a:r>
            <a:r>
              <a:rPr dirty="0" sz="2400" spc="35">
                <a:latin typeface="Times New Roman"/>
                <a:cs typeface="Times New Roman"/>
              </a:rPr>
              <a:t> </a:t>
            </a:r>
            <a:r>
              <a:rPr dirty="0" sz="2400" spc="-75">
                <a:latin typeface="Times New Roman"/>
                <a:cs typeface="Times New Roman"/>
              </a:rPr>
              <a:t>children.</a:t>
            </a:r>
            <a:endParaRPr sz="2400">
              <a:latin typeface="Times New Roman"/>
              <a:cs typeface="Times New Roman"/>
            </a:endParaRPr>
          </a:p>
          <a:p>
            <a:pPr lvl="1" marL="561340" marR="5080" indent="-228600">
              <a:lnSpc>
                <a:spcPct val="100000"/>
              </a:lnSpc>
              <a:spcBef>
                <a:spcPts val="405"/>
              </a:spcBef>
              <a:buClr>
                <a:srgbClr val="9B2D1F"/>
              </a:buClr>
              <a:buSzPct val="83333"/>
              <a:buFont typeface="Wingdings 2"/>
              <a:buChar char=""/>
              <a:tabLst>
                <a:tab pos="561340" algn="l"/>
              </a:tabLst>
            </a:pPr>
            <a:r>
              <a:rPr dirty="0" sz="2400" spc="-140">
                <a:latin typeface="Times New Roman"/>
                <a:cs typeface="Times New Roman"/>
              </a:rPr>
              <a:t>Solomon </a:t>
            </a:r>
            <a:r>
              <a:rPr dirty="0" sz="2400" spc="-180">
                <a:latin typeface="Times New Roman"/>
                <a:cs typeface="Times New Roman"/>
              </a:rPr>
              <a:t>was </a:t>
            </a:r>
            <a:r>
              <a:rPr dirty="0" sz="2400" spc="-190">
                <a:latin typeface="Times New Roman"/>
                <a:cs typeface="Times New Roman"/>
              </a:rPr>
              <a:t>a </a:t>
            </a:r>
            <a:r>
              <a:rPr dirty="0" sz="2400" spc="-90">
                <a:latin typeface="Times New Roman"/>
                <a:cs typeface="Times New Roman"/>
              </a:rPr>
              <a:t>farmer, </a:t>
            </a:r>
            <a:r>
              <a:rPr dirty="0" sz="2400" spc="-190">
                <a:latin typeface="Times New Roman"/>
                <a:cs typeface="Times New Roman"/>
              </a:rPr>
              <a:t>a </a:t>
            </a:r>
            <a:r>
              <a:rPr dirty="0" sz="2400" spc="-65">
                <a:latin typeface="Times New Roman"/>
                <a:cs typeface="Times New Roman"/>
              </a:rPr>
              <a:t>rafter </a:t>
            </a:r>
            <a:r>
              <a:rPr dirty="0" sz="2400" spc="-105">
                <a:latin typeface="Times New Roman"/>
                <a:cs typeface="Times New Roman"/>
              </a:rPr>
              <a:t>on </a:t>
            </a:r>
            <a:r>
              <a:rPr dirty="0" sz="2400" spc="-75">
                <a:latin typeface="Times New Roman"/>
                <a:cs typeface="Times New Roman"/>
              </a:rPr>
              <a:t>the </a:t>
            </a:r>
            <a:r>
              <a:rPr dirty="0" sz="2400" spc="-185">
                <a:latin typeface="Times New Roman"/>
                <a:cs typeface="Times New Roman"/>
              </a:rPr>
              <a:t>Lake </a:t>
            </a:r>
            <a:r>
              <a:rPr dirty="0" sz="2400" spc="-140">
                <a:latin typeface="Times New Roman"/>
                <a:cs typeface="Times New Roman"/>
              </a:rPr>
              <a:t>Champlain </a:t>
            </a:r>
            <a:r>
              <a:rPr dirty="0" sz="2400" spc="-105">
                <a:latin typeface="Times New Roman"/>
                <a:cs typeface="Times New Roman"/>
              </a:rPr>
              <a:t>Canal, </a:t>
            </a:r>
            <a:r>
              <a:rPr dirty="0" sz="2400" spc="-305">
                <a:latin typeface="Times New Roman"/>
                <a:cs typeface="Times New Roman"/>
              </a:rPr>
              <a:t>and  </a:t>
            </a:r>
            <a:r>
              <a:rPr dirty="0" sz="2400" spc="-190">
                <a:latin typeface="Times New Roman"/>
                <a:cs typeface="Times New Roman"/>
              </a:rPr>
              <a:t>a </a:t>
            </a:r>
            <a:r>
              <a:rPr dirty="0" sz="2400" spc="-95">
                <a:latin typeface="Times New Roman"/>
                <a:cs typeface="Times New Roman"/>
              </a:rPr>
              <a:t>popular </a:t>
            </a:r>
            <a:r>
              <a:rPr dirty="0" sz="2400" spc="-125">
                <a:latin typeface="Times New Roman"/>
                <a:cs typeface="Times New Roman"/>
              </a:rPr>
              <a:t>local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-100">
                <a:latin typeface="Times New Roman"/>
                <a:cs typeface="Times New Roman"/>
              </a:rPr>
              <a:t>fiddler.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600" y="5181600"/>
            <a:ext cx="3824477" cy="41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1000" y="6369049"/>
            <a:ext cx="1219199" cy="273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700850"/>
            <a:ext cx="7541895" cy="63119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250">
                <a:solidFill>
                  <a:srgbClr val="696464"/>
                </a:solidFill>
              </a:rPr>
              <a:t>Wrap-Up </a:t>
            </a:r>
            <a:r>
              <a:rPr dirty="0" sz="4000" spc="-85">
                <a:solidFill>
                  <a:srgbClr val="696464"/>
                </a:solidFill>
              </a:rPr>
              <a:t>and </a:t>
            </a:r>
            <a:r>
              <a:rPr dirty="0" sz="4000" spc="-120">
                <a:solidFill>
                  <a:srgbClr val="696464"/>
                </a:solidFill>
              </a:rPr>
              <a:t>Transition </a:t>
            </a:r>
            <a:r>
              <a:rPr dirty="0" sz="4000" spc="-55">
                <a:solidFill>
                  <a:srgbClr val="696464"/>
                </a:solidFill>
              </a:rPr>
              <a:t>to</a:t>
            </a:r>
            <a:r>
              <a:rPr dirty="0" sz="4000" spc="-30">
                <a:solidFill>
                  <a:srgbClr val="696464"/>
                </a:solidFill>
              </a:rPr>
              <a:t> </a:t>
            </a:r>
            <a:r>
              <a:rPr dirty="0" sz="4000" spc="-100">
                <a:solidFill>
                  <a:srgbClr val="696464"/>
                </a:solidFill>
              </a:rPr>
              <a:t>Activities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50539" y="1888744"/>
            <a:ext cx="5478780" cy="397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marR="159385" indent="-274320">
              <a:lnSpc>
                <a:spcPts val="2110"/>
              </a:lnSpc>
              <a:buClr>
                <a:srgbClr val="D34817"/>
              </a:buClr>
              <a:buSzPct val="84090"/>
              <a:buFont typeface="Wingdings 2"/>
              <a:buChar char=""/>
              <a:tabLst>
                <a:tab pos="287020" algn="l"/>
              </a:tabLst>
            </a:pPr>
            <a:r>
              <a:rPr dirty="0" sz="2200" spc="-250">
                <a:latin typeface="Times New Roman"/>
                <a:cs typeface="Times New Roman"/>
              </a:rPr>
              <a:t>To </a:t>
            </a:r>
            <a:r>
              <a:rPr dirty="0" sz="2200" spc="-50">
                <a:latin typeface="Times New Roman"/>
                <a:cs typeface="Times New Roman"/>
              </a:rPr>
              <a:t>reiterate: </a:t>
            </a:r>
            <a:r>
              <a:rPr dirty="0" sz="2200" spc="-70">
                <a:latin typeface="Times New Roman"/>
                <a:cs typeface="Times New Roman"/>
              </a:rPr>
              <a:t>the </a:t>
            </a:r>
            <a:r>
              <a:rPr dirty="0" sz="2200" spc="-75">
                <a:latin typeface="Times New Roman"/>
                <a:cs typeface="Times New Roman"/>
              </a:rPr>
              <a:t>institution </a:t>
            </a:r>
            <a:r>
              <a:rPr dirty="0" sz="2200" spc="-130">
                <a:latin typeface="Times New Roman"/>
                <a:cs typeface="Times New Roman"/>
              </a:rPr>
              <a:t>of </a:t>
            </a:r>
            <a:r>
              <a:rPr dirty="0" sz="2200" spc="-140">
                <a:latin typeface="Times New Roman"/>
                <a:cs typeface="Times New Roman"/>
              </a:rPr>
              <a:t>slavery </a:t>
            </a:r>
            <a:r>
              <a:rPr dirty="0" sz="2200" spc="-160">
                <a:latin typeface="Times New Roman"/>
                <a:cs typeface="Times New Roman"/>
              </a:rPr>
              <a:t>undermined  </a:t>
            </a:r>
            <a:r>
              <a:rPr dirty="0" sz="2200" spc="-125">
                <a:latin typeface="Times New Roman"/>
                <a:cs typeface="Times New Roman"/>
              </a:rPr>
              <a:t>and </a:t>
            </a:r>
            <a:r>
              <a:rPr dirty="0" sz="2200" spc="-55">
                <a:latin typeface="Times New Roman"/>
                <a:cs typeface="Times New Roman"/>
              </a:rPr>
              <a:t>perverted </a:t>
            </a:r>
            <a:r>
              <a:rPr dirty="0" sz="2200" spc="-70">
                <a:latin typeface="Times New Roman"/>
                <a:cs typeface="Times New Roman"/>
              </a:rPr>
              <a:t>the </a:t>
            </a:r>
            <a:r>
              <a:rPr dirty="0" sz="2200" spc="-95">
                <a:latin typeface="Times New Roman"/>
                <a:cs typeface="Times New Roman"/>
              </a:rPr>
              <a:t>principal </a:t>
            </a:r>
            <a:r>
              <a:rPr dirty="0" sz="2200" spc="-85">
                <a:latin typeface="Times New Roman"/>
                <a:cs typeface="Times New Roman"/>
              </a:rPr>
              <a:t>institutions </a:t>
            </a:r>
            <a:r>
              <a:rPr dirty="0" sz="2200" spc="-95">
                <a:latin typeface="Times New Roman"/>
                <a:cs typeface="Times New Roman"/>
              </a:rPr>
              <a:t>upon  </a:t>
            </a:r>
            <a:r>
              <a:rPr dirty="0" sz="2200" spc="-125">
                <a:latin typeface="Times New Roman"/>
                <a:cs typeface="Times New Roman"/>
              </a:rPr>
              <a:t>which </a:t>
            </a:r>
            <a:r>
              <a:rPr dirty="0" sz="2200" spc="-70">
                <a:latin typeface="Times New Roman"/>
                <a:cs typeface="Times New Roman"/>
              </a:rPr>
              <a:t>the </a:t>
            </a:r>
            <a:r>
              <a:rPr dirty="0" sz="2200" spc="-95">
                <a:latin typeface="Times New Roman"/>
                <a:cs typeface="Times New Roman"/>
              </a:rPr>
              <a:t>nation </a:t>
            </a:r>
            <a:r>
              <a:rPr dirty="0" sz="2200" spc="-165">
                <a:latin typeface="Times New Roman"/>
                <a:cs typeface="Times New Roman"/>
              </a:rPr>
              <a:t>was</a:t>
            </a:r>
            <a:r>
              <a:rPr dirty="0" sz="2200" spc="35">
                <a:latin typeface="Times New Roman"/>
                <a:cs typeface="Times New Roman"/>
              </a:rPr>
              <a:t> </a:t>
            </a:r>
            <a:r>
              <a:rPr dirty="0" sz="2200" spc="-55">
                <a:latin typeface="Times New Roman"/>
                <a:cs typeface="Times New Roman"/>
              </a:rPr>
              <a:t>built.</a:t>
            </a:r>
            <a:endParaRPr sz="2200">
              <a:latin typeface="Times New Roman"/>
              <a:cs typeface="Times New Roman"/>
            </a:endParaRPr>
          </a:p>
          <a:p>
            <a:pPr lvl="1" marL="561340" marR="374650" indent="-228600">
              <a:lnSpc>
                <a:spcPct val="80000"/>
              </a:lnSpc>
              <a:spcBef>
                <a:spcPts val="430"/>
              </a:spcBef>
              <a:buClr>
                <a:srgbClr val="9B2D1F"/>
              </a:buClr>
              <a:buSzPct val="85000"/>
              <a:buFont typeface="Wingdings 2"/>
              <a:buChar char=""/>
              <a:tabLst>
                <a:tab pos="561340" algn="l"/>
              </a:tabLst>
            </a:pPr>
            <a:r>
              <a:rPr dirty="0" sz="2000" spc="-65">
                <a:latin typeface="Times New Roman"/>
                <a:cs typeface="Times New Roman"/>
              </a:rPr>
              <a:t>Northup's </a:t>
            </a:r>
            <a:r>
              <a:rPr dirty="0" sz="2000" spc="-80">
                <a:latin typeface="Times New Roman"/>
                <a:cs typeface="Times New Roman"/>
              </a:rPr>
              <a:t>narrative </a:t>
            </a:r>
            <a:r>
              <a:rPr dirty="0" sz="2000" spc="-114">
                <a:latin typeface="Times New Roman"/>
                <a:cs typeface="Times New Roman"/>
              </a:rPr>
              <a:t>especially reveals </a:t>
            </a:r>
            <a:r>
              <a:rPr dirty="0" sz="2000" spc="-130">
                <a:latin typeface="Times New Roman"/>
                <a:cs typeface="Times New Roman"/>
              </a:rPr>
              <a:t>how </a:t>
            </a:r>
            <a:r>
              <a:rPr dirty="0" sz="2000" spc="-215">
                <a:latin typeface="Times New Roman"/>
                <a:cs typeface="Times New Roman"/>
              </a:rPr>
              <a:t>slavery  </a:t>
            </a:r>
            <a:r>
              <a:rPr dirty="0" sz="2000" spc="-75">
                <a:latin typeface="Times New Roman"/>
                <a:cs typeface="Times New Roman"/>
              </a:rPr>
              <a:t>undermined </a:t>
            </a:r>
            <a:r>
              <a:rPr dirty="0" sz="2000" spc="-114">
                <a:latin typeface="Times New Roman"/>
                <a:cs typeface="Times New Roman"/>
              </a:rPr>
              <a:t>and </a:t>
            </a:r>
            <a:r>
              <a:rPr dirty="0" sz="2000" spc="-45">
                <a:latin typeface="Times New Roman"/>
                <a:cs typeface="Times New Roman"/>
              </a:rPr>
              <a:t>perverted </a:t>
            </a:r>
            <a:r>
              <a:rPr dirty="0" sz="2000" spc="-60">
                <a:latin typeface="Times New Roman"/>
                <a:cs typeface="Times New Roman"/>
              </a:rPr>
              <a:t>the </a:t>
            </a:r>
            <a:r>
              <a:rPr dirty="0" sz="2000" spc="-70">
                <a:latin typeface="Times New Roman"/>
                <a:cs typeface="Times New Roman"/>
              </a:rPr>
              <a:t>institution </a:t>
            </a:r>
            <a:r>
              <a:rPr dirty="0" sz="2000" spc="-125">
                <a:latin typeface="Times New Roman"/>
                <a:cs typeface="Times New Roman"/>
              </a:rPr>
              <a:t>of  </a:t>
            </a:r>
            <a:r>
              <a:rPr dirty="0" sz="2000" spc="-90">
                <a:latin typeface="Times New Roman"/>
                <a:cs typeface="Times New Roman"/>
              </a:rPr>
              <a:t>marriage </a:t>
            </a:r>
            <a:r>
              <a:rPr dirty="0" sz="2000" spc="-114">
                <a:latin typeface="Times New Roman"/>
                <a:cs typeface="Times New Roman"/>
              </a:rPr>
              <a:t>and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 spc="-140">
                <a:latin typeface="Times New Roman"/>
                <a:cs typeface="Times New Roman"/>
              </a:rPr>
              <a:t>family.</a:t>
            </a:r>
            <a:endParaRPr sz="2000">
              <a:latin typeface="Times New Roman"/>
              <a:cs typeface="Times New Roman"/>
            </a:endParaRPr>
          </a:p>
          <a:p>
            <a:pPr lvl="2" marL="835660" marR="5080" indent="-228600">
              <a:lnSpc>
                <a:spcPts val="1630"/>
              </a:lnSpc>
              <a:spcBef>
                <a:spcPts val="415"/>
              </a:spcBef>
              <a:buClr>
                <a:srgbClr val="E6B1AB"/>
              </a:buClr>
              <a:buSzPct val="82352"/>
              <a:buFont typeface="Wingdings 2"/>
              <a:buChar char=""/>
              <a:tabLst>
                <a:tab pos="835660" algn="l"/>
              </a:tabLst>
            </a:pPr>
            <a:r>
              <a:rPr dirty="0" sz="1700" spc="-85">
                <a:latin typeface="Times New Roman"/>
                <a:cs typeface="Times New Roman"/>
              </a:rPr>
              <a:t>The </a:t>
            </a:r>
            <a:r>
              <a:rPr dirty="0" sz="1700" spc="-90">
                <a:latin typeface="Times New Roman"/>
                <a:cs typeface="Times New Roman"/>
              </a:rPr>
              <a:t>challenge </a:t>
            </a:r>
            <a:r>
              <a:rPr dirty="0" sz="1700" spc="-75">
                <a:latin typeface="Times New Roman"/>
                <a:cs typeface="Times New Roman"/>
              </a:rPr>
              <a:t>in </a:t>
            </a:r>
            <a:r>
              <a:rPr dirty="0" sz="1700" spc="-95">
                <a:latin typeface="Times New Roman"/>
                <a:cs typeface="Times New Roman"/>
              </a:rPr>
              <a:t>Activity </a:t>
            </a:r>
            <a:r>
              <a:rPr dirty="0" sz="1700" spc="-70">
                <a:latin typeface="Times New Roman"/>
                <a:cs typeface="Times New Roman"/>
              </a:rPr>
              <a:t>1 </a:t>
            </a:r>
            <a:r>
              <a:rPr dirty="0" sz="1700" spc="-105">
                <a:latin typeface="Times New Roman"/>
                <a:cs typeface="Times New Roman"/>
              </a:rPr>
              <a:t>is </a:t>
            </a:r>
            <a:r>
              <a:rPr dirty="0" sz="1700" spc="-25">
                <a:latin typeface="Times New Roman"/>
                <a:cs typeface="Times New Roman"/>
              </a:rPr>
              <a:t>to </a:t>
            </a:r>
            <a:r>
              <a:rPr dirty="0" sz="1700" spc="-75">
                <a:latin typeface="Times New Roman"/>
                <a:cs typeface="Times New Roman"/>
              </a:rPr>
              <a:t>identify </a:t>
            </a:r>
            <a:r>
              <a:rPr dirty="0" sz="1700" spc="-90">
                <a:latin typeface="Times New Roman"/>
                <a:cs typeface="Times New Roman"/>
              </a:rPr>
              <a:t>examples </a:t>
            </a:r>
            <a:r>
              <a:rPr dirty="0" sz="1700" spc="-100">
                <a:latin typeface="Times New Roman"/>
                <a:cs typeface="Times New Roman"/>
              </a:rPr>
              <a:t>of  slavery's </a:t>
            </a:r>
            <a:r>
              <a:rPr dirty="0" sz="1700" spc="-70">
                <a:latin typeface="Times New Roman"/>
                <a:cs typeface="Times New Roman"/>
              </a:rPr>
              <a:t>corrosive </a:t>
            </a:r>
            <a:r>
              <a:rPr dirty="0" sz="1700" spc="-85">
                <a:latin typeface="Times New Roman"/>
                <a:cs typeface="Times New Roman"/>
              </a:rPr>
              <a:t>effects </a:t>
            </a:r>
            <a:r>
              <a:rPr dirty="0" sz="1700" spc="-70">
                <a:latin typeface="Times New Roman"/>
                <a:cs typeface="Times New Roman"/>
              </a:rPr>
              <a:t>on </a:t>
            </a:r>
            <a:r>
              <a:rPr dirty="0" sz="1700" spc="-55">
                <a:latin typeface="Times New Roman"/>
                <a:cs typeface="Times New Roman"/>
              </a:rPr>
              <a:t>the institution </a:t>
            </a:r>
            <a:r>
              <a:rPr dirty="0" sz="1700" spc="-100">
                <a:latin typeface="Times New Roman"/>
                <a:cs typeface="Times New Roman"/>
              </a:rPr>
              <a:t>of </a:t>
            </a:r>
            <a:r>
              <a:rPr dirty="0" sz="1700" spc="-70">
                <a:latin typeface="Times New Roman"/>
                <a:cs typeface="Times New Roman"/>
              </a:rPr>
              <a:t>marriage </a:t>
            </a:r>
            <a:r>
              <a:rPr dirty="0" sz="1700" spc="-95">
                <a:latin typeface="Times New Roman"/>
                <a:cs typeface="Times New Roman"/>
              </a:rPr>
              <a:t>and  </a:t>
            </a:r>
            <a:r>
              <a:rPr dirty="0" sz="1700" spc="-55">
                <a:latin typeface="Times New Roman"/>
                <a:cs typeface="Times New Roman"/>
              </a:rPr>
              <a:t>the </a:t>
            </a:r>
            <a:r>
              <a:rPr dirty="0" sz="1700" spc="-114">
                <a:latin typeface="Times New Roman"/>
                <a:cs typeface="Times New Roman"/>
              </a:rPr>
              <a:t>family. </a:t>
            </a:r>
            <a:r>
              <a:rPr dirty="0" sz="1700" spc="-95">
                <a:latin typeface="Times New Roman"/>
                <a:cs typeface="Times New Roman"/>
              </a:rPr>
              <a:t>Re-emphasize </a:t>
            </a:r>
            <a:r>
              <a:rPr dirty="0" sz="1700" spc="-85">
                <a:latin typeface="Times New Roman"/>
                <a:cs typeface="Times New Roman"/>
              </a:rPr>
              <a:t>what </a:t>
            </a:r>
            <a:r>
              <a:rPr dirty="0" sz="1700" spc="-70">
                <a:latin typeface="Times New Roman"/>
                <a:cs typeface="Times New Roman"/>
              </a:rPr>
              <a:t>these </a:t>
            </a:r>
            <a:r>
              <a:rPr dirty="0" sz="1700" spc="-40">
                <a:latin typeface="Times New Roman"/>
                <a:cs typeface="Times New Roman"/>
              </a:rPr>
              <a:t>are, </a:t>
            </a:r>
            <a:r>
              <a:rPr dirty="0" sz="1700" spc="-55">
                <a:latin typeface="Times New Roman"/>
                <a:cs typeface="Times New Roman"/>
              </a:rPr>
              <a:t>(see:  </a:t>
            </a:r>
            <a:r>
              <a:rPr dirty="0" sz="1700" spc="-135">
                <a:latin typeface="Times New Roman"/>
                <a:cs typeface="Times New Roman"/>
              </a:rPr>
              <a:t>F. </a:t>
            </a:r>
            <a:r>
              <a:rPr dirty="0" sz="1700">
                <a:latin typeface="Times New Roman"/>
                <a:cs typeface="Times New Roman"/>
              </a:rPr>
              <a:t>1.–</a:t>
            </a:r>
            <a:r>
              <a:rPr dirty="0" sz="1700" spc="65">
                <a:latin typeface="Times New Roman"/>
                <a:cs typeface="Times New Roman"/>
              </a:rPr>
              <a:t> </a:t>
            </a:r>
            <a:r>
              <a:rPr dirty="0" sz="1700" spc="-15">
                <a:latin typeface="Times New Roman"/>
                <a:cs typeface="Times New Roman"/>
              </a:rPr>
              <a:t>4.)</a:t>
            </a:r>
            <a:endParaRPr sz="1700">
              <a:latin typeface="Times New Roman"/>
              <a:cs typeface="Times New Roman"/>
            </a:endParaRPr>
          </a:p>
          <a:p>
            <a:pPr lvl="2" marL="835660" marR="107950" indent="-228600">
              <a:lnSpc>
                <a:spcPts val="1630"/>
              </a:lnSpc>
              <a:spcBef>
                <a:spcPts val="395"/>
              </a:spcBef>
              <a:buClr>
                <a:srgbClr val="E6B1AB"/>
              </a:buClr>
              <a:buSzPct val="82352"/>
              <a:buFont typeface="Wingdings 2"/>
              <a:buChar char=""/>
              <a:tabLst>
                <a:tab pos="835660" algn="l"/>
              </a:tabLst>
            </a:pPr>
            <a:r>
              <a:rPr dirty="0" sz="1700" spc="-100">
                <a:latin typeface="Times New Roman"/>
                <a:cs typeface="Times New Roman"/>
              </a:rPr>
              <a:t>In </a:t>
            </a:r>
            <a:r>
              <a:rPr dirty="0" sz="1700" spc="-90">
                <a:latin typeface="Times New Roman"/>
                <a:cs typeface="Times New Roman"/>
              </a:rPr>
              <a:t>Activity </a:t>
            </a:r>
            <a:r>
              <a:rPr dirty="0" sz="1700">
                <a:latin typeface="Times New Roman"/>
                <a:cs typeface="Times New Roman"/>
              </a:rPr>
              <a:t>2, </a:t>
            </a:r>
            <a:r>
              <a:rPr dirty="0" sz="1700" spc="-55">
                <a:latin typeface="Times New Roman"/>
                <a:cs typeface="Times New Roman"/>
              </a:rPr>
              <a:t>the </a:t>
            </a:r>
            <a:r>
              <a:rPr dirty="0" sz="1700" spc="-90">
                <a:latin typeface="Times New Roman"/>
                <a:cs typeface="Times New Roman"/>
              </a:rPr>
              <a:t>challenge </a:t>
            </a:r>
            <a:r>
              <a:rPr dirty="0" sz="1700" spc="-105">
                <a:latin typeface="Times New Roman"/>
                <a:cs typeface="Times New Roman"/>
              </a:rPr>
              <a:t>is </a:t>
            </a:r>
            <a:r>
              <a:rPr dirty="0" sz="1700" spc="-25">
                <a:latin typeface="Times New Roman"/>
                <a:cs typeface="Times New Roman"/>
              </a:rPr>
              <a:t>to </a:t>
            </a:r>
            <a:r>
              <a:rPr dirty="0" sz="1700" spc="-114">
                <a:latin typeface="Times New Roman"/>
                <a:cs typeface="Times New Roman"/>
              </a:rPr>
              <a:t>analyze </a:t>
            </a:r>
            <a:r>
              <a:rPr dirty="0" sz="1700" spc="-55">
                <a:latin typeface="Times New Roman"/>
                <a:cs typeface="Times New Roman"/>
              </a:rPr>
              <a:t>the </a:t>
            </a:r>
            <a:r>
              <a:rPr dirty="0" sz="1700" spc="-60">
                <a:latin typeface="Times New Roman"/>
                <a:cs typeface="Times New Roman"/>
              </a:rPr>
              <a:t>Editor's  </a:t>
            </a:r>
            <a:r>
              <a:rPr dirty="0" sz="1700" spc="-85">
                <a:latin typeface="Times New Roman"/>
                <a:cs typeface="Times New Roman"/>
              </a:rPr>
              <a:t>Preface </a:t>
            </a:r>
            <a:r>
              <a:rPr dirty="0" sz="1700" spc="-30">
                <a:latin typeface="Times New Roman"/>
                <a:cs typeface="Times New Roman"/>
              </a:rPr>
              <a:t>written </a:t>
            </a:r>
            <a:r>
              <a:rPr dirty="0" sz="1700" spc="-135">
                <a:latin typeface="Times New Roman"/>
                <a:cs typeface="Times New Roman"/>
              </a:rPr>
              <a:t>by </a:t>
            </a:r>
            <a:r>
              <a:rPr dirty="0" sz="1700" spc="-114">
                <a:latin typeface="Times New Roman"/>
                <a:cs typeface="Times New Roman"/>
              </a:rPr>
              <a:t>David </a:t>
            </a:r>
            <a:r>
              <a:rPr dirty="0" sz="1700" spc="-60">
                <a:latin typeface="Times New Roman"/>
                <a:cs typeface="Times New Roman"/>
              </a:rPr>
              <a:t>Wilson, </a:t>
            </a:r>
            <a:r>
              <a:rPr dirty="0" sz="1700" spc="-55">
                <a:latin typeface="Times New Roman"/>
                <a:cs typeface="Times New Roman"/>
              </a:rPr>
              <a:t>the ghostwriter.</a:t>
            </a:r>
            <a:r>
              <a:rPr dirty="0" sz="1700" spc="-195">
                <a:latin typeface="Times New Roman"/>
                <a:cs typeface="Times New Roman"/>
              </a:rPr>
              <a:t> </a:t>
            </a:r>
            <a:r>
              <a:rPr dirty="0" sz="1700" spc="-85">
                <a:latin typeface="Times New Roman"/>
                <a:cs typeface="Times New Roman"/>
              </a:rPr>
              <a:t>Identify  </a:t>
            </a:r>
            <a:r>
              <a:rPr dirty="0" sz="1700" spc="-95">
                <a:latin typeface="Times New Roman"/>
                <a:cs typeface="Times New Roman"/>
              </a:rPr>
              <a:t>and </a:t>
            </a:r>
            <a:r>
              <a:rPr dirty="0" sz="1700" spc="-114">
                <a:latin typeface="Times New Roman"/>
                <a:cs typeface="Times New Roman"/>
              </a:rPr>
              <a:t>analyze </a:t>
            </a:r>
            <a:r>
              <a:rPr dirty="0" sz="1700" spc="-110">
                <a:latin typeface="Times New Roman"/>
                <a:cs typeface="Times New Roman"/>
              </a:rPr>
              <a:t>how </a:t>
            </a:r>
            <a:r>
              <a:rPr dirty="0" sz="1700" spc="-95">
                <a:latin typeface="Times New Roman"/>
                <a:cs typeface="Times New Roman"/>
              </a:rPr>
              <a:t>and </a:t>
            </a:r>
            <a:r>
              <a:rPr dirty="0" sz="1700" spc="-125">
                <a:latin typeface="Times New Roman"/>
                <a:cs typeface="Times New Roman"/>
              </a:rPr>
              <a:t>why </a:t>
            </a:r>
            <a:r>
              <a:rPr dirty="0" sz="1700" spc="-90">
                <a:latin typeface="Times New Roman"/>
                <a:cs typeface="Times New Roman"/>
              </a:rPr>
              <a:t>he </a:t>
            </a:r>
            <a:r>
              <a:rPr dirty="0" sz="1700" spc="-110">
                <a:latin typeface="Times New Roman"/>
                <a:cs typeface="Times New Roman"/>
              </a:rPr>
              <a:t>aims </a:t>
            </a:r>
            <a:r>
              <a:rPr dirty="0" sz="1700" spc="-75">
                <a:latin typeface="Times New Roman"/>
                <a:cs typeface="Times New Roman"/>
              </a:rPr>
              <a:t>in </a:t>
            </a:r>
            <a:r>
              <a:rPr dirty="0" sz="1700" spc="-55">
                <a:latin typeface="Times New Roman"/>
                <a:cs typeface="Times New Roman"/>
              </a:rPr>
              <a:t>the </a:t>
            </a:r>
            <a:r>
              <a:rPr dirty="0" sz="1700" spc="-80">
                <a:latin typeface="Times New Roman"/>
                <a:cs typeface="Times New Roman"/>
              </a:rPr>
              <a:t>preface </a:t>
            </a:r>
            <a:r>
              <a:rPr dirty="0" sz="1700" spc="-25">
                <a:latin typeface="Times New Roman"/>
                <a:cs typeface="Times New Roman"/>
              </a:rPr>
              <a:t>to  </a:t>
            </a:r>
            <a:r>
              <a:rPr dirty="0" sz="1700" spc="-95">
                <a:latin typeface="Times New Roman"/>
                <a:cs typeface="Times New Roman"/>
              </a:rPr>
              <a:t>convince </a:t>
            </a:r>
            <a:r>
              <a:rPr dirty="0" sz="1700" spc="-55">
                <a:latin typeface="Times New Roman"/>
                <a:cs typeface="Times New Roman"/>
              </a:rPr>
              <a:t>the reader </a:t>
            </a:r>
            <a:r>
              <a:rPr dirty="0" sz="1700" spc="-100">
                <a:latin typeface="Times New Roman"/>
                <a:cs typeface="Times New Roman"/>
              </a:rPr>
              <a:t>of </a:t>
            </a:r>
            <a:r>
              <a:rPr dirty="0" sz="1700" spc="-55">
                <a:latin typeface="Times New Roman"/>
                <a:cs typeface="Times New Roman"/>
              </a:rPr>
              <a:t>the </a:t>
            </a:r>
            <a:r>
              <a:rPr dirty="0" sz="1700" spc="-65">
                <a:latin typeface="Times New Roman"/>
                <a:cs typeface="Times New Roman"/>
              </a:rPr>
              <a:t>narrative's</a:t>
            </a:r>
            <a:r>
              <a:rPr dirty="0" sz="1700" spc="5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truth.</a:t>
            </a:r>
            <a:endParaRPr sz="1700">
              <a:latin typeface="Times New Roman"/>
              <a:cs typeface="Times New Roman"/>
            </a:endParaRPr>
          </a:p>
          <a:p>
            <a:pPr algn="just" lvl="1" marL="561340" marR="48895" indent="-228600">
              <a:lnSpc>
                <a:spcPct val="80000"/>
              </a:lnSpc>
              <a:spcBef>
                <a:spcPts val="385"/>
              </a:spcBef>
              <a:buClr>
                <a:srgbClr val="9B2D1F"/>
              </a:buClr>
              <a:buSzPct val="85000"/>
              <a:buFont typeface="Wingdings 2"/>
              <a:buChar char=""/>
              <a:tabLst>
                <a:tab pos="561340" algn="l"/>
              </a:tabLst>
            </a:pPr>
            <a:r>
              <a:rPr dirty="0" sz="2000" spc="-85">
                <a:latin typeface="Times New Roman"/>
                <a:cs typeface="Times New Roman"/>
              </a:rPr>
              <a:t>When </a:t>
            </a:r>
            <a:r>
              <a:rPr dirty="0" sz="2000" spc="-135">
                <a:latin typeface="Times New Roman"/>
                <a:cs typeface="Times New Roman"/>
              </a:rPr>
              <a:t>analyzing </a:t>
            </a:r>
            <a:r>
              <a:rPr dirty="0" sz="2000" spc="-60">
                <a:latin typeface="Times New Roman"/>
                <a:cs typeface="Times New Roman"/>
              </a:rPr>
              <a:t>the </a:t>
            </a:r>
            <a:r>
              <a:rPr dirty="0" sz="2000" spc="-30">
                <a:latin typeface="Times New Roman"/>
                <a:cs typeface="Times New Roman"/>
              </a:rPr>
              <a:t>text </a:t>
            </a:r>
            <a:r>
              <a:rPr dirty="0" sz="2000" spc="-50">
                <a:latin typeface="Times New Roman"/>
                <a:cs typeface="Times New Roman"/>
              </a:rPr>
              <a:t>excerpts, </a:t>
            </a:r>
            <a:r>
              <a:rPr dirty="0" sz="2000" spc="-75">
                <a:latin typeface="Times New Roman"/>
                <a:cs typeface="Times New Roman"/>
              </a:rPr>
              <a:t>students </a:t>
            </a:r>
            <a:r>
              <a:rPr dirty="0" sz="2000" spc="-95">
                <a:latin typeface="Times New Roman"/>
                <a:cs typeface="Times New Roman"/>
              </a:rPr>
              <a:t>will </a:t>
            </a:r>
            <a:r>
              <a:rPr dirty="0" sz="2000" spc="-220">
                <a:latin typeface="Times New Roman"/>
                <a:cs typeface="Times New Roman"/>
              </a:rPr>
              <a:t>have  </a:t>
            </a:r>
            <a:r>
              <a:rPr dirty="0" sz="2000" spc="-30">
                <a:latin typeface="Times New Roman"/>
                <a:cs typeface="Times New Roman"/>
              </a:rPr>
              <a:t>to </a:t>
            </a:r>
            <a:r>
              <a:rPr dirty="0" sz="2000" spc="-70">
                <a:latin typeface="Times New Roman"/>
                <a:cs typeface="Times New Roman"/>
              </a:rPr>
              <a:t>"read </a:t>
            </a:r>
            <a:r>
              <a:rPr dirty="0" sz="2000" spc="-85">
                <a:latin typeface="Times New Roman"/>
                <a:cs typeface="Times New Roman"/>
              </a:rPr>
              <a:t>between </a:t>
            </a:r>
            <a:r>
              <a:rPr dirty="0" sz="2000" spc="-60">
                <a:latin typeface="Times New Roman"/>
                <a:cs typeface="Times New Roman"/>
              </a:rPr>
              <a:t>the </a:t>
            </a:r>
            <a:r>
              <a:rPr dirty="0" sz="2000" spc="-85">
                <a:latin typeface="Times New Roman"/>
                <a:cs typeface="Times New Roman"/>
              </a:rPr>
              <a:t>lines" </a:t>
            </a:r>
            <a:r>
              <a:rPr dirty="0" sz="2000" spc="-35">
                <a:latin typeface="Times New Roman"/>
                <a:cs typeface="Times New Roman"/>
              </a:rPr>
              <a:t>or </a:t>
            </a:r>
            <a:r>
              <a:rPr dirty="0" sz="2000" spc="-130">
                <a:latin typeface="Times New Roman"/>
                <a:cs typeface="Times New Roman"/>
              </a:rPr>
              <a:t>make </a:t>
            </a:r>
            <a:r>
              <a:rPr dirty="0" sz="2000" spc="-95">
                <a:latin typeface="Times New Roman"/>
                <a:cs typeface="Times New Roman"/>
              </a:rPr>
              <a:t>inferences </a:t>
            </a:r>
            <a:r>
              <a:rPr dirty="0" sz="2000" spc="-85">
                <a:latin typeface="Times New Roman"/>
                <a:cs typeface="Times New Roman"/>
              </a:rPr>
              <a:t>about  </a:t>
            </a:r>
            <a:r>
              <a:rPr dirty="0" sz="2000" spc="-100">
                <a:latin typeface="Times New Roman"/>
                <a:cs typeface="Times New Roman"/>
              </a:rPr>
              <a:t>what </a:t>
            </a:r>
            <a:r>
              <a:rPr dirty="0" sz="2000" spc="-60">
                <a:latin typeface="Times New Roman"/>
                <a:cs typeface="Times New Roman"/>
              </a:rPr>
              <a:t>the </a:t>
            </a:r>
            <a:r>
              <a:rPr dirty="0" sz="2000" spc="-30">
                <a:latin typeface="Times New Roman"/>
                <a:cs typeface="Times New Roman"/>
              </a:rPr>
              <a:t>text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 spc="-85">
                <a:latin typeface="Times New Roman"/>
                <a:cs typeface="Times New Roman"/>
              </a:rPr>
              <a:t>implies.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6369049"/>
            <a:ext cx="1219199" cy="273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3334" y="1905000"/>
            <a:ext cx="2253665" cy="37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700850"/>
            <a:ext cx="7043420" cy="6096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120">
                <a:solidFill>
                  <a:srgbClr val="696464"/>
                </a:solidFill>
              </a:rPr>
              <a:t>Bibliography </a:t>
            </a:r>
            <a:r>
              <a:rPr dirty="0" sz="4000" spc="-85">
                <a:solidFill>
                  <a:srgbClr val="696464"/>
                </a:solidFill>
              </a:rPr>
              <a:t>and </a:t>
            </a:r>
            <a:r>
              <a:rPr dirty="0" sz="4000" spc="-145">
                <a:solidFill>
                  <a:srgbClr val="696464"/>
                </a:solidFill>
              </a:rPr>
              <a:t>Image</a:t>
            </a:r>
            <a:r>
              <a:rPr dirty="0" sz="4000" spc="-155">
                <a:solidFill>
                  <a:srgbClr val="696464"/>
                </a:solidFill>
              </a:rPr>
              <a:t> </a:t>
            </a:r>
            <a:r>
              <a:rPr dirty="0" sz="4000" spc="-95">
                <a:solidFill>
                  <a:srgbClr val="696464"/>
                </a:solidFill>
              </a:rPr>
              <a:t>Citations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92899" y="1456263"/>
            <a:ext cx="7527290" cy="412877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50"/>
              </a:spcBef>
            </a:pPr>
            <a:r>
              <a:rPr dirty="0" sz="2600" spc="-180">
                <a:latin typeface="Times New Roman"/>
                <a:cs typeface="Times New Roman"/>
              </a:rPr>
              <a:t>All </a:t>
            </a:r>
            <a:r>
              <a:rPr dirty="0" sz="2600" spc="-170">
                <a:latin typeface="Times New Roman"/>
                <a:cs typeface="Times New Roman"/>
              </a:rPr>
              <a:t>images </a:t>
            </a:r>
            <a:r>
              <a:rPr dirty="0" sz="2600" spc="-100">
                <a:latin typeface="Times New Roman"/>
                <a:cs typeface="Times New Roman"/>
              </a:rPr>
              <a:t>are </a:t>
            </a:r>
            <a:r>
              <a:rPr dirty="0" sz="2600" spc="-114">
                <a:latin typeface="Times New Roman"/>
                <a:cs typeface="Times New Roman"/>
              </a:rPr>
              <a:t>from </a:t>
            </a:r>
            <a:r>
              <a:rPr dirty="0" sz="2600" spc="-345" i="1">
                <a:latin typeface="Times New Roman"/>
                <a:cs typeface="Times New Roman"/>
              </a:rPr>
              <a:t>TwelveYears </a:t>
            </a:r>
            <a:r>
              <a:rPr dirty="0" sz="2600" spc="-270" i="1">
                <a:latin typeface="Times New Roman"/>
                <a:cs typeface="Times New Roman"/>
              </a:rPr>
              <a:t>a </a:t>
            </a:r>
            <a:r>
              <a:rPr dirty="0" sz="2600" spc="-254" i="1">
                <a:latin typeface="Times New Roman"/>
                <a:cs typeface="Times New Roman"/>
              </a:rPr>
              <a:t>Slave: </a:t>
            </a:r>
            <a:r>
              <a:rPr dirty="0" sz="2600" spc="-235" i="1">
                <a:latin typeface="Times New Roman"/>
                <a:cs typeface="Times New Roman"/>
              </a:rPr>
              <a:t>Narrative </a:t>
            </a:r>
            <a:r>
              <a:rPr dirty="0" sz="2600" spc="-229" i="1">
                <a:latin typeface="Times New Roman"/>
                <a:cs typeface="Times New Roman"/>
              </a:rPr>
              <a:t>of </a:t>
            </a:r>
            <a:r>
              <a:rPr dirty="0" sz="2600" spc="-290" i="1">
                <a:latin typeface="Times New Roman"/>
                <a:cs typeface="Times New Roman"/>
              </a:rPr>
              <a:t>Solomon  </a:t>
            </a:r>
            <a:r>
              <a:rPr dirty="0" sz="2600" spc="-195" i="1">
                <a:latin typeface="Times New Roman"/>
                <a:cs typeface="Times New Roman"/>
              </a:rPr>
              <a:t>Northup, </a:t>
            </a:r>
            <a:r>
              <a:rPr dirty="0" sz="2600" spc="-270" i="1">
                <a:latin typeface="Times New Roman"/>
                <a:cs typeface="Times New Roman"/>
              </a:rPr>
              <a:t>a </a:t>
            </a:r>
            <a:r>
              <a:rPr dirty="0" sz="2600" spc="-200" i="1">
                <a:latin typeface="Times New Roman"/>
                <a:cs typeface="Times New Roman"/>
              </a:rPr>
              <a:t>Citizen </a:t>
            </a:r>
            <a:r>
              <a:rPr dirty="0" sz="2600" spc="-229" i="1">
                <a:latin typeface="Times New Roman"/>
                <a:cs typeface="Times New Roman"/>
              </a:rPr>
              <a:t>of </a:t>
            </a:r>
            <a:r>
              <a:rPr dirty="0" sz="2600" spc="-254" i="1">
                <a:latin typeface="Times New Roman"/>
                <a:cs typeface="Times New Roman"/>
              </a:rPr>
              <a:t>New-York, </a:t>
            </a:r>
            <a:r>
              <a:rPr dirty="0" sz="2600" spc="-270" i="1">
                <a:latin typeface="Times New Roman"/>
                <a:cs typeface="Times New Roman"/>
              </a:rPr>
              <a:t>Kidnapped </a:t>
            </a:r>
            <a:r>
              <a:rPr dirty="0" sz="2600" spc="-245" i="1">
                <a:latin typeface="Times New Roman"/>
                <a:cs typeface="Times New Roman"/>
              </a:rPr>
              <a:t>inWashington </a:t>
            </a:r>
            <a:r>
              <a:rPr dirty="0" sz="2600" spc="-210" i="1">
                <a:latin typeface="Times New Roman"/>
                <a:cs typeface="Times New Roman"/>
              </a:rPr>
              <a:t>City </a:t>
            </a:r>
            <a:r>
              <a:rPr dirty="0" sz="2600" spc="-160" i="1">
                <a:latin typeface="Times New Roman"/>
                <a:cs typeface="Times New Roman"/>
              </a:rPr>
              <a:t>in  </a:t>
            </a:r>
            <a:r>
              <a:rPr dirty="0" sz="2600" spc="-90" i="1">
                <a:latin typeface="Times New Roman"/>
                <a:cs typeface="Times New Roman"/>
              </a:rPr>
              <a:t>1841, </a:t>
            </a:r>
            <a:r>
              <a:rPr dirty="0" sz="2600" spc="-254" i="1">
                <a:latin typeface="Times New Roman"/>
                <a:cs typeface="Times New Roman"/>
              </a:rPr>
              <a:t>and </a:t>
            </a:r>
            <a:r>
              <a:rPr dirty="0" sz="2600" spc="-315" i="1">
                <a:latin typeface="Times New Roman"/>
                <a:cs typeface="Times New Roman"/>
              </a:rPr>
              <a:t>Rescued  </a:t>
            </a:r>
            <a:r>
              <a:rPr dirty="0" sz="2600" spc="-160" i="1">
                <a:latin typeface="Times New Roman"/>
                <a:cs typeface="Times New Roman"/>
              </a:rPr>
              <a:t>in </a:t>
            </a:r>
            <a:r>
              <a:rPr dirty="0" sz="2600" spc="-90" i="1">
                <a:latin typeface="Times New Roman"/>
                <a:cs typeface="Times New Roman"/>
              </a:rPr>
              <a:t>1853. </a:t>
            </a:r>
            <a:r>
              <a:rPr dirty="0" sz="2600" spc="-325" i="1">
                <a:latin typeface="Times New Roman"/>
                <a:cs typeface="Times New Roman"/>
              </a:rPr>
              <a:t>NewYork  </a:t>
            </a:r>
            <a:r>
              <a:rPr dirty="0" sz="2600" spc="-254" i="1">
                <a:latin typeface="Times New Roman"/>
                <a:cs typeface="Times New Roman"/>
              </a:rPr>
              <a:t>and </a:t>
            </a:r>
            <a:r>
              <a:rPr dirty="0" sz="2600" spc="-275" i="1">
                <a:latin typeface="Times New Roman"/>
                <a:cs typeface="Times New Roman"/>
              </a:rPr>
              <a:t>Auburn </a:t>
            </a:r>
            <a:r>
              <a:rPr dirty="0" sz="2600" spc="-200" i="1">
                <a:latin typeface="Times New Roman"/>
                <a:cs typeface="Times New Roman"/>
              </a:rPr>
              <a:t>[N.Y.]:</a:t>
            </a:r>
            <a:r>
              <a:rPr dirty="0" sz="2600" spc="-350" i="1">
                <a:latin typeface="Times New Roman"/>
                <a:cs typeface="Times New Roman"/>
              </a:rPr>
              <a:t> </a:t>
            </a:r>
            <a:r>
              <a:rPr dirty="0" sz="2600" spc="-210" i="1">
                <a:latin typeface="Times New Roman"/>
                <a:cs typeface="Times New Roman"/>
              </a:rPr>
              <a:t>Miller,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2635"/>
              </a:lnSpc>
            </a:pPr>
            <a:r>
              <a:rPr dirty="0" sz="2600" spc="-204" i="1">
                <a:latin typeface="Times New Roman"/>
                <a:cs typeface="Times New Roman"/>
              </a:rPr>
              <a:t>Orton, </a:t>
            </a:r>
            <a:r>
              <a:rPr dirty="0" sz="2600" spc="-254" i="1">
                <a:latin typeface="Times New Roman"/>
                <a:cs typeface="Times New Roman"/>
              </a:rPr>
              <a:t>and </a:t>
            </a:r>
            <a:r>
              <a:rPr dirty="0" sz="2600" spc="-200" i="1">
                <a:latin typeface="Times New Roman"/>
                <a:cs typeface="Times New Roman"/>
              </a:rPr>
              <a:t>Mulligan, </a:t>
            </a:r>
            <a:r>
              <a:rPr dirty="0" sz="2600" spc="-75" i="1">
                <a:latin typeface="Times New Roman"/>
                <a:cs typeface="Times New Roman"/>
              </a:rPr>
              <a:t>1856</a:t>
            </a:r>
            <a:r>
              <a:rPr dirty="0" sz="2600" spc="-75">
                <a:latin typeface="Times New Roman"/>
                <a:cs typeface="Times New Roman"/>
              </a:rPr>
              <a:t>. </a:t>
            </a:r>
            <a:r>
              <a:rPr dirty="0" sz="2400" spc="-85">
                <a:latin typeface="Times New Roman"/>
                <a:cs typeface="Times New Roman"/>
              </a:rPr>
              <a:t>At: </a:t>
            </a:r>
            <a:r>
              <a:rPr dirty="0" sz="2400" spc="-55">
                <a:latin typeface="Times New Roman"/>
                <a:cs typeface="Times New Roman"/>
              </a:rPr>
              <a:t>Internet</a:t>
            </a:r>
            <a:r>
              <a:rPr dirty="0" sz="2400" spc="-455">
                <a:latin typeface="Times New Roman"/>
                <a:cs typeface="Times New Roman"/>
              </a:rPr>
              <a:t> </a:t>
            </a:r>
            <a:r>
              <a:rPr dirty="0" sz="2400" spc="-145">
                <a:latin typeface="Times New Roman"/>
                <a:cs typeface="Times New Roman"/>
              </a:rPr>
              <a:t>Archive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590"/>
              </a:lnSpc>
              <a:spcBef>
                <a:spcPts val="190"/>
              </a:spcBef>
            </a:pPr>
            <a:r>
              <a:rPr dirty="0" sz="2400" spc="-55" u="heavy">
                <a:solidFill>
                  <a:srgbClr val="CC9900"/>
                </a:solidFill>
                <a:latin typeface="Times New Roman"/>
                <a:cs typeface="Times New Roman"/>
                <a:hlinkClick r:id="rId2"/>
              </a:rPr>
              <a:t>https://archive.org/details/twelveyearsslave00nortuoft</a:t>
            </a:r>
            <a:r>
              <a:rPr dirty="0" sz="2400" spc="-55">
                <a:latin typeface="Times New Roman"/>
                <a:cs typeface="Times New Roman"/>
              </a:rPr>
              <a:t>. </a:t>
            </a:r>
            <a:r>
              <a:rPr dirty="0" sz="2400" spc="-170">
                <a:latin typeface="Times New Roman"/>
                <a:cs typeface="Times New Roman"/>
              </a:rPr>
              <a:t>Images </a:t>
            </a:r>
            <a:r>
              <a:rPr dirty="0" sz="2400" spc="-95">
                <a:latin typeface="Times New Roman"/>
                <a:cs typeface="Times New Roman"/>
              </a:rPr>
              <a:t>are  listed</a:t>
            </a:r>
            <a:r>
              <a:rPr dirty="0" sz="2400" spc="-160">
                <a:latin typeface="Times New Roman"/>
                <a:cs typeface="Times New Roman"/>
              </a:rPr>
              <a:t> </a:t>
            </a:r>
            <a:r>
              <a:rPr dirty="0" sz="2400" spc="-90">
                <a:latin typeface="Times New Roman"/>
                <a:cs typeface="Times New Roman"/>
              </a:rPr>
              <a:t>below</a:t>
            </a:r>
            <a:r>
              <a:rPr dirty="0" sz="2000" spc="-9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 marR="48260">
              <a:lnSpc>
                <a:spcPts val="2050"/>
              </a:lnSpc>
              <a:spcBef>
                <a:spcPts val="5"/>
              </a:spcBef>
            </a:pPr>
            <a:r>
              <a:rPr dirty="0" sz="1900" spc="-114">
                <a:latin typeface="Times New Roman"/>
                <a:cs typeface="Times New Roman"/>
              </a:rPr>
              <a:t>SOLOMON </a:t>
            </a:r>
            <a:r>
              <a:rPr dirty="0" sz="1900" spc="-130">
                <a:latin typeface="Times New Roman"/>
                <a:cs typeface="Times New Roman"/>
              </a:rPr>
              <a:t>IN </a:t>
            </a:r>
            <a:r>
              <a:rPr dirty="0" sz="1900" spc="-180">
                <a:latin typeface="Times New Roman"/>
                <a:cs typeface="Times New Roman"/>
              </a:rPr>
              <a:t>HIS </a:t>
            </a:r>
            <a:r>
              <a:rPr dirty="0" sz="1900" spc="-170">
                <a:latin typeface="Times New Roman"/>
                <a:cs typeface="Times New Roman"/>
              </a:rPr>
              <a:t>PLANTATION </a:t>
            </a:r>
            <a:r>
              <a:rPr dirty="0" sz="1900" spc="-155">
                <a:latin typeface="Times New Roman"/>
                <a:cs typeface="Times New Roman"/>
              </a:rPr>
              <a:t>SUIT </a:t>
            </a:r>
            <a:r>
              <a:rPr dirty="0" sz="1900" spc="-80">
                <a:latin typeface="Times New Roman"/>
                <a:cs typeface="Times New Roman"/>
              </a:rPr>
              <a:t>[Title </a:t>
            </a:r>
            <a:r>
              <a:rPr dirty="0" sz="1900" spc="-140">
                <a:latin typeface="Times New Roman"/>
                <a:cs typeface="Times New Roman"/>
              </a:rPr>
              <a:t>Page </a:t>
            </a:r>
            <a:r>
              <a:rPr dirty="0" sz="1900" spc="-110">
                <a:latin typeface="Times New Roman"/>
                <a:cs typeface="Times New Roman"/>
              </a:rPr>
              <a:t>Image]; </a:t>
            </a:r>
            <a:r>
              <a:rPr dirty="0" sz="1900" spc="-175">
                <a:latin typeface="Times New Roman"/>
                <a:cs typeface="Times New Roman"/>
              </a:rPr>
              <a:t>SCENE </a:t>
            </a:r>
            <a:r>
              <a:rPr dirty="0" sz="1900" spc="-95">
                <a:latin typeface="Times New Roman"/>
                <a:cs typeface="Times New Roman"/>
              </a:rPr>
              <a:t>INTHE </a:t>
            </a:r>
            <a:r>
              <a:rPr dirty="0" sz="1900" spc="-275">
                <a:latin typeface="Times New Roman"/>
                <a:cs typeface="Times New Roman"/>
              </a:rPr>
              <a:t>SLAVE  </a:t>
            </a:r>
            <a:r>
              <a:rPr dirty="0" sz="1900" spc="-135">
                <a:latin typeface="Times New Roman"/>
                <a:cs typeface="Times New Roman"/>
              </a:rPr>
              <a:t>PEN </a:t>
            </a:r>
            <a:r>
              <a:rPr dirty="0" sz="1900" spc="-250">
                <a:latin typeface="Times New Roman"/>
                <a:cs typeface="Times New Roman"/>
              </a:rPr>
              <a:t>AT </a:t>
            </a:r>
            <a:r>
              <a:rPr dirty="0" sz="1900" spc="-140">
                <a:latin typeface="Times New Roman"/>
                <a:cs typeface="Times New Roman"/>
              </a:rPr>
              <a:t>WASHINGTON; </a:t>
            </a:r>
            <a:r>
              <a:rPr dirty="0" sz="1900" spc="-165">
                <a:latin typeface="Times New Roman"/>
                <a:cs typeface="Times New Roman"/>
              </a:rPr>
              <a:t>SEPERATION </a:t>
            </a:r>
            <a:r>
              <a:rPr dirty="0" sz="1900" spc="-135">
                <a:latin typeface="Times New Roman"/>
                <a:cs typeface="Times New Roman"/>
              </a:rPr>
              <a:t>[sic] </a:t>
            </a:r>
            <a:r>
              <a:rPr dirty="0" sz="1900" spc="-95">
                <a:latin typeface="Times New Roman"/>
                <a:cs typeface="Times New Roman"/>
              </a:rPr>
              <a:t>OF </a:t>
            </a:r>
            <a:r>
              <a:rPr dirty="0" sz="1900" spc="-180">
                <a:latin typeface="Times New Roman"/>
                <a:cs typeface="Times New Roman"/>
              </a:rPr>
              <a:t>ELIZA </a:t>
            </a:r>
            <a:r>
              <a:rPr dirty="0" sz="1900" spc="-160">
                <a:latin typeface="Times New Roman"/>
                <a:cs typeface="Times New Roman"/>
              </a:rPr>
              <a:t>AND </a:t>
            </a:r>
            <a:r>
              <a:rPr dirty="0" sz="1900" spc="-150">
                <a:latin typeface="Times New Roman"/>
                <a:cs typeface="Times New Roman"/>
              </a:rPr>
              <a:t>HER </a:t>
            </a:r>
            <a:r>
              <a:rPr dirty="0" sz="1900" spc="-204">
                <a:latin typeface="Times New Roman"/>
                <a:cs typeface="Times New Roman"/>
              </a:rPr>
              <a:t>LAST </a:t>
            </a:r>
            <a:r>
              <a:rPr dirty="0" sz="1900" spc="-114">
                <a:latin typeface="Times New Roman"/>
                <a:cs typeface="Times New Roman"/>
              </a:rPr>
              <a:t>CHILD;  </a:t>
            </a:r>
            <a:r>
              <a:rPr dirty="0" sz="1900" spc="-140">
                <a:latin typeface="Times New Roman"/>
                <a:cs typeface="Times New Roman"/>
              </a:rPr>
              <a:t>CHAPIN </a:t>
            </a:r>
            <a:r>
              <a:rPr dirty="0" sz="1900" spc="-185">
                <a:latin typeface="Times New Roman"/>
                <a:cs typeface="Times New Roman"/>
              </a:rPr>
              <a:t>RESCUES </a:t>
            </a:r>
            <a:r>
              <a:rPr dirty="0" sz="1900" spc="-114">
                <a:latin typeface="Times New Roman"/>
                <a:cs typeface="Times New Roman"/>
              </a:rPr>
              <a:t>SOLOMON </a:t>
            </a:r>
            <a:r>
              <a:rPr dirty="0" sz="1900" spc="-160">
                <a:latin typeface="Times New Roman"/>
                <a:cs typeface="Times New Roman"/>
              </a:rPr>
              <a:t>FROM </a:t>
            </a:r>
            <a:r>
              <a:rPr dirty="0" sz="1900" spc="-125">
                <a:latin typeface="Times New Roman"/>
                <a:cs typeface="Times New Roman"/>
              </a:rPr>
              <a:t>HANGING; </a:t>
            </a:r>
            <a:r>
              <a:rPr dirty="0" sz="1900" spc="-135">
                <a:latin typeface="Times New Roman"/>
                <a:cs typeface="Times New Roman"/>
              </a:rPr>
              <a:t>THE </a:t>
            </a:r>
            <a:r>
              <a:rPr dirty="0" sz="1900" spc="-200">
                <a:latin typeface="Times New Roman"/>
                <a:cs typeface="Times New Roman"/>
              </a:rPr>
              <a:t>STAKING </a:t>
            </a:r>
            <a:r>
              <a:rPr dirty="0" sz="1900" spc="-70">
                <a:latin typeface="Times New Roman"/>
                <a:cs typeface="Times New Roman"/>
              </a:rPr>
              <a:t>OUT </a:t>
            </a:r>
            <a:r>
              <a:rPr dirty="0" sz="1900" spc="-160">
                <a:latin typeface="Times New Roman"/>
                <a:cs typeface="Times New Roman"/>
              </a:rPr>
              <a:t>AND  </a:t>
            </a:r>
            <a:r>
              <a:rPr dirty="0" sz="1900" spc="-135">
                <a:latin typeface="Times New Roman"/>
                <a:cs typeface="Times New Roman"/>
              </a:rPr>
              <a:t>FLOGGING </a:t>
            </a:r>
            <a:r>
              <a:rPr dirty="0" sz="1900" spc="-95">
                <a:latin typeface="Times New Roman"/>
                <a:cs typeface="Times New Roman"/>
              </a:rPr>
              <a:t>OF </a:t>
            </a:r>
            <a:r>
              <a:rPr dirty="0" sz="1900" spc="-135">
                <a:latin typeface="Times New Roman"/>
                <a:cs typeface="Times New Roman"/>
              </a:rPr>
              <a:t>THE </a:t>
            </a:r>
            <a:r>
              <a:rPr dirty="0" sz="1900" spc="-160">
                <a:latin typeface="Times New Roman"/>
                <a:cs typeface="Times New Roman"/>
              </a:rPr>
              <a:t>GIRL </a:t>
            </a:r>
            <a:r>
              <a:rPr dirty="0" sz="1900" spc="-240">
                <a:latin typeface="Times New Roman"/>
                <a:cs typeface="Times New Roman"/>
              </a:rPr>
              <a:t>PATSEY; </a:t>
            </a:r>
            <a:r>
              <a:rPr dirty="0" sz="1900" spc="-175">
                <a:latin typeface="Times New Roman"/>
                <a:cs typeface="Times New Roman"/>
              </a:rPr>
              <a:t>SCENE </a:t>
            </a:r>
            <a:r>
              <a:rPr dirty="0" sz="1900" spc="-95">
                <a:latin typeface="Times New Roman"/>
                <a:cs typeface="Times New Roman"/>
              </a:rPr>
              <a:t>INTHE </a:t>
            </a:r>
            <a:r>
              <a:rPr dirty="0" sz="1900" spc="-90">
                <a:latin typeface="Times New Roman"/>
                <a:cs typeface="Times New Roman"/>
              </a:rPr>
              <a:t>COTTON </a:t>
            </a:r>
            <a:r>
              <a:rPr dirty="0" sz="1900" spc="-160">
                <a:latin typeface="Times New Roman"/>
                <a:cs typeface="Times New Roman"/>
              </a:rPr>
              <a:t>FIELD, </a:t>
            </a:r>
            <a:r>
              <a:rPr dirty="0" sz="1900" spc="-114">
                <a:latin typeface="Times New Roman"/>
                <a:cs typeface="Times New Roman"/>
              </a:rPr>
              <a:t>SOLOMON  </a:t>
            </a:r>
            <a:r>
              <a:rPr dirty="0" sz="1900" spc="-175">
                <a:latin typeface="Times New Roman"/>
                <a:cs typeface="Times New Roman"/>
              </a:rPr>
              <a:t>DELIVERED </a:t>
            </a:r>
            <a:r>
              <a:rPr dirty="0" sz="1900" spc="-70">
                <a:latin typeface="Times New Roman"/>
                <a:cs typeface="Times New Roman"/>
              </a:rPr>
              <a:t>UP; </a:t>
            </a:r>
            <a:r>
              <a:rPr dirty="0" sz="1900" spc="-225">
                <a:latin typeface="Times New Roman"/>
                <a:cs typeface="Times New Roman"/>
              </a:rPr>
              <a:t>ARRIVAL </a:t>
            </a:r>
            <a:r>
              <a:rPr dirty="0" sz="1900" spc="-90">
                <a:latin typeface="Times New Roman"/>
                <a:cs typeface="Times New Roman"/>
              </a:rPr>
              <a:t>HOME, </a:t>
            </a:r>
            <a:r>
              <a:rPr dirty="0" sz="1900" spc="-160">
                <a:latin typeface="Times New Roman"/>
                <a:cs typeface="Times New Roman"/>
              </a:rPr>
              <a:t>AND </a:t>
            </a:r>
            <a:r>
              <a:rPr dirty="0" sz="1900" spc="-170">
                <a:latin typeface="Times New Roman"/>
                <a:cs typeface="Times New Roman"/>
              </a:rPr>
              <a:t>FIRST </a:t>
            </a:r>
            <a:r>
              <a:rPr dirty="0" sz="1900" spc="-155">
                <a:latin typeface="Times New Roman"/>
                <a:cs typeface="Times New Roman"/>
              </a:rPr>
              <a:t>MEETING </a:t>
            </a:r>
            <a:r>
              <a:rPr dirty="0" sz="1900" spc="-105">
                <a:latin typeface="Times New Roman"/>
                <a:cs typeface="Times New Roman"/>
              </a:rPr>
              <a:t>WITH </a:t>
            </a:r>
            <a:r>
              <a:rPr dirty="0" sz="1900" spc="-175">
                <a:latin typeface="Times New Roman"/>
                <a:cs typeface="Times New Roman"/>
              </a:rPr>
              <a:t>HIS </a:t>
            </a:r>
            <a:r>
              <a:rPr dirty="0" sz="1900" spc="-150">
                <a:latin typeface="Times New Roman"/>
                <a:cs typeface="Times New Roman"/>
              </a:rPr>
              <a:t>WIFE </a:t>
            </a:r>
            <a:r>
              <a:rPr dirty="0" sz="1900" spc="-160">
                <a:latin typeface="Times New Roman"/>
                <a:cs typeface="Times New Roman"/>
              </a:rPr>
              <a:t>AND  </a:t>
            </a:r>
            <a:r>
              <a:rPr dirty="0" sz="1900" spc="-130">
                <a:latin typeface="Times New Roman"/>
                <a:cs typeface="Times New Roman"/>
              </a:rPr>
              <a:t>CHILDREN.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6369049"/>
            <a:ext cx="1219199" cy="273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4819" y="751650"/>
            <a:ext cx="7364095" cy="5695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>
                <a:solidFill>
                  <a:srgbClr val="696464"/>
                </a:solidFill>
              </a:rPr>
              <a:t>What </a:t>
            </a:r>
            <a:r>
              <a:rPr dirty="0" spc="-120">
                <a:solidFill>
                  <a:srgbClr val="696464"/>
                </a:solidFill>
              </a:rPr>
              <a:t>Happened </a:t>
            </a:r>
            <a:r>
              <a:rPr dirty="0" spc="-45">
                <a:solidFill>
                  <a:srgbClr val="696464"/>
                </a:solidFill>
              </a:rPr>
              <a:t>to </a:t>
            </a:r>
            <a:r>
              <a:rPr dirty="0" spc="-125">
                <a:solidFill>
                  <a:srgbClr val="696464"/>
                </a:solidFill>
              </a:rPr>
              <a:t>Solomon </a:t>
            </a:r>
            <a:r>
              <a:rPr dirty="0" spc="-70">
                <a:solidFill>
                  <a:srgbClr val="696464"/>
                </a:solidFill>
              </a:rPr>
              <a:t>Northup?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862328"/>
            <a:ext cx="7178675" cy="3754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marR="119380" indent="-274320">
              <a:lnSpc>
                <a:spcPct val="100000"/>
              </a:lnSpc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dirty="0" sz="2400" spc="-120">
                <a:latin typeface="Times New Roman"/>
                <a:cs typeface="Times New Roman"/>
              </a:rPr>
              <a:t>Met </a:t>
            </a:r>
            <a:r>
              <a:rPr dirty="0" sz="2400" spc="-100">
                <a:latin typeface="Times New Roman"/>
                <a:cs typeface="Times New Roman"/>
              </a:rPr>
              <a:t>two </a:t>
            </a:r>
            <a:r>
              <a:rPr dirty="0" sz="2400" spc="-110">
                <a:latin typeface="Times New Roman"/>
                <a:cs typeface="Times New Roman"/>
              </a:rPr>
              <a:t>circus </a:t>
            </a:r>
            <a:r>
              <a:rPr dirty="0" sz="2400" spc="-70">
                <a:latin typeface="Times New Roman"/>
                <a:cs typeface="Times New Roman"/>
              </a:rPr>
              <a:t>performers </a:t>
            </a:r>
            <a:r>
              <a:rPr dirty="0" sz="2400" spc="-130">
                <a:latin typeface="Times New Roman"/>
                <a:cs typeface="Times New Roman"/>
              </a:rPr>
              <a:t>who </a:t>
            </a:r>
            <a:r>
              <a:rPr dirty="0" sz="2400" spc="-150">
                <a:latin typeface="Times New Roman"/>
                <a:cs typeface="Times New Roman"/>
              </a:rPr>
              <a:t>said </a:t>
            </a:r>
            <a:r>
              <a:rPr dirty="0" sz="2400" spc="-114">
                <a:latin typeface="Times New Roman"/>
                <a:cs typeface="Times New Roman"/>
              </a:rPr>
              <a:t>they </a:t>
            </a:r>
            <a:r>
              <a:rPr dirty="0" sz="2400" spc="-100">
                <a:latin typeface="Times New Roman"/>
                <a:cs typeface="Times New Roman"/>
              </a:rPr>
              <a:t>needed </a:t>
            </a:r>
            <a:r>
              <a:rPr dirty="0" sz="2400" spc="-190">
                <a:latin typeface="Times New Roman"/>
                <a:cs typeface="Times New Roman"/>
              </a:rPr>
              <a:t>a </a:t>
            </a:r>
            <a:r>
              <a:rPr dirty="0" sz="2400" spc="-95">
                <a:latin typeface="Times New Roman"/>
                <a:cs typeface="Times New Roman"/>
              </a:rPr>
              <a:t>fiddler </a:t>
            </a:r>
            <a:r>
              <a:rPr dirty="0" sz="2400" spc="-320">
                <a:latin typeface="Times New Roman"/>
                <a:cs typeface="Times New Roman"/>
              </a:rPr>
              <a:t>for  </a:t>
            </a:r>
            <a:r>
              <a:rPr dirty="0" sz="2400" spc="-130">
                <a:latin typeface="Times New Roman"/>
                <a:cs typeface="Times New Roman"/>
              </a:rPr>
              <a:t>engagements </a:t>
            </a:r>
            <a:r>
              <a:rPr dirty="0" sz="2400" spc="-110">
                <a:latin typeface="Times New Roman"/>
                <a:cs typeface="Times New Roman"/>
              </a:rPr>
              <a:t>in </a:t>
            </a:r>
            <a:r>
              <a:rPr dirty="0" sz="2400" spc="-125">
                <a:latin typeface="Times New Roman"/>
                <a:cs typeface="Times New Roman"/>
              </a:rPr>
              <a:t>Washington,</a:t>
            </a:r>
            <a:r>
              <a:rPr dirty="0" sz="2400" spc="-375">
                <a:latin typeface="Times New Roman"/>
                <a:cs typeface="Times New Roman"/>
              </a:rPr>
              <a:t> </a:t>
            </a:r>
            <a:r>
              <a:rPr dirty="0" sz="2400" spc="-90">
                <a:latin typeface="Times New Roman"/>
                <a:cs typeface="Times New Roman"/>
              </a:rPr>
              <a:t>D.C.</a:t>
            </a:r>
            <a:endParaRPr sz="2400">
              <a:latin typeface="Times New Roman"/>
              <a:cs typeface="Times New Roman"/>
            </a:endParaRPr>
          </a:p>
          <a:p>
            <a:pPr lvl="1" marL="561340" indent="-228600">
              <a:lnSpc>
                <a:spcPct val="100000"/>
              </a:lnSpc>
              <a:spcBef>
                <a:spcPts val="425"/>
              </a:spcBef>
              <a:buClr>
                <a:srgbClr val="9B2D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dirty="0" sz="2200" spc="-140">
                <a:latin typeface="Times New Roman"/>
                <a:cs typeface="Times New Roman"/>
              </a:rPr>
              <a:t>Traveled </a:t>
            </a:r>
            <a:r>
              <a:rPr dirty="0" sz="2200" spc="-95">
                <a:latin typeface="Times New Roman"/>
                <a:cs typeface="Times New Roman"/>
              </a:rPr>
              <a:t>south </a:t>
            </a:r>
            <a:r>
              <a:rPr dirty="0" sz="2200" spc="-90">
                <a:latin typeface="Times New Roman"/>
                <a:cs typeface="Times New Roman"/>
              </a:rPr>
              <a:t>with </a:t>
            </a:r>
            <a:r>
              <a:rPr dirty="0" sz="2200" spc="-70">
                <a:latin typeface="Times New Roman"/>
                <a:cs typeface="Times New Roman"/>
              </a:rPr>
              <a:t>the </a:t>
            </a:r>
            <a:r>
              <a:rPr dirty="0" sz="2200" spc="-90">
                <a:latin typeface="Times New Roman"/>
                <a:cs typeface="Times New Roman"/>
              </a:rPr>
              <a:t>two</a:t>
            </a:r>
            <a:r>
              <a:rPr dirty="0" sz="2200" spc="114">
                <a:latin typeface="Times New Roman"/>
                <a:cs typeface="Times New Roman"/>
              </a:rPr>
              <a:t> </a:t>
            </a:r>
            <a:r>
              <a:rPr dirty="0" sz="2200" spc="-60">
                <a:latin typeface="Times New Roman"/>
                <a:cs typeface="Times New Roman"/>
              </a:rPr>
              <a:t>men.</a:t>
            </a:r>
            <a:endParaRPr sz="2200">
              <a:latin typeface="Times New Roman"/>
              <a:cs typeface="Times New Roman"/>
            </a:endParaRPr>
          </a:p>
          <a:p>
            <a:pPr lvl="1" marL="561340" marR="99060" indent="-228600">
              <a:lnSpc>
                <a:spcPct val="100000"/>
              </a:lnSpc>
              <a:spcBef>
                <a:spcPts val="390"/>
              </a:spcBef>
              <a:buClr>
                <a:srgbClr val="9B2D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dirty="0" sz="2200" spc="-70">
                <a:latin typeface="Times New Roman"/>
                <a:cs typeface="Times New Roman"/>
              </a:rPr>
              <a:t>Didn't </a:t>
            </a:r>
            <a:r>
              <a:rPr dirty="0" sz="2200" spc="-60">
                <a:latin typeface="Times New Roman"/>
                <a:cs typeface="Times New Roman"/>
              </a:rPr>
              <a:t>tell </a:t>
            </a:r>
            <a:r>
              <a:rPr dirty="0" sz="2200" spc="-145">
                <a:latin typeface="Times New Roman"/>
                <a:cs typeface="Times New Roman"/>
              </a:rPr>
              <a:t>his </a:t>
            </a:r>
            <a:r>
              <a:rPr dirty="0" sz="2200" spc="-120">
                <a:latin typeface="Times New Roman"/>
                <a:cs typeface="Times New Roman"/>
              </a:rPr>
              <a:t>wife </a:t>
            </a:r>
            <a:r>
              <a:rPr dirty="0" sz="2200" spc="-90">
                <a:latin typeface="Times New Roman"/>
                <a:cs typeface="Times New Roman"/>
              </a:rPr>
              <a:t>where </a:t>
            </a:r>
            <a:r>
              <a:rPr dirty="0" sz="2200" spc="-114">
                <a:latin typeface="Times New Roman"/>
                <a:cs typeface="Times New Roman"/>
              </a:rPr>
              <a:t>he </a:t>
            </a:r>
            <a:r>
              <a:rPr dirty="0" sz="2200" spc="-165">
                <a:latin typeface="Times New Roman"/>
                <a:cs typeface="Times New Roman"/>
              </a:rPr>
              <a:t>was </a:t>
            </a:r>
            <a:r>
              <a:rPr dirty="0" sz="2200" spc="-135">
                <a:latin typeface="Times New Roman"/>
                <a:cs typeface="Times New Roman"/>
              </a:rPr>
              <a:t>going </a:t>
            </a:r>
            <a:r>
              <a:rPr dirty="0" sz="2200" spc="-114">
                <a:latin typeface="Times New Roman"/>
                <a:cs typeface="Times New Roman"/>
              </a:rPr>
              <a:t>(she </a:t>
            </a:r>
            <a:r>
              <a:rPr dirty="0" sz="2200" spc="-165">
                <a:latin typeface="Times New Roman"/>
                <a:cs typeface="Times New Roman"/>
              </a:rPr>
              <a:t>was </a:t>
            </a:r>
            <a:r>
              <a:rPr dirty="0" sz="2200" spc="-55">
                <a:latin typeface="Times New Roman"/>
                <a:cs typeface="Times New Roman"/>
              </a:rPr>
              <a:t>out </a:t>
            </a:r>
            <a:r>
              <a:rPr dirty="0" sz="2200" spc="-130">
                <a:latin typeface="Times New Roman"/>
                <a:cs typeface="Times New Roman"/>
              </a:rPr>
              <a:t>of </a:t>
            </a:r>
            <a:r>
              <a:rPr dirty="0" sz="2200" spc="-65">
                <a:latin typeface="Times New Roman"/>
                <a:cs typeface="Times New Roman"/>
              </a:rPr>
              <a:t>town); </a:t>
            </a:r>
            <a:r>
              <a:rPr dirty="0" sz="2200" spc="-875">
                <a:latin typeface="Times New Roman"/>
                <a:cs typeface="Times New Roman"/>
              </a:rPr>
              <a:t>he </a:t>
            </a:r>
            <a:r>
              <a:rPr dirty="0" sz="2200" spc="110">
                <a:latin typeface="Times New Roman"/>
                <a:cs typeface="Times New Roman"/>
              </a:rPr>
              <a:t> </a:t>
            </a:r>
            <a:r>
              <a:rPr dirty="0" sz="2200" spc="-85">
                <a:latin typeface="Times New Roman"/>
                <a:cs typeface="Times New Roman"/>
              </a:rPr>
              <a:t>expected </a:t>
            </a:r>
            <a:r>
              <a:rPr dirty="0" sz="2200" spc="-35">
                <a:latin typeface="Times New Roman"/>
                <a:cs typeface="Times New Roman"/>
              </a:rPr>
              <a:t>to </a:t>
            </a:r>
            <a:r>
              <a:rPr dirty="0" sz="2200" spc="-105">
                <a:latin typeface="Times New Roman"/>
                <a:cs typeface="Times New Roman"/>
              </a:rPr>
              <a:t>be </a:t>
            </a:r>
            <a:r>
              <a:rPr dirty="0" sz="2200" spc="-135">
                <a:latin typeface="Times New Roman"/>
                <a:cs typeface="Times New Roman"/>
              </a:rPr>
              <a:t>back </a:t>
            </a:r>
            <a:r>
              <a:rPr dirty="0" sz="2200" spc="-180">
                <a:latin typeface="Times New Roman"/>
                <a:cs typeface="Times New Roman"/>
              </a:rPr>
              <a:t>by </a:t>
            </a:r>
            <a:r>
              <a:rPr dirty="0" sz="2200" spc="-70">
                <a:latin typeface="Times New Roman"/>
                <a:cs typeface="Times New Roman"/>
              </a:rPr>
              <a:t>the </a:t>
            </a:r>
            <a:r>
              <a:rPr dirty="0" sz="2200" spc="-80">
                <a:latin typeface="Times New Roman"/>
                <a:cs typeface="Times New Roman"/>
              </a:rPr>
              <a:t>time </a:t>
            </a:r>
            <a:r>
              <a:rPr dirty="0" sz="2200" spc="-145">
                <a:latin typeface="Times New Roman"/>
                <a:cs typeface="Times New Roman"/>
              </a:rPr>
              <a:t>his </a:t>
            </a:r>
            <a:r>
              <a:rPr dirty="0" sz="2200" spc="-155">
                <a:latin typeface="Times New Roman"/>
                <a:cs typeface="Times New Roman"/>
              </a:rPr>
              <a:t>family </a:t>
            </a:r>
            <a:r>
              <a:rPr dirty="0" sz="2200">
                <a:latin typeface="Times New Roman"/>
                <a:cs typeface="Times New Roman"/>
              </a:rPr>
              <a:t> </a:t>
            </a:r>
            <a:r>
              <a:rPr dirty="0" sz="2200" spc="-30">
                <a:latin typeface="Times New Roman"/>
                <a:cs typeface="Times New Roman"/>
              </a:rPr>
              <a:t>returned.</a:t>
            </a:r>
            <a:endParaRPr sz="2200">
              <a:latin typeface="Times New Roman"/>
              <a:cs typeface="Times New Roman"/>
            </a:endParaRPr>
          </a:p>
          <a:p>
            <a:pPr marL="287020" marR="127635" indent="-274320">
              <a:lnSpc>
                <a:spcPct val="100000"/>
              </a:lnSpc>
              <a:spcBef>
                <a:spcPts val="565"/>
              </a:spcBef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dirty="0" sz="2400" spc="-130">
                <a:latin typeface="Times New Roman"/>
                <a:cs typeface="Times New Roman"/>
              </a:rPr>
              <a:t>Poisoned </a:t>
            </a:r>
            <a:r>
              <a:rPr dirty="0" sz="2400" spc="-185">
                <a:latin typeface="Times New Roman"/>
                <a:cs typeface="Times New Roman"/>
              </a:rPr>
              <a:t>by </a:t>
            </a:r>
            <a:r>
              <a:rPr dirty="0" sz="2400" spc="-75">
                <a:latin typeface="Times New Roman"/>
                <a:cs typeface="Times New Roman"/>
              </a:rPr>
              <a:t>the </a:t>
            </a:r>
            <a:r>
              <a:rPr dirty="0" sz="2400" spc="-100">
                <a:latin typeface="Times New Roman"/>
                <a:cs typeface="Times New Roman"/>
              </a:rPr>
              <a:t>two </a:t>
            </a:r>
            <a:r>
              <a:rPr dirty="0" sz="2400" spc="-114">
                <a:latin typeface="Times New Roman"/>
                <a:cs typeface="Times New Roman"/>
              </a:rPr>
              <a:t>men </a:t>
            </a:r>
            <a:r>
              <a:rPr dirty="0" sz="2400" spc="-95">
                <a:latin typeface="Times New Roman"/>
                <a:cs typeface="Times New Roman"/>
              </a:rPr>
              <a:t>during </a:t>
            </a:r>
            <a:r>
              <a:rPr dirty="0" sz="2400" spc="-150">
                <a:latin typeface="Times New Roman"/>
                <a:cs typeface="Times New Roman"/>
              </a:rPr>
              <a:t>an </a:t>
            </a:r>
            <a:r>
              <a:rPr dirty="0" sz="2400" spc="-145">
                <a:latin typeface="Times New Roman"/>
                <a:cs typeface="Times New Roman"/>
              </a:rPr>
              <a:t>evening </a:t>
            </a:r>
            <a:r>
              <a:rPr dirty="0" sz="2400" spc="-140">
                <a:latin typeface="Times New Roman"/>
                <a:cs typeface="Times New Roman"/>
              </a:rPr>
              <a:t>of social </a:t>
            </a:r>
            <a:r>
              <a:rPr dirty="0" sz="2400" spc="-195">
                <a:latin typeface="Times New Roman"/>
                <a:cs typeface="Times New Roman"/>
              </a:rPr>
              <a:t>drinking  </a:t>
            </a:r>
            <a:r>
              <a:rPr dirty="0" sz="2400" spc="-110">
                <a:latin typeface="Times New Roman"/>
                <a:cs typeface="Times New Roman"/>
              </a:rPr>
              <a:t>in</a:t>
            </a:r>
            <a:r>
              <a:rPr dirty="0" sz="2400" spc="-475">
                <a:latin typeface="Times New Roman"/>
                <a:cs typeface="Times New Roman"/>
              </a:rPr>
              <a:t> </a:t>
            </a:r>
            <a:r>
              <a:rPr dirty="0" sz="2400" spc="-125">
                <a:latin typeface="Times New Roman"/>
                <a:cs typeface="Times New Roman"/>
              </a:rPr>
              <a:t>Washington, </a:t>
            </a:r>
            <a:r>
              <a:rPr dirty="0" sz="2400" spc="-90">
                <a:latin typeface="Times New Roman"/>
                <a:cs typeface="Times New Roman"/>
              </a:rPr>
              <a:t>D.C.</a:t>
            </a:r>
            <a:endParaRPr sz="2400">
              <a:latin typeface="Times New Roman"/>
              <a:cs typeface="Times New Roman"/>
            </a:endParaRPr>
          </a:p>
          <a:p>
            <a:pPr lvl="1" marL="561340" marR="5080" indent="-228600">
              <a:lnSpc>
                <a:spcPct val="100000"/>
              </a:lnSpc>
              <a:spcBef>
                <a:spcPts val="425"/>
              </a:spcBef>
              <a:buClr>
                <a:srgbClr val="9B2D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dirty="0" sz="2200" spc="-165">
                <a:latin typeface="Times New Roman"/>
                <a:cs typeface="Times New Roman"/>
              </a:rPr>
              <a:t>Became </a:t>
            </a:r>
            <a:r>
              <a:rPr dirty="0" sz="2200" spc="-65">
                <a:latin typeface="Times New Roman"/>
                <a:cs typeface="Times New Roman"/>
              </a:rPr>
              <a:t>ill; </a:t>
            </a:r>
            <a:r>
              <a:rPr dirty="0" sz="2200" spc="-114">
                <a:latin typeface="Times New Roman"/>
                <a:cs typeface="Times New Roman"/>
              </a:rPr>
              <a:t>he </a:t>
            </a:r>
            <a:r>
              <a:rPr dirty="0" sz="2200" spc="-165">
                <a:latin typeface="Times New Roman"/>
                <a:cs typeface="Times New Roman"/>
              </a:rPr>
              <a:t>was </a:t>
            </a:r>
            <a:r>
              <a:rPr dirty="0" sz="2200" spc="-105">
                <a:latin typeface="Times New Roman"/>
                <a:cs typeface="Times New Roman"/>
              </a:rPr>
              <a:t>taken </a:t>
            </a:r>
            <a:r>
              <a:rPr dirty="0" sz="2200" spc="-35">
                <a:latin typeface="Times New Roman"/>
                <a:cs typeface="Times New Roman"/>
              </a:rPr>
              <a:t>to </a:t>
            </a:r>
            <a:r>
              <a:rPr dirty="0" sz="2200" spc="-145">
                <a:latin typeface="Times New Roman"/>
                <a:cs typeface="Times New Roman"/>
              </a:rPr>
              <a:t>his </a:t>
            </a:r>
            <a:r>
              <a:rPr dirty="0" sz="2200" spc="-85">
                <a:latin typeface="Times New Roman"/>
                <a:cs typeface="Times New Roman"/>
              </a:rPr>
              <a:t>room </a:t>
            </a:r>
            <a:r>
              <a:rPr dirty="0" sz="2200" spc="-90">
                <a:latin typeface="Times New Roman"/>
                <a:cs typeface="Times New Roman"/>
              </a:rPr>
              <a:t>where </a:t>
            </a:r>
            <a:r>
              <a:rPr dirty="0" sz="2200" spc="-70">
                <a:latin typeface="Times New Roman"/>
                <a:cs typeface="Times New Roman"/>
              </a:rPr>
              <a:t>the </a:t>
            </a:r>
            <a:r>
              <a:rPr dirty="0" sz="2200" spc="-90">
                <a:latin typeface="Times New Roman"/>
                <a:cs typeface="Times New Roman"/>
              </a:rPr>
              <a:t>two </a:t>
            </a:r>
            <a:r>
              <a:rPr dirty="0" sz="2200" spc="-110">
                <a:latin typeface="Times New Roman"/>
                <a:cs typeface="Times New Roman"/>
              </a:rPr>
              <a:t>men </a:t>
            </a:r>
            <a:r>
              <a:rPr dirty="0" sz="2200" spc="-90">
                <a:latin typeface="Times New Roman"/>
                <a:cs typeface="Times New Roman"/>
              </a:rPr>
              <a:t>robbed  </a:t>
            </a:r>
            <a:r>
              <a:rPr dirty="0" sz="2200" spc="-130">
                <a:latin typeface="Times New Roman"/>
                <a:cs typeface="Times New Roman"/>
              </a:rPr>
              <a:t>him </a:t>
            </a:r>
            <a:r>
              <a:rPr dirty="0" sz="2200" spc="-125">
                <a:latin typeface="Times New Roman"/>
                <a:cs typeface="Times New Roman"/>
              </a:rPr>
              <a:t>and </a:t>
            </a:r>
            <a:r>
              <a:rPr dirty="0" sz="2200" spc="-80">
                <a:latin typeface="Times New Roman"/>
                <a:cs typeface="Times New Roman"/>
              </a:rPr>
              <a:t>took </a:t>
            </a:r>
            <a:r>
              <a:rPr dirty="0" sz="2200" spc="-145">
                <a:latin typeface="Times New Roman"/>
                <a:cs typeface="Times New Roman"/>
              </a:rPr>
              <a:t>his </a:t>
            </a:r>
            <a:r>
              <a:rPr dirty="0" sz="2200" spc="-85">
                <a:latin typeface="Times New Roman"/>
                <a:cs typeface="Times New Roman"/>
              </a:rPr>
              <a:t>free </a:t>
            </a:r>
            <a:r>
              <a:rPr dirty="0" sz="2200" spc="-80">
                <a:latin typeface="Times New Roman"/>
                <a:cs typeface="Times New Roman"/>
              </a:rPr>
              <a:t>papers; </a:t>
            </a:r>
            <a:r>
              <a:rPr dirty="0" sz="2200" spc="-114">
                <a:latin typeface="Times New Roman"/>
                <a:cs typeface="Times New Roman"/>
              </a:rPr>
              <a:t>he </a:t>
            </a:r>
            <a:r>
              <a:rPr dirty="0" sz="2200" spc="-160">
                <a:latin typeface="Times New Roman"/>
                <a:cs typeface="Times New Roman"/>
              </a:rPr>
              <a:t>vaguely </a:t>
            </a:r>
            <a:r>
              <a:rPr dirty="0" sz="2200" spc="-85">
                <a:latin typeface="Times New Roman"/>
                <a:cs typeface="Times New Roman"/>
              </a:rPr>
              <a:t>remembered </a:t>
            </a:r>
            <a:r>
              <a:rPr dirty="0" sz="2200" spc="-70">
                <a:latin typeface="Times New Roman"/>
                <a:cs typeface="Times New Roman"/>
              </a:rPr>
              <a:t>the </a:t>
            </a:r>
            <a:r>
              <a:rPr dirty="0" sz="2200" spc="-80">
                <a:latin typeface="Times New Roman"/>
                <a:cs typeface="Times New Roman"/>
              </a:rPr>
              <a:t>transfer  </a:t>
            </a:r>
            <a:r>
              <a:rPr dirty="0" sz="2200" spc="-100">
                <a:latin typeface="Times New Roman"/>
                <a:cs typeface="Times New Roman"/>
              </a:rPr>
              <a:t>from </a:t>
            </a:r>
            <a:r>
              <a:rPr dirty="0" sz="2200" spc="-70">
                <a:latin typeface="Times New Roman"/>
                <a:cs typeface="Times New Roman"/>
              </a:rPr>
              <a:t>the </a:t>
            </a:r>
            <a:r>
              <a:rPr dirty="0" sz="2200" spc="-80">
                <a:latin typeface="Times New Roman"/>
                <a:cs typeface="Times New Roman"/>
              </a:rPr>
              <a:t>hotel </a:t>
            </a:r>
            <a:r>
              <a:rPr dirty="0" sz="2200" spc="-70">
                <a:latin typeface="Times New Roman"/>
                <a:cs typeface="Times New Roman"/>
              </a:rPr>
              <a:t>but </a:t>
            </a:r>
            <a:r>
              <a:rPr dirty="0" sz="2200" spc="-135">
                <a:latin typeface="Times New Roman"/>
                <a:cs typeface="Times New Roman"/>
              </a:rPr>
              <a:t>passed</a:t>
            </a:r>
            <a:r>
              <a:rPr dirty="0" sz="2200" spc="55">
                <a:latin typeface="Times New Roman"/>
                <a:cs typeface="Times New Roman"/>
              </a:rPr>
              <a:t> </a:t>
            </a:r>
            <a:r>
              <a:rPr dirty="0" sz="2200" spc="-20">
                <a:latin typeface="Times New Roman"/>
                <a:cs typeface="Times New Roman"/>
              </a:rPr>
              <a:t>out.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6200" y="5801847"/>
            <a:ext cx="3824472" cy="413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1000" y="6369049"/>
            <a:ext cx="1219199" cy="273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325" y="700850"/>
            <a:ext cx="4113529" cy="6096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145">
                <a:solidFill>
                  <a:srgbClr val="696464"/>
                </a:solidFill>
              </a:rPr>
              <a:t>What</a:t>
            </a:r>
            <a:r>
              <a:rPr dirty="0" sz="4000" spc="-155">
                <a:solidFill>
                  <a:srgbClr val="696464"/>
                </a:solidFill>
              </a:rPr>
              <a:t> </a:t>
            </a:r>
            <a:r>
              <a:rPr dirty="0" sz="4000" spc="-235">
                <a:solidFill>
                  <a:srgbClr val="696464"/>
                </a:solidFill>
              </a:rPr>
              <a:t>Happened…?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8711" rIns="0" bIns="0" rtlCol="0" vert="horz">
            <a:spAutoFit/>
          </a:bodyPr>
          <a:lstStyle/>
          <a:p>
            <a:pPr marL="3260725" marR="5080" indent="-228600">
              <a:lnSpc>
                <a:spcPts val="2110"/>
              </a:lnSpc>
              <a:buClr>
                <a:srgbClr val="9B2D1F"/>
              </a:buClr>
              <a:buSzPct val="84090"/>
              <a:buFont typeface="Wingdings 2"/>
              <a:buChar char=""/>
              <a:tabLst>
                <a:tab pos="3260725" algn="l"/>
                <a:tab pos="4688205" algn="l"/>
              </a:tabLst>
            </a:pPr>
            <a:r>
              <a:rPr dirty="0" sz="2200" spc="-195"/>
              <a:t>Awoke </a:t>
            </a:r>
            <a:r>
              <a:rPr dirty="0" sz="2200" spc="-105"/>
              <a:t>in </a:t>
            </a:r>
            <a:r>
              <a:rPr dirty="0" sz="2200" spc="-130"/>
              <a:t>chains </a:t>
            </a:r>
            <a:r>
              <a:rPr dirty="0" sz="2200" spc="-105"/>
              <a:t>in </a:t>
            </a:r>
            <a:r>
              <a:rPr dirty="0" sz="2200" spc="-175"/>
              <a:t>a </a:t>
            </a:r>
            <a:r>
              <a:rPr dirty="0" sz="2200" spc="-140"/>
              <a:t>"slave </a:t>
            </a:r>
            <a:r>
              <a:rPr dirty="0" sz="2200" spc="-75"/>
              <a:t>pen" </a:t>
            </a:r>
            <a:r>
              <a:rPr dirty="0" sz="2200" spc="-105"/>
              <a:t>in  </a:t>
            </a:r>
            <a:r>
              <a:rPr dirty="0" sz="2200" spc="-114"/>
              <a:t>Washington, </a:t>
            </a:r>
            <a:r>
              <a:rPr dirty="0" sz="2200" spc="-50"/>
              <a:t>D.C., </a:t>
            </a:r>
            <a:r>
              <a:rPr dirty="0" sz="2200" spc="-114"/>
              <a:t>owned </a:t>
            </a:r>
            <a:r>
              <a:rPr dirty="0" sz="2200" spc="-180"/>
              <a:t>by </a:t>
            </a:r>
            <a:r>
              <a:rPr dirty="0" sz="2200" spc="-130"/>
              <a:t>infamous </a:t>
            </a:r>
            <a:r>
              <a:rPr dirty="0" sz="2200" spc="-165"/>
              <a:t>slave  </a:t>
            </a:r>
            <a:r>
              <a:rPr dirty="0" sz="2200" spc="-90"/>
              <a:t>dealer,</a:t>
            </a:r>
            <a:r>
              <a:rPr dirty="0" sz="2200" spc="-90" u="heavy"/>
              <a:t>	</a:t>
            </a:r>
            <a:r>
              <a:rPr dirty="0" sz="2200" spc="-100"/>
              <a:t>Birch. </a:t>
            </a:r>
            <a:r>
              <a:rPr dirty="0" sz="2200" spc="-165"/>
              <a:t>(</a:t>
            </a:r>
            <a:r>
              <a:rPr dirty="0" sz="2200" spc="-165" i="1">
                <a:latin typeface="Times New Roman"/>
                <a:cs typeface="Times New Roman"/>
              </a:rPr>
              <a:t>Note: </a:t>
            </a:r>
            <a:r>
              <a:rPr dirty="0" sz="2200" spc="-235" i="1">
                <a:latin typeface="Times New Roman"/>
                <a:cs typeface="Times New Roman"/>
              </a:rPr>
              <a:t>a  </a:t>
            </a:r>
            <a:r>
              <a:rPr dirty="0" sz="2200" spc="-254" i="1">
                <a:latin typeface="Times New Roman"/>
                <a:cs typeface="Times New Roman"/>
              </a:rPr>
              <a:t>slave</a:t>
            </a:r>
            <a:r>
              <a:rPr dirty="0" sz="2200" spc="-300" i="1">
                <a:latin typeface="Times New Roman"/>
                <a:cs typeface="Times New Roman"/>
              </a:rPr>
              <a:t> </a:t>
            </a:r>
            <a:r>
              <a:rPr dirty="0" sz="2200" spc="-240" i="1">
                <a:latin typeface="Times New Roman"/>
                <a:cs typeface="Times New Roman"/>
              </a:rPr>
              <a:t>pen</a:t>
            </a:r>
            <a:r>
              <a:rPr dirty="0" sz="2200" spc="-45" i="1">
                <a:latin typeface="Times New Roman"/>
                <a:cs typeface="Times New Roman"/>
              </a:rPr>
              <a:t> </a:t>
            </a:r>
            <a:r>
              <a:rPr dirty="0" sz="2200" spc="-325" i="1">
                <a:latin typeface="Times New Roman"/>
                <a:cs typeface="Times New Roman"/>
              </a:rPr>
              <a:t>was </a:t>
            </a:r>
            <a:r>
              <a:rPr dirty="0" sz="2200" spc="-165" i="1">
                <a:latin typeface="Times New Roman"/>
                <a:cs typeface="Times New Roman"/>
              </a:rPr>
              <a:t> </a:t>
            </a:r>
            <a:r>
              <a:rPr dirty="0" sz="2200" spc="-290" i="1">
                <a:latin typeface="Times New Roman"/>
                <a:cs typeface="Times New Roman"/>
              </a:rPr>
              <a:t>where </a:t>
            </a:r>
            <a:r>
              <a:rPr dirty="0" sz="2200" spc="-265" i="1">
                <a:latin typeface="Times New Roman"/>
                <a:cs typeface="Times New Roman"/>
              </a:rPr>
              <a:t>slaves </a:t>
            </a:r>
            <a:r>
              <a:rPr dirty="0" sz="2200" spc="-310" i="1">
                <a:latin typeface="Times New Roman"/>
                <a:cs typeface="Times New Roman"/>
              </a:rPr>
              <a:t>were </a:t>
            </a:r>
            <a:r>
              <a:rPr dirty="0" sz="2200" spc="-275" i="1">
                <a:latin typeface="Times New Roman"/>
                <a:cs typeface="Times New Roman"/>
              </a:rPr>
              <a:t>warehoused </a:t>
            </a:r>
            <a:r>
              <a:rPr dirty="0" sz="2200" spc="-270" i="1">
                <a:latin typeface="Times New Roman"/>
                <a:cs typeface="Times New Roman"/>
              </a:rPr>
              <a:t>by </a:t>
            </a:r>
            <a:r>
              <a:rPr dirty="0" sz="2200" spc="-254" i="1">
                <a:latin typeface="Times New Roman"/>
                <a:cs typeface="Times New Roman"/>
              </a:rPr>
              <a:t>slave </a:t>
            </a:r>
            <a:r>
              <a:rPr dirty="0" sz="2200" spc="-240" i="1">
                <a:latin typeface="Times New Roman"/>
                <a:cs typeface="Times New Roman"/>
              </a:rPr>
              <a:t>traders </a:t>
            </a:r>
            <a:r>
              <a:rPr dirty="0" sz="2200" spc="-265" i="1">
                <a:latin typeface="Times New Roman"/>
                <a:cs typeface="Times New Roman"/>
              </a:rPr>
              <a:t>before  </a:t>
            </a:r>
            <a:r>
              <a:rPr dirty="0" sz="2200" spc="-225" i="1">
                <a:latin typeface="Times New Roman"/>
                <a:cs typeface="Times New Roman"/>
              </a:rPr>
              <a:t>being </a:t>
            </a:r>
            <a:r>
              <a:rPr dirty="0" sz="2200" spc="-215" i="1">
                <a:latin typeface="Times New Roman"/>
                <a:cs typeface="Times New Roman"/>
              </a:rPr>
              <a:t>transported </a:t>
            </a:r>
            <a:r>
              <a:rPr dirty="0" sz="2200" spc="-170" i="1">
                <a:latin typeface="Times New Roman"/>
                <a:cs typeface="Times New Roman"/>
              </a:rPr>
              <a:t>to </a:t>
            </a:r>
            <a:r>
              <a:rPr dirty="0" sz="2200" spc="-145" i="1">
                <a:latin typeface="Times New Roman"/>
                <a:cs typeface="Times New Roman"/>
              </a:rPr>
              <a:t> </a:t>
            </a:r>
            <a:r>
              <a:rPr dirty="0" sz="2200" spc="-165" i="1">
                <a:latin typeface="Times New Roman"/>
                <a:cs typeface="Times New Roman"/>
              </a:rPr>
              <a:t>market</a:t>
            </a:r>
            <a:r>
              <a:rPr dirty="0" sz="2200" spc="-165"/>
              <a:t>.)</a:t>
            </a:r>
            <a:endParaRPr sz="2200">
              <a:latin typeface="Times New Roman"/>
              <a:cs typeface="Times New Roman"/>
            </a:endParaRPr>
          </a:p>
          <a:p>
            <a:pPr marL="3260725" marR="273685" indent="-228600">
              <a:lnSpc>
                <a:spcPts val="2110"/>
              </a:lnSpc>
              <a:spcBef>
                <a:spcPts val="395"/>
              </a:spcBef>
              <a:buClr>
                <a:srgbClr val="9B2D1F"/>
              </a:buClr>
              <a:buSzPct val="84090"/>
              <a:buFont typeface="Wingdings 2"/>
              <a:buChar char=""/>
              <a:tabLst>
                <a:tab pos="3260725" algn="l"/>
              </a:tabLst>
            </a:pPr>
            <a:r>
              <a:rPr dirty="0" sz="2200" spc="-90"/>
              <a:t>Transported </a:t>
            </a:r>
            <a:r>
              <a:rPr dirty="0" sz="2200" spc="-180"/>
              <a:t>by </a:t>
            </a:r>
            <a:r>
              <a:rPr dirty="0" sz="2200" spc="-150"/>
              <a:t>sea </a:t>
            </a:r>
            <a:r>
              <a:rPr dirty="0" sz="2200" spc="-90"/>
              <a:t>with </a:t>
            </a:r>
            <a:r>
              <a:rPr dirty="0" sz="2200" spc="-60"/>
              <a:t>other </a:t>
            </a:r>
            <a:r>
              <a:rPr dirty="0" sz="2200" spc="-170"/>
              <a:t>slaves </a:t>
            </a:r>
            <a:r>
              <a:rPr dirty="0" sz="2200" spc="-35"/>
              <a:t>to </a:t>
            </a:r>
            <a:r>
              <a:rPr dirty="0" sz="2200" spc="-335"/>
              <a:t>the  </a:t>
            </a:r>
            <a:r>
              <a:rPr dirty="0" sz="2200" spc="-125"/>
              <a:t>New </a:t>
            </a:r>
            <a:r>
              <a:rPr dirty="0" sz="2200" spc="-85"/>
              <a:t>Orleans </a:t>
            </a:r>
            <a:r>
              <a:rPr dirty="0" sz="2200" spc="-165"/>
              <a:t>slave</a:t>
            </a:r>
            <a:r>
              <a:rPr dirty="0" sz="2200" spc="-40"/>
              <a:t> </a:t>
            </a:r>
            <a:r>
              <a:rPr dirty="0" sz="2200" spc="-65"/>
              <a:t>market.</a:t>
            </a:r>
            <a:endParaRPr sz="2200"/>
          </a:p>
          <a:p>
            <a:pPr marL="3260725" marR="335915" indent="-228600">
              <a:lnSpc>
                <a:spcPts val="2110"/>
              </a:lnSpc>
              <a:spcBef>
                <a:spcPts val="395"/>
              </a:spcBef>
              <a:buClr>
                <a:srgbClr val="9B2D1F"/>
              </a:buClr>
              <a:buSzPct val="84090"/>
              <a:buFont typeface="Wingdings 2"/>
              <a:buChar char=""/>
              <a:tabLst>
                <a:tab pos="3260725" algn="l"/>
              </a:tabLst>
            </a:pPr>
            <a:r>
              <a:rPr dirty="0" sz="2200" spc="-150"/>
              <a:t>Sold </a:t>
            </a:r>
            <a:r>
              <a:rPr dirty="0" sz="2200" spc="-70"/>
              <a:t>first </a:t>
            </a:r>
            <a:r>
              <a:rPr dirty="0" sz="2200" spc="-35"/>
              <a:t>to </a:t>
            </a:r>
            <a:r>
              <a:rPr dirty="0" sz="2200" spc="-114"/>
              <a:t>William </a:t>
            </a:r>
            <a:r>
              <a:rPr dirty="0" sz="2200" spc="-85"/>
              <a:t>Prince </a:t>
            </a:r>
            <a:r>
              <a:rPr dirty="0" sz="2200" spc="-75"/>
              <a:t>Ford, </a:t>
            </a:r>
            <a:r>
              <a:rPr dirty="0" sz="2200" spc="-175"/>
              <a:t>a cotton  </a:t>
            </a:r>
            <a:r>
              <a:rPr dirty="0" sz="2200" spc="-90"/>
              <a:t>plantation</a:t>
            </a:r>
            <a:r>
              <a:rPr dirty="0" sz="2200" spc="-120"/>
              <a:t> </a:t>
            </a:r>
            <a:r>
              <a:rPr dirty="0" sz="2200" spc="-95"/>
              <a:t>owner.</a:t>
            </a:r>
            <a:endParaRPr sz="2200"/>
          </a:p>
          <a:p>
            <a:pPr lvl="1" marL="3535045" marR="488950" indent="-228600">
              <a:lnSpc>
                <a:spcPct val="80000"/>
              </a:lnSpc>
              <a:spcBef>
                <a:spcPts val="445"/>
              </a:spcBef>
              <a:buClr>
                <a:srgbClr val="E6B1AB"/>
              </a:buClr>
              <a:buSzPct val="84210"/>
              <a:buFont typeface="Wingdings 2"/>
              <a:buChar char=""/>
              <a:tabLst>
                <a:tab pos="3535045" algn="l"/>
              </a:tabLst>
            </a:pPr>
            <a:r>
              <a:rPr dirty="0" sz="1900" spc="-105">
                <a:latin typeface="Times New Roman"/>
                <a:cs typeface="Times New Roman"/>
              </a:rPr>
              <a:t>Ford </a:t>
            </a:r>
            <a:r>
              <a:rPr dirty="0" sz="1900" spc="-55">
                <a:latin typeface="Times New Roman"/>
                <a:cs typeface="Times New Roman"/>
              </a:rPr>
              <a:t>treated </a:t>
            </a:r>
            <a:r>
              <a:rPr dirty="0" sz="1900" spc="-60">
                <a:latin typeface="Times New Roman"/>
                <a:cs typeface="Times New Roman"/>
              </a:rPr>
              <a:t>Northup </a:t>
            </a:r>
            <a:r>
              <a:rPr dirty="0" sz="1900" spc="-80">
                <a:latin typeface="Times New Roman"/>
                <a:cs typeface="Times New Roman"/>
              </a:rPr>
              <a:t>with </a:t>
            </a:r>
            <a:r>
              <a:rPr dirty="0" sz="1900" spc="-75">
                <a:latin typeface="Times New Roman"/>
                <a:cs typeface="Times New Roman"/>
              </a:rPr>
              <a:t>respect </a:t>
            </a:r>
            <a:r>
              <a:rPr dirty="0" sz="1900" spc="-85">
                <a:latin typeface="Times New Roman"/>
                <a:cs typeface="Times New Roman"/>
              </a:rPr>
              <a:t>due </a:t>
            </a:r>
            <a:r>
              <a:rPr dirty="0" sz="1900" spc="-35">
                <a:latin typeface="Times New Roman"/>
                <a:cs typeface="Times New Roman"/>
              </a:rPr>
              <a:t>to  </a:t>
            </a:r>
            <a:r>
              <a:rPr dirty="0" sz="1900" spc="-65">
                <a:latin typeface="Times New Roman"/>
                <a:cs typeface="Times New Roman"/>
              </a:rPr>
              <a:t>Northup's </a:t>
            </a:r>
            <a:r>
              <a:rPr dirty="0" sz="1900" spc="-140">
                <a:latin typeface="Times New Roman"/>
                <a:cs typeface="Times New Roman"/>
              </a:rPr>
              <a:t>many </a:t>
            </a:r>
            <a:r>
              <a:rPr dirty="0" sz="1900" spc="-90">
                <a:latin typeface="Times New Roman"/>
                <a:cs typeface="Times New Roman"/>
              </a:rPr>
              <a:t>skills, </a:t>
            </a:r>
            <a:r>
              <a:rPr dirty="0" sz="1900" spc="-114">
                <a:latin typeface="Times New Roman"/>
                <a:cs typeface="Times New Roman"/>
              </a:rPr>
              <a:t>business </a:t>
            </a:r>
            <a:r>
              <a:rPr dirty="0" sz="1900" spc="-105">
                <a:latin typeface="Times New Roman"/>
                <a:cs typeface="Times New Roman"/>
              </a:rPr>
              <a:t>acumen </a:t>
            </a:r>
            <a:r>
              <a:rPr dirty="0" sz="1900" spc="-110">
                <a:latin typeface="Times New Roman"/>
                <a:cs typeface="Times New Roman"/>
              </a:rPr>
              <a:t>and  </a:t>
            </a:r>
            <a:r>
              <a:rPr dirty="0" sz="1900" spc="-80">
                <a:latin typeface="Times New Roman"/>
                <a:cs typeface="Times New Roman"/>
              </a:rPr>
              <a:t>initiative.</a:t>
            </a:r>
            <a:endParaRPr sz="1900">
              <a:latin typeface="Times New Roman"/>
              <a:cs typeface="Times New Roman"/>
            </a:endParaRPr>
          </a:p>
          <a:p>
            <a:pPr lvl="1" marL="3535045" marR="490855" indent="-228600">
              <a:lnSpc>
                <a:spcPct val="80000"/>
              </a:lnSpc>
              <a:spcBef>
                <a:spcPts val="390"/>
              </a:spcBef>
              <a:buClr>
                <a:srgbClr val="E6B1AB"/>
              </a:buClr>
              <a:buSzPct val="84210"/>
              <a:buFont typeface="Wingdings 2"/>
              <a:buChar char=""/>
              <a:tabLst>
                <a:tab pos="3535045" algn="l"/>
              </a:tabLst>
            </a:pPr>
            <a:r>
              <a:rPr dirty="0" sz="1900" spc="-90">
                <a:latin typeface="Times New Roman"/>
                <a:cs typeface="Times New Roman"/>
              </a:rPr>
              <a:t>After </a:t>
            </a:r>
            <a:r>
              <a:rPr dirty="0" sz="1900" spc="-114">
                <a:latin typeface="Times New Roman"/>
                <a:cs typeface="Times New Roman"/>
              </a:rPr>
              <a:t>six </a:t>
            </a:r>
            <a:r>
              <a:rPr dirty="0" sz="1900" spc="-90">
                <a:latin typeface="Times New Roman"/>
                <a:cs typeface="Times New Roman"/>
              </a:rPr>
              <a:t>months </a:t>
            </a:r>
            <a:r>
              <a:rPr dirty="0" sz="1900" spc="-70">
                <a:latin typeface="Times New Roman"/>
                <a:cs typeface="Times New Roman"/>
              </a:rPr>
              <a:t>Ford, </a:t>
            </a:r>
            <a:r>
              <a:rPr dirty="0" sz="1900" spc="-100">
                <a:latin typeface="Times New Roman"/>
                <a:cs typeface="Times New Roman"/>
              </a:rPr>
              <a:t>needing </a:t>
            </a:r>
            <a:r>
              <a:rPr dirty="0" sz="1900" spc="-114">
                <a:latin typeface="Times New Roman"/>
                <a:cs typeface="Times New Roman"/>
              </a:rPr>
              <a:t>money, </a:t>
            </a:r>
            <a:r>
              <a:rPr dirty="0" sz="1900" spc="-265">
                <a:latin typeface="Times New Roman"/>
                <a:cs typeface="Times New Roman"/>
              </a:rPr>
              <a:t>sold  </a:t>
            </a:r>
            <a:r>
              <a:rPr dirty="0" sz="1900" spc="-60">
                <a:latin typeface="Times New Roman"/>
                <a:cs typeface="Times New Roman"/>
              </a:rPr>
              <a:t>Northup </a:t>
            </a:r>
            <a:r>
              <a:rPr dirty="0" sz="1900" spc="-35">
                <a:latin typeface="Times New Roman"/>
                <a:cs typeface="Times New Roman"/>
              </a:rPr>
              <a:t>to </a:t>
            </a:r>
            <a:r>
              <a:rPr dirty="0" sz="1900" spc="-125">
                <a:latin typeface="Times New Roman"/>
                <a:cs typeface="Times New Roman"/>
              </a:rPr>
              <a:t>Edwin</a:t>
            </a:r>
            <a:r>
              <a:rPr dirty="0" sz="1900" spc="-45">
                <a:latin typeface="Times New Roman"/>
                <a:cs typeface="Times New Roman"/>
              </a:rPr>
              <a:t> </a:t>
            </a:r>
            <a:r>
              <a:rPr dirty="0" sz="1900" spc="-95">
                <a:latin typeface="Times New Roman"/>
                <a:cs typeface="Times New Roman"/>
              </a:rPr>
              <a:t>Epps.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6369049"/>
            <a:ext cx="1219199" cy="273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2000" y="1865201"/>
            <a:ext cx="2285999" cy="3479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8295" y="643128"/>
            <a:ext cx="4322445" cy="5670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>
                <a:solidFill>
                  <a:srgbClr val="808080"/>
                </a:solidFill>
              </a:rPr>
              <a:t>Life on the</a:t>
            </a:r>
            <a:r>
              <a:rPr dirty="0" spc="-40">
                <a:solidFill>
                  <a:srgbClr val="808080"/>
                </a:solidFill>
              </a:rPr>
              <a:t> </a:t>
            </a:r>
            <a:r>
              <a:rPr dirty="0" spc="-5">
                <a:solidFill>
                  <a:srgbClr val="808080"/>
                </a:solidFill>
              </a:rPr>
              <a:t>Plantation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46779" y="1832864"/>
            <a:ext cx="4831715" cy="412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5080" indent="-228600">
              <a:lnSpc>
                <a:spcPct val="80000"/>
              </a:lnSpc>
              <a:buClr>
                <a:srgbClr val="9B2D1F"/>
              </a:buClr>
              <a:buSzPct val="84210"/>
              <a:buFont typeface="Wingdings 2"/>
              <a:buChar char=""/>
              <a:tabLst>
                <a:tab pos="241300" algn="l"/>
              </a:tabLst>
            </a:pPr>
            <a:r>
              <a:rPr dirty="0" sz="1900" spc="-125">
                <a:latin typeface="Times New Roman"/>
                <a:cs typeface="Times New Roman"/>
              </a:rPr>
              <a:t>Edwin </a:t>
            </a:r>
            <a:r>
              <a:rPr dirty="0" sz="1900" spc="-130">
                <a:latin typeface="Times New Roman"/>
                <a:cs typeface="Times New Roman"/>
              </a:rPr>
              <a:t>Epps </a:t>
            </a:r>
            <a:r>
              <a:rPr dirty="0" sz="1900" spc="-145">
                <a:latin typeface="Times New Roman"/>
                <a:cs typeface="Times New Roman"/>
              </a:rPr>
              <a:t>was </a:t>
            </a:r>
            <a:r>
              <a:rPr dirty="0" sz="1900" spc="-90">
                <a:latin typeface="Times New Roman"/>
                <a:cs typeface="Times New Roman"/>
              </a:rPr>
              <a:t>Northup’s </a:t>
            </a:r>
            <a:r>
              <a:rPr dirty="0" sz="1900" spc="-80">
                <a:latin typeface="Times New Roman"/>
                <a:cs typeface="Times New Roman"/>
              </a:rPr>
              <a:t>master </a:t>
            </a:r>
            <a:r>
              <a:rPr dirty="0" sz="1900" spc="-75">
                <a:latin typeface="Times New Roman"/>
                <a:cs typeface="Times New Roman"/>
              </a:rPr>
              <a:t>for </a:t>
            </a:r>
            <a:r>
              <a:rPr dirty="0" sz="1900" spc="-90">
                <a:latin typeface="Times New Roman"/>
                <a:cs typeface="Times New Roman"/>
              </a:rPr>
              <a:t>eight </a:t>
            </a:r>
            <a:r>
              <a:rPr dirty="0" sz="1900" spc="-114">
                <a:latin typeface="Times New Roman"/>
                <a:cs typeface="Times New Roman"/>
              </a:rPr>
              <a:t>of </a:t>
            </a:r>
            <a:r>
              <a:rPr dirty="0" sz="1900" spc="-125">
                <a:latin typeface="Times New Roman"/>
                <a:cs typeface="Times New Roman"/>
              </a:rPr>
              <a:t>his </a:t>
            </a:r>
            <a:r>
              <a:rPr dirty="0" sz="1900" spc="-695">
                <a:latin typeface="Times New Roman"/>
                <a:cs typeface="Times New Roman"/>
              </a:rPr>
              <a:t>12 </a:t>
            </a:r>
            <a:r>
              <a:rPr dirty="0" sz="1900" spc="200">
                <a:latin typeface="Times New Roman"/>
                <a:cs typeface="Times New Roman"/>
              </a:rPr>
              <a:t> </a:t>
            </a:r>
            <a:r>
              <a:rPr dirty="0" sz="1900" spc="-105">
                <a:latin typeface="Times New Roman"/>
                <a:cs typeface="Times New Roman"/>
              </a:rPr>
              <a:t>years </a:t>
            </a:r>
            <a:r>
              <a:rPr dirty="0" sz="1900" spc="-155">
                <a:latin typeface="Times New Roman"/>
                <a:cs typeface="Times New Roman"/>
              </a:rPr>
              <a:t>a</a:t>
            </a:r>
            <a:r>
              <a:rPr dirty="0" sz="1900" spc="-40">
                <a:latin typeface="Times New Roman"/>
                <a:cs typeface="Times New Roman"/>
              </a:rPr>
              <a:t> </a:t>
            </a:r>
            <a:r>
              <a:rPr dirty="0" sz="1900" spc="-114">
                <a:latin typeface="Times New Roman"/>
                <a:cs typeface="Times New Roman"/>
              </a:rPr>
              <a:t>slave.</a:t>
            </a:r>
            <a:endParaRPr sz="1900">
              <a:latin typeface="Times New Roman"/>
              <a:cs typeface="Times New Roman"/>
            </a:endParaRPr>
          </a:p>
          <a:p>
            <a:pPr lvl="1" marL="515620" marR="10160" indent="-228600">
              <a:lnSpc>
                <a:spcPct val="80000"/>
              </a:lnSpc>
              <a:spcBef>
                <a:spcPts val="420"/>
              </a:spcBef>
              <a:buClr>
                <a:srgbClr val="E6B1AB"/>
              </a:buClr>
              <a:buSzPct val="84375"/>
              <a:buFont typeface="Wingdings 2"/>
              <a:buChar char=""/>
              <a:tabLst>
                <a:tab pos="515620" algn="l"/>
              </a:tabLst>
            </a:pPr>
            <a:r>
              <a:rPr dirty="0" sz="1600" spc="-110">
                <a:latin typeface="Times New Roman"/>
                <a:cs typeface="Times New Roman"/>
              </a:rPr>
              <a:t>Epps </a:t>
            </a:r>
            <a:r>
              <a:rPr dirty="0" sz="1600" spc="-105">
                <a:latin typeface="Times New Roman"/>
                <a:cs typeface="Times New Roman"/>
              </a:rPr>
              <a:t>had </a:t>
            </a:r>
            <a:r>
              <a:rPr dirty="0" sz="1600" spc="-130">
                <a:latin typeface="Times New Roman"/>
                <a:cs typeface="Times New Roman"/>
              </a:rPr>
              <a:t>a </a:t>
            </a:r>
            <a:r>
              <a:rPr dirty="0" sz="1600" spc="-95">
                <a:latin typeface="Times New Roman"/>
                <a:cs typeface="Times New Roman"/>
              </a:rPr>
              <a:t>small </a:t>
            </a:r>
            <a:r>
              <a:rPr dirty="0" sz="1600" spc="-45">
                <a:latin typeface="Times New Roman"/>
                <a:cs typeface="Times New Roman"/>
              </a:rPr>
              <a:t>cotton </a:t>
            </a:r>
            <a:r>
              <a:rPr dirty="0" sz="1600" spc="-65">
                <a:latin typeface="Times New Roman"/>
                <a:cs typeface="Times New Roman"/>
              </a:rPr>
              <a:t>plantation </a:t>
            </a:r>
            <a:r>
              <a:rPr dirty="0" sz="1600" spc="-80">
                <a:latin typeface="Times New Roman"/>
                <a:cs typeface="Times New Roman"/>
              </a:rPr>
              <a:t>in </a:t>
            </a:r>
            <a:r>
              <a:rPr dirty="0" sz="1600" spc="-50">
                <a:latin typeface="Times New Roman"/>
                <a:cs typeface="Times New Roman"/>
              </a:rPr>
              <a:t>the </a:t>
            </a:r>
            <a:r>
              <a:rPr dirty="0" sz="1600" spc="-90">
                <a:latin typeface="Times New Roman"/>
                <a:cs typeface="Times New Roman"/>
              </a:rPr>
              <a:t>Red River </a:t>
            </a:r>
            <a:r>
              <a:rPr dirty="0" sz="1600" spc="-80">
                <a:latin typeface="Times New Roman"/>
                <a:cs typeface="Times New Roman"/>
              </a:rPr>
              <a:t>area </a:t>
            </a:r>
            <a:r>
              <a:rPr dirty="0" sz="1600" spc="-535">
                <a:latin typeface="Times New Roman"/>
                <a:cs typeface="Times New Roman"/>
              </a:rPr>
              <a:t>of </a:t>
            </a:r>
            <a:r>
              <a:rPr dirty="0" sz="1600" spc="185">
                <a:latin typeface="Times New Roman"/>
                <a:cs typeface="Times New Roman"/>
              </a:rPr>
              <a:t> </a:t>
            </a:r>
            <a:r>
              <a:rPr dirty="0" sz="1600" spc="-90">
                <a:latin typeface="Times New Roman"/>
                <a:cs typeface="Times New Roman"/>
              </a:rPr>
              <a:t>Louisiana.</a:t>
            </a:r>
            <a:endParaRPr sz="1600">
              <a:latin typeface="Times New Roman"/>
              <a:cs typeface="Times New Roman"/>
            </a:endParaRPr>
          </a:p>
          <a:p>
            <a:pPr lvl="1" marL="515620" marR="628015" indent="-228600">
              <a:lnSpc>
                <a:spcPct val="80000"/>
              </a:lnSpc>
              <a:spcBef>
                <a:spcPts val="395"/>
              </a:spcBef>
              <a:buClr>
                <a:srgbClr val="E6B1AB"/>
              </a:buClr>
              <a:buSzPct val="84375"/>
              <a:buFont typeface="Wingdings 2"/>
              <a:buChar char=""/>
              <a:tabLst>
                <a:tab pos="515620" algn="l"/>
              </a:tabLst>
            </a:pPr>
            <a:r>
              <a:rPr dirty="0" sz="1600" spc="-110">
                <a:latin typeface="Times New Roman"/>
                <a:cs typeface="Times New Roman"/>
              </a:rPr>
              <a:t>Epps </a:t>
            </a:r>
            <a:r>
              <a:rPr dirty="0" sz="1600" spc="-120">
                <a:latin typeface="Times New Roman"/>
                <a:cs typeface="Times New Roman"/>
              </a:rPr>
              <a:t>was </a:t>
            </a:r>
            <a:r>
              <a:rPr dirty="0" sz="1600" spc="-130">
                <a:latin typeface="Times New Roman"/>
                <a:cs typeface="Times New Roman"/>
              </a:rPr>
              <a:t>a </a:t>
            </a:r>
            <a:r>
              <a:rPr dirty="0" sz="1600" spc="-45">
                <a:latin typeface="Times New Roman"/>
                <a:cs typeface="Times New Roman"/>
              </a:rPr>
              <a:t>brutal </a:t>
            </a:r>
            <a:r>
              <a:rPr dirty="0" sz="1600" spc="-55">
                <a:latin typeface="Times New Roman"/>
                <a:cs typeface="Times New Roman"/>
              </a:rPr>
              <a:t>master; </a:t>
            </a:r>
            <a:r>
              <a:rPr dirty="0" sz="1600" spc="-85">
                <a:latin typeface="Times New Roman"/>
                <a:cs typeface="Times New Roman"/>
              </a:rPr>
              <a:t>used </a:t>
            </a:r>
            <a:r>
              <a:rPr dirty="0" sz="1600" spc="-110">
                <a:latin typeface="Times New Roman"/>
                <a:cs typeface="Times New Roman"/>
              </a:rPr>
              <a:t>physical </a:t>
            </a:r>
            <a:r>
              <a:rPr dirty="0" sz="1600" spc="-90">
                <a:latin typeface="Times New Roman"/>
                <a:cs typeface="Times New Roman"/>
              </a:rPr>
              <a:t>and </a:t>
            </a:r>
            <a:r>
              <a:rPr dirty="0" sz="1600" spc="-170">
                <a:latin typeface="Times New Roman"/>
                <a:cs typeface="Times New Roman"/>
              </a:rPr>
              <a:t>sexual  </a:t>
            </a:r>
            <a:r>
              <a:rPr dirty="0" sz="1600" spc="-70">
                <a:latin typeface="Times New Roman"/>
                <a:cs typeface="Times New Roman"/>
              </a:rPr>
              <a:t>violence.</a:t>
            </a:r>
            <a:endParaRPr sz="1600">
              <a:latin typeface="Times New Roman"/>
              <a:cs typeface="Times New Roman"/>
            </a:endParaRPr>
          </a:p>
          <a:p>
            <a:pPr lvl="1" marL="515620" marR="413384" indent="-228600">
              <a:lnSpc>
                <a:spcPct val="80000"/>
              </a:lnSpc>
              <a:spcBef>
                <a:spcPts val="405"/>
              </a:spcBef>
              <a:buClr>
                <a:srgbClr val="E6B1AB"/>
              </a:buClr>
              <a:buSzPct val="84375"/>
              <a:buFont typeface="Wingdings 2"/>
              <a:buChar char=""/>
              <a:tabLst>
                <a:tab pos="515620" algn="l"/>
              </a:tabLst>
            </a:pPr>
            <a:r>
              <a:rPr dirty="0" sz="1600" spc="-114">
                <a:latin typeface="Times New Roman"/>
                <a:cs typeface="Times New Roman"/>
              </a:rPr>
              <a:t>Like </a:t>
            </a:r>
            <a:r>
              <a:rPr dirty="0" sz="1600" spc="-55">
                <a:latin typeface="Times New Roman"/>
                <a:cs typeface="Times New Roman"/>
              </a:rPr>
              <a:t>Ford, </a:t>
            </a:r>
            <a:r>
              <a:rPr dirty="0" sz="1600" spc="-110">
                <a:latin typeface="Times New Roman"/>
                <a:cs typeface="Times New Roman"/>
              </a:rPr>
              <a:t>Epps </a:t>
            </a:r>
            <a:r>
              <a:rPr dirty="0" sz="1600" spc="-95">
                <a:latin typeface="Times New Roman"/>
                <a:cs typeface="Times New Roman"/>
              </a:rPr>
              <a:t>valued </a:t>
            </a:r>
            <a:r>
              <a:rPr dirty="0" sz="1600" spc="-50">
                <a:latin typeface="Times New Roman"/>
                <a:cs typeface="Times New Roman"/>
              </a:rPr>
              <a:t>Northup's </a:t>
            </a:r>
            <a:r>
              <a:rPr dirty="0" sz="1600" spc="-70">
                <a:latin typeface="Times New Roman"/>
                <a:cs typeface="Times New Roman"/>
              </a:rPr>
              <a:t>abilities; </a:t>
            </a:r>
            <a:r>
              <a:rPr dirty="0" sz="1600" spc="-114">
                <a:latin typeface="Times New Roman"/>
                <a:cs typeface="Times New Roman"/>
              </a:rPr>
              <a:t>promoted  </a:t>
            </a:r>
            <a:r>
              <a:rPr dirty="0" sz="1600" spc="-45">
                <a:latin typeface="Times New Roman"/>
                <a:cs typeface="Times New Roman"/>
              </a:rPr>
              <a:t>Northup </a:t>
            </a:r>
            <a:r>
              <a:rPr dirty="0" sz="1600" spc="-25">
                <a:latin typeface="Times New Roman"/>
                <a:cs typeface="Times New Roman"/>
              </a:rPr>
              <a:t>to </a:t>
            </a:r>
            <a:r>
              <a:rPr dirty="0" sz="1600" spc="-105">
                <a:latin typeface="Times New Roman"/>
                <a:cs typeface="Times New Roman"/>
              </a:rPr>
              <a:t>"slave</a:t>
            </a:r>
            <a:r>
              <a:rPr dirty="0" sz="1600" spc="-90">
                <a:latin typeface="Times New Roman"/>
                <a:cs typeface="Times New Roman"/>
              </a:rPr>
              <a:t> </a:t>
            </a:r>
            <a:r>
              <a:rPr dirty="0" sz="1600" spc="-60">
                <a:latin typeface="Times New Roman"/>
                <a:cs typeface="Times New Roman"/>
              </a:rPr>
              <a:t>driver”.</a:t>
            </a:r>
            <a:endParaRPr sz="1600">
              <a:latin typeface="Times New Roman"/>
              <a:cs typeface="Times New Roman"/>
            </a:endParaRPr>
          </a:p>
          <a:p>
            <a:pPr marL="241300" marR="196215" indent="-228600">
              <a:lnSpc>
                <a:spcPct val="80000"/>
              </a:lnSpc>
              <a:spcBef>
                <a:spcPts val="370"/>
              </a:spcBef>
              <a:buClr>
                <a:srgbClr val="9B2D1F"/>
              </a:buClr>
              <a:buSzPct val="84210"/>
              <a:buFont typeface="Wingdings 2"/>
              <a:buChar char=""/>
              <a:tabLst>
                <a:tab pos="241300" algn="l"/>
              </a:tabLst>
            </a:pPr>
            <a:r>
              <a:rPr dirty="0" sz="1900" spc="-100">
                <a:latin typeface="Times New Roman"/>
                <a:cs typeface="Times New Roman"/>
              </a:rPr>
              <a:t>The </a:t>
            </a:r>
            <a:r>
              <a:rPr dirty="0" sz="1900" spc="-145">
                <a:latin typeface="Times New Roman"/>
                <a:cs typeface="Times New Roman"/>
              </a:rPr>
              <a:t>slave </a:t>
            </a:r>
            <a:r>
              <a:rPr dirty="0" sz="1900" spc="-65">
                <a:latin typeface="Times New Roman"/>
                <a:cs typeface="Times New Roman"/>
              </a:rPr>
              <a:t>driver </a:t>
            </a:r>
            <a:r>
              <a:rPr dirty="0" sz="1900" spc="-120">
                <a:latin typeface="Times New Roman"/>
                <a:cs typeface="Times New Roman"/>
              </a:rPr>
              <a:t>had </a:t>
            </a:r>
            <a:r>
              <a:rPr dirty="0" sz="1900" spc="-60">
                <a:latin typeface="Times New Roman"/>
                <a:cs typeface="Times New Roman"/>
              </a:rPr>
              <a:t>the </a:t>
            </a:r>
            <a:r>
              <a:rPr dirty="0" sz="1900" spc="-105">
                <a:latin typeface="Times New Roman"/>
                <a:cs typeface="Times New Roman"/>
              </a:rPr>
              <a:t>highest </a:t>
            </a:r>
            <a:r>
              <a:rPr dirty="0" sz="1900" spc="-90">
                <a:latin typeface="Times New Roman"/>
                <a:cs typeface="Times New Roman"/>
              </a:rPr>
              <a:t>status </a:t>
            </a:r>
            <a:r>
              <a:rPr dirty="0" sz="1900" spc="-85">
                <a:latin typeface="Times New Roman"/>
                <a:cs typeface="Times New Roman"/>
              </a:rPr>
              <a:t>position </a:t>
            </a:r>
            <a:r>
              <a:rPr dirty="0" sz="1900" spc="-155">
                <a:latin typeface="Times New Roman"/>
                <a:cs typeface="Times New Roman"/>
              </a:rPr>
              <a:t>on  </a:t>
            </a:r>
            <a:r>
              <a:rPr dirty="0" sz="1900" spc="-60">
                <a:latin typeface="Times New Roman"/>
                <a:cs typeface="Times New Roman"/>
              </a:rPr>
              <a:t>the </a:t>
            </a:r>
            <a:r>
              <a:rPr dirty="0" sz="1900" spc="-75">
                <a:latin typeface="Times New Roman"/>
                <a:cs typeface="Times New Roman"/>
              </a:rPr>
              <a:t>plantation; </a:t>
            </a:r>
            <a:r>
              <a:rPr dirty="0" sz="1900" spc="-125">
                <a:latin typeface="Times New Roman"/>
                <a:cs typeface="Times New Roman"/>
              </a:rPr>
              <a:t>his </a:t>
            </a:r>
            <a:r>
              <a:rPr dirty="0" sz="1900" spc="-100">
                <a:latin typeface="Times New Roman"/>
                <a:cs typeface="Times New Roman"/>
              </a:rPr>
              <a:t>job </a:t>
            </a:r>
            <a:r>
              <a:rPr dirty="0" sz="1900" spc="-145">
                <a:latin typeface="Times New Roman"/>
                <a:cs typeface="Times New Roman"/>
              </a:rPr>
              <a:t>was </a:t>
            </a:r>
            <a:r>
              <a:rPr dirty="0" sz="1900" spc="-35">
                <a:latin typeface="Times New Roman"/>
                <a:cs typeface="Times New Roman"/>
              </a:rPr>
              <a:t>to </a:t>
            </a:r>
            <a:r>
              <a:rPr dirty="0" sz="1900" spc="-75">
                <a:latin typeface="Times New Roman"/>
                <a:cs typeface="Times New Roman"/>
              </a:rPr>
              <a:t>get </a:t>
            </a:r>
            <a:r>
              <a:rPr dirty="0" sz="1900" spc="-114">
                <a:latin typeface="Times New Roman"/>
                <a:cs typeface="Times New Roman"/>
              </a:rPr>
              <a:t>maximum  </a:t>
            </a:r>
            <a:r>
              <a:rPr dirty="0" sz="1900" spc="-80">
                <a:latin typeface="Times New Roman"/>
                <a:cs typeface="Times New Roman"/>
              </a:rPr>
              <a:t>productivity </a:t>
            </a:r>
            <a:r>
              <a:rPr dirty="0" sz="1900" spc="-90">
                <a:latin typeface="Times New Roman"/>
                <a:cs typeface="Times New Roman"/>
              </a:rPr>
              <a:t>from </a:t>
            </a:r>
            <a:r>
              <a:rPr dirty="0" sz="1900" spc="-50">
                <a:latin typeface="Times New Roman"/>
                <a:cs typeface="Times New Roman"/>
              </a:rPr>
              <a:t>other </a:t>
            </a:r>
            <a:r>
              <a:rPr dirty="0" sz="1900" spc="-114">
                <a:latin typeface="Times New Roman"/>
                <a:cs typeface="Times New Roman"/>
              </a:rPr>
              <a:t>slaves, </a:t>
            </a:r>
            <a:r>
              <a:rPr dirty="0" sz="1900" spc="-95">
                <a:latin typeface="Times New Roman"/>
                <a:cs typeface="Times New Roman"/>
              </a:rPr>
              <a:t>principally </a:t>
            </a:r>
            <a:r>
              <a:rPr dirty="0" sz="1900" spc="-85">
                <a:latin typeface="Times New Roman"/>
                <a:cs typeface="Times New Roman"/>
              </a:rPr>
              <a:t>through  </a:t>
            </a:r>
            <a:r>
              <a:rPr dirty="0" sz="1900" spc="-105">
                <a:latin typeface="Times New Roman"/>
                <a:cs typeface="Times New Roman"/>
              </a:rPr>
              <a:t>whipping.</a:t>
            </a:r>
            <a:endParaRPr sz="1900">
              <a:latin typeface="Times New Roman"/>
              <a:cs typeface="Times New Roman"/>
            </a:endParaRPr>
          </a:p>
          <a:p>
            <a:pPr lvl="1" marL="515620" marR="399415" indent="-228600">
              <a:lnSpc>
                <a:spcPct val="80000"/>
              </a:lnSpc>
              <a:spcBef>
                <a:spcPts val="420"/>
              </a:spcBef>
              <a:buClr>
                <a:srgbClr val="E6B1AB"/>
              </a:buClr>
              <a:buSzPct val="84375"/>
              <a:buFont typeface="Wingdings 2"/>
              <a:buChar char=""/>
              <a:tabLst>
                <a:tab pos="515620" algn="l"/>
              </a:tabLst>
            </a:pPr>
            <a:r>
              <a:rPr dirty="0" sz="1600" spc="-45">
                <a:latin typeface="Times New Roman"/>
                <a:cs typeface="Times New Roman"/>
              </a:rPr>
              <a:t>Northup </a:t>
            </a:r>
            <a:r>
              <a:rPr dirty="0" sz="1600" spc="-105">
                <a:latin typeface="Times New Roman"/>
                <a:cs typeface="Times New Roman"/>
              </a:rPr>
              <a:t>had </a:t>
            </a:r>
            <a:r>
              <a:rPr dirty="0" sz="1600" spc="-70">
                <a:latin typeface="Times New Roman"/>
                <a:cs typeface="Times New Roman"/>
              </a:rPr>
              <a:t>privileges, </a:t>
            </a:r>
            <a:r>
              <a:rPr dirty="0" sz="1600" spc="-90">
                <a:latin typeface="Times New Roman"/>
                <a:cs typeface="Times New Roman"/>
              </a:rPr>
              <a:t>such </a:t>
            </a:r>
            <a:r>
              <a:rPr dirty="0" sz="1600" spc="-130">
                <a:latin typeface="Times New Roman"/>
                <a:cs typeface="Times New Roman"/>
              </a:rPr>
              <a:t>as </a:t>
            </a:r>
            <a:r>
              <a:rPr dirty="0" sz="1600" spc="-90">
                <a:latin typeface="Times New Roman"/>
                <a:cs typeface="Times New Roman"/>
              </a:rPr>
              <a:t>being </a:t>
            </a:r>
            <a:r>
              <a:rPr dirty="0" sz="1600" spc="-45">
                <a:latin typeface="Times New Roman"/>
                <a:cs typeface="Times New Roman"/>
              </a:rPr>
              <a:t>protected </a:t>
            </a:r>
            <a:r>
              <a:rPr dirty="0" sz="1600" spc="-160">
                <a:latin typeface="Times New Roman"/>
                <a:cs typeface="Times New Roman"/>
              </a:rPr>
              <a:t>from  </a:t>
            </a:r>
            <a:r>
              <a:rPr dirty="0" sz="1600" spc="-85">
                <a:latin typeface="Times New Roman"/>
                <a:cs typeface="Times New Roman"/>
              </a:rPr>
              <a:t>whippings.</a:t>
            </a:r>
            <a:endParaRPr sz="1600">
              <a:latin typeface="Times New Roman"/>
              <a:cs typeface="Times New Roman"/>
            </a:endParaRPr>
          </a:p>
          <a:p>
            <a:pPr lvl="1" marL="515620" marR="153035" indent="-228600">
              <a:lnSpc>
                <a:spcPct val="80000"/>
              </a:lnSpc>
              <a:spcBef>
                <a:spcPts val="409"/>
              </a:spcBef>
              <a:buClr>
                <a:srgbClr val="E6B1AB"/>
              </a:buClr>
              <a:buSzPct val="84375"/>
              <a:buFont typeface="Wingdings 2"/>
              <a:buChar char=""/>
              <a:tabLst>
                <a:tab pos="515620" algn="l"/>
              </a:tabLst>
            </a:pPr>
            <a:r>
              <a:rPr dirty="0" sz="1600" spc="-45">
                <a:latin typeface="Times New Roman"/>
                <a:cs typeface="Times New Roman"/>
              </a:rPr>
              <a:t>Northup </a:t>
            </a:r>
            <a:r>
              <a:rPr dirty="0" sz="1600" spc="-90">
                <a:latin typeface="Times New Roman"/>
                <a:cs typeface="Times New Roman"/>
              </a:rPr>
              <a:t>disliked </a:t>
            </a:r>
            <a:r>
              <a:rPr dirty="0" sz="1600" spc="-105">
                <a:latin typeface="Times New Roman"/>
                <a:cs typeface="Times New Roman"/>
              </a:rPr>
              <a:t>his </a:t>
            </a:r>
            <a:r>
              <a:rPr dirty="0" sz="1600" spc="-50">
                <a:latin typeface="Times New Roman"/>
                <a:cs typeface="Times New Roman"/>
              </a:rPr>
              <a:t>role </a:t>
            </a:r>
            <a:r>
              <a:rPr dirty="0" sz="1600" spc="-90">
                <a:latin typeface="Times New Roman"/>
                <a:cs typeface="Times New Roman"/>
              </a:rPr>
              <a:t>and </a:t>
            </a:r>
            <a:r>
              <a:rPr dirty="0" sz="1600" spc="-75">
                <a:latin typeface="Times New Roman"/>
                <a:cs typeface="Times New Roman"/>
              </a:rPr>
              <a:t>describes resisting </a:t>
            </a:r>
            <a:r>
              <a:rPr dirty="0" sz="1600" spc="-130">
                <a:latin typeface="Times New Roman"/>
                <a:cs typeface="Times New Roman"/>
              </a:rPr>
              <a:t>Epps’s  </a:t>
            </a:r>
            <a:r>
              <a:rPr dirty="0" sz="1600" spc="-45">
                <a:latin typeface="Times New Roman"/>
                <a:cs typeface="Times New Roman"/>
              </a:rPr>
              <a:t>orders </a:t>
            </a:r>
            <a:r>
              <a:rPr dirty="0" sz="1600" spc="-125">
                <a:latin typeface="Times New Roman"/>
                <a:cs typeface="Times New Roman"/>
              </a:rPr>
              <a:t>by “faking </a:t>
            </a:r>
            <a:r>
              <a:rPr dirty="0" sz="1600" spc="-105">
                <a:latin typeface="Times New Roman"/>
                <a:cs typeface="Times New Roman"/>
              </a:rPr>
              <a:t>whippings” </a:t>
            </a:r>
            <a:r>
              <a:rPr dirty="0" sz="1600" spc="-90">
                <a:latin typeface="Times New Roman"/>
                <a:cs typeface="Times New Roman"/>
              </a:rPr>
              <a:t>and </a:t>
            </a:r>
            <a:r>
              <a:rPr dirty="0" sz="1600" spc="-65">
                <a:latin typeface="Times New Roman"/>
                <a:cs typeface="Times New Roman"/>
              </a:rPr>
              <a:t>trying </a:t>
            </a:r>
            <a:r>
              <a:rPr dirty="0" sz="1600" spc="-25">
                <a:latin typeface="Times New Roman"/>
                <a:cs typeface="Times New Roman"/>
              </a:rPr>
              <a:t>to </a:t>
            </a:r>
            <a:r>
              <a:rPr dirty="0" sz="1600" spc="-65">
                <a:latin typeface="Times New Roman"/>
                <a:cs typeface="Times New Roman"/>
              </a:rPr>
              <a:t>prevent</a:t>
            </a:r>
            <a:r>
              <a:rPr dirty="0" sz="1600" spc="155">
                <a:latin typeface="Times New Roman"/>
                <a:cs typeface="Times New Roman"/>
              </a:rPr>
              <a:t> </a:t>
            </a:r>
            <a:r>
              <a:rPr dirty="0" sz="1600" spc="-40">
                <a:latin typeface="Times New Roman"/>
                <a:cs typeface="Times New Roman"/>
              </a:rPr>
              <a:t>them.</a:t>
            </a:r>
            <a:endParaRPr sz="1600">
              <a:latin typeface="Times New Roman"/>
              <a:cs typeface="Times New Roman"/>
            </a:endParaRPr>
          </a:p>
          <a:p>
            <a:pPr lvl="1" marL="515620" marR="732790" indent="-228600">
              <a:lnSpc>
                <a:spcPct val="80000"/>
              </a:lnSpc>
              <a:spcBef>
                <a:spcPts val="395"/>
              </a:spcBef>
              <a:buClr>
                <a:srgbClr val="E6B1AB"/>
              </a:buClr>
              <a:buSzPct val="84375"/>
              <a:buFont typeface="Wingdings 2"/>
              <a:buChar char=""/>
              <a:tabLst>
                <a:tab pos="515620" algn="l"/>
              </a:tabLst>
            </a:pPr>
            <a:r>
              <a:rPr dirty="0" sz="1600" spc="-75">
                <a:latin typeface="Times New Roman"/>
                <a:cs typeface="Times New Roman"/>
              </a:rPr>
              <a:t>When </a:t>
            </a:r>
            <a:r>
              <a:rPr dirty="0" sz="1600" spc="-110">
                <a:latin typeface="Times New Roman"/>
                <a:cs typeface="Times New Roman"/>
              </a:rPr>
              <a:t>Epps </a:t>
            </a:r>
            <a:r>
              <a:rPr dirty="0" sz="1600" spc="-120">
                <a:latin typeface="Times New Roman"/>
                <a:cs typeface="Times New Roman"/>
              </a:rPr>
              <a:t>was </a:t>
            </a:r>
            <a:r>
              <a:rPr dirty="0" sz="1600" spc="-80">
                <a:latin typeface="Times New Roman"/>
                <a:cs typeface="Times New Roman"/>
              </a:rPr>
              <a:t>in </a:t>
            </a:r>
            <a:r>
              <a:rPr dirty="0" sz="1600" spc="-85">
                <a:latin typeface="Times New Roman"/>
                <a:cs typeface="Times New Roman"/>
              </a:rPr>
              <a:t>close </a:t>
            </a:r>
            <a:r>
              <a:rPr dirty="0" sz="1600" spc="-75">
                <a:latin typeface="Times New Roman"/>
                <a:cs typeface="Times New Roman"/>
              </a:rPr>
              <a:t>proximity, </a:t>
            </a:r>
            <a:r>
              <a:rPr dirty="0" sz="1600" spc="-45">
                <a:latin typeface="Times New Roman"/>
                <a:cs typeface="Times New Roman"/>
              </a:rPr>
              <a:t>Northup </a:t>
            </a:r>
            <a:r>
              <a:rPr dirty="0" sz="1600" spc="-280">
                <a:latin typeface="Times New Roman"/>
                <a:cs typeface="Times New Roman"/>
              </a:rPr>
              <a:t>was  </a:t>
            </a:r>
            <a:r>
              <a:rPr dirty="0" sz="1600" spc="-75">
                <a:latin typeface="Times New Roman"/>
                <a:cs typeface="Times New Roman"/>
              </a:rPr>
              <a:t>compelled </a:t>
            </a:r>
            <a:r>
              <a:rPr dirty="0" sz="1600" spc="-25">
                <a:latin typeface="Times New Roman"/>
                <a:cs typeface="Times New Roman"/>
              </a:rPr>
              <a:t>to </a:t>
            </a:r>
            <a:r>
              <a:rPr dirty="0" sz="1600" spc="-60">
                <a:latin typeface="Times New Roman"/>
                <a:cs typeface="Times New Roman"/>
              </a:rPr>
              <a:t>carry </a:t>
            </a:r>
            <a:r>
              <a:rPr dirty="0" sz="1600" spc="-40">
                <a:latin typeface="Times New Roman"/>
                <a:cs typeface="Times New Roman"/>
              </a:rPr>
              <a:t>out </a:t>
            </a:r>
            <a:r>
              <a:rPr dirty="0" sz="1600" spc="-110">
                <a:latin typeface="Times New Roman"/>
                <a:cs typeface="Times New Roman"/>
              </a:rPr>
              <a:t>his </a:t>
            </a:r>
            <a:r>
              <a:rPr dirty="0" sz="1600" spc="-45">
                <a:latin typeface="Times New Roman"/>
                <a:cs typeface="Times New Roman"/>
              </a:rPr>
              <a:t>orders </a:t>
            </a:r>
            <a:r>
              <a:rPr dirty="0" sz="1600" spc="-25">
                <a:latin typeface="Times New Roman"/>
                <a:cs typeface="Times New Roman"/>
              </a:rPr>
              <a:t>to</a:t>
            </a:r>
            <a:r>
              <a:rPr dirty="0" sz="1600" spc="85">
                <a:latin typeface="Times New Roman"/>
                <a:cs typeface="Times New Roman"/>
              </a:rPr>
              <a:t> </a:t>
            </a:r>
            <a:r>
              <a:rPr dirty="0" sz="1600" spc="-75">
                <a:latin typeface="Times New Roman"/>
                <a:cs typeface="Times New Roman"/>
              </a:rPr>
              <a:t>whip.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6369049"/>
            <a:ext cx="1219199" cy="273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2000" y="1828800"/>
            <a:ext cx="2209800" cy="3673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0842" y="639381"/>
            <a:ext cx="4236720" cy="6934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55">
                <a:solidFill>
                  <a:srgbClr val="696464"/>
                </a:solidFill>
              </a:rPr>
              <a:t>Northup’s</a:t>
            </a:r>
            <a:r>
              <a:rPr dirty="0" sz="4400" spc="-185">
                <a:solidFill>
                  <a:srgbClr val="696464"/>
                </a:solidFill>
              </a:rPr>
              <a:t> </a:t>
            </a:r>
            <a:r>
              <a:rPr dirty="0" sz="4400" spc="-210">
                <a:solidFill>
                  <a:srgbClr val="696464"/>
                </a:solidFill>
              </a:rPr>
              <a:t>Rescue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599179" y="1943100"/>
            <a:ext cx="4324985" cy="4094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132715" indent="-228600">
              <a:lnSpc>
                <a:spcPct val="100000"/>
              </a:lnSpc>
              <a:buClr>
                <a:srgbClr val="9B2D1F"/>
              </a:buClr>
              <a:buSzPct val="83333"/>
              <a:buFont typeface="Wingdings 2"/>
              <a:buChar char=""/>
              <a:tabLst>
                <a:tab pos="241300" algn="l"/>
              </a:tabLst>
            </a:pPr>
            <a:r>
              <a:rPr dirty="0" sz="2400" spc="-75">
                <a:latin typeface="Times New Roman"/>
                <a:cs typeface="Times New Roman"/>
              </a:rPr>
              <a:t>1852: </a:t>
            </a:r>
            <a:r>
              <a:rPr dirty="0" sz="2400" spc="-65">
                <a:latin typeface="Times New Roman"/>
                <a:cs typeface="Times New Roman"/>
              </a:rPr>
              <a:t>Northup </a:t>
            </a:r>
            <a:r>
              <a:rPr dirty="0" sz="2400" spc="-100">
                <a:latin typeface="Times New Roman"/>
                <a:cs typeface="Times New Roman"/>
              </a:rPr>
              <a:t>meets </a:t>
            </a:r>
            <a:r>
              <a:rPr dirty="0" sz="2400" spc="-190">
                <a:latin typeface="Times New Roman"/>
                <a:cs typeface="Times New Roman"/>
              </a:rPr>
              <a:t>a </a:t>
            </a:r>
            <a:r>
              <a:rPr dirty="0" sz="2400" spc="-200">
                <a:latin typeface="Times New Roman"/>
                <a:cs typeface="Times New Roman"/>
              </a:rPr>
              <a:t>sympathetic  </a:t>
            </a:r>
            <a:r>
              <a:rPr dirty="0" sz="2400" spc="-145">
                <a:latin typeface="Times New Roman"/>
                <a:cs typeface="Times New Roman"/>
              </a:rPr>
              <a:t>Canadian </a:t>
            </a:r>
            <a:r>
              <a:rPr dirty="0" sz="2400" spc="-70">
                <a:latin typeface="Times New Roman"/>
                <a:cs typeface="Times New Roman"/>
              </a:rPr>
              <a:t>carpenter </a:t>
            </a:r>
            <a:r>
              <a:rPr dirty="0" sz="2400" spc="-110">
                <a:latin typeface="Times New Roman"/>
                <a:cs typeface="Times New Roman"/>
              </a:rPr>
              <a:t>in </a:t>
            </a:r>
            <a:r>
              <a:rPr dirty="0" sz="2400" spc="-75">
                <a:latin typeface="Times New Roman"/>
                <a:cs typeface="Times New Roman"/>
              </a:rPr>
              <a:t>the</a:t>
            </a:r>
            <a:r>
              <a:rPr dirty="0" sz="2400" spc="45">
                <a:latin typeface="Times New Roman"/>
                <a:cs typeface="Times New Roman"/>
              </a:rPr>
              <a:t> </a:t>
            </a:r>
            <a:r>
              <a:rPr dirty="0" sz="2400" spc="-110">
                <a:latin typeface="Times New Roman"/>
                <a:cs typeface="Times New Roman"/>
              </a:rPr>
              <a:t>summer.</a:t>
            </a:r>
            <a:endParaRPr sz="2400">
              <a:latin typeface="Times New Roman"/>
              <a:cs typeface="Times New Roman"/>
            </a:endParaRPr>
          </a:p>
          <a:p>
            <a:pPr lvl="1" marL="515620" marR="120014" indent="-228600">
              <a:lnSpc>
                <a:spcPct val="100000"/>
              </a:lnSpc>
              <a:spcBef>
                <a:spcPts val="459"/>
              </a:spcBef>
              <a:buClr>
                <a:srgbClr val="E6B1AB"/>
              </a:buClr>
              <a:buSzPct val="85000"/>
              <a:buFont typeface="Wingdings 2"/>
              <a:buChar char=""/>
              <a:tabLst>
                <a:tab pos="515620" algn="l"/>
              </a:tabLst>
            </a:pPr>
            <a:r>
              <a:rPr dirty="0" sz="2000" spc="-75">
                <a:latin typeface="Times New Roman"/>
                <a:cs typeface="Times New Roman"/>
              </a:rPr>
              <a:t>With </a:t>
            </a:r>
            <a:r>
              <a:rPr dirty="0" sz="2000" spc="-130">
                <a:latin typeface="Times New Roman"/>
                <a:cs typeface="Times New Roman"/>
              </a:rPr>
              <a:t>his </a:t>
            </a:r>
            <a:r>
              <a:rPr dirty="0" sz="2000" spc="-70">
                <a:latin typeface="Times New Roman"/>
                <a:cs typeface="Times New Roman"/>
              </a:rPr>
              <a:t>aid, </a:t>
            </a:r>
            <a:r>
              <a:rPr dirty="0" sz="2000" spc="-60">
                <a:latin typeface="Times New Roman"/>
                <a:cs typeface="Times New Roman"/>
              </a:rPr>
              <a:t>Northup </a:t>
            </a:r>
            <a:r>
              <a:rPr dirty="0" sz="2000" spc="-55">
                <a:latin typeface="Times New Roman"/>
                <a:cs typeface="Times New Roman"/>
              </a:rPr>
              <a:t>put </a:t>
            </a:r>
            <a:r>
              <a:rPr dirty="0" sz="2000" spc="-65">
                <a:latin typeface="Times New Roman"/>
                <a:cs typeface="Times New Roman"/>
              </a:rPr>
              <a:t>into </a:t>
            </a:r>
            <a:r>
              <a:rPr dirty="0" sz="2000" spc="-80">
                <a:latin typeface="Times New Roman"/>
                <a:cs typeface="Times New Roman"/>
              </a:rPr>
              <a:t>motion </a:t>
            </a:r>
            <a:r>
              <a:rPr dirty="0" sz="2000" spc="-830">
                <a:latin typeface="Times New Roman"/>
                <a:cs typeface="Times New Roman"/>
              </a:rPr>
              <a:t>a </a:t>
            </a:r>
            <a:r>
              <a:rPr dirty="0" sz="2000" spc="-370">
                <a:latin typeface="Times New Roman"/>
                <a:cs typeface="Times New Roman"/>
              </a:rPr>
              <a:t> </a:t>
            </a:r>
            <a:r>
              <a:rPr dirty="0" sz="2000" spc="-85">
                <a:latin typeface="Times New Roman"/>
                <a:cs typeface="Times New Roman"/>
              </a:rPr>
              <a:t>series </a:t>
            </a:r>
            <a:r>
              <a:rPr dirty="0" sz="2000" spc="-120">
                <a:latin typeface="Times New Roman"/>
                <a:cs typeface="Times New Roman"/>
              </a:rPr>
              <a:t>of </a:t>
            </a:r>
            <a:r>
              <a:rPr dirty="0" sz="2000" spc="-100">
                <a:latin typeface="Times New Roman"/>
                <a:cs typeface="Times New Roman"/>
              </a:rPr>
              <a:t>events </a:t>
            </a:r>
            <a:r>
              <a:rPr dirty="0" sz="2000" spc="-65">
                <a:latin typeface="Times New Roman"/>
                <a:cs typeface="Times New Roman"/>
              </a:rPr>
              <a:t>that </a:t>
            </a:r>
            <a:r>
              <a:rPr dirty="0" sz="2000" spc="-105">
                <a:latin typeface="Times New Roman"/>
                <a:cs typeface="Times New Roman"/>
              </a:rPr>
              <a:t>enabled </a:t>
            </a:r>
            <a:r>
              <a:rPr dirty="0" sz="2000" spc="-114">
                <a:latin typeface="Times New Roman"/>
                <a:cs typeface="Times New Roman"/>
              </a:rPr>
              <a:t>him </a:t>
            </a:r>
            <a:r>
              <a:rPr dirty="0" sz="2000" spc="-30">
                <a:latin typeface="Times New Roman"/>
                <a:cs typeface="Times New Roman"/>
              </a:rPr>
              <a:t>to </a:t>
            </a:r>
            <a:r>
              <a:rPr dirty="0" sz="2000" spc="-90">
                <a:latin typeface="Times New Roman"/>
                <a:cs typeface="Times New Roman"/>
              </a:rPr>
              <a:t>be  </a:t>
            </a:r>
            <a:r>
              <a:rPr dirty="0" sz="2000" spc="-70">
                <a:latin typeface="Times New Roman"/>
                <a:cs typeface="Times New Roman"/>
              </a:rPr>
              <a:t>rescued.</a:t>
            </a:r>
            <a:endParaRPr sz="2000">
              <a:latin typeface="Times New Roman"/>
              <a:cs typeface="Times New Roman"/>
            </a:endParaRPr>
          </a:p>
          <a:p>
            <a:pPr lvl="1" marL="515620" marR="33655" indent="-228600">
              <a:lnSpc>
                <a:spcPct val="100000"/>
              </a:lnSpc>
              <a:spcBef>
                <a:spcPts val="395"/>
              </a:spcBef>
              <a:buClr>
                <a:srgbClr val="E6B1AB"/>
              </a:buClr>
              <a:buSzPct val="85000"/>
              <a:buFont typeface="Wingdings 2"/>
              <a:buChar char=""/>
              <a:tabLst>
                <a:tab pos="515620" algn="l"/>
              </a:tabLst>
            </a:pPr>
            <a:r>
              <a:rPr dirty="0" sz="2000" spc="-120">
                <a:latin typeface="Times New Roman"/>
                <a:cs typeface="Times New Roman"/>
              </a:rPr>
              <a:t>Recognizing </a:t>
            </a:r>
            <a:r>
              <a:rPr dirty="0" sz="2000" spc="-125">
                <a:latin typeface="Times New Roman"/>
                <a:cs typeface="Times New Roman"/>
              </a:rPr>
              <a:t>an </a:t>
            </a:r>
            <a:r>
              <a:rPr dirty="0" sz="2000" spc="-130">
                <a:latin typeface="Times New Roman"/>
                <a:cs typeface="Times New Roman"/>
              </a:rPr>
              <a:t>ally, </a:t>
            </a:r>
            <a:r>
              <a:rPr dirty="0" sz="2000" spc="-60">
                <a:latin typeface="Times New Roman"/>
                <a:cs typeface="Times New Roman"/>
              </a:rPr>
              <a:t>Northup </a:t>
            </a:r>
            <a:r>
              <a:rPr dirty="0" sz="2000" spc="-80">
                <a:latin typeface="Times New Roman"/>
                <a:cs typeface="Times New Roman"/>
              </a:rPr>
              <a:t>enlisted </a:t>
            </a:r>
            <a:r>
              <a:rPr dirty="0" sz="2000" spc="-280">
                <a:latin typeface="Times New Roman"/>
                <a:cs typeface="Times New Roman"/>
              </a:rPr>
              <a:t>the  </a:t>
            </a:r>
            <a:r>
              <a:rPr dirty="0" sz="2000" spc="-65">
                <a:latin typeface="Times New Roman"/>
                <a:cs typeface="Times New Roman"/>
              </a:rPr>
              <a:t>carpenter's </a:t>
            </a:r>
            <a:r>
              <a:rPr dirty="0" sz="2000" spc="-95">
                <a:latin typeface="Times New Roman"/>
                <a:cs typeface="Times New Roman"/>
              </a:rPr>
              <a:t>help </a:t>
            </a:r>
            <a:r>
              <a:rPr dirty="0" sz="2000" spc="-75" u="sng">
                <a:solidFill>
                  <a:srgbClr val="CC9900"/>
                </a:solidFill>
                <a:latin typeface="Times New Roman"/>
                <a:cs typeface="Times New Roman"/>
                <a:hlinkClick r:id="rId2"/>
              </a:rPr>
              <a:t>writing </a:t>
            </a:r>
            <a:r>
              <a:rPr dirty="0" sz="2000" spc="-40" u="sng">
                <a:solidFill>
                  <a:srgbClr val="CC9900"/>
                </a:solidFill>
                <a:latin typeface="Times New Roman"/>
                <a:cs typeface="Times New Roman"/>
                <a:hlinkClick r:id="rId2"/>
              </a:rPr>
              <a:t>letters </a:t>
            </a:r>
            <a:r>
              <a:rPr dirty="0" sz="2000" spc="-30">
                <a:latin typeface="Times New Roman"/>
                <a:cs typeface="Times New Roman"/>
              </a:rPr>
              <a:t>to </a:t>
            </a:r>
            <a:r>
              <a:rPr dirty="0" sz="2000" spc="-85">
                <a:latin typeface="Times New Roman"/>
                <a:cs typeface="Times New Roman"/>
              </a:rPr>
              <a:t>two  </a:t>
            </a:r>
            <a:r>
              <a:rPr dirty="0" sz="2000" spc="-80">
                <a:latin typeface="Times New Roman"/>
                <a:cs typeface="Times New Roman"/>
              </a:rPr>
              <a:t>white </a:t>
            </a:r>
            <a:r>
              <a:rPr dirty="0" sz="2000" spc="-90">
                <a:latin typeface="Times New Roman"/>
                <a:cs typeface="Times New Roman"/>
              </a:rPr>
              <a:t>friends </a:t>
            </a:r>
            <a:r>
              <a:rPr dirty="0" sz="2000" spc="-95">
                <a:latin typeface="Times New Roman"/>
                <a:cs typeface="Times New Roman"/>
              </a:rPr>
              <a:t>in </a:t>
            </a:r>
            <a:r>
              <a:rPr dirty="0" sz="2000" spc="-105">
                <a:latin typeface="Times New Roman"/>
                <a:cs typeface="Times New Roman"/>
              </a:rPr>
              <a:t>Saratoga,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 spc="-110">
                <a:latin typeface="Times New Roman"/>
                <a:cs typeface="Times New Roman"/>
              </a:rPr>
              <a:t>NewYork.</a:t>
            </a:r>
            <a:endParaRPr sz="2000">
              <a:latin typeface="Times New Roman"/>
              <a:cs typeface="Times New Roman"/>
            </a:endParaRPr>
          </a:p>
          <a:p>
            <a:pPr lvl="1" marL="515620" marR="5080" indent="-228600">
              <a:lnSpc>
                <a:spcPct val="100000"/>
              </a:lnSpc>
              <a:spcBef>
                <a:spcPts val="395"/>
              </a:spcBef>
              <a:buClr>
                <a:srgbClr val="E6B1AB"/>
              </a:buClr>
              <a:buSzPct val="85000"/>
              <a:buFont typeface="Wingdings 2"/>
              <a:buChar char=""/>
              <a:tabLst>
                <a:tab pos="515620" algn="l"/>
              </a:tabLst>
            </a:pPr>
            <a:r>
              <a:rPr dirty="0" sz="2000" spc="-145">
                <a:latin typeface="Times New Roman"/>
                <a:cs typeface="Times New Roman"/>
              </a:rPr>
              <a:t>Ann </a:t>
            </a:r>
            <a:r>
              <a:rPr dirty="0" sz="2000" spc="-45">
                <a:latin typeface="Times New Roman"/>
                <a:cs typeface="Times New Roman"/>
              </a:rPr>
              <a:t>Northup, </a:t>
            </a:r>
            <a:r>
              <a:rPr dirty="0" sz="2000" spc="-130">
                <a:latin typeface="Times New Roman"/>
                <a:cs typeface="Times New Roman"/>
              </a:rPr>
              <a:t>his </a:t>
            </a:r>
            <a:r>
              <a:rPr dirty="0" sz="2000" spc="-80">
                <a:latin typeface="Times New Roman"/>
                <a:cs typeface="Times New Roman"/>
              </a:rPr>
              <a:t>wife, </a:t>
            </a:r>
            <a:r>
              <a:rPr dirty="0" sz="2000" spc="-100">
                <a:latin typeface="Times New Roman"/>
                <a:cs typeface="Times New Roman"/>
              </a:rPr>
              <a:t>spearheaded  </a:t>
            </a:r>
            <a:r>
              <a:rPr dirty="0" sz="2000" spc="-95">
                <a:latin typeface="Times New Roman"/>
                <a:cs typeface="Times New Roman"/>
              </a:rPr>
              <a:t>gathering </a:t>
            </a:r>
            <a:r>
              <a:rPr dirty="0" sz="2000" spc="-60">
                <a:latin typeface="Times New Roman"/>
                <a:cs typeface="Times New Roman"/>
              </a:rPr>
              <a:t>the proper </a:t>
            </a:r>
            <a:r>
              <a:rPr dirty="0" sz="2000" spc="-114">
                <a:latin typeface="Times New Roman"/>
                <a:cs typeface="Times New Roman"/>
              </a:rPr>
              <a:t>legal </a:t>
            </a:r>
            <a:r>
              <a:rPr dirty="0" sz="2000" spc="-85">
                <a:latin typeface="Times New Roman"/>
                <a:cs typeface="Times New Roman"/>
              </a:rPr>
              <a:t>documentation  </a:t>
            </a:r>
            <a:r>
              <a:rPr dirty="0" sz="2000" spc="-30">
                <a:latin typeface="Times New Roman"/>
                <a:cs typeface="Times New Roman"/>
              </a:rPr>
              <a:t>to </a:t>
            </a:r>
            <a:r>
              <a:rPr dirty="0" sz="2000" spc="-90">
                <a:latin typeface="Times New Roman"/>
                <a:cs typeface="Times New Roman"/>
              </a:rPr>
              <a:t>rescue </a:t>
            </a:r>
            <a:r>
              <a:rPr dirty="0" sz="2000" spc="-60">
                <a:latin typeface="Times New Roman"/>
                <a:cs typeface="Times New Roman"/>
              </a:rPr>
              <a:t>her</a:t>
            </a:r>
            <a:r>
              <a:rPr dirty="0" sz="2000" spc="-110">
                <a:latin typeface="Times New Roman"/>
                <a:cs typeface="Times New Roman"/>
              </a:rPr>
              <a:t> </a:t>
            </a:r>
            <a:r>
              <a:rPr dirty="0" sz="2000" spc="-95">
                <a:latin typeface="Times New Roman"/>
                <a:cs typeface="Times New Roman"/>
              </a:rPr>
              <a:t>husband.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Clr>
                <a:srgbClr val="9B2D1F"/>
              </a:buClr>
              <a:buSzPct val="83333"/>
              <a:buFont typeface="Wingdings 2"/>
              <a:buChar char=""/>
              <a:tabLst>
                <a:tab pos="241300" algn="l"/>
              </a:tabLst>
            </a:pPr>
            <a:r>
              <a:rPr dirty="0" sz="2400" spc="-75">
                <a:latin typeface="Times New Roman"/>
                <a:cs typeface="Times New Roman"/>
              </a:rPr>
              <a:t>1853: </a:t>
            </a:r>
            <a:r>
              <a:rPr dirty="0" sz="2400" spc="-135">
                <a:latin typeface="Times New Roman"/>
                <a:cs typeface="Times New Roman"/>
              </a:rPr>
              <a:t>Rescue </a:t>
            </a:r>
            <a:r>
              <a:rPr dirty="0" sz="2400" spc="-105">
                <a:latin typeface="Times New Roman"/>
                <a:cs typeface="Times New Roman"/>
              </a:rPr>
              <a:t>on </a:t>
            </a:r>
            <a:r>
              <a:rPr dirty="0" sz="2400" spc="-135">
                <a:latin typeface="Times New Roman"/>
                <a:cs typeface="Times New Roman"/>
              </a:rPr>
              <a:t>January</a:t>
            </a:r>
            <a:r>
              <a:rPr dirty="0" sz="2400" spc="-140">
                <a:latin typeface="Times New Roman"/>
                <a:cs typeface="Times New Roman"/>
              </a:rPr>
              <a:t> </a:t>
            </a:r>
            <a:r>
              <a:rPr dirty="0" sz="2400" spc="-105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6369049"/>
            <a:ext cx="1219199" cy="273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2000" y="1893328"/>
            <a:ext cx="2237508" cy="3527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6481" rIns="0" bIns="0" rtlCol="0" vert="horz">
            <a:spAutoFit/>
          </a:bodyPr>
          <a:lstStyle/>
          <a:p>
            <a:pPr marL="414655" marR="5080">
              <a:lnSpc>
                <a:spcPct val="100000"/>
              </a:lnSpc>
            </a:pPr>
            <a:r>
              <a:rPr dirty="0" sz="2800" spc="-40"/>
              <a:t>Efforts </a:t>
            </a:r>
            <a:r>
              <a:rPr dirty="0" sz="2800" spc="-95"/>
              <a:t>Failed </a:t>
            </a:r>
            <a:r>
              <a:rPr dirty="0" sz="2800" spc="-35"/>
              <a:t>to </a:t>
            </a:r>
            <a:r>
              <a:rPr dirty="0" sz="2800" spc="-85"/>
              <a:t>Bring </a:t>
            </a:r>
            <a:r>
              <a:rPr dirty="0" sz="2800" spc="-25"/>
              <a:t>the </a:t>
            </a:r>
            <a:r>
              <a:rPr dirty="0" sz="2800" spc="-100"/>
              <a:t>Washington, </a:t>
            </a:r>
            <a:r>
              <a:rPr dirty="0" sz="2800" spc="-200"/>
              <a:t>D.C. </a:t>
            </a:r>
            <a:r>
              <a:rPr dirty="0" sz="2800" spc="-140"/>
              <a:t>Slave  Trader </a:t>
            </a:r>
            <a:r>
              <a:rPr dirty="0" sz="2800" spc="-175"/>
              <a:t>Who </a:t>
            </a:r>
            <a:r>
              <a:rPr dirty="0" sz="2800" spc="-70"/>
              <a:t>Illegally </a:t>
            </a:r>
            <a:r>
              <a:rPr dirty="0" sz="2800" spc="-105"/>
              <a:t>Purchased </a:t>
            </a:r>
            <a:r>
              <a:rPr dirty="0" sz="2800" spc="-45"/>
              <a:t>Northup </a:t>
            </a:r>
            <a:r>
              <a:rPr dirty="0" sz="2800" spc="-35"/>
              <a:t>to</a:t>
            </a:r>
            <a:r>
              <a:rPr dirty="0" sz="2800" spc="185"/>
              <a:t> </a:t>
            </a:r>
            <a:r>
              <a:rPr dirty="0" sz="2800" spc="-90"/>
              <a:t>Justice.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583940" y="2345944"/>
            <a:ext cx="4641850" cy="2508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marR="5080" indent="-274320">
              <a:lnSpc>
                <a:spcPct val="100000"/>
              </a:lnSpc>
              <a:buClr>
                <a:srgbClr val="D348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dirty="0" sz="2600" spc="-155">
                <a:latin typeface="Times New Roman"/>
                <a:cs typeface="Times New Roman"/>
              </a:rPr>
              <a:t>This </a:t>
            </a:r>
            <a:r>
              <a:rPr dirty="0" sz="2600" spc="-125">
                <a:latin typeface="Times New Roman"/>
                <a:cs typeface="Times New Roman"/>
              </a:rPr>
              <a:t>failure </a:t>
            </a:r>
            <a:r>
              <a:rPr dirty="0" sz="2600" spc="-195">
                <a:latin typeface="Times New Roman"/>
                <a:cs typeface="Times New Roman"/>
              </a:rPr>
              <a:t>was </a:t>
            </a:r>
            <a:r>
              <a:rPr dirty="0" sz="2600" spc="-120">
                <a:latin typeface="Times New Roman"/>
                <a:cs typeface="Times New Roman"/>
              </a:rPr>
              <a:t>in </a:t>
            </a:r>
            <a:r>
              <a:rPr dirty="0" sz="2600" spc="-45">
                <a:latin typeface="Times New Roman"/>
                <a:cs typeface="Times New Roman"/>
              </a:rPr>
              <a:t>part </a:t>
            </a:r>
            <a:r>
              <a:rPr dirty="0" sz="2600" spc="-114">
                <a:latin typeface="Times New Roman"/>
                <a:cs typeface="Times New Roman"/>
              </a:rPr>
              <a:t>due </a:t>
            </a:r>
            <a:r>
              <a:rPr dirty="0" sz="2600" spc="-80">
                <a:latin typeface="Times New Roman"/>
                <a:cs typeface="Times New Roman"/>
              </a:rPr>
              <a:t>the </a:t>
            </a:r>
            <a:r>
              <a:rPr dirty="0" sz="2600" spc="-140">
                <a:latin typeface="Times New Roman"/>
                <a:cs typeface="Times New Roman"/>
              </a:rPr>
              <a:t>fact  </a:t>
            </a:r>
            <a:r>
              <a:rPr dirty="0" sz="2600" spc="-85">
                <a:latin typeface="Times New Roman"/>
                <a:cs typeface="Times New Roman"/>
              </a:rPr>
              <a:t>that </a:t>
            </a:r>
            <a:r>
              <a:rPr dirty="0" sz="2600" spc="-70">
                <a:latin typeface="Times New Roman"/>
                <a:cs typeface="Times New Roman"/>
              </a:rPr>
              <a:t>Northup </a:t>
            </a:r>
            <a:r>
              <a:rPr dirty="0" sz="2600" spc="-195">
                <a:latin typeface="Times New Roman"/>
                <a:cs typeface="Times New Roman"/>
              </a:rPr>
              <a:t>was </a:t>
            </a:r>
            <a:r>
              <a:rPr dirty="0" sz="2600" spc="-204">
                <a:latin typeface="Times New Roman"/>
                <a:cs typeface="Times New Roman"/>
              </a:rPr>
              <a:t>a </a:t>
            </a:r>
            <a:r>
              <a:rPr dirty="0" sz="2600" spc="-155">
                <a:latin typeface="Times New Roman"/>
                <a:cs typeface="Times New Roman"/>
              </a:rPr>
              <a:t>black </a:t>
            </a:r>
            <a:r>
              <a:rPr dirty="0" sz="2600" spc="-160">
                <a:latin typeface="Times New Roman"/>
                <a:cs typeface="Times New Roman"/>
              </a:rPr>
              <a:t>man </a:t>
            </a:r>
            <a:r>
              <a:rPr dirty="0" sz="2600" spc="-140">
                <a:latin typeface="Times New Roman"/>
                <a:cs typeface="Times New Roman"/>
              </a:rPr>
              <a:t>who  </a:t>
            </a:r>
            <a:r>
              <a:rPr dirty="0" sz="2600" spc="-125">
                <a:latin typeface="Times New Roman"/>
                <a:cs typeface="Times New Roman"/>
              </a:rPr>
              <a:t>could </a:t>
            </a:r>
            <a:r>
              <a:rPr dirty="0" sz="2600" spc="-70">
                <a:latin typeface="Times New Roman"/>
                <a:cs typeface="Times New Roman"/>
              </a:rPr>
              <a:t>not </a:t>
            </a:r>
            <a:r>
              <a:rPr dirty="0" sz="2600" spc="-114">
                <a:latin typeface="Times New Roman"/>
                <a:cs typeface="Times New Roman"/>
              </a:rPr>
              <a:t>testify </a:t>
            </a:r>
            <a:r>
              <a:rPr dirty="0" sz="2600" spc="-150">
                <a:latin typeface="Times New Roman"/>
                <a:cs typeface="Times New Roman"/>
              </a:rPr>
              <a:t>against </a:t>
            </a:r>
            <a:r>
              <a:rPr dirty="0" sz="2600" spc="-204">
                <a:latin typeface="Times New Roman"/>
                <a:cs typeface="Times New Roman"/>
              </a:rPr>
              <a:t>a </a:t>
            </a:r>
            <a:r>
              <a:rPr dirty="0" sz="2600" spc="-100">
                <a:latin typeface="Times New Roman"/>
                <a:cs typeface="Times New Roman"/>
              </a:rPr>
              <a:t>white </a:t>
            </a:r>
            <a:r>
              <a:rPr dirty="0" sz="2600" spc="-160">
                <a:latin typeface="Times New Roman"/>
                <a:cs typeface="Times New Roman"/>
              </a:rPr>
              <a:t>man  </a:t>
            </a:r>
            <a:r>
              <a:rPr dirty="0" sz="2600" spc="-120">
                <a:latin typeface="Times New Roman"/>
                <a:cs typeface="Times New Roman"/>
              </a:rPr>
              <a:t>in</a:t>
            </a:r>
            <a:r>
              <a:rPr dirty="0" sz="2600" spc="-570">
                <a:latin typeface="Times New Roman"/>
                <a:cs typeface="Times New Roman"/>
              </a:rPr>
              <a:t> </a:t>
            </a:r>
            <a:r>
              <a:rPr dirty="0" sz="2600" spc="-135">
                <a:latin typeface="Times New Roman"/>
                <a:cs typeface="Times New Roman"/>
              </a:rPr>
              <a:t>Washington, </a:t>
            </a:r>
            <a:r>
              <a:rPr dirty="0" sz="2600" spc="-90">
                <a:latin typeface="Times New Roman"/>
                <a:cs typeface="Times New Roman"/>
              </a:rPr>
              <a:t>D.C. </a:t>
            </a:r>
            <a:r>
              <a:rPr dirty="0" sz="2600" spc="-55">
                <a:latin typeface="Times New Roman"/>
                <a:cs typeface="Times New Roman"/>
              </a:rPr>
              <a:t>courts.</a:t>
            </a:r>
            <a:endParaRPr sz="2600">
              <a:latin typeface="Times New Roman"/>
              <a:cs typeface="Times New Roman"/>
            </a:endParaRPr>
          </a:p>
          <a:p>
            <a:pPr marL="287020" marR="243204" indent="-274320">
              <a:lnSpc>
                <a:spcPct val="100000"/>
              </a:lnSpc>
              <a:spcBef>
                <a:spcPts val="600"/>
              </a:spcBef>
              <a:buClr>
                <a:srgbClr val="D348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dirty="0" sz="2600" spc="-80">
                <a:latin typeface="Times New Roman"/>
                <a:cs typeface="Times New Roman"/>
              </a:rPr>
              <a:t>Northup's </a:t>
            </a:r>
            <a:r>
              <a:rPr dirty="0" sz="2600" spc="-80" u="heavy">
                <a:solidFill>
                  <a:srgbClr val="CC9900"/>
                </a:solidFill>
                <a:latin typeface="Times New Roman"/>
                <a:cs typeface="Times New Roman"/>
                <a:hlinkClick r:id="rId2"/>
              </a:rPr>
              <a:t>later </a:t>
            </a:r>
            <a:r>
              <a:rPr dirty="0" sz="2600" spc="-95" u="heavy">
                <a:solidFill>
                  <a:srgbClr val="CC9900"/>
                </a:solidFill>
                <a:latin typeface="Times New Roman"/>
                <a:cs typeface="Times New Roman"/>
                <a:hlinkClick r:id="rId2"/>
              </a:rPr>
              <a:t>efforts </a:t>
            </a:r>
            <a:r>
              <a:rPr dirty="0" sz="2600" spc="-40">
                <a:latin typeface="Times New Roman"/>
                <a:cs typeface="Times New Roman"/>
              </a:rPr>
              <a:t>to </a:t>
            </a:r>
            <a:r>
              <a:rPr dirty="0" sz="2600" spc="-105">
                <a:latin typeface="Times New Roman"/>
                <a:cs typeface="Times New Roman"/>
              </a:rPr>
              <a:t>bring </a:t>
            </a:r>
            <a:r>
              <a:rPr dirty="0" sz="2600" spc="-470">
                <a:latin typeface="Times New Roman"/>
                <a:cs typeface="Times New Roman"/>
              </a:rPr>
              <a:t>his  </a:t>
            </a:r>
            <a:r>
              <a:rPr dirty="0" sz="2600" spc="-120">
                <a:latin typeface="Times New Roman"/>
                <a:cs typeface="Times New Roman"/>
              </a:rPr>
              <a:t>kidnappers </a:t>
            </a:r>
            <a:r>
              <a:rPr dirty="0" sz="2600" spc="-40">
                <a:latin typeface="Times New Roman"/>
                <a:cs typeface="Times New Roman"/>
              </a:rPr>
              <a:t>to </a:t>
            </a:r>
            <a:r>
              <a:rPr dirty="0" sz="2600" spc="-114">
                <a:latin typeface="Times New Roman"/>
                <a:cs typeface="Times New Roman"/>
              </a:rPr>
              <a:t>justice </a:t>
            </a:r>
            <a:r>
              <a:rPr dirty="0" sz="2600" spc="-155">
                <a:latin typeface="Times New Roman"/>
                <a:cs typeface="Times New Roman"/>
              </a:rPr>
              <a:t>also</a:t>
            </a:r>
            <a:r>
              <a:rPr dirty="0" sz="2600" spc="-55">
                <a:latin typeface="Times New Roman"/>
                <a:cs typeface="Times New Roman"/>
              </a:rPr>
              <a:t> </a:t>
            </a:r>
            <a:r>
              <a:rPr dirty="0" sz="2600" spc="-110">
                <a:latin typeface="Times New Roman"/>
                <a:cs typeface="Times New Roman"/>
              </a:rPr>
              <a:t>failed.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6369049"/>
            <a:ext cx="1219199" cy="273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8200" y="2209800"/>
            <a:ext cx="1828798" cy="29138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71550" marR="5080" indent="845819">
              <a:lnSpc>
                <a:spcPct val="100000"/>
              </a:lnSpc>
            </a:pPr>
            <a:r>
              <a:rPr dirty="0" spc="-60">
                <a:solidFill>
                  <a:srgbClr val="696464"/>
                </a:solidFill>
              </a:rPr>
              <a:t>Northup's </a:t>
            </a:r>
            <a:r>
              <a:rPr dirty="0" spc="-120">
                <a:solidFill>
                  <a:srgbClr val="696464"/>
                </a:solidFill>
              </a:rPr>
              <a:t>Sudden </a:t>
            </a:r>
            <a:r>
              <a:rPr dirty="0" spc="-175">
                <a:solidFill>
                  <a:srgbClr val="696464"/>
                </a:solidFill>
              </a:rPr>
              <a:t>Fame:  </a:t>
            </a:r>
            <a:r>
              <a:rPr dirty="0" spc="-100">
                <a:solidFill>
                  <a:srgbClr val="696464"/>
                </a:solidFill>
              </a:rPr>
              <a:t>Popularity </a:t>
            </a:r>
            <a:r>
              <a:rPr dirty="0" spc="-30">
                <a:solidFill>
                  <a:srgbClr val="696464"/>
                </a:solidFill>
              </a:rPr>
              <a:t>of </a:t>
            </a:r>
            <a:r>
              <a:rPr dirty="0" spc="-240" i="1">
                <a:solidFill>
                  <a:srgbClr val="696464"/>
                </a:solidFill>
                <a:latin typeface="Arial"/>
                <a:cs typeface="Arial"/>
              </a:rPr>
              <a:t>Twelve </a:t>
            </a:r>
            <a:r>
              <a:rPr dirty="0" spc="-210" i="1">
                <a:solidFill>
                  <a:srgbClr val="696464"/>
                </a:solidFill>
                <a:latin typeface="Arial"/>
                <a:cs typeface="Arial"/>
              </a:rPr>
              <a:t>Years </a:t>
            </a:r>
            <a:r>
              <a:rPr dirty="0" spc="-80" i="1">
                <a:solidFill>
                  <a:srgbClr val="696464"/>
                </a:solidFill>
                <a:latin typeface="Arial"/>
                <a:cs typeface="Arial"/>
              </a:rPr>
              <a:t>a</a:t>
            </a:r>
            <a:r>
              <a:rPr dirty="0" spc="105" i="1">
                <a:solidFill>
                  <a:srgbClr val="696464"/>
                </a:solidFill>
                <a:latin typeface="Arial"/>
                <a:cs typeface="Arial"/>
              </a:rPr>
              <a:t> </a:t>
            </a:r>
            <a:r>
              <a:rPr dirty="0" spc="-175" i="1">
                <a:solidFill>
                  <a:srgbClr val="696464"/>
                </a:solidFill>
                <a:latin typeface="Arial"/>
                <a:cs typeface="Arial"/>
              </a:rPr>
              <a:t>Slave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70579" y="1897379"/>
            <a:ext cx="4892040" cy="386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140970" indent="-228600">
              <a:lnSpc>
                <a:spcPct val="100000"/>
              </a:lnSpc>
              <a:buClr>
                <a:srgbClr val="9B2D1F"/>
              </a:buClr>
              <a:buSzPct val="83333"/>
              <a:buFont typeface="Wingdings 2"/>
              <a:buChar char=""/>
              <a:tabLst>
                <a:tab pos="241300" algn="l"/>
              </a:tabLst>
            </a:pPr>
            <a:r>
              <a:rPr dirty="0" sz="2400" spc="-120" u="heavy">
                <a:solidFill>
                  <a:srgbClr val="CC9900"/>
                </a:solidFill>
                <a:latin typeface="Times New Roman"/>
                <a:cs typeface="Times New Roman"/>
                <a:hlinkClick r:id="rId2"/>
              </a:rPr>
              <a:t>Newspaper</a:t>
            </a:r>
            <a:r>
              <a:rPr dirty="0" sz="2400" spc="-120" u="heavy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dirty="0" sz="2400" spc="-85" u="heavy">
                <a:solidFill>
                  <a:srgbClr val="CC9900"/>
                </a:solidFill>
                <a:latin typeface="Times New Roman"/>
                <a:cs typeface="Times New Roman"/>
                <a:hlinkClick r:id="rId2"/>
              </a:rPr>
              <a:t>stories </a:t>
            </a:r>
            <a:r>
              <a:rPr dirty="0" sz="2400" spc="-110">
                <a:latin typeface="Times New Roman"/>
                <a:cs typeface="Times New Roman"/>
              </a:rPr>
              <a:t>appeared </a:t>
            </a:r>
            <a:r>
              <a:rPr dirty="0" sz="2400" spc="-95">
                <a:latin typeface="Times New Roman"/>
                <a:cs typeface="Times New Roman"/>
              </a:rPr>
              <a:t>shortly </a:t>
            </a:r>
            <a:r>
              <a:rPr dirty="0" sz="2400" spc="-250">
                <a:latin typeface="Times New Roman"/>
                <a:cs typeface="Times New Roman"/>
              </a:rPr>
              <a:t>after  </a:t>
            </a:r>
            <a:r>
              <a:rPr dirty="0" sz="2400" spc="-125">
                <a:latin typeface="Times New Roman"/>
                <a:cs typeface="Times New Roman"/>
              </a:rPr>
              <a:t>he </a:t>
            </a:r>
            <a:r>
              <a:rPr dirty="0" sz="2400" spc="-50">
                <a:latin typeface="Times New Roman"/>
                <a:cs typeface="Times New Roman"/>
              </a:rPr>
              <a:t>returned </a:t>
            </a:r>
            <a:r>
              <a:rPr dirty="0" sz="2400" spc="-125">
                <a:latin typeface="Times New Roman"/>
                <a:cs typeface="Times New Roman"/>
              </a:rPr>
              <a:t>home </a:t>
            </a:r>
            <a:r>
              <a:rPr dirty="0" sz="2400" spc="-150">
                <a:latin typeface="Times New Roman"/>
                <a:cs typeface="Times New Roman"/>
              </a:rPr>
              <a:t>his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-140">
                <a:latin typeface="Times New Roman"/>
                <a:cs typeface="Times New Roman"/>
              </a:rPr>
              <a:t>family;</a:t>
            </a:r>
            <a:endParaRPr sz="2400">
              <a:latin typeface="Times New Roman"/>
              <a:cs typeface="Times New Roman"/>
            </a:endParaRPr>
          </a:p>
          <a:p>
            <a:pPr marL="241300" marR="86360" indent="-228600">
              <a:lnSpc>
                <a:spcPct val="100000"/>
              </a:lnSpc>
              <a:spcBef>
                <a:spcPts val="395"/>
              </a:spcBef>
              <a:buClr>
                <a:srgbClr val="9B2D1F"/>
              </a:buClr>
              <a:buSzPct val="83333"/>
              <a:buFont typeface="Wingdings 2"/>
              <a:buChar char=""/>
              <a:tabLst>
                <a:tab pos="241300" algn="l"/>
              </a:tabLst>
            </a:pPr>
            <a:r>
              <a:rPr dirty="0" sz="2400" spc="-150">
                <a:latin typeface="Times New Roman"/>
                <a:cs typeface="Times New Roman"/>
              </a:rPr>
              <a:t>His </a:t>
            </a:r>
            <a:r>
              <a:rPr dirty="0" sz="2400" spc="-155">
                <a:latin typeface="Times New Roman"/>
                <a:cs typeface="Times New Roman"/>
              </a:rPr>
              <a:t>fame </a:t>
            </a:r>
            <a:r>
              <a:rPr dirty="0" sz="2400" spc="-50">
                <a:latin typeface="Times New Roman"/>
                <a:cs typeface="Times New Roman"/>
              </a:rPr>
              <a:t>thrust </a:t>
            </a:r>
            <a:r>
              <a:rPr dirty="0" sz="2400" spc="-140">
                <a:latin typeface="Times New Roman"/>
                <a:cs typeface="Times New Roman"/>
              </a:rPr>
              <a:t>him </a:t>
            </a:r>
            <a:r>
              <a:rPr dirty="0" sz="2400" spc="-75">
                <a:latin typeface="Times New Roman"/>
                <a:cs typeface="Times New Roman"/>
              </a:rPr>
              <a:t>into the </a:t>
            </a:r>
            <a:r>
              <a:rPr dirty="0" sz="2400" spc="-100">
                <a:latin typeface="Times New Roman"/>
                <a:cs typeface="Times New Roman"/>
              </a:rPr>
              <a:t>limelight; </a:t>
            </a:r>
            <a:r>
              <a:rPr dirty="0" sz="2400" spc="-955">
                <a:latin typeface="Times New Roman"/>
                <a:cs typeface="Times New Roman"/>
              </a:rPr>
              <a:t>he </a:t>
            </a:r>
            <a:r>
              <a:rPr dirty="0" sz="2400" spc="-415">
                <a:latin typeface="Times New Roman"/>
                <a:cs typeface="Times New Roman"/>
              </a:rPr>
              <a:t> </a:t>
            </a:r>
            <a:r>
              <a:rPr dirty="0" sz="2400" spc="-180">
                <a:latin typeface="Times New Roman"/>
                <a:cs typeface="Times New Roman"/>
              </a:rPr>
              <a:t>was </a:t>
            </a:r>
            <a:r>
              <a:rPr dirty="0" sz="2400" spc="-110">
                <a:latin typeface="Times New Roman"/>
                <a:cs typeface="Times New Roman"/>
              </a:rPr>
              <a:t>in </a:t>
            </a:r>
            <a:r>
              <a:rPr dirty="0" sz="2400" spc="-125">
                <a:latin typeface="Times New Roman"/>
                <a:cs typeface="Times New Roman"/>
              </a:rPr>
              <a:t>demand </a:t>
            </a:r>
            <a:r>
              <a:rPr dirty="0" sz="2400" spc="-105">
                <a:latin typeface="Times New Roman"/>
                <a:cs typeface="Times New Roman"/>
              </a:rPr>
              <a:t>on </a:t>
            </a:r>
            <a:r>
              <a:rPr dirty="0" sz="2400" spc="-100">
                <a:latin typeface="Times New Roman"/>
                <a:cs typeface="Times New Roman"/>
              </a:rPr>
              <a:t>abolitionist </a:t>
            </a:r>
            <a:r>
              <a:rPr dirty="0" sz="2400" spc="-110" u="heavy">
                <a:solidFill>
                  <a:srgbClr val="CC9900"/>
                </a:solidFill>
                <a:latin typeface="Times New Roman"/>
                <a:cs typeface="Times New Roman"/>
                <a:hlinkClick r:id="rId3"/>
              </a:rPr>
              <a:t>speakers'  </a:t>
            </a:r>
            <a:r>
              <a:rPr dirty="0" sz="2400" spc="-80" u="heavy">
                <a:solidFill>
                  <a:srgbClr val="CC9900"/>
                </a:solidFill>
                <a:latin typeface="Times New Roman"/>
                <a:cs typeface="Times New Roman"/>
                <a:hlinkClick r:id="rId3"/>
              </a:rPr>
              <a:t>circuits</a:t>
            </a:r>
            <a:r>
              <a:rPr dirty="0" sz="2400" spc="-8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41300" marR="97155" indent="-228600">
              <a:lnSpc>
                <a:spcPct val="100000"/>
              </a:lnSpc>
              <a:spcBef>
                <a:spcPts val="405"/>
              </a:spcBef>
              <a:buClr>
                <a:srgbClr val="9B2D1F"/>
              </a:buClr>
              <a:buSzPct val="85416"/>
              <a:buFont typeface="Wingdings 2"/>
              <a:buChar char=""/>
              <a:tabLst>
                <a:tab pos="241300" algn="l"/>
              </a:tabLst>
            </a:pPr>
            <a:r>
              <a:rPr dirty="0" sz="2400" spc="-290">
                <a:latin typeface="Times New Roman"/>
                <a:cs typeface="Times New Roman"/>
              </a:rPr>
              <a:t>By </a:t>
            </a:r>
            <a:r>
              <a:rPr dirty="0" sz="2400" spc="-75">
                <a:latin typeface="Times New Roman"/>
                <a:cs typeface="Times New Roman"/>
              </a:rPr>
              <a:t>the </a:t>
            </a:r>
            <a:r>
              <a:rPr dirty="0" sz="2400" spc="-110">
                <a:latin typeface="Times New Roman"/>
                <a:cs typeface="Times New Roman"/>
              </a:rPr>
              <a:t>summer </a:t>
            </a:r>
            <a:r>
              <a:rPr dirty="0" sz="2400" spc="-140">
                <a:latin typeface="Times New Roman"/>
                <a:cs typeface="Times New Roman"/>
              </a:rPr>
              <a:t>of </a:t>
            </a:r>
            <a:r>
              <a:rPr dirty="0" sz="2400" spc="-65">
                <a:latin typeface="Times New Roman"/>
                <a:cs typeface="Times New Roman"/>
              </a:rPr>
              <a:t>1853, </a:t>
            </a:r>
            <a:r>
              <a:rPr dirty="0" sz="2400" spc="-150">
                <a:latin typeface="Times New Roman"/>
                <a:cs typeface="Times New Roman"/>
              </a:rPr>
              <a:t>his </a:t>
            </a:r>
            <a:r>
              <a:rPr dirty="0" sz="2400" spc="-95">
                <a:latin typeface="Times New Roman"/>
                <a:cs typeface="Times New Roman"/>
              </a:rPr>
              <a:t>narrative </a:t>
            </a:r>
            <a:r>
              <a:rPr dirty="0" sz="2400" spc="-450">
                <a:latin typeface="Times New Roman"/>
                <a:cs typeface="Times New Roman"/>
              </a:rPr>
              <a:t>was  </a:t>
            </a:r>
            <a:r>
              <a:rPr dirty="0" sz="2400" spc="-125">
                <a:latin typeface="Times New Roman"/>
                <a:cs typeface="Times New Roman"/>
              </a:rPr>
              <a:t>published </a:t>
            </a:r>
            <a:r>
              <a:rPr dirty="0" sz="2400" spc="-110">
                <a:latin typeface="Times New Roman"/>
                <a:cs typeface="Times New Roman"/>
              </a:rPr>
              <a:t>in </a:t>
            </a:r>
            <a:r>
              <a:rPr dirty="0" sz="2400" spc="-125">
                <a:latin typeface="Times New Roman"/>
                <a:cs typeface="Times New Roman"/>
              </a:rPr>
              <a:t>Auburn </a:t>
            </a:r>
            <a:r>
              <a:rPr dirty="0" sz="2400" spc="-135">
                <a:latin typeface="Times New Roman"/>
                <a:cs typeface="Times New Roman"/>
              </a:rPr>
              <a:t>and </a:t>
            </a:r>
            <a:r>
              <a:rPr dirty="0" sz="2400" spc="-150">
                <a:latin typeface="Times New Roman"/>
                <a:cs typeface="Times New Roman"/>
              </a:rPr>
              <a:t>Buffalo, </a:t>
            </a:r>
            <a:r>
              <a:rPr dirty="0" sz="2400" spc="-135">
                <a:latin typeface="Times New Roman"/>
                <a:cs typeface="Times New Roman"/>
              </a:rPr>
              <a:t>New  </a:t>
            </a:r>
            <a:r>
              <a:rPr dirty="0" sz="2400" spc="-155">
                <a:latin typeface="Times New Roman"/>
                <a:cs typeface="Times New Roman"/>
              </a:rPr>
              <a:t>York, </a:t>
            </a:r>
            <a:r>
              <a:rPr dirty="0" sz="2400" spc="-190">
                <a:latin typeface="Times New Roman"/>
                <a:cs typeface="Times New Roman"/>
              </a:rPr>
              <a:t>as </a:t>
            </a:r>
            <a:r>
              <a:rPr dirty="0" sz="2400" spc="-130">
                <a:latin typeface="Times New Roman"/>
                <a:cs typeface="Times New Roman"/>
              </a:rPr>
              <a:t>well </a:t>
            </a:r>
            <a:r>
              <a:rPr dirty="0" sz="2400" spc="-190">
                <a:latin typeface="Times New Roman"/>
                <a:cs typeface="Times New Roman"/>
              </a:rPr>
              <a:t>as </a:t>
            </a:r>
            <a:r>
              <a:rPr dirty="0" sz="2400" spc="-110">
                <a:latin typeface="Times New Roman"/>
                <a:cs typeface="Times New Roman"/>
              </a:rPr>
              <a:t>in </a:t>
            </a:r>
            <a:r>
              <a:rPr dirty="0" sz="2400" spc="-100">
                <a:latin typeface="Times New Roman"/>
                <a:cs typeface="Times New Roman"/>
              </a:rPr>
              <a:t>London,</a:t>
            </a:r>
            <a:r>
              <a:rPr dirty="0" sz="2400" spc="135">
                <a:latin typeface="Times New Roman"/>
                <a:cs typeface="Times New Roman"/>
              </a:rPr>
              <a:t> </a:t>
            </a:r>
            <a:r>
              <a:rPr dirty="0" sz="2400" spc="-120">
                <a:latin typeface="Times New Roman"/>
                <a:cs typeface="Times New Roman"/>
              </a:rPr>
              <a:t>England.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0000"/>
              </a:lnSpc>
              <a:spcBef>
                <a:spcPts val="390"/>
              </a:spcBef>
              <a:buClr>
                <a:srgbClr val="9B2D1F"/>
              </a:buClr>
              <a:buSzPct val="85416"/>
              <a:buFont typeface="Wingdings 2"/>
              <a:buChar char=""/>
              <a:tabLst>
                <a:tab pos="241300" algn="l"/>
              </a:tabLst>
            </a:pPr>
            <a:r>
              <a:rPr dirty="0" sz="2400" spc="-120">
                <a:latin typeface="Times New Roman"/>
                <a:cs typeface="Times New Roman"/>
              </a:rPr>
              <a:t>The book </a:t>
            </a:r>
            <a:r>
              <a:rPr dirty="0" sz="2400" spc="-180">
                <a:latin typeface="Times New Roman"/>
                <a:cs typeface="Times New Roman"/>
              </a:rPr>
              <a:t>was </a:t>
            </a:r>
            <a:r>
              <a:rPr dirty="0" sz="2400" spc="-160" u="heavy">
                <a:solidFill>
                  <a:srgbClr val="CC9900"/>
                </a:solidFill>
                <a:latin typeface="Times New Roman"/>
                <a:cs typeface="Times New Roman"/>
                <a:hlinkClick r:id="rId4"/>
              </a:rPr>
              <a:t>highly </a:t>
            </a:r>
            <a:r>
              <a:rPr dirty="0" sz="2400" spc="-110" u="heavy">
                <a:solidFill>
                  <a:srgbClr val="CC9900"/>
                </a:solidFill>
                <a:latin typeface="Times New Roman"/>
                <a:cs typeface="Times New Roman"/>
                <a:hlinkClick r:id="rId4"/>
              </a:rPr>
              <a:t>praised </a:t>
            </a:r>
            <a:r>
              <a:rPr dirty="0" sz="2400" spc="-135">
                <a:latin typeface="Times New Roman"/>
                <a:cs typeface="Times New Roman"/>
              </a:rPr>
              <a:t>and </a:t>
            </a:r>
            <a:r>
              <a:rPr dirty="0" sz="2400" spc="-130">
                <a:latin typeface="Times New Roman"/>
                <a:cs typeface="Times New Roman"/>
              </a:rPr>
              <a:t>became </a:t>
            </a:r>
            <a:r>
              <a:rPr dirty="0" sz="2400" spc="-1015">
                <a:latin typeface="Times New Roman"/>
                <a:cs typeface="Times New Roman"/>
              </a:rPr>
              <a:t>a </a:t>
            </a:r>
            <a:r>
              <a:rPr dirty="0" sz="2400" spc="-195">
                <a:latin typeface="Times New Roman"/>
                <a:cs typeface="Times New Roman"/>
              </a:rPr>
              <a:t> </a:t>
            </a:r>
            <a:r>
              <a:rPr dirty="0" sz="2400" spc="-95">
                <a:latin typeface="Times New Roman"/>
                <a:cs typeface="Times New Roman"/>
              </a:rPr>
              <a:t>bestseller.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6369049"/>
            <a:ext cx="1219199" cy="2730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7644" y="2094211"/>
            <a:ext cx="2085108" cy="36312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457200">
              <a:lnSpc>
                <a:spcPct val="100000"/>
              </a:lnSpc>
            </a:pPr>
            <a:r>
              <a:rPr dirty="0" sz="3200" spc="-5" i="1">
                <a:solidFill>
                  <a:srgbClr val="808080"/>
                </a:solidFill>
                <a:latin typeface="Arial"/>
                <a:cs typeface="Arial"/>
              </a:rPr>
              <a:t>Twelve Years </a:t>
            </a:r>
            <a:r>
              <a:rPr dirty="0" sz="3200" i="1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3200" spc="-100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3200" spc="-5" i="1">
                <a:solidFill>
                  <a:srgbClr val="808080"/>
                </a:solidFill>
                <a:latin typeface="Arial"/>
                <a:cs typeface="Arial"/>
              </a:rPr>
              <a:t>Slave:</a:t>
            </a:r>
            <a:endParaRPr sz="3200">
              <a:latin typeface="Arial"/>
              <a:cs typeface="Arial"/>
            </a:endParaRPr>
          </a:p>
          <a:p>
            <a:pPr algn="ctr" marL="457200">
              <a:lnSpc>
                <a:spcPct val="100000"/>
              </a:lnSpc>
              <a:spcBef>
                <a:spcPts val="30"/>
              </a:spcBef>
            </a:pPr>
            <a:r>
              <a:rPr dirty="0" sz="2400" spc="-5">
                <a:solidFill>
                  <a:srgbClr val="808080"/>
                </a:solidFill>
              </a:rPr>
              <a:t>a rarity among popular slave narratives for two</a:t>
            </a:r>
            <a:r>
              <a:rPr dirty="0" sz="2400" spc="75">
                <a:solidFill>
                  <a:srgbClr val="808080"/>
                </a:solidFill>
              </a:rPr>
              <a:t> </a:t>
            </a:r>
            <a:r>
              <a:rPr dirty="0" sz="2400" spc="-5">
                <a:solidFill>
                  <a:srgbClr val="808080"/>
                </a:solidFill>
              </a:rPr>
              <a:t>reasons</a:t>
            </a:r>
            <a:r>
              <a:rPr dirty="0" sz="1600" spc="-5">
                <a:solidFill>
                  <a:srgbClr val="808080"/>
                </a:solidFill>
              </a:rPr>
              <a:t>:</a:t>
            </a:r>
            <a:endParaRPr sz="1600"/>
          </a:p>
        </p:txBody>
      </p:sp>
      <p:sp>
        <p:nvSpPr>
          <p:cNvPr id="3" name="object 3"/>
          <p:cNvSpPr txBox="1"/>
          <p:nvPr/>
        </p:nvSpPr>
        <p:spPr>
          <a:xfrm>
            <a:off x="3218179" y="1866900"/>
            <a:ext cx="5103495" cy="2958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241300" marR="5080" indent="-228600">
              <a:lnSpc>
                <a:spcPct val="100000"/>
              </a:lnSpc>
              <a:buClr>
                <a:srgbClr val="9B2D1F"/>
              </a:buClr>
              <a:buSzPct val="83333"/>
              <a:buFont typeface="Wingdings 2"/>
              <a:buChar char=""/>
              <a:tabLst>
                <a:tab pos="241300" algn="l"/>
              </a:tabLst>
            </a:pPr>
            <a:r>
              <a:rPr dirty="0" sz="2400" spc="-65">
                <a:latin typeface="Times New Roman"/>
                <a:cs typeface="Times New Roman"/>
              </a:rPr>
              <a:t>Northup </a:t>
            </a:r>
            <a:r>
              <a:rPr dirty="0" sz="2400" spc="-180">
                <a:latin typeface="Times New Roman"/>
                <a:cs typeface="Times New Roman"/>
              </a:rPr>
              <a:t>was </a:t>
            </a:r>
            <a:r>
              <a:rPr dirty="0" sz="2400" spc="-190">
                <a:latin typeface="Times New Roman"/>
                <a:cs typeface="Times New Roman"/>
              </a:rPr>
              <a:t>a </a:t>
            </a:r>
            <a:r>
              <a:rPr dirty="0" sz="2400" spc="-95">
                <a:latin typeface="Times New Roman"/>
                <a:cs typeface="Times New Roman"/>
              </a:rPr>
              <a:t>free </a:t>
            </a:r>
            <a:r>
              <a:rPr dirty="0" sz="2400" spc="-140">
                <a:latin typeface="Times New Roman"/>
                <a:cs typeface="Times New Roman"/>
              </a:rPr>
              <a:t>black </a:t>
            </a:r>
            <a:r>
              <a:rPr dirty="0" sz="2400" spc="-210" i="1">
                <a:latin typeface="Times New Roman"/>
                <a:cs typeface="Times New Roman"/>
              </a:rPr>
              <a:t>kidnap </a:t>
            </a:r>
            <a:r>
              <a:rPr dirty="0" sz="2400" spc="-165" i="1">
                <a:latin typeface="Times New Roman"/>
                <a:cs typeface="Times New Roman"/>
              </a:rPr>
              <a:t>victim</a:t>
            </a:r>
            <a:r>
              <a:rPr dirty="0" sz="2400" spc="-165">
                <a:latin typeface="Times New Roman"/>
                <a:cs typeface="Times New Roman"/>
              </a:rPr>
              <a:t>; </a:t>
            </a:r>
            <a:r>
              <a:rPr dirty="0" sz="2400" spc="-310">
                <a:latin typeface="Times New Roman"/>
                <a:cs typeface="Times New Roman"/>
              </a:rPr>
              <a:t>most  </a:t>
            </a:r>
            <a:r>
              <a:rPr dirty="0" sz="2400" spc="-105">
                <a:latin typeface="Times New Roman"/>
                <a:cs typeface="Times New Roman"/>
              </a:rPr>
              <a:t>narratives were </a:t>
            </a:r>
            <a:r>
              <a:rPr dirty="0" sz="2400" spc="-120">
                <a:latin typeface="Times New Roman"/>
                <a:cs typeface="Times New Roman"/>
              </a:rPr>
              <a:t>accounts </a:t>
            </a:r>
            <a:r>
              <a:rPr dirty="0" sz="2400" spc="-140">
                <a:latin typeface="Times New Roman"/>
                <a:cs typeface="Times New Roman"/>
              </a:rPr>
              <a:t>of </a:t>
            </a:r>
            <a:r>
              <a:rPr dirty="0" sz="2400" spc="-175" i="1">
                <a:latin typeface="Times New Roman"/>
                <a:cs typeface="Times New Roman"/>
              </a:rPr>
              <a:t>fugitive </a:t>
            </a:r>
            <a:r>
              <a:rPr dirty="0" sz="2400" spc="-180">
                <a:latin typeface="Times New Roman"/>
                <a:cs typeface="Times New Roman"/>
              </a:rPr>
              <a:t>slaves </a:t>
            </a:r>
            <a:r>
              <a:rPr dirty="0" sz="2400">
                <a:latin typeface="Times New Roman"/>
                <a:cs typeface="Times New Roman"/>
              </a:rPr>
              <a:t>—  </a:t>
            </a:r>
            <a:r>
              <a:rPr dirty="0" sz="2400" spc="-130">
                <a:latin typeface="Times New Roman"/>
                <a:cs typeface="Times New Roman"/>
              </a:rPr>
              <a:t>individuals </a:t>
            </a:r>
            <a:r>
              <a:rPr dirty="0" sz="2400" spc="-55">
                <a:latin typeface="Times New Roman"/>
                <a:cs typeface="Times New Roman"/>
              </a:rPr>
              <a:t>born </a:t>
            </a:r>
            <a:r>
              <a:rPr dirty="0" sz="2400" spc="-75">
                <a:latin typeface="Times New Roman"/>
                <a:cs typeface="Times New Roman"/>
              </a:rPr>
              <a:t>into </a:t>
            </a:r>
            <a:r>
              <a:rPr dirty="0" sz="2400" spc="-150">
                <a:latin typeface="Times New Roman"/>
                <a:cs typeface="Times New Roman"/>
              </a:rPr>
              <a:t>slavery </a:t>
            </a:r>
            <a:r>
              <a:rPr dirty="0" sz="2400" spc="-130">
                <a:latin typeface="Times New Roman"/>
                <a:cs typeface="Times New Roman"/>
              </a:rPr>
              <a:t>who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-105">
                <a:latin typeface="Times New Roman"/>
                <a:cs typeface="Times New Roman"/>
              </a:rPr>
              <a:t>escaped.</a:t>
            </a:r>
            <a:endParaRPr sz="2400">
              <a:latin typeface="Times New Roman"/>
              <a:cs typeface="Times New Roman"/>
            </a:endParaRPr>
          </a:p>
          <a:p>
            <a:pPr marL="241300" marR="457200" indent="-228600">
              <a:lnSpc>
                <a:spcPct val="100000"/>
              </a:lnSpc>
              <a:spcBef>
                <a:spcPts val="395"/>
              </a:spcBef>
              <a:buClr>
                <a:srgbClr val="9B2D1F"/>
              </a:buClr>
              <a:buSzPct val="83333"/>
              <a:buFont typeface="Wingdings 2"/>
              <a:buChar char=""/>
              <a:tabLst>
                <a:tab pos="241300" algn="l"/>
              </a:tabLst>
            </a:pPr>
            <a:r>
              <a:rPr dirty="0" sz="2400" spc="-165">
                <a:latin typeface="Times New Roman"/>
                <a:cs typeface="Times New Roman"/>
              </a:rPr>
              <a:t>David </a:t>
            </a:r>
            <a:r>
              <a:rPr dirty="0" sz="2400" spc="-90">
                <a:latin typeface="Times New Roman"/>
                <a:cs typeface="Times New Roman"/>
              </a:rPr>
              <a:t>Wilson, </a:t>
            </a:r>
            <a:r>
              <a:rPr dirty="0" sz="2400" spc="-150">
                <a:latin typeface="Times New Roman"/>
                <a:cs typeface="Times New Roman"/>
              </a:rPr>
              <a:t>an </a:t>
            </a:r>
            <a:r>
              <a:rPr dirty="0" sz="2400" spc="-85">
                <a:latin typeface="Times New Roman"/>
                <a:cs typeface="Times New Roman"/>
              </a:rPr>
              <a:t>author </a:t>
            </a:r>
            <a:r>
              <a:rPr dirty="0" sz="2400" spc="-135">
                <a:latin typeface="Times New Roman"/>
                <a:cs typeface="Times New Roman"/>
              </a:rPr>
              <a:t>and </a:t>
            </a:r>
            <a:r>
              <a:rPr dirty="0" sz="2400" spc="-110">
                <a:latin typeface="Times New Roman"/>
                <a:cs typeface="Times New Roman"/>
              </a:rPr>
              <a:t>sometime  </a:t>
            </a:r>
            <a:r>
              <a:rPr dirty="0" sz="2400" spc="-125">
                <a:latin typeface="Times New Roman"/>
                <a:cs typeface="Times New Roman"/>
              </a:rPr>
              <a:t>novelist </a:t>
            </a:r>
            <a:r>
              <a:rPr dirty="0" sz="2400" spc="-100">
                <a:latin typeface="Times New Roman"/>
                <a:cs typeface="Times New Roman"/>
              </a:rPr>
              <a:t>penned </a:t>
            </a:r>
            <a:r>
              <a:rPr dirty="0" sz="2400" spc="-75">
                <a:latin typeface="Times New Roman"/>
                <a:cs typeface="Times New Roman"/>
              </a:rPr>
              <a:t>Northup's </a:t>
            </a:r>
            <a:r>
              <a:rPr dirty="0" sz="2400" spc="-95">
                <a:latin typeface="Times New Roman"/>
                <a:cs typeface="Times New Roman"/>
              </a:rPr>
              <a:t>narrative </a:t>
            </a:r>
            <a:r>
              <a:rPr dirty="0" sz="2400" spc="-190">
                <a:latin typeface="Times New Roman"/>
                <a:cs typeface="Times New Roman"/>
              </a:rPr>
              <a:t>as a  </a:t>
            </a:r>
            <a:r>
              <a:rPr dirty="0" sz="2400" spc="-70">
                <a:latin typeface="Times New Roman"/>
                <a:cs typeface="Times New Roman"/>
              </a:rPr>
              <a:t>"ghostwriter."</a:t>
            </a:r>
            <a:endParaRPr sz="2400">
              <a:latin typeface="Times New Roman"/>
              <a:cs typeface="Times New Roman"/>
            </a:endParaRPr>
          </a:p>
          <a:p>
            <a:pPr lvl="1" marL="515620" marR="683260" indent="-228600">
              <a:lnSpc>
                <a:spcPct val="100000"/>
              </a:lnSpc>
              <a:spcBef>
                <a:spcPts val="459"/>
              </a:spcBef>
              <a:buClr>
                <a:srgbClr val="E6B1AB"/>
              </a:buClr>
              <a:buSzPct val="85000"/>
              <a:buFont typeface="Wingdings 2"/>
              <a:buChar char=""/>
              <a:tabLst>
                <a:tab pos="541655" algn="l"/>
              </a:tabLst>
            </a:pPr>
            <a:r>
              <a:rPr dirty="0" sz="2000" spc="-105">
                <a:latin typeface="Times New Roman"/>
                <a:cs typeface="Times New Roman"/>
              </a:rPr>
              <a:t>Wilson </a:t>
            </a:r>
            <a:r>
              <a:rPr dirty="0" sz="2000" spc="-55">
                <a:latin typeface="Times New Roman"/>
                <a:cs typeface="Times New Roman"/>
              </a:rPr>
              <a:t>wrote </a:t>
            </a:r>
            <a:r>
              <a:rPr dirty="0" sz="2000" spc="-95">
                <a:latin typeface="Times New Roman"/>
                <a:cs typeface="Times New Roman"/>
              </a:rPr>
              <a:t>in </a:t>
            </a:r>
            <a:r>
              <a:rPr dirty="0" sz="2000" spc="-60">
                <a:latin typeface="Times New Roman"/>
                <a:cs typeface="Times New Roman"/>
              </a:rPr>
              <a:t>the </a:t>
            </a:r>
            <a:r>
              <a:rPr dirty="0" sz="2000" spc="-70">
                <a:latin typeface="Times New Roman"/>
                <a:cs typeface="Times New Roman"/>
              </a:rPr>
              <a:t>first </a:t>
            </a:r>
            <a:r>
              <a:rPr dirty="0" sz="2000" spc="-75">
                <a:latin typeface="Times New Roman"/>
                <a:cs typeface="Times New Roman"/>
              </a:rPr>
              <a:t>person </a:t>
            </a:r>
            <a:r>
              <a:rPr dirty="0" sz="2000" spc="-160">
                <a:latin typeface="Times New Roman"/>
                <a:cs typeface="Times New Roman"/>
              </a:rPr>
              <a:t>as </a:t>
            </a:r>
            <a:r>
              <a:rPr dirty="0" sz="2000" spc="-200">
                <a:latin typeface="Times New Roman"/>
                <a:cs typeface="Times New Roman"/>
              </a:rPr>
              <a:t>though  </a:t>
            </a:r>
            <a:r>
              <a:rPr dirty="0" sz="2000" spc="-60">
                <a:latin typeface="Times New Roman"/>
                <a:cs typeface="Times New Roman"/>
              </a:rPr>
              <a:t>Northup </a:t>
            </a:r>
            <a:r>
              <a:rPr dirty="0" sz="2000" spc="-90">
                <a:latin typeface="Times New Roman"/>
                <a:cs typeface="Times New Roman"/>
              </a:rPr>
              <a:t>were </a:t>
            </a:r>
            <a:r>
              <a:rPr dirty="0" sz="2000" spc="-114">
                <a:latin typeface="Times New Roman"/>
                <a:cs typeface="Times New Roman"/>
              </a:rPr>
              <a:t>himself </a:t>
            </a:r>
            <a:r>
              <a:rPr dirty="0" sz="2000" spc="-85">
                <a:latin typeface="Times New Roman"/>
                <a:cs typeface="Times New Roman"/>
              </a:rPr>
              <a:t>telling</a:t>
            </a:r>
            <a:r>
              <a:rPr dirty="0" sz="2000" spc="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6369049"/>
            <a:ext cx="1219199" cy="273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6593" y="2057400"/>
            <a:ext cx="1927220" cy="2895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99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Phelan, Joseph</dc:creator>
  <dc:title>PowerPoint Presentation</dc:title>
  <dcterms:created xsi:type="dcterms:W3CDTF">2017-02-24T07:25:44Z</dcterms:created>
  <dcterms:modified xsi:type="dcterms:W3CDTF">2017-02-24T07:25:44Z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2014-02-28T00:00:00Z</vt:filetime>
  </property>
  <property fmtid="{D5CDD505-2E9C-101B-9397-08002B2CF9AE}" pid="3" name="Creator">
    <vt:lpwstr>Acrobat PDFMaker 10.1 for PowerPoint</vt:lpwstr>
  </property>
  <property fmtid="{D5CDD505-2E9C-101B-9397-08002B2CF9AE}" pid="4" name="LastSaved">
    <vt:filetime>2017-02-24T00:00:00Z</vt:filetime>
  </property>
</Properties>
</file>