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880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4038" y="425132"/>
            <a:ext cx="5475922" cy="200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740" y="1557020"/>
            <a:ext cx="8224519" cy="4537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hyperlink" Target="mailto:CarolinaK12@unc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0800" y="139700"/>
            <a:ext cx="6769100" cy="185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0" y="1143000"/>
            <a:ext cx="5994400" cy="185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370" marR="5080" indent="-281305">
              <a:lnSpc>
                <a:spcPts val="7900"/>
              </a:lnSpc>
              <a:tabLst>
                <a:tab pos="4809490" algn="l"/>
              </a:tabLst>
            </a:pPr>
            <a:r>
              <a:rPr dirty="0"/>
              <a:t>From Sl</a:t>
            </a:r>
            <a:r>
              <a:rPr spc="-5" dirty="0"/>
              <a:t>a</a:t>
            </a:r>
            <a:r>
              <a:rPr dirty="0"/>
              <a:t>v</a:t>
            </a:r>
            <a:r>
              <a:rPr spc="-5" dirty="0"/>
              <a:t>e</a:t>
            </a:r>
            <a:r>
              <a:rPr dirty="0"/>
              <a:t>ry	to  </a:t>
            </a:r>
            <a:r>
              <a:rPr spc="-5" dirty="0"/>
              <a:t>Sharecropping</a:t>
            </a:r>
          </a:p>
        </p:txBody>
      </p:sp>
      <p:sp>
        <p:nvSpPr>
          <p:cNvPr id="5" name="object 5"/>
          <p:cNvSpPr/>
          <p:nvPr/>
        </p:nvSpPr>
        <p:spPr>
          <a:xfrm>
            <a:off x="635000" y="4686300"/>
            <a:ext cx="609600" cy="50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7100" y="4686300"/>
            <a:ext cx="8077200" cy="50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00" y="4927600"/>
            <a:ext cx="4318000" cy="50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00" y="5219700"/>
            <a:ext cx="6781800" cy="50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99300" y="5219700"/>
            <a:ext cx="546100" cy="50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5000" y="5461000"/>
            <a:ext cx="2349500" cy="50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4540" y="4780279"/>
            <a:ext cx="8022590" cy="1023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To view this PDF as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projectable presentation, save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file, click “View” in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top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menu  bar of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file, and select “Full Screen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Mode”</a:t>
            </a:r>
            <a:endParaRPr sz="1600">
              <a:latin typeface="Arial"/>
              <a:cs typeface="Arial"/>
            </a:endParaRPr>
          </a:p>
          <a:p>
            <a:pPr marL="12700" marR="1356995">
              <a:lnSpc>
                <a:spcPts val="1900"/>
              </a:lnSpc>
              <a:spcBef>
                <a:spcPts val="4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To request an editable PPT version of this presentation, send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request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CarolinaK12@unc.edu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9300" y="5740400"/>
            <a:ext cx="2120900" cy="88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16100" y="2120900"/>
            <a:ext cx="5435600" cy="2590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600" y="4800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539" y="5988"/>
                </a:lnTo>
                <a:lnTo>
                  <a:pt x="22318" y="22318"/>
                </a:lnTo>
                <a:lnTo>
                  <a:pt x="5988" y="46539"/>
                </a:lnTo>
                <a:lnTo>
                  <a:pt x="0" y="76200"/>
                </a:lnTo>
                <a:lnTo>
                  <a:pt x="5988" y="105860"/>
                </a:lnTo>
                <a:lnTo>
                  <a:pt x="22318" y="130081"/>
                </a:lnTo>
                <a:lnTo>
                  <a:pt x="46539" y="146411"/>
                </a:lnTo>
                <a:lnTo>
                  <a:pt x="76200" y="152400"/>
                </a:lnTo>
                <a:lnTo>
                  <a:pt x="105860" y="146411"/>
                </a:lnTo>
                <a:lnTo>
                  <a:pt x="130081" y="130081"/>
                </a:lnTo>
                <a:lnTo>
                  <a:pt x="146411" y="105860"/>
                </a:lnTo>
                <a:lnTo>
                  <a:pt x="152400" y="76200"/>
                </a:lnTo>
                <a:lnTo>
                  <a:pt x="146411" y="46539"/>
                </a:lnTo>
                <a:lnTo>
                  <a:pt x="130081" y="22318"/>
                </a:lnTo>
                <a:lnTo>
                  <a:pt x="105860" y="5988"/>
                </a:lnTo>
                <a:lnTo>
                  <a:pt x="762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600" y="4800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5988" y="46539"/>
                </a:lnTo>
                <a:lnTo>
                  <a:pt x="22318" y="22318"/>
                </a:lnTo>
                <a:lnTo>
                  <a:pt x="46539" y="5988"/>
                </a:lnTo>
                <a:lnTo>
                  <a:pt x="76200" y="0"/>
                </a:lnTo>
                <a:lnTo>
                  <a:pt x="105860" y="5988"/>
                </a:lnTo>
                <a:lnTo>
                  <a:pt x="130081" y="22318"/>
                </a:lnTo>
                <a:lnTo>
                  <a:pt x="146411" y="46539"/>
                </a:lnTo>
                <a:lnTo>
                  <a:pt x="152400" y="76200"/>
                </a:lnTo>
                <a:lnTo>
                  <a:pt x="146411" y="105860"/>
                </a:lnTo>
                <a:lnTo>
                  <a:pt x="130081" y="130081"/>
                </a:lnTo>
                <a:lnTo>
                  <a:pt x="105860" y="146411"/>
                </a:lnTo>
                <a:lnTo>
                  <a:pt x="76200" y="152400"/>
                </a:lnTo>
                <a:lnTo>
                  <a:pt x="46539" y="146411"/>
                </a:lnTo>
                <a:lnTo>
                  <a:pt x="22318" y="130081"/>
                </a:lnTo>
                <a:lnTo>
                  <a:pt x="5988" y="10586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" y="53721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539" y="5988"/>
                </a:lnTo>
                <a:lnTo>
                  <a:pt x="22318" y="22318"/>
                </a:lnTo>
                <a:lnTo>
                  <a:pt x="5988" y="46539"/>
                </a:lnTo>
                <a:lnTo>
                  <a:pt x="0" y="76200"/>
                </a:lnTo>
                <a:lnTo>
                  <a:pt x="5988" y="105860"/>
                </a:lnTo>
                <a:lnTo>
                  <a:pt x="22318" y="130081"/>
                </a:lnTo>
                <a:lnTo>
                  <a:pt x="46539" y="146411"/>
                </a:lnTo>
                <a:lnTo>
                  <a:pt x="76200" y="152400"/>
                </a:lnTo>
                <a:lnTo>
                  <a:pt x="105860" y="146411"/>
                </a:lnTo>
                <a:lnTo>
                  <a:pt x="130081" y="130081"/>
                </a:lnTo>
                <a:lnTo>
                  <a:pt x="146411" y="105860"/>
                </a:lnTo>
                <a:lnTo>
                  <a:pt x="152400" y="76200"/>
                </a:lnTo>
                <a:lnTo>
                  <a:pt x="146411" y="46539"/>
                </a:lnTo>
                <a:lnTo>
                  <a:pt x="130081" y="22318"/>
                </a:lnTo>
                <a:lnTo>
                  <a:pt x="105860" y="5988"/>
                </a:lnTo>
                <a:lnTo>
                  <a:pt x="7620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9600" y="53721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5988" y="46539"/>
                </a:lnTo>
                <a:lnTo>
                  <a:pt x="22318" y="22318"/>
                </a:lnTo>
                <a:lnTo>
                  <a:pt x="46539" y="5988"/>
                </a:lnTo>
                <a:lnTo>
                  <a:pt x="76200" y="0"/>
                </a:lnTo>
                <a:lnTo>
                  <a:pt x="105860" y="5988"/>
                </a:lnTo>
                <a:lnTo>
                  <a:pt x="130081" y="22318"/>
                </a:lnTo>
                <a:lnTo>
                  <a:pt x="146411" y="46539"/>
                </a:lnTo>
                <a:lnTo>
                  <a:pt x="152400" y="76200"/>
                </a:lnTo>
                <a:lnTo>
                  <a:pt x="146411" y="105860"/>
                </a:lnTo>
                <a:lnTo>
                  <a:pt x="130081" y="130081"/>
                </a:lnTo>
                <a:lnTo>
                  <a:pt x="105860" y="146411"/>
                </a:lnTo>
                <a:lnTo>
                  <a:pt x="76200" y="152400"/>
                </a:lnTo>
                <a:lnTo>
                  <a:pt x="46539" y="146411"/>
                </a:lnTo>
                <a:lnTo>
                  <a:pt x="22318" y="130081"/>
                </a:lnTo>
                <a:lnTo>
                  <a:pt x="5988" y="10586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6600" y="6052529"/>
            <a:ext cx="2603279" cy="7864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350837"/>
            <a:ext cx="8458200" cy="716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1925" rIns="0" bIns="0" rtlCol="0">
            <a:spAutoFit/>
          </a:bodyPr>
          <a:lstStyle/>
          <a:p>
            <a:pPr marL="1502410">
              <a:lnSpc>
                <a:spcPct val="100000"/>
              </a:lnSpc>
              <a:spcBef>
                <a:spcPts val="1275"/>
              </a:spcBef>
            </a:pP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Freedmen’s Bureau “Model Contract”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1295400"/>
            <a:ext cx="8382000" cy="5257800"/>
          </a:xfrm>
          <a:custGeom>
            <a:avLst/>
            <a:gdLst/>
            <a:ahLst/>
            <a:cxnLst/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1344411"/>
            <a:ext cx="8198484" cy="416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5650" marR="5080" indent="-285750">
              <a:lnSpc>
                <a:spcPts val="2100"/>
              </a:lnSpc>
              <a:spcBef>
                <a:spcPts val="95"/>
              </a:spcBef>
              <a:buChar char="–"/>
              <a:tabLst>
                <a:tab pos="755015" algn="l"/>
                <a:tab pos="755650" algn="l"/>
              </a:tabLst>
            </a:pPr>
            <a:r>
              <a:rPr sz="1800" dirty="0">
                <a:solidFill>
                  <a:srgbClr val="663300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663300"/>
                </a:solidFill>
                <a:latin typeface="Arial"/>
                <a:cs typeface="Arial"/>
              </a:rPr>
              <a:t>all cases where an accusation </a:t>
            </a:r>
            <a:r>
              <a:rPr sz="1800" dirty="0">
                <a:solidFill>
                  <a:srgbClr val="663300"/>
                </a:solidFill>
                <a:latin typeface="Arial"/>
                <a:cs typeface="Arial"/>
              </a:rPr>
              <a:t>is </a:t>
            </a:r>
            <a:r>
              <a:rPr sz="1800" spc="-5" dirty="0">
                <a:solidFill>
                  <a:srgbClr val="663300"/>
                </a:solidFill>
                <a:latin typeface="Arial"/>
                <a:cs typeface="Arial"/>
              </a:rPr>
              <a:t>made against </a:t>
            </a:r>
            <a:r>
              <a:rPr sz="1800" dirty="0">
                <a:solidFill>
                  <a:srgbClr val="663300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663300"/>
                </a:solidFill>
                <a:latin typeface="Arial"/>
                <a:cs typeface="Arial"/>
              </a:rPr>
              <a:t>person, the Proprietor  or his Agent, [and] one of the Freedmen selected by themselves, and</a:t>
            </a:r>
            <a:r>
              <a:rPr sz="1800" spc="5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33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755650" marR="715645">
              <a:lnSpc>
                <a:spcPts val="2100"/>
              </a:lnSpc>
              <a:spcBef>
                <a:spcPts val="100"/>
              </a:spcBef>
            </a:pPr>
            <a:r>
              <a:rPr sz="1800" spc="-5" dirty="0">
                <a:solidFill>
                  <a:srgbClr val="663300"/>
                </a:solidFill>
                <a:latin typeface="Arial"/>
                <a:cs typeface="Arial"/>
              </a:rPr>
              <a:t>third person chosen by the </a:t>
            </a:r>
            <a:r>
              <a:rPr sz="1800" dirty="0">
                <a:solidFill>
                  <a:srgbClr val="663300"/>
                </a:solidFill>
                <a:latin typeface="Arial"/>
                <a:cs typeface="Arial"/>
              </a:rPr>
              <a:t>two </a:t>
            </a:r>
            <a:r>
              <a:rPr sz="1800" spc="-5" dirty="0">
                <a:solidFill>
                  <a:srgbClr val="663300"/>
                </a:solidFill>
                <a:latin typeface="Arial"/>
                <a:cs typeface="Arial"/>
              </a:rPr>
              <a:t>shall be </a:t>
            </a:r>
            <a:r>
              <a:rPr sz="1800" dirty="0">
                <a:solidFill>
                  <a:srgbClr val="663300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663300"/>
                </a:solidFill>
                <a:latin typeface="Arial"/>
                <a:cs typeface="Arial"/>
              </a:rPr>
              <a:t>council </a:t>
            </a:r>
            <a:r>
              <a:rPr sz="1800" dirty="0">
                <a:solidFill>
                  <a:srgbClr val="66330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663300"/>
                </a:solidFill>
                <a:latin typeface="Arial"/>
                <a:cs typeface="Arial"/>
              </a:rPr>
              <a:t>investigate the  accused.</a:t>
            </a:r>
            <a:endParaRPr sz="1800">
              <a:latin typeface="Arial"/>
              <a:cs typeface="Arial"/>
            </a:endParaRPr>
          </a:p>
          <a:p>
            <a:pPr marL="755650" marR="17145" indent="-285750">
              <a:lnSpc>
                <a:spcPct val="100699"/>
              </a:lnSpc>
              <a:spcBef>
                <a:spcPts val="360"/>
              </a:spcBef>
              <a:buChar char="–"/>
              <a:tabLst>
                <a:tab pos="755015" algn="l"/>
                <a:tab pos="755650" algn="l"/>
              </a:tabLst>
            </a:pPr>
            <a:r>
              <a:rPr sz="1800" dirty="0">
                <a:solidFill>
                  <a:srgbClr val="663300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663300"/>
                </a:solidFill>
                <a:latin typeface="Arial"/>
                <a:cs typeface="Arial"/>
              </a:rPr>
              <a:t>all cases where </a:t>
            </a:r>
            <a:r>
              <a:rPr sz="1800" dirty="0">
                <a:solidFill>
                  <a:srgbClr val="663300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663300"/>
                </a:solidFill>
                <a:latin typeface="Arial"/>
                <a:cs typeface="Arial"/>
              </a:rPr>
              <a:t>decision </a:t>
            </a:r>
            <a:r>
              <a:rPr sz="1800" dirty="0">
                <a:solidFill>
                  <a:srgbClr val="663300"/>
                </a:solidFill>
                <a:latin typeface="Arial"/>
                <a:cs typeface="Arial"/>
              </a:rPr>
              <a:t>is to </a:t>
            </a:r>
            <a:r>
              <a:rPr sz="1800" spc="-5" dirty="0">
                <a:solidFill>
                  <a:srgbClr val="663300"/>
                </a:solidFill>
                <a:latin typeface="Arial"/>
                <a:cs typeface="Arial"/>
              </a:rPr>
              <a:t>be made </a:t>
            </a:r>
            <a:r>
              <a:rPr sz="1800" dirty="0">
                <a:solidFill>
                  <a:srgbClr val="66330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663300"/>
                </a:solidFill>
                <a:latin typeface="Arial"/>
                <a:cs typeface="Arial"/>
              </a:rPr>
              <a:t>dismiss or forfeit </a:t>
            </a:r>
            <a:r>
              <a:rPr sz="1800" dirty="0">
                <a:solidFill>
                  <a:srgbClr val="663300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663300"/>
                </a:solidFill>
                <a:latin typeface="Arial"/>
                <a:cs typeface="Arial"/>
              </a:rPr>
              <a:t>share of  the crop, the officer of the Bureau or some other Officer of the  Government must preside </a:t>
            </a:r>
            <a:r>
              <a:rPr sz="1800" dirty="0">
                <a:solidFill>
                  <a:srgbClr val="663300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663300"/>
                </a:solidFill>
                <a:latin typeface="Arial"/>
                <a:cs typeface="Arial"/>
              </a:rPr>
              <a:t>the trial and make the decision. When the  Proprietor </a:t>
            </a:r>
            <a:r>
              <a:rPr sz="1800" dirty="0">
                <a:solidFill>
                  <a:srgbClr val="663300"/>
                </a:solidFill>
                <a:latin typeface="Arial"/>
                <a:cs typeface="Arial"/>
              </a:rPr>
              <a:t>is </a:t>
            </a:r>
            <a:r>
              <a:rPr sz="1800" spc="-5" dirty="0">
                <a:solidFill>
                  <a:srgbClr val="663300"/>
                </a:solidFill>
                <a:latin typeface="Arial"/>
                <a:cs typeface="Arial"/>
              </a:rPr>
              <a:t>prejudiced against an accused person, he must name </a:t>
            </a:r>
            <a:r>
              <a:rPr sz="1800" dirty="0">
                <a:solidFill>
                  <a:srgbClr val="663300"/>
                </a:solidFill>
                <a:latin typeface="Arial"/>
                <a:cs typeface="Arial"/>
              </a:rPr>
              <a:t>a  </a:t>
            </a:r>
            <a:r>
              <a:rPr sz="1800" spc="-5" dirty="0">
                <a:solidFill>
                  <a:srgbClr val="663300"/>
                </a:solidFill>
                <a:latin typeface="Arial"/>
                <a:cs typeface="Arial"/>
              </a:rPr>
              <a:t>person </a:t>
            </a:r>
            <a:r>
              <a:rPr sz="1800" dirty="0">
                <a:solidFill>
                  <a:srgbClr val="66330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663300"/>
                </a:solidFill>
                <a:latin typeface="Arial"/>
                <a:cs typeface="Arial"/>
              </a:rPr>
              <a:t>take his place </a:t>
            </a:r>
            <a:r>
              <a:rPr sz="1800" dirty="0">
                <a:solidFill>
                  <a:srgbClr val="663300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663300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3300"/>
                </a:solidFill>
                <a:latin typeface="Arial"/>
                <a:cs typeface="Arial"/>
              </a:rPr>
              <a:t>Council.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Times New Roman"/>
              <a:cs typeface="Times New Roman"/>
            </a:endParaRPr>
          </a:p>
          <a:p>
            <a:pPr marL="355600" marR="55943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Based on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these excerpts from the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Bureau’s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model contract,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what 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types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mistreatment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did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sharecroppers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need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protection</a:t>
            </a:r>
            <a:r>
              <a:rPr sz="2000" spc="-3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from?</a:t>
            </a:r>
            <a:endParaRPr sz="2000">
              <a:latin typeface="Arial"/>
              <a:cs typeface="Arial"/>
            </a:endParaRPr>
          </a:p>
          <a:p>
            <a:pPr marL="355600" marR="235585" indent="-342900">
              <a:lnSpc>
                <a:spcPct val="100000"/>
              </a:lnSpc>
              <a:spcBef>
                <a:spcPts val="49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How might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contracts created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by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landowner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differ than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contract  created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by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 Freedmen’s</a:t>
            </a:r>
            <a:r>
              <a:rPr sz="2000" spc="-3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Bureau?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0" y="4191000"/>
            <a:ext cx="3810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92700" y="4991100"/>
            <a:ext cx="3302000" cy="157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4876800"/>
            <a:ext cx="3810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000" y="350837"/>
            <a:ext cx="8458200" cy="716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20"/>
              </a:lnSpc>
            </a:pP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You </a:t>
            </a:r>
            <a:r>
              <a:rPr sz="2400" b="1" dirty="0">
                <a:solidFill>
                  <a:srgbClr val="663300"/>
                </a:solidFill>
                <a:latin typeface="Arial"/>
                <a:cs typeface="Arial"/>
              </a:rPr>
              <a:t>are a </a:t>
            </a: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Lawyer for John</a:t>
            </a:r>
            <a:r>
              <a:rPr sz="2400" b="1" spc="-7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Dawson…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Is this </a:t>
            </a:r>
            <a:r>
              <a:rPr sz="2400" b="1" dirty="0">
                <a:solidFill>
                  <a:srgbClr val="663300"/>
                </a:solidFill>
                <a:latin typeface="Arial"/>
                <a:cs typeface="Arial"/>
              </a:rPr>
              <a:t>a </a:t>
            </a: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good contract for him </a:t>
            </a:r>
            <a:r>
              <a:rPr sz="2400" b="1" dirty="0">
                <a:solidFill>
                  <a:srgbClr val="663300"/>
                </a:solidFill>
                <a:latin typeface="Arial"/>
                <a:cs typeface="Arial"/>
              </a:rPr>
              <a:t>to</a:t>
            </a:r>
            <a:r>
              <a:rPr sz="2400" b="1" spc="-4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sign?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1295400"/>
            <a:ext cx="8382000" cy="5257800"/>
          </a:xfrm>
          <a:custGeom>
            <a:avLst/>
            <a:gdLst/>
            <a:ahLst/>
            <a:cxnLst/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1328420"/>
            <a:ext cx="8150859" cy="518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your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group, read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over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 contract</a:t>
            </a:r>
            <a:r>
              <a:rPr sz="2000" spc="-9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once.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00"/>
              </a:spcBef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Note that </a:t>
            </a:r>
            <a:r>
              <a:rPr sz="1600" spc="-10" dirty="0">
                <a:solidFill>
                  <a:srgbClr val="663300"/>
                </a:solidFill>
                <a:latin typeface="Arial"/>
                <a:cs typeface="Arial"/>
              </a:rPr>
              <a:t>Solid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South, </a:t>
            </a:r>
            <a:r>
              <a:rPr sz="1600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lessor, is </a:t>
            </a:r>
            <a:r>
              <a:rPr sz="1600" dirty="0">
                <a:solidFill>
                  <a:srgbClr val="663300"/>
                </a:solidFill>
                <a:latin typeface="Arial"/>
                <a:cs typeface="Arial"/>
              </a:rPr>
              <a:t>the</a:t>
            </a:r>
            <a:r>
              <a:rPr sz="1600" spc="3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landowner.</a:t>
            </a:r>
            <a:endParaRPr sz="1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80"/>
              </a:spcBef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John Dawson, </a:t>
            </a:r>
            <a:r>
              <a:rPr sz="1600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lessee, is </a:t>
            </a:r>
            <a:r>
              <a:rPr sz="1600" dirty="0">
                <a:solidFill>
                  <a:srgbClr val="663300"/>
                </a:solidFill>
                <a:latin typeface="Arial"/>
                <a:cs typeface="Arial"/>
              </a:rPr>
              <a:t>the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 sharecropper.</a:t>
            </a:r>
            <a:endParaRPr sz="1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  <a:tab pos="2387600" algn="l"/>
              </a:tabLst>
            </a:pP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After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an initial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read,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go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paragraph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by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paragraph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try to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decode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 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“legal”</a:t>
            </a:r>
            <a:r>
              <a:rPr sz="2000" spc="-1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language.	Discuss: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00"/>
              </a:spcBef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According </a:t>
            </a:r>
            <a:r>
              <a:rPr sz="1600" dirty="0">
                <a:solidFill>
                  <a:srgbClr val="663300"/>
                </a:solidFill>
                <a:latin typeface="Arial"/>
                <a:cs typeface="Arial"/>
              </a:rPr>
              <a:t>to the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contract, what is Dawson responsible</a:t>
            </a:r>
            <a:r>
              <a:rPr sz="1600" spc="2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3300"/>
                </a:solidFill>
                <a:latin typeface="Arial"/>
                <a:cs typeface="Arial"/>
              </a:rPr>
              <a:t>for?</a:t>
            </a:r>
            <a:endParaRPr sz="1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80"/>
              </a:spcBef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What powers does </a:t>
            </a:r>
            <a:r>
              <a:rPr sz="1600" spc="-10" dirty="0">
                <a:solidFill>
                  <a:srgbClr val="663300"/>
                </a:solidFill>
                <a:latin typeface="Arial"/>
                <a:cs typeface="Arial"/>
              </a:rPr>
              <a:t>Solid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South have over</a:t>
            </a:r>
            <a:r>
              <a:rPr sz="1600" spc="4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Dawson?</a:t>
            </a:r>
            <a:endParaRPr sz="1600">
              <a:latin typeface="Arial"/>
              <a:cs typeface="Arial"/>
            </a:endParaRPr>
          </a:p>
          <a:p>
            <a:pPr marL="755650" marR="102870" lvl="1" indent="-285750">
              <a:lnSpc>
                <a:spcPct val="104200"/>
              </a:lnSpc>
              <a:spcBef>
                <a:spcPts val="300"/>
              </a:spcBef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What does </a:t>
            </a:r>
            <a:r>
              <a:rPr sz="1600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contract stipulate regarding how long Dawson can use and live on  </a:t>
            </a:r>
            <a:r>
              <a:rPr sz="1600" dirty="0">
                <a:solidFill>
                  <a:srgbClr val="663300"/>
                </a:solidFill>
                <a:latin typeface="Arial"/>
                <a:cs typeface="Arial"/>
              </a:rPr>
              <a:t>the</a:t>
            </a:r>
            <a:r>
              <a:rPr sz="1600" spc="-10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land?</a:t>
            </a:r>
            <a:endParaRPr sz="1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80"/>
              </a:spcBef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What arrangement is made regarding</a:t>
            </a:r>
            <a:r>
              <a:rPr sz="160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supplies?</a:t>
            </a:r>
            <a:endParaRPr sz="1600">
              <a:latin typeface="Arial"/>
              <a:cs typeface="Arial"/>
            </a:endParaRPr>
          </a:p>
          <a:p>
            <a:pPr marL="755650" marR="215265" lvl="1" indent="-285750">
              <a:lnSpc>
                <a:spcPts val="1900"/>
              </a:lnSpc>
              <a:spcBef>
                <a:spcPts val="459"/>
              </a:spcBef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What arrangement is made regarding </a:t>
            </a:r>
            <a:r>
              <a:rPr sz="1600" spc="-10" dirty="0">
                <a:solidFill>
                  <a:srgbClr val="663300"/>
                </a:solidFill>
                <a:latin typeface="Arial"/>
                <a:cs typeface="Arial"/>
              </a:rPr>
              <a:t>Solid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South’s </a:t>
            </a:r>
            <a:r>
              <a:rPr sz="1600" dirty="0">
                <a:solidFill>
                  <a:srgbClr val="663300"/>
                </a:solidFill>
                <a:latin typeface="Arial"/>
                <a:cs typeface="Arial"/>
              </a:rPr>
              <a:t>cotton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gin? Does this seem  like </a:t>
            </a:r>
            <a:r>
              <a:rPr sz="1600" dirty="0">
                <a:solidFill>
                  <a:srgbClr val="663300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fair deal?  Why or why</a:t>
            </a:r>
            <a:r>
              <a:rPr sz="1600" spc="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not?</a:t>
            </a:r>
            <a:endParaRPr sz="1600">
              <a:latin typeface="Arial"/>
              <a:cs typeface="Arial"/>
            </a:endParaRPr>
          </a:p>
          <a:p>
            <a:pPr marL="755650" marR="113030" lvl="1" indent="-285750">
              <a:lnSpc>
                <a:spcPts val="1900"/>
              </a:lnSpc>
              <a:spcBef>
                <a:spcPts val="400"/>
              </a:spcBef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How does </a:t>
            </a:r>
            <a:r>
              <a:rPr sz="1600" spc="-10" dirty="0">
                <a:solidFill>
                  <a:srgbClr val="663300"/>
                </a:solidFill>
                <a:latin typeface="Arial"/>
                <a:cs typeface="Arial"/>
              </a:rPr>
              <a:t>Solid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South secure his payment of rent and supplies? What might this  mean </a:t>
            </a:r>
            <a:r>
              <a:rPr sz="1600" dirty="0">
                <a:solidFill>
                  <a:srgbClr val="663300"/>
                </a:solidFill>
                <a:latin typeface="Arial"/>
                <a:cs typeface="Arial"/>
              </a:rPr>
              <a:t>for</a:t>
            </a:r>
            <a:r>
              <a:rPr sz="1600" spc="-7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Dawson?</a:t>
            </a:r>
            <a:endParaRPr sz="1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20"/>
              </a:spcBef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Based on your critique of this contract, is it fair?  Why or why</a:t>
            </a:r>
            <a:r>
              <a:rPr sz="1600" spc="18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not?</a:t>
            </a:r>
            <a:endParaRPr sz="1600">
              <a:latin typeface="Arial"/>
              <a:cs typeface="Arial"/>
            </a:endParaRPr>
          </a:p>
          <a:p>
            <a:pPr marL="755650" marR="551180" lvl="1" indent="-285750">
              <a:lnSpc>
                <a:spcPts val="1900"/>
              </a:lnSpc>
              <a:spcBef>
                <a:spcPts val="459"/>
              </a:spcBef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Who does </a:t>
            </a:r>
            <a:r>
              <a:rPr sz="1600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contract benefit overall? What evidence makes you draw this  conclusion?</a:t>
            </a:r>
            <a:endParaRPr sz="1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20"/>
              </a:spcBef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Why might Dawson agree </a:t>
            </a:r>
            <a:r>
              <a:rPr sz="1600" dirty="0">
                <a:solidFill>
                  <a:srgbClr val="663300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sign this</a:t>
            </a:r>
            <a:r>
              <a:rPr sz="1600" spc="3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contract?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8200" y="2971800"/>
            <a:ext cx="2286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200" y="3276600"/>
            <a:ext cx="2286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200" y="3581400"/>
            <a:ext cx="2286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8200" y="4114800"/>
            <a:ext cx="2286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8200" y="4419600"/>
            <a:ext cx="2286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8200" y="4953000"/>
            <a:ext cx="2286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8200" y="5486400"/>
            <a:ext cx="2286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8200" y="5791200"/>
            <a:ext cx="2286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8200" y="6248400"/>
            <a:ext cx="2286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000" y="350837"/>
            <a:ext cx="8458200" cy="716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1925" rIns="0" bIns="0" rtlCol="0">
            <a:spAutoFit/>
          </a:bodyPr>
          <a:lstStyle/>
          <a:p>
            <a:pPr marL="722630">
              <a:lnSpc>
                <a:spcPct val="100000"/>
              </a:lnSpc>
              <a:spcBef>
                <a:spcPts val="1275"/>
              </a:spcBef>
            </a:pP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Could Freed Slaves Succeed </a:t>
            </a:r>
            <a:r>
              <a:rPr sz="2400" b="1" dirty="0">
                <a:solidFill>
                  <a:srgbClr val="663300"/>
                </a:solidFill>
                <a:latin typeface="Arial"/>
                <a:cs typeface="Arial"/>
              </a:rPr>
              <a:t>as</a:t>
            </a:r>
            <a:r>
              <a:rPr sz="2400" b="1" spc="1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Sharecroppers?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1295400"/>
            <a:ext cx="8382000" cy="5257800"/>
          </a:xfrm>
          <a:custGeom>
            <a:avLst/>
            <a:gdLst/>
            <a:ahLst/>
            <a:cxnLst/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1325859"/>
            <a:ext cx="8096884" cy="4918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6835" indent="-342900">
              <a:lnSpc>
                <a:spcPct val="100699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Often,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when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end of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year came and it was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time for 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family to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go get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their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share of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crop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and/or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money, 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landowner would be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full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of</a:t>
            </a:r>
            <a:r>
              <a:rPr sz="2400" spc="-9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excuses.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841500" marR="5080" indent="420370">
              <a:lnSpc>
                <a:spcPct val="99500"/>
              </a:lnSpc>
              <a:spcBef>
                <a:spcPts val="5"/>
              </a:spcBef>
            </a:pP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"Well, you've all got </a:t>
            </a:r>
            <a:r>
              <a:rPr sz="24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a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good crop in this  </a:t>
            </a:r>
            <a:r>
              <a:rPr sz="24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year,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but remember when </a:t>
            </a:r>
            <a:r>
              <a:rPr sz="24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I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loaned you that  money for medicine for your little girl? And  </a:t>
            </a:r>
            <a:r>
              <a:rPr sz="24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I see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here that you got some supplies</a:t>
            </a:r>
            <a:r>
              <a:rPr sz="2400" b="1" i="1" spc="-35" dirty="0">
                <a:solidFill>
                  <a:srgbClr val="663300"/>
                </a:solidFill>
                <a:latin typeface="Arial-BoldItalicMT"/>
                <a:cs typeface="Arial-BoldItalicMT"/>
              </a:rPr>
              <a:t>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back</a:t>
            </a:r>
            <a:endParaRPr sz="2400">
              <a:latin typeface="Arial-BoldItalicMT"/>
              <a:cs typeface="Arial-BoldItalicMT"/>
            </a:endParaRPr>
          </a:p>
          <a:p>
            <a:pPr marL="355600" marR="158115">
              <a:lnSpc>
                <a:spcPct val="100699"/>
              </a:lnSpc>
            </a:pP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in December. When we add on all the food I’ve given  you, it turns out you actually owe </a:t>
            </a:r>
            <a:r>
              <a:rPr sz="24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me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some</a:t>
            </a:r>
            <a:r>
              <a:rPr sz="2400" b="1" i="1" spc="-10" dirty="0">
                <a:solidFill>
                  <a:srgbClr val="663300"/>
                </a:solidFill>
                <a:latin typeface="Arial-BoldItalicMT"/>
                <a:cs typeface="Arial-BoldItalicMT"/>
              </a:rPr>
              <a:t>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money.</a:t>
            </a:r>
            <a:endParaRPr sz="2400">
              <a:latin typeface="Arial-BoldItalicMT"/>
              <a:cs typeface="Arial-BoldItalicMT"/>
            </a:endParaRPr>
          </a:p>
          <a:p>
            <a:pPr marL="355600" marR="280670">
              <a:lnSpc>
                <a:spcPct val="99000"/>
              </a:lnSpc>
              <a:spcBef>
                <a:spcPts val="45"/>
              </a:spcBef>
            </a:pP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But </a:t>
            </a:r>
            <a:r>
              <a:rPr sz="24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I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tell you what I'm going </a:t>
            </a:r>
            <a:r>
              <a:rPr sz="24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to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do… We'll </a:t>
            </a:r>
            <a:r>
              <a:rPr sz="24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make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the  </a:t>
            </a:r>
            <a:r>
              <a:rPr sz="24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same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arrangement again this </a:t>
            </a:r>
            <a:r>
              <a:rPr sz="24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year.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And, maybe you  </a:t>
            </a:r>
            <a:r>
              <a:rPr sz="24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can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work your way out of this</a:t>
            </a:r>
            <a:r>
              <a:rPr sz="2400" b="1" i="1" spc="-50" dirty="0">
                <a:solidFill>
                  <a:srgbClr val="663300"/>
                </a:solidFill>
                <a:latin typeface="Arial-BoldItalicMT"/>
                <a:cs typeface="Arial-BoldItalicMT"/>
              </a:rPr>
              <a:t>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debt.”</a:t>
            </a:r>
            <a:endParaRPr sz="2400">
              <a:latin typeface="Arial-BoldItalicMT"/>
              <a:cs typeface="Arial-BoldItalic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1050" y="2514600"/>
            <a:ext cx="1428750" cy="179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350837"/>
            <a:ext cx="8458200" cy="716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1925" rIns="0" bIns="0" rtlCol="0">
            <a:spAutoFit/>
          </a:bodyPr>
          <a:lstStyle/>
          <a:p>
            <a:pPr marL="722630">
              <a:lnSpc>
                <a:spcPct val="100000"/>
              </a:lnSpc>
              <a:spcBef>
                <a:spcPts val="1275"/>
              </a:spcBef>
            </a:pP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Could Freed Slaves Succeed </a:t>
            </a:r>
            <a:r>
              <a:rPr sz="2400" b="1" dirty="0">
                <a:solidFill>
                  <a:srgbClr val="663300"/>
                </a:solidFill>
                <a:latin typeface="Arial"/>
                <a:cs typeface="Arial"/>
              </a:rPr>
              <a:t>as</a:t>
            </a:r>
            <a:r>
              <a:rPr sz="2400" b="1" spc="1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Sharecroppers?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1524000"/>
            <a:ext cx="8382000" cy="4953000"/>
          </a:xfrm>
          <a:custGeom>
            <a:avLst/>
            <a:gdLst/>
            <a:ahLst/>
            <a:cxnLst/>
            <a:rect l="l" t="t" r="r" b="b"/>
            <a:pathLst>
              <a:path w="8382000" h="4953000">
                <a:moveTo>
                  <a:pt x="0" y="0"/>
                </a:moveTo>
                <a:lnTo>
                  <a:pt x="8382000" y="0"/>
                </a:lnTo>
                <a:lnTo>
                  <a:pt x="8382000" y="4952999"/>
                </a:lnTo>
                <a:lnTo>
                  <a:pt x="0" y="4952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2640" y="1557020"/>
            <a:ext cx="7818755" cy="458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00">
              <a:lnSpc>
                <a:spcPct val="100000"/>
              </a:lnSpc>
            </a:pPr>
            <a:r>
              <a:rPr sz="20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"We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worked this entire year, and we have nothing to show  for it? All we've </a:t>
            </a:r>
            <a:r>
              <a:rPr sz="20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done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is </a:t>
            </a:r>
            <a:r>
              <a:rPr sz="20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keep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ourselves alive? All those </a:t>
            </a:r>
            <a:r>
              <a:rPr sz="20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days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we  worked in the </a:t>
            </a:r>
            <a:r>
              <a:rPr sz="2000" b="1" i="1" spc="-5">
                <a:solidFill>
                  <a:srgbClr val="663300"/>
                </a:solidFill>
                <a:latin typeface="Arial-BoldItalicMT"/>
                <a:cs typeface="Arial-BoldItalicMT"/>
              </a:rPr>
              <a:t>scorching </a:t>
            </a:r>
            <a:r>
              <a:rPr sz="2000" b="1" i="1" spc="-5" smtClean="0">
                <a:solidFill>
                  <a:srgbClr val="663300"/>
                </a:solidFill>
                <a:latin typeface="Arial-BoldItalicMT"/>
                <a:cs typeface="Arial-BoldItalicMT"/>
              </a:rPr>
              <a:t>hea</a:t>
            </a:r>
            <a:r>
              <a:rPr lang="en-US" sz="2000" b="1" i="1" spc="-5" smtClean="0">
                <a:solidFill>
                  <a:srgbClr val="663300"/>
                </a:solidFill>
                <a:latin typeface="Arial-BoldItalicMT"/>
                <a:cs typeface="Arial-BoldItalicMT"/>
              </a:rPr>
              <a:t>t</a:t>
            </a:r>
            <a:r>
              <a:rPr sz="2000" b="1" i="1" spc="-5" smtClean="0">
                <a:solidFill>
                  <a:srgbClr val="663300"/>
                </a:solidFill>
                <a:latin typeface="Arial-BoldItalicMT"/>
                <a:cs typeface="Arial-BoldItalicMT"/>
              </a:rPr>
              <a:t>,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and the late nights </a:t>
            </a:r>
            <a:r>
              <a:rPr sz="2000" b="1" i="1" spc="-10" dirty="0">
                <a:solidFill>
                  <a:srgbClr val="663300"/>
                </a:solidFill>
                <a:latin typeface="Arial-BoldItalicMT"/>
                <a:cs typeface="Arial-BoldItalicMT"/>
              </a:rPr>
              <a:t>we’ve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worked  </a:t>
            </a:r>
            <a:r>
              <a:rPr sz="20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out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there </a:t>
            </a:r>
            <a:r>
              <a:rPr sz="20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by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the light </a:t>
            </a:r>
            <a:r>
              <a:rPr sz="20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of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the moon, </a:t>
            </a:r>
            <a:r>
              <a:rPr sz="20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and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all the times when my  </a:t>
            </a:r>
            <a:r>
              <a:rPr sz="2000" b="1" i="1" spc="-10" dirty="0">
                <a:solidFill>
                  <a:srgbClr val="663300"/>
                </a:solidFill>
                <a:latin typeface="Arial-BoldItalicMT"/>
                <a:cs typeface="Arial-BoldItalicMT"/>
              </a:rPr>
              <a:t>wife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was just too sick to come </a:t>
            </a:r>
            <a:r>
              <a:rPr sz="20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out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there </a:t>
            </a:r>
            <a:r>
              <a:rPr sz="20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but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she did anyway, and  we </a:t>
            </a:r>
            <a:r>
              <a:rPr sz="20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don't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have anything?</a:t>
            </a:r>
            <a:r>
              <a:rPr sz="2000" b="1" i="1" spc="-95" dirty="0">
                <a:solidFill>
                  <a:srgbClr val="663300"/>
                </a:solidFill>
                <a:latin typeface="Arial-BoldItalicMT"/>
                <a:cs typeface="Arial-BoldItalicMT"/>
              </a:rPr>
              <a:t> </a:t>
            </a:r>
            <a:r>
              <a:rPr sz="20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We</a:t>
            </a:r>
            <a:endParaRPr sz="2000" dirty="0">
              <a:latin typeface="Arial-BoldItalicMT"/>
              <a:cs typeface="Arial-BoldItalicMT"/>
            </a:endParaRPr>
          </a:p>
          <a:p>
            <a:pPr marL="12700" marR="4154804">
              <a:lnSpc>
                <a:spcPct val="100000"/>
              </a:lnSpc>
            </a:pPr>
            <a:r>
              <a:rPr sz="20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have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less than nothing? </a:t>
            </a:r>
            <a:r>
              <a:rPr sz="20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But, 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what choice </a:t>
            </a:r>
            <a:r>
              <a:rPr sz="20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do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we have? </a:t>
            </a:r>
            <a:r>
              <a:rPr sz="20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I  guess </a:t>
            </a:r>
            <a:r>
              <a:rPr sz="2000" b="1" i="1" spc="-10" dirty="0">
                <a:solidFill>
                  <a:srgbClr val="663300"/>
                </a:solidFill>
                <a:latin typeface="Arial-BoldItalicMT"/>
                <a:cs typeface="Arial-BoldItalicMT"/>
              </a:rPr>
              <a:t>we’ll </a:t>
            </a:r>
            <a:r>
              <a:rPr sz="20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have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to </a:t>
            </a:r>
            <a:r>
              <a:rPr sz="20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do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it  again this year. Maybe we'll  </a:t>
            </a:r>
            <a:r>
              <a:rPr sz="20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have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better luck. Maybe the  rain </a:t>
            </a:r>
            <a:r>
              <a:rPr sz="2000" b="1" i="1" spc="-10" dirty="0">
                <a:solidFill>
                  <a:srgbClr val="663300"/>
                </a:solidFill>
                <a:latin typeface="Arial-BoldItalicMT"/>
                <a:cs typeface="Arial-BoldItalicMT"/>
              </a:rPr>
              <a:t>will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come </a:t>
            </a:r>
            <a:r>
              <a:rPr sz="20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at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the right</a:t>
            </a:r>
            <a:r>
              <a:rPr sz="2000" b="1" i="1" spc="-70" dirty="0">
                <a:solidFill>
                  <a:srgbClr val="663300"/>
                </a:solidFill>
                <a:latin typeface="Arial-BoldItalicMT"/>
                <a:cs typeface="Arial-BoldItalicMT"/>
              </a:rPr>
              <a:t> </a:t>
            </a:r>
            <a:r>
              <a:rPr sz="2000" b="1" i="1" spc="-10" dirty="0">
                <a:solidFill>
                  <a:srgbClr val="663300"/>
                </a:solidFill>
                <a:latin typeface="Arial-BoldItalicMT"/>
                <a:cs typeface="Arial-BoldItalicMT"/>
              </a:rPr>
              <a:t>time</a:t>
            </a:r>
            <a:endParaRPr sz="2000" dirty="0">
              <a:latin typeface="Arial-BoldItalicMT"/>
              <a:cs typeface="Arial-BoldItalicMT"/>
            </a:endParaRPr>
          </a:p>
          <a:p>
            <a:pPr marL="12700" marR="4117340">
              <a:lnSpc>
                <a:spcPct val="100000"/>
              </a:lnSpc>
            </a:pP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this </a:t>
            </a:r>
            <a:r>
              <a:rPr sz="20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year and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we'll </a:t>
            </a:r>
            <a:r>
              <a:rPr sz="20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get a</a:t>
            </a:r>
            <a:r>
              <a:rPr sz="2000" b="1" i="1" spc="-125" dirty="0">
                <a:solidFill>
                  <a:srgbClr val="663300"/>
                </a:solidFill>
                <a:latin typeface="Arial-BoldItalicMT"/>
                <a:cs typeface="Arial-BoldItalicMT"/>
              </a:rPr>
              <a:t>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bigger  crop in. Maybe the prices will  </a:t>
            </a:r>
            <a:r>
              <a:rPr sz="20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bounce back a </a:t>
            </a:r>
            <a:r>
              <a:rPr sz="2000" b="1" i="1" spc="-10" dirty="0">
                <a:solidFill>
                  <a:srgbClr val="663300"/>
                </a:solidFill>
                <a:latin typeface="Arial-BoldItalicMT"/>
                <a:cs typeface="Arial-BoldItalicMT"/>
              </a:rPr>
              <a:t>little</a:t>
            </a:r>
            <a:r>
              <a:rPr sz="2000" b="1" i="1" spc="-120" dirty="0">
                <a:solidFill>
                  <a:srgbClr val="663300"/>
                </a:solidFill>
                <a:latin typeface="Arial-BoldItalicMT"/>
                <a:cs typeface="Arial-BoldItalicMT"/>
              </a:rPr>
              <a:t> </a:t>
            </a:r>
            <a:r>
              <a:rPr sz="20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bit."</a:t>
            </a:r>
            <a:endParaRPr sz="2000" dirty="0">
              <a:latin typeface="Arial-BoldItalicMT"/>
              <a:cs typeface="Arial-BoldItalic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48200" y="3319462"/>
            <a:ext cx="3962400" cy="2852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8709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000" y="350837"/>
            <a:ext cx="8458200" cy="716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1925" rIns="0" bIns="0" rtlCol="0">
            <a:spAutoFit/>
          </a:bodyPr>
          <a:lstStyle/>
          <a:p>
            <a:pPr marL="722630">
              <a:lnSpc>
                <a:spcPct val="100000"/>
              </a:lnSpc>
              <a:spcBef>
                <a:spcPts val="1275"/>
              </a:spcBef>
            </a:pP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Could Freed Slaves Succeed </a:t>
            </a:r>
            <a:r>
              <a:rPr sz="2400" b="1" dirty="0">
                <a:solidFill>
                  <a:srgbClr val="663300"/>
                </a:solidFill>
                <a:latin typeface="Arial"/>
                <a:cs typeface="Arial"/>
              </a:rPr>
              <a:t>as</a:t>
            </a:r>
            <a:r>
              <a:rPr sz="2400" b="1" spc="1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Sharecroppers?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1295400"/>
            <a:ext cx="8382000" cy="5257800"/>
          </a:xfrm>
          <a:custGeom>
            <a:avLst/>
            <a:gdLst/>
            <a:ahLst/>
            <a:cxnLst/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1325859"/>
            <a:ext cx="8024495" cy="3826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699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But often,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at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end of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next year,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the outcome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would  be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the</a:t>
            </a:r>
            <a:r>
              <a:rPr sz="2400" spc="-10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same: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>
              <a:latin typeface="Times New Roman"/>
              <a:cs typeface="Times New Roman"/>
            </a:endParaRPr>
          </a:p>
          <a:p>
            <a:pPr marL="355600" marR="1870075" indent="571500">
              <a:lnSpc>
                <a:spcPct val="100099"/>
              </a:lnSpc>
            </a:pP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“It didn’t rain enough this </a:t>
            </a:r>
            <a:r>
              <a:rPr sz="24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year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and  our crop is smaller. </a:t>
            </a:r>
            <a:r>
              <a:rPr sz="24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Not to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mention, the  prices in </a:t>
            </a:r>
            <a:r>
              <a:rPr sz="24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North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Carolina </a:t>
            </a:r>
            <a:r>
              <a:rPr sz="24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are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down. You  still owe </a:t>
            </a:r>
            <a:r>
              <a:rPr sz="24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me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money </a:t>
            </a:r>
            <a:r>
              <a:rPr sz="24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so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you're going </a:t>
            </a:r>
            <a:r>
              <a:rPr sz="24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to 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have </a:t>
            </a:r>
            <a:r>
              <a:rPr sz="24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to stay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here. If you </a:t>
            </a:r>
            <a:r>
              <a:rPr sz="24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try to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leave, the  sheriff is going </a:t>
            </a:r>
            <a:r>
              <a:rPr sz="24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to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come </a:t>
            </a:r>
            <a:r>
              <a:rPr sz="24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arrest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you for  running out on your</a:t>
            </a:r>
            <a:r>
              <a:rPr sz="2400" b="1" i="1" spc="-80" dirty="0">
                <a:solidFill>
                  <a:srgbClr val="663300"/>
                </a:solidFill>
                <a:latin typeface="Arial-BoldItalicMT"/>
                <a:cs typeface="Arial-BoldItalicMT"/>
              </a:rPr>
              <a:t> </a:t>
            </a:r>
            <a:r>
              <a:rPr sz="24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debt."</a:t>
            </a:r>
            <a:endParaRPr sz="2400">
              <a:latin typeface="Arial-BoldItalicMT"/>
              <a:cs typeface="Arial-BoldItalic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16700" y="1930400"/>
            <a:ext cx="2006600" cy="433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350837"/>
            <a:ext cx="8458200" cy="716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1925" rIns="0" bIns="0" rtlCol="0">
            <a:spAutoFit/>
          </a:bodyPr>
          <a:lstStyle/>
          <a:p>
            <a:pPr marL="722630">
              <a:lnSpc>
                <a:spcPct val="100000"/>
              </a:lnSpc>
              <a:spcBef>
                <a:spcPts val="1275"/>
              </a:spcBef>
            </a:pP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Could Freed Slaves Succeed </a:t>
            </a:r>
            <a:r>
              <a:rPr sz="2400" b="1" dirty="0">
                <a:solidFill>
                  <a:srgbClr val="663300"/>
                </a:solidFill>
                <a:latin typeface="Arial"/>
                <a:cs typeface="Arial"/>
              </a:rPr>
              <a:t>as</a:t>
            </a:r>
            <a:r>
              <a:rPr sz="2400" b="1" spc="1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Sharecroppers?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1524000"/>
            <a:ext cx="8382000" cy="4953000"/>
          </a:xfrm>
          <a:custGeom>
            <a:avLst/>
            <a:gdLst/>
            <a:ahLst/>
            <a:cxnLst/>
            <a:rect l="l" t="t" r="r" b="b"/>
            <a:pathLst>
              <a:path w="8382000" h="4953000">
                <a:moveTo>
                  <a:pt x="0" y="0"/>
                </a:moveTo>
                <a:lnTo>
                  <a:pt x="8382000" y="0"/>
                </a:lnTo>
                <a:lnTo>
                  <a:pt x="8382000" y="4952999"/>
                </a:lnTo>
                <a:lnTo>
                  <a:pt x="0" y="4952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1557020"/>
            <a:ext cx="8223250" cy="4537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Beyond white landowners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taking advantage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sharecroppers, the 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larger economic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context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 South after the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Civil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War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was not</a:t>
            </a:r>
            <a:r>
              <a:rPr sz="2000" spc="-10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good.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Cotton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prices were falling and world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demand for cotton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was</a:t>
            </a:r>
            <a:r>
              <a:rPr sz="2000" spc="-9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slowing.</a:t>
            </a:r>
            <a:endParaRPr sz="2000">
              <a:latin typeface="Arial"/>
              <a:cs typeface="Arial"/>
            </a:endParaRPr>
          </a:p>
          <a:p>
            <a:pPr marL="355600" marR="45085" indent="-342900">
              <a:lnSpc>
                <a:spcPct val="100000"/>
              </a:lnSpc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The credit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system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 South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had been based on a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"</a:t>
            </a:r>
            <a:r>
              <a:rPr sz="2000" b="1" spc="-5" dirty="0">
                <a:solidFill>
                  <a:srgbClr val="663300"/>
                </a:solidFill>
                <a:latin typeface="Arial"/>
                <a:cs typeface="Arial"/>
              </a:rPr>
              <a:t>crop lien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”  system,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where people would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borrow money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pledging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 future cotton  crop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as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their collateral to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merchant.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This lead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to over-production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of 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cotton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further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declines in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</a:t>
            </a:r>
            <a:r>
              <a:rPr sz="2000" spc="-11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price.</a:t>
            </a:r>
            <a:endParaRPr sz="2000">
              <a:latin typeface="Arial"/>
              <a:cs typeface="Arial"/>
            </a:endParaRPr>
          </a:p>
          <a:p>
            <a:pPr marL="355600" marR="3137535" indent="-342900">
              <a:lnSpc>
                <a:spcPct val="100000"/>
              </a:lnSpc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Sharecroppers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tenant farmers often  found themselves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in debt at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end of</a:t>
            </a:r>
            <a:r>
              <a:rPr sz="2000" spc="-11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  year,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with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more to come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future</a:t>
            </a:r>
            <a:r>
              <a:rPr sz="2000" spc="-7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years.</a:t>
            </a:r>
            <a:endParaRPr sz="2000">
              <a:latin typeface="Arial"/>
              <a:cs typeface="Arial"/>
            </a:endParaRPr>
          </a:p>
          <a:p>
            <a:pPr marL="355600" marR="2808605" indent="-342900">
              <a:lnSpc>
                <a:spcPct val="100000"/>
              </a:lnSpc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While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freed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black families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certainly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had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far  more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independence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than they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had as</a:t>
            </a:r>
            <a:r>
              <a:rPr sz="2000" spc="-10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slaves, 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sharecropping often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deprived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them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 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economic independence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that they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hoped</a:t>
            </a:r>
            <a:r>
              <a:rPr sz="2000" spc="-114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for.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67400" y="3563938"/>
            <a:ext cx="2819400" cy="2684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350837"/>
            <a:ext cx="8458200" cy="716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1925" rIns="0" bIns="0" rtlCol="0">
            <a:spAutoFit/>
          </a:bodyPr>
          <a:lstStyle/>
          <a:p>
            <a:pPr marL="724535">
              <a:lnSpc>
                <a:spcPct val="100000"/>
              </a:lnSpc>
              <a:spcBef>
                <a:spcPts val="1275"/>
              </a:spcBef>
            </a:pP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Amazing Accomplishments in Spite of</a:t>
            </a:r>
            <a:r>
              <a:rPr sz="2400" b="1" spc="1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Adversity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1447800"/>
            <a:ext cx="8382000" cy="4953000"/>
          </a:xfrm>
          <a:custGeom>
            <a:avLst/>
            <a:gdLst/>
            <a:ahLst/>
            <a:cxnLst/>
            <a:rect l="l" t="t" r="r" b="b"/>
            <a:pathLst>
              <a:path w="8382000" h="4953000">
                <a:moveTo>
                  <a:pt x="0" y="0"/>
                </a:moveTo>
                <a:lnTo>
                  <a:pt x="8382000" y="0"/>
                </a:lnTo>
                <a:lnTo>
                  <a:pt x="8382000" y="4952999"/>
                </a:lnTo>
                <a:lnTo>
                  <a:pt x="0" y="4952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1480820"/>
            <a:ext cx="8224520" cy="484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0096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One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miracles of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 Reconstruction era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period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that 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followed is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that despite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having been slaves,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despite starting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over with  absolutely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nothing, through their hard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work and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perseverance, freed 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slaves were able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begin building a</a:t>
            </a:r>
            <a:r>
              <a:rPr sz="2000" spc="-13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life.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Many sacrificed, scrimped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and saved and bought land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for themselves, 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building a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better future for their</a:t>
            </a:r>
            <a:r>
              <a:rPr sz="2000" spc="-8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children.</a:t>
            </a:r>
            <a:endParaRPr sz="2000">
              <a:latin typeface="Arial"/>
              <a:cs typeface="Arial"/>
            </a:endParaRPr>
          </a:p>
          <a:p>
            <a:pPr marL="355600" marR="6985" indent="-342900">
              <a:lnSpc>
                <a:spcPct val="100000"/>
              </a:lnSpc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Illiterate freed persons found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a way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to educate their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children and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often  themselves.</a:t>
            </a:r>
            <a:endParaRPr sz="2000">
              <a:latin typeface="Arial"/>
              <a:cs typeface="Arial"/>
            </a:endParaRPr>
          </a:p>
          <a:p>
            <a:pPr marL="355600" marR="215900" indent="-342900">
              <a:lnSpc>
                <a:spcPct val="100000"/>
              </a:lnSpc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Even with all of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 difficulties they faced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in a period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rife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with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racism,  freed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people used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their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intelligence and skills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do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best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they 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could in an unjust</a:t>
            </a:r>
            <a:r>
              <a:rPr sz="2000" spc="-12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world.</a:t>
            </a:r>
            <a:endParaRPr sz="2000">
              <a:latin typeface="Arial"/>
              <a:cs typeface="Arial"/>
            </a:endParaRPr>
          </a:p>
          <a:p>
            <a:pPr marL="355600" marR="6985" indent="-342900">
              <a:lnSpc>
                <a:spcPct val="100000"/>
              </a:lnSpc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While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 stories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of subjugation and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poverty are important to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learn, it’s  also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important to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acknowledge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that despite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all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those things, African  Americans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 South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were able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to fight their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way up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into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better 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life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for themselves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their</a:t>
            </a:r>
            <a:r>
              <a:rPr sz="2000" spc="-7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families.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274637"/>
            <a:ext cx="8458200" cy="716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1445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1035"/>
              </a:spcBef>
            </a:pPr>
            <a:r>
              <a:rPr sz="2800" b="1" spc="-5" dirty="0">
                <a:solidFill>
                  <a:srgbClr val="663300"/>
                </a:solidFill>
                <a:latin typeface="Arial"/>
                <a:cs typeface="Arial"/>
              </a:rPr>
              <a:t>Sharecropping </a:t>
            </a:r>
            <a:r>
              <a:rPr sz="2800" b="1" dirty="0">
                <a:solidFill>
                  <a:srgbClr val="663300"/>
                </a:solidFill>
                <a:latin typeface="Arial"/>
                <a:cs typeface="Arial"/>
              </a:rPr>
              <a:t>and Tenant </a:t>
            </a:r>
            <a:r>
              <a:rPr sz="2800" b="1" spc="-5" dirty="0">
                <a:solidFill>
                  <a:srgbClr val="663300"/>
                </a:solidFill>
                <a:latin typeface="Arial"/>
                <a:cs typeface="Arial"/>
              </a:rPr>
              <a:t>Farming</a:t>
            </a:r>
            <a:r>
              <a:rPr sz="2800" b="1" spc="-1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663300"/>
                </a:solidFill>
                <a:latin typeface="Arial"/>
                <a:cs typeface="Arial"/>
              </a:rPr>
              <a:t>Continue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1295400"/>
            <a:ext cx="8458200" cy="5105400"/>
          </a:xfrm>
          <a:custGeom>
            <a:avLst/>
            <a:gdLst/>
            <a:ahLst/>
            <a:cxnLst/>
            <a:rect l="l" t="t" r="r" b="b"/>
            <a:pathLst>
              <a:path w="8458200" h="5105400">
                <a:moveTo>
                  <a:pt x="0" y="0"/>
                </a:moveTo>
                <a:lnTo>
                  <a:pt x="8458200" y="0"/>
                </a:lnTo>
                <a:lnTo>
                  <a:pt x="8458200" y="5105400"/>
                </a:lnTo>
                <a:lnTo>
                  <a:pt x="0" y="5105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1328420"/>
            <a:ext cx="8261984" cy="1235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While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sharecropping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was a post-Civil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War development,  sharecropping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tenant farming remained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a dominant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form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of  business in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 cotton South from the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1870s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to the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1950s,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among both 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blacks and</a:t>
            </a:r>
            <a:r>
              <a:rPr sz="2000" spc="-114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whites.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19400" y="3200400"/>
            <a:ext cx="4908550" cy="3657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7214" y="2336800"/>
            <a:ext cx="2236786" cy="322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527300"/>
            <a:ext cx="3657600" cy="2803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868862" cy="5062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05200" y="2438400"/>
            <a:ext cx="5638800" cy="4365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182" y="7937"/>
            <a:ext cx="7521616" cy="6850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274637"/>
            <a:ext cx="8458200" cy="716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1445" rIns="0" bIns="0" rtlCol="0">
            <a:spAutoFit/>
          </a:bodyPr>
          <a:lstStyle/>
          <a:p>
            <a:pPr marL="2626995">
              <a:lnSpc>
                <a:spcPct val="100000"/>
              </a:lnSpc>
              <a:spcBef>
                <a:spcPts val="1035"/>
              </a:spcBef>
            </a:pPr>
            <a:r>
              <a:rPr sz="2800" b="1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2800" b="1" spc="-5" dirty="0">
                <a:solidFill>
                  <a:srgbClr val="663300"/>
                </a:solidFill>
                <a:latin typeface="Arial"/>
                <a:cs typeface="Arial"/>
              </a:rPr>
              <a:t>End </a:t>
            </a:r>
            <a:r>
              <a:rPr sz="2800" b="1" dirty="0">
                <a:solidFill>
                  <a:srgbClr val="663300"/>
                </a:solidFill>
                <a:latin typeface="Arial"/>
                <a:cs typeface="Arial"/>
              </a:rPr>
              <a:t>of</a:t>
            </a:r>
            <a:r>
              <a:rPr sz="2800" b="1" spc="-7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663300"/>
                </a:solidFill>
                <a:latin typeface="Arial"/>
                <a:cs typeface="Arial"/>
              </a:rPr>
              <a:t>Slavery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1295400"/>
            <a:ext cx="8458200" cy="5105400"/>
          </a:xfrm>
          <a:custGeom>
            <a:avLst/>
            <a:gdLst/>
            <a:ahLst/>
            <a:cxnLst/>
            <a:rect l="l" t="t" r="r" b="b"/>
            <a:pathLst>
              <a:path w="8458200" h="5105400">
                <a:moveTo>
                  <a:pt x="0" y="0"/>
                </a:moveTo>
                <a:lnTo>
                  <a:pt x="8458200" y="0"/>
                </a:lnTo>
                <a:lnTo>
                  <a:pt x="8458200" y="5105400"/>
                </a:lnTo>
                <a:lnTo>
                  <a:pt x="0" y="5105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1327078"/>
            <a:ext cx="7785100" cy="4988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3820" indent="-342900">
              <a:lnSpc>
                <a:spcPct val="1004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During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Civil War, President Lincoln issued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the  </a:t>
            </a:r>
            <a:r>
              <a:rPr sz="2200" b="1" dirty="0">
                <a:solidFill>
                  <a:srgbClr val="663300"/>
                </a:solidFill>
                <a:latin typeface="Arial"/>
                <a:cs typeface="Arial"/>
              </a:rPr>
              <a:t>Emancipation </a:t>
            </a:r>
            <a:r>
              <a:rPr sz="2200" b="1" spc="-5" dirty="0">
                <a:solidFill>
                  <a:srgbClr val="663300"/>
                </a:solidFill>
                <a:latin typeface="Arial"/>
                <a:cs typeface="Arial"/>
              </a:rPr>
              <a:t>Proclamation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, which declared slaves in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the 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Confederate States</a:t>
            </a:r>
            <a:r>
              <a:rPr sz="2200" spc="-2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free.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ts val="2620"/>
              </a:lnSpc>
              <a:spcBef>
                <a:spcPts val="56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When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North won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war, in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1865,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Congress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passed</a:t>
            </a:r>
            <a:r>
              <a:rPr sz="2200" spc="3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the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620"/>
              </a:lnSpc>
            </a:pPr>
            <a:r>
              <a:rPr sz="2200" b="1" spc="-5" dirty="0">
                <a:solidFill>
                  <a:srgbClr val="663300"/>
                </a:solidFill>
                <a:latin typeface="Arial"/>
                <a:cs typeface="Arial"/>
              </a:rPr>
              <a:t>13</a:t>
            </a:r>
            <a:r>
              <a:rPr sz="2250" b="1" spc="-7" baseline="25925" dirty="0">
                <a:solidFill>
                  <a:srgbClr val="663300"/>
                </a:solidFill>
                <a:latin typeface="Arial"/>
                <a:cs typeface="Arial"/>
              </a:rPr>
              <a:t>th </a:t>
            </a:r>
            <a:r>
              <a:rPr sz="2200" b="1" spc="-5" dirty="0">
                <a:solidFill>
                  <a:srgbClr val="663300"/>
                </a:solidFill>
                <a:latin typeface="Arial"/>
                <a:cs typeface="Arial"/>
              </a:rPr>
              <a:t>Amendment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, prohibiting</a:t>
            </a:r>
            <a:r>
              <a:rPr sz="2200" spc="2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slavery.</a:t>
            </a:r>
            <a:endParaRPr sz="2200">
              <a:latin typeface="Arial"/>
              <a:cs typeface="Arial"/>
            </a:endParaRPr>
          </a:p>
          <a:p>
            <a:pPr marL="355600" marR="363855" indent="-342900">
              <a:lnSpc>
                <a:spcPct val="99700"/>
              </a:lnSpc>
              <a:spcBef>
                <a:spcPts val="56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Some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freed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slaves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chose to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leave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plantations;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others  moved to the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North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to seek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work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or to start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their own  businesses. Some people went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out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West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to be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settlers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or 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cowboys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and a few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people went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back to</a:t>
            </a:r>
            <a:r>
              <a:rPr sz="2200" spc="1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Africa.</a:t>
            </a:r>
            <a:endParaRPr sz="2200">
              <a:latin typeface="Arial"/>
              <a:cs typeface="Arial"/>
            </a:endParaRPr>
          </a:p>
          <a:p>
            <a:pPr marL="355600" marR="1791970" indent="-342900">
              <a:lnSpc>
                <a:spcPct val="99700"/>
              </a:lnSpc>
              <a:spcBef>
                <a:spcPts val="565"/>
              </a:spcBef>
              <a:buChar char="•"/>
              <a:tabLst>
                <a:tab pos="354965" algn="l"/>
                <a:tab pos="355600" algn="l"/>
                <a:tab pos="4693920" algn="l"/>
              </a:tabLst>
            </a:pP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Some remained where</a:t>
            </a:r>
            <a:r>
              <a:rPr sz="2200" spc="5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they</a:t>
            </a:r>
            <a:r>
              <a:rPr sz="2200" spc="1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were.	Whether 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due to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having family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members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who could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not  travel or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lacking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the resources to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leave,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some  freed persons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decided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to stay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in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the</a:t>
            </a:r>
            <a:r>
              <a:rPr sz="2200" spc="-3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South.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What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do you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think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you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would</a:t>
            </a:r>
            <a:r>
              <a:rPr sz="2200" spc="-4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do?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50000" y="4203700"/>
            <a:ext cx="2578100" cy="218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5943600"/>
            <a:ext cx="38100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350837"/>
            <a:ext cx="8458200" cy="716280"/>
          </a:xfrm>
          <a:custGeom>
            <a:avLst/>
            <a:gdLst/>
            <a:ahLst/>
            <a:cxnLst/>
            <a:rect l="l" t="t" r="r" b="b"/>
            <a:pathLst>
              <a:path w="8458200" h="716280">
                <a:moveTo>
                  <a:pt x="0" y="0"/>
                </a:moveTo>
                <a:lnTo>
                  <a:pt x="8458200" y="0"/>
                </a:lnTo>
                <a:lnTo>
                  <a:pt x="8458200" y="715962"/>
                </a:lnTo>
                <a:lnTo>
                  <a:pt x="0" y="7159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87550" y="276820"/>
            <a:ext cx="52444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3300" marR="5080" indent="-990600">
              <a:lnSpc>
                <a:spcPct val="101899"/>
              </a:lnSpc>
            </a:pPr>
            <a:r>
              <a:rPr sz="2700" b="1" spc="-5" dirty="0">
                <a:solidFill>
                  <a:srgbClr val="663300"/>
                </a:solidFill>
                <a:latin typeface="Arial"/>
                <a:cs typeface="Arial"/>
              </a:rPr>
              <a:t>Sharecropping Originates at </a:t>
            </a:r>
            <a:r>
              <a:rPr sz="2700" b="1" dirty="0">
                <a:solidFill>
                  <a:srgbClr val="663300"/>
                </a:solidFill>
                <a:latin typeface="Arial"/>
                <a:cs typeface="Arial"/>
              </a:rPr>
              <a:t>the  </a:t>
            </a:r>
            <a:r>
              <a:rPr sz="2700" b="1" spc="-5" dirty="0">
                <a:solidFill>
                  <a:srgbClr val="663300"/>
                </a:solidFill>
                <a:latin typeface="Arial"/>
                <a:cs typeface="Arial"/>
              </a:rPr>
              <a:t>End of </a:t>
            </a:r>
            <a:r>
              <a:rPr sz="2700" b="1" dirty="0">
                <a:solidFill>
                  <a:srgbClr val="663300"/>
                </a:solidFill>
                <a:latin typeface="Arial"/>
                <a:cs typeface="Arial"/>
              </a:rPr>
              <a:t>the Civil</a:t>
            </a:r>
            <a:r>
              <a:rPr sz="2700" b="1" spc="-9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663300"/>
                </a:solidFill>
                <a:latin typeface="Arial"/>
                <a:cs typeface="Arial"/>
              </a:rPr>
              <a:t>War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1447800"/>
            <a:ext cx="8458200" cy="4876800"/>
          </a:xfrm>
          <a:custGeom>
            <a:avLst/>
            <a:gdLst/>
            <a:ahLst/>
            <a:cxnLst/>
            <a:rect l="l" t="t" r="r" b="b"/>
            <a:pathLst>
              <a:path w="8458200" h="4876800">
                <a:moveTo>
                  <a:pt x="0" y="0"/>
                </a:moveTo>
                <a:lnTo>
                  <a:pt x="8458200" y="0"/>
                </a:lnTo>
                <a:lnTo>
                  <a:pt x="8458200" y="4876800"/>
                </a:lnTo>
                <a:lnTo>
                  <a:pt x="0" y="4876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9740" y="1479478"/>
            <a:ext cx="8156575" cy="4582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9530" indent="-342900" algn="just">
              <a:lnSpc>
                <a:spcPct val="100400"/>
              </a:lnSpc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Freedom came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during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Spring, when it was time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to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plow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the 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fields,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put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in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seeds, etc.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Plantation owners panicked regarding 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how the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work formerly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done by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slaves would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get</a:t>
            </a:r>
            <a:r>
              <a:rPr sz="2200" spc="5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completed.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ct val="99700"/>
              </a:lnSpc>
              <a:spcBef>
                <a:spcPts val="56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Many of the freed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Black Southerners who remained in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the 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South wanted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to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work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as </a:t>
            </a:r>
            <a:r>
              <a:rPr sz="2200" i="1" spc="-5" dirty="0">
                <a:solidFill>
                  <a:srgbClr val="663300"/>
                </a:solidFill>
                <a:latin typeface="Arial"/>
                <a:cs typeface="Arial"/>
              </a:rPr>
              <a:t>FREE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men. They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wanted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a chance to  be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their own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person,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provide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for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their families,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and reap the 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rewards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of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their own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labor.</a:t>
            </a:r>
            <a:endParaRPr sz="2200">
              <a:latin typeface="Arial"/>
              <a:cs typeface="Arial"/>
            </a:endParaRPr>
          </a:p>
          <a:p>
            <a:pPr marL="355600" marR="1898650" indent="-342900">
              <a:lnSpc>
                <a:spcPct val="99700"/>
              </a:lnSpc>
              <a:spcBef>
                <a:spcPts val="56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Thus, out of duel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necessity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many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Blacks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made  arrangements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with their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former masters to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plant 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the crops that season,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receiving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a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portion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of the  crop or other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necessities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as</a:t>
            </a:r>
            <a:r>
              <a:rPr sz="2200" spc="-4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payment.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ts val="2620"/>
              </a:lnSpc>
              <a:spcBef>
                <a:spcPts val="56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Such relationships evolved into </a:t>
            </a:r>
            <a:r>
              <a:rPr sz="2200" b="1" dirty="0">
                <a:solidFill>
                  <a:srgbClr val="663300"/>
                </a:solidFill>
                <a:latin typeface="Arial"/>
                <a:cs typeface="Arial"/>
              </a:rPr>
              <a:t>tenant</a:t>
            </a:r>
            <a:r>
              <a:rPr sz="2200" b="1" spc="7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663300"/>
                </a:solidFill>
                <a:latin typeface="Arial"/>
                <a:cs typeface="Arial"/>
              </a:rPr>
              <a:t>farming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620"/>
              </a:lnSpc>
            </a:pP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and</a:t>
            </a:r>
            <a:r>
              <a:rPr sz="2200" spc="-9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663300"/>
                </a:solidFill>
                <a:latin typeface="Arial"/>
                <a:cs typeface="Arial"/>
              </a:rPr>
              <a:t>sharecropping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81800" y="3733800"/>
            <a:ext cx="2058987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350837"/>
            <a:ext cx="8458200" cy="716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1925" rIns="0" bIns="0" rtlCol="0">
            <a:spAutoFit/>
          </a:bodyPr>
          <a:lstStyle/>
          <a:p>
            <a:pPr marL="722630">
              <a:lnSpc>
                <a:spcPct val="100000"/>
              </a:lnSpc>
              <a:spcBef>
                <a:spcPts val="1275"/>
              </a:spcBef>
            </a:pP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Could Freed Slaves Succeed </a:t>
            </a:r>
            <a:r>
              <a:rPr sz="2400" b="1" dirty="0">
                <a:solidFill>
                  <a:srgbClr val="663300"/>
                </a:solidFill>
                <a:latin typeface="Arial"/>
                <a:cs typeface="Arial"/>
              </a:rPr>
              <a:t>as</a:t>
            </a:r>
            <a:r>
              <a:rPr sz="2400" b="1" spc="1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Sharecroppers?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1447800"/>
            <a:ext cx="8458200" cy="4876800"/>
          </a:xfrm>
          <a:custGeom>
            <a:avLst/>
            <a:gdLst/>
            <a:ahLst/>
            <a:cxnLst/>
            <a:rect l="l" t="t" r="r" b="b"/>
            <a:pathLst>
              <a:path w="8458200" h="4876800">
                <a:moveTo>
                  <a:pt x="0" y="0"/>
                </a:moveTo>
                <a:lnTo>
                  <a:pt x="8458200" y="0"/>
                </a:lnTo>
                <a:lnTo>
                  <a:pt x="8458200" y="4876800"/>
                </a:lnTo>
                <a:lnTo>
                  <a:pt x="0" y="4876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1473108"/>
            <a:ext cx="8274684" cy="4436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021715" indent="-342900">
              <a:lnSpc>
                <a:spcPct val="102299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Many freedmen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negotiated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and struck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bargains with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the 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landowners.</a:t>
            </a:r>
            <a:endParaRPr sz="2200">
              <a:latin typeface="Arial"/>
              <a:cs typeface="Arial"/>
            </a:endParaRPr>
          </a:p>
          <a:p>
            <a:pPr marL="355600" marR="5080" indent="571500" algn="just">
              <a:lnSpc>
                <a:spcPct val="100400"/>
              </a:lnSpc>
              <a:spcBef>
                <a:spcPts val="450"/>
              </a:spcBef>
            </a:pPr>
            <a:r>
              <a:rPr sz="22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“Boss, I've got </a:t>
            </a:r>
            <a:r>
              <a:rPr sz="22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my </a:t>
            </a:r>
            <a:r>
              <a:rPr sz="22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own </a:t>
            </a:r>
            <a:r>
              <a:rPr sz="22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mule. </a:t>
            </a:r>
            <a:r>
              <a:rPr sz="22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I've got </a:t>
            </a:r>
            <a:r>
              <a:rPr sz="22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my </a:t>
            </a:r>
            <a:r>
              <a:rPr sz="22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own plow and  I’ve got five children who can </a:t>
            </a:r>
            <a:r>
              <a:rPr sz="22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work </a:t>
            </a:r>
            <a:r>
              <a:rPr sz="22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in the field. Look at the  </a:t>
            </a:r>
            <a:r>
              <a:rPr sz="22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crop </a:t>
            </a:r>
            <a:r>
              <a:rPr sz="22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we produced last </a:t>
            </a:r>
            <a:r>
              <a:rPr sz="22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year. </a:t>
            </a:r>
            <a:r>
              <a:rPr sz="22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It was the biggest you’ve</a:t>
            </a:r>
            <a:r>
              <a:rPr sz="2200" b="1" i="1" spc="5" dirty="0">
                <a:solidFill>
                  <a:srgbClr val="663300"/>
                </a:solidFill>
                <a:latin typeface="Arial-BoldItalicMT"/>
                <a:cs typeface="Arial-BoldItalicMT"/>
              </a:rPr>
              <a:t> </a:t>
            </a:r>
            <a:r>
              <a:rPr sz="22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had.</a:t>
            </a:r>
            <a:endParaRPr sz="2200">
              <a:latin typeface="Arial-BoldItalicMT"/>
              <a:cs typeface="Arial-BoldItalicMT"/>
            </a:endParaRPr>
          </a:p>
          <a:p>
            <a:pPr marL="355600" marR="66675">
              <a:lnSpc>
                <a:spcPts val="2600"/>
              </a:lnSpc>
              <a:spcBef>
                <a:spcPts val="180"/>
              </a:spcBef>
            </a:pPr>
            <a:r>
              <a:rPr sz="22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How about you give us </a:t>
            </a:r>
            <a:r>
              <a:rPr sz="22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more </a:t>
            </a:r>
            <a:r>
              <a:rPr sz="22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land to </a:t>
            </a:r>
            <a:r>
              <a:rPr sz="22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sharecrop </a:t>
            </a:r>
            <a:r>
              <a:rPr sz="22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on, we’ll  keep working just as hard, and you give us a </a:t>
            </a:r>
            <a:r>
              <a:rPr sz="22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larger </a:t>
            </a:r>
            <a:r>
              <a:rPr sz="22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portion  of the </a:t>
            </a:r>
            <a:r>
              <a:rPr sz="22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crop </a:t>
            </a:r>
            <a:r>
              <a:rPr sz="2200" b="1" i="1" dirty="0">
                <a:solidFill>
                  <a:srgbClr val="663300"/>
                </a:solidFill>
                <a:latin typeface="Arial-BoldItalicMT"/>
                <a:cs typeface="Arial-BoldItalicMT"/>
              </a:rPr>
              <a:t>this</a:t>
            </a:r>
            <a:r>
              <a:rPr sz="2200" b="1" i="1" spc="-30" dirty="0">
                <a:solidFill>
                  <a:srgbClr val="663300"/>
                </a:solidFill>
                <a:latin typeface="Arial-BoldItalicMT"/>
                <a:cs typeface="Arial-BoldItalicMT"/>
              </a:rPr>
              <a:t> </a:t>
            </a:r>
            <a:r>
              <a:rPr sz="2200" b="1" i="1" spc="-5" dirty="0">
                <a:solidFill>
                  <a:srgbClr val="663300"/>
                </a:solidFill>
                <a:latin typeface="Arial-BoldItalicMT"/>
                <a:cs typeface="Arial-BoldItalicMT"/>
              </a:rPr>
              <a:t>year?”</a:t>
            </a:r>
            <a:endParaRPr sz="2200">
              <a:latin typeface="Arial-BoldItalicMT"/>
              <a:cs typeface="Arial-BoldItalicMT"/>
            </a:endParaRPr>
          </a:p>
          <a:p>
            <a:pPr marL="355600" marR="1428115" indent="-342900">
              <a:lnSpc>
                <a:spcPts val="2600"/>
              </a:lnSpc>
              <a:spcBef>
                <a:spcPts val="2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Why would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a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formerly enslaved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person make such a 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decision/deal with their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former</a:t>
            </a:r>
            <a:r>
              <a:rPr sz="2200" spc="3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owner?</a:t>
            </a:r>
            <a:endParaRPr sz="2200">
              <a:latin typeface="Arial"/>
              <a:cs typeface="Arial"/>
            </a:endParaRPr>
          </a:p>
          <a:p>
            <a:pPr marL="355600" marR="60960" indent="-342900">
              <a:lnSpc>
                <a:spcPts val="26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Why might this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new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relationship between newly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freed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slave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and  former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owner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be</a:t>
            </a:r>
            <a:r>
              <a:rPr sz="2200" spc="-1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complicated?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0" y="4495800"/>
            <a:ext cx="3810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5181600"/>
            <a:ext cx="3810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1371600"/>
            <a:ext cx="8458200" cy="5257800"/>
          </a:xfrm>
          <a:custGeom>
            <a:avLst/>
            <a:gdLst/>
            <a:ahLst/>
            <a:cxnLst/>
            <a:rect l="l" t="t" r="r" b="b"/>
            <a:pathLst>
              <a:path w="8458200" h="5257800">
                <a:moveTo>
                  <a:pt x="0" y="0"/>
                </a:moveTo>
                <a:lnTo>
                  <a:pt x="8458200" y="0"/>
                </a:lnTo>
                <a:lnTo>
                  <a:pt x="84582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740" y="1404620"/>
            <a:ext cx="8006080" cy="513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Plantation Owner: </a:t>
            </a:r>
            <a:r>
              <a:rPr sz="2000" spc="-5" dirty="0">
                <a:latin typeface="Arial"/>
                <a:cs typeface="Arial"/>
              </a:rPr>
              <a:t>Okay, </a:t>
            </a:r>
            <a:r>
              <a:rPr sz="2000" dirty="0">
                <a:latin typeface="Arial"/>
                <a:cs typeface="Arial"/>
              </a:rPr>
              <a:t>I’ll </a:t>
            </a:r>
            <a:r>
              <a:rPr sz="2000" spc="-5" dirty="0">
                <a:latin typeface="Arial"/>
                <a:cs typeface="Arial"/>
              </a:rPr>
              <a:t>tell </a:t>
            </a:r>
            <a:r>
              <a:rPr sz="2000" dirty="0">
                <a:latin typeface="Arial"/>
                <a:cs typeface="Arial"/>
              </a:rPr>
              <a:t>you </a:t>
            </a:r>
            <a:r>
              <a:rPr sz="2000" spc="-5" dirty="0">
                <a:latin typeface="Arial"/>
                <a:cs typeface="Arial"/>
              </a:rPr>
              <a:t>what. </a:t>
            </a:r>
            <a:r>
              <a:rPr sz="2000" dirty="0">
                <a:latin typeface="Arial"/>
                <a:cs typeface="Arial"/>
              </a:rPr>
              <a:t>You and your </a:t>
            </a:r>
            <a:r>
              <a:rPr sz="2000" spc="-5" dirty="0">
                <a:latin typeface="Arial"/>
                <a:cs typeface="Arial"/>
              </a:rPr>
              <a:t>family </a:t>
            </a:r>
            <a:r>
              <a:rPr sz="2000" dirty="0">
                <a:latin typeface="Arial"/>
                <a:cs typeface="Arial"/>
              </a:rPr>
              <a:t>have  always been excellent </a:t>
            </a:r>
            <a:r>
              <a:rPr sz="2000" spc="-5" dirty="0">
                <a:latin typeface="Arial"/>
                <a:cs typeface="Arial"/>
              </a:rPr>
              <a:t>workers. I'm </a:t>
            </a:r>
            <a:r>
              <a:rPr sz="2000" dirty="0">
                <a:latin typeface="Arial"/>
                <a:cs typeface="Arial"/>
              </a:rPr>
              <a:t>going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have you work </a:t>
            </a:r>
            <a:r>
              <a:rPr sz="2000" spc="-5" dirty="0">
                <a:latin typeface="Arial"/>
                <a:cs typeface="Arial"/>
              </a:rPr>
              <a:t>that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land  over </a:t>
            </a:r>
            <a:r>
              <a:rPr sz="2000" spc="-5" dirty="0">
                <a:latin typeface="Arial"/>
                <a:cs typeface="Arial"/>
              </a:rPr>
              <a:t>there. Let's </a:t>
            </a:r>
            <a:r>
              <a:rPr sz="2000" dirty="0">
                <a:latin typeface="Arial"/>
                <a:cs typeface="Arial"/>
              </a:rPr>
              <a:t>see what you can </a:t>
            </a:r>
            <a:r>
              <a:rPr sz="2000" spc="-5" dirty="0">
                <a:latin typeface="Arial"/>
                <a:cs typeface="Arial"/>
              </a:rPr>
              <a:t>come </a:t>
            </a:r>
            <a:r>
              <a:rPr sz="2000" dirty="0">
                <a:latin typeface="Arial"/>
                <a:cs typeface="Arial"/>
              </a:rPr>
              <a:t>up with, and I'll pay you a  </a:t>
            </a:r>
            <a:r>
              <a:rPr sz="2000" spc="-5" dirty="0">
                <a:latin typeface="Arial"/>
                <a:cs typeface="Arial"/>
              </a:rPr>
              <a:t>certain amount </a:t>
            </a:r>
            <a:r>
              <a:rPr sz="2000" dirty="0">
                <a:latin typeface="Arial"/>
                <a:cs typeface="Arial"/>
              </a:rPr>
              <a:t>per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day.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2000" b="1" spc="-5" dirty="0">
                <a:solidFill>
                  <a:srgbClr val="663300"/>
                </a:solidFill>
                <a:latin typeface="Arial"/>
                <a:cs typeface="Arial"/>
              </a:rPr>
              <a:t>Freedman: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Well, boss, can we put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that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on</a:t>
            </a:r>
            <a:r>
              <a:rPr sz="2000" spc="-114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paper?</a:t>
            </a:r>
            <a:endParaRPr sz="2000">
              <a:latin typeface="Arial"/>
              <a:cs typeface="Arial"/>
            </a:endParaRPr>
          </a:p>
          <a:p>
            <a:pPr marL="355600" marR="2424430">
              <a:lnSpc>
                <a:spcPct val="100000"/>
              </a:lnSpc>
            </a:pP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You know, I need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be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sure that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we can get  paid.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Some folks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have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told me that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up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North, 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when you work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for somebody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else, you have</a:t>
            </a:r>
            <a:r>
              <a:rPr sz="2000" spc="-12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a 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contract.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You say right at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the outset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how</a:t>
            </a:r>
            <a:r>
              <a:rPr sz="2000" spc="-114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much 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it's going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be and how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much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you’ll get</a:t>
            </a:r>
            <a:r>
              <a:rPr sz="2000" spc="-13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paid.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Plantation Owner: </a:t>
            </a:r>
            <a:r>
              <a:rPr sz="2000" dirty="0">
                <a:latin typeface="Arial"/>
                <a:cs typeface="Arial"/>
              </a:rPr>
              <a:t>You're </a:t>
            </a:r>
            <a:r>
              <a:rPr sz="2000" spc="-5" dirty="0">
                <a:latin typeface="Arial"/>
                <a:cs typeface="Arial"/>
              </a:rPr>
              <a:t>doubting my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word?</a:t>
            </a:r>
            <a:endParaRPr sz="2000">
              <a:latin typeface="Arial"/>
              <a:cs typeface="Arial"/>
            </a:endParaRPr>
          </a:p>
          <a:p>
            <a:pPr marL="355600" marR="251079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How </a:t>
            </a:r>
            <a:r>
              <a:rPr sz="2000" spc="-5" dirty="0">
                <a:latin typeface="Arial"/>
                <a:cs typeface="Arial"/>
              </a:rPr>
              <a:t>dare </a:t>
            </a:r>
            <a:r>
              <a:rPr sz="2000" dirty="0">
                <a:latin typeface="Arial"/>
                <a:cs typeface="Arial"/>
              </a:rPr>
              <a:t>you! </a:t>
            </a:r>
            <a:r>
              <a:rPr sz="2000" spc="-5" dirty="0">
                <a:latin typeface="Arial"/>
                <a:cs typeface="Arial"/>
              </a:rPr>
              <a:t>Are </a:t>
            </a:r>
            <a:r>
              <a:rPr sz="2000" dirty="0">
                <a:latin typeface="Arial"/>
                <a:cs typeface="Arial"/>
              </a:rPr>
              <a:t>you </a:t>
            </a:r>
            <a:r>
              <a:rPr sz="2000" spc="-5" dirty="0">
                <a:latin typeface="Arial"/>
                <a:cs typeface="Arial"/>
              </a:rPr>
              <a:t>trying to </a:t>
            </a:r>
            <a:r>
              <a:rPr sz="2000" dirty="0">
                <a:latin typeface="Arial"/>
                <a:cs typeface="Arial"/>
              </a:rPr>
              <a:t>accuse </a:t>
            </a:r>
            <a:r>
              <a:rPr sz="2000" spc="-5" dirty="0">
                <a:latin typeface="Arial"/>
                <a:cs typeface="Arial"/>
              </a:rPr>
              <a:t>me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 not paying you </a:t>
            </a:r>
            <a:r>
              <a:rPr sz="2000" spc="-5" dirty="0">
                <a:latin typeface="Arial"/>
                <a:cs typeface="Arial"/>
              </a:rPr>
              <a:t>come the </a:t>
            </a:r>
            <a:r>
              <a:rPr sz="2000" dirty="0">
                <a:latin typeface="Arial"/>
                <a:cs typeface="Arial"/>
              </a:rPr>
              <a:t>end of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year?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2000" b="1" spc="-5" dirty="0">
                <a:solidFill>
                  <a:srgbClr val="663300"/>
                </a:solidFill>
                <a:latin typeface="Arial"/>
                <a:cs typeface="Arial"/>
              </a:rPr>
              <a:t>Freedman: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No sir,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I'd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just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feel better </a:t>
            </a: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if we had a</a:t>
            </a:r>
            <a:r>
              <a:rPr sz="2000" spc="-9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63300"/>
                </a:solidFill>
                <a:latin typeface="Arial"/>
                <a:cs typeface="Arial"/>
              </a:rPr>
              <a:t>contract.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1000" y="350837"/>
            <a:ext cx="8458200" cy="716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1925" rIns="0" bIns="0" rtlCol="0">
            <a:spAutoFit/>
          </a:bodyPr>
          <a:lstStyle/>
          <a:p>
            <a:pPr marL="722630">
              <a:lnSpc>
                <a:spcPct val="100000"/>
              </a:lnSpc>
              <a:spcBef>
                <a:spcPts val="1275"/>
              </a:spcBef>
            </a:pP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Could Freed Slaves Succeed </a:t>
            </a:r>
            <a:r>
              <a:rPr sz="2400" b="1" dirty="0">
                <a:solidFill>
                  <a:srgbClr val="663300"/>
                </a:solidFill>
                <a:latin typeface="Arial"/>
                <a:cs typeface="Arial"/>
              </a:rPr>
              <a:t>as</a:t>
            </a:r>
            <a:r>
              <a:rPr sz="2400" b="1" spc="1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Sharecroppers?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72200" y="2625725"/>
            <a:ext cx="2514600" cy="3394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350837"/>
            <a:ext cx="8458200" cy="716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1925" rIns="0" bIns="0" rtlCol="0">
            <a:spAutoFit/>
          </a:bodyPr>
          <a:lstStyle/>
          <a:p>
            <a:pPr marL="722630">
              <a:lnSpc>
                <a:spcPct val="100000"/>
              </a:lnSpc>
              <a:spcBef>
                <a:spcPts val="1275"/>
              </a:spcBef>
            </a:pP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Could Freed Slaves Succeed </a:t>
            </a:r>
            <a:r>
              <a:rPr sz="2400" b="1" dirty="0">
                <a:solidFill>
                  <a:srgbClr val="663300"/>
                </a:solidFill>
                <a:latin typeface="Arial"/>
                <a:cs typeface="Arial"/>
              </a:rPr>
              <a:t>as</a:t>
            </a:r>
            <a:r>
              <a:rPr sz="2400" b="1" spc="1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Sharecroppers?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1295400"/>
            <a:ext cx="8382000" cy="5257800"/>
          </a:xfrm>
          <a:custGeom>
            <a:avLst/>
            <a:gdLst/>
            <a:ahLst/>
            <a:cxnLst/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1320708"/>
            <a:ext cx="8158480" cy="4994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2299"/>
              </a:lnSpc>
              <a:buChar char="•"/>
              <a:tabLst>
                <a:tab pos="354965" algn="l"/>
                <a:tab pos="355600" algn="l"/>
                <a:tab pos="3636645" algn="l"/>
              </a:tabLst>
            </a:pP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The</a:t>
            </a:r>
            <a:r>
              <a:rPr sz="2200" spc="1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relationship</a:t>
            </a:r>
            <a:r>
              <a:rPr sz="2200" spc="1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between	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a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white landowner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and a</a:t>
            </a:r>
            <a:r>
              <a:rPr sz="2200" spc="-1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freed</a:t>
            </a:r>
            <a:r>
              <a:rPr sz="2200" spc="-1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Black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was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often</a:t>
            </a:r>
            <a:r>
              <a:rPr sz="2200" spc="-4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challenging.</a:t>
            </a:r>
            <a:endParaRPr sz="2200">
              <a:latin typeface="Arial"/>
              <a:cs typeface="Arial"/>
            </a:endParaRPr>
          </a:p>
          <a:p>
            <a:pPr marL="355600" marR="284480" indent="-342900" algn="just">
              <a:lnSpc>
                <a:spcPct val="100400"/>
              </a:lnSpc>
              <a:spcBef>
                <a:spcPts val="450"/>
              </a:spcBef>
              <a:buChar char="•"/>
              <a:tabLst>
                <a:tab pos="355600" algn="l"/>
              </a:tabLst>
            </a:pP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Keep in mind, landowners were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used to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their farmwork being 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done for free,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without question. Landowners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now had to get  used to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dealing with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former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slaves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as </a:t>
            </a:r>
            <a:r>
              <a:rPr sz="2200" b="1" spc="-5" dirty="0">
                <a:solidFill>
                  <a:srgbClr val="663300"/>
                </a:solidFill>
                <a:latin typeface="Arial"/>
                <a:cs typeface="Arial"/>
              </a:rPr>
              <a:t>FREE MEN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355600" marR="998855" indent="-342900">
              <a:lnSpc>
                <a:spcPts val="26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Thus,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landowners were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often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unfair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and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spiteful in their  interactions with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workers.</a:t>
            </a:r>
            <a:endParaRPr sz="2200">
              <a:latin typeface="Arial"/>
              <a:cs typeface="Arial"/>
            </a:endParaRPr>
          </a:p>
          <a:p>
            <a:pPr marL="355600" marR="3330575" indent="-342900">
              <a:lnSpc>
                <a:spcPct val="997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2200" b="1" spc="-5" dirty="0">
                <a:solidFill>
                  <a:srgbClr val="663300"/>
                </a:solidFill>
                <a:latin typeface="Arial"/>
                <a:cs typeface="Arial"/>
              </a:rPr>
              <a:t>Freedmen's Bureau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could  sometimes assist;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for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example,  Bureau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agents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would sometimes 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create a contract for the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two</a:t>
            </a:r>
            <a:r>
              <a:rPr sz="2200" spc="-5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parties.</a:t>
            </a:r>
            <a:endParaRPr sz="2200">
              <a:latin typeface="Arial"/>
              <a:cs typeface="Arial"/>
            </a:endParaRPr>
          </a:p>
          <a:p>
            <a:pPr marL="355600" marR="2943225" indent="-342900">
              <a:lnSpc>
                <a:spcPct val="100400"/>
              </a:lnSpc>
              <a:spcBef>
                <a:spcPts val="54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While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landowner would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be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furious 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over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this notion,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he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was also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desperate  for</a:t>
            </a:r>
            <a:r>
              <a:rPr sz="2200" spc="-6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workers.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15000" y="3898900"/>
            <a:ext cx="2895600" cy="250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362" y="0"/>
            <a:ext cx="807243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350837"/>
            <a:ext cx="8458200" cy="716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1925" rIns="0" bIns="0" rtlCol="0">
            <a:spAutoFit/>
          </a:bodyPr>
          <a:lstStyle/>
          <a:p>
            <a:pPr marL="1502410">
              <a:lnSpc>
                <a:spcPct val="100000"/>
              </a:lnSpc>
              <a:spcBef>
                <a:spcPts val="1275"/>
              </a:spcBef>
            </a:pPr>
            <a:r>
              <a:rPr sz="2400" b="1" spc="-5" dirty="0">
                <a:solidFill>
                  <a:srgbClr val="663300"/>
                </a:solidFill>
                <a:latin typeface="Arial"/>
                <a:cs typeface="Arial"/>
              </a:rPr>
              <a:t>Freedmen’s Bureau “Model Contract”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1295400"/>
            <a:ext cx="8382000" cy="5257800"/>
          </a:xfrm>
          <a:custGeom>
            <a:avLst/>
            <a:gdLst/>
            <a:ahLst/>
            <a:cxnLst/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1320708"/>
            <a:ext cx="8216265" cy="4940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55904" indent="-342900">
              <a:lnSpc>
                <a:spcPct val="102299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Freedmen's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Bureau officer Martin R. Delany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drew up a model  contract for a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sharecropping</a:t>
            </a:r>
            <a:r>
              <a:rPr sz="2200" spc="-3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arrangement.</a:t>
            </a:r>
            <a:endParaRPr sz="2200">
              <a:latin typeface="Arial"/>
              <a:cs typeface="Arial"/>
            </a:endParaRPr>
          </a:p>
          <a:p>
            <a:pPr marL="355600" marR="448309" indent="-342900">
              <a:lnSpc>
                <a:spcPct val="100400"/>
              </a:lnSpc>
              <a:spcBef>
                <a:spcPts val="45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His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contract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required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payment of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one-third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of the crop to the 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laborer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and offered some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protection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from abuses by the 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landowner.</a:t>
            </a:r>
            <a:endParaRPr sz="2200">
              <a:latin typeface="Arial"/>
              <a:cs typeface="Arial"/>
            </a:endParaRPr>
          </a:p>
          <a:p>
            <a:pPr marL="355600" marR="218440" indent="-342900">
              <a:lnSpc>
                <a:spcPct val="100400"/>
              </a:lnSpc>
              <a:spcBef>
                <a:spcPts val="55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following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excerpts from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this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model contract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gives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a sense  of some of the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injustices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sharecroppers needed </a:t>
            </a:r>
            <a:r>
              <a:rPr sz="2200" spc="-5" dirty="0">
                <a:solidFill>
                  <a:srgbClr val="663300"/>
                </a:solidFill>
                <a:latin typeface="Arial"/>
                <a:cs typeface="Arial"/>
              </a:rPr>
              <a:t>protection  </a:t>
            </a:r>
            <a:r>
              <a:rPr sz="2200" dirty="0">
                <a:solidFill>
                  <a:srgbClr val="663300"/>
                </a:solidFill>
                <a:latin typeface="Arial"/>
                <a:cs typeface="Arial"/>
              </a:rPr>
              <a:t>from:</a:t>
            </a:r>
            <a:endParaRPr sz="2200">
              <a:latin typeface="Arial"/>
              <a:cs typeface="Arial"/>
            </a:endParaRPr>
          </a:p>
          <a:p>
            <a:pPr marL="755650" marR="387985" lvl="1" indent="-285750">
              <a:lnSpc>
                <a:spcPts val="1900"/>
              </a:lnSpc>
              <a:spcBef>
                <a:spcPts val="440"/>
              </a:spcBef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No labor is </a:t>
            </a:r>
            <a:r>
              <a:rPr sz="1600" dirty="0">
                <a:solidFill>
                  <a:srgbClr val="663300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be performed by hand that can better be done by animal labor or  machinery.</a:t>
            </a:r>
            <a:endParaRPr sz="1600">
              <a:latin typeface="Arial"/>
              <a:cs typeface="Arial"/>
            </a:endParaRPr>
          </a:p>
          <a:p>
            <a:pPr marL="755650" marR="199390" lvl="1" indent="-285750" algn="just">
              <a:lnSpc>
                <a:spcPct val="101600"/>
              </a:lnSpc>
              <a:spcBef>
                <a:spcPts val="290"/>
              </a:spcBef>
              <a:buChar char="–"/>
              <a:tabLst>
                <a:tab pos="755650" algn="l"/>
              </a:tabLst>
            </a:pP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All Thanksgiving, Fast Days, </a:t>
            </a:r>
            <a:r>
              <a:rPr sz="1600" spc="-10" dirty="0">
                <a:solidFill>
                  <a:srgbClr val="663300"/>
                </a:solidFill>
                <a:latin typeface="Arial"/>
                <a:cs typeface="Arial"/>
              </a:rPr>
              <a:t>"Holidays"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and National Celebration Days are </a:t>
            </a:r>
            <a:r>
              <a:rPr sz="1600" dirty="0">
                <a:solidFill>
                  <a:srgbClr val="663300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be  enjoyed by contractors without being regarded as </a:t>
            </a:r>
            <a:r>
              <a:rPr sz="1600" dirty="0">
                <a:solidFill>
                  <a:srgbClr val="663300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neglect of duty or violation of  contract.</a:t>
            </a:r>
            <a:endParaRPr sz="1600">
              <a:latin typeface="Arial"/>
              <a:cs typeface="Arial"/>
            </a:endParaRPr>
          </a:p>
          <a:p>
            <a:pPr marL="755650" marR="5080" lvl="1" indent="-285750">
              <a:lnSpc>
                <a:spcPts val="1900"/>
              </a:lnSpc>
              <a:spcBef>
                <a:spcPts val="459"/>
              </a:spcBef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Good conduct and good behavior of </a:t>
            </a:r>
            <a:r>
              <a:rPr sz="1600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Freedmen toward </a:t>
            </a:r>
            <a:r>
              <a:rPr sz="1600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proprietor; and good  and kind treatment of </a:t>
            </a:r>
            <a:r>
              <a:rPr sz="1600" dirty="0">
                <a:solidFill>
                  <a:srgbClr val="663300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Proprietor </a:t>
            </a:r>
            <a:r>
              <a:rPr sz="1600" dirty="0">
                <a:solidFill>
                  <a:srgbClr val="663300"/>
                </a:solidFill>
                <a:latin typeface="Arial"/>
                <a:cs typeface="Arial"/>
              </a:rPr>
              <a:t>to the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Freedmen, </a:t>
            </a:r>
            <a:r>
              <a:rPr sz="1600" spc="-10" dirty="0">
                <a:solidFill>
                  <a:srgbClr val="663300"/>
                </a:solidFill>
                <a:latin typeface="Arial"/>
                <a:cs typeface="Arial"/>
              </a:rPr>
              <a:t>will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be strictly required</a:t>
            </a:r>
            <a:r>
              <a:rPr sz="1600" spc="14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by</a:t>
            </a:r>
            <a:r>
              <a:rPr sz="1600" dirty="0">
                <a:solidFill>
                  <a:srgbClr val="663300"/>
                </a:solidFill>
                <a:latin typeface="Arial"/>
                <a:cs typeface="Arial"/>
              </a:rPr>
              <a:t> the  </a:t>
            </a:r>
            <a:r>
              <a:rPr sz="1600" spc="-5" dirty="0">
                <a:solidFill>
                  <a:srgbClr val="663300"/>
                </a:solidFill>
                <a:latin typeface="Arial"/>
                <a:cs typeface="Arial"/>
              </a:rPr>
              <a:t>Authorities.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1930</Words>
  <Application>Microsoft Macintosh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From Slavery to  Sharecropping</vt:lpstr>
      <vt:lpstr>Slide 2</vt:lpstr>
      <vt:lpstr>The End of Slavery</vt:lpstr>
      <vt:lpstr>Sharecropping Originates at the  End of the Civil War</vt:lpstr>
      <vt:lpstr>Could Freed Slaves Succeed as Sharecroppers?</vt:lpstr>
      <vt:lpstr>Could Freed Slaves Succeed as Sharecroppers?</vt:lpstr>
      <vt:lpstr>Could Freed Slaves Succeed as Sharecroppers?</vt:lpstr>
      <vt:lpstr>Slide 8</vt:lpstr>
      <vt:lpstr>Freedmen’s Bureau “Model Contract”</vt:lpstr>
      <vt:lpstr>Freedmen’s Bureau “Model Contract”</vt:lpstr>
      <vt:lpstr>Slide 11</vt:lpstr>
      <vt:lpstr>Slide 12</vt:lpstr>
      <vt:lpstr>Could Freed Slaves Succeed as Sharecroppers?</vt:lpstr>
      <vt:lpstr>Slide 14</vt:lpstr>
      <vt:lpstr>Slide 15</vt:lpstr>
      <vt:lpstr>Could Freed Slaves Succeed as Sharecroppers?</vt:lpstr>
      <vt:lpstr>Amazing Accomplishments in Spite of Adversity</vt:lpstr>
      <vt:lpstr>Sharecropping and Tenant Farming Continue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Slavery to  Sharecropping</dc:title>
  <cp:lastModifiedBy>Jack</cp:lastModifiedBy>
  <cp:revision>1</cp:revision>
  <dcterms:created xsi:type="dcterms:W3CDTF">2017-03-04T19:43:34Z</dcterms:created>
  <dcterms:modified xsi:type="dcterms:W3CDTF">2017-03-04T19:45:46Z</dcterms:modified>
</cp:coreProperties>
</file>