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4" r:id="rId3"/>
    <p:sldId id="269" r:id="rId4"/>
    <p:sldId id="268" r:id="rId5"/>
    <p:sldId id="259" r:id="rId6"/>
    <p:sldId id="270" r:id="rId7"/>
    <p:sldId id="262" r:id="rId8"/>
    <p:sldId id="257" r:id="rId9"/>
    <p:sldId id="263" r:id="rId10"/>
    <p:sldId id="258" r:id="rId11"/>
    <p:sldId id="265" r:id="rId12"/>
    <p:sldId id="261" r:id="rId13"/>
    <p:sldId id="260"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3" autoAdjust="0"/>
    <p:restoredTop sz="94660"/>
  </p:normalViewPr>
  <p:slideViewPr>
    <p:cSldViewPr snapToGrid="0">
      <p:cViewPr>
        <p:scale>
          <a:sx n="61" d="100"/>
          <a:sy n="61" d="100"/>
        </p:scale>
        <p:origin x="-66" y="-6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7B5E5-B035-46EF-BB53-08F335460824}" type="datetimeFigureOut">
              <a:rPr lang="en-US"/>
              <a:t>2/21/2016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8B679-D7F2-4F34-8002-06F88B96CC2C}" type="slidenum">
              <a:rPr lang="en-US"/>
              <a:t>‹#›</a:t>
            </a:fld>
            <a:endParaRPr lang="en-US"/>
          </a:p>
        </p:txBody>
      </p:sp>
    </p:spTree>
    <p:extLst>
      <p:ext uri="{BB962C8B-B14F-4D97-AF65-F5344CB8AC3E}">
        <p14:creationId xmlns:p14="http://schemas.microsoft.com/office/powerpoint/2010/main" val="3484700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8B679-D7F2-4F34-8002-06F88B96CC2C}" type="slidenum">
              <a:rPr lang="en-US"/>
              <a:t>1</a:t>
            </a:fld>
            <a:endParaRPr lang="en-US"/>
          </a:p>
        </p:txBody>
      </p:sp>
    </p:spTree>
    <p:extLst>
      <p:ext uri="{BB962C8B-B14F-4D97-AF65-F5344CB8AC3E}">
        <p14:creationId xmlns:p14="http://schemas.microsoft.com/office/powerpoint/2010/main" val="3468446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8B679-D7F2-4F34-8002-06F88B96CC2C}" type="slidenum">
              <a:rPr lang="en-US"/>
              <a:t>10</a:t>
            </a:fld>
            <a:endParaRPr lang="en-US"/>
          </a:p>
        </p:txBody>
      </p:sp>
    </p:spTree>
    <p:extLst>
      <p:ext uri="{BB962C8B-B14F-4D97-AF65-F5344CB8AC3E}">
        <p14:creationId xmlns:p14="http://schemas.microsoft.com/office/powerpoint/2010/main" val="4194131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8B679-D7F2-4F34-8002-06F88B96CC2C}" type="slidenum">
              <a:rPr lang="en-US"/>
              <a:t>11</a:t>
            </a:fld>
            <a:endParaRPr lang="en-US"/>
          </a:p>
        </p:txBody>
      </p:sp>
    </p:spTree>
    <p:extLst>
      <p:ext uri="{BB962C8B-B14F-4D97-AF65-F5344CB8AC3E}">
        <p14:creationId xmlns:p14="http://schemas.microsoft.com/office/powerpoint/2010/main" val="2482367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8B679-D7F2-4F34-8002-06F88B96CC2C}" type="slidenum">
              <a:rPr lang="en-US"/>
              <a:t>12</a:t>
            </a:fld>
            <a:endParaRPr lang="en-US"/>
          </a:p>
        </p:txBody>
      </p:sp>
    </p:spTree>
    <p:extLst>
      <p:ext uri="{BB962C8B-B14F-4D97-AF65-F5344CB8AC3E}">
        <p14:creationId xmlns:p14="http://schemas.microsoft.com/office/powerpoint/2010/main" val="3465904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8B679-D7F2-4F34-8002-06F88B96CC2C}" type="slidenum">
              <a:rPr lang="en-US"/>
              <a:t>13</a:t>
            </a:fld>
            <a:endParaRPr lang="en-US"/>
          </a:p>
        </p:txBody>
      </p:sp>
    </p:spTree>
    <p:extLst>
      <p:ext uri="{BB962C8B-B14F-4D97-AF65-F5344CB8AC3E}">
        <p14:creationId xmlns:p14="http://schemas.microsoft.com/office/powerpoint/2010/main" val="2356970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8B679-D7F2-4F34-8002-06F88B96CC2C}" type="slidenum">
              <a:rPr lang="en-US"/>
              <a:t>14</a:t>
            </a:fld>
            <a:endParaRPr lang="en-US"/>
          </a:p>
        </p:txBody>
      </p:sp>
    </p:spTree>
    <p:extLst>
      <p:ext uri="{BB962C8B-B14F-4D97-AF65-F5344CB8AC3E}">
        <p14:creationId xmlns:p14="http://schemas.microsoft.com/office/powerpoint/2010/main" val="814804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8B679-D7F2-4F34-8002-06F88B96CC2C}" type="slidenum">
              <a:rPr lang="en-US"/>
              <a:t>15</a:t>
            </a:fld>
            <a:endParaRPr lang="en-US"/>
          </a:p>
        </p:txBody>
      </p:sp>
    </p:spTree>
    <p:extLst>
      <p:ext uri="{BB962C8B-B14F-4D97-AF65-F5344CB8AC3E}">
        <p14:creationId xmlns:p14="http://schemas.microsoft.com/office/powerpoint/2010/main" val="176432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8B679-D7F2-4F34-8002-06F88B96CC2C}" type="slidenum">
              <a:rPr lang="en-US"/>
              <a:t>2</a:t>
            </a:fld>
            <a:endParaRPr lang="en-US"/>
          </a:p>
        </p:txBody>
      </p:sp>
    </p:spTree>
    <p:extLst>
      <p:ext uri="{BB962C8B-B14F-4D97-AF65-F5344CB8AC3E}">
        <p14:creationId xmlns:p14="http://schemas.microsoft.com/office/powerpoint/2010/main" val="3184562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8B679-D7F2-4F34-8002-06F88B96CC2C}" type="slidenum">
              <a:rPr lang="en-US"/>
              <a:t>3</a:t>
            </a:fld>
            <a:endParaRPr lang="en-US"/>
          </a:p>
        </p:txBody>
      </p:sp>
    </p:spTree>
    <p:extLst>
      <p:ext uri="{BB962C8B-B14F-4D97-AF65-F5344CB8AC3E}">
        <p14:creationId xmlns:p14="http://schemas.microsoft.com/office/powerpoint/2010/main" val="2284099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8B679-D7F2-4F34-8002-06F88B96CC2C}" type="slidenum">
              <a:rPr lang="en-US"/>
              <a:t>4</a:t>
            </a:fld>
            <a:endParaRPr lang="en-US"/>
          </a:p>
        </p:txBody>
      </p:sp>
    </p:spTree>
    <p:extLst>
      <p:ext uri="{BB962C8B-B14F-4D97-AF65-F5344CB8AC3E}">
        <p14:creationId xmlns:p14="http://schemas.microsoft.com/office/powerpoint/2010/main" val="2374443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8B679-D7F2-4F34-8002-06F88B96CC2C}" type="slidenum">
              <a:rPr lang="en-US"/>
              <a:t>5</a:t>
            </a:fld>
            <a:endParaRPr lang="en-US"/>
          </a:p>
        </p:txBody>
      </p:sp>
    </p:spTree>
    <p:extLst>
      <p:ext uri="{BB962C8B-B14F-4D97-AF65-F5344CB8AC3E}">
        <p14:creationId xmlns:p14="http://schemas.microsoft.com/office/powerpoint/2010/main" val="317142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8B679-D7F2-4F34-8002-06F88B96CC2C}" type="slidenum">
              <a:rPr lang="en-US"/>
              <a:t>6</a:t>
            </a:fld>
            <a:endParaRPr lang="en-US"/>
          </a:p>
        </p:txBody>
      </p:sp>
    </p:spTree>
    <p:extLst>
      <p:ext uri="{BB962C8B-B14F-4D97-AF65-F5344CB8AC3E}">
        <p14:creationId xmlns:p14="http://schemas.microsoft.com/office/powerpoint/2010/main" val="1308577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8B679-D7F2-4F34-8002-06F88B96CC2C}" type="slidenum">
              <a:rPr lang="en-US"/>
              <a:t>7</a:t>
            </a:fld>
            <a:endParaRPr lang="en-US"/>
          </a:p>
        </p:txBody>
      </p:sp>
    </p:spTree>
    <p:extLst>
      <p:ext uri="{BB962C8B-B14F-4D97-AF65-F5344CB8AC3E}">
        <p14:creationId xmlns:p14="http://schemas.microsoft.com/office/powerpoint/2010/main" val="970992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8B679-D7F2-4F34-8002-06F88B96CC2C}" type="slidenum">
              <a:rPr lang="en-US"/>
              <a:t>8</a:t>
            </a:fld>
            <a:endParaRPr lang="en-US"/>
          </a:p>
        </p:txBody>
      </p:sp>
    </p:spTree>
    <p:extLst>
      <p:ext uri="{BB962C8B-B14F-4D97-AF65-F5344CB8AC3E}">
        <p14:creationId xmlns:p14="http://schemas.microsoft.com/office/powerpoint/2010/main" val="2106715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8B679-D7F2-4F34-8002-06F88B96CC2C}" type="slidenum">
              <a:rPr lang="en-US"/>
              <a:t>9</a:t>
            </a:fld>
            <a:endParaRPr lang="en-US"/>
          </a:p>
        </p:txBody>
      </p:sp>
    </p:spTree>
    <p:extLst>
      <p:ext uri="{BB962C8B-B14F-4D97-AF65-F5344CB8AC3E}">
        <p14:creationId xmlns:p14="http://schemas.microsoft.com/office/powerpoint/2010/main" val="841389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1FA7AC5-6045-4418-8E60-F48788734473}" type="datetimeFigureOut">
              <a:rPr lang="en-US" smtClean="0"/>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05718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705776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511495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67295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44216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FA7AC5-6045-4418-8E60-F48788734473}" type="datetimeFigureOut">
              <a:rPr lang="en-US" smtClean="0"/>
              <a:t>2/21/2016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114945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FA7AC5-6045-4418-8E60-F48788734473}" type="datetimeFigureOut">
              <a:rPr lang="en-US" smtClean="0"/>
              <a:t>2/21/2016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158099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527347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612933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F1FA7AC5-6045-4418-8E60-F48788734473}" type="datetimeFigureOut">
              <a:rPr lang="en-US" smtClean="0"/>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746204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56655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FA7AC5-6045-4418-8E60-F48788734473}" type="datetimeFigureOut">
              <a:rPr lang="en-US" smtClean="0"/>
              <a:t>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18894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1FA7AC5-6045-4418-8E60-F48788734473}" type="datetimeFigureOut">
              <a:rPr lang="en-US" smtClean="0"/>
              <a:t>2/21/2016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900765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F1FA7AC5-6045-4418-8E60-F48788734473}" type="datetimeFigureOut">
              <a:rPr lang="en-US" smtClean="0"/>
              <a:t>2/21/2016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56443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1FA7AC5-6045-4418-8E60-F48788734473}" type="datetimeFigureOut">
              <a:rPr lang="en-US" smtClean="0"/>
              <a:t>2/21/2016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045869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7" name="Date Placeholder 4"/>
          <p:cNvSpPr>
            <a:spLocks noGrp="1"/>
          </p:cNvSpPr>
          <p:nvPr>
            <p:ph type="dt" sz="half" idx="10"/>
          </p:nvPr>
        </p:nvSpPr>
        <p:spPr/>
        <p:txBody>
          <a:bodyPr/>
          <a:lstStyle/>
          <a:p>
            <a:fld id="{F1FA7AC5-6045-4418-8E60-F48788734473}" type="datetimeFigureOut">
              <a:rPr lang="en-US" smtClean="0"/>
              <a:t>2/21/2016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611014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63962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1FA7AC5-6045-4418-8E60-F48788734473}" type="datetimeFigureOut">
              <a:rPr lang="en-US" smtClean="0"/>
              <a:t>2/21/2016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7637056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history.com/topics/john-d-rockefeller/videos/andrew-carnegie?m=528e394da93ae&amp;s=undefined&amp;f=1&amp;free=fals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history.com/topics/john-d-rockefeller/videos/the-rise-of-j-p-morgan?m=528e394da93ae&amp;s=undefined&amp;f=1&amp;free=fals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u-s-history.com/pages/h843.htm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b0bieBdh19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history.com/topics/john-d-rockefeller/videos/the-men-who-built-america-the-rise-of-cornelius-vanderbilt?m=528e394da93ae&amp;s=undefined&amp;f=1&amp;free=fals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history.com/topics/john-d-rockefeller/videos/the-men-who-built-america-monopol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171575" y="4776788"/>
            <a:ext cx="8809038" cy="1591873"/>
          </a:xfrm>
        </p:spPr>
        <p:txBody>
          <a:bodyPr>
            <a:normAutofit/>
          </a:bodyPr>
          <a:lstStyle/>
          <a:p>
            <a:pPr algn="ctr"/>
            <a:r>
              <a:rPr lang="en-US" sz="3200" b="1" dirty="0">
                <a:solidFill>
                  <a:srgbClr val="FFFFFF"/>
                </a:solidFill>
              </a:rPr>
              <a:t>"Robber barons"  or </a:t>
            </a:r>
          </a:p>
          <a:p>
            <a:pPr algn="ctr"/>
            <a:r>
              <a:rPr lang="en-US" sz="3200" b="1" dirty="0">
                <a:solidFill>
                  <a:srgbClr val="FFFFFF"/>
                </a:solidFill>
              </a:rPr>
              <a:t>"captains of industry"?</a:t>
            </a:r>
          </a:p>
        </p:txBody>
      </p:sp>
      <p:pic>
        <p:nvPicPr>
          <p:cNvPr id="4" name="Picture 3"/>
          <p:cNvPicPr>
            <a:picLocks noChangeAspect="1"/>
          </p:cNvPicPr>
          <p:nvPr/>
        </p:nvPicPr>
        <p:blipFill>
          <a:blip r:embed="rId3"/>
          <a:stretch>
            <a:fillRect/>
          </a:stretch>
        </p:blipFill>
        <p:spPr>
          <a:xfrm>
            <a:off x="2414012" y="665455"/>
            <a:ext cx="6133723" cy="4119498"/>
          </a:xfrm>
          <a:prstGeom prst="rect">
            <a:avLst/>
          </a:prstGeom>
        </p:spPr>
      </p:pic>
    </p:spTree>
    <p:extLst>
      <p:ext uri="{BB962C8B-B14F-4D97-AF65-F5344CB8AC3E}">
        <p14:creationId xmlns:p14="http://schemas.microsoft.com/office/powerpoint/2010/main" val="4157082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Andrew Carnegie &amp; U.S. Steel</a:t>
            </a:r>
          </a:p>
        </p:txBody>
      </p:sp>
      <p:sp>
        <p:nvSpPr>
          <p:cNvPr id="3" name="Content Placeholder 2"/>
          <p:cNvSpPr>
            <a:spLocks noGrp="1"/>
          </p:cNvSpPr>
          <p:nvPr>
            <p:ph idx="1"/>
          </p:nvPr>
        </p:nvSpPr>
        <p:spPr/>
        <p:txBody>
          <a:bodyPr vert="horz" lIns="91440" tIns="45720" rIns="91440" bIns="45720" rtlCol="0" anchor="t">
            <a:normAutofit/>
          </a:bodyPr>
          <a:lstStyle/>
          <a:p>
            <a:r>
              <a:rPr lang="en-US" dirty="0">
                <a:latin typeface="Calibri" charset="0"/>
                <a:hlinkClick r:id="rId3"/>
              </a:rPr>
              <a:t>http://www.history.com/topics/john-d-rockefeller/videos/andrew-carnegie?m=528e394da93ae&amp;s=undefined&amp;f=1&amp;free=false</a:t>
            </a:r>
          </a:p>
          <a:p>
            <a:endParaRPr lang="en-US" dirty="0"/>
          </a:p>
        </p:txBody>
      </p:sp>
    </p:spTree>
    <p:extLst>
      <p:ext uri="{BB962C8B-B14F-4D97-AF65-F5344CB8AC3E}">
        <p14:creationId xmlns:p14="http://schemas.microsoft.com/office/powerpoint/2010/main" val="999649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59" y="0"/>
            <a:ext cx="9404723" cy="1400530"/>
          </a:xfrm>
        </p:spPr>
        <p:txBody>
          <a:bodyPr/>
          <a:lstStyle/>
          <a:p>
            <a:r>
              <a:rPr lang="en-US" dirty="0"/>
              <a:t>CARNEGIE:</a:t>
            </a:r>
          </a:p>
        </p:txBody>
      </p:sp>
      <p:sp>
        <p:nvSpPr>
          <p:cNvPr id="3" name="Content Placeholder 2"/>
          <p:cNvSpPr>
            <a:spLocks noGrp="1"/>
          </p:cNvSpPr>
          <p:nvPr>
            <p:ph idx="1"/>
          </p:nvPr>
        </p:nvSpPr>
        <p:spPr>
          <a:xfrm>
            <a:off x="1120775" y="885825"/>
            <a:ext cx="8947150" cy="5763578"/>
          </a:xfrm>
        </p:spPr>
        <p:txBody>
          <a:bodyPr vert="horz" lIns="91440" tIns="45720" rIns="91440" bIns="45720" rtlCol="0" anchor="t">
            <a:normAutofit fontScale="92500" lnSpcReduction="10000"/>
          </a:bodyPr>
          <a:lstStyle/>
          <a:p>
            <a:r>
              <a:rPr lang="en-US" sz="2400" b="1" dirty="0"/>
              <a:t>Scottish born "Rags-to-Riches" story</a:t>
            </a:r>
          </a:p>
          <a:p>
            <a:r>
              <a:rPr lang="en-US" sz="2400" b="1" dirty="0"/>
              <a:t>Started work as a "bobbin boy" in a cotton factory for $1.20 a week, then as a telegraph operator for the superintendent of the Pennsylvania Railroad</a:t>
            </a:r>
          </a:p>
          <a:p>
            <a:r>
              <a:rPr lang="en-US" sz="2400" b="1" dirty="0"/>
              <a:t>Invested in telegraph, iron, and oil companies before creating Carnegie Steel</a:t>
            </a:r>
          </a:p>
          <a:p>
            <a:r>
              <a:rPr lang="en-US" sz="2400" b="1" dirty="0"/>
              <a:t>Amassed wealth through vertical monopoly strategies</a:t>
            </a:r>
          </a:p>
          <a:p>
            <a:r>
              <a:rPr lang="en-US" sz="2400" b="1" dirty="0"/>
              <a:t>His reputation was hurt by the violence of the Homestead Strike</a:t>
            </a:r>
          </a:p>
          <a:p>
            <a:r>
              <a:rPr lang="en-US" sz="2400" b="1" dirty="0"/>
              <a:t>Sold Carnegie Steel to Morgan for $480 million</a:t>
            </a:r>
          </a:p>
          <a:p>
            <a:r>
              <a:rPr lang="en-US" sz="2400" b="1" dirty="0"/>
              <a:t>Devoted the rest of his life to philanthropy through his "Gospel of Wealth"</a:t>
            </a:r>
          </a:p>
          <a:p>
            <a:r>
              <a:rPr lang="en-US" sz="2400" b="1" dirty="0"/>
              <a:t>"The man who dies thus rich dies disgraced."  He gave away up to $350 million to build libraries, organs for churches, and Carnegie Hall</a:t>
            </a:r>
          </a:p>
          <a:p>
            <a:endParaRPr lang="en-US" dirty="0"/>
          </a:p>
        </p:txBody>
      </p:sp>
    </p:spTree>
    <p:extLst>
      <p:ext uri="{BB962C8B-B14F-4D97-AF65-F5344CB8AC3E}">
        <p14:creationId xmlns:p14="http://schemas.microsoft.com/office/powerpoint/2010/main" val="3996993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3116" y="512046"/>
            <a:ext cx="12208460" cy="5982160"/>
          </a:xfrm>
          <a:prstGeom prst="rect">
            <a:avLst/>
          </a:prstGeom>
        </p:spPr>
      </p:pic>
    </p:spTree>
    <p:extLst>
      <p:ext uri="{BB962C8B-B14F-4D97-AF65-F5344CB8AC3E}">
        <p14:creationId xmlns:p14="http://schemas.microsoft.com/office/powerpoint/2010/main" val="2449828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J.P. Morgan</a:t>
            </a:r>
          </a:p>
        </p:txBody>
      </p:sp>
      <p:sp>
        <p:nvSpPr>
          <p:cNvPr id="3" name="Content Placeholder 2"/>
          <p:cNvSpPr>
            <a:spLocks noGrp="1"/>
          </p:cNvSpPr>
          <p:nvPr>
            <p:ph idx="1"/>
          </p:nvPr>
        </p:nvSpPr>
        <p:spPr/>
        <p:txBody>
          <a:bodyPr vert="horz" lIns="91440" tIns="45720" rIns="91440" bIns="45720" rtlCol="0" anchor="t">
            <a:normAutofit/>
          </a:bodyPr>
          <a:lstStyle/>
          <a:p>
            <a:r>
              <a:rPr lang="en-US" dirty="0">
                <a:latin typeface="Calibri" charset="0"/>
                <a:hlinkClick r:id="rId3"/>
              </a:rPr>
              <a:t>http://www.history.com/topics/john-d-rockefeller/videos/the-rise-of-j-p-morgan?m=528e394da93ae&amp;s=undefined&amp;f=1&amp;free=false</a:t>
            </a:r>
          </a:p>
          <a:p>
            <a:endParaRPr lang="en-US" dirty="0"/>
          </a:p>
        </p:txBody>
      </p:sp>
    </p:spTree>
    <p:extLst>
      <p:ext uri="{BB962C8B-B14F-4D97-AF65-F5344CB8AC3E}">
        <p14:creationId xmlns:p14="http://schemas.microsoft.com/office/powerpoint/2010/main" val="1128071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176" y="120511"/>
            <a:ext cx="9404723" cy="1400530"/>
          </a:xfrm>
        </p:spPr>
        <p:txBody>
          <a:bodyPr/>
          <a:lstStyle/>
          <a:p>
            <a:r>
              <a:rPr lang="en-US" dirty="0"/>
              <a:t>MORGAN:</a:t>
            </a:r>
            <a:br>
              <a:rPr lang="en-US" dirty="0"/>
            </a:br>
            <a:endParaRPr lang="en-US" dirty="0"/>
          </a:p>
        </p:txBody>
      </p:sp>
      <p:sp>
        <p:nvSpPr>
          <p:cNvPr id="3" name="Content Placeholder 2"/>
          <p:cNvSpPr>
            <a:spLocks noGrp="1"/>
          </p:cNvSpPr>
          <p:nvPr>
            <p:ph idx="1"/>
          </p:nvPr>
        </p:nvSpPr>
        <p:spPr>
          <a:xfrm>
            <a:off x="1103313" y="865950"/>
            <a:ext cx="8947150" cy="5382450"/>
          </a:xfrm>
        </p:spPr>
        <p:txBody>
          <a:bodyPr vert="horz" lIns="91440" tIns="45720" rIns="91440" bIns="45720" rtlCol="0" anchor="t">
            <a:noAutofit/>
          </a:bodyPr>
          <a:lstStyle/>
          <a:p>
            <a:r>
              <a:rPr lang="en-US" sz="3200" dirty="0"/>
              <a:t>Born into a wealthy New England family</a:t>
            </a:r>
          </a:p>
          <a:p>
            <a:r>
              <a:rPr lang="en-US" sz="3200" dirty="0"/>
              <a:t>Followed his father into banking</a:t>
            </a:r>
          </a:p>
          <a:p>
            <a:r>
              <a:rPr lang="en-US" sz="3200" dirty="0"/>
              <a:t>Used his wealth to consolidate and reorganize financially troubled railroads, gaining controlling stock in 1/6 of America's rail lines</a:t>
            </a:r>
          </a:p>
          <a:p>
            <a:r>
              <a:rPr lang="en-US" sz="3200" dirty="0"/>
              <a:t>In America's financial crisis of 1895, he loaned the federal government $60 million</a:t>
            </a:r>
          </a:p>
          <a:p>
            <a:r>
              <a:rPr lang="en-US" sz="3200" dirty="0"/>
              <a:t>Bought Carnegie Steel and then created U.S. Steel Corporation</a:t>
            </a:r>
          </a:p>
        </p:txBody>
      </p:sp>
    </p:spTree>
    <p:extLst>
      <p:ext uri="{BB962C8B-B14F-4D97-AF65-F5344CB8AC3E}">
        <p14:creationId xmlns:p14="http://schemas.microsoft.com/office/powerpoint/2010/main" val="1073795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how and why did a select few get so prosperous?</a:t>
            </a:r>
          </a:p>
        </p:txBody>
      </p:sp>
      <p:sp>
        <p:nvSpPr>
          <p:cNvPr id="3" name="Content Placeholder 2"/>
          <p:cNvSpPr>
            <a:spLocks noGrp="1"/>
          </p:cNvSpPr>
          <p:nvPr>
            <p:ph sz="half" idx="1"/>
          </p:nvPr>
        </p:nvSpPr>
        <p:spPr/>
        <p:txBody>
          <a:bodyPr vert="horz" lIns="91440" tIns="45720" rIns="91440" bIns="45720" rtlCol="0" anchor="t">
            <a:normAutofit fontScale="77500" lnSpcReduction="20000"/>
          </a:bodyPr>
          <a:lstStyle/>
          <a:p>
            <a:r>
              <a:rPr lang="en-US" sz="2800" dirty="0"/>
              <a:t>SOCIAL DARWINISM:</a:t>
            </a:r>
          </a:p>
          <a:p>
            <a:pPr marL="0" indent="0">
              <a:buNone/>
            </a:pPr>
            <a:r>
              <a:rPr lang="en-US" sz="2800" dirty="0">
                <a:solidFill>
                  <a:srgbClr val="000000"/>
                </a:solidFill>
                <a:latin typeface="Arial" charset="0"/>
              </a:rPr>
              <a:t>Social Darwinism was the application of Charles Darwin`s scientific theories of evolution and natural selection to contemporary social development. In nature, only the fittest survived—so too in the marketplace. This form of justification was enthusiastically adopted by many American businessmen as scientific proof of their superiority.</a:t>
            </a:r>
          </a:p>
        </p:txBody>
      </p:sp>
      <p:sp>
        <p:nvSpPr>
          <p:cNvPr id="4" name="Content Placeholder 3"/>
          <p:cNvSpPr>
            <a:spLocks noGrp="1"/>
          </p:cNvSpPr>
          <p:nvPr>
            <p:ph sz="half" idx="2"/>
          </p:nvPr>
        </p:nvSpPr>
        <p:spPr/>
        <p:txBody>
          <a:bodyPr vert="horz" lIns="91440" tIns="45720" rIns="91440" bIns="45720" rtlCol="0" anchor="t">
            <a:normAutofit fontScale="77500" lnSpcReduction="20000"/>
          </a:bodyPr>
          <a:lstStyle/>
          <a:p>
            <a:r>
              <a:rPr lang="en-US" sz="2800" dirty="0"/>
              <a:t>GOSPEL OF WEALTH:</a:t>
            </a:r>
          </a:p>
          <a:p>
            <a:pPr marL="0" indent="0">
              <a:buNone/>
            </a:pPr>
            <a:r>
              <a:rPr lang="en-US" sz="2800" dirty="0">
                <a:solidFill>
                  <a:srgbClr val="000000"/>
                </a:solidFill>
                <a:latin typeface="Arial" charset="0"/>
              </a:rPr>
              <a:t>The Gospel of Wealth, or sometimes the Gospel of Success, was the term for a notion promoted by many successful businessmen that their massive wealth was a social benefit for all. The Gospel of Wealth was a softer version of </a:t>
            </a:r>
            <a:r>
              <a:rPr lang="en-US" sz="2800" dirty="0">
                <a:solidFill>
                  <a:srgbClr val="000000"/>
                </a:solidFill>
                <a:latin typeface="Arial" charset="0"/>
                <a:hlinkClick r:id="rId3"/>
              </a:rPr>
              <a:t>Social Darwinism</a:t>
            </a:r>
            <a:r>
              <a:rPr lang="en-US" sz="2800" dirty="0">
                <a:solidFill>
                  <a:srgbClr val="000000"/>
                </a:solidFill>
                <a:latin typeface="Arial" charset="0"/>
              </a:rPr>
              <a:t>. The advocates linked wealth with responsibility, arguing that those with great material possessions had equally great obligations to society</a:t>
            </a:r>
          </a:p>
        </p:txBody>
      </p:sp>
    </p:spTree>
    <p:extLst>
      <p:ext uri="{BB962C8B-B14F-4D97-AF65-F5344CB8AC3E}">
        <p14:creationId xmlns:p14="http://schemas.microsoft.com/office/powerpoint/2010/main" val="362714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Bellwork</a:t>
            </a:r>
            <a:r>
              <a:rPr lang="en-US" dirty="0"/>
              <a:t> terms to define:</a:t>
            </a:r>
          </a:p>
        </p:txBody>
      </p:sp>
      <p:sp>
        <p:nvSpPr>
          <p:cNvPr id="3" name="Content Placeholder 2"/>
          <p:cNvSpPr>
            <a:spLocks noGrp="1"/>
          </p:cNvSpPr>
          <p:nvPr>
            <p:ph idx="1"/>
          </p:nvPr>
        </p:nvSpPr>
        <p:spPr>
          <a:xfrm>
            <a:off x="1103313" y="1283859"/>
            <a:ext cx="8947150" cy="4964541"/>
          </a:xfrm>
        </p:spPr>
        <p:txBody>
          <a:bodyPr vert="horz" lIns="91440" tIns="45720" rIns="91440" bIns="45720" rtlCol="0" anchor="t">
            <a:normAutofit fontScale="92500" lnSpcReduction="20000"/>
          </a:bodyPr>
          <a:lstStyle/>
          <a:p>
            <a:r>
              <a:rPr lang="en-US" sz="2800" dirty="0"/>
              <a:t>Robber Baron: an American capitalist who got rich at the expense of others, exploited natural resources, or had unfair government influence.</a:t>
            </a:r>
          </a:p>
          <a:p>
            <a:endParaRPr lang="en-US" dirty="0"/>
          </a:p>
          <a:p>
            <a:r>
              <a:rPr lang="en-US" sz="2800" dirty="0"/>
              <a:t>Captains of Industry:  business leaders who built a personal fortune and contributed positively to the country through jobs and philanthropy (charity)</a:t>
            </a:r>
          </a:p>
          <a:p>
            <a:endParaRPr lang="en-US" dirty="0"/>
          </a:p>
          <a:p>
            <a:r>
              <a:rPr lang="en-US" sz="2800"/>
              <a:t>Trust: a monopoly, where a single company or group owns nearly all of the market for a product/service</a:t>
            </a:r>
            <a:r>
              <a:rPr lang="en-US" dirty="0"/>
              <a:t> </a:t>
            </a:r>
          </a:p>
          <a:p>
            <a:endParaRPr lang="en-US" dirty="0"/>
          </a:p>
          <a:p>
            <a:r>
              <a:rPr lang="en-US" dirty="0"/>
              <a:t>READING:  The Gilded Age</a:t>
            </a:r>
          </a:p>
          <a:p>
            <a:endParaRPr lang="en-US" dirty="0"/>
          </a:p>
        </p:txBody>
      </p:sp>
    </p:spTree>
    <p:extLst>
      <p:ext uri="{BB962C8B-B14F-4D97-AF65-F5344CB8AC3E}">
        <p14:creationId xmlns:p14="http://schemas.microsoft.com/office/powerpoint/2010/main" val="2480166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 Terms:</a:t>
            </a:r>
          </a:p>
        </p:txBody>
      </p:sp>
      <p:sp>
        <p:nvSpPr>
          <p:cNvPr id="3" name="Content Placeholder 2"/>
          <p:cNvSpPr>
            <a:spLocks noGrp="1"/>
          </p:cNvSpPr>
          <p:nvPr>
            <p:ph idx="1"/>
          </p:nvPr>
        </p:nvSpPr>
        <p:spPr>
          <a:xfrm>
            <a:off x="1103313" y="1222121"/>
            <a:ext cx="8947150" cy="5026279"/>
          </a:xfrm>
        </p:spPr>
        <p:txBody>
          <a:bodyPr vert="horz" lIns="91440" tIns="45720" rIns="91440" bIns="45720" rtlCol="0" anchor="t">
            <a:normAutofit fontScale="92500"/>
          </a:bodyPr>
          <a:lstStyle/>
          <a:p>
            <a:r>
              <a:rPr lang="en-US" sz="3600" b="1" dirty="0"/>
              <a:t>Trustbuster: a person or agency employed to enforce antitrust laws</a:t>
            </a:r>
            <a:br>
              <a:rPr lang="en-US" sz="3600" b="1" dirty="0"/>
            </a:br>
            <a:endParaRPr lang="en-US" sz="3600" b="1" dirty="0"/>
          </a:p>
          <a:p>
            <a:r>
              <a:rPr lang="en-US" sz="3600" b="1" dirty="0"/>
              <a:t>Disparity: a great difference</a:t>
            </a:r>
            <a:br>
              <a:rPr lang="en-US" sz="3600" b="1" dirty="0"/>
            </a:br>
            <a:endParaRPr lang="en-US" sz="3600" b="1" dirty="0"/>
          </a:p>
          <a:p>
            <a:r>
              <a:rPr lang="en-US" sz="3600" b="1" dirty="0"/>
              <a:t>Equitably: fair and impartial</a:t>
            </a:r>
            <a:br>
              <a:rPr lang="en-US" sz="3600" b="1" dirty="0"/>
            </a:br>
            <a:endParaRPr lang="en-US" sz="3600" b="1" dirty="0"/>
          </a:p>
          <a:p>
            <a:r>
              <a:rPr lang="en-US" sz="3600" b="1" dirty="0"/>
              <a:t>Assimilate: take in and fully understand (information, ideas, or culture)</a:t>
            </a:r>
          </a:p>
        </p:txBody>
      </p:sp>
    </p:spTree>
    <p:extLst>
      <p:ext uri="{BB962C8B-B14F-4D97-AF65-F5344CB8AC3E}">
        <p14:creationId xmlns:p14="http://schemas.microsoft.com/office/powerpoint/2010/main" val="1945210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these "Titans of Industry"</a:t>
            </a:r>
          </a:p>
        </p:txBody>
      </p:sp>
      <p:sp>
        <p:nvSpPr>
          <p:cNvPr id="3" name="Content Placeholder 2"/>
          <p:cNvSpPr>
            <a:spLocks noGrp="1"/>
          </p:cNvSpPr>
          <p:nvPr>
            <p:ph idx="1"/>
          </p:nvPr>
        </p:nvSpPr>
        <p:spPr>
          <a:xfrm>
            <a:off x="1103313" y="1381482"/>
            <a:ext cx="8947150" cy="4866918"/>
          </a:xfrm>
        </p:spPr>
        <p:txBody>
          <a:bodyPr vert="horz" lIns="91440" tIns="45720" rIns="91440" bIns="45720" rtlCol="0" anchor="t">
            <a:normAutofit/>
          </a:bodyPr>
          <a:lstStyle/>
          <a:p>
            <a:r>
              <a:rPr lang="en-US" dirty="0">
                <a:latin typeface="Century Gothic" charset="0"/>
                <a:hlinkClick r:id="rId3"/>
              </a:rPr>
              <a:t>https://www.youtube.com/watch?v=b0bieBdh19k</a:t>
            </a:r>
          </a:p>
          <a:p>
            <a:r>
              <a:rPr lang="en-US" sz="3600" b="1" dirty="0">
                <a:latin typeface="Century Gothic" charset="0"/>
              </a:rPr>
              <a:t>Essential Questions:</a:t>
            </a:r>
          </a:p>
          <a:p>
            <a:pPr lvl="1"/>
            <a:r>
              <a:rPr lang="en-US" sz="3600" b="1" dirty="0">
                <a:solidFill>
                  <a:srgbClr val="FFFFFF"/>
                </a:solidFill>
                <a:latin typeface="Century Gothic" charset="0"/>
              </a:rPr>
              <a:t>How do these industrialists HELP America and how do they also perhaps HURT America?</a:t>
            </a:r>
          </a:p>
          <a:p>
            <a:pPr lvl="1"/>
            <a:r>
              <a:rPr lang="en-US" sz="3600" b="1" dirty="0">
                <a:solidFill>
                  <a:srgbClr val="FFFFFF"/>
                </a:solidFill>
                <a:latin typeface="Century Gothic" charset="0"/>
              </a:rPr>
              <a:t>How do the lives of the business owners and the workers compare/contrast?</a:t>
            </a:r>
          </a:p>
        </p:txBody>
      </p:sp>
    </p:spTree>
    <p:extLst>
      <p:ext uri="{BB962C8B-B14F-4D97-AF65-F5344CB8AC3E}">
        <p14:creationId xmlns:p14="http://schemas.microsoft.com/office/powerpoint/2010/main" val="3811641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Cornelius Vanderbilt</a:t>
            </a:r>
          </a:p>
        </p:txBody>
      </p:sp>
      <p:sp>
        <p:nvSpPr>
          <p:cNvPr id="3" name="Content Placeholder 2"/>
          <p:cNvSpPr>
            <a:spLocks noGrp="1"/>
          </p:cNvSpPr>
          <p:nvPr>
            <p:ph idx="1"/>
          </p:nvPr>
        </p:nvSpPr>
        <p:spPr/>
        <p:txBody>
          <a:bodyPr vert="horz" lIns="91440" tIns="45720" rIns="91440" bIns="45720" rtlCol="0" anchor="t">
            <a:normAutofit/>
          </a:bodyPr>
          <a:lstStyle/>
          <a:p>
            <a:r>
              <a:rPr lang="en-US" dirty="0">
                <a:latin typeface="Calibri" charset="0"/>
                <a:hlinkClick r:id="rId3"/>
              </a:rPr>
              <a:t>http://www.history.com/topics/john-d-rockefeller/videos/the-men-who-built-america-the-rise-of-cornelius-vanderbilt?m=528e394da93ae&amp;s=undefined&amp;f=1&amp;free=false</a:t>
            </a:r>
          </a:p>
          <a:p>
            <a:endParaRPr lang="en-US" dirty="0">
              <a:latin typeface="Calibri" charset="0"/>
            </a:endParaRPr>
          </a:p>
          <a:p>
            <a:endParaRPr lang="en-US" dirty="0">
              <a:latin typeface="Calibri" charset="0"/>
            </a:endParaRPr>
          </a:p>
          <a:p>
            <a:endParaRPr lang="en-US" dirty="0">
              <a:latin typeface="Calibri" charset="0"/>
            </a:endParaRPr>
          </a:p>
        </p:txBody>
      </p:sp>
    </p:spTree>
    <p:extLst>
      <p:ext uri="{BB962C8B-B14F-4D97-AF65-F5344CB8AC3E}">
        <p14:creationId xmlns:p14="http://schemas.microsoft.com/office/powerpoint/2010/main" val="1656204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452438"/>
            <a:ext cx="9404350" cy="3310365"/>
          </a:xfrm>
        </p:spPr>
        <p:txBody>
          <a:bodyPr/>
          <a:lstStyle/>
          <a:p>
            <a:r>
              <a:rPr lang="en-US" sz="4400" b="1" dirty="0"/>
              <a:t>Notes to take on the Tycoons/Business Owners: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51701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"Commodore" Cornelius Vanderbilt</a:t>
            </a:r>
          </a:p>
        </p:txBody>
      </p:sp>
      <p:sp>
        <p:nvSpPr>
          <p:cNvPr id="3" name="Content Placeholder 2"/>
          <p:cNvSpPr>
            <a:spLocks noGrp="1"/>
          </p:cNvSpPr>
          <p:nvPr>
            <p:ph idx="1"/>
          </p:nvPr>
        </p:nvSpPr>
        <p:spPr>
          <a:xfrm>
            <a:off x="1103313" y="1239839"/>
            <a:ext cx="8947150" cy="5008561"/>
          </a:xfrm>
        </p:spPr>
        <p:txBody>
          <a:bodyPr vert="horz" lIns="91440" tIns="45720" rIns="91440" bIns="45720" rtlCol="0" anchor="t">
            <a:normAutofit fontScale="92500" lnSpcReduction="10000"/>
          </a:bodyPr>
          <a:lstStyle/>
          <a:p>
            <a:r>
              <a:rPr lang="en-US" sz="2800" dirty="0"/>
              <a:t>Made his name in the shipping industry</a:t>
            </a:r>
          </a:p>
          <a:p>
            <a:pPr lvl="1"/>
            <a:r>
              <a:rPr lang="en-US" sz="2800" dirty="0"/>
              <a:t>Began ferrying people across NY Harbor</a:t>
            </a:r>
          </a:p>
          <a:p>
            <a:pPr lvl="1"/>
            <a:r>
              <a:rPr lang="en-US" sz="2800" dirty="0"/>
              <a:t>Got a contract from the U.S. government during the War of 1812</a:t>
            </a:r>
          </a:p>
          <a:p>
            <a:pPr lvl="1"/>
            <a:r>
              <a:rPr lang="en-US" sz="2800" dirty="0"/>
              <a:t>Provided transportation to California for prospectors during the Gold Rush</a:t>
            </a:r>
          </a:p>
          <a:p>
            <a:r>
              <a:rPr lang="en-US" sz="2800" dirty="0"/>
              <a:t>Moved into railroads just before the Civil War</a:t>
            </a:r>
          </a:p>
          <a:p>
            <a:pPr lvl="1"/>
            <a:r>
              <a:rPr lang="en-US" sz="2400" dirty="0"/>
              <a:t>Acquired the NY Central Railroad in 1869</a:t>
            </a:r>
          </a:p>
          <a:p>
            <a:pPr lvl="1"/>
            <a:r>
              <a:rPr lang="en-US" sz="2400" dirty="0"/>
              <a:t>Built the Grand Central Depot in NY City</a:t>
            </a:r>
          </a:p>
          <a:p>
            <a:r>
              <a:rPr lang="en-US" sz="2800" dirty="0"/>
              <a:t>Shrewd businessman known for cutthroat business tactics </a:t>
            </a:r>
          </a:p>
          <a:p>
            <a:pPr lvl="1"/>
            <a:endParaRPr lang="en-US" sz="2000" dirty="0"/>
          </a:p>
        </p:txBody>
      </p:sp>
    </p:spTree>
    <p:extLst>
      <p:ext uri="{BB962C8B-B14F-4D97-AF65-F5344CB8AC3E}">
        <p14:creationId xmlns:p14="http://schemas.microsoft.com/office/powerpoint/2010/main" val="3076991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D. Rockefeller &amp; Standard Oil</a:t>
            </a:r>
          </a:p>
        </p:txBody>
      </p:sp>
      <p:sp>
        <p:nvSpPr>
          <p:cNvPr id="3" name="Content Placeholder 2"/>
          <p:cNvSpPr>
            <a:spLocks noGrp="1"/>
          </p:cNvSpPr>
          <p:nvPr>
            <p:ph idx="1"/>
          </p:nvPr>
        </p:nvSpPr>
        <p:spPr/>
        <p:txBody>
          <a:bodyPr vert="horz" lIns="91440" tIns="45720" rIns="91440" bIns="45720" rtlCol="0" anchor="t">
            <a:normAutofit/>
          </a:bodyPr>
          <a:lstStyle/>
          <a:p>
            <a:r>
              <a:rPr lang="en-US" dirty="0">
                <a:latin typeface="Calibri" charset="0"/>
                <a:hlinkClick r:id="rId3"/>
              </a:rPr>
              <a:t>http://www.history.com/topics/john-d-rockefeller/videos/the-men-who-built-america-monopoly</a:t>
            </a:r>
          </a:p>
          <a:p>
            <a:endParaRPr lang="en-US" dirty="0">
              <a:latin typeface="Calibri" charset="0"/>
            </a:endParaRPr>
          </a:p>
        </p:txBody>
      </p:sp>
    </p:spTree>
    <p:extLst>
      <p:ext uri="{BB962C8B-B14F-4D97-AF65-F5344CB8AC3E}">
        <p14:creationId xmlns:p14="http://schemas.microsoft.com/office/powerpoint/2010/main" val="1284816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ROCKEFELLER:</a:t>
            </a:r>
            <a:br>
              <a:rPr lang="en-US" dirty="0"/>
            </a:br>
            <a:endParaRPr lang="en-US" dirty="0"/>
          </a:p>
        </p:txBody>
      </p:sp>
      <p:sp>
        <p:nvSpPr>
          <p:cNvPr id="3" name="Content Placeholder 2"/>
          <p:cNvSpPr>
            <a:spLocks noGrp="1"/>
          </p:cNvSpPr>
          <p:nvPr>
            <p:ph idx="1"/>
          </p:nvPr>
        </p:nvSpPr>
        <p:spPr>
          <a:xfrm>
            <a:off x="1205926" y="1355507"/>
            <a:ext cx="8947150" cy="5301170"/>
          </a:xfrm>
        </p:spPr>
        <p:txBody>
          <a:bodyPr vert="horz" lIns="91440" tIns="45720" rIns="91440" bIns="45720" rtlCol="0" anchor="t">
            <a:normAutofit lnSpcReduction="10000"/>
          </a:bodyPr>
          <a:lstStyle/>
          <a:p>
            <a:r>
              <a:rPr lang="en-US" sz="2800" dirty="0"/>
              <a:t>America's first billionaire</a:t>
            </a:r>
          </a:p>
          <a:p>
            <a:r>
              <a:rPr lang="en-US" sz="2800" dirty="0"/>
              <a:t>Sold produce and candy as a young man to help make money for the family</a:t>
            </a:r>
          </a:p>
          <a:p>
            <a:r>
              <a:rPr lang="en-US" sz="2800" dirty="0"/>
              <a:t>Got into the oil refining industry in 1863</a:t>
            </a:r>
          </a:p>
          <a:p>
            <a:r>
              <a:rPr lang="en-US" sz="2800" dirty="0"/>
              <a:t>Saw a profit in the "waste by-products" of crude oil</a:t>
            </a:r>
          </a:p>
          <a:p>
            <a:r>
              <a:rPr lang="en-US" sz="2800" dirty="0"/>
              <a:t>He cut deals with the railroads and ran other companies out of business</a:t>
            </a:r>
          </a:p>
          <a:p>
            <a:r>
              <a:rPr lang="en-US" sz="2800" dirty="0"/>
              <a:t>Founded Standard Oil (controlled 90% of America's refineries)</a:t>
            </a:r>
          </a:p>
          <a:p>
            <a:r>
              <a:rPr lang="en-US" sz="2800" dirty="0"/>
              <a:t>Donated $500 million</a:t>
            </a:r>
          </a:p>
        </p:txBody>
      </p:sp>
    </p:spTree>
    <p:extLst>
      <p:ext uri="{BB962C8B-B14F-4D97-AF65-F5344CB8AC3E}">
        <p14:creationId xmlns:p14="http://schemas.microsoft.com/office/powerpoint/2010/main" val="24452257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652</Words>
  <Application>Microsoft Office PowerPoint</Application>
  <PresentationFormat>Custom</PresentationFormat>
  <Paragraphs>82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Ion</vt:lpstr>
      <vt:lpstr>PowerPoint Presentation</vt:lpstr>
      <vt:lpstr>Bellwork terms to define:</vt:lpstr>
      <vt:lpstr>Vocab Terms:</vt:lpstr>
      <vt:lpstr>Who are these "Titans of Industry"</vt:lpstr>
      <vt:lpstr>Cornelius Vanderbilt</vt:lpstr>
      <vt:lpstr>Notes to take on the Tycoons/Business Owners:</vt:lpstr>
      <vt:lpstr>"Commodore" Cornelius Vanderbilt</vt:lpstr>
      <vt:lpstr>John D. Rockefeller &amp; Standard Oil</vt:lpstr>
      <vt:lpstr>ROCKEFELLER: </vt:lpstr>
      <vt:lpstr>Andrew Carnegie &amp; U.S. Steel</vt:lpstr>
      <vt:lpstr>CARNEGIE:</vt:lpstr>
      <vt:lpstr>PowerPoint Presentation</vt:lpstr>
      <vt:lpstr>J.P. Morgan</vt:lpstr>
      <vt:lpstr>MORGAN: </vt:lpstr>
      <vt:lpstr>So how and why did a select few get so prosperous?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Peyton, Sara</dc:creator>
  <cp:lastModifiedBy>Peyton, Sara</cp:lastModifiedBy>
  <cp:revision>17</cp:revision>
  <dcterms:created xsi:type="dcterms:W3CDTF">2012-07-27T01:16:44Z</dcterms:created>
  <dcterms:modified xsi:type="dcterms:W3CDTF">2016-02-21T20:18:43Z</dcterms:modified>
</cp:coreProperties>
</file>