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1"/>
  </p:notesMasterIdLst>
  <p:sldIdLst>
    <p:sldId id="256" r:id="rId2"/>
    <p:sldId id="262" r:id="rId3"/>
    <p:sldId id="268" r:id="rId4"/>
    <p:sldId id="274" r:id="rId5"/>
    <p:sldId id="263" r:id="rId6"/>
    <p:sldId id="265" r:id="rId7"/>
    <p:sldId id="275" r:id="rId8"/>
    <p:sldId id="273" r:id="rId9"/>
    <p:sldId id="279" r:id="rId10"/>
    <p:sldId id="266" r:id="rId11"/>
    <p:sldId id="257" r:id="rId12"/>
    <p:sldId id="282" r:id="rId13"/>
    <p:sldId id="281" r:id="rId14"/>
    <p:sldId id="283" r:id="rId15"/>
    <p:sldId id="278" r:id="rId16"/>
    <p:sldId id="276" r:id="rId17"/>
    <p:sldId id="277" r:id="rId18"/>
    <p:sldId id="284" r:id="rId19"/>
    <p:sldId id="28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737"/>
  </p:normalViewPr>
  <p:slideViewPr>
    <p:cSldViewPr>
      <p:cViewPr varScale="1">
        <p:scale>
          <a:sx n="89" d="100"/>
          <a:sy n="89" d="100"/>
        </p:scale>
        <p:origin x="1744"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AA6F83-AB42-4434-A582-CBE3C0105850}" type="datetimeFigureOut">
              <a:rPr lang="en-US" smtClean="0"/>
              <a:t>11/16/16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C326D6-5802-49FD-ABF2-5E49C8C035D9}" type="slidenum">
              <a:rPr lang="en-US" smtClean="0"/>
              <a:t>‹#›</a:t>
            </a:fld>
            <a:endParaRPr lang="en-US"/>
          </a:p>
        </p:txBody>
      </p:sp>
    </p:spTree>
    <p:extLst>
      <p:ext uri="{BB962C8B-B14F-4D97-AF65-F5344CB8AC3E}">
        <p14:creationId xmlns:p14="http://schemas.microsoft.com/office/powerpoint/2010/main" val="2258507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326D6-5802-49FD-ABF2-5E49C8C035D9}" type="slidenum">
              <a:rPr lang="en-US" smtClean="0"/>
              <a:t>4</a:t>
            </a:fld>
            <a:endParaRPr lang="en-US"/>
          </a:p>
        </p:txBody>
      </p:sp>
    </p:spTree>
    <p:extLst>
      <p:ext uri="{BB962C8B-B14F-4D97-AF65-F5344CB8AC3E}">
        <p14:creationId xmlns:p14="http://schemas.microsoft.com/office/powerpoint/2010/main" val="1662573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326D6-5802-49FD-ABF2-5E49C8C035D9}" type="slidenum">
              <a:rPr lang="en-US" smtClean="0"/>
              <a:t>5</a:t>
            </a:fld>
            <a:endParaRPr lang="en-US"/>
          </a:p>
        </p:txBody>
      </p:sp>
    </p:spTree>
    <p:extLst>
      <p:ext uri="{BB962C8B-B14F-4D97-AF65-F5344CB8AC3E}">
        <p14:creationId xmlns:p14="http://schemas.microsoft.com/office/powerpoint/2010/main" val="4003680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effectLst/>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98C326D6-5802-49FD-ABF2-5E49C8C035D9}" type="slidenum">
              <a:rPr lang="en-US" smtClean="0"/>
              <a:t>6</a:t>
            </a:fld>
            <a:endParaRPr lang="en-US"/>
          </a:p>
        </p:txBody>
      </p:sp>
    </p:spTree>
    <p:extLst>
      <p:ext uri="{BB962C8B-B14F-4D97-AF65-F5344CB8AC3E}">
        <p14:creationId xmlns:p14="http://schemas.microsoft.com/office/powerpoint/2010/main" val="2054958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effectLst/>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98C326D6-5802-49FD-ABF2-5E49C8C035D9}" type="slidenum">
              <a:rPr lang="en-US" smtClean="0"/>
              <a:t>8</a:t>
            </a:fld>
            <a:endParaRPr lang="en-US"/>
          </a:p>
        </p:txBody>
      </p:sp>
    </p:spTree>
    <p:extLst>
      <p:ext uri="{BB962C8B-B14F-4D97-AF65-F5344CB8AC3E}">
        <p14:creationId xmlns:p14="http://schemas.microsoft.com/office/powerpoint/2010/main" val="2054958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326D6-5802-49FD-ABF2-5E49C8C035D9}" type="slidenum">
              <a:rPr lang="en-US" smtClean="0"/>
              <a:t>17</a:t>
            </a:fld>
            <a:endParaRPr lang="en-US"/>
          </a:p>
        </p:txBody>
      </p:sp>
    </p:spTree>
    <p:extLst>
      <p:ext uri="{BB962C8B-B14F-4D97-AF65-F5344CB8AC3E}">
        <p14:creationId xmlns:p14="http://schemas.microsoft.com/office/powerpoint/2010/main" val="544862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2FBFD82F-41CB-4614-9C8C-D4D0AD33DB57}" type="datetimeFigureOut">
              <a:rPr lang="en-US" smtClean="0"/>
              <a:t>11/16/16</a:t>
            </a:fld>
            <a:endParaRPr lang="en-US"/>
          </a:p>
        </p:txBody>
      </p:sp>
      <p:sp>
        <p:nvSpPr>
          <p:cNvPr id="16" name="Slide Number Placeholder 15"/>
          <p:cNvSpPr>
            <a:spLocks noGrp="1"/>
          </p:cNvSpPr>
          <p:nvPr>
            <p:ph type="sldNum" sz="quarter" idx="11"/>
          </p:nvPr>
        </p:nvSpPr>
        <p:spPr/>
        <p:txBody>
          <a:bodyPr/>
          <a:lstStyle/>
          <a:p>
            <a:fld id="{2D675185-2E22-4783-98DE-B6774180B326}"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BFD82F-41CB-4614-9C8C-D4D0AD33DB57}" type="datetimeFigureOut">
              <a:rPr lang="en-US" smtClean="0"/>
              <a:t>11/16/16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75185-2E22-4783-98DE-B6774180B32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BFD82F-41CB-4614-9C8C-D4D0AD33DB57}" type="datetimeFigureOut">
              <a:rPr lang="en-US" smtClean="0"/>
              <a:t>11/16/16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75185-2E22-4783-98DE-B6774180B32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2FBFD82F-41CB-4614-9C8C-D4D0AD33DB57}" type="datetimeFigureOut">
              <a:rPr lang="en-US" smtClean="0"/>
              <a:t>11/16/16</a:t>
            </a:fld>
            <a:endParaRPr lang="en-US"/>
          </a:p>
        </p:txBody>
      </p:sp>
      <p:sp>
        <p:nvSpPr>
          <p:cNvPr id="15" name="Slide Number Placeholder 14"/>
          <p:cNvSpPr>
            <a:spLocks noGrp="1"/>
          </p:cNvSpPr>
          <p:nvPr>
            <p:ph type="sldNum" sz="quarter" idx="11"/>
          </p:nvPr>
        </p:nvSpPr>
        <p:spPr/>
        <p:txBody>
          <a:bodyPr/>
          <a:lstStyle/>
          <a:p>
            <a:fld id="{2D675185-2E22-4783-98DE-B6774180B326}"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2FBFD82F-41CB-4614-9C8C-D4D0AD33DB57}" type="datetimeFigureOut">
              <a:rPr lang="en-US" smtClean="0"/>
              <a:t>11/16/16</a:t>
            </a:fld>
            <a:endParaRPr lang="en-US"/>
          </a:p>
        </p:txBody>
      </p:sp>
      <p:sp>
        <p:nvSpPr>
          <p:cNvPr id="13" name="Slide Number Placeholder 12"/>
          <p:cNvSpPr>
            <a:spLocks noGrp="1"/>
          </p:cNvSpPr>
          <p:nvPr>
            <p:ph type="sldNum" sz="quarter" idx="11"/>
          </p:nvPr>
        </p:nvSpPr>
        <p:spPr/>
        <p:txBody>
          <a:bodyPr/>
          <a:lstStyle/>
          <a:p>
            <a:fld id="{2D675185-2E22-4783-98DE-B6774180B326}"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2FBFD82F-41CB-4614-9C8C-D4D0AD33DB57}" type="datetimeFigureOut">
              <a:rPr lang="en-US" smtClean="0"/>
              <a:t>11/16/16</a:t>
            </a:fld>
            <a:endParaRPr lang="en-US"/>
          </a:p>
        </p:txBody>
      </p:sp>
      <p:sp>
        <p:nvSpPr>
          <p:cNvPr id="9" name="Slide Number Placeholder 8"/>
          <p:cNvSpPr>
            <a:spLocks noGrp="1"/>
          </p:cNvSpPr>
          <p:nvPr>
            <p:ph type="sldNum" sz="quarter" idx="11"/>
          </p:nvPr>
        </p:nvSpPr>
        <p:spPr/>
        <p:txBody>
          <a:bodyPr/>
          <a:lstStyle/>
          <a:p>
            <a:fld id="{2D675185-2E22-4783-98DE-B6774180B326}"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2FBFD82F-41CB-4614-9C8C-D4D0AD33DB57}" type="datetimeFigureOut">
              <a:rPr lang="en-US" smtClean="0"/>
              <a:t>11/16/16</a:t>
            </a:fld>
            <a:endParaRPr lang="en-US"/>
          </a:p>
        </p:txBody>
      </p:sp>
      <p:sp>
        <p:nvSpPr>
          <p:cNvPr id="15" name="Slide Number Placeholder 14"/>
          <p:cNvSpPr>
            <a:spLocks noGrp="1"/>
          </p:cNvSpPr>
          <p:nvPr>
            <p:ph type="sldNum" sz="quarter" idx="11"/>
          </p:nvPr>
        </p:nvSpPr>
        <p:spPr/>
        <p:txBody>
          <a:bodyPr/>
          <a:lstStyle/>
          <a:p>
            <a:fld id="{2D675185-2E22-4783-98DE-B6774180B326}"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2FBFD82F-41CB-4614-9C8C-D4D0AD33DB57}" type="datetimeFigureOut">
              <a:rPr lang="en-US" smtClean="0"/>
              <a:t>11/16/16</a:t>
            </a:fld>
            <a:endParaRPr lang="en-US"/>
          </a:p>
        </p:txBody>
      </p:sp>
      <p:sp>
        <p:nvSpPr>
          <p:cNvPr id="8" name="Slide Number Placeholder 7"/>
          <p:cNvSpPr>
            <a:spLocks noGrp="1"/>
          </p:cNvSpPr>
          <p:nvPr>
            <p:ph type="sldNum" sz="quarter" idx="11"/>
          </p:nvPr>
        </p:nvSpPr>
        <p:spPr/>
        <p:txBody>
          <a:bodyPr/>
          <a:lstStyle/>
          <a:p>
            <a:fld id="{2D675185-2E22-4783-98DE-B6774180B326}"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FBFD82F-41CB-4614-9C8C-D4D0AD33DB57}" type="datetimeFigureOut">
              <a:rPr lang="en-US" smtClean="0"/>
              <a:t>11/16/16</a:t>
            </a:fld>
            <a:endParaRPr lang="en-US"/>
          </a:p>
        </p:txBody>
      </p:sp>
      <p:sp>
        <p:nvSpPr>
          <p:cNvPr id="6" name="Slide Number Placeholder 5"/>
          <p:cNvSpPr>
            <a:spLocks noGrp="1"/>
          </p:cNvSpPr>
          <p:nvPr>
            <p:ph type="sldNum" sz="quarter" idx="11"/>
          </p:nvPr>
        </p:nvSpPr>
        <p:spPr/>
        <p:txBody>
          <a:bodyPr/>
          <a:lstStyle/>
          <a:p>
            <a:fld id="{2D675185-2E22-4783-98DE-B6774180B326}"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2FBFD82F-41CB-4614-9C8C-D4D0AD33DB57}" type="datetimeFigureOut">
              <a:rPr lang="en-US" smtClean="0"/>
              <a:t>11/16/16</a:t>
            </a:fld>
            <a:endParaRPr lang="en-US"/>
          </a:p>
        </p:txBody>
      </p:sp>
      <p:sp>
        <p:nvSpPr>
          <p:cNvPr id="16" name="Slide Number Placeholder 15"/>
          <p:cNvSpPr>
            <a:spLocks noGrp="1"/>
          </p:cNvSpPr>
          <p:nvPr>
            <p:ph type="sldNum" sz="quarter" idx="11"/>
          </p:nvPr>
        </p:nvSpPr>
        <p:spPr/>
        <p:txBody>
          <a:bodyPr/>
          <a:lstStyle/>
          <a:p>
            <a:fld id="{2D675185-2E22-4783-98DE-B6774180B326}"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2FBFD82F-41CB-4614-9C8C-D4D0AD33DB57}" type="datetimeFigureOut">
              <a:rPr lang="en-US" smtClean="0"/>
              <a:t>11/16/16</a:t>
            </a:fld>
            <a:endParaRPr lang="en-US"/>
          </a:p>
        </p:txBody>
      </p:sp>
      <p:sp>
        <p:nvSpPr>
          <p:cNvPr id="14" name="Slide Number Placeholder 13"/>
          <p:cNvSpPr>
            <a:spLocks noGrp="1"/>
          </p:cNvSpPr>
          <p:nvPr>
            <p:ph type="sldNum" sz="quarter" idx="11"/>
          </p:nvPr>
        </p:nvSpPr>
        <p:spPr/>
        <p:txBody>
          <a:bodyPr/>
          <a:lstStyle/>
          <a:p>
            <a:fld id="{2D675185-2E22-4783-98DE-B6774180B326}"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2FBFD82F-41CB-4614-9C8C-D4D0AD33DB57}" type="datetimeFigureOut">
              <a:rPr lang="en-US" smtClean="0"/>
              <a:t>11/16/16</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2D675185-2E22-4783-98DE-B6774180B326}"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to%20CarolinaK12@unc.edu" TargetMode="Externa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http://3.bp.blogspot.com/-RMPjEtDBzVM/Tp77wLxKk_I/AAAAAAAAAYU/YLlLfqccCj4/s1600/Log_Cabin_BAH.jpg" TargetMode="External"/><Relationship Id="rId5" Type="http://schemas.openxmlformats.org/officeDocument/2006/relationships/image" Target="../media/image6.jpeg"/><Relationship Id="rId6"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 Id="rId3"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7240" y="838200"/>
            <a:ext cx="7543800" cy="2152650"/>
          </a:xfrm>
        </p:spPr>
        <p:txBody>
          <a:bodyPr/>
          <a:lstStyle/>
          <a:p>
            <a:r>
              <a:rPr lang="en-US" sz="5400" b="1" dirty="0" smtClean="0">
                <a:solidFill>
                  <a:srgbClr val="FF0000"/>
                </a:solidFill>
              </a:rPr>
              <a:t>North Carolina’s Regulator Movement</a:t>
            </a:r>
            <a:endParaRPr lang="en-US" sz="5400" b="1" dirty="0">
              <a:solidFill>
                <a:srgbClr val="FF0000"/>
              </a:solidFill>
            </a:endParaRPr>
          </a:p>
        </p:txBody>
      </p:sp>
      <p:sp>
        <p:nvSpPr>
          <p:cNvPr id="3" name="Subtitle 2"/>
          <p:cNvSpPr>
            <a:spLocks noGrp="1"/>
          </p:cNvSpPr>
          <p:nvPr>
            <p:ph type="subTitle" idx="1"/>
          </p:nvPr>
        </p:nvSpPr>
        <p:spPr/>
        <p:txBody>
          <a:bodyPr>
            <a:normAutofit lnSpcReduction="10000"/>
          </a:bodyPr>
          <a:lstStyle/>
          <a:p>
            <a:r>
              <a:rPr lang="en-US" dirty="0" smtClean="0"/>
              <a:t>Colonial Corruption, the Regulators’ Response, &amp; the Battle of Alamance</a:t>
            </a:r>
            <a:endParaRPr lang="en-US" dirty="0"/>
          </a:p>
        </p:txBody>
      </p:sp>
      <p:sp>
        <p:nvSpPr>
          <p:cNvPr id="4" name="Content Placeholder 1"/>
          <p:cNvSpPr txBox="1">
            <a:spLocks/>
          </p:cNvSpPr>
          <p:nvPr/>
        </p:nvSpPr>
        <p:spPr>
          <a:xfrm>
            <a:off x="0" y="4480568"/>
            <a:ext cx="8991600" cy="1828799"/>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spcAft>
                <a:spcPts val="0"/>
              </a:spcAft>
              <a:buSzPct val="60000"/>
              <a:buFont typeface="Wingdings" pitchFamily="2" charset="2"/>
              <a:buNone/>
              <a:defRPr sz="2100" kern="1200">
                <a:solidFill>
                  <a:schemeClr val="tx1"/>
                </a:solidFill>
                <a:effectLst>
                  <a:outerShdw blurRad="38100" dist="38100" dir="2700000" algn="tl">
                    <a:srgbClr val="000000">
                      <a:alpha val="43137"/>
                    </a:srgbClr>
                  </a:outerShdw>
                </a:effectLst>
                <a:latin typeface="+mn-lt"/>
                <a:ea typeface="+mn-ea"/>
                <a:cs typeface="+mn-cs"/>
              </a:defRPr>
            </a:lvl1pPr>
            <a:lvl2pPr marL="457200" indent="0" algn="ctr" defTabSz="914400" rtl="0" eaLnBrk="1" latinLnBrk="0" hangingPunct="1">
              <a:spcBef>
                <a:spcPct val="20000"/>
              </a:spcBef>
              <a:buSzPct val="60000"/>
              <a:buFont typeface="Wingdings" pitchFamily="2" charset="2"/>
              <a:buNone/>
              <a:defRPr sz="1900" kern="1200">
                <a:solidFill>
                  <a:schemeClr val="tx1">
                    <a:tint val="75000"/>
                  </a:schemeClr>
                </a:solidFill>
                <a:effectLst>
                  <a:outerShdw blurRad="38100" dist="38100" dir="2700000" algn="tl">
                    <a:srgbClr val="000000">
                      <a:alpha val="43137"/>
                    </a:srgbClr>
                  </a:outerShdw>
                </a:effectLst>
                <a:latin typeface="+mn-lt"/>
                <a:ea typeface="+mn-ea"/>
                <a:cs typeface="+mn-cs"/>
              </a:defRPr>
            </a:lvl2pPr>
            <a:lvl3pPr marL="914400" indent="0" algn="ctr" defTabSz="914400" rtl="0" eaLnBrk="1" latinLnBrk="0" hangingPunct="1">
              <a:spcBef>
                <a:spcPct val="20000"/>
              </a:spcBef>
              <a:buSzPct val="60000"/>
              <a:buFont typeface="Wingdings" pitchFamily="2" charset="2"/>
              <a:buNone/>
              <a:defRPr sz="1700" kern="1200">
                <a:solidFill>
                  <a:schemeClr val="tx1">
                    <a:tint val="75000"/>
                  </a:schemeClr>
                </a:solidFill>
                <a:effectLst>
                  <a:outerShdw blurRad="38100" dist="38100" dir="2700000" algn="tl">
                    <a:srgbClr val="000000">
                      <a:alpha val="43137"/>
                    </a:srgbClr>
                  </a:outerShdw>
                </a:effectLst>
                <a:latin typeface="+mn-lt"/>
                <a:ea typeface="+mn-ea"/>
                <a:cs typeface="+mn-cs"/>
              </a:defRPr>
            </a:lvl3pPr>
            <a:lvl4pPr marL="1371600" indent="0" algn="ctr" defTabSz="914400" rtl="0" eaLnBrk="1" latinLnBrk="0" hangingPunct="1">
              <a:spcBef>
                <a:spcPct val="20000"/>
              </a:spcBef>
              <a:buSzPct val="60000"/>
              <a:buFont typeface="Wingdings" pitchFamily="2" charset="2"/>
              <a:buNone/>
              <a:defRPr sz="1600" kern="1200">
                <a:solidFill>
                  <a:schemeClr val="tx1">
                    <a:tint val="75000"/>
                  </a:schemeClr>
                </a:solidFill>
                <a:effectLst>
                  <a:outerShdw blurRad="38100" dist="38100" dir="2700000" algn="tl">
                    <a:srgbClr val="000000">
                      <a:alpha val="43137"/>
                    </a:srgbClr>
                  </a:outerShdw>
                </a:effectLst>
                <a:latin typeface="+mn-lt"/>
                <a:ea typeface="+mn-ea"/>
                <a:cs typeface="+mn-cs"/>
              </a:defRPr>
            </a:lvl4pPr>
            <a:lvl5pPr marL="1828800" indent="0" algn="ctr" defTabSz="914400" rtl="0" eaLnBrk="1" latinLnBrk="0" hangingPunct="1">
              <a:spcBef>
                <a:spcPct val="20000"/>
              </a:spcBef>
              <a:buSzPct val="60000"/>
              <a:buFont typeface="Wingdings" pitchFamily="2" charset="2"/>
              <a:buNone/>
              <a:defRPr sz="1500" kern="1200">
                <a:solidFill>
                  <a:schemeClr val="tx1">
                    <a:tint val="75000"/>
                  </a:schemeClr>
                </a:solidFill>
                <a:effectLst>
                  <a:outerShdw blurRad="38100" dist="38100" dir="2700000" algn="tl">
                    <a:srgbClr val="000000">
                      <a:alpha val="43137"/>
                    </a:srgbClr>
                  </a:outerShdw>
                </a:effectLst>
                <a:latin typeface="+mn-lt"/>
                <a:ea typeface="+mn-ea"/>
                <a:cs typeface="+mn-cs"/>
              </a:defRPr>
            </a:lvl5pPr>
            <a:lvl6pPr marL="22860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6pPr>
            <a:lvl7pPr marL="27432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7pPr>
            <a:lvl8pPr marL="32004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8pPr>
            <a:lvl9pPr marL="36576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9pPr>
          </a:lstStyle>
          <a:p>
            <a:pPr marL="800100" lvl="1" indent="-342900" algn="l">
              <a:buFont typeface="Arial" panose="020B0604020202020204" pitchFamily="34" charset="0"/>
              <a:buChar char="•"/>
            </a:pPr>
            <a:r>
              <a:rPr lang="en-US" sz="1600" i="1" dirty="0">
                <a:effectLst/>
              </a:rPr>
              <a:t>To view this PDF as a projectable presentation, save the file, click “View” in the top menu bar of the file, and select “Full Screen Mode”</a:t>
            </a:r>
            <a:endParaRPr lang="en-US" sz="1800" i="1" dirty="0">
              <a:effectLst/>
            </a:endParaRPr>
          </a:p>
          <a:p>
            <a:pPr marL="800100" lvl="1" indent="-342900" algn="l">
              <a:buFont typeface="Arial" panose="020B0604020202020204" pitchFamily="34" charset="0"/>
              <a:buChar char="•"/>
            </a:pPr>
            <a:r>
              <a:rPr lang="en-US" sz="1600" i="1" dirty="0">
                <a:effectLst/>
              </a:rPr>
              <a:t>To request an editable PPT version of this presentation, send a request </a:t>
            </a:r>
            <a:r>
              <a:rPr lang="en-US" sz="1600" i="1" dirty="0" smtClean="0">
                <a:effectLst/>
              </a:rPr>
              <a:t>to </a:t>
            </a:r>
            <a:r>
              <a:rPr lang="en-US" sz="1600" i="1" dirty="0" smtClean="0">
                <a:effectLst/>
                <a:hlinkClick r:id="rId2"/>
              </a:rPr>
              <a:t>CarolinaK12@unc.edu</a:t>
            </a:r>
            <a:r>
              <a:rPr lang="en-US" sz="1600" i="1" dirty="0" smtClean="0">
                <a:effectLst/>
              </a:rPr>
              <a:t> </a:t>
            </a:r>
            <a:endParaRPr lang="en-US" sz="1800" i="1" dirty="0">
              <a:effectLs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5872002"/>
            <a:ext cx="2971800" cy="897747"/>
          </a:xfrm>
          <a:prstGeom prst="rect">
            <a:avLst/>
          </a:prstGeom>
        </p:spPr>
      </p:pic>
    </p:spTree>
    <p:extLst>
      <p:ext uri="{BB962C8B-B14F-4D97-AF65-F5344CB8AC3E}">
        <p14:creationId xmlns:p14="http://schemas.microsoft.com/office/powerpoint/2010/main" val="27440427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1905000"/>
            <a:ext cx="3505200" cy="2133600"/>
          </a:xfrm>
        </p:spPr>
        <p:txBody>
          <a:bodyPr/>
          <a:lstStyle/>
          <a:p>
            <a:r>
              <a:rPr lang="en-US" dirty="0" smtClean="0"/>
              <a:t>Governor William Tryon</a:t>
            </a:r>
            <a:br>
              <a:rPr lang="en-US" dirty="0" smtClean="0"/>
            </a:br>
            <a:r>
              <a:rPr lang="en-US" dirty="0" smtClean="0">
                <a:solidFill>
                  <a:srgbClr val="FF0000"/>
                </a:solidFill>
              </a:rPr>
              <a:t>1765-1771</a:t>
            </a:r>
            <a:endParaRPr lang="en-US" dirty="0">
              <a:solidFill>
                <a:srgbClr val="FF0000"/>
              </a:solidFill>
            </a:endParaRPr>
          </a:p>
        </p:txBody>
      </p:sp>
      <p:sp>
        <p:nvSpPr>
          <p:cNvPr id="6" name="Content Placeholder 1"/>
          <p:cNvSpPr>
            <a:spLocks noGrp="1"/>
          </p:cNvSpPr>
          <p:nvPr>
            <p:ph idx="1"/>
          </p:nvPr>
        </p:nvSpPr>
        <p:spPr>
          <a:xfrm>
            <a:off x="609600" y="3886940"/>
            <a:ext cx="8311166" cy="3199660"/>
          </a:xfrm>
        </p:spPr>
        <p:txBody>
          <a:bodyPr>
            <a:normAutofit/>
          </a:bodyPr>
          <a:lstStyle/>
          <a:p>
            <a:r>
              <a:rPr lang="en-US" dirty="0">
                <a:effectLst/>
                <a:latin typeface="Calibri" panose="020F0502020204030204" pitchFamily="34" charset="0"/>
              </a:rPr>
              <a:t>A new governor, William Tryon, arrived in </a:t>
            </a:r>
            <a:r>
              <a:rPr lang="en-US" dirty="0" smtClean="0">
                <a:effectLst/>
                <a:latin typeface="Calibri" panose="020F0502020204030204" pitchFamily="34" charset="0"/>
              </a:rPr>
              <a:t>1765.</a:t>
            </a:r>
          </a:p>
          <a:p>
            <a:pPr marL="18288" indent="0">
              <a:buNone/>
            </a:pPr>
            <a:endParaRPr lang="en-US" sz="800" dirty="0" smtClean="0">
              <a:effectLst/>
              <a:latin typeface="Calibri" panose="020F0502020204030204" pitchFamily="34" charset="0"/>
            </a:endParaRPr>
          </a:p>
          <a:p>
            <a:r>
              <a:rPr lang="en-US" dirty="0">
                <a:effectLst/>
                <a:latin typeface="Calibri" panose="020F0502020204030204" pitchFamily="34" charset="0"/>
              </a:rPr>
              <a:t>H</a:t>
            </a:r>
            <a:r>
              <a:rPr lang="en-US" dirty="0" smtClean="0">
                <a:effectLst/>
                <a:latin typeface="Calibri" panose="020F0502020204030204" pitchFamily="34" charset="0"/>
              </a:rPr>
              <a:t>e </a:t>
            </a:r>
            <a:r>
              <a:rPr lang="en-US" dirty="0">
                <a:effectLst/>
                <a:latin typeface="Calibri" panose="020F0502020204030204" pitchFamily="34" charset="0"/>
              </a:rPr>
              <a:t>was a veteran army </a:t>
            </a:r>
            <a:r>
              <a:rPr lang="en-US" dirty="0" smtClean="0">
                <a:effectLst/>
                <a:latin typeface="Calibri" panose="020F0502020204030204" pitchFamily="34" charset="0"/>
              </a:rPr>
              <a:t>colonel.</a:t>
            </a:r>
          </a:p>
          <a:p>
            <a:pPr marL="18288" indent="0">
              <a:buNone/>
            </a:pPr>
            <a:endParaRPr lang="en-US" sz="800" dirty="0" smtClean="0">
              <a:effectLst/>
              <a:latin typeface="Calibri" panose="020F0502020204030204" pitchFamily="34" charset="0"/>
            </a:endParaRPr>
          </a:p>
          <a:p>
            <a:r>
              <a:rPr lang="en-US" dirty="0" smtClean="0">
                <a:effectLst/>
                <a:latin typeface="Calibri" panose="020F0502020204030204" pitchFamily="34" charset="0"/>
              </a:rPr>
              <a:t>Tryon became </a:t>
            </a:r>
            <a:r>
              <a:rPr lang="en-US" dirty="0">
                <a:effectLst/>
                <a:latin typeface="Calibri" panose="020F0502020204030204" pitchFamily="34" charset="0"/>
              </a:rPr>
              <a:t>the cause of </a:t>
            </a:r>
            <a:r>
              <a:rPr lang="en-US" dirty="0" smtClean="0">
                <a:effectLst/>
                <a:latin typeface="Calibri" panose="020F0502020204030204" pitchFamily="34" charset="0"/>
              </a:rPr>
              <a:t>escalated anger, </a:t>
            </a:r>
            <a:r>
              <a:rPr lang="en-US" dirty="0">
                <a:effectLst/>
                <a:latin typeface="Calibri" panose="020F0502020204030204" pitchFamily="34" charset="0"/>
              </a:rPr>
              <a:t>in part </a:t>
            </a:r>
            <a:r>
              <a:rPr lang="en-US" dirty="0" smtClean="0">
                <a:effectLst/>
                <a:latin typeface="Calibri" panose="020F0502020204030204" pitchFamily="34" charset="0"/>
              </a:rPr>
              <a:t>due to "Tryon's </a:t>
            </a:r>
            <a:r>
              <a:rPr lang="en-US" dirty="0">
                <a:effectLst/>
                <a:latin typeface="Calibri" panose="020F0502020204030204" pitchFamily="34" charset="0"/>
              </a:rPr>
              <a:t>Palace," designed as both governor's home and capitol, which he constructed in New Bern at public </a:t>
            </a:r>
            <a:r>
              <a:rPr lang="en-US" dirty="0" smtClean="0">
                <a:effectLst/>
                <a:latin typeface="Calibri" panose="020F0502020204030204" pitchFamily="34" charset="0"/>
              </a:rPr>
              <a:t>expense (via a poll tax.)</a:t>
            </a:r>
            <a:endParaRPr lang="en-US" dirty="0">
              <a:effectLst/>
              <a:latin typeface="Calibri" panose="020F0502020204030204" pitchFamily="34" charset="0"/>
            </a:endParaRPr>
          </a:p>
          <a:p>
            <a:endParaRPr lang="en-US" dirty="0"/>
          </a:p>
        </p:txBody>
      </p:sp>
      <p:pic>
        <p:nvPicPr>
          <p:cNvPr id="2050" name="Picture 2" descr="http://media-cdn.tripadvisor.com/media/photo-s/02/1d/06/5f/tryon-pala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143000"/>
            <a:ext cx="4604197" cy="29718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9" name="Title 2"/>
          <p:cNvSpPr txBox="1">
            <a:spLocks/>
          </p:cNvSpPr>
          <p:nvPr/>
        </p:nvSpPr>
        <p:spPr>
          <a:xfrm>
            <a:off x="304800" y="457200"/>
            <a:ext cx="8382000" cy="381000"/>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400" dirty="0" smtClean="0">
                <a:solidFill>
                  <a:srgbClr val="FF0000"/>
                </a:solidFill>
              </a:rPr>
              <a:t>Fanning the flames of anger…</a:t>
            </a:r>
            <a:endParaRPr lang="en-US" sz="4400" dirty="0">
              <a:solidFill>
                <a:srgbClr val="FF0000"/>
              </a:solidFill>
            </a:endParaRPr>
          </a:p>
        </p:txBody>
      </p:sp>
    </p:spTree>
    <p:extLst>
      <p:ext uri="{BB962C8B-B14F-4D97-AF65-F5344CB8AC3E}">
        <p14:creationId xmlns:p14="http://schemas.microsoft.com/office/powerpoint/2010/main" val="29145130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81000" y="990600"/>
            <a:ext cx="8305800" cy="5715000"/>
          </a:xfrm>
        </p:spPr>
        <p:txBody>
          <a:bodyPr>
            <a:normAutofit/>
          </a:bodyPr>
          <a:lstStyle/>
          <a:p>
            <a:r>
              <a:rPr lang="en-US" sz="1800" dirty="0" smtClean="0">
                <a:latin typeface="Calibri" panose="020F0502020204030204" pitchFamily="34" charset="0"/>
              </a:rPr>
              <a:t>With their </a:t>
            </a:r>
            <a:r>
              <a:rPr lang="en-US" sz="1800" dirty="0">
                <a:latin typeface="Calibri" panose="020F0502020204030204" pitchFamily="34" charset="0"/>
              </a:rPr>
              <a:t>grievances </a:t>
            </a:r>
            <a:r>
              <a:rPr lang="en-US" sz="1800" dirty="0" smtClean="0">
                <a:latin typeface="Calibri" panose="020F0502020204030204" pitchFamily="34" charset="0"/>
              </a:rPr>
              <a:t>having been largely ignored for years, a group of </a:t>
            </a:r>
            <a:r>
              <a:rPr lang="en-US" sz="1800" dirty="0">
                <a:latin typeface="Calibri" panose="020F0502020204030204" pitchFamily="34" charset="0"/>
              </a:rPr>
              <a:t>farmers assembled into an organization calling themselves </a:t>
            </a:r>
            <a:r>
              <a:rPr lang="en-US" sz="1800" dirty="0" smtClean="0">
                <a:latin typeface="Calibri" panose="020F0502020204030204" pitchFamily="34" charset="0"/>
              </a:rPr>
              <a:t>the </a:t>
            </a:r>
            <a:r>
              <a:rPr lang="en-US" sz="1800" b="1" dirty="0" smtClean="0">
                <a:solidFill>
                  <a:srgbClr val="FF0000"/>
                </a:solidFill>
                <a:latin typeface="Calibri" panose="020F0502020204030204" pitchFamily="34" charset="0"/>
              </a:rPr>
              <a:t>Regulators</a:t>
            </a:r>
            <a:r>
              <a:rPr lang="en-US" sz="1800" dirty="0" smtClean="0">
                <a:latin typeface="Calibri" panose="020F0502020204030204" pitchFamily="34" charset="0"/>
              </a:rPr>
              <a:t>. </a:t>
            </a:r>
          </a:p>
          <a:p>
            <a:r>
              <a:rPr lang="en-US" sz="1800" dirty="0">
                <a:effectLst/>
                <a:latin typeface="Calibri" panose="020F0502020204030204" pitchFamily="34" charset="0"/>
              </a:rPr>
              <a:t>At first, the Regulators believed that if they simply explained their grievances to local officials, these men would grow ashamed and change their ways. But, perhaps not surprisingly, that strategy failed. Officials refused to meet with lowly farmers. </a:t>
            </a:r>
          </a:p>
          <a:p>
            <a:r>
              <a:rPr lang="en-US" sz="1800" dirty="0">
                <a:effectLst/>
                <a:latin typeface="Calibri" panose="020F0502020204030204" pitchFamily="34" charset="0"/>
              </a:rPr>
              <a:t>Next, the Regulators decided to complain to the governor and the colonial legislature, or Assembly. They presented petitions signed by hundreds of men (women were not supposed to sign petitions at that time). But petitioning did not work, either. Neither the governor nor the assemblymen wanted to make enemies among local officials, who, after all, managed elections. </a:t>
            </a:r>
          </a:p>
          <a:p>
            <a:r>
              <a:rPr lang="en-US" sz="1800" dirty="0">
                <a:effectLst/>
                <a:latin typeface="Calibri" panose="020F0502020204030204" pitchFamily="34" charset="0"/>
              </a:rPr>
              <a:t>Then the Regulators tried to take corrupt officials to court, to get them convicted for demanding illegally high fees. But judges and handpicked jurymen refused to convict their friends. </a:t>
            </a:r>
          </a:p>
          <a:p>
            <a:r>
              <a:rPr lang="en-US" sz="1800" dirty="0">
                <a:effectLst/>
                <a:latin typeface="Calibri" panose="020F0502020204030204" pitchFamily="34" charset="0"/>
              </a:rPr>
              <a:t>Lastly, farmers succeeded in voting several Regulator sympathizers into the Assembly. But there were not enough of them elected to pass new laws.</a:t>
            </a:r>
          </a:p>
          <a:p>
            <a:endParaRPr lang="en-US" sz="1800" dirty="0" smtClean="0">
              <a:latin typeface="Calibri" panose="020F0502020204030204" pitchFamily="34" charset="0"/>
            </a:endParaRPr>
          </a:p>
          <a:p>
            <a:endParaRPr lang="en-US" dirty="0">
              <a:latin typeface="Calibri" panose="020F0502020204030204" pitchFamily="34" charset="0"/>
            </a:endParaRPr>
          </a:p>
        </p:txBody>
      </p:sp>
      <p:sp>
        <p:nvSpPr>
          <p:cNvPr id="7" name="Title 6"/>
          <p:cNvSpPr>
            <a:spLocks noGrp="1"/>
          </p:cNvSpPr>
          <p:nvPr>
            <p:ph type="title"/>
          </p:nvPr>
        </p:nvSpPr>
        <p:spPr>
          <a:xfrm>
            <a:off x="381000" y="0"/>
            <a:ext cx="8458200" cy="914400"/>
          </a:xfrm>
        </p:spPr>
        <p:txBody>
          <a:bodyPr/>
          <a:lstStyle/>
          <a:p>
            <a:pPr algn="ctr"/>
            <a:r>
              <a:rPr lang="en-US" sz="4000" b="1" dirty="0" smtClean="0">
                <a:solidFill>
                  <a:srgbClr val="FF0000"/>
                </a:solidFill>
              </a:rPr>
              <a:t>The Regulators are formed</a:t>
            </a:r>
            <a:endParaRPr lang="en-US" sz="4000" b="1" dirty="0">
              <a:solidFill>
                <a:srgbClr val="FF0000"/>
              </a:solidFill>
            </a:endParaRPr>
          </a:p>
        </p:txBody>
      </p:sp>
    </p:spTree>
    <p:extLst>
      <p:ext uri="{BB962C8B-B14F-4D97-AF65-F5344CB8AC3E}">
        <p14:creationId xmlns:p14="http://schemas.microsoft.com/office/powerpoint/2010/main" val="26973483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3886200"/>
            <a:ext cx="7543800" cy="914400"/>
          </a:xfrm>
        </p:spPr>
        <p:txBody>
          <a:bodyPr/>
          <a:lstStyle/>
          <a:p>
            <a:pPr lvl="0"/>
            <a:r>
              <a:rPr lang="en-US" sz="2400" b="1" dirty="0">
                <a:solidFill>
                  <a:srgbClr val="FF0000"/>
                </a:solidFill>
                <a:effectLst/>
              </a:rPr>
              <a:t>Imagine your friend, who is a Regulator, tells you </a:t>
            </a:r>
            <a:r>
              <a:rPr lang="en-US" sz="2400" b="1" dirty="0" smtClean="0">
                <a:solidFill>
                  <a:srgbClr val="FF0000"/>
                </a:solidFill>
                <a:effectLst/>
              </a:rPr>
              <a:t>about what he and other members have been doing, the lack of response they are getting, and </a:t>
            </a:r>
            <a:r>
              <a:rPr lang="en-US" sz="2400" b="1" dirty="0">
                <a:solidFill>
                  <a:srgbClr val="FF0000"/>
                </a:solidFill>
                <a:effectLst/>
              </a:rPr>
              <a:t>asks for your advice on what to do next. What are some possible recommendations you could make? What do you predict the Regulators actually did next?</a:t>
            </a:r>
            <a:r>
              <a:rPr lang="en-US" b="1" dirty="0">
                <a:solidFill>
                  <a:srgbClr val="FF0000"/>
                </a:solidFill>
                <a:effectLst/>
              </a:rPr>
              <a:t/>
            </a:r>
            <a:br>
              <a:rPr lang="en-US" b="1" dirty="0">
                <a:solidFill>
                  <a:srgbClr val="FF0000"/>
                </a:solidFill>
                <a:effectLst/>
              </a:rPr>
            </a:br>
            <a:endParaRPr lang="en-US" b="1" dirty="0">
              <a:solidFill>
                <a:srgbClr val="FF0000"/>
              </a:solidFill>
            </a:endParaRPr>
          </a:p>
        </p:txBody>
      </p:sp>
    </p:spTree>
    <p:extLst>
      <p:ext uri="{BB962C8B-B14F-4D97-AF65-F5344CB8AC3E}">
        <p14:creationId xmlns:p14="http://schemas.microsoft.com/office/powerpoint/2010/main" val="10238491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90800" y="457200"/>
            <a:ext cx="6096000" cy="5410199"/>
          </a:xfrm>
        </p:spPr>
        <p:txBody>
          <a:bodyPr>
            <a:normAutofit/>
          </a:bodyPr>
          <a:lstStyle/>
          <a:p>
            <a:pPr marL="18288" indent="0">
              <a:buNone/>
            </a:pPr>
            <a:r>
              <a:rPr lang="en-US" dirty="0">
                <a:effectLst/>
              </a:rPr>
              <a:t> </a:t>
            </a:r>
            <a:endParaRPr lang="en-US" sz="2200" dirty="0">
              <a:effectLst/>
            </a:endParaRPr>
          </a:p>
          <a:p>
            <a:pPr marL="18288" indent="0">
              <a:buNone/>
            </a:pPr>
            <a:r>
              <a:rPr lang="en-US" sz="2200" dirty="0">
                <a:effectLst/>
              </a:rPr>
              <a:t>Pretend you are a Regulator.  Write a letter to Governor Tryon (3 paragraph minimum) stating the reasons you are unhappy with the colonial government.  Tell him what changes you expect, and what will happen if your demands aren’t met.  You must be accurate with the issues your letter addresses, but you can be creative in the Regulator personality that comes through in the letter.  You may also wish to consider the artistic design of your letter, given that it is from the </a:t>
            </a:r>
            <a:r>
              <a:rPr lang="en-US" sz="2200" dirty="0" smtClean="0">
                <a:effectLst/>
              </a:rPr>
              <a:t>1770s.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457200"/>
            <a:ext cx="2209800" cy="2759006"/>
          </a:xfrm>
          <a:prstGeom prst="rect">
            <a:avLst/>
          </a:prstGeom>
        </p:spPr>
      </p:pic>
      <p:sp>
        <p:nvSpPr>
          <p:cNvPr id="5" name="Title 4"/>
          <p:cNvSpPr>
            <a:spLocks noGrp="1"/>
          </p:cNvSpPr>
          <p:nvPr>
            <p:ph type="title"/>
          </p:nvPr>
        </p:nvSpPr>
        <p:spPr>
          <a:xfrm>
            <a:off x="2156012" y="890927"/>
            <a:ext cx="7543800" cy="914400"/>
          </a:xfrm>
        </p:spPr>
        <p:txBody>
          <a:bodyPr/>
          <a:lstStyle/>
          <a:p>
            <a:r>
              <a:rPr lang="en-US" b="1" dirty="0">
                <a:solidFill>
                  <a:srgbClr val="FF0000"/>
                </a:solidFill>
                <a:effectLst/>
              </a:rPr>
              <a:t>Dear Governor Tryon</a:t>
            </a:r>
            <a:r>
              <a:rPr lang="en-US" dirty="0">
                <a:solidFill>
                  <a:srgbClr val="FF0000"/>
                </a:solidFill>
                <a:effectLst/>
              </a:rPr>
              <a:t/>
            </a:r>
            <a:br>
              <a:rPr lang="en-US" dirty="0">
                <a:solidFill>
                  <a:srgbClr val="FF0000"/>
                </a:solidFill>
                <a:effectLst/>
              </a:rPr>
            </a:br>
            <a:endParaRPr lang="en-US" dirty="0"/>
          </a:p>
        </p:txBody>
      </p:sp>
    </p:spTree>
    <p:extLst>
      <p:ext uri="{BB962C8B-B14F-4D97-AF65-F5344CB8AC3E}">
        <p14:creationId xmlns:p14="http://schemas.microsoft.com/office/powerpoint/2010/main" val="17728810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2" descr="http://www.haygenealogy.com/hay/presidents/regulator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04800"/>
            <a:ext cx="8902094" cy="60959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441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81000" y="990600"/>
            <a:ext cx="8305800" cy="5715000"/>
          </a:xfrm>
        </p:spPr>
        <p:txBody>
          <a:bodyPr>
            <a:normAutofit/>
          </a:bodyPr>
          <a:lstStyle/>
          <a:p>
            <a:r>
              <a:rPr lang="en-US" sz="2000" dirty="0" smtClean="0">
                <a:effectLst/>
                <a:latin typeface="Calibri" panose="020F0502020204030204" pitchFamily="34" charset="0"/>
              </a:rPr>
              <a:t>The Regulators felt </a:t>
            </a:r>
            <a:r>
              <a:rPr lang="en-US" sz="2000" dirty="0">
                <a:effectLst/>
                <a:latin typeface="Calibri" panose="020F0502020204030204" pitchFamily="34" charset="0"/>
              </a:rPr>
              <a:t>they had exhausted all legal means for change, with no results. </a:t>
            </a:r>
          </a:p>
          <a:p>
            <a:r>
              <a:rPr lang="en-US" sz="2000" dirty="0">
                <a:effectLst/>
                <a:latin typeface="Calibri" panose="020F0502020204030204" pitchFamily="34" charset="0"/>
              </a:rPr>
              <a:t>Frustrated, they decided on </a:t>
            </a:r>
            <a:r>
              <a:rPr lang="en-US" sz="2000" dirty="0" smtClean="0">
                <a:effectLst/>
                <a:latin typeface="Calibri" panose="020F0502020204030204" pitchFamily="34" charset="0"/>
              </a:rPr>
              <a:t>more extreme measures. </a:t>
            </a:r>
            <a:endParaRPr lang="en-US" sz="2000" dirty="0">
              <a:effectLst/>
              <a:latin typeface="Calibri" panose="020F0502020204030204" pitchFamily="34" charset="0"/>
            </a:endParaRPr>
          </a:p>
          <a:p>
            <a:r>
              <a:rPr lang="en-US" sz="2000" dirty="0">
                <a:effectLst/>
                <a:latin typeface="Calibri" panose="020F0502020204030204" pitchFamily="34" charset="0"/>
              </a:rPr>
              <a:t>Regulators refused to pay their taxes to sheriffs, safeguarding the money instead until they could be sure it would not be embezzled. </a:t>
            </a:r>
          </a:p>
          <a:p>
            <a:r>
              <a:rPr lang="en-US" sz="2000" dirty="0">
                <a:effectLst/>
                <a:latin typeface="Calibri" panose="020F0502020204030204" pitchFamily="34" charset="0"/>
              </a:rPr>
              <a:t>Regulators urged people to avoid the official courts. Instead, they organized mediation meetings - or people’s courts - where no fees were charged. </a:t>
            </a:r>
          </a:p>
          <a:p>
            <a:r>
              <a:rPr lang="en-US" sz="2000" dirty="0">
                <a:effectLst/>
                <a:latin typeface="Calibri" panose="020F0502020204030204" pitchFamily="34" charset="0"/>
              </a:rPr>
              <a:t>They even shut down some courts, so no one could be sued and forced to pay high </a:t>
            </a:r>
            <a:r>
              <a:rPr lang="en-US" sz="2000" dirty="0" smtClean="0">
                <a:effectLst/>
                <a:latin typeface="Calibri" panose="020F0502020204030204" pitchFamily="34" charset="0"/>
              </a:rPr>
              <a:t>fees, and targeted corrupt government officials. Sometimes such events included violent actions. </a:t>
            </a:r>
            <a:r>
              <a:rPr lang="en-US" sz="2000" b="1" dirty="0" smtClean="0">
                <a:solidFill>
                  <a:srgbClr val="FF0000"/>
                </a:solidFill>
                <a:effectLst/>
                <a:latin typeface="Calibri" panose="020F0502020204030204" pitchFamily="34" charset="0"/>
              </a:rPr>
              <a:t>Two </a:t>
            </a:r>
            <a:r>
              <a:rPr lang="en-US" sz="2000" b="1" dirty="0">
                <a:solidFill>
                  <a:srgbClr val="FF0000"/>
                </a:solidFill>
                <a:effectLst/>
                <a:latin typeface="Calibri" panose="020F0502020204030204" pitchFamily="34" charset="0"/>
              </a:rPr>
              <a:t>famous instances happened in Hillsborough in 1768 and 1770. </a:t>
            </a:r>
          </a:p>
        </p:txBody>
      </p:sp>
      <p:sp>
        <p:nvSpPr>
          <p:cNvPr id="7" name="Title 6"/>
          <p:cNvSpPr>
            <a:spLocks noGrp="1"/>
          </p:cNvSpPr>
          <p:nvPr>
            <p:ph type="title"/>
          </p:nvPr>
        </p:nvSpPr>
        <p:spPr>
          <a:xfrm>
            <a:off x="381000" y="609600"/>
            <a:ext cx="8458200" cy="914400"/>
          </a:xfrm>
        </p:spPr>
        <p:txBody>
          <a:bodyPr/>
          <a:lstStyle/>
          <a:p>
            <a:r>
              <a:rPr lang="en-US" sz="4000" b="1" dirty="0" smtClean="0">
                <a:solidFill>
                  <a:srgbClr val="FF0000"/>
                </a:solidFill>
              </a:rPr>
              <a:t>The Regulators escalate their actions.</a:t>
            </a:r>
            <a:endParaRPr lang="en-US" sz="4000" b="1" dirty="0">
              <a:solidFill>
                <a:srgbClr val="FF0000"/>
              </a:solidFill>
            </a:endParaRPr>
          </a:p>
        </p:txBody>
      </p:sp>
    </p:spTree>
    <p:extLst>
      <p:ext uri="{BB962C8B-B14F-4D97-AF65-F5344CB8AC3E}">
        <p14:creationId xmlns:p14="http://schemas.microsoft.com/office/powerpoint/2010/main" val="36825075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2057400"/>
            <a:ext cx="7543800" cy="914400"/>
          </a:xfrm>
        </p:spPr>
        <p:txBody>
          <a:bodyPr/>
          <a:lstStyle/>
          <a:p>
            <a:pPr algn="ctr"/>
            <a:r>
              <a:rPr lang="en-US" b="1" dirty="0" smtClean="0">
                <a:solidFill>
                  <a:srgbClr val="FF0000"/>
                </a:solidFill>
              </a:rPr>
              <a:t>The Regulators: </a:t>
            </a:r>
            <a:r>
              <a:rPr lang="en-US" dirty="0" smtClean="0">
                <a:solidFill>
                  <a:srgbClr val="FF0000"/>
                </a:solidFill>
              </a:rPr>
              <a:t/>
            </a:r>
            <a:br>
              <a:rPr lang="en-US" dirty="0" smtClean="0">
                <a:solidFill>
                  <a:srgbClr val="FF0000"/>
                </a:solidFill>
              </a:rPr>
            </a:br>
            <a:r>
              <a:rPr lang="en-US" dirty="0" smtClean="0">
                <a:solidFill>
                  <a:srgbClr val="FF0000"/>
                </a:solidFill>
              </a:rPr>
              <a:t>Justified Protestors or Lawless Rioters?</a:t>
            </a:r>
            <a:endParaRPr lang="en-US" dirty="0">
              <a:solidFill>
                <a:srgbClr val="FF0000"/>
              </a:solidFill>
            </a:endParaRPr>
          </a:p>
        </p:txBody>
      </p:sp>
      <p:pic>
        <p:nvPicPr>
          <p:cNvPr id="5" name="Picture 2" descr="http://www.haygenealogy.com/hay/presidents/regulator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048000"/>
            <a:ext cx="4005943" cy="2743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8339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990600"/>
            <a:ext cx="8063345" cy="5486400"/>
          </a:xfrm>
        </p:spPr>
        <p:txBody>
          <a:bodyPr>
            <a:noAutofit/>
          </a:bodyPr>
          <a:lstStyle/>
          <a:p>
            <a:r>
              <a:rPr lang="en-US" sz="2000" dirty="0" smtClean="0">
                <a:latin typeface="Calibri" panose="020F0502020204030204" pitchFamily="34" charset="0"/>
              </a:rPr>
              <a:t>For </a:t>
            </a:r>
            <a:r>
              <a:rPr lang="en-US" sz="2000" dirty="0">
                <a:latin typeface="Calibri" panose="020F0502020204030204" pitchFamily="34" charset="0"/>
              </a:rPr>
              <a:t>several decades now, tensions had been mounting; backcountry farmers believed that they were being overtaxed and had been paying excessive fees to local sheriffs and the colonial government.  </a:t>
            </a:r>
            <a:endParaRPr lang="en-US" sz="2000" dirty="0" smtClean="0">
              <a:latin typeface="Calibri" panose="020F0502020204030204" pitchFamily="34" charset="0"/>
            </a:endParaRPr>
          </a:p>
          <a:p>
            <a:r>
              <a:rPr lang="en-US" sz="2000" dirty="0" smtClean="0">
                <a:latin typeface="Calibri" panose="020F0502020204030204" pitchFamily="34" charset="0"/>
              </a:rPr>
              <a:t>The </a:t>
            </a:r>
            <a:r>
              <a:rPr lang="en-US" sz="2000" dirty="0">
                <a:latin typeface="Calibri" panose="020F0502020204030204" pitchFamily="34" charset="0"/>
              </a:rPr>
              <a:t>Regulators demands for changes to the law had escalated to publicly humiliating, intimidating, and sometimes beating officials whom they deemed corrupt (i.e. Edmund Fanning.) </a:t>
            </a:r>
          </a:p>
          <a:p>
            <a:r>
              <a:rPr lang="en-US" sz="2000" dirty="0">
                <a:latin typeface="Calibri" panose="020F0502020204030204" pitchFamily="34" charset="0"/>
              </a:rPr>
              <a:t>After the </a:t>
            </a:r>
            <a:r>
              <a:rPr lang="en-US" sz="2000" b="1" dirty="0">
                <a:solidFill>
                  <a:srgbClr val="FF0000"/>
                </a:solidFill>
                <a:latin typeface="Calibri" panose="020F0502020204030204" pitchFamily="34" charset="0"/>
              </a:rPr>
              <a:t>Riot Act</a:t>
            </a:r>
            <a:r>
              <a:rPr lang="en-US" sz="2000" dirty="0">
                <a:solidFill>
                  <a:srgbClr val="FF0000"/>
                </a:solidFill>
                <a:latin typeface="Calibri" panose="020F0502020204030204" pitchFamily="34" charset="0"/>
              </a:rPr>
              <a:t> </a:t>
            </a:r>
            <a:r>
              <a:rPr lang="en-US" sz="2000" dirty="0">
                <a:latin typeface="Calibri" panose="020F0502020204030204" pitchFamily="34" charset="0"/>
              </a:rPr>
              <a:t>was passed, Regulators were angered </a:t>
            </a:r>
            <a:r>
              <a:rPr lang="en-US" sz="2000" dirty="0" smtClean="0">
                <a:latin typeface="Calibri" panose="020F0502020204030204" pitchFamily="34" charset="0"/>
              </a:rPr>
              <a:t>and “</a:t>
            </a:r>
            <a:r>
              <a:rPr lang="en-US" sz="2000" dirty="0">
                <a:latin typeface="Calibri" panose="020F0502020204030204" pitchFamily="34" charset="0"/>
              </a:rPr>
              <a:t>swore that they would pay no more taxes.”  Similar sentiment spread throughout the backcountry, so in 1771 Governor Tryon </a:t>
            </a:r>
            <a:r>
              <a:rPr lang="en-US" sz="2000" dirty="0" smtClean="0">
                <a:latin typeface="Calibri" panose="020F0502020204030204" pitchFamily="34" charset="0"/>
              </a:rPr>
              <a:t>ordered </a:t>
            </a:r>
            <a:r>
              <a:rPr lang="en-US" sz="2000" dirty="0">
                <a:latin typeface="Calibri" panose="020F0502020204030204" pitchFamily="34" charset="0"/>
              </a:rPr>
              <a:t>a special court in Hillsborough.  </a:t>
            </a:r>
          </a:p>
          <a:p>
            <a:r>
              <a:rPr lang="en-US" sz="2000" dirty="0">
                <a:latin typeface="Calibri" panose="020F0502020204030204" pitchFamily="34" charset="0"/>
              </a:rPr>
              <a:t>Predicting that disgruntled Regulators would protest this action, Tryon sent out militia to the courthouse to quell any rebellious activity or interference with court sessions</a:t>
            </a:r>
            <a:r>
              <a:rPr lang="en-US" sz="2000" dirty="0" smtClean="0">
                <a:latin typeface="Calibri" panose="020F0502020204030204" pitchFamily="34" charset="0"/>
              </a:rPr>
              <a:t>.</a:t>
            </a:r>
          </a:p>
          <a:p>
            <a:r>
              <a:rPr lang="en-US" sz="2000" dirty="0">
                <a:latin typeface="Calibri" panose="020F0502020204030204" pitchFamily="34" charset="0"/>
              </a:rPr>
              <a:t>Governor Tryon marched from New Bern to Hillsborough, his army around 1,000 men.  Approximately 2,000 Regulators assembled and met the militiamen at Great Alamance Creek.</a:t>
            </a:r>
          </a:p>
          <a:p>
            <a:endParaRPr lang="en-US" sz="1600" dirty="0"/>
          </a:p>
        </p:txBody>
      </p:sp>
      <p:sp>
        <p:nvSpPr>
          <p:cNvPr id="5" name="Title 6"/>
          <p:cNvSpPr>
            <a:spLocks noGrp="1"/>
          </p:cNvSpPr>
          <p:nvPr>
            <p:ph type="title"/>
          </p:nvPr>
        </p:nvSpPr>
        <p:spPr>
          <a:xfrm>
            <a:off x="381000" y="-76200"/>
            <a:ext cx="8458200" cy="914400"/>
          </a:xfrm>
        </p:spPr>
        <p:txBody>
          <a:bodyPr/>
          <a:lstStyle/>
          <a:p>
            <a:pPr algn="ctr"/>
            <a:r>
              <a:rPr lang="en-US" sz="3600" b="1" dirty="0" smtClean="0">
                <a:solidFill>
                  <a:srgbClr val="FF0000"/>
                </a:solidFill>
              </a:rPr>
              <a:t>The Battle of Alamance</a:t>
            </a:r>
            <a:r>
              <a:rPr lang="en-US" sz="3600" b="1" dirty="0">
                <a:solidFill>
                  <a:srgbClr val="FF0000"/>
                </a:solidFill>
              </a:rPr>
              <a:t> </a:t>
            </a:r>
            <a:r>
              <a:rPr lang="en-US" sz="3600" b="1" dirty="0" smtClean="0">
                <a:solidFill>
                  <a:srgbClr val="FF0000"/>
                </a:solidFill>
              </a:rPr>
              <a:t>– March, 1771                       </a:t>
            </a:r>
            <a:endParaRPr lang="en-US" sz="3600" b="1" dirty="0">
              <a:solidFill>
                <a:srgbClr val="FF0000"/>
              </a:solidFill>
            </a:endParaRPr>
          </a:p>
        </p:txBody>
      </p:sp>
    </p:spTree>
    <p:extLst>
      <p:ext uri="{BB962C8B-B14F-4D97-AF65-F5344CB8AC3E}">
        <p14:creationId xmlns:p14="http://schemas.microsoft.com/office/powerpoint/2010/main" val="33782521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533400"/>
            <a:ext cx="8153400" cy="5867400"/>
          </a:xfrm>
        </p:spPr>
        <p:txBody>
          <a:bodyPr>
            <a:normAutofit/>
          </a:bodyPr>
          <a:lstStyle/>
          <a:p>
            <a:pPr marL="18288" indent="0">
              <a:buNone/>
            </a:pPr>
            <a:endParaRPr lang="en-US" sz="2000" dirty="0">
              <a:latin typeface="Calibri" panose="020F0502020204030204" pitchFamily="34" charset="0"/>
            </a:endParaRPr>
          </a:p>
          <a:p>
            <a:r>
              <a:rPr lang="en-US" sz="2000" dirty="0">
                <a:latin typeface="Calibri" panose="020F0502020204030204" pitchFamily="34" charset="0"/>
              </a:rPr>
              <a:t>On May 16, the Regulators sent message to Governor Tryon that they wanted to discuss their differences with government officials.  </a:t>
            </a:r>
          </a:p>
          <a:p>
            <a:r>
              <a:rPr lang="en-US" sz="2000" dirty="0">
                <a:latin typeface="Calibri" panose="020F0502020204030204" pitchFamily="34" charset="0"/>
              </a:rPr>
              <a:t>Tryon scoffed at the suggestion and returned a message stating that the Regulators disarm, giving them one hour to surrender.  </a:t>
            </a:r>
          </a:p>
          <a:p>
            <a:r>
              <a:rPr lang="en-US" sz="2000" dirty="0">
                <a:latin typeface="Calibri" panose="020F0502020204030204" pitchFamily="34" charset="0"/>
              </a:rPr>
              <a:t>The Regulators replied: “Fire and be damned.”  Tryon and the militia answered with cannon fire.  </a:t>
            </a:r>
            <a:endParaRPr lang="en-US" sz="2000" dirty="0" smtClean="0">
              <a:latin typeface="Calibri" panose="020F0502020204030204" pitchFamily="34" charset="0"/>
            </a:endParaRPr>
          </a:p>
          <a:p>
            <a:r>
              <a:rPr lang="en-US" sz="2000" dirty="0" smtClean="0">
                <a:latin typeface="Calibri" panose="020F0502020204030204" pitchFamily="34" charset="0"/>
              </a:rPr>
              <a:t>The </a:t>
            </a:r>
            <a:r>
              <a:rPr lang="en-US" sz="2000" b="1" dirty="0">
                <a:solidFill>
                  <a:srgbClr val="FF0000"/>
                </a:solidFill>
                <a:latin typeface="Calibri" panose="020F0502020204030204" pitchFamily="34" charset="0"/>
              </a:rPr>
              <a:t>Battle of Alamance </a:t>
            </a:r>
            <a:r>
              <a:rPr lang="en-US" sz="2000" dirty="0">
                <a:latin typeface="Calibri" panose="020F0502020204030204" pitchFamily="34" charset="0"/>
              </a:rPr>
              <a:t>lasted for two hours.  </a:t>
            </a:r>
          </a:p>
          <a:p>
            <a:r>
              <a:rPr lang="en-US" sz="2000" dirty="0" smtClean="0">
                <a:latin typeface="Calibri" panose="020F0502020204030204" pitchFamily="34" charset="0"/>
              </a:rPr>
              <a:t>The </a:t>
            </a:r>
            <a:r>
              <a:rPr lang="en-US" sz="2000" dirty="0">
                <a:latin typeface="Calibri" panose="020F0502020204030204" pitchFamily="34" charset="0"/>
              </a:rPr>
              <a:t>Regulators fired weapons behind trees and large rocks, and their effort lacked organization.  Sometimes when a Regulator would run out of ammunition, he left the field of battle.  </a:t>
            </a:r>
          </a:p>
          <a:p>
            <a:r>
              <a:rPr lang="en-US" sz="2000" dirty="0" smtClean="0">
                <a:latin typeface="Calibri" panose="020F0502020204030204" pitchFamily="34" charset="0"/>
              </a:rPr>
              <a:t>As </a:t>
            </a:r>
            <a:r>
              <a:rPr lang="en-US" sz="2000" dirty="0">
                <a:latin typeface="Calibri" panose="020F0502020204030204" pitchFamily="34" charset="0"/>
              </a:rPr>
              <a:t>to be expected, the militia was more organized in its attack and maneuvers, and Tryon defeated the Regulators. </a:t>
            </a:r>
          </a:p>
          <a:p>
            <a:r>
              <a:rPr lang="en-US" sz="2000" dirty="0" smtClean="0">
                <a:latin typeface="Calibri" panose="020F0502020204030204" pitchFamily="34" charset="0"/>
              </a:rPr>
              <a:t>The </a:t>
            </a:r>
            <a:r>
              <a:rPr lang="en-US" sz="2000" dirty="0">
                <a:latin typeface="Calibri" panose="020F0502020204030204" pitchFamily="34" charset="0"/>
              </a:rPr>
              <a:t>casualty count for the Regulators is unknown, but nine militia men died and sixty-one were wounded.  </a:t>
            </a:r>
            <a:endParaRPr lang="en-US" sz="2000" dirty="0" smtClean="0">
              <a:latin typeface="Calibri" panose="020F0502020204030204" pitchFamily="34" charset="0"/>
            </a:endParaRPr>
          </a:p>
        </p:txBody>
      </p:sp>
      <p:sp>
        <p:nvSpPr>
          <p:cNvPr id="4" name="Title 6"/>
          <p:cNvSpPr>
            <a:spLocks noGrp="1"/>
          </p:cNvSpPr>
          <p:nvPr>
            <p:ph type="title"/>
          </p:nvPr>
        </p:nvSpPr>
        <p:spPr>
          <a:xfrm>
            <a:off x="381000" y="76200"/>
            <a:ext cx="8458200" cy="914400"/>
          </a:xfrm>
        </p:spPr>
        <p:txBody>
          <a:bodyPr/>
          <a:lstStyle/>
          <a:p>
            <a:pPr algn="ctr"/>
            <a:r>
              <a:rPr lang="en-US" sz="3600" b="1" dirty="0" smtClean="0">
                <a:solidFill>
                  <a:srgbClr val="FF0000"/>
                </a:solidFill>
              </a:rPr>
              <a:t>The Battle of Alamance</a:t>
            </a:r>
            <a:r>
              <a:rPr lang="en-US" sz="3600" b="1" dirty="0">
                <a:solidFill>
                  <a:srgbClr val="FF0000"/>
                </a:solidFill>
              </a:rPr>
              <a:t> </a:t>
            </a:r>
            <a:r>
              <a:rPr lang="en-US" sz="3600" b="1" dirty="0" smtClean="0">
                <a:solidFill>
                  <a:srgbClr val="FF0000"/>
                </a:solidFill>
              </a:rPr>
              <a:t>– March, 1771                       </a:t>
            </a:r>
            <a:endParaRPr lang="en-US" sz="3600" b="1" dirty="0">
              <a:solidFill>
                <a:srgbClr val="FF0000"/>
              </a:solidFill>
            </a:endParaRPr>
          </a:p>
        </p:txBody>
      </p:sp>
    </p:spTree>
    <p:extLst>
      <p:ext uri="{BB962C8B-B14F-4D97-AF65-F5344CB8AC3E}">
        <p14:creationId xmlns:p14="http://schemas.microsoft.com/office/powerpoint/2010/main" val="33450323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533400"/>
            <a:ext cx="8763000" cy="6781799"/>
          </a:xfrm>
        </p:spPr>
        <p:txBody>
          <a:bodyPr>
            <a:normAutofit/>
          </a:bodyPr>
          <a:lstStyle/>
          <a:p>
            <a:r>
              <a:rPr lang="en-US" sz="2000" dirty="0" smtClean="0">
                <a:latin typeface="Calibri" panose="020F0502020204030204" pitchFamily="34" charset="0"/>
              </a:rPr>
              <a:t>The </a:t>
            </a:r>
            <a:r>
              <a:rPr lang="en-US" sz="2000" dirty="0">
                <a:latin typeface="Calibri" panose="020F0502020204030204" pitchFamily="34" charset="0"/>
              </a:rPr>
              <a:t>immediate aftermath included </a:t>
            </a:r>
            <a:r>
              <a:rPr lang="en-US" sz="2000" i="1" dirty="0">
                <a:latin typeface="Calibri" panose="020F0502020204030204" pitchFamily="34" charset="0"/>
              </a:rPr>
              <a:t>ad hoc</a:t>
            </a:r>
            <a:r>
              <a:rPr lang="en-US" sz="2000" dirty="0">
                <a:latin typeface="Calibri" panose="020F0502020204030204" pitchFamily="34" charset="0"/>
              </a:rPr>
              <a:t> trials of certain Regulators. </a:t>
            </a:r>
            <a:r>
              <a:rPr lang="en-US" sz="2000" dirty="0" smtClean="0">
                <a:latin typeface="Calibri" panose="020F0502020204030204" pitchFamily="34" charset="0"/>
              </a:rPr>
              <a:t>(For example, the </a:t>
            </a:r>
            <a:r>
              <a:rPr lang="en-US" sz="2000" dirty="0">
                <a:latin typeface="Calibri" panose="020F0502020204030204" pitchFamily="34" charset="0"/>
              </a:rPr>
              <a:t>next day, </a:t>
            </a:r>
            <a:r>
              <a:rPr lang="en-US" sz="2000" dirty="0" smtClean="0">
                <a:latin typeface="Calibri" panose="020F0502020204030204" pitchFamily="34" charset="0"/>
              </a:rPr>
              <a:t>Regulator James </a:t>
            </a:r>
            <a:r>
              <a:rPr lang="en-US" sz="2000" dirty="0">
                <a:latin typeface="Calibri" panose="020F0502020204030204" pitchFamily="34" charset="0"/>
              </a:rPr>
              <a:t>Few was hanged without being convicted in a military court</a:t>
            </a:r>
            <a:r>
              <a:rPr lang="en-US" sz="2000" dirty="0" smtClean="0">
                <a:latin typeface="Calibri" panose="020F0502020204030204" pitchFamily="34" charset="0"/>
              </a:rPr>
              <a:t>.)</a:t>
            </a:r>
            <a:r>
              <a:rPr lang="en-US" sz="2000" dirty="0">
                <a:latin typeface="Calibri" panose="020F0502020204030204" pitchFamily="34" charset="0"/>
              </a:rPr>
              <a:t>  </a:t>
            </a:r>
            <a:endParaRPr lang="en-US" sz="2000" dirty="0" smtClean="0">
              <a:latin typeface="Calibri" panose="020F0502020204030204" pitchFamily="34" charset="0"/>
            </a:endParaRPr>
          </a:p>
          <a:p>
            <a:r>
              <a:rPr lang="en-US" sz="2000" dirty="0" smtClean="0">
                <a:latin typeface="Calibri" panose="020F0502020204030204" pitchFamily="34" charset="0"/>
              </a:rPr>
              <a:t>Shortly </a:t>
            </a:r>
            <a:r>
              <a:rPr lang="en-US" sz="2000" dirty="0">
                <a:latin typeface="Calibri" panose="020F0502020204030204" pitchFamily="34" charset="0"/>
              </a:rPr>
              <a:t>after the battle, fourteen Regulators were tried and twelve were convicted.  Of that number, </a:t>
            </a:r>
            <a:r>
              <a:rPr lang="en-US" sz="2000" dirty="0" smtClean="0">
                <a:latin typeface="Calibri" panose="020F0502020204030204" pitchFamily="34" charset="0"/>
              </a:rPr>
              <a:t>six </a:t>
            </a:r>
            <a:r>
              <a:rPr lang="en-US" sz="2000" dirty="0">
                <a:latin typeface="Calibri" panose="020F0502020204030204" pitchFamily="34" charset="0"/>
              </a:rPr>
              <a:t>were </a:t>
            </a:r>
            <a:r>
              <a:rPr lang="en-US" sz="2000" dirty="0" smtClean="0">
                <a:latin typeface="Calibri" panose="020F0502020204030204" pitchFamily="34" charset="0"/>
              </a:rPr>
              <a:t>hanged. </a:t>
            </a:r>
          </a:p>
          <a:p>
            <a:r>
              <a:rPr lang="en-US" sz="2000" dirty="0" smtClean="0">
                <a:latin typeface="Calibri" panose="020F0502020204030204" pitchFamily="34" charset="0"/>
              </a:rPr>
              <a:t>Government </a:t>
            </a:r>
            <a:r>
              <a:rPr lang="en-US" sz="2000" dirty="0">
                <a:latin typeface="Calibri" panose="020F0502020204030204" pitchFamily="34" charset="0"/>
              </a:rPr>
              <a:t>officials released half a dozen in a public relations strategy in which they hoped North Carolinians would consider them generous and forgiving.  </a:t>
            </a:r>
            <a:endParaRPr lang="en-US" sz="2000" dirty="0" smtClean="0">
              <a:latin typeface="Calibri" panose="020F0502020204030204" pitchFamily="34" charset="0"/>
            </a:endParaRPr>
          </a:p>
          <a:p>
            <a:r>
              <a:rPr lang="en-US" sz="2000" dirty="0" smtClean="0">
                <a:latin typeface="Calibri" panose="020F0502020204030204" pitchFamily="34" charset="0"/>
              </a:rPr>
              <a:t>On </a:t>
            </a:r>
            <a:r>
              <a:rPr lang="en-US" sz="2000" dirty="0">
                <a:latin typeface="Calibri" panose="020F0502020204030204" pitchFamily="34" charset="0"/>
              </a:rPr>
              <a:t>May 17, Tryon promised to issue amnesty to all those who took an oath of allegiance.  In two weeks, 6,409 complied.  </a:t>
            </a:r>
            <a:endParaRPr lang="en-US" sz="2000" dirty="0" smtClean="0">
              <a:latin typeface="Calibri" panose="020F0502020204030204" pitchFamily="34" charset="0"/>
            </a:endParaRPr>
          </a:p>
          <a:p>
            <a:r>
              <a:rPr lang="en-US" sz="2000" dirty="0" smtClean="0">
                <a:latin typeface="Calibri" panose="020F0502020204030204" pitchFamily="34" charset="0"/>
              </a:rPr>
              <a:t>As </a:t>
            </a:r>
            <a:r>
              <a:rPr lang="en-US" sz="2000" dirty="0">
                <a:latin typeface="Calibri" panose="020F0502020204030204" pitchFamily="34" charset="0"/>
              </a:rPr>
              <a:t>time would tell, the </a:t>
            </a:r>
            <a:r>
              <a:rPr lang="en-US" sz="2000" dirty="0" smtClean="0">
                <a:latin typeface="Calibri" panose="020F0502020204030204" pitchFamily="34" charset="0"/>
              </a:rPr>
              <a:t>battle and </a:t>
            </a:r>
            <a:r>
              <a:rPr lang="en-US" sz="2000" dirty="0">
                <a:latin typeface="Calibri" panose="020F0502020204030204" pitchFamily="34" charset="0"/>
              </a:rPr>
              <a:t>the swift execution of certain Regulators ended the Regulator </a:t>
            </a:r>
            <a:r>
              <a:rPr lang="en-US" sz="2000" dirty="0" smtClean="0">
                <a:latin typeface="Calibri" panose="020F0502020204030204" pitchFamily="34" charset="0"/>
              </a:rPr>
              <a:t>movement.</a:t>
            </a:r>
            <a:r>
              <a:rPr lang="en-US" sz="2000" dirty="0">
                <a:latin typeface="Calibri" panose="020F0502020204030204" pitchFamily="34" charset="0"/>
              </a:rPr>
              <a:t> </a:t>
            </a:r>
            <a:r>
              <a:rPr lang="en-US" sz="2000" dirty="0" smtClean="0">
                <a:latin typeface="Calibri" panose="020F0502020204030204" pitchFamily="34" charset="0"/>
              </a:rPr>
              <a:t> </a:t>
            </a:r>
          </a:p>
          <a:p>
            <a:r>
              <a:rPr lang="en-US" sz="2000" dirty="0" smtClean="0">
                <a:latin typeface="Calibri" panose="020F0502020204030204" pitchFamily="34" charset="0"/>
              </a:rPr>
              <a:t>Yet </a:t>
            </a:r>
            <a:r>
              <a:rPr lang="en-US" sz="2000" dirty="0">
                <a:latin typeface="Calibri" panose="020F0502020204030204" pitchFamily="34" charset="0"/>
              </a:rPr>
              <a:t>a distrust of far away, centralized power </a:t>
            </a:r>
            <a:r>
              <a:rPr lang="en-US" sz="2000" dirty="0" smtClean="0">
                <a:latin typeface="Calibri" panose="020F0502020204030204" pitchFamily="34" charset="0"/>
              </a:rPr>
              <a:t>remained. The </a:t>
            </a:r>
            <a:r>
              <a:rPr lang="en-US" sz="2000" dirty="0">
                <a:latin typeface="Calibri" panose="020F0502020204030204" pitchFamily="34" charset="0"/>
              </a:rPr>
              <a:t>War of the Regulation illustrates </a:t>
            </a:r>
            <a:r>
              <a:rPr lang="en-US" sz="2000" dirty="0" smtClean="0">
                <a:latin typeface="Calibri" panose="020F0502020204030204" pitchFamily="34" charset="0"/>
              </a:rPr>
              <a:t>the dissatisfied spirit building before </a:t>
            </a:r>
            <a:r>
              <a:rPr lang="en-US" sz="2000" dirty="0">
                <a:latin typeface="Calibri" panose="020F0502020204030204" pitchFamily="34" charset="0"/>
              </a:rPr>
              <a:t>the American Revolution. </a:t>
            </a:r>
            <a:endParaRPr lang="en-US" sz="2000" dirty="0" smtClean="0">
              <a:latin typeface="Calibri" panose="020F0502020204030204" pitchFamily="34" charset="0"/>
            </a:endParaRPr>
          </a:p>
          <a:p>
            <a:r>
              <a:rPr lang="en-US" sz="2000" dirty="0" smtClean="0">
                <a:latin typeface="Calibri" panose="020F0502020204030204" pitchFamily="34" charset="0"/>
              </a:rPr>
              <a:t>The Regulator boldness to oppose royal </a:t>
            </a:r>
            <a:r>
              <a:rPr lang="en-US" sz="2000" dirty="0">
                <a:latin typeface="Calibri" panose="020F0502020204030204" pitchFamily="34" charset="0"/>
              </a:rPr>
              <a:t>authority provided a lesson in the use of armed resistance, which patriots employed a few short years later in the </a:t>
            </a:r>
            <a:r>
              <a:rPr lang="en-US" sz="2000" dirty="0" smtClean="0">
                <a:latin typeface="Calibri" panose="020F0502020204030204" pitchFamily="34" charset="0"/>
              </a:rPr>
              <a:t>Revolutionary War. </a:t>
            </a:r>
            <a:endParaRPr lang="en-US" sz="2000" dirty="0">
              <a:latin typeface="Calibri" panose="020F0502020204030204" pitchFamily="34" charset="0"/>
            </a:endParaRPr>
          </a:p>
          <a:p>
            <a:pPr marL="18288" indent="0">
              <a:buNone/>
            </a:pPr>
            <a:endParaRPr lang="en-US" dirty="0">
              <a:latin typeface="Calibri" panose="020F0502020204030204" pitchFamily="34" charset="0"/>
            </a:endParaRPr>
          </a:p>
        </p:txBody>
      </p:sp>
      <p:sp>
        <p:nvSpPr>
          <p:cNvPr id="4" name="Title 6"/>
          <p:cNvSpPr>
            <a:spLocks noGrp="1"/>
          </p:cNvSpPr>
          <p:nvPr>
            <p:ph type="title"/>
          </p:nvPr>
        </p:nvSpPr>
        <p:spPr>
          <a:xfrm>
            <a:off x="381000" y="-76200"/>
            <a:ext cx="8458200" cy="914400"/>
          </a:xfrm>
        </p:spPr>
        <p:txBody>
          <a:bodyPr/>
          <a:lstStyle/>
          <a:p>
            <a:pPr algn="ctr"/>
            <a:r>
              <a:rPr lang="en-US" sz="3600" b="1" dirty="0" smtClean="0">
                <a:solidFill>
                  <a:srgbClr val="FF0000"/>
                </a:solidFill>
              </a:rPr>
              <a:t>The Battle of Alamance</a:t>
            </a:r>
            <a:r>
              <a:rPr lang="en-US" sz="3600" b="1" dirty="0">
                <a:solidFill>
                  <a:srgbClr val="FF0000"/>
                </a:solidFill>
              </a:rPr>
              <a:t> </a:t>
            </a:r>
            <a:r>
              <a:rPr lang="en-US" sz="3600" b="1" dirty="0" smtClean="0">
                <a:solidFill>
                  <a:srgbClr val="FF0000"/>
                </a:solidFill>
              </a:rPr>
              <a:t>– Aftermath</a:t>
            </a:r>
            <a:endParaRPr lang="en-US" sz="3600" b="1" dirty="0">
              <a:solidFill>
                <a:srgbClr val="FF0000"/>
              </a:solidFill>
            </a:endParaRPr>
          </a:p>
        </p:txBody>
      </p:sp>
    </p:spTree>
    <p:extLst>
      <p:ext uri="{BB962C8B-B14F-4D97-AF65-F5344CB8AC3E}">
        <p14:creationId xmlns:p14="http://schemas.microsoft.com/office/powerpoint/2010/main" val="1013209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001000" cy="1828799"/>
          </a:xfrm>
        </p:spPr>
        <p:txBody>
          <a:bodyPr>
            <a:normAutofit/>
          </a:bodyPr>
          <a:lstStyle/>
          <a:p>
            <a:r>
              <a:rPr lang="en-US" sz="1800" dirty="0" smtClean="0">
                <a:effectLst/>
                <a:latin typeface="Calibri" panose="020F0502020204030204" pitchFamily="34" charset="0"/>
              </a:rPr>
              <a:t>In the early 1700s, </a:t>
            </a:r>
            <a:r>
              <a:rPr lang="en-US" sz="1800" dirty="0">
                <a:effectLst/>
                <a:latin typeface="Calibri" panose="020F0502020204030204" pitchFamily="34" charset="0"/>
              </a:rPr>
              <a:t>w</a:t>
            </a:r>
            <a:r>
              <a:rPr lang="en-US" sz="1800" dirty="0" smtClean="0">
                <a:effectLst/>
                <a:latin typeface="Calibri" panose="020F0502020204030204" pitchFamily="34" charset="0"/>
              </a:rPr>
              <a:t>ealthy planters, </a:t>
            </a:r>
            <a:r>
              <a:rPr lang="en-US" sz="1800" dirty="0">
                <a:effectLst/>
                <a:latin typeface="Calibri" panose="020F0502020204030204" pitchFamily="34" charset="0"/>
              </a:rPr>
              <a:t>m</a:t>
            </a:r>
            <a:r>
              <a:rPr lang="en-US" sz="1800" dirty="0" smtClean="0">
                <a:effectLst/>
                <a:latin typeface="Calibri" panose="020F0502020204030204" pitchFamily="34" charset="0"/>
              </a:rPr>
              <a:t>erchants </a:t>
            </a:r>
            <a:r>
              <a:rPr lang="en-US" sz="1800" dirty="0">
                <a:effectLst/>
                <a:latin typeface="Calibri" panose="020F0502020204030204" pitchFamily="34" charset="0"/>
              </a:rPr>
              <a:t>and lawyers </a:t>
            </a:r>
            <a:r>
              <a:rPr lang="en-US" sz="1800" dirty="0" smtClean="0">
                <a:effectLst/>
                <a:latin typeface="Calibri" panose="020F0502020204030204" pitchFamily="34" charset="0"/>
              </a:rPr>
              <a:t>were predominantly located in the eastern (and more developed) parts of North Carolina. </a:t>
            </a:r>
          </a:p>
          <a:p>
            <a:r>
              <a:rPr lang="en-US" sz="1800" dirty="0" smtClean="0">
                <a:effectLst/>
                <a:latin typeface="Calibri" panose="020F0502020204030204" pitchFamily="34" charset="0"/>
              </a:rPr>
              <a:t>Lower-class citizens, such as working class people, farmers, newly arriving immigrants (i.e. Scots-Irish), etc. lived in the less expensive and less developed “back country” (further inland and what is considered today’s Piedmont region</a:t>
            </a:r>
            <a:r>
              <a:rPr lang="en-US" sz="2000" dirty="0" smtClean="0">
                <a:effectLst/>
                <a:latin typeface="Calibri" panose="020F0502020204030204" pitchFamily="34" charset="0"/>
              </a:rPr>
              <a:t>.)</a:t>
            </a:r>
          </a:p>
        </p:txBody>
      </p:sp>
      <p:pic>
        <p:nvPicPr>
          <p:cNvPr id="3" name="Picture 2" descr="http://www.learnnc.org/lp/media/uploads/2009/01/ncmap-regulat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2994660"/>
            <a:ext cx="6478771" cy="34823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Title 6"/>
          <p:cNvSpPr>
            <a:spLocks noGrp="1"/>
          </p:cNvSpPr>
          <p:nvPr>
            <p:ph type="title"/>
          </p:nvPr>
        </p:nvSpPr>
        <p:spPr>
          <a:xfrm>
            <a:off x="381000" y="76200"/>
            <a:ext cx="7543800" cy="914400"/>
          </a:xfrm>
        </p:spPr>
        <p:txBody>
          <a:bodyPr/>
          <a:lstStyle/>
          <a:p>
            <a:r>
              <a:rPr lang="en-US" sz="3600" dirty="0" smtClean="0"/>
              <a:t>North Carolina in the 1700s</a:t>
            </a:r>
            <a:endParaRPr lang="en-US" sz="3600" dirty="0"/>
          </a:p>
        </p:txBody>
      </p:sp>
    </p:spTree>
    <p:extLst>
      <p:ext uri="{BB962C8B-B14F-4D97-AF65-F5344CB8AC3E}">
        <p14:creationId xmlns:p14="http://schemas.microsoft.com/office/powerpoint/2010/main" val="19721642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ulffsrangers.com/Blog/wp-content/uploads/2013/08/colonial-minutemen-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85800"/>
            <a:ext cx="3891063" cy="213360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4107" name="irc_mi" descr="http://3.bp.blogspot.com/-RMPjEtDBzVM/Tp77wLxKk_I/AAAAAAAAAYU/YLlLfqccCj4/s1600/Log_Cabin_BAH.jp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832693" y="3200400"/>
            <a:ext cx="2682875" cy="25273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p:cNvCxnSpPr/>
          <p:nvPr/>
        </p:nvCxnSpPr>
        <p:spPr>
          <a:xfrm>
            <a:off x="4419600" y="685800"/>
            <a:ext cx="0" cy="55626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4108" name="Picture 4" descr="http://www.constitutionfacts.com/images/8-15FF/392px-Nathaniel_Sparhawk1_John_Singleton_Copley.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9800" y="685800"/>
            <a:ext cx="1558925" cy="238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2" descr="http://aam.wcu.edu/projects/miller/Images/tryonpalacedusk.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3313416"/>
            <a:ext cx="3657600" cy="2630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50505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143000"/>
            <a:ext cx="8001000" cy="5943600"/>
          </a:xfrm>
        </p:spPr>
        <p:txBody>
          <a:bodyPr>
            <a:normAutofit/>
          </a:bodyPr>
          <a:lstStyle/>
          <a:p>
            <a:r>
              <a:rPr lang="en-US" sz="1800" dirty="0" smtClean="0">
                <a:effectLst/>
                <a:latin typeface="Calibri" panose="020F0502020204030204" pitchFamily="34" charset="0"/>
              </a:rPr>
              <a:t>Throughout the 1700s, </a:t>
            </a:r>
            <a:r>
              <a:rPr lang="en-US" sz="1800" dirty="0">
                <a:effectLst/>
                <a:latin typeface="Calibri" panose="020F0502020204030204" pitchFamily="34" charset="0"/>
              </a:rPr>
              <a:t>d</a:t>
            </a:r>
            <a:r>
              <a:rPr lang="en-US" sz="1800" dirty="0" smtClean="0">
                <a:effectLst/>
                <a:latin typeface="Calibri" panose="020F0502020204030204" pitchFamily="34" charset="0"/>
              </a:rPr>
              <a:t>eep-seated </a:t>
            </a:r>
            <a:r>
              <a:rPr lang="en-US" sz="1800" dirty="0">
                <a:effectLst/>
                <a:latin typeface="Calibri" panose="020F0502020204030204" pitchFamily="34" charset="0"/>
              </a:rPr>
              <a:t>economic and social differences </a:t>
            </a:r>
            <a:r>
              <a:rPr lang="en-US" sz="1800" dirty="0" smtClean="0">
                <a:effectLst/>
                <a:latin typeface="Calibri" panose="020F0502020204030204" pitchFamily="34" charset="0"/>
              </a:rPr>
              <a:t>produced </a:t>
            </a:r>
            <a:r>
              <a:rPr lang="en-US" sz="1800" dirty="0">
                <a:effectLst/>
                <a:latin typeface="Calibri" panose="020F0502020204030204" pitchFamily="34" charset="0"/>
              </a:rPr>
              <a:t>a distinct east-west sectionalism in North </a:t>
            </a:r>
            <a:r>
              <a:rPr lang="en-US" sz="1800" dirty="0" smtClean="0">
                <a:effectLst/>
                <a:latin typeface="Calibri" panose="020F0502020204030204" pitchFamily="34" charset="0"/>
              </a:rPr>
              <a:t>Carolina.</a:t>
            </a:r>
          </a:p>
          <a:p>
            <a:r>
              <a:rPr lang="en-US" sz="1800" dirty="0" smtClean="0">
                <a:effectLst/>
                <a:latin typeface="Calibri" panose="020F0502020204030204" pitchFamily="34" charset="0"/>
              </a:rPr>
              <a:t>Originally, the western (today’s Piedmont) section of the Carolina colony was considered the “back country,” rustic land mainly composed </a:t>
            </a:r>
            <a:r>
              <a:rPr lang="en-US" sz="1800" dirty="0">
                <a:effectLst/>
                <a:latin typeface="Calibri" panose="020F0502020204030204" pitchFamily="34" charset="0"/>
              </a:rPr>
              <a:t>of </a:t>
            </a:r>
            <a:r>
              <a:rPr lang="en-US" sz="1800" dirty="0" smtClean="0">
                <a:effectLst/>
                <a:latin typeface="Calibri" panose="020F0502020204030204" pitchFamily="34" charset="0"/>
              </a:rPr>
              <a:t>planters with </a:t>
            </a:r>
            <a:r>
              <a:rPr lang="en-US" sz="1800" dirty="0">
                <a:effectLst/>
                <a:latin typeface="Calibri" panose="020F0502020204030204" pitchFamily="34" charset="0"/>
              </a:rPr>
              <a:t>an agricultural economy. </a:t>
            </a:r>
            <a:endParaRPr lang="en-US" sz="1800" dirty="0" smtClean="0">
              <a:effectLst/>
              <a:latin typeface="Calibri" panose="020F0502020204030204" pitchFamily="34" charset="0"/>
            </a:endParaRPr>
          </a:p>
          <a:p>
            <a:r>
              <a:rPr lang="en-US" sz="1800" dirty="0" smtClean="0">
                <a:effectLst/>
                <a:latin typeface="Calibri" panose="020F0502020204030204" pitchFamily="34" charset="0"/>
              </a:rPr>
              <a:t>In the mid-1700s, thousands of </a:t>
            </a:r>
            <a:r>
              <a:rPr lang="en-US" sz="1800" dirty="0">
                <a:effectLst/>
                <a:latin typeface="Calibri" panose="020F0502020204030204" pitchFamily="34" charset="0"/>
              </a:rPr>
              <a:t>farming families migrated </a:t>
            </a:r>
            <a:r>
              <a:rPr lang="en-US" sz="1800" dirty="0" smtClean="0">
                <a:effectLst/>
                <a:latin typeface="Calibri" panose="020F0502020204030204" pitchFamily="34" charset="0"/>
              </a:rPr>
              <a:t>from mid-Atlantic </a:t>
            </a:r>
            <a:r>
              <a:rPr lang="en-US" sz="1800" dirty="0">
                <a:effectLst/>
                <a:latin typeface="Calibri" panose="020F0502020204030204" pitchFamily="34" charset="0"/>
              </a:rPr>
              <a:t>colonies </a:t>
            </a:r>
            <a:r>
              <a:rPr lang="en-US" sz="1800" dirty="0" smtClean="0">
                <a:effectLst/>
                <a:latin typeface="Calibri" panose="020F0502020204030204" pitchFamily="34" charset="0"/>
              </a:rPr>
              <a:t>to the back country, hoping to </a:t>
            </a:r>
            <a:r>
              <a:rPr lang="en-US" sz="1800" dirty="0">
                <a:effectLst/>
                <a:latin typeface="Calibri" panose="020F0502020204030204" pitchFamily="34" charset="0"/>
              </a:rPr>
              <a:t>improve their lives and provide farms for </a:t>
            </a:r>
            <a:r>
              <a:rPr lang="en-US" sz="1800" dirty="0" smtClean="0">
                <a:effectLst/>
                <a:latin typeface="Calibri" panose="020F0502020204030204" pitchFamily="34" charset="0"/>
              </a:rPr>
              <a:t>their children.</a:t>
            </a:r>
          </a:p>
          <a:p>
            <a:r>
              <a:rPr lang="en-US" sz="1800" dirty="0">
                <a:effectLst/>
                <a:latin typeface="Calibri" panose="020F0502020204030204" pitchFamily="34" charset="0"/>
              </a:rPr>
              <a:t>Such newcomers became deeply disappointed by conditions in North </a:t>
            </a:r>
            <a:r>
              <a:rPr lang="en-US" sz="1800" dirty="0" smtClean="0">
                <a:effectLst/>
                <a:latin typeface="Calibri" panose="020F0502020204030204" pitchFamily="34" charset="0"/>
              </a:rPr>
              <a:t>Carolina, however.</a:t>
            </a:r>
          </a:p>
          <a:p>
            <a:pPr lvl="1"/>
            <a:r>
              <a:rPr lang="en-US" sz="1600" dirty="0">
                <a:effectLst/>
                <a:latin typeface="Calibri" panose="020F0502020204030204" pitchFamily="34" charset="0"/>
              </a:rPr>
              <a:t>Speculators (men who bought land cheap, in order to sell it high) forced up land prices. This dashed newcomers’ hopes for cheap homesteads. </a:t>
            </a:r>
          </a:p>
          <a:p>
            <a:pPr lvl="1"/>
            <a:r>
              <a:rPr lang="en-US" sz="1600" dirty="0">
                <a:effectLst/>
                <a:latin typeface="Calibri" panose="020F0502020204030204" pitchFamily="34" charset="0"/>
              </a:rPr>
              <a:t>The back country was also suffering from a deep economic depression, due to severe droughts that had previously occurred. The loss of crops removed the primary source of income &amp; food for working farmers.</a:t>
            </a:r>
          </a:p>
          <a:p>
            <a:pPr lvl="1"/>
            <a:r>
              <a:rPr lang="en-US" sz="1600" dirty="0">
                <a:effectLst/>
                <a:latin typeface="Calibri" panose="020F0502020204030204" pitchFamily="34" charset="0"/>
              </a:rPr>
              <a:t>This left many people financially vulnerable.  </a:t>
            </a:r>
          </a:p>
          <a:p>
            <a:pPr marL="274320" lvl="1">
              <a:buFont typeface="Wingdings" pitchFamily="2" charset="2"/>
              <a:buChar char=""/>
            </a:pPr>
            <a:r>
              <a:rPr lang="en-US" sz="1800" dirty="0" smtClean="0">
                <a:effectLst/>
                <a:latin typeface="Calibri" panose="020F0502020204030204" pitchFamily="34" charset="0"/>
              </a:rPr>
              <a:t>Throughout </a:t>
            </a:r>
            <a:r>
              <a:rPr lang="en-US" sz="1800" dirty="0">
                <a:effectLst/>
                <a:latin typeface="Calibri" panose="020F0502020204030204" pitchFamily="34" charset="0"/>
              </a:rPr>
              <a:t>this same period, wealthier people (merchants, lawyers, government officials, etc.) were moving into the “back country,” upsetting the social and political structure.</a:t>
            </a:r>
          </a:p>
          <a:p>
            <a:endParaRPr lang="en-US" sz="1800" dirty="0" smtClean="0">
              <a:effectLst/>
              <a:latin typeface="Calibri" panose="020F0502020204030204" pitchFamily="34" charset="0"/>
            </a:endParaRPr>
          </a:p>
        </p:txBody>
      </p:sp>
      <p:sp>
        <p:nvSpPr>
          <p:cNvPr id="4" name="Title 6"/>
          <p:cNvSpPr>
            <a:spLocks noGrp="1"/>
          </p:cNvSpPr>
          <p:nvPr>
            <p:ph type="title"/>
          </p:nvPr>
        </p:nvSpPr>
        <p:spPr>
          <a:xfrm>
            <a:off x="381000" y="228600"/>
            <a:ext cx="8153400" cy="914400"/>
          </a:xfrm>
        </p:spPr>
        <p:txBody>
          <a:bodyPr/>
          <a:lstStyle/>
          <a:p>
            <a:r>
              <a:rPr lang="en-US" sz="3200" dirty="0" smtClean="0">
                <a:solidFill>
                  <a:srgbClr val="FF0000"/>
                </a:solidFill>
              </a:rPr>
              <a:t>North Carolina – Population Changes &amp; Sectionalism</a:t>
            </a:r>
            <a:endParaRPr lang="en-US" sz="3200" dirty="0">
              <a:solidFill>
                <a:srgbClr val="FF0000"/>
              </a:solidFill>
            </a:endParaRPr>
          </a:p>
        </p:txBody>
      </p:sp>
    </p:spTree>
    <p:extLst>
      <p:ext uri="{BB962C8B-B14F-4D97-AF65-F5344CB8AC3E}">
        <p14:creationId xmlns:p14="http://schemas.microsoft.com/office/powerpoint/2010/main" val="42731434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4191000" cy="5029200"/>
          </a:xfrm>
        </p:spPr>
        <p:txBody>
          <a:bodyPr>
            <a:normAutofit lnSpcReduction="10000"/>
          </a:bodyPr>
          <a:lstStyle/>
          <a:p>
            <a:r>
              <a:rPr lang="en-US" sz="2400" dirty="0" smtClean="0">
                <a:effectLst/>
                <a:latin typeface="Calibri" panose="020F0502020204030204" pitchFamily="34" charset="0"/>
              </a:rPr>
              <a:t>Such local </a:t>
            </a:r>
            <a:r>
              <a:rPr lang="en-US" sz="2400" dirty="0">
                <a:effectLst/>
                <a:latin typeface="Calibri" panose="020F0502020204030204" pitchFamily="34" charset="0"/>
              </a:rPr>
              <a:t>officials </a:t>
            </a:r>
            <a:r>
              <a:rPr lang="en-US" sz="2400" dirty="0" smtClean="0">
                <a:effectLst/>
                <a:latin typeface="Calibri" panose="020F0502020204030204" pitchFamily="34" charset="0"/>
              </a:rPr>
              <a:t>were eager </a:t>
            </a:r>
            <a:r>
              <a:rPr lang="en-US" sz="2400" dirty="0">
                <a:effectLst/>
                <a:latin typeface="Calibri" panose="020F0502020204030204" pitchFamily="34" charset="0"/>
              </a:rPr>
              <a:t>to get rich </a:t>
            </a:r>
            <a:r>
              <a:rPr lang="en-US" sz="2400" dirty="0" smtClean="0">
                <a:effectLst/>
                <a:latin typeface="Calibri" panose="020F0502020204030204" pitchFamily="34" charset="0"/>
              </a:rPr>
              <a:t>quickly, and often took advantage of back country planters.</a:t>
            </a:r>
          </a:p>
          <a:p>
            <a:r>
              <a:rPr lang="en-US" sz="2400" dirty="0" smtClean="0">
                <a:effectLst/>
                <a:latin typeface="Calibri" panose="020F0502020204030204" pitchFamily="34" charset="0"/>
              </a:rPr>
              <a:t>They often charged </a:t>
            </a:r>
            <a:r>
              <a:rPr lang="en-US" sz="2400" dirty="0">
                <a:effectLst/>
                <a:latin typeface="Calibri" panose="020F0502020204030204" pitchFamily="34" charset="0"/>
              </a:rPr>
              <a:t>high fees for </a:t>
            </a:r>
            <a:r>
              <a:rPr lang="en-US" sz="2400" dirty="0" smtClean="0">
                <a:effectLst/>
                <a:latin typeface="Calibri" panose="020F0502020204030204" pitchFamily="34" charset="0"/>
              </a:rPr>
              <a:t>government services, making it </a:t>
            </a:r>
            <a:r>
              <a:rPr lang="en-US" sz="2400" dirty="0">
                <a:effectLst/>
                <a:latin typeface="Calibri" panose="020F0502020204030204" pitchFamily="34" charset="0"/>
              </a:rPr>
              <a:t>expensive for a farmer to go to court, pay </a:t>
            </a:r>
            <a:r>
              <a:rPr lang="en-US" sz="2400" dirty="0" smtClean="0">
                <a:effectLst/>
                <a:latin typeface="Calibri" panose="020F0502020204030204" pitchFamily="34" charset="0"/>
              </a:rPr>
              <a:t>his debts</a:t>
            </a:r>
            <a:r>
              <a:rPr lang="en-US" sz="2400" dirty="0">
                <a:effectLst/>
                <a:latin typeface="Calibri" panose="020F0502020204030204" pitchFamily="34" charset="0"/>
              </a:rPr>
              <a:t>, or register his ownership of land. </a:t>
            </a:r>
          </a:p>
          <a:p>
            <a:r>
              <a:rPr lang="en-US" sz="2400" dirty="0" smtClean="0">
                <a:effectLst/>
                <a:latin typeface="Calibri" panose="020F0502020204030204" pitchFamily="34" charset="0"/>
              </a:rPr>
              <a:t>This resulted in many farmers losing everything. </a:t>
            </a:r>
            <a:r>
              <a:rPr lang="en-US" sz="2400" dirty="0">
                <a:effectLst/>
                <a:latin typeface="Calibri" panose="020F0502020204030204" pitchFamily="34" charset="0"/>
              </a:rPr>
              <a:t>T</a:t>
            </a:r>
            <a:r>
              <a:rPr lang="en-US" sz="2400" dirty="0" smtClean="0">
                <a:effectLst/>
                <a:latin typeface="Calibri" panose="020F0502020204030204" pitchFamily="34" charset="0"/>
              </a:rPr>
              <a:t>hey thus grew </a:t>
            </a:r>
            <a:r>
              <a:rPr lang="en-US" sz="2400" dirty="0">
                <a:effectLst/>
                <a:latin typeface="Calibri" panose="020F0502020204030204" pitchFamily="34" charset="0"/>
              </a:rPr>
              <a:t>to resent the presence of the newcomers. </a:t>
            </a:r>
            <a:endParaRPr lang="en-US" sz="2400" dirty="0" smtClean="0">
              <a:effectLst/>
              <a:latin typeface="Calibri" panose="020F0502020204030204" pitchFamily="34" charset="0"/>
            </a:endParaRPr>
          </a:p>
          <a:p>
            <a:endParaRPr lang="en-US" sz="2000" dirty="0">
              <a:effectLst/>
              <a:latin typeface="Calibri" panose="020F0502020204030204" pitchFamily="34" charset="0"/>
            </a:endParaRPr>
          </a:p>
          <a:p>
            <a:endParaRPr lang="en-US" sz="1800" dirty="0"/>
          </a:p>
        </p:txBody>
      </p:sp>
      <p:sp>
        <p:nvSpPr>
          <p:cNvPr id="4" name="Title 6"/>
          <p:cNvSpPr>
            <a:spLocks noGrp="1"/>
          </p:cNvSpPr>
          <p:nvPr>
            <p:ph type="title"/>
          </p:nvPr>
        </p:nvSpPr>
        <p:spPr>
          <a:xfrm>
            <a:off x="381000" y="0"/>
            <a:ext cx="7543800" cy="914400"/>
          </a:xfrm>
        </p:spPr>
        <p:txBody>
          <a:bodyPr/>
          <a:lstStyle/>
          <a:p>
            <a:r>
              <a:rPr lang="en-US" sz="3600" dirty="0" smtClean="0">
                <a:solidFill>
                  <a:srgbClr val="FF0000"/>
                </a:solidFill>
              </a:rPr>
              <a:t>North Carolina Corruption</a:t>
            </a:r>
            <a:endParaRPr lang="en-US" sz="3600" dirty="0">
              <a:solidFill>
                <a:srgbClr val="FF0000"/>
              </a:solidFill>
            </a:endParaRPr>
          </a:p>
        </p:txBody>
      </p:sp>
      <p:pic>
        <p:nvPicPr>
          <p:cNvPr id="5" name="Picture 2" descr="http://picture-book.com/wp-content/uploads/2013/06/overlookingfieldscrop.jpg"/>
          <p:cNvPicPr>
            <a:picLocks noChangeAspect="1" noChangeArrowheads="1"/>
          </p:cNvPicPr>
          <p:nvPr/>
        </p:nvPicPr>
        <p:blipFill rotWithShape="1">
          <a:blip r:embed="rId3">
            <a:extLst>
              <a:ext uri="{28A0092B-C50C-407E-A947-70E740481C1C}">
                <a14:useLocalDpi xmlns:a14="http://schemas.microsoft.com/office/drawing/2010/main" val="0"/>
              </a:ext>
            </a:extLst>
          </a:blip>
          <a:srcRect r="13561"/>
          <a:stretch/>
        </p:blipFill>
        <p:spPr bwMode="auto">
          <a:xfrm>
            <a:off x="5057050" y="1447801"/>
            <a:ext cx="3248749" cy="44196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738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447800"/>
            <a:ext cx="8534400" cy="5638800"/>
          </a:xfrm>
        </p:spPr>
        <p:txBody>
          <a:bodyPr>
            <a:normAutofit/>
          </a:bodyPr>
          <a:lstStyle/>
          <a:p>
            <a:r>
              <a:rPr lang="en-US" sz="1800" dirty="0" smtClean="0">
                <a:effectLst/>
                <a:latin typeface="Calibri" panose="020F0502020204030204" pitchFamily="34" charset="0"/>
              </a:rPr>
              <a:t>In addition, the colonial government was controlled by the eastern areas, and local county government officials were appointed by the royal governor. This meant citizens had no choice in who was in power and large-scale governmental decisions were often being made from “far away.</a:t>
            </a:r>
          </a:p>
          <a:p>
            <a:r>
              <a:rPr lang="en-US" sz="1800" dirty="0" smtClean="0">
                <a:effectLst/>
                <a:latin typeface="Calibri" panose="020F0502020204030204" pitchFamily="34" charset="0"/>
              </a:rPr>
              <a:t>Such local officials (such as sheriffs) had the power to collect </a:t>
            </a:r>
            <a:r>
              <a:rPr lang="en-US" sz="1800" dirty="0">
                <a:effectLst/>
                <a:latin typeface="Calibri" panose="020F0502020204030204" pitchFamily="34" charset="0"/>
              </a:rPr>
              <a:t>taxes, as supported by the </a:t>
            </a:r>
            <a:r>
              <a:rPr lang="en-US" sz="1800" dirty="0" smtClean="0">
                <a:effectLst/>
                <a:latin typeface="Calibri" panose="020F0502020204030204" pitchFamily="34" charset="0"/>
              </a:rPr>
              <a:t>courts.</a:t>
            </a:r>
            <a:r>
              <a:rPr lang="en-US" sz="1800" dirty="0">
                <a:effectLst/>
                <a:latin typeface="Calibri" panose="020F0502020204030204" pitchFamily="34" charset="0"/>
              </a:rPr>
              <a:t> </a:t>
            </a:r>
            <a:r>
              <a:rPr lang="en-US" sz="1800" dirty="0" smtClean="0">
                <a:effectLst/>
                <a:latin typeface="Calibri" panose="020F0502020204030204" pitchFamily="34" charset="0"/>
              </a:rPr>
              <a:t>Yet, instead </a:t>
            </a:r>
            <a:r>
              <a:rPr lang="en-US" sz="1800" dirty="0">
                <a:effectLst/>
                <a:latin typeface="Calibri" panose="020F0502020204030204" pitchFamily="34" charset="0"/>
              </a:rPr>
              <a:t>of </a:t>
            </a:r>
            <a:r>
              <a:rPr lang="en-US" sz="1800" dirty="0" smtClean="0">
                <a:effectLst/>
                <a:latin typeface="Calibri" panose="020F0502020204030204" pitchFamily="34" charset="0"/>
              </a:rPr>
              <a:t>turning </a:t>
            </a:r>
            <a:r>
              <a:rPr lang="en-US" sz="1800" dirty="0">
                <a:effectLst/>
                <a:latin typeface="Calibri" panose="020F0502020204030204" pitchFamily="34" charset="0"/>
              </a:rPr>
              <a:t>over the taxes they </a:t>
            </a:r>
            <a:r>
              <a:rPr lang="en-US" sz="1800" dirty="0" smtClean="0">
                <a:effectLst/>
                <a:latin typeface="Calibri" panose="020F0502020204030204" pitchFamily="34" charset="0"/>
              </a:rPr>
              <a:t>collected </a:t>
            </a:r>
            <a:r>
              <a:rPr lang="en-US" sz="1800" dirty="0">
                <a:effectLst/>
                <a:latin typeface="Calibri" panose="020F0502020204030204" pitchFamily="34" charset="0"/>
              </a:rPr>
              <a:t>to the government, as the law required, the sheriffs often </a:t>
            </a:r>
            <a:r>
              <a:rPr lang="en-US" sz="1800" dirty="0" smtClean="0">
                <a:effectLst/>
                <a:latin typeface="Calibri" panose="020F0502020204030204" pitchFamily="34" charset="0"/>
              </a:rPr>
              <a:t>kept </a:t>
            </a:r>
            <a:r>
              <a:rPr lang="en-US" sz="1800" dirty="0">
                <a:effectLst/>
                <a:latin typeface="Calibri" panose="020F0502020204030204" pitchFamily="34" charset="0"/>
              </a:rPr>
              <a:t>the money for </a:t>
            </a:r>
            <a:r>
              <a:rPr lang="en-US" sz="1800" dirty="0" smtClean="0">
                <a:effectLst/>
                <a:latin typeface="Calibri" panose="020F0502020204030204" pitchFamily="34" charset="0"/>
              </a:rPr>
              <a:t>themselves.</a:t>
            </a:r>
            <a:endParaRPr lang="en-US" sz="1800" dirty="0">
              <a:effectLst/>
              <a:latin typeface="Calibri" panose="020F0502020204030204" pitchFamily="34" charset="0"/>
            </a:endParaRPr>
          </a:p>
          <a:p>
            <a:pPr lvl="1"/>
            <a:r>
              <a:rPr lang="en-US" sz="1600" dirty="0" smtClean="0">
                <a:effectLst/>
                <a:latin typeface="Calibri" panose="020F0502020204030204" pitchFamily="34" charset="0"/>
              </a:rPr>
              <a:t>With tax collection occurring locally (with no oversight) &amp; depending entirely on the honesty of local officials, extortion became problematic. </a:t>
            </a:r>
          </a:p>
          <a:p>
            <a:pPr lvl="1"/>
            <a:r>
              <a:rPr lang="en-US" sz="1600" dirty="0" smtClean="0">
                <a:effectLst/>
                <a:latin typeface="Calibri" panose="020F0502020204030204" pitchFamily="34" charset="0"/>
              </a:rPr>
              <a:t>For example, </a:t>
            </a:r>
            <a:r>
              <a:rPr lang="en-US" sz="1600" dirty="0">
                <a:effectLst/>
                <a:latin typeface="Calibri" panose="020F0502020204030204" pitchFamily="34" charset="0"/>
              </a:rPr>
              <a:t>sheriffs would intentionally remove records of their tax collection in order to go back to residents to ask for more taxes. </a:t>
            </a:r>
            <a:endParaRPr lang="en-US" sz="1600" dirty="0" smtClean="0">
              <a:effectLst/>
              <a:latin typeface="Calibri" panose="020F0502020204030204" pitchFamily="34" charset="0"/>
            </a:endParaRPr>
          </a:p>
          <a:p>
            <a:pPr lvl="1"/>
            <a:r>
              <a:rPr lang="en-US" sz="1600" dirty="0" smtClean="0">
                <a:effectLst/>
                <a:latin typeface="Calibri" panose="020F0502020204030204" pitchFamily="34" charset="0"/>
              </a:rPr>
              <a:t>Eventually, a small </a:t>
            </a:r>
            <a:r>
              <a:rPr lang="en-US" sz="1600" dirty="0">
                <a:effectLst/>
                <a:latin typeface="Calibri" panose="020F0502020204030204" pitchFamily="34" charset="0"/>
              </a:rPr>
              <a:t>clique of wealthy officials formed and became an exclusive inner circle in charge of the legal affairs of the area. The group was seen as a 'courthouse ring', or a small bunch of </a:t>
            </a:r>
            <a:r>
              <a:rPr lang="en-US" sz="1600" dirty="0" smtClean="0">
                <a:effectLst/>
                <a:latin typeface="Calibri" panose="020F0502020204030204" pitchFamily="34" charset="0"/>
              </a:rPr>
              <a:t>corrupt officials </a:t>
            </a:r>
            <a:r>
              <a:rPr lang="en-US" sz="1600" dirty="0">
                <a:effectLst/>
                <a:latin typeface="Calibri" panose="020F0502020204030204" pitchFamily="34" charset="0"/>
              </a:rPr>
              <a:t>who grabbed most of the political power for themselves.</a:t>
            </a:r>
          </a:p>
          <a:p>
            <a:pPr lvl="1"/>
            <a:r>
              <a:rPr lang="en-US" sz="1600" dirty="0" smtClean="0">
                <a:effectLst/>
                <a:latin typeface="Calibri" panose="020F0502020204030204" pitchFamily="34" charset="0"/>
              </a:rPr>
              <a:t>The </a:t>
            </a:r>
            <a:r>
              <a:rPr lang="en-US" sz="1600" dirty="0">
                <a:effectLst/>
                <a:latin typeface="Calibri" panose="020F0502020204030204" pitchFamily="34" charset="0"/>
              </a:rPr>
              <a:t>system was endorsed by the colonial governor, who feared losing the support of the various county </a:t>
            </a:r>
            <a:r>
              <a:rPr lang="en-US" sz="1600" dirty="0" smtClean="0">
                <a:effectLst/>
                <a:latin typeface="Calibri" panose="020F0502020204030204" pitchFamily="34" charset="0"/>
              </a:rPr>
              <a:t>officials.</a:t>
            </a:r>
          </a:p>
          <a:p>
            <a:r>
              <a:rPr lang="en-US" sz="1800" dirty="0" smtClean="0">
                <a:effectLst/>
                <a:latin typeface="Calibri" panose="020F0502020204030204" pitchFamily="34" charset="0"/>
              </a:rPr>
              <a:t>As back-country people began to suffer from </a:t>
            </a:r>
            <a:r>
              <a:rPr lang="en-US" sz="1800" dirty="0">
                <a:effectLst/>
                <a:latin typeface="Calibri" panose="020F0502020204030204" pitchFamily="34" charset="0"/>
              </a:rPr>
              <a:t>excessive taxes, dishonest officials, and exorbitant </a:t>
            </a:r>
            <a:r>
              <a:rPr lang="en-US" sz="1800" dirty="0" smtClean="0">
                <a:effectLst/>
                <a:latin typeface="Calibri" panose="020F0502020204030204" pitchFamily="34" charset="0"/>
              </a:rPr>
              <a:t>fees, they became more and more bitter towards the government and its officials.</a:t>
            </a:r>
            <a:endParaRPr lang="en-US" sz="1800" dirty="0">
              <a:effectLst/>
              <a:latin typeface="Calibri" panose="020F0502020204030204" pitchFamily="34" charset="0"/>
            </a:endParaRPr>
          </a:p>
          <a:p>
            <a:endParaRPr lang="en-US" sz="1800" dirty="0">
              <a:effectLst/>
              <a:latin typeface="Calibri" panose="020F0502020204030204" pitchFamily="34" charset="0"/>
            </a:endParaRPr>
          </a:p>
          <a:p>
            <a:pPr marL="18288" indent="0">
              <a:buNone/>
            </a:pPr>
            <a:endParaRPr lang="en-US" sz="1800" dirty="0">
              <a:effectLst/>
              <a:latin typeface="Calibri" panose="020F0502020204030204" pitchFamily="34" charset="0"/>
            </a:endParaRPr>
          </a:p>
          <a:p>
            <a:endParaRPr lang="en-US" sz="1800" dirty="0">
              <a:effectLst/>
              <a:latin typeface="Calibri" panose="020F0502020204030204" pitchFamily="34" charset="0"/>
            </a:endParaRPr>
          </a:p>
          <a:p>
            <a:endParaRPr lang="en-US" sz="1800" dirty="0"/>
          </a:p>
        </p:txBody>
      </p:sp>
      <p:sp>
        <p:nvSpPr>
          <p:cNvPr id="4" name="Title 6"/>
          <p:cNvSpPr>
            <a:spLocks noGrp="1"/>
          </p:cNvSpPr>
          <p:nvPr>
            <p:ph type="title"/>
          </p:nvPr>
        </p:nvSpPr>
        <p:spPr>
          <a:xfrm>
            <a:off x="228600" y="-76200"/>
            <a:ext cx="7543800" cy="914400"/>
          </a:xfrm>
        </p:spPr>
        <p:txBody>
          <a:bodyPr/>
          <a:lstStyle/>
          <a:p>
            <a:r>
              <a:rPr lang="en-US" sz="3600" dirty="0" smtClean="0">
                <a:solidFill>
                  <a:srgbClr val="FF0000"/>
                </a:solidFill>
              </a:rPr>
              <a:t>North Carolina Corruption</a:t>
            </a:r>
            <a:endParaRPr lang="en-US" sz="3600" dirty="0">
              <a:solidFill>
                <a:srgbClr val="FF0000"/>
              </a:solidFill>
            </a:endParaRPr>
          </a:p>
        </p:txBody>
      </p:sp>
    </p:spTree>
    <p:extLst>
      <p:ext uri="{BB962C8B-B14F-4D97-AF65-F5344CB8AC3E}">
        <p14:creationId xmlns:p14="http://schemas.microsoft.com/office/powerpoint/2010/main" val="14579265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143000"/>
            <a:ext cx="8153400" cy="4876800"/>
          </a:xfrm>
        </p:spPr>
        <p:txBody>
          <a:bodyPr>
            <a:normAutofit fontScale="25000" lnSpcReduction="20000"/>
          </a:bodyPr>
          <a:lstStyle/>
          <a:p>
            <a:pPr marL="18288" indent="0">
              <a:buNone/>
            </a:pPr>
            <a:r>
              <a:rPr lang="en-US" sz="6400" dirty="0" smtClean="0">
                <a:effectLst/>
                <a:latin typeface="Calibri" panose="020F0502020204030204" pitchFamily="34" charset="0"/>
              </a:rPr>
              <a:t>You are a hardworking farmer who lives in the back country. You have a small colonial homestead, which includes a one room cabin. You live here with your wife and 7 children. You’ve been working 14 hours a day for the past year trying to keep up with the debt of the purchase of your farm. (You purchased it from a speculator last year and have since learned that you paid more than it was actually worth.) Your days are spent trying to keep pests away from your crops, repairing fences and buildings, hunting for food, and doing everything in your power to keep food on the table for your family. You are a good citizen – you vote and you pay your taxes as demanded by the royal government. However, even though you paid your taxes to the sheriff last week, he recently returned insisting you still owe. He claims he has no record of your payment, and that if you do not turn over more money, you will have to answer to the judge. You have no more money to pay, but you feel sure the court will see that this is a mistake. </a:t>
            </a:r>
          </a:p>
          <a:p>
            <a:pPr marL="18288" indent="0">
              <a:buNone/>
            </a:pPr>
            <a:endParaRPr lang="en-US" sz="6400" dirty="0">
              <a:effectLst/>
              <a:latin typeface="Calibri" panose="020F0502020204030204" pitchFamily="34" charset="0"/>
            </a:endParaRPr>
          </a:p>
          <a:p>
            <a:pPr marL="18288" indent="0">
              <a:buNone/>
            </a:pPr>
            <a:r>
              <a:rPr lang="en-US" sz="6400" dirty="0" smtClean="0">
                <a:effectLst/>
                <a:latin typeface="Calibri" panose="020F0502020204030204" pitchFamily="34" charset="0"/>
              </a:rPr>
              <a:t>A neighbor insists that you need a lawyer, otherwise it will be difficult to prove your innocence. Even though you have no money to spend on a lawyer, you figure a small fee for legal representation will be better than repaying all of your taxes. You hire a lawyer and go to court. However, the judge ends up ruling in favor of the sheriff, claiming that if the record shows you owe the taxes then you must pay them. At the end of your hearing, your lawyer also demands twice as much money than the fee you originally agreed upon, claiming that your case required more hours of work than he originally thought.</a:t>
            </a:r>
          </a:p>
          <a:p>
            <a:pPr marL="18288" indent="0">
              <a:buNone/>
            </a:pPr>
            <a:endParaRPr lang="en-US" sz="6400" dirty="0">
              <a:effectLst/>
              <a:latin typeface="Calibri" panose="020F0502020204030204" pitchFamily="34" charset="0"/>
            </a:endParaRPr>
          </a:p>
          <a:p>
            <a:pPr marL="18288" indent="0">
              <a:buNone/>
            </a:pPr>
            <a:r>
              <a:rPr lang="en-US" sz="6400" dirty="0" smtClean="0">
                <a:effectLst/>
                <a:latin typeface="Calibri" panose="020F0502020204030204" pitchFamily="34" charset="0"/>
              </a:rPr>
              <a:t>You are furious. You feel that your hard earned money is being stolen by corrupt people in power. In talking to several neighboring farmers, you learn they have had similar experiences. </a:t>
            </a:r>
            <a:endParaRPr lang="en-US" sz="6400" dirty="0">
              <a:effectLst/>
              <a:latin typeface="Calibri" panose="020F0502020204030204" pitchFamily="34" charset="0"/>
            </a:endParaRPr>
          </a:p>
          <a:p>
            <a:pPr marL="18288" indent="0">
              <a:buNone/>
            </a:pPr>
            <a:endParaRPr lang="en-US" dirty="0">
              <a:latin typeface="Calibri" panose="020F0502020204030204" pitchFamily="34" charset="0"/>
            </a:endParaRPr>
          </a:p>
        </p:txBody>
      </p:sp>
      <p:sp>
        <p:nvSpPr>
          <p:cNvPr id="5" name="Title 2"/>
          <p:cNvSpPr>
            <a:spLocks noGrp="1"/>
          </p:cNvSpPr>
          <p:nvPr>
            <p:ph type="title"/>
          </p:nvPr>
        </p:nvSpPr>
        <p:spPr>
          <a:xfrm>
            <a:off x="304800" y="152400"/>
            <a:ext cx="7543800" cy="914400"/>
          </a:xfrm>
        </p:spPr>
        <p:txBody>
          <a:bodyPr/>
          <a:lstStyle/>
          <a:p>
            <a:r>
              <a:rPr lang="en-US" dirty="0" smtClean="0">
                <a:solidFill>
                  <a:srgbClr val="FF0000"/>
                </a:solidFill>
              </a:rPr>
              <a:t>Think, pair &amp; share…</a:t>
            </a:r>
            <a:endParaRPr lang="en-US" dirty="0">
              <a:solidFill>
                <a:srgbClr val="FF0000"/>
              </a:solidFill>
            </a:endParaRPr>
          </a:p>
        </p:txBody>
      </p:sp>
      <p:sp>
        <p:nvSpPr>
          <p:cNvPr id="6" name="Title 2"/>
          <p:cNvSpPr txBox="1">
            <a:spLocks/>
          </p:cNvSpPr>
          <p:nvPr/>
        </p:nvSpPr>
        <p:spPr>
          <a:xfrm>
            <a:off x="609600" y="5334000"/>
            <a:ext cx="7543800" cy="914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dirty="0" smtClean="0">
                <a:solidFill>
                  <a:srgbClr val="FF0000"/>
                </a:solidFill>
                <a:latin typeface="Calibri" panose="020F0502020204030204" pitchFamily="34" charset="0"/>
              </a:rPr>
              <a:t>What do you do?</a:t>
            </a:r>
            <a:endParaRPr lang="en-US" sz="2800" dirty="0">
              <a:solidFill>
                <a:srgbClr val="FF0000"/>
              </a:solidFill>
              <a:latin typeface="Calibri" panose="020F0502020204030204" pitchFamily="34" charset="0"/>
            </a:endParaRPr>
          </a:p>
        </p:txBody>
      </p:sp>
    </p:spTree>
    <p:extLst>
      <p:ext uri="{BB962C8B-B14F-4D97-AF65-F5344CB8AC3E}">
        <p14:creationId xmlns:p14="http://schemas.microsoft.com/office/powerpoint/2010/main" val="30999851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304800"/>
            <a:ext cx="8153400" cy="5638800"/>
          </a:xfrm>
        </p:spPr>
        <p:txBody>
          <a:bodyPr>
            <a:normAutofit/>
          </a:bodyPr>
          <a:lstStyle/>
          <a:p>
            <a:pPr marL="18288" indent="0">
              <a:buNone/>
            </a:pPr>
            <a:endParaRPr lang="en-US" sz="1800" dirty="0">
              <a:effectLst/>
              <a:latin typeface="Calibri" panose="020F0502020204030204" pitchFamily="34" charset="0"/>
            </a:endParaRPr>
          </a:p>
          <a:p>
            <a:r>
              <a:rPr lang="en-US" sz="1800" dirty="0">
                <a:effectLst/>
                <a:latin typeface="Calibri" panose="020F0502020204030204" pitchFamily="34" charset="0"/>
              </a:rPr>
              <a:t>By 1764, several thousand people from North Carolina, mainly from Orange, Anson, and Granville counties had grown extremely dissatisfied with the wealthy North Carolina officials, whom they considered corrupt and unjust. </a:t>
            </a:r>
            <a:endParaRPr lang="en-US" sz="1800" dirty="0" smtClean="0">
              <a:effectLst/>
              <a:latin typeface="Calibri" panose="020F0502020204030204" pitchFamily="34" charset="0"/>
            </a:endParaRPr>
          </a:p>
          <a:p>
            <a:pPr marL="18288" indent="0">
              <a:buNone/>
            </a:pPr>
            <a:endParaRPr lang="en-US" sz="1800" dirty="0">
              <a:effectLst/>
              <a:latin typeface="Calibri" panose="020F0502020204030204" pitchFamily="34" charset="0"/>
            </a:endParaRPr>
          </a:p>
          <a:p>
            <a:r>
              <a:rPr lang="en-US" sz="1800" dirty="0" smtClean="0">
                <a:effectLst/>
                <a:latin typeface="Calibri" panose="020F0502020204030204" pitchFamily="34" charset="0"/>
              </a:rPr>
              <a:t>As citizen frustration grew, many </a:t>
            </a:r>
            <a:r>
              <a:rPr lang="en-US" sz="1800" dirty="0">
                <a:effectLst/>
                <a:latin typeface="Calibri" panose="020F0502020204030204" pitchFamily="34" charset="0"/>
              </a:rPr>
              <a:t>appointed officials </a:t>
            </a:r>
            <a:r>
              <a:rPr lang="en-US" sz="1800" dirty="0" smtClean="0">
                <a:effectLst/>
                <a:latin typeface="Calibri" panose="020F0502020204030204" pitchFamily="34" charset="0"/>
              </a:rPr>
              <a:t>started to become </a:t>
            </a:r>
            <a:r>
              <a:rPr lang="en-US" sz="1800" dirty="0">
                <a:effectLst/>
                <a:latin typeface="Calibri" panose="020F0502020204030204" pitchFamily="34" charset="0"/>
              </a:rPr>
              <a:t>targets of numerous threats and violence, including sheriffs, tax collectors, registrars, court clerks, and judges. </a:t>
            </a:r>
            <a:endParaRPr lang="en-US" sz="1800" dirty="0" smtClean="0">
              <a:effectLst/>
              <a:latin typeface="Calibri" panose="020F0502020204030204" pitchFamily="34" charset="0"/>
            </a:endParaRPr>
          </a:p>
          <a:p>
            <a:endParaRPr lang="en-US" sz="1800" dirty="0">
              <a:effectLst/>
              <a:latin typeface="Calibri" panose="020F0502020204030204" pitchFamily="34" charset="0"/>
            </a:endParaRPr>
          </a:p>
          <a:p>
            <a:r>
              <a:rPr lang="en-US" sz="1800" dirty="0" smtClean="0">
                <a:effectLst/>
                <a:latin typeface="Calibri" panose="020F0502020204030204" pitchFamily="34" charset="0"/>
              </a:rPr>
              <a:t>Royal </a:t>
            </a:r>
            <a:r>
              <a:rPr lang="en-US" sz="1800" dirty="0">
                <a:effectLst/>
                <a:latin typeface="Calibri" panose="020F0502020204030204" pitchFamily="34" charset="0"/>
              </a:rPr>
              <a:t>governor Arthur Dobbs issued a proclamation against the taking of illegal fees, but that directive was ignored. Dissatisfaction grew and unrest spread among the people. </a:t>
            </a:r>
          </a:p>
          <a:p>
            <a:endParaRPr lang="en-US" sz="1800" dirty="0">
              <a:effectLst/>
              <a:latin typeface="Calibri" panose="020F0502020204030204" pitchFamily="34" charset="0"/>
            </a:endParaRPr>
          </a:p>
          <a:p>
            <a:endParaRPr lang="en-US" sz="1800" dirty="0"/>
          </a:p>
        </p:txBody>
      </p:sp>
      <p:sp>
        <p:nvSpPr>
          <p:cNvPr id="4" name="Title 6"/>
          <p:cNvSpPr>
            <a:spLocks noGrp="1"/>
          </p:cNvSpPr>
          <p:nvPr>
            <p:ph type="title"/>
          </p:nvPr>
        </p:nvSpPr>
        <p:spPr>
          <a:xfrm>
            <a:off x="228600" y="-76200"/>
            <a:ext cx="7543800" cy="914400"/>
          </a:xfrm>
        </p:spPr>
        <p:txBody>
          <a:bodyPr/>
          <a:lstStyle/>
          <a:p>
            <a:r>
              <a:rPr lang="en-US" sz="3600" dirty="0" smtClean="0">
                <a:solidFill>
                  <a:srgbClr val="FF0000"/>
                </a:solidFill>
              </a:rPr>
              <a:t>North Carolina Corruption</a:t>
            </a:r>
            <a:endParaRPr lang="en-US" sz="3600" dirty="0">
              <a:solidFill>
                <a:srgbClr val="FF0000"/>
              </a:solidFill>
            </a:endParaRPr>
          </a:p>
        </p:txBody>
      </p:sp>
      <p:pic>
        <p:nvPicPr>
          <p:cNvPr id="4098" name="Picture 2" descr="http://cache.boston.com/resize/bonzai-fba/Globe_Photo/2010/08/01/1280721567_8320/539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4495800"/>
            <a:ext cx="3616385" cy="21336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8324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tryonpalace.org/sites/default/files/styles/slide/public/slides/palace_above.jpg?itok=suYAK12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9172701" cy="32766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5124" name="Picture 4" descr="http://bloximages.chicago2.vip.townnews.com/nccoast.com/content/tncms/assets/v3/editorial/c/59/c59caed6-5ef5-11e0-a782-001cc4c03286/4d9a22a9ef057.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4140200"/>
            <a:ext cx="3962400" cy="264160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31840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1574</TotalTime>
  <Words>1700</Words>
  <Application>Microsoft Macintosh PowerPoint</Application>
  <PresentationFormat>On-screen Show (4:3)</PresentationFormat>
  <Paragraphs>96</Paragraphs>
  <Slides>19</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Calibri</vt:lpstr>
      <vt:lpstr>Palatino Linotype</vt:lpstr>
      <vt:lpstr>Wingdings</vt:lpstr>
      <vt:lpstr>Arial</vt:lpstr>
      <vt:lpstr>Elemental</vt:lpstr>
      <vt:lpstr>North Carolina’s Regulator Movement</vt:lpstr>
      <vt:lpstr>North Carolina in the 1700s</vt:lpstr>
      <vt:lpstr>PowerPoint Presentation</vt:lpstr>
      <vt:lpstr>North Carolina – Population Changes &amp; Sectionalism</vt:lpstr>
      <vt:lpstr>North Carolina Corruption</vt:lpstr>
      <vt:lpstr>North Carolina Corruption</vt:lpstr>
      <vt:lpstr>Think, pair &amp; share…</vt:lpstr>
      <vt:lpstr>North Carolina Corruption</vt:lpstr>
      <vt:lpstr>PowerPoint Presentation</vt:lpstr>
      <vt:lpstr>Governor William Tryon 1765-1771</vt:lpstr>
      <vt:lpstr>The Regulators are formed</vt:lpstr>
      <vt:lpstr>Imagine your friend, who is a Regulator, tells you about what he and other members have been doing, the lack of response they are getting, and asks for your advice on what to do next. What are some possible recommendations you could make? What do you predict the Regulators actually did next? </vt:lpstr>
      <vt:lpstr>Dear Governor Tryon </vt:lpstr>
      <vt:lpstr>PowerPoint Presentation</vt:lpstr>
      <vt:lpstr>The Regulators escalate their actions.</vt:lpstr>
      <vt:lpstr>The Regulators:  Justified Protestors or Lawless Rioters?</vt:lpstr>
      <vt:lpstr>The Battle of Alamance – March, 1771                       </vt:lpstr>
      <vt:lpstr>The Battle of Alamance – March, 1771                       </vt:lpstr>
      <vt:lpstr>The Battle of Alamance – Aftermath</vt:lpstr>
    </vt:vector>
  </TitlesOfParts>
  <Company>The University of North Carolina at Chapel Hill</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Regulators</dc:title>
  <dc:creator>Norris, Christie Hinson</dc:creator>
  <cp:lastModifiedBy>Microsoft Office User</cp:lastModifiedBy>
  <cp:revision>64</cp:revision>
  <dcterms:created xsi:type="dcterms:W3CDTF">2014-05-21T19:31:50Z</dcterms:created>
  <dcterms:modified xsi:type="dcterms:W3CDTF">2016-11-16T18:47:47Z</dcterms:modified>
</cp:coreProperties>
</file>