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8" r:id="rId19"/>
    <p:sldId id="281" r:id="rId20"/>
    <p:sldId id="273" r:id="rId21"/>
    <p:sldId id="274" r:id="rId22"/>
    <p:sldId id="275" r:id="rId23"/>
    <p:sldId id="276" r:id="rId24"/>
    <p:sldId id="277" r:id="rId25"/>
    <p:sldId id="279" r:id="rId26"/>
    <p:sldId id="280"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17"/>
    <p:restoredTop sz="94729"/>
  </p:normalViewPr>
  <p:slideViewPr>
    <p:cSldViewPr snapToGrid="0" snapToObjects="1">
      <p:cViewPr>
        <p:scale>
          <a:sx n="57" d="100"/>
          <a:sy n="57" d="100"/>
        </p:scale>
        <p:origin x="256" y="1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12/26/18</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12/26/18</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8C166-61B6-804C-9709-EF135A5EA536}"/>
              </a:ext>
            </a:extLst>
          </p:cNvPr>
          <p:cNvSpPr>
            <a:spLocks noGrp="1"/>
          </p:cNvSpPr>
          <p:nvPr>
            <p:ph type="ctrTitle"/>
          </p:nvPr>
        </p:nvSpPr>
        <p:spPr>
          <a:xfrm>
            <a:off x="1707469" y="544286"/>
            <a:ext cx="8676222" cy="1545770"/>
          </a:xfrm>
        </p:spPr>
        <p:txBody>
          <a:bodyPr>
            <a:normAutofit fontScale="90000"/>
          </a:bodyPr>
          <a:lstStyle/>
          <a:p>
            <a:r>
              <a:rPr lang="en-US" dirty="0"/>
              <a:t>North Carolina in the </a:t>
            </a:r>
            <a:br>
              <a:rPr lang="en-US" dirty="0"/>
            </a:br>
            <a:r>
              <a:rPr lang="en-US" dirty="0"/>
              <a:t>civil war</a:t>
            </a:r>
            <a:br>
              <a:rPr lang="en-US" dirty="0"/>
            </a:br>
            <a:r>
              <a:rPr lang="en-US" dirty="0"/>
              <a:t>1861-1865</a:t>
            </a:r>
          </a:p>
        </p:txBody>
      </p:sp>
      <p:pic>
        <p:nvPicPr>
          <p:cNvPr id="5" name="Picture 4">
            <a:extLst>
              <a:ext uri="{FF2B5EF4-FFF2-40B4-BE49-F238E27FC236}">
                <a16:creationId xmlns:a16="http://schemas.microsoft.com/office/drawing/2014/main" id="{E2BF73AC-E9BA-BD40-BDD4-406BFD2A5060}"/>
              </a:ext>
            </a:extLst>
          </p:cNvPr>
          <p:cNvPicPr>
            <a:picLocks noChangeAspect="1"/>
          </p:cNvPicPr>
          <p:nvPr/>
        </p:nvPicPr>
        <p:blipFill rotWithShape="1">
          <a:blip r:embed="rId2"/>
          <a:srcRect l="3703" t="7160" r="4387" b="18013"/>
          <a:stretch/>
        </p:blipFill>
        <p:spPr>
          <a:xfrm>
            <a:off x="1707469" y="2090056"/>
            <a:ext cx="8946924" cy="4543578"/>
          </a:xfrm>
          <a:prstGeom prst="rect">
            <a:avLst/>
          </a:prstGeom>
        </p:spPr>
      </p:pic>
    </p:spTree>
    <p:extLst>
      <p:ext uri="{BB962C8B-B14F-4D97-AF65-F5344CB8AC3E}">
        <p14:creationId xmlns:p14="http://schemas.microsoft.com/office/powerpoint/2010/main" val="2056825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69207-933C-FF44-A7D7-1D2CDB9D5574}"/>
              </a:ext>
            </a:extLst>
          </p:cNvPr>
          <p:cNvSpPr>
            <a:spLocks noGrp="1"/>
          </p:cNvSpPr>
          <p:nvPr>
            <p:ph type="title"/>
          </p:nvPr>
        </p:nvSpPr>
        <p:spPr>
          <a:xfrm>
            <a:off x="0" y="195943"/>
            <a:ext cx="2842759" cy="696686"/>
          </a:xfrm>
        </p:spPr>
        <p:txBody>
          <a:bodyPr>
            <a:noAutofit/>
          </a:bodyPr>
          <a:lstStyle/>
          <a:p>
            <a:r>
              <a:rPr lang="en-US" sz="2500" dirty="0"/>
              <a:t>Consolidating Union Gains…</a:t>
            </a:r>
          </a:p>
        </p:txBody>
      </p:sp>
      <p:pic>
        <p:nvPicPr>
          <p:cNvPr id="5" name="Picture 4">
            <a:extLst>
              <a:ext uri="{FF2B5EF4-FFF2-40B4-BE49-F238E27FC236}">
                <a16:creationId xmlns:a16="http://schemas.microsoft.com/office/drawing/2014/main" id="{42CCA20D-3AD4-1145-BAAB-7A79A1C9996D}"/>
              </a:ext>
            </a:extLst>
          </p:cNvPr>
          <p:cNvPicPr>
            <a:picLocks noChangeAspect="1"/>
          </p:cNvPicPr>
          <p:nvPr/>
        </p:nvPicPr>
        <p:blipFill>
          <a:blip r:embed="rId2"/>
          <a:stretch>
            <a:fillRect/>
          </a:stretch>
        </p:blipFill>
        <p:spPr>
          <a:xfrm>
            <a:off x="3048000" y="0"/>
            <a:ext cx="9144000" cy="6858000"/>
          </a:xfrm>
          <a:prstGeom prst="rect">
            <a:avLst/>
          </a:prstGeom>
        </p:spPr>
      </p:pic>
      <p:sp>
        <p:nvSpPr>
          <p:cNvPr id="6" name="TextBox 5">
            <a:extLst>
              <a:ext uri="{FF2B5EF4-FFF2-40B4-BE49-F238E27FC236}">
                <a16:creationId xmlns:a16="http://schemas.microsoft.com/office/drawing/2014/main" id="{5BDA3550-DAF5-1F46-AF6F-023093192DF8}"/>
              </a:ext>
            </a:extLst>
          </p:cNvPr>
          <p:cNvSpPr txBox="1"/>
          <p:nvPr/>
        </p:nvSpPr>
        <p:spPr>
          <a:xfrm>
            <a:off x="123092" y="1142121"/>
            <a:ext cx="2924908" cy="5355312"/>
          </a:xfrm>
          <a:prstGeom prst="rect">
            <a:avLst/>
          </a:prstGeom>
          <a:noFill/>
        </p:spPr>
        <p:txBody>
          <a:bodyPr wrap="square" rtlCol="0">
            <a:spAutoFit/>
          </a:bodyPr>
          <a:lstStyle/>
          <a:p>
            <a:r>
              <a:rPr lang="en-US" sz="1900" b="1" dirty="0"/>
              <a:t>Burnsides forces immediately set out to consolidate their gains after taking New Bern:</a:t>
            </a:r>
          </a:p>
          <a:p>
            <a:endParaRPr lang="en-US" sz="1900" b="1" dirty="0"/>
          </a:p>
          <a:p>
            <a:r>
              <a:rPr lang="en-US" sz="1900" b="1" dirty="0"/>
              <a:t>• A combined army/navy force takes Washington, NC</a:t>
            </a:r>
          </a:p>
          <a:p>
            <a:endParaRPr lang="en-US" sz="1900" b="1" dirty="0"/>
          </a:p>
          <a:p>
            <a:r>
              <a:rPr lang="en-US" sz="1900" b="1" dirty="0"/>
              <a:t>• Federals lay siege to Fort Macon, outside modern Atlantic Beach. Ft. Macon was a War of 1812-era masonry fort guarding Beaufort Inlet. The siege lasts until the fort falls </a:t>
            </a:r>
            <a:r>
              <a:rPr lang="en-US" sz="1900" b="1" dirty="0">
                <a:solidFill>
                  <a:srgbClr val="FF0000"/>
                </a:solidFill>
              </a:rPr>
              <a:t>on April 26, 1862</a:t>
            </a:r>
            <a:r>
              <a:rPr lang="en-US" sz="1900" b="1" dirty="0"/>
              <a:t>.</a:t>
            </a:r>
          </a:p>
        </p:txBody>
      </p:sp>
    </p:spTree>
    <p:extLst>
      <p:ext uri="{BB962C8B-B14F-4D97-AF65-F5344CB8AC3E}">
        <p14:creationId xmlns:p14="http://schemas.microsoft.com/office/powerpoint/2010/main" val="266560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7229-7E66-3848-8F43-3970009CD1B2}"/>
              </a:ext>
            </a:extLst>
          </p:cNvPr>
          <p:cNvSpPr>
            <a:spLocks noGrp="1"/>
          </p:cNvSpPr>
          <p:nvPr>
            <p:ph type="title"/>
          </p:nvPr>
        </p:nvSpPr>
        <p:spPr>
          <a:xfrm>
            <a:off x="139090" y="11723"/>
            <a:ext cx="8336695" cy="656492"/>
          </a:xfrm>
        </p:spPr>
        <p:txBody>
          <a:bodyPr/>
          <a:lstStyle/>
          <a:p>
            <a:r>
              <a:rPr lang="en-US" dirty="0"/>
              <a:t>A new governor and a union raid…</a:t>
            </a:r>
          </a:p>
        </p:txBody>
      </p:sp>
      <p:pic>
        <p:nvPicPr>
          <p:cNvPr id="5" name="Picture 4">
            <a:extLst>
              <a:ext uri="{FF2B5EF4-FFF2-40B4-BE49-F238E27FC236}">
                <a16:creationId xmlns:a16="http://schemas.microsoft.com/office/drawing/2014/main" id="{CF8B34D9-6C96-5C4E-9DAE-A951202C8F45}"/>
              </a:ext>
            </a:extLst>
          </p:cNvPr>
          <p:cNvPicPr>
            <a:picLocks noChangeAspect="1"/>
          </p:cNvPicPr>
          <p:nvPr/>
        </p:nvPicPr>
        <p:blipFill>
          <a:blip r:embed="rId2"/>
          <a:stretch>
            <a:fillRect/>
          </a:stretch>
        </p:blipFill>
        <p:spPr>
          <a:xfrm>
            <a:off x="139089" y="668214"/>
            <a:ext cx="2132535" cy="2573749"/>
          </a:xfrm>
          <a:prstGeom prst="rect">
            <a:avLst/>
          </a:prstGeom>
        </p:spPr>
      </p:pic>
      <p:pic>
        <p:nvPicPr>
          <p:cNvPr id="7" name="Picture 6">
            <a:extLst>
              <a:ext uri="{FF2B5EF4-FFF2-40B4-BE49-F238E27FC236}">
                <a16:creationId xmlns:a16="http://schemas.microsoft.com/office/drawing/2014/main" id="{8CD5A29B-0B19-A14F-BAB7-CDFC90F04CE6}"/>
              </a:ext>
            </a:extLst>
          </p:cNvPr>
          <p:cNvPicPr>
            <a:picLocks noChangeAspect="1"/>
          </p:cNvPicPr>
          <p:nvPr/>
        </p:nvPicPr>
        <p:blipFill>
          <a:blip r:embed="rId3"/>
          <a:stretch>
            <a:fillRect/>
          </a:stretch>
        </p:blipFill>
        <p:spPr>
          <a:xfrm>
            <a:off x="9532224" y="2930237"/>
            <a:ext cx="2261702" cy="3030681"/>
          </a:xfrm>
          <a:prstGeom prst="rect">
            <a:avLst/>
          </a:prstGeom>
        </p:spPr>
      </p:pic>
      <p:pic>
        <p:nvPicPr>
          <p:cNvPr id="9" name="Picture 8">
            <a:extLst>
              <a:ext uri="{FF2B5EF4-FFF2-40B4-BE49-F238E27FC236}">
                <a16:creationId xmlns:a16="http://schemas.microsoft.com/office/drawing/2014/main" id="{4BDFBD22-BFBF-5B4E-A35D-FD420AC1483E}"/>
              </a:ext>
            </a:extLst>
          </p:cNvPr>
          <p:cNvPicPr>
            <a:picLocks noChangeAspect="1"/>
          </p:cNvPicPr>
          <p:nvPr/>
        </p:nvPicPr>
        <p:blipFill rotWithShape="1">
          <a:blip r:embed="rId4"/>
          <a:srcRect l="3637" t="7851" r="6364" b="20248"/>
          <a:stretch/>
        </p:blipFill>
        <p:spPr>
          <a:xfrm>
            <a:off x="1835206" y="3075707"/>
            <a:ext cx="7173316" cy="3782293"/>
          </a:xfrm>
          <a:prstGeom prst="rect">
            <a:avLst/>
          </a:prstGeom>
        </p:spPr>
      </p:pic>
      <p:sp>
        <p:nvSpPr>
          <p:cNvPr id="10" name="TextBox 9">
            <a:extLst>
              <a:ext uri="{FF2B5EF4-FFF2-40B4-BE49-F238E27FC236}">
                <a16:creationId xmlns:a16="http://schemas.microsoft.com/office/drawing/2014/main" id="{5184621D-90AD-7A45-974B-524308FF77B8}"/>
              </a:ext>
            </a:extLst>
          </p:cNvPr>
          <p:cNvSpPr txBox="1"/>
          <p:nvPr/>
        </p:nvSpPr>
        <p:spPr>
          <a:xfrm>
            <a:off x="2576945" y="668214"/>
            <a:ext cx="9216981" cy="2308324"/>
          </a:xfrm>
          <a:prstGeom prst="rect">
            <a:avLst/>
          </a:prstGeom>
          <a:noFill/>
        </p:spPr>
        <p:txBody>
          <a:bodyPr wrap="square" rtlCol="0">
            <a:spAutoFit/>
          </a:bodyPr>
          <a:lstStyle/>
          <a:p>
            <a:r>
              <a:rPr lang="en-US" b="1" dirty="0"/>
              <a:t>In </a:t>
            </a:r>
            <a:r>
              <a:rPr lang="en-US" b="1" dirty="0">
                <a:solidFill>
                  <a:srgbClr val="FF0000"/>
                </a:solidFill>
              </a:rPr>
              <a:t>September 1862</a:t>
            </a:r>
            <a:r>
              <a:rPr lang="en-US" b="1" dirty="0"/>
              <a:t>, former U.S. congressman and commander of the Confederate 26</a:t>
            </a:r>
            <a:r>
              <a:rPr lang="en-US" b="1" baseline="30000" dirty="0"/>
              <a:t>th</a:t>
            </a:r>
            <a:r>
              <a:rPr lang="en-US" b="1" dirty="0"/>
              <a:t> NC Regiment is elected governor of North Carolina. He would be a strong wartime leader for the state.</a:t>
            </a:r>
          </a:p>
          <a:p>
            <a:endParaRPr lang="en-US" b="1" dirty="0"/>
          </a:p>
          <a:p>
            <a:r>
              <a:rPr lang="en-US" b="1" dirty="0"/>
              <a:t>By </a:t>
            </a:r>
            <a:r>
              <a:rPr lang="en-US" b="1" dirty="0">
                <a:solidFill>
                  <a:srgbClr val="FF0000"/>
                </a:solidFill>
              </a:rPr>
              <a:t>December</a:t>
            </a:r>
            <a:r>
              <a:rPr lang="en-US" b="1" dirty="0"/>
              <a:t>, Union forces are finally ready to strike out into the NC interior. Gen. John Foster leads a raid from New Bern that reaches Goldsboro, striking fear into southerners along the way, destroying infrastructure, and forcing Confederates to scramble to respond.</a:t>
            </a:r>
          </a:p>
        </p:txBody>
      </p:sp>
      <p:sp>
        <p:nvSpPr>
          <p:cNvPr id="11" name="TextBox 10">
            <a:extLst>
              <a:ext uri="{FF2B5EF4-FFF2-40B4-BE49-F238E27FC236}">
                <a16:creationId xmlns:a16="http://schemas.microsoft.com/office/drawing/2014/main" id="{07B4E665-2B29-524F-9296-2667B72680FC}"/>
              </a:ext>
            </a:extLst>
          </p:cNvPr>
          <p:cNvSpPr txBox="1"/>
          <p:nvPr/>
        </p:nvSpPr>
        <p:spPr>
          <a:xfrm>
            <a:off x="139089" y="3423684"/>
            <a:ext cx="1477060" cy="923330"/>
          </a:xfrm>
          <a:prstGeom prst="rect">
            <a:avLst/>
          </a:prstGeom>
          <a:noFill/>
        </p:spPr>
        <p:txBody>
          <a:bodyPr wrap="square" rtlCol="0">
            <a:spAutoFit/>
          </a:bodyPr>
          <a:lstStyle/>
          <a:p>
            <a:pPr algn="ctr"/>
            <a:r>
              <a:rPr lang="en-US" b="1" i="1" dirty="0"/>
              <a:t>Zebulon Baird Vance</a:t>
            </a:r>
          </a:p>
        </p:txBody>
      </p:sp>
      <p:sp>
        <p:nvSpPr>
          <p:cNvPr id="12" name="TextBox 11">
            <a:extLst>
              <a:ext uri="{FF2B5EF4-FFF2-40B4-BE49-F238E27FC236}">
                <a16:creationId xmlns:a16="http://schemas.microsoft.com/office/drawing/2014/main" id="{C3D10A16-71B2-FD44-97A6-21385B1BE40C}"/>
              </a:ext>
            </a:extLst>
          </p:cNvPr>
          <p:cNvSpPr txBox="1"/>
          <p:nvPr/>
        </p:nvSpPr>
        <p:spPr>
          <a:xfrm>
            <a:off x="9455070" y="6145618"/>
            <a:ext cx="2416010" cy="369332"/>
          </a:xfrm>
          <a:prstGeom prst="rect">
            <a:avLst/>
          </a:prstGeom>
          <a:noFill/>
        </p:spPr>
        <p:txBody>
          <a:bodyPr wrap="square" rtlCol="0">
            <a:spAutoFit/>
          </a:bodyPr>
          <a:lstStyle/>
          <a:p>
            <a:r>
              <a:rPr lang="en-US" b="1" i="1" dirty="0"/>
              <a:t>Gen. John G. Foster</a:t>
            </a:r>
          </a:p>
        </p:txBody>
      </p:sp>
      <p:sp>
        <p:nvSpPr>
          <p:cNvPr id="13" name="TextBox 12">
            <a:extLst>
              <a:ext uri="{FF2B5EF4-FFF2-40B4-BE49-F238E27FC236}">
                <a16:creationId xmlns:a16="http://schemas.microsoft.com/office/drawing/2014/main" id="{16852353-DCF4-B549-92E8-DF26F6BE54EC}"/>
              </a:ext>
            </a:extLst>
          </p:cNvPr>
          <p:cNvSpPr txBox="1"/>
          <p:nvPr/>
        </p:nvSpPr>
        <p:spPr>
          <a:xfrm>
            <a:off x="4848447" y="3241963"/>
            <a:ext cx="3381153" cy="954107"/>
          </a:xfrm>
          <a:prstGeom prst="rect">
            <a:avLst/>
          </a:prstGeom>
          <a:noFill/>
        </p:spPr>
        <p:txBody>
          <a:bodyPr wrap="square" rtlCol="0">
            <a:spAutoFit/>
          </a:bodyPr>
          <a:lstStyle/>
          <a:p>
            <a:pPr algn="ctr"/>
            <a:r>
              <a:rPr lang="en-US" sz="2800" b="1" dirty="0">
                <a:solidFill>
                  <a:schemeClr val="bg1"/>
                </a:solidFill>
              </a:rPr>
              <a:t>December 11-20, 1862</a:t>
            </a:r>
          </a:p>
        </p:txBody>
      </p:sp>
      <p:sp>
        <p:nvSpPr>
          <p:cNvPr id="14" name="TextBox 13">
            <a:extLst>
              <a:ext uri="{FF2B5EF4-FFF2-40B4-BE49-F238E27FC236}">
                <a16:creationId xmlns:a16="http://schemas.microsoft.com/office/drawing/2014/main" id="{842F5D82-D90F-7E4C-B30E-5B42DE56153F}"/>
              </a:ext>
            </a:extLst>
          </p:cNvPr>
          <p:cNvSpPr txBox="1"/>
          <p:nvPr/>
        </p:nvSpPr>
        <p:spPr>
          <a:xfrm>
            <a:off x="241684" y="4966853"/>
            <a:ext cx="1477061" cy="1754326"/>
          </a:xfrm>
          <a:prstGeom prst="rect">
            <a:avLst/>
          </a:prstGeom>
          <a:noFill/>
        </p:spPr>
        <p:txBody>
          <a:bodyPr wrap="square" rtlCol="0">
            <a:spAutoFit/>
          </a:bodyPr>
          <a:lstStyle/>
          <a:p>
            <a:pPr algn="r"/>
            <a:r>
              <a:rPr lang="en-US" i="1" dirty="0"/>
              <a:t>Roughly 1,055 men are casualties on both sides</a:t>
            </a:r>
          </a:p>
        </p:txBody>
      </p:sp>
    </p:spTree>
    <p:extLst>
      <p:ext uri="{BB962C8B-B14F-4D97-AF65-F5344CB8AC3E}">
        <p14:creationId xmlns:p14="http://schemas.microsoft.com/office/powerpoint/2010/main" val="24963120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E8C51-4F69-6545-832E-E5C67F6E089C}"/>
              </a:ext>
            </a:extLst>
          </p:cNvPr>
          <p:cNvSpPr>
            <a:spLocks noGrp="1"/>
          </p:cNvSpPr>
          <p:nvPr>
            <p:ph type="title"/>
          </p:nvPr>
        </p:nvSpPr>
        <p:spPr>
          <a:xfrm>
            <a:off x="205748" y="0"/>
            <a:ext cx="9905998" cy="744279"/>
          </a:xfrm>
        </p:spPr>
        <p:txBody>
          <a:bodyPr/>
          <a:lstStyle/>
          <a:p>
            <a:r>
              <a:rPr lang="en-US" dirty="0"/>
              <a:t>1863: new year, same war…</a:t>
            </a:r>
          </a:p>
        </p:txBody>
      </p:sp>
      <p:pic>
        <p:nvPicPr>
          <p:cNvPr id="5" name="Picture 4">
            <a:extLst>
              <a:ext uri="{FF2B5EF4-FFF2-40B4-BE49-F238E27FC236}">
                <a16:creationId xmlns:a16="http://schemas.microsoft.com/office/drawing/2014/main" id="{EE501E08-0F95-784B-9F9E-639C6BCC002F}"/>
              </a:ext>
            </a:extLst>
          </p:cNvPr>
          <p:cNvPicPr>
            <a:picLocks noChangeAspect="1"/>
          </p:cNvPicPr>
          <p:nvPr/>
        </p:nvPicPr>
        <p:blipFill>
          <a:blip r:embed="rId2"/>
          <a:stretch>
            <a:fillRect/>
          </a:stretch>
        </p:blipFill>
        <p:spPr>
          <a:xfrm rot="20009043">
            <a:off x="8290514" y="760899"/>
            <a:ext cx="2916603" cy="4336956"/>
          </a:xfrm>
          <a:prstGeom prst="rect">
            <a:avLst/>
          </a:prstGeom>
        </p:spPr>
      </p:pic>
      <p:sp>
        <p:nvSpPr>
          <p:cNvPr id="6" name="TextBox 5">
            <a:extLst>
              <a:ext uri="{FF2B5EF4-FFF2-40B4-BE49-F238E27FC236}">
                <a16:creationId xmlns:a16="http://schemas.microsoft.com/office/drawing/2014/main" id="{446AA38B-82FA-7E40-9DAD-809096F975CB}"/>
              </a:ext>
            </a:extLst>
          </p:cNvPr>
          <p:cNvSpPr txBox="1"/>
          <p:nvPr/>
        </p:nvSpPr>
        <p:spPr>
          <a:xfrm>
            <a:off x="10490791" y="744279"/>
            <a:ext cx="1701209" cy="707886"/>
          </a:xfrm>
          <a:prstGeom prst="rect">
            <a:avLst/>
          </a:prstGeom>
          <a:noFill/>
        </p:spPr>
        <p:txBody>
          <a:bodyPr wrap="square" rtlCol="0">
            <a:spAutoFit/>
          </a:bodyPr>
          <a:lstStyle/>
          <a:p>
            <a:pPr algn="ctr"/>
            <a:r>
              <a:rPr lang="en-US" sz="2000" b="1" i="1" dirty="0"/>
              <a:t>January 1, 1863</a:t>
            </a:r>
          </a:p>
        </p:txBody>
      </p:sp>
      <p:sp>
        <p:nvSpPr>
          <p:cNvPr id="7" name="TextBox 6">
            <a:extLst>
              <a:ext uri="{FF2B5EF4-FFF2-40B4-BE49-F238E27FC236}">
                <a16:creationId xmlns:a16="http://schemas.microsoft.com/office/drawing/2014/main" id="{18CF9EE6-CD1B-BB4D-B389-035822B1BB5B}"/>
              </a:ext>
            </a:extLst>
          </p:cNvPr>
          <p:cNvSpPr txBox="1"/>
          <p:nvPr/>
        </p:nvSpPr>
        <p:spPr>
          <a:xfrm>
            <a:off x="205748" y="744279"/>
            <a:ext cx="7470959" cy="6001643"/>
          </a:xfrm>
          <a:prstGeom prst="rect">
            <a:avLst/>
          </a:prstGeom>
          <a:noFill/>
        </p:spPr>
        <p:txBody>
          <a:bodyPr wrap="square" rtlCol="0">
            <a:spAutoFit/>
          </a:bodyPr>
          <a:lstStyle/>
          <a:p>
            <a:r>
              <a:rPr lang="en-US" sz="2400" dirty="0"/>
              <a:t>Lincoln’s Emancipation Proclamation was issued on the first day of the new year. It tried to free all slaves in the rebelling states, but saying it and making it so were two different things. In North Carolina, the fighting was still going strong:</a:t>
            </a:r>
          </a:p>
          <a:p>
            <a:endParaRPr lang="en-US" sz="2400" dirty="0"/>
          </a:p>
          <a:p>
            <a:r>
              <a:rPr lang="en-US" sz="2400" dirty="0"/>
              <a:t>• </a:t>
            </a:r>
            <a:r>
              <a:rPr lang="en-US" sz="2400" dirty="0">
                <a:solidFill>
                  <a:srgbClr val="FF0000"/>
                </a:solidFill>
              </a:rPr>
              <a:t>1/5</a:t>
            </a:r>
            <a:r>
              <a:rPr lang="en-US" sz="2400" dirty="0"/>
              <a:t> – An expedition was mounted by Federals to capture Cape Fear River pilots</a:t>
            </a:r>
          </a:p>
          <a:p>
            <a:r>
              <a:rPr lang="en-US" sz="2400" dirty="0"/>
              <a:t>• Thomas’ Legion (Cherokees fighting for the Confederacy) hunt Bushwhackers in western NC throughout January 1863</a:t>
            </a:r>
          </a:p>
          <a:p>
            <a:r>
              <a:rPr lang="en-US" sz="2400" dirty="0"/>
              <a:t>• </a:t>
            </a:r>
            <a:r>
              <a:rPr lang="en-US" sz="2400" dirty="0">
                <a:solidFill>
                  <a:srgbClr val="FF0000"/>
                </a:solidFill>
              </a:rPr>
              <a:t>3/30-4/20</a:t>
            </a:r>
            <a:r>
              <a:rPr lang="en-US" sz="2400" dirty="0"/>
              <a:t> - D.H. Hill’s Confederate troops try (and fail) to retake New Bern</a:t>
            </a:r>
          </a:p>
          <a:p>
            <a:r>
              <a:rPr lang="en-US" sz="2400" dirty="0"/>
              <a:t>• </a:t>
            </a:r>
            <a:r>
              <a:rPr lang="en-US" sz="2400" dirty="0">
                <a:solidFill>
                  <a:srgbClr val="FF0000"/>
                </a:solidFill>
              </a:rPr>
              <a:t>7/3-7/7</a:t>
            </a:r>
            <a:r>
              <a:rPr lang="en-US" sz="2400" dirty="0"/>
              <a:t> – Union troops raid the Wilmington &amp; Weldon Railroad</a:t>
            </a:r>
          </a:p>
          <a:p>
            <a:r>
              <a:rPr lang="en-US" sz="2400" dirty="0"/>
              <a:t>• Free blacks are organized into Union Army units</a:t>
            </a:r>
          </a:p>
        </p:txBody>
      </p:sp>
    </p:spTree>
    <p:extLst>
      <p:ext uri="{BB962C8B-B14F-4D97-AF65-F5344CB8AC3E}">
        <p14:creationId xmlns:p14="http://schemas.microsoft.com/office/powerpoint/2010/main" val="3246168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6BDD8-2EAD-6D4D-BD7F-2BFBDF9A7E91}"/>
              </a:ext>
            </a:extLst>
          </p:cNvPr>
          <p:cNvSpPr>
            <a:spLocks noGrp="1"/>
          </p:cNvSpPr>
          <p:nvPr>
            <p:ph type="title"/>
          </p:nvPr>
        </p:nvSpPr>
        <p:spPr>
          <a:xfrm>
            <a:off x="184483" y="14177"/>
            <a:ext cx="5557098" cy="708837"/>
          </a:xfrm>
        </p:spPr>
        <p:txBody>
          <a:bodyPr/>
          <a:lstStyle/>
          <a:p>
            <a:r>
              <a:rPr lang="en-US" dirty="0"/>
              <a:t>From slave to soldier…</a:t>
            </a:r>
          </a:p>
        </p:txBody>
      </p:sp>
      <p:pic>
        <p:nvPicPr>
          <p:cNvPr id="5" name="Picture 4">
            <a:extLst>
              <a:ext uri="{FF2B5EF4-FFF2-40B4-BE49-F238E27FC236}">
                <a16:creationId xmlns:a16="http://schemas.microsoft.com/office/drawing/2014/main" id="{A7FB951B-0CA0-B847-A1ED-F7A2BFF33EEB}"/>
              </a:ext>
            </a:extLst>
          </p:cNvPr>
          <p:cNvPicPr>
            <a:picLocks noChangeAspect="1"/>
          </p:cNvPicPr>
          <p:nvPr/>
        </p:nvPicPr>
        <p:blipFill>
          <a:blip r:embed="rId2"/>
          <a:stretch>
            <a:fillRect/>
          </a:stretch>
        </p:blipFill>
        <p:spPr>
          <a:xfrm>
            <a:off x="184482" y="882503"/>
            <a:ext cx="5876075" cy="4407056"/>
          </a:xfrm>
          <a:prstGeom prst="rect">
            <a:avLst/>
          </a:prstGeom>
        </p:spPr>
      </p:pic>
      <p:sp>
        <p:nvSpPr>
          <p:cNvPr id="6" name="TextBox 5">
            <a:extLst>
              <a:ext uri="{FF2B5EF4-FFF2-40B4-BE49-F238E27FC236}">
                <a16:creationId xmlns:a16="http://schemas.microsoft.com/office/drawing/2014/main" id="{BC28D4AA-58C8-8F46-A91C-11A1DF22B8A4}"/>
              </a:ext>
            </a:extLst>
          </p:cNvPr>
          <p:cNvSpPr txBox="1"/>
          <p:nvPr/>
        </p:nvSpPr>
        <p:spPr>
          <a:xfrm>
            <a:off x="6273210" y="14177"/>
            <a:ext cx="5918790" cy="5570756"/>
          </a:xfrm>
          <a:prstGeom prst="rect">
            <a:avLst/>
          </a:prstGeom>
          <a:noFill/>
        </p:spPr>
        <p:txBody>
          <a:bodyPr wrap="square" rtlCol="0">
            <a:spAutoFit/>
          </a:bodyPr>
          <a:lstStyle/>
          <a:p>
            <a:r>
              <a:rPr lang="en-US" sz="2400" dirty="0"/>
              <a:t>As Union troops reclaimed North Carolina territory, they not only freed slaves, but enlisted those who were willing into newly formed units made up of free blacks and former slaves. The U.S. Colored Troops performed scouting, support, and engineer work for advancing white Union units, but as the war went on they were eventually allowed to contribute to the war effort in line units. In NC, units formed included:</a:t>
            </a:r>
          </a:p>
          <a:p>
            <a:endParaRPr lang="en-US" sz="2000" dirty="0"/>
          </a:p>
          <a:p>
            <a:r>
              <a:rPr lang="en-US" sz="2400" dirty="0"/>
              <a:t>• 1st North Carolina Volunteer Infantry, African Descent (</a:t>
            </a:r>
            <a:r>
              <a:rPr lang="en-US" sz="2400" dirty="0">
                <a:solidFill>
                  <a:srgbClr val="FF0000"/>
                </a:solidFill>
              </a:rPr>
              <a:t>6/30/1863</a:t>
            </a:r>
            <a:r>
              <a:rPr lang="en-US" sz="2400" dirty="0"/>
              <a:t>)</a:t>
            </a:r>
          </a:p>
        </p:txBody>
      </p:sp>
      <p:sp>
        <p:nvSpPr>
          <p:cNvPr id="7" name="TextBox 6">
            <a:extLst>
              <a:ext uri="{FF2B5EF4-FFF2-40B4-BE49-F238E27FC236}">
                <a16:creationId xmlns:a16="http://schemas.microsoft.com/office/drawing/2014/main" id="{4FE73E3B-10EB-0842-9036-CAD8504C5B67}"/>
              </a:ext>
            </a:extLst>
          </p:cNvPr>
          <p:cNvSpPr txBox="1"/>
          <p:nvPr/>
        </p:nvSpPr>
        <p:spPr>
          <a:xfrm>
            <a:off x="283626" y="5345562"/>
            <a:ext cx="5677785" cy="1200329"/>
          </a:xfrm>
          <a:prstGeom prst="rect">
            <a:avLst/>
          </a:prstGeom>
          <a:noFill/>
        </p:spPr>
        <p:txBody>
          <a:bodyPr wrap="square" rtlCol="0">
            <a:spAutoFit/>
          </a:bodyPr>
          <a:lstStyle/>
          <a:p>
            <a:r>
              <a:rPr lang="en-US" b="1" i="1" dirty="0"/>
              <a:t>Black Union troops participated in engagements wherever Union forces fought in North Carolina, including at Fort Fisher and the Wilmington Campaign.</a:t>
            </a:r>
          </a:p>
        </p:txBody>
      </p:sp>
    </p:spTree>
    <p:extLst>
      <p:ext uri="{BB962C8B-B14F-4D97-AF65-F5344CB8AC3E}">
        <p14:creationId xmlns:p14="http://schemas.microsoft.com/office/powerpoint/2010/main" val="1960867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94CA7-D00C-F940-8145-C94B17D1D22F}"/>
              </a:ext>
            </a:extLst>
          </p:cNvPr>
          <p:cNvSpPr>
            <a:spLocks noGrp="1"/>
          </p:cNvSpPr>
          <p:nvPr>
            <p:ph type="title"/>
          </p:nvPr>
        </p:nvSpPr>
        <p:spPr>
          <a:xfrm>
            <a:off x="161699" y="0"/>
            <a:ext cx="9905998" cy="740229"/>
          </a:xfrm>
        </p:spPr>
        <p:txBody>
          <a:bodyPr>
            <a:normAutofit/>
          </a:bodyPr>
          <a:lstStyle/>
          <a:p>
            <a:r>
              <a:rPr lang="en-US" sz="3600" dirty="0"/>
              <a:t>1864…</a:t>
            </a:r>
          </a:p>
        </p:txBody>
      </p:sp>
      <p:sp>
        <p:nvSpPr>
          <p:cNvPr id="4" name="TextBox 3">
            <a:extLst>
              <a:ext uri="{FF2B5EF4-FFF2-40B4-BE49-F238E27FC236}">
                <a16:creationId xmlns:a16="http://schemas.microsoft.com/office/drawing/2014/main" id="{0E7B80E0-1F36-A947-AAE0-558C999D4C15}"/>
              </a:ext>
            </a:extLst>
          </p:cNvPr>
          <p:cNvSpPr txBox="1"/>
          <p:nvPr/>
        </p:nvSpPr>
        <p:spPr>
          <a:xfrm>
            <a:off x="1816328" y="0"/>
            <a:ext cx="10223272" cy="1446550"/>
          </a:xfrm>
          <a:prstGeom prst="rect">
            <a:avLst/>
          </a:prstGeom>
          <a:noFill/>
        </p:spPr>
        <p:txBody>
          <a:bodyPr wrap="square" rtlCol="0">
            <a:spAutoFit/>
          </a:bodyPr>
          <a:lstStyle/>
          <a:p>
            <a:r>
              <a:rPr lang="en-US" sz="2200" dirty="0"/>
              <a:t>• </a:t>
            </a:r>
            <a:r>
              <a:rPr lang="en-US" sz="2200" dirty="0">
                <a:solidFill>
                  <a:srgbClr val="FF0000"/>
                </a:solidFill>
              </a:rPr>
              <a:t>4/2 </a:t>
            </a:r>
            <a:r>
              <a:rPr lang="en-US" sz="2200" dirty="0"/>
              <a:t>- Confederate raiders try to destroy the Cape Lookout Lighthouse</a:t>
            </a:r>
          </a:p>
          <a:p>
            <a:r>
              <a:rPr lang="en-US" sz="2200" dirty="0"/>
              <a:t>• </a:t>
            </a:r>
            <a:r>
              <a:rPr lang="en-US" sz="2200" dirty="0">
                <a:solidFill>
                  <a:srgbClr val="FF0000"/>
                </a:solidFill>
              </a:rPr>
              <a:t>4/17-4/20</a:t>
            </a:r>
            <a:r>
              <a:rPr lang="en-US" sz="2200" dirty="0"/>
              <a:t> - Plymouth, NC captured by Confederate forces after a three day engagement that involved the Confederate ram CSS Albemarle. Roughly 88 men are killed or wounded on both sides.</a:t>
            </a:r>
          </a:p>
        </p:txBody>
      </p:sp>
      <p:pic>
        <p:nvPicPr>
          <p:cNvPr id="6" name="Picture 5">
            <a:extLst>
              <a:ext uri="{FF2B5EF4-FFF2-40B4-BE49-F238E27FC236}">
                <a16:creationId xmlns:a16="http://schemas.microsoft.com/office/drawing/2014/main" id="{2EEB9174-23C2-014D-8FE2-D6D160E28EB8}"/>
              </a:ext>
            </a:extLst>
          </p:cNvPr>
          <p:cNvPicPr>
            <a:picLocks noChangeAspect="1"/>
          </p:cNvPicPr>
          <p:nvPr/>
        </p:nvPicPr>
        <p:blipFill>
          <a:blip r:embed="rId2"/>
          <a:stretch>
            <a:fillRect/>
          </a:stretch>
        </p:blipFill>
        <p:spPr>
          <a:xfrm>
            <a:off x="161699" y="1642493"/>
            <a:ext cx="7039799" cy="5063107"/>
          </a:xfrm>
          <a:prstGeom prst="rect">
            <a:avLst/>
          </a:prstGeom>
        </p:spPr>
      </p:pic>
      <p:pic>
        <p:nvPicPr>
          <p:cNvPr id="10" name="Picture 9">
            <a:extLst>
              <a:ext uri="{FF2B5EF4-FFF2-40B4-BE49-F238E27FC236}">
                <a16:creationId xmlns:a16="http://schemas.microsoft.com/office/drawing/2014/main" id="{201C59D9-DE45-BD45-95E3-0C4B9E69B206}"/>
              </a:ext>
            </a:extLst>
          </p:cNvPr>
          <p:cNvPicPr>
            <a:picLocks noChangeAspect="1"/>
          </p:cNvPicPr>
          <p:nvPr/>
        </p:nvPicPr>
        <p:blipFill>
          <a:blip r:embed="rId3"/>
          <a:stretch>
            <a:fillRect/>
          </a:stretch>
        </p:blipFill>
        <p:spPr>
          <a:xfrm>
            <a:off x="7551489" y="2916745"/>
            <a:ext cx="4421208" cy="2917997"/>
          </a:xfrm>
          <a:prstGeom prst="rect">
            <a:avLst/>
          </a:prstGeom>
        </p:spPr>
      </p:pic>
      <p:pic>
        <p:nvPicPr>
          <p:cNvPr id="8" name="Picture 7">
            <a:extLst>
              <a:ext uri="{FF2B5EF4-FFF2-40B4-BE49-F238E27FC236}">
                <a16:creationId xmlns:a16="http://schemas.microsoft.com/office/drawing/2014/main" id="{30B52C4A-FFDB-1E4B-9472-AE7DC176C222}"/>
              </a:ext>
            </a:extLst>
          </p:cNvPr>
          <p:cNvPicPr>
            <a:picLocks noChangeAspect="1"/>
          </p:cNvPicPr>
          <p:nvPr/>
        </p:nvPicPr>
        <p:blipFill>
          <a:blip r:embed="rId4"/>
          <a:stretch>
            <a:fillRect/>
          </a:stretch>
        </p:blipFill>
        <p:spPr>
          <a:xfrm>
            <a:off x="6927964" y="1446550"/>
            <a:ext cx="2794000" cy="1828800"/>
          </a:xfrm>
          <a:prstGeom prst="rect">
            <a:avLst/>
          </a:prstGeom>
        </p:spPr>
      </p:pic>
      <p:sp>
        <p:nvSpPr>
          <p:cNvPr id="11" name="TextBox 10">
            <a:extLst>
              <a:ext uri="{FF2B5EF4-FFF2-40B4-BE49-F238E27FC236}">
                <a16:creationId xmlns:a16="http://schemas.microsoft.com/office/drawing/2014/main" id="{BD860218-B07D-F94E-AEC5-69A388E78EEF}"/>
              </a:ext>
            </a:extLst>
          </p:cNvPr>
          <p:cNvSpPr txBox="1"/>
          <p:nvPr/>
        </p:nvSpPr>
        <p:spPr>
          <a:xfrm>
            <a:off x="9928282" y="1784437"/>
            <a:ext cx="1905000" cy="646331"/>
          </a:xfrm>
          <a:prstGeom prst="rect">
            <a:avLst/>
          </a:prstGeom>
          <a:noFill/>
        </p:spPr>
        <p:txBody>
          <a:bodyPr wrap="square" rtlCol="0">
            <a:spAutoFit/>
          </a:bodyPr>
          <a:lstStyle/>
          <a:p>
            <a:r>
              <a:rPr lang="en-US" b="1" i="1" dirty="0"/>
              <a:t>CSS Albemarle (left)</a:t>
            </a:r>
          </a:p>
        </p:txBody>
      </p:sp>
      <p:sp>
        <p:nvSpPr>
          <p:cNvPr id="12" name="TextBox 11">
            <a:extLst>
              <a:ext uri="{FF2B5EF4-FFF2-40B4-BE49-F238E27FC236}">
                <a16:creationId xmlns:a16="http://schemas.microsoft.com/office/drawing/2014/main" id="{742646B5-C059-8D47-AD12-7309B661530C}"/>
              </a:ext>
            </a:extLst>
          </p:cNvPr>
          <p:cNvSpPr txBox="1"/>
          <p:nvPr/>
        </p:nvSpPr>
        <p:spPr>
          <a:xfrm>
            <a:off x="8104415" y="5997553"/>
            <a:ext cx="3647733" cy="646331"/>
          </a:xfrm>
          <a:prstGeom prst="rect">
            <a:avLst/>
          </a:prstGeom>
          <a:noFill/>
        </p:spPr>
        <p:txBody>
          <a:bodyPr wrap="square" rtlCol="0">
            <a:spAutoFit/>
          </a:bodyPr>
          <a:lstStyle/>
          <a:p>
            <a:pPr algn="ctr"/>
            <a:r>
              <a:rPr lang="en-US" b="1" i="1" dirty="0"/>
              <a:t>CSS Albemarle ramming and sinking USS </a:t>
            </a:r>
            <a:r>
              <a:rPr lang="en-US" b="1" i="1" dirty="0" err="1"/>
              <a:t>Sassacuss</a:t>
            </a:r>
            <a:endParaRPr lang="en-US" b="1" i="1" dirty="0"/>
          </a:p>
        </p:txBody>
      </p:sp>
    </p:spTree>
    <p:extLst>
      <p:ext uri="{BB962C8B-B14F-4D97-AF65-F5344CB8AC3E}">
        <p14:creationId xmlns:p14="http://schemas.microsoft.com/office/powerpoint/2010/main" val="1314332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7F58C-9586-4E44-9682-98F0EFFC2D68}"/>
              </a:ext>
            </a:extLst>
          </p:cNvPr>
          <p:cNvSpPr>
            <a:spLocks noGrp="1"/>
          </p:cNvSpPr>
          <p:nvPr>
            <p:ph type="title"/>
          </p:nvPr>
        </p:nvSpPr>
        <p:spPr>
          <a:xfrm>
            <a:off x="227013" y="0"/>
            <a:ext cx="9905998" cy="691376"/>
          </a:xfrm>
        </p:spPr>
        <p:txBody>
          <a:bodyPr/>
          <a:lstStyle/>
          <a:p>
            <a:r>
              <a:rPr lang="en-US" dirty="0"/>
              <a:t>The End of Confederate Rose…</a:t>
            </a:r>
          </a:p>
        </p:txBody>
      </p:sp>
      <p:sp>
        <p:nvSpPr>
          <p:cNvPr id="4" name="TextBox 3">
            <a:extLst>
              <a:ext uri="{FF2B5EF4-FFF2-40B4-BE49-F238E27FC236}">
                <a16:creationId xmlns:a16="http://schemas.microsoft.com/office/drawing/2014/main" id="{A4FF2E8E-77B4-DC4E-BD34-5ABDC32F73E9}"/>
              </a:ext>
            </a:extLst>
          </p:cNvPr>
          <p:cNvSpPr txBox="1"/>
          <p:nvPr/>
        </p:nvSpPr>
        <p:spPr>
          <a:xfrm>
            <a:off x="227013" y="691376"/>
            <a:ext cx="5415504" cy="6109365"/>
          </a:xfrm>
          <a:prstGeom prst="rect">
            <a:avLst/>
          </a:prstGeom>
          <a:noFill/>
        </p:spPr>
        <p:txBody>
          <a:bodyPr wrap="square" rtlCol="0">
            <a:spAutoFit/>
          </a:bodyPr>
          <a:lstStyle/>
          <a:p>
            <a:r>
              <a:rPr lang="en-US" sz="2300" dirty="0"/>
              <a:t>Rose O’Neal Greenhow was a Washington, D.C. socialite who acted as a spy for the Confederacy. After she was imprisoned in the Old Capital Prison, she went to Richmond, where she was given orders to cross the Atlantic and try to drum up support for the South’s war effort in Europe. On </a:t>
            </a:r>
            <a:r>
              <a:rPr lang="en-US" sz="2300" dirty="0">
                <a:solidFill>
                  <a:srgbClr val="FF0000"/>
                </a:solidFill>
              </a:rPr>
              <a:t>10/1/1864</a:t>
            </a:r>
            <a:r>
              <a:rPr lang="en-US" sz="2300" dirty="0"/>
              <a:t>, the blockade runner she was returning on, the Condor, ran aground in rough seas just off Fort Fisher. Rose insisted on being put ashore in a boat. The small vessel immediately capsized and the spy sank to her death in New Inlet, weighed down by a money belt full of gold coins.</a:t>
            </a:r>
          </a:p>
        </p:txBody>
      </p:sp>
      <p:pic>
        <p:nvPicPr>
          <p:cNvPr id="8" name="Picture 7">
            <a:extLst>
              <a:ext uri="{FF2B5EF4-FFF2-40B4-BE49-F238E27FC236}">
                <a16:creationId xmlns:a16="http://schemas.microsoft.com/office/drawing/2014/main" id="{C45EE251-1442-E746-B1EE-488B2EBEE60B}"/>
              </a:ext>
            </a:extLst>
          </p:cNvPr>
          <p:cNvPicPr>
            <a:picLocks noChangeAspect="1"/>
          </p:cNvPicPr>
          <p:nvPr/>
        </p:nvPicPr>
        <p:blipFill rotWithShape="1">
          <a:blip r:embed="rId2"/>
          <a:srcRect l="18375" t="21219" r="10012" b="13610"/>
          <a:stretch/>
        </p:blipFill>
        <p:spPr>
          <a:xfrm>
            <a:off x="7345714" y="189570"/>
            <a:ext cx="4581280" cy="4873083"/>
          </a:xfrm>
          <a:prstGeom prst="rect">
            <a:avLst/>
          </a:prstGeom>
        </p:spPr>
      </p:pic>
      <p:pic>
        <p:nvPicPr>
          <p:cNvPr id="10" name="Picture 9">
            <a:extLst>
              <a:ext uri="{FF2B5EF4-FFF2-40B4-BE49-F238E27FC236}">
                <a16:creationId xmlns:a16="http://schemas.microsoft.com/office/drawing/2014/main" id="{0F83B024-F1AF-7E49-8D83-89494F8D40FF}"/>
              </a:ext>
            </a:extLst>
          </p:cNvPr>
          <p:cNvPicPr>
            <a:picLocks noChangeAspect="1"/>
          </p:cNvPicPr>
          <p:nvPr/>
        </p:nvPicPr>
        <p:blipFill>
          <a:blip r:embed="rId3"/>
          <a:stretch>
            <a:fillRect/>
          </a:stretch>
        </p:blipFill>
        <p:spPr>
          <a:xfrm>
            <a:off x="5803279" y="2626110"/>
            <a:ext cx="2671647" cy="4007471"/>
          </a:xfrm>
          <a:prstGeom prst="rect">
            <a:avLst/>
          </a:prstGeom>
        </p:spPr>
      </p:pic>
      <p:sp>
        <p:nvSpPr>
          <p:cNvPr id="11" name="TextBox 10">
            <a:extLst>
              <a:ext uri="{FF2B5EF4-FFF2-40B4-BE49-F238E27FC236}">
                <a16:creationId xmlns:a16="http://schemas.microsoft.com/office/drawing/2014/main" id="{DBDF8188-1AB9-BB47-99C2-01580BA146CA}"/>
              </a:ext>
            </a:extLst>
          </p:cNvPr>
          <p:cNvSpPr txBox="1"/>
          <p:nvPr/>
        </p:nvSpPr>
        <p:spPr>
          <a:xfrm>
            <a:off x="8635689" y="5062653"/>
            <a:ext cx="3291306" cy="1477328"/>
          </a:xfrm>
          <a:prstGeom prst="rect">
            <a:avLst/>
          </a:prstGeom>
          <a:noFill/>
        </p:spPr>
        <p:txBody>
          <a:bodyPr wrap="square" rtlCol="0">
            <a:spAutoFit/>
          </a:bodyPr>
          <a:lstStyle/>
          <a:p>
            <a:r>
              <a:rPr lang="en-US" b="1" i="1" dirty="0"/>
              <a:t>Rose O’Neal Greenhow and her daughter in Old Capital Prison (above), and Rose leaving the Condor in New Inlet before drowning (left).</a:t>
            </a:r>
          </a:p>
        </p:txBody>
      </p:sp>
    </p:spTree>
    <p:extLst>
      <p:ext uri="{BB962C8B-B14F-4D97-AF65-F5344CB8AC3E}">
        <p14:creationId xmlns:p14="http://schemas.microsoft.com/office/powerpoint/2010/main" val="4061590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ECDBE-81AB-DD4E-BE68-41384B031E72}"/>
              </a:ext>
            </a:extLst>
          </p:cNvPr>
          <p:cNvSpPr>
            <a:spLocks noGrp="1"/>
          </p:cNvSpPr>
          <p:nvPr>
            <p:ph type="title"/>
          </p:nvPr>
        </p:nvSpPr>
        <p:spPr>
          <a:xfrm>
            <a:off x="160105" y="0"/>
            <a:ext cx="9905998" cy="1107688"/>
          </a:xfrm>
        </p:spPr>
        <p:txBody>
          <a:bodyPr/>
          <a:lstStyle/>
          <a:p>
            <a:r>
              <a:rPr lang="en-US" dirty="0"/>
              <a:t>Cushing’s Raid and the end of the </a:t>
            </a:r>
            <a:r>
              <a:rPr lang="en-US" i="1" dirty="0"/>
              <a:t>Albemarle</a:t>
            </a:r>
            <a:r>
              <a:rPr lang="en-US" dirty="0"/>
              <a:t>…</a:t>
            </a:r>
          </a:p>
        </p:txBody>
      </p:sp>
      <p:sp>
        <p:nvSpPr>
          <p:cNvPr id="4" name="TextBox 3">
            <a:extLst>
              <a:ext uri="{FF2B5EF4-FFF2-40B4-BE49-F238E27FC236}">
                <a16:creationId xmlns:a16="http://schemas.microsoft.com/office/drawing/2014/main" id="{5EC2AB7D-CCB1-C742-A27B-39DE4BFA9828}"/>
              </a:ext>
            </a:extLst>
          </p:cNvPr>
          <p:cNvSpPr txBox="1"/>
          <p:nvPr/>
        </p:nvSpPr>
        <p:spPr>
          <a:xfrm>
            <a:off x="160105" y="1107688"/>
            <a:ext cx="6534615" cy="2462213"/>
          </a:xfrm>
          <a:prstGeom prst="rect">
            <a:avLst/>
          </a:prstGeom>
          <a:noFill/>
        </p:spPr>
        <p:txBody>
          <a:bodyPr wrap="square" rtlCol="0">
            <a:spAutoFit/>
          </a:bodyPr>
          <a:lstStyle/>
          <a:p>
            <a:r>
              <a:rPr lang="en-US" sz="2200" b="1" dirty="0"/>
              <a:t>Between </a:t>
            </a:r>
            <a:r>
              <a:rPr lang="en-US" sz="2200" b="1" dirty="0">
                <a:solidFill>
                  <a:srgbClr val="FF0000"/>
                </a:solidFill>
              </a:rPr>
              <a:t>October 27-29, 1864</a:t>
            </a:r>
            <a:r>
              <a:rPr lang="en-US" sz="2200" b="1" dirty="0"/>
              <a:t>, Lieutenant Commander William B. Cushing (US Navy), conducted a daring raid to sink the </a:t>
            </a:r>
            <a:r>
              <a:rPr lang="en-US" sz="2200" b="1" i="1" dirty="0"/>
              <a:t>CSS Albemarle</a:t>
            </a:r>
            <a:r>
              <a:rPr lang="en-US" sz="2200" b="1" dirty="0"/>
              <a:t>.  He was successful, but his own boat sank in the fight. Cushing swam to shore and escaped. Two days later, Plymouth was once again in Union hands.</a:t>
            </a:r>
          </a:p>
        </p:txBody>
      </p:sp>
      <p:pic>
        <p:nvPicPr>
          <p:cNvPr id="6" name="Picture 5">
            <a:extLst>
              <a:ext uri="{FF2B5EF4-FFF2-40B4-BE49-F238E27FC236}">
                <a16:creationId xmlns:a16="http://schemas.microsoft.com/office/drawing/2014/main" id="{84A64F0D-68E9-7B43-BA88-F8D57C9F4249}"/>
              </a:ext>
            </a:extLst>
          </p:cNvPr>
          <p:cNvPicPr>
            <a:picLocks noChangeAspect="1"/>
          </p:cNvPicPr>
          <p:nvPr/>
        </p:nvPicPr>
        <p:blipFill rotWithShape="1">
          <a:blip r:embed="rId2"/>
          <a:srcRect l="9280" t="7155" r="5003"/>
          <a:stretch/>
        </p:blipFill>
        <p:spPr>
          <a:xfrm>
            <a:off x="8086595" y="170985"/>
            <a:ext cx="3959015" cy="5460380"/>
          </a:xfrm>
          <a:prstGeom prst="rect">
            <a:avLst/>
          </a:prstGeom>
        </p:spPr>
      </p:pic>
      <p:pic>
        <p:nvPicPr>
          <p:cNvPr id="8" name="Picture 7">
            <a:extLst>
              <a:ext uri="{FF2B5EF4-FFF2-40B4-BE49-F238E27FC236}">
                <a16:creationId xmlns:a16="http://schemas.microsoft.com/office/drawing/2014/main" id="{2897F196-E47E-C246-BDDB-E7505EC745D5}"/>
              </a:ext>
            </a:extLst>
          </p:cNvPr>
          <p:cNvPicPr>
            <a:picLocks noChangeAspect="1"/>
          </p:cNvPicPr>
          <p:nvPr/>
        </p:nvPicPr>
        <p:blipFill rotWithShape="1">
          <a:blip r:embed="rId3"/>
          <a:srcRect t="8398" b="26125"/>
          <a:stretch/>
        </p:blipFill>
        <p:spPr>
          <a:xfrm>
            <a:off x="626598" y="3746808"/>
            <a:ext cx="6358054" cy="2884385"/>
          </a:xfrm>
          <a:prstGeom prst="rect">
            <a:avLst/>
          </a:prstGeom>
        </p:spPr>
      </p:pic>
      <p:sp>
        <p:nvSpPr>
          <p:cNvPr id="9" name="TextBox 8">
            <a:extLst>
              <a:ext uri="{FF2B5EF4-FFF2-40B4-BE49-F238E27FC236}">
                <a16:creationId xmlns:a16="http://schemas.microsoft.com/office/drawing/2014/main" id="{5A2A8FB7-4CCA-9A49-99FC-68411CEE2D71}"/>
              </a:ext>
            </a:extLst>
          </p:cNvPr>
          <p:cNvSpPr txBox="1"/>
          <p:nvPr/>
        </p:nvSpPr>
        <p:spPr>
          <a:xfrm>
            <a:off x="8086595" y="5798634"/>
            <a:ext cx="3959015" cy="923330"/>
          </a:xfrm>
          <a:prstGeom prst="rect">
            <a:avLst/>
          </a:prstGeom>
          <a:noFill/>
        </p:spPr>
        <p:txBody>
          <a:bodyPr wrap="square" rtlCol="0">
            <a:spAutoFit/>
          </a:bodyPr>
          <a:lstStyle/>
          <a:p>
            <a:pPr algn="ctr"/>
            <a:r>
              <a:rPr lang="en-US" b="1" i="1" dirty="0" err="1"/>
              <a:t>LtCdr</a:t>
            </a:r>
            <a:r>
              <a:rPr lang="en-US" b="1" i="1" dirty="0"/>
              <a:t>. William B. Cushing, US Navy (above). Cushing might well have been the first Navy Seal!.</a:t>
            </a:r>
          </a:p>
        </p:txBody>
      </p:sp>
      <p:sp>
        <p:nvSpPr>
          <p:cNvPr id="10" name="TextBox 9">
            <a:extLst>
              <a:ext uri="{FF2B5EF4-FFF2-40B4-BE49-F238E27FC236}">
                <a16:creationId xmlns:a16="http://schemas.microsoft.com/office/drawing/2014/main" id="{827214AC-A248-8146-805F-A55F68B5AD59}"/>
              </a:ext>
            </a:extLst>
          </p:cNvPr>
          <p:cNvSpPr txBox="1"/>
          <p:nvPr/>
        </p:nvSpPr>
        <p:spPr>
          <a:xfrm>
            <a:off x="626598" y="3746808"/>
            <a:ext cx="3642852" cy="646331"/>
          </a:xfrm>
          <a:prstGeom prst="rect">
            <a:avLst/>
          </a:prstGeom>
          <a:noFill/>
        </p:spPr>
        <p:txBody>
          <a:bodyPr wrap="square" rtlCol="0">
            <a:spAutoFit/>
          </a:bodyPr>
          <a:lstStyle/>
          <a:p>
            <a:r>
              <a:rPr lang="en-US" b="1" dirty="0">
                <a:solidFill>
                  <a:schemeClr val="bg1"/>
                </a:solidFill>
              </a:rPr>
              <a:t>Cushing blowing up the </a:t>
            </a:r>
            <a:r>
              <a:rPr lang="en-US" b="1" i="1" dirty="0">
                <a:solidFill>
                  <a:schemeClr val="bg1"/>
                </a:solidFill>
              </a:rPr>
              <a:t>Albemarle</a:t>
            </a:r>
          </a:p>
        </p:txBody>
      </p:sp>
    </p:spTree>
    <p:extLst>
      <p:ext uri="{BB962C8B-B14F-4D97-AF65-F5344CB8AC3E}">
        <p14:creationId xmlns:p14="http://schemas.microsoft.com/office/powerpoint/2010/main" val="25024512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3CA34-1ECB-B14D-8399-04ACEE1F1ECE}"/>
              </a:ext>
            </a:extLst>
          </p:cNvPr>
          <p:cNvSpPr>
            <a:spLocks noGrp="1"/>
          </p:cNvSpPr>
          <p:nvPr>
            <p:ph type="title"/>
          </p:nvPr>
        </p:nvSpPr>
        <p:spPr>
          <a:xfrm>
            <a:off x="160105" y="0"/>
            <a:ext cx="9905998" cy="683942"/>
          </a:xfrm>
        </p:spPr>
        <p:txBody>
          <a:bodyPr/>
          <a:lstStyle/>
          <a:p>
            <a:r>
              <a:rPr lang="en-US" dirty="0"/>
              <a:t>The First Battle of fort fisher…</a:t>
            </a:r>
          </a:p>
        </p:txBody>
      </p:sp>
      <p:pic>
        <p:nvPicPr>
          <p:cNvPr id="5" name="Picture 4">
            <a:extLst>
              <a:ext uri="{FF2B5EF4-FFF2-40B4-BE49-F238E27FC236}">
                <a16:creationId xmlns:a16="http://schemas.microsoft.com/office/drawing/2014/main" id="{5EB028A6-6A38-1B43-B326-C110E0A5A283}"/>
              </a:ext>
            </a:extLst>
          </p:cNvPr>
          <p:cNvPicPr>
            <a:picLocks noChangeAspect="1"/>
          </p:cNvPicPr>
          <p:nvPr/>
        </p:nvPicPr>
        <p:blipFill>
          <a:blip r:embed="rId2"/>
          <a:stretch>
            <a:fillRect/>
          </a:stretch>
        </p:blipFill>
        <p:spPr>
          <a:xfrm>
            <a:off x="160104" y="645609"/>
            <a:ext cx="3586705" cy="6164649"/>
          </a:xfrm>
          <a:prstGeom prst="rect">
            <a:avLst/>
          </a:prstGeom>
        </p:spPr>
      </p:pic>
      <p:pic>
        <p:nvPicPr>
          <p:cNvPr id="7" name="Picture 6">
            <a:extLst>
              <a:ext uri="{FF2B5EF4-FFF2-40B4-BE49-F238E27FC236}">
                <a16:creationId xmlns:a16="http://schemas.microsoft.com/office/drawing/2014/main" id="{165E02D3-6945-D848-9802-9A863AE9C5FD}"/>
              </a:ext>
            </a:extLst>
          </p:cNvPr>
          <p:cNvPicPr>
            <a:picLocks noChangeAspect="1"/>
          </p:cNvPicPr>
          <p:nvPr/>
        </p:nvPicPr>
        <p:blipFill>
          <a:blip r:embed="rId3"/>
          <a:stretch>
            <a:fillRect/>
          </a:stretch>
        </p:blipFill>
        <p:spPr>
          <a:xfrm>
            <a:off x="4192859" y="3434576"/>
            <a:ext cx="7631420" cy="3194824"/>
          </a:xfrm>
          <a:prstGeom prst="rect">
            <a:avLst/>
          </a:prstGeom>
        </p:spPr>
      </p:pic>
      <p:sp>
        <p:nvSpPr>
          <p:cNvPr id="8" name="TextBox 7">
            <a:extLst>
              <a:ext uri="{FF2B5EF4-FFF2-40B4-BE49-F238E27FC236}">
                <a16:creationId xmlns:a16="http://schemas.microsoft.com/office/drawing/2014/main" id="{F43650AB-7337-A542-9057-A77D98DD75E1}"/>
              </a:ext>
            </a:extLst>
          </p:cNvPr>
          <p:cNvSpPr txBox="1"/>
          <p:nvPr/>
        </p:nvSpPr>
        <p:spPr>
          <a:xfrm>
            <a:off x="3969834" y="683942"/>
            <a:ext cx="8051181" cy="2554545"/>
          </a:xfrm>
          <a:prstGeom prst="rect">
            <a:avLst/>
          </a:prstGeom>
          <a:noFill/>
        </p:spPr>
        <p:txBody>
          <a:bodyPr wrap="square" rtlCol="0">
            <a:spAutoFit/>
          </a:bodyPr>
          <a:lstStyle/>
          <a:p>
            <a:r>
              <a:rPr lang="en-US" sz="2000" b="1" dirty="0"/>
              <a:t>On </a:t>
            </a:r>
            <a:r>
              <a:rPr lang="en-US" sz="2000" b="1" dirty="0">
                <a:solidFill>
                  <a:srgbClr val="FF0000"/>
                </a:solidFill>
              </a:rPr>
              <a:t>Christmas Eve 1864, </a:t>
            </a:r>
            <a:r>
              <a:rPr lang="en-US" sz="2000" b="1" dirty="0"/>
              <a:t>a Union fleet arrived off Fort Fisher to make the first attempt to take the Cape Fear River. The fort was key to capturing Wilmington, which was the last open port of the Confederacy. As such, it was hugely important. The attack was called off when Federal troops found themselves caught between the fort’s guns and a line of infantry fortifications stretching across the peninsula to the north. But they would return in two weeks to finish the job. </a:t>
            </a:r>
          </a:p>
        </p:txBody>
      </p:sp>
      <p:sp>
        <p:nvSpPr>
          <p:cNvPr id="9" name="TextBox 8">
            <a:extLst>
              <a:ext uri="{FF2B5EF4-FFF2-40B4-BE49-F238E27FC236}">
                <a16:creationId xmlns:a16="http://schemas.microsoft.com/office/drawing/2014/main" id="{1AFD9687-B356-3144-A0B5-638840F618FE}"/>
              </a:ext>
            </a:extLst>
          </p:cNvPr>
          <p:cNvSpPr txBox="1"/>
          <p:nvPr/>
        </p:nvSpPr>
        <p:spPr>
          <a:xfrm>
            <a:off x="4549698" y="3657600"/>
            <a:ext cx="6846848" cy="369332"/>
          </a:xfrm>
          <a:prstGeom prst="rect">
            <a:avLst/>
          </a:prstGeom>
          <a:noFill/>
        </p:spPr>
        <p:txBody>
          <a:bodyPr wrap="square" rtlCol="0">
            <a:spAutoFit/>
          </a:bodyPr>
          <a:lstStyle/>
          <a:p>
            <a:r>
              <a:rPr lang="en-US" b="1" i="1" dirty="0">
                <a:solidFill>
                  <a:schemeClr val="bg1"/>
                </a:solidFill>
              </a:rPr>
              <a:t>The Union fleet leaving Hampton Roads </a:t>
            </a:r>
            <a:r>
              <a:rPr lang="en-US" b="1" i="1" dirty="0" err="1">
                <a:solidFill>
                  <a:schemeClr val="bg1"/>
                </a:solidFill>
              </a:rPr>
              <a:t>enroute</a:t>
            </a:r>
            <a:r>
              <a:rPr lang="en-US" b="1" i="1" dirty="0">
                <a:solidFill>
                  <a:schemeClr val="bg1"/>
                </a:solidFill>
              </a:rPr>
              <a:t> to Fort Fisher</a:t>
            </a:r>
          </a:p>
        </p:txBody>
      </p:sp>
    </p:spTree>
    <p:extLst>
      <p:ext uri="{BB962C8B-B14F-4D97-AF65-F5344CB8AC3E}">
        <p14:creationId xmlns:p14="http://schemas.microsoft.com/office/powerpoint/2010/main" val="1902673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C80D-B6FC-6547-B5F8-DC6B1F402D49}"/>
              </a:ext>
            </a:extLst>
          </p:cNvPr>
          <p:cNvSpPr>
            <a:spLocks noGrp="1"/>
          </p:cNvSpPr>
          <p:nvPr>
            <p:ph type="title"/>
          </p:nvPr>
        </p:nvSpPr>
        <p:spPr>
          <a:xfrm>
            <a:off x="160106" y="0"/>
            <a:ext cx="9905998" cy="959005"/>
          </a:xfrm>
        </p:spPr>
        <p:txBody>
          <a:bodyPr/>
          <a:lstStyle/>
          <a:p>
            <a:r>
              <a:rPr lang="en-US" dirty="0"/>
              <a:t>Wilmington was key…</a:t>
            </a:r>
          </a:p>
        </p:txBody>
      </p:sp>
      <p:pic>
        <p:nvPicPr>
          <p:cNvPr id="5" name="Picture 4">
            <a:extLst>
              <a:ext uri="{FF2B5EF4-FFF2-40B4-BE49-F238E27FC236}">
                <a16:creationId xmlns:a16="http://schemas.microsoft.com/office/drawing/2014/main" id="{B955FC71-E65C-7D41-A951-F90F687BA3A6}"/>
              </a:ext>
            </a:extLst>
          </p:cNvPr>
          <p:cNvPicPr>
            <a:picLocks noChangeAspect="1"/>
          </p:cNvPicPr>
          <p:nvPr/>
        </p:nvPicPr>
        <p:blipFill>
          <a:blip r:embed="rId2"/>
          <a:stretch>
            <a:fillRect/>
          </a:stretch>
        </p:blipFill>
        <p:spPr>
          <a:xfrm>
            <a:off x="0" y="959005"/>
            <a:ext cx="12192000" cy="5669280"/>
          </a:xfrm>
          <a:prstGeom prst="rect">
            <a:avLst/>
          </a:prstGeom>
        </p:spPr>
      </p:pic>
      <p:sp>
        <p:nvSpPr>
          <p:cNvPr id="6" name="TextBox 5">
            <a:extLst>
              <a:ext uri="{FF2B5EF4-FFF2-40B4-BE49-F238E27FC236}">
                <a16:creationId xmlns:a16="http://schemas.microsoft.com/office/drawing/2014/main" id="{9D138A60-7E9C-0742-8A99-A3585097F8DC}"/>
              </a:ext>
            </a:extLst>
          </p:cNvPr>
          <p:cNvSpPr txBox="1"/>
          <p:nvPr/>
        </p:nvSpPr>
        <p:spPr>
          <a:xfrm>
            <a:off x="5441795" y="143397"/>
            <a:ext cx="6534615" cy="1631216"/>
          </a:xfrm>
          <a:prstGeom prst="rect">
            <a:avLst/>
          </a:prstGeom>
          <a:noFill/>
        </p:spPr>
        <p:txBody>
          <a:bodyPr wrap="square" rtlCol="0">
            <a:spAutoFit/>
          </a:bodyPr>
          <a:lstStyle/>
          <a:p>
            <a:r>
              <a:rPr lang="en-US" sz="2000" b="1" dirty="0"/>
              <a:t>Wilmington’s port and the railways connecting it to the rest of the South was crucial. Robert E. Lee said, “If Wilmington falls, I cannot keep my army in the field.” He was right. That was why Wilmington had to go.</a:t>
            </a:r>
          </a:p>
        </p:txBody>
      </p:sp>
    </p:spTree>
    <p:extLst>
      <p:ext uri="{BB962C8B-B14F-4D97-AF65-F5344CB8AC3E}">
        <p14:creationId xmlns:p14="http://schemas.microsoft.com/office/powerpoint/2010/main" val="3220774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4EF30-A056-E04D-BECE-1526337A523A}"/>
              </a:ext>
            </a:extLst>
          </p:cNvPr>
          <p:cNvSpPr>
            <a:spLocks noGrp="1"/>
          </p:cNvSpPr>
          <p:nvPr>
            <p:ph type="title"/>
          </p:nvPr>
        </p:nvSpPr>
        <p:spPr>
          <a:xfrm>
            <a:off x="182408" y="0"/>
            <a:ext cx="7556538" cy="780585"/>
          </a:xfrm>
        </p:spPr>
        <p:txBody>
          <a:bodyPr/>
          <a:lstStyle/>
          <a:p>
            <a:r>
              <a:rPr lang="en-US" dirty="0"/>
              <a:t>The Lifeline of the Confederacy…</a:t>
            </a:r>
          </a:p>
        </p:txBody>
      </p:sp>
      <p:pic>
        <p:nvPicPr>
          <p:cNvPr id="5" name="Picture 4">
            <a:extLst>
              <a:ext uri="{FF2B5EF4-FFF2-40B4-BE49-F238E27FC236}">
                <a16:creationId xmlns:a16="http://schemas.microsoft.com/office/drawing/2014/main" id="{B62ABD2F-4B08-EF4C-8C78-E6A7E78AEF0D}"/>
              </a:ext>
            </a:extLst>
          </p:cNvPr>
          <p:cNvPicPr>
            <a:picLocks noChangeAspect="1"/>
          </p:cNvPicPr>
          <p:nvPr/>
        </p:nvPicPr>
        <p:blipFill>
          <a:blip r:embed="rId2"/>
          <a:stretch>
            <a:fillRect/>
          </a:stretch>
        </p:blipFill>
        <p:spPr>
          <a:xfrm>
            <a:off x="182408" y="780585"/>
            <a:ext cx="8564974" cy="5151864"/>
          </a:xfrm>
          <a:prstGeom prst="rect">
            <a:avLst/>
          </a:prstGeom>
        </p:spPr>
      </p:pic>
      <p:pic>
        <p:nvPicPr>
          <p:cNvPr id="7" name="Picture 6">
            <a:extLst>
              <a:ext uri="{FF2B5EF4-FFF2-40B4-BE49-F238E27FC236}">
                <a16:creationId xmlns:a16="http://schemas.microsoft.com/office/drawing/2014/main" id="{89D1FC33-3950-A046-913D-FDD10F81AEC2}"/>
              </a:ext>
            </a:extLst>
          </p:cNvPr>
          <p:cNvPicPr>
            <a:picLocks noChangeAspect="1"/>
          </p:cNvPicPr>
          <p:nvPr/>
        </p:nvPicPr>
        <p:blipFill rotWithShape="1">
          <a:blip r:embed="rId3"/>
          <a:srcRect l="10494" t="15007" r="4707" b="10101"/>
          <a:stretch/>
        </p:blipFill>
        <p:spPr>
          <a:xfrm>
            <a:off x="7949066" y="4388496"/>
            <a:ext cx="4071950" cy="2324538"/>
          </a:xfrm>
          <a:prstGeom prst="rect">
            <a:avLst/>
          </a:prstGeom>
        </p:spPr>
      </p:pic>
      <p:sp>
        <p:nvSpPr>
          <p:cNvPr id="8" name="TextBox 7">
            <a:extLst>
              <a:ext uri="{FF2B5EF4-FFF2-40B4-BE49-F238E27FC236}">
                <a16:creationId xmlns:a16="http://schemas.microsoft.com/office/drawing/2014/main" id="{EF45B0FD-AED6-B044-AFF8-4CFC54FDEFA7}"/>
              </a:ext>
            </a:extLst>
          </p:cNvPr>
          <p:cNvSpPr txBox="1"/>
          <p:nvPr/>
        </p:nvSpPr>
        <p:spPr>
          <a:xfrm>
            <a:off x="8834178" y="141179"/>
            <a:ext cx="3357821" cy="4185761"/>
          </a:xfrm>
          <a:prstGeom prst="rect">
            <a:avLst/>
          </a:prstGeom>
          <a:noFill/>
        </p:spPr>
        <p:txBody>
          <a:bodyPr wrap="square" rtlCol="0">
            <a:spAutoFit/>
          </a:bodyPr>
          <a:lstStyle/>
          <a:p>
            <a:r>
              <a:rPr lang="en-US" sz="1900" b="1" dirty="0"/>
              <a:t>Without the industrial base of the North, the South depended on fast, daring blockade runners to provide the manufactured goods the Confederacy needed to fight the war and survive. Wilmington became a key to that strategy due to its geography and relatively short distance from British ports at Bermuda and the Bahamas.</a:t>
            </a:r>
          </a:p>
        </p:txBody>
      </p:sp>
      <p:sp>
        <p:nvSpPr>
          <p:cNvPr id="9" name="TextBox 8">
            <a:extLst>
              <a:ext uri="{FF2B5EF4-FFF2-40B4-BE49-F238E27FC236}">
                <a16:creationId xmlns:a16="http://schemas.microsoft.com/office/drawing/2014/main" id="{64FE0CFE-DB10-A848-A415-7061FEA0BF1F}"/>
              </a:ext>
            </a:extLst>
          </p:cNvPr>
          <p:cNvSpPr txBox="1"/>
          <p:nvPr/>
        </p:nvSpPr>
        <p:spPr>
          <a:xfrm>
            <a:off x="337930" y="5932449"/>
            <a:ext cx="7401016" cy="923330"/>
          </a:xfrm>
          <a:prstGeom prst="rect">
            <a:avLst/>
          </a:prstGeom>
          <a:noFill/>
        </p:spPr>
        <p:txBody>
          <a:bodyPr wrap="square" rtlCol="0">
            <a:spAutoFit/>
          </a:bodyPr>
          <a:lstStyle/>
          <a:p>
            <a:r>
              <a:rPr lang="en-US" b="1" i="1" dirty="0"/>
              <a:t>The Cape Fear was only 670 miles from Bermuda, and 570 miles from the Bahamas. Its geography made it extremely hard for the Federal fleet to blockade it.</a:t>
            </a:r>
          </a:p>
        </p:txBody>
      </p:sp>
    </p:spTree>
    <p:extLst>
      <p:ext uri="{BB962C8B-B14F-4D97-AF65-F5344CB8AC3E}">
        <p14:creationId xmlns:p14="http://schemas.microsoft.com/office/powerpoint/2010/main" val="1626459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FDFB11-261A-3A47-88D5-25827BCD348B}"/>
              </a:ext>
            </a:extLst>
          </p:cNvPr>
          <p:cNvPicPr>
            <a:picLocks noChangeAspect="1"/>
          </p:cNvPicPr>
          <p:nvPr/>
        </p:nvPicPr>
        <p:blipFill>
          <a:blip r:embed="rId2"/>
          <a:stretch>
            <a:fillRect/>
          </a:stretch>
        </p:blipFill>
        <p:spPr>
          <a:xfrm>
            <a:off x="0" y="13544"/>
            <a:ext cx="12192000" cy="6830912"/>
          </a:xfrm>
          <a:prstGeom prst="rect">
            <a:avLst/>
          </a:prstGeom>
        </p:spPr>
      </p:pic>
      <p:sp>
        <p:nvSpPr>
          <p:cNvPr id="6" name="TextBox 5">
            <a:extLst>
              <a:ext uri="{FF2B5EF4-FFF2-40B4-BE49-F238E27FC236}">
                <a16:creationId xmlns:a16="http://schemas.microsoft.com/office/drawing/2014/main" id="{49BE6912-91E5-6141-9106-0DE4E9F76211}"/>
              </a:ext>
            </a:extLst>
          </p:cNvPr>
          <p:cNvSpPr txBox="1"/>
          <p:nvPr/>
        </p:nvSpPr>
        <p:spPr>
          <a:xfrm>
            <a:off x="139148" y="159026"/>
            <a:ext cx="1630017" cy="1569660"/>
          </a:xfrm>
          <a:prstGeom prst="rect">
            <a:avLst/>
          </a:prstGeom>
          <a:noFill/>
        </p:spPr>
        <p:txBody>
          <a:bodyPr wrap="square" rtlCol="0">
            <a:spAutoFit/>
          </a:bodyPr>
          <a:lstStyle/>
          <a:p>
            <a:r>
              <a:rPr lang="en-US" sz="2400" b="1" dirty="0">
                <a:solidFill>
                  <a:schemeClr val="bg1"/>
                </a:solidFill>
              </a:rPr>
              <a:t>The Civil War in North Carolina</a:t>
            </a:r>
          </a:p>
        </p:txBody>
      </p:sp>
    </p:spTree>
    <p:extLst>
      <p:ext uri="{BB962C8B-B14F-4D97-AF65-F5344CB8AC3E}">
        <p14:creationId xmlns:p14="http://schemas.microsoft.com/office/powerpoint/2010/main" val="2228496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687F-96FC-9B45-AAB8-825FAACD96F5}"/>
              </a:ext>
            </a:extLst>
          </p:cNvPr>
          <p:cNvSpPr>
            <a:spLocks noGrp="1"/>
          </p:cNvSpPr>
          <p:nvPr>
            <p:ph type="title"/>
          </p:nvPr>
        </p:nvSpPr>
        <p:spPr>
          <a:xfrm>
            <a:off x="249316" y="0"/>
            <a:ext cx="7623445" cy="773150"/>
          </a:xfrm>
        </p:spPr>
        <p:txBody>
          <a:bodyPr/>
          <a:lstStyle/>
          <a:p>
            <a:r>
              <a:rPr lang="en-US" dirty="0"/>
              <a:t>The Second Battle of Fort Fisher…</a:t>
            </a:r>
          </a:p>
        </p:txBody>
      </p:sp>
      <p:sp>
        <p:nvSpPr>
          <p:cNvPr id="4" name="TextBox 3">
            <a:extLst>
              <a:ext uri="{FF2B5EF4-FFF2-40B4-BE49-F238E27FC236}">
                <a16:creationId xmlns:a16="http://schemas.microsoft.com/office/drawing/2014/main" id="{0728E6F5-9485-6C46-B82A-2EAD7E11FE6F}"/>
              </a:ext>
            </a:extLst>
          </p:cNvPr>
          <p:cNvSpPr txBox="1"/>
          <p:nvPr/>
        </p:nvSpPr>
        <p:spPr>
          <a:xfrm>
            <a:off x="249316" y="773150"/>
            <a:ext cx="11660186" cy="2308324"/>
          </a:xfrm>
          <a:prstGeom prst="rect">
            <a:avLst/>
          </a:prstGeom>
          <a:noFill/>
        </p:spPr>
        <p:txBody>
          <a:bodyPr wrap="square" rtlCol="0">
            <a:spAutoFit/>
          </a:bodyPr>
          <a:lstStyle/>
          <a:p>
            <a:r>
              <a:rPr lang="en-US" sz="2400" b="1" dirty="0"/>
              <a:t>Union forces returned to Fort Fisher and resumed the bombardment of the fort on </a:t>
            </a:r>
            <a:r>
              <a:rPr lang="en-US" sz="2400" b="1" dirty="0">
                <a:solidFill>
                  <a:srgbClr val="FF0000"/>
                </a:solidFill>
              </a:rPr>
              <a:t>January 13, 1865</a:t>
            </a:r>
            <a:r>
              <a:rPr lang="en-US" sz="2400" b="1" dirty="0"/>
              <a:t>. For the next two days, the fleet delivered the largest bombardment in history up to that time (more than 19,000 shells fired) against the sand fort, its guns, and its outnumbered defenders. The assault by ground troops came on January 15, and within the day Federals had taken the fort that had become known as the “Sebastopol of the South.”</a:t>
            </a:r>
          </a:p>
        </p:txBody>
      </p:sp>
      <p:pic>
        <p:nvPicPr>
          <p:cNvPr id="6" name="Picture 5">
            <a:extLst>
              <a:ext uri="{FF2B5EF4-FFF2-40B4-BE49-F238E27FC236}">
                <a16:creationId xmlns:a16="http://schemas.microsoft.com/office/drawing/2014/main" id="{C53DCC91-6A55-2F4D-8E3D-40201C4F16C9}"/>
              </a:ext>
            </a:extLst>
          </p:cNvPr>
          <p:cNvPicPr>
            <a:picLocks noChangeAspect="1"/>
          </p:cNvPicPr>
          <p:nvPr/>
        </p:nvPicPr>
        <p:blipFill rotWithShape="1">
          <a:blip r:embed="rId2"/>
          <a:srcRect t="14765" b="521"/>
          <a:stretch/>
        </p:blipFill>
        <p:spPr>
          <a:xfrm>
            <a:off x="0" y="3232243"/>
            <a:ext cx="12192000" cy="3625757"/>
          </a:xfrm>
          <a:prstGeom prst="rect">
            <a:avLst/>
          </a:prstGeom>
        </p:spPr>
      </p:pic>
    </p:spTree>
    <p:extLst>
      <p:ext uri="{BB962C8B-B14F-4D97-AF65-F5344CB8AC3E}">
        <p14:creationId xmlns:p14="http://schemas.microsoft.com/office/powerpoint/2010/main" val="1893971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307D2-C18E-F147-8A4A-701ED4C43260}"/>
              </a:ext>
            </a:extLst>
          </p:cNvPr>
          <p:cNvSpPr>
            <a:spLocks noGrp="1"/>
          </p:cNvSpPr>
          <p:nvPr>
            <p:ph type="title"/>
          </p:nvPr>
        </p:nvSpPr>
        <p:spPr>
          <a:xfrm>
            <a:off x="182408" y="0"/>
            <a:ext cx="9905998" cy="713678"/>
          </a:xfrm>
        </p:spPr>
        <p:txBody>
          <a:bodyPr/>
          <a:lstStyle/>
          <a:p>
            <a:r>
              <a:rPr lang="en-US" dirty="0"/>
              <a:t>The Wilmington Campaign…</a:t>
            </a:r>
          </a:p>
        </p:txBody>
      </p:sp>
      <p:sp>
        <p:nvSpPr>
          <p:cNvPr id="4" name="TextBox 3">
            <a:extLst>
              <a:ext uri="{FF2B5EF4-FFF2-40B4-BE49-F238E27FC236}">
                <a16:creationId xmlns:a16="http://schemas.microsoft.com/office/drawing/2014/main" id="{FA73E9C2-F029-8D46-AAA2-7A285D17A0DD}"/>
              </a:ext>
            </a:extLst>
          </p:cNvPr>
          <p:cNvSpPr txBox="1"/>
          <p:nvPr/>
        </p:nvSpPr>
        <p:spPr>
          <a:xfrm>
            <a:off x="182408" y="713678"/>
            <a:ext cx="12009592" cy="1785104"/>
          </a:xfrm>
          <a:prstGeom prst="rect">
            <a:avLst/>
          </a:prstGeom>
          <a:noFill/>
        </p:spPr>
        <p:txBody>
          <a:bodyPr wrap="square" rtlCol="0">
            <a:spAutoFit/>
          </a:bodyPr>
          <a:lstStyle/>
          <a:p>
            <a:r>
              <a:rPr lang="en-US" sz="2200" b="1" dirty="0"/>
              <a:t>With the fall of Fort Fisher, the road was open to Wilmington, the Confederacy’s last open port. Rebel forts below Fort Fisher were evacuated, and their men sent to reinforce Fort Anderson, at the old colonial town of Brunswick. That installation was evacuated while a handful of defenders fought a rearguard action against Federals led by Brigadier General Jacob D. Cox on </a:t>
            </a:r>
            <a:r>
              <a:rPr lang="en-US" sz="2200" b="1" dirty="0">
                <a:solidFill>
                  <a:srgbClr val="FF0000"/>
                </a:solidFill>
              </a:rPr>
              <a:t>February 19, 1865.</a:t>
            </a:r>
            <a:r>
              <a:rPr lang="en-US" sz="2200" b="1" dirty="0"/>
              <a:t> Next stop: Wilmington.</a:t>
            </a:r>
          </a:p>
        </p:txBody>
      </p:sp>
      <p:pic>
        <p:nvPicPr>
          <p:cNvPr id="6" name="Picture 5">
            <a:extLst>
              <a:ext uri="{FF2B5EF4-FFF2-40B4-BE49-F238E27FC236}">
                <a16:creationId xmlns:a16="http://schemas.microsoft.com/office/drawing/2014/main" id="{A5623649-7978-7741-96D8-F3400C258D86}"/>
              </a:ext>
            </a:extLst>
          </p:cNvPr>
          <p:cNvPicPr>
            <a:picLocks noChangeAspect="1"/>
          </p:cNvPicPr>
          <p:nvPr/>
        </p:nvPicPr>
        <p:blipFill>
          <a:blip r:embed="rId2"/>
          <a:stretch>
            <a:fillRect/>
          </a:stretch>
        </p:blipFill>
        <p:spPr>
          <a:xfrm>
            <a:off x="4397570" y="2498782"/>
            <a:ext cx="7622484" cy="4151376"/>
          </a:xfrm>
          <a:prstGeom prst="rect">
            <a:avLst/>
          </a:prstGeom>
        </p:spPr>
      </p:pic>
      <p:pic>
        <p:nvPicPr>
          <p:cNvPr id="8" name="Picture 7">
            <a:extLst>
              <a:ext uri="{FF2B5EF4-FFF2-40B4-BE49-F238E27FC236}">
                <a16:creationId xmlns:a16="http://schemas.microsoft.com/office/drawing/2014/main" id="{E78FF0CE-E439-854C-BDD1-BAEBC5610B45}"/>
              </a:ext>
            </a:extLst>
          </p:cNvPr>
          <p:cNvPicPr>
            <a:picLocks noChangeAspect="1"/>
          </p:cNvPicPr>
          <p:nvPr/>
        </p:nvPicPr>
        <p:blipFill>
          <a:blip r:embed="rId3"/>
          <a:stretch>
            <a:fillRect/>
          </a:stretch>
        </p:blipFill>
        <p:spPr>
          <a:xfrm>
            <a:off x="304470" y="2498781"/>
            <a:ext cx="3643062" cy="3772593"/>
          </a:xfrm>
          <a:prstGeom prst="rect">
            <a:avLst/>
          </a:prstGeom>
        </p:spPr>
      </p:pic>
      <p:sp>
        <p:nvSpPr>
          <p:cNvPr id="9" name="TextBox 8">
            <a:extLst>
              <a:ext uri="{FF2B5EF4-FFF2-40B4-BE49-F238E27FC236}">
                <a16:creationId xmlns:a16="http://schemas.microsoft.com/office/drawing/2014/main" id="{432128CB-2002-1443-BABE-83169EFCFC1C}"/>
              </a:ext>
            </a:extLst>
          </p:cNvPr>
          <p:cNvSpPr txBox="1"/>
          <p:nvPr/>
        </p:nvSpPr>
        <p:spPr>
          <a:xfrm>
            <a:off x="527988" y="6336940"/>
            <a:ext cx="3196025" cy="369332"/>
          </a:xfrm>
          <a:prstGeom prst="rect">
            <a:avLst/>
          </a:prstGeom>
          <a:noFill/>
        </p:spPr>
        <p:txBody>
          <a:bodyPr wrap="square" rtlCol="0">
            <a:spAutoFit/>
          </a:bodyPr>
          <a:lstStyle/>
          <a:p>
            <a:pPr algn="ctr"/>
            <a:r>
              <a:rPr lang="en-US" b="1" i="1" dirty="0"/>
              <a:t>Union BGen. Jacob D. Cox</a:t>
            </a:r>
          </a:p>
        </p:txBody>
      </p:sp>
    </p:spTree>
    <p:extLst>
      <p:ext uri="{BB962C8B-B14F-4D97-AF65-F5344CB8AC3E}">
        <p14:creationId xmlns:p14="http://schemas.microsoft.com/office/powerpoint/2010/main" val="4107624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F6E5F-B242-F546-AC32-EA9AC5488F8F}"/>
              </a:ext>
            </a:extLst>
          </p:cNvPr>
          <p:cNvSpPr>
            <a:spLocks noGrp="1"/>
          </p:cNvSpPr>
          <p:nvPr>
            <p:ph type="title"/>
          </p:nvPr>
        </p:nvSpPr>
        <p:spPr>
          <a:xfrm>
            <a:off x="204710" y="74341"/>
            <a:ext cx="9905998" cy="683942"/>
          </a:xfrm>
        </p:spPr>
        <p:txBody>
          <a:bodyPr/>
          <a:lstStyle/>
          <a:p>
            <a:r>
              <a:rPr lang="en-US" dirty="0"/>
              <a:t>After Wilmington…</a:t>
            </a:r>
          </a:p>
        </p:txBody>
      </p:sp>
      <p:sp>
        <p:nvSpPr>
          <p:cNvPr id="4" name="TextBox 3">
            <a:extLst>
              <a:ext uri="{FF2B5EF4-FFF2-40B4-BE49-F238E27FC236}">
                <a16:creationId xmlns:a16="http://schemas.microsoft.com/office/drawing/2014/main" id="{4F9270A7-332E-A348-8F2A-53771BF656FB}"/>
              </a:ext>
            </a:extLst>
          </p:cNvPr>
          <p:cNvSpPr txBox="1"/>
          <p:nvPr/>
        </p:nvSpPr>
        <p:spPr>
          <a:xfrm>
            <a:off x="4951141" y="289932"/>
            <a:ext cx="7002966" cy="6186309"/>
          </a:xfrm>
          <a:prstGeom prst="rect">
            <a:avLst/>
          </a:prstGeom>
          <a:noFill/>
        </p:spPr>
        <p:txBody>
          <a:bodyPr wrap="square" rtlCol="0">
            <a:spAutoFit/>
          </a:bodyPr>
          <a:lstStyle/>
          <a:p>
            <a:r>
              <a:rPr lang="en-US" sz="2200" b="1" dirty="0"/>
              <a:t>Confederate troops evacuated Wilmington ahead of advancing Union forces, and the city was in Federal hands by </a:t>
            </a:r>
            <a:r>
              <a:rPr lang="en-US" sz="2200" b="1" dirty="0">
                <a:solidFill>
                  <a:srgbClr val="FF0000"/>
                </a:solidFill>
              </a:rPr>
              <a:t>February 22, 1865</a:t>
            </a:r>
            <a:r>
              <a:rPr lang="en-US" sz="2200" b="1" dirty="0"/>
              <a:t>. Meanwhile, Gen. Joseph E. Johnston assumed command of Confederate forces in the Carolinas. His chief enemy would be William T. Sherman’s men who were ripping a path through the central part of the state.</a:t>
            </a:r>
          </a:p>
          <a:p>
            <a:endParaRPr lang="en-US" sz="2200" b="1" dirty="0"/>
          </a:p>
          <a:p>
            <a:r>
              <a:rPr lang="en-US" sz="2200" b="1" dirty="0"/>
              <a:t>• </a:t>
            </a:r>
            <a:r>
              <a:rPr lang="en-US" sz="2200" b="1" dirty="0">
                <a:solidFill>
                  <a:srgbClr val="FF0000"/>
                </a:solidFill>
              </a:rPr>
              <a:t>3/8-3/9</a:t>
            </a:r>
            <a:r>
              <a:rPr lang="en-US" sz="2200" b="1" dirty="0"/>
              <a:t> - At the Battle of Wyse Fork, below Kinston, Confederates clashed with elements of Gen. John Schofield’s Union forces and won. The Confederates captured 1,000 Union prisoners. Another 2,600 men were casualties.</a:t>
            </a:r>
          </a:p>
          <a:p>
            <a:r>
              <a:rPr lang="en-US" sz="2200" b="1" dirty="0"/>
              <a:t>• </a:t>
            </a:r>
            <a:r>
              <a:rPr lang="en-US" sz="2200" b="1" dirty="0">
                <a:solidFill>
                  <a:srgbClr val="FF0000"/>
                </a:solidFill>
              </a:rPr>
              <a:t>3/10</a:t>
            </a:r>
            <a:r>
              <a:rPr lang="en-US" sz="2200" b="1" dirty="0"/>
              <a:t> - At Monroe’s Crossroads, Wade Hampton’s Southern Cavalry clashed with Union troops in the first organized resistance to Sherman in NC. Another 269 men were casualties of the fighting.</a:t>
            </a:r>
          </a:p>
        </p:txBody>
      </p:sp>
      <p:pic>
        <p:nvPicPr>
          <p:cNvPr id="6" name="Picture 5">
            <a:extLst>
              <a:ext uri="{FF2B5EF4-FFF2-40B4-BE49-F238E27FC236}">
                <a16:creationId xmlns:a16="http://schemas.microsoft.com/office/drawing/2014/main" id="{BF872200-62A7-5A48-8577-6DE3E956AC3B}"/>
              </a:ext>
            </a:extLst>
          </p:cNvPr>
          <p:cNvPicPr>
            <a:picLocks noChangeAspect="1"/>
          </p:cNvPicPr>
          <p:nvPr/>
        </p:nvPicPr>
        <p:blipFill rotWithShape="1">
          <a:blip r:embed="rId2"/>
          <a:srcRect l="16209" t="13285" r="11952"/>
          <a:stretch/>
        </p:blipFill>
        <p:spPr>
          <a:xfrm>
            <a:off x="204710" y="758283"/>
            <a:ext cx="1360449" cy="2170733"/>
          </a:xfrm>
          <a:prstGeom prst="rect">
            <a:avLst/>
          </a:prstGeom>
        </p:spPr>
      </p:pic>
      <p:pic>
        <p:nvPicPr>
          <p:cNvPr id="8" name="Picture 7">
            <a:extLst>
              <a:ext uri="{FF2B5EF4-FFF2-40B4-BE49-F238E27FC236}">
                <a16:creationId xmlns:a16="http://schemas.microsoft.com/office/drawing/2014/main" id="{4932737D-9E25-DE48-876B-EEF301F8BB69}"/>
              </a:ext>
            </a:extLst>
          </p:cNvPr>
          <p:cNvPicPr>
            <a:picLocks noChangeAspect="1"/>
          </p:cNvPicPr>
          <p:nvPr/>
        </p:nvPicPr>
        <p:blipFill>
          <a:blip r:embed="rId3"/>
          <a:stretch>
            <a:fillRect/>
          </a:stretch>
        </p:blipFill>
        <p:spPr>
          <a:xfrm>
            <a:off x="204710" y="3100038"/>
            <a:ext cx="4640146" cy="3579541"/>
          </a:xfrm>
          <a:prstGeom prst="rect">
            <a:avLst/>
          </a:prstGeom>
        </p:spPr>
      </p:pic>
      <p:sp>
        <p:nvSpPr>
          <p:cNvPr id="9" name="TextBox 8">
            <a:extLst>
              <a:ext uri="{FF2B5EF4-FFF2-40B4-BE49-F238E27FC236}">
                <a16:creationId xmlns:a16="http://schemas.microsoft.com/office/drawing/2014/main" id="{26185E80-97EF-B242-8E04-6A3E81023827}"/>
              </a:ext>
            </a:extLst>
          </p:cNvPr>
          <p:cNvSpPr txBox="1"/>
          <p:nvPr/>
        </p:nvSpPr>
        <p:spPr>
          <a:xfrm>
            <a:off x="1841945" y="1601316"/>
            <a:ext cx="2832410" cy="1477328"/>
          </a:xfrm>
          <a:prstGeom prst="rect">
            <a:avLst/>
          </a:prstGeom>
          <a:noFill/>
        </p:spPr>
        <p:txBody>
          <a:bodyPr wrap="square" rtlCol="0">
            <a:spAutoFit/>
          </a:bodyPr>
          <a:lstStyle/>
          <a:p>
            <a:r>
              <a:rPr lang="en-US" b="1" i="1" dirty="0"/>
              <a:t>Gen. Joseph E. Johnston (left), and the Battle of Wyse Fork outside of Kinston, NC (below).</a:t>
            </a:r>
          </a:p>
        </p:txBody>
      </p:sp>
      <p:sp>
        <p:nvSpPr>
          <p:cNvPr id="10" name="TextBox 9">
            <a:extLst>
              <a:ext uri="{FF2B5EF4-FFF2-40B4-BE49-F238E27FC236}">
                <a16:creationId xmlns:a16="http://schemas.microsoft.com/office/drawing/2014/main" id="{CADE4F99-38BA-A442-962E-EDFA4DCDF9D0}"/>
              </a:ext>
            </a:extLst>
          </p:cNvPr>
          <p:cNvSpPr txBox="1"/>
          <p:nvPr/>
        </p:nvSpPr>
        <p:spPr>
          <a:xfrm>
            <a:off x="2383776" y="779677"/>
            <a:ext cx="1496848" cy="646331"/>
          </a:xfrm>
          <a:prstGeom prst="rect">
            <a:avLst/>
          </a:prstGeom>
          <a:noFill/>
        </p:spPr>
        <p:txBody>
          <a:bodyPr wrap="square" rtlCol="0">
            <a:spAutoFit/>
          </a:bodyPr>
          <a:lstStyle/>
          <a:p>
            <a:r>
              <a:rPr lang="en-US" sz="3600" b="1" dirty="0">
                <a:solidFill>
                  <a:srgbClr val="FF0000"/>
                </a:solidFill>
              </a:rPr>
              <a:t>1865</a:t>
            </a:r>
          </a:p>
        </p:txBody>
      </p:sp>
    </p:spTree>
    <p:extLst>
      <p:ext uri="{BB962C8B-B14F-4D97-AF65-F5344CB8AC3E}">
        <p14:creationId xmlns:p14="http://schemas.microsoft.com/office/powerpoint/2010/main" val="3832775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CB50F6-1F75-DE4F-B9F5-7952D89C2CF8}"/>
              </a:ext>
            </a:extLst>
          </p:cNvPr>
          <p:cNvSpPr>
            <a:spLocks noGrp="1"/>
          </p:cNvSpPr>
          <p:nvPr>
            <p:ph type="title"/>
          </p:nvPr>
        </p:nvSpPr>
        <p:spPr>
          <a:xfrm>
            <a:off x="249316" y="0"/>
            <a:ext cx="5593923" cy="847493"/>
          </a:xfrm>
        </p:spPr>
        <p:txBody>
          <a:bodyPr/>
          <a:lstStyle/>
          <a:p>
            <a:r>
              <a:rPr lang="en-US" dirty="0"/>
              <a:t>Battle of </a:t>
            </a:r>
            <a:r>
              <a:rPr lang="en-US" dirty="0" err="1"/>
              <a:t>Averasboro</a:t>
            </a:r>
            <a:r>
              <a:rPr lang="en-US" dirty="0"/>
              <a:t>…</a:t>
            </a:r>
          </a:p>
        </p:txBody>
      </p:sp>
      <p:pic>
        <p:nvPicPr>
          <p:cNvPr id="5" name="Picture 4">
            <a:extLst>
              <a:ext uri="{FF2B5EF4-FFF2-40B4-BE49-F238E27FC236}">
                <a16:creationId xmlns:a16="http://schemas.microsoft.com/office/drawing/2014/main" id="{C1BE5F23-1E75-9C42-989C-20DE58F719E2}"/>
              </a:ext>
            </a:extLst>
          </p:cNvPr>
          <p:cNvPicPr>
            <a:picLocks noChangeAspect="1"/>
          </p:cNvPicPr>
          <p:nvPr/>
        </p:nvPicPr>
        <p:blipFill>
          <a:blip r:embed="rId2"/>
          <a:stretch>
            <a:fillRect/>
          </a:stretch>
        </p:blipFill>
        <p:spPr>
          <a:xfrm>
            <a:off x="7071360" y="0"/>
            <a:ext cx="5120640" cy="6858000"/>
          </a:xfrm>
          <a:prstGeom prst="rect">
            <a:avLst/>
          </a:prstGeom>
        </p:spPr>
      </p:pic>
      <p:sp>
        <p:nvSpPr>
          <p:cNvPr id="6" name="TextBox 5">
            <a:extLst>
              <a:ext uri="{FF2B5EF4-FFF2-40B4-BE49-F238E27FC236}">
                <a16:creationId xmlns:a16="http://schemas.microsoft.com/office/drawing/2014/main" id="{EEEB212C-0C21-0940-B4E2-1F9AE9A6212A}"/>
              </a:ext>
            </a:extLst>
          </p:cNvPr>
          <p:cNvSpPr txBox="1"/>
          <p:nvPr/>
        </p:nvSpPr>
        <p:spPr>
          <a:xfrm>
            <a:off x="249316" y="847492"/>
            <a:ext cx="6822044" cy="2123658"/>
          </a:xfrm>
          <a:prstGeom prst="rect">
            <a:avLst/>
          </a:prstGeom>
          <a:noFill/>
        </p:spPr>
        <p:txBody>
          <a:bodyPr wrap="square" rtlCol="0">
            <a:spAutoFit/>
          </a:bodyPr>
          <a:lstStyle/>
          <a:p>
            <a:r>
              <a:rPr lang="en-US" sz="2200" b="1" dirty="0"/>
              <a:t>Buying time for retreating Confederates under Johnston, Hardee’s Confederate troops fought a delaying action at </a:t>
            </a:r>
            <a:r>
              <a:rPr lang="en-US" sz="2200" b="1" dirty="0" err="1"/>
              <a:t>Averasboro</a:t>
            </a:r>
            <a:r>
              <a:rPr lang="en-US" sz="2200" b="1" dirty="0"/>
              <a:t> on </a:t>
            </a:r>
            <a:r>
              <a:rPr lang="en-US" sz="2200" b="1" dirty="0">
                <a:solidFill>
                  <a:srgbClr val="FF0000"/>
                </a:solidFill>
              </a:rPr>
              <a:t>March 16, 1865</a:t>
            </a:r>
            <a:r>
              <a:rPr lang="en-US" sz="2200" b="1" dirty="0"/>
              <a:t>. The rebel troops engaged units of Sherman’s left wing. The action cost both sides 1,682 men as casualties.</a:t>
            </a:r>
          </a:p>
        </p:txBody>
      </p:sp>
      <p:pic>
        <p:nvPicPr>
          <p:cNvPr id="8" name="Picture 7">
            <a:extLst>
              <a:ext uri="{FF2B5EF4-FFF2-40B4-BE49-F238E27FC236}">
                <a16:creationId xmlns:a16="http://schemas.microsoft.com/office/drawing/2014/main" id="{89FF65A1-1AC7-FD40-B1F4-6B42C48D96EB}"/>
              </a:ext>
            </a:extLst>
          </p:cNvPr>
          <p:cNvPicPr>
            <a:picLocks noChangeAspect="1"/>
          </p:cNvPicPr>
          <p:nvPr/>
        </p:nvPicPr>
        <p:blipFill>
          <a:blip r:embed="rId3"/>
          <a:stretch>
            <a:fillRect/>
          </a:stretch>
        </p:blipFill>
        <p:spPr>
          <a:xfrm>
            <a:off x="249316" y="2984174"/>
            <a:ext cx="6686080" cy="2903669"/>
          </a:xfrm>
          <a:prstGeom prst="rect">
            <a:avLst/>
          </a:prstGeom>
        </p:spPr>
      </p:pic>
      <p:sp>
        <p:nvSpPr>
          <p:cNvPr id="9" name="TextBox 8">
            <a:extLst>
              <a:ext uri="{FF2B5EF4-FFF2-40B4-BE49-F238E27FC236}">
                <a16:creationId xmlns:a16="http://schemas.microsoft.com/office/drawing/2014/main" id="{BF0C7AA4-EA5A-1141-9A49-C92471F12B4E}"/>
              </a:ext>
            </a:extLst>
          </p:cNvPr>
          <p:cNvSpPr txBox="1"/>
          <p:nvPr/>
        </p:nvSpPr>
        <p:spPr>
          <a:xfrm>
            <a:off x="249316" y="6110868"/>
            <a:ext cx="6686080" cy="646331"/>
          </a:xfrm>
          <a:prstGeom prst="rect">
            <a:avLst/>
          </a:prstGeom>
          <a:noFill/>
        </p:spPr>
        <p:txBody>
          <a:bodyPr wrap="square" rtlCol="0">
            <a:spAutoFit/>
          </a:bodyPr>
          <a:lstStyle/>
          <a:p>
            <a:pPr algn="ctr"/>
            <a:r>
              <a:rPr lang="en-US" b="1" i="1" dirty="0"/>
              <a:t>Union and Confederate forces draw up in battle lines at </a:t>
            </a:r>
            <a:r>
              <a:rPr lang="en-US" b="1" i="1" dirty="0" err="1"/>
              <a:t>Averasboro</a:t>
            </a:r>
            <a:r>
              <a:rPr lang="en-US" b="1" i="1" dirty="0"/>
              <a:t>, NC.</a:t>
            </a:r>
          </a:p>
        </p:txBody>
      </p:sp>
    </p:spTree>
    <p:extLst>
      <p:ext uri="{BB962C8B-B14F-4D97-AF65-F5344CB8AC3E}">
        <p14:creationId xmlns:p14="http://schemas.microsoft.com/office/powerpoint/2010/main" val="3221121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D761E-21C7-1547-81B7-6F5E90B5F47C}"/>
              </a:ext>
            </a:extLst>
          </p:cNvPr>
          <p:cNvSpPr>
            <a:spLocks noGrp="1"/>
          </p:cNvSpPr>
          <p:nvPr>
            <p:ph type="title"/>
          </p:nvPr>
        </p:nvSpPr>
        <p:spPr>
          <a:xfrm>
            <a:off x="204710" y="0"/>
            <a:ext cx="9905998" cy="802888"/>
          </a:xfrm>
        </p:spPr>
        <p:txBody>
          <a:bodyPr/>
          <a:lstStyle/>
          <a:p>
            <a:r>
              <a:rPr lang="en-US" dirty="0"/>
              <a:t>Battle of Bentonville…</a:t>
            </a:r>
          </a:p>
        </p:txBody>
      </p:sp>
      <p:sp>
        <p:nvSpPr>
          <p:cNvPr id="4" name="TextBox 3">
            <a:extLst>
              <a:ext uri="{FF2B5EF4-FFF2-40B4-BE49-F238E27FC236}">
                <a16:creationId xmlns:a16="http://schemas.microsoft.com/office/drawing/2014/main" id="{585DC19D-6477-344C-A678-20A1EB47B96F}"/>
              </a:ext>
            </a:extLst>
          </p:cNvPr>
          <p:cNvSpPr txBox="1"/>
          <p:nvPr/>
        </p:nvSpPr>
        <p:spPr>
          <a:xfrm>
            <a:off x="204711" y="646771"/>
            <a:ext cx="3705536" cy="5847755"/>
          </a:xfrm>
          <a:prstGeom prst="rect">
            <a:avLst/>
          </a:prstGeom>
          <a:noFill/>
        </p:spPr>
        <p:txBody>
          <a:bodyPr wrap="square" rtlCol="0">
            <a:spAutoFit/>
          </a:bodyPr>
          <a:lstStyle/>
          <a:p>
            <a:r>
              <a:rPr lang="en-US" sz="2200" b="1" dirty="0"/>
              <a:t>Johnston’s retreating Confederates and Sherman’s bluecoats came together in the fields at Bentonville, southeast of Raleigh, NC,  From </a:t>
            </a:r>
            <a:r>
              <a:rPr lang="en-US" sz="2200" b="1" dirty="0">
                <a:solidFill>
                  <a:srgbClr val="FF0000"/>
                </a:solidFill>
              </a:rPr>
              <a:t>March 19-21</a:t>
            </a:r>
            <a:r>
              <a:rPr lang="en-US" sz="2200" b="1" dirty="0"/>
              <a:t>, infantry and cavalry from both sides clash in a fight that costs 4,500 men.</a:t>
            </a:r>
          </a:p>
          <a:p>
            <a:r>
              <a:rPr lang="en-US" sz="2200" b="1" dirty="0"/>
              <a:t>In the end, the Confederates were forced to retreat towards Smithfield, while the Federals advanced and took Goldsboro on their way to Raleigh.</a:t>
            </a:r>
          </a:p>
        </p:txBody>
      </p:sp>
      <p:pic>
        <p:nvPicPr>
          <p:cNvPr id="6" name="Picture 5">
            <a:extLst>
              <a:ext uri="{FF2B5EF4-FFF2-40B4-BE49-F238E27FC236}">
                <a16:creationId xmlns:a16="http://schemas.microsoft.com/office/drawing/2014/main" id="{B25556F8-45B8-D540-A5C8-F8EC864CFED2}"/>
              </a:ext>
            </a:extLst>
          </p:cNvPr>
          <p:cNvPicPr>
            <a:picLocks noChangeAspect="1"/>
          </p:cNvPicPr>
          <p:nvPr/>
        </p:nvPicPr>
        <p:blipFill>
          <a:blip r:embed="rId2"/>
          <a:stretch>
            <a:fillRect/>
          </a:stretch>
        </p:blipFill>
        <p:spPr>
          <a:xfrm>
            <a:off x="4111595" y="744505"/>
            <a:ext cx="7775605" cy="6013134"/>
          </a:xfrm>
          <a:prstGeom prst="rect">
            <a:avLst/>
          </a:prstGeom>
        </p:spPr>
      </p:pic>
    </p:spTree>
    <p:extLst>
      <p:ext uri="{BB962C8B-B14F-4D97-AF65-F5344CB8AC3E}">
        <p14:creationId xmlns:p14="http://schemas.microsoft.com/office/powerpoint/2010/main" val="1211346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61267-5DB4-B441-833A-87FBD3E00409}"/>
              </a:ext>
            </a:extLst>
          </p:cNvPr>
          <p:cNvSpPr>
            <a:spLocks noGrp="1"/>
          </p:cNvSpPr>
          <p:nvPr>
            <p:ph type="title"/>
          </p:nvPr>
        </p:nvSpPr>
        <p:spPr>
          <a:xfrm>
            <a:off x="249316" y="0"/>
            <a:ext cx="4634918" cy="892098"/>
          </a:xfrm>
        </p:spPr>
        <p:txBody>
          <a:bodyPr/>
          <a:lstStyle/>
          <a:p>
            <a:r>
              <a:rPr lang="en-US" dirty="0"/>
              <a:t>Union Armies Unite…</a:t>
            </a:r>
          </a:p>
        </p:txBody>
      </p:sp>
      <p:pic>
        <p:nvPicPr>
          <p:cNvPr id="5" name="Picture 4">
            <a:extLst>
              <a:ext uri="{FF2B5EF4-FFF2-40B4-BE49-F238E27FC236}">
                <a16:creationId xmlns:a16="http://schemas.microsoft.com/office/drawing/2014/main" id="{EC73B2DA-8269-AC4E-8FAE-856A1265F0A7}"/>
              </a:ext>
            </a:extLst>
          </p:cNvPr>
          <p:cNvPicPr>
            <a:picLocks noChangeAspect="1"/>
          </p:cNvPicPr>
          <p:nvPr/>
        </p:nvPicPr>
        <p:blipFill rotWithShape="1">
          <a:blip r:embed="rId2"/>
          <a:srcRect t="8425"/>
          <a:stretch/>
        </p:blipFill>
        <p:spPr>
          <a:xfrm>
            <a:off x="1453648" y="1502566"/>
            <a:ext cx="2794000" cy="3318941"/>
          </a:xfrm>
          <a:prstGeom prst="rect">
            <a:avLst/>
          </a:prstGeom>
        </p:spPr>
      </p:pic>
      <p:pic>
        <p:nvPicPr>
          <p:cNvPr id="7" name="Picture 6">
            <a:extLst>
              <a:ext uri="{FF2B5EF4-FFF2-40B4-BE49-F238E27FC236}">
                <a16:creationId xmlns:a16="http://schemas.microsoft.com/office/drawing/2014/main" id="{7D64B13D-41CD-2447-9B65-3A273A39DEE3}"/>
              </a:ext>
            </a:extLst>
          </p:cNvPr>
          <p:cNvPicPr>
            <a:picLocks noChangeAspect="1"/>
          </p:cNvPicPr>
          <p:nvPr/>
        </p:nvPicPr>
        <p:blipFill rotWithShape="1">
          <a:blip r:embed="rId3"/>
          <a:srcRect l="16521" t="8950" r="8306"/>
          <a:stretch/>
        </p:blipFill>
        <p:spPr>
          <a:xfrm>
            <a:off x="4482792" y="1502567"/>
            <a:ext cx="2800955" cy="3318941"/>
          </a:xfrm>
          <a:prstGeom prst="rect">
            <a:avLst/>
          </a:prstGeom>
        </p:spPr>
      </p:pic>
      <p:pic>
        <p:nvPicPr>
          <p:cNvPr id="9" name="Picture 8">
            <a:extLst>
              <a:ext uri="{FF2B5EF4-FFF2-40B4-BE49-F238E27FC236}">
                <a16:creationId xmlns:a16="http://schemas.microsoft.com/office/drawing/2014/main" id="{BDC0228B-D68F-2D47-AD65-54C8A6E504E9}"/>
              </a:ext>
            </a:extLst>
          </p:cNvPr>
          <p:cNvPicPr>
            <a:picLocks noChangeAspect="1"/>
          </p:cNvPicPr>
          <p:nvPr/>
        </p:nvPicPr>
        <p:blipFill rotWithShape="1">
          <a:blip r:embed="rId4"/>
          <a:srcRect l="10930" r="10764"/>
          <a:stretch/>
        </p:blipFill>
        <p:spPr>
          <a:xfrm>
            <a:off x="7518891" y="1502567"/>
            <a:ext cx="2854712" cy="3318941"/>
          </a:xfrm>
          <a:prstGeom prst="rect">
            <a:avLst/>
          </a:prstGeom>
        </p:spPr>
      </p:pic>
      <p:sp>
        <p:nvSpPr>
          <p:cNvPr id="10" name="TextBox 9">
            <a:extLst>
              <a:ext uri="{FF2B5EF4-FFF2-40B4-BE49-F238E27FC236}">
                <a16:creationId xmlns:a16="http://schemas.microsoft.com/office/drawing/2014/main" id="{17A5011E-A301-4443-8A77-DC45817ED2D7}"/>
              </a:ext>
            </a:extLst>
          </p:cNvPr>
          <p:cNvSpPr txBox="1"/>
          <p:nvPr/>
        </p:nvSpPr>
        <p:spPr>
          <a:xfrm>
            <a:off x="552985" y="892098"/>
            <a:ext cx="11106615" cy="461665"/>
          </a:xfrm>
          <a:prstGeom prst="rect">
            <a:avLst/>
          </a:prstGeom>
          <a:noFill/>
        </p:spPr>
        <p:txBody>
          <a:bodyPr wrap="square" rtlCol="0">
            <a:spAutoFit/>
          </a:bodyPr>
          <a:lstStyle/>
          <a:p>
            <a:r>
              <a:rPr lang="en-US" sz="2400" b="1" dirty="0"/>
              <a:t>At Goldsboro, the Union troops under Sherman, Schofield, and Terry unite</a:t>
            </a:r>
            <a:r>
              <a:rPr lang="en-US" dirty="0"/>
              <a:t>.</a:t>
            </a:r>
          </a:p>
        </p:txBody>
      </p:sp>
      <p:sp>
        <p:nvSpPr>
          <p:cNvPr id="11" name="TextBox 10">
            <a:extLst>
              <a:ext uri="{FF2B5EF4-FFF2-40B4-BE49-F238E27FC236}">
                <a16:creationId xmlns:a16="http://schemas.microsoft.com/office/drawing/2014/main" id="{878896EB-9C21-2C48-8D76-00B6F31B5B24}"/>
              </a:ext>
            </a:extLst>
          </p:cNvPr>
          <p:cNvSpPr txBox="1"/>
          <p:nvPr/>
        </p:nvSpPr>
        <p:spPr>
          <a:xfrm>
            <a:off x="552985" y="5178346"/>
            <a:ext cx="11267308" cy="1323439"/>
          </a:xfrm>
          <a:prstGeom prst="rect">
            <a:avLst/>
          </a:prstGeom>
          <a:noFill/>
        </p:spPr>
        <p:txBody>
          <a:bodyPr wrap="square" rtlCol="0">
            <a:spAutoFit/>
          </a:bodyPr>
          <a:lstStyle/>
          <a:p>
            <a:pPr algn="ctr"/>
            <a:r>
              <a:rPr lang="en-US" sz="4000" b="1" dirty="0">
                <a:solidFill>
                  <a:srgbClr val="FF0000"/>
                </a:solidFill>
              </a:rPr>
              <a:t>NOW THE FEDERALS HAVE AN ARMY OF 90,000 MEN IN NORTH CAROLINA!</a:t>
            </a:r>
          </a:p>
        </p:txBody>
      </p:sp>
    </p:spTree>
    <p:extLst>
      <p:ext uri="{BB962C8B-B14F-4D97-AF65-F5344CB8AC3E}">
        <p14:creationId xmlns:p14="http://schemas.microsoft.com/office/powerpoint/2010/main" val="2533832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BC5D8-7229-E942-B9E4-3EF04ECB1E69}"/>
              </a:ext>
            </a:extLst>
          </p:cNvPr>
          <p:cNvSpPr>
            <a:spLocks noGrp="1"/>
          </p:cNvSpPr>
          <p:nvPr>
            <p:ph type="title"/>
          </p:nvPr>
        </p:nvSpPr>
        <p:spPr>
          <a:xfrm>
            <a:off x="204711" y="0"/>
            <a:ext cx="9905998" cy="869795"/>
          </a:xfrm>
        </p:spPr>
        <p:txBody>
          <a:bodyPr/>
          <a:lstStyle/>
          <a:p>
            <a:r>
              <a:rPr lang="en-US" dirty="0"/>
              <a:t>THE END COMES AND </a:t>
            </a:r>
            <a:r>
              <a:rPr lang="en-US" dirty="0" err="1"/>
              <a:t>BENNEtT</a:t>
            </a:r>
            <a:r>
              <a:rPr lang="en-US" dirty="0"/>
              <a:t> PLACE…</a:t>
            </a:r>
          </a:p>
        </p:txBody>
      </p:sp>
      <p:pic>
        <p:nvPicPr>
          <p:cNvPr id="5" name="Picture 4">
            <a:extLst>
              <a:ext uri="{FF2B5EF4-FFF2-40B4-BE49-F238E27FC236}">
                <a16:creationId xmlns:a16="http://schemas.microsoft.com/office/drawing/2014/main" id="{8FB73A54-2657-F54F-8D53-A12FCDD51C49}"/>
              </a:ext>
            </a:extLst>
          </p:cNvPr>
          <p:cNvPicPr>
            <a:picLocks noChangeAspect="1"/>
          </p:cNvPicPr>
          <p:nvPr/>
        </p:nvPicPr>
        <p:blipFill rotWithShape="1">
          <a:blip r:embed="rId2"/>
          <a:srcRect l="3644" r="124"/>
          <a:stretch/>
        </p:blipFill>
        <p:spPr>
          <a:xfrm>
            <a:off x="204711" y="869795"/>
            <a:ext cx="8140390" cy="5639419"/>
          </a:xfrm>
          <a:prstGeom prst="rect">
            <a:avLst/>
          </a:prstGeom>
        </p:spPr>
      </p:pic>
      <p:sp>
        <p:nvSpPr>
          <p:cNvPr id="6" name="TextBox 5">
            <a:extLst>
              <a:ext uri="{FF2B5EF4-FFF2-40B4-BE49-F238E27FC236}">
                <a16:creationId xmlns:a16="http://schemas.microsoft.com/office/drawing/2014/main" id="{A3B2F4C6-FAB9-DD4C-8DCA-328A17204870}"/>
              </a:ext>
            </a:extLst>
          </p:cNvPr>
          <p:cNvSpPr txBox="1"/>
          <p:nvPr/>
        </p:nvSpPr>
        <p:spPr>
          <a:xfrm>
            <a:off x="8382270" y="33453"/>
            <a:ext cx="3456878" cy="6863417"/>
          </a:xfrm>
          <a:prstGeom prst="rect">
            <a:avLst/>
          </a:prstGeom>
          <a:noFill/>
        </p:spPr>
        <p:txBody>
          <a:bodyPr wrap="square" rtlCol="0">
            <a:spAutoFit/>
          </a:bodyPr>
          <a:lstStyle/>
          <a:p>
            <a:r>
              <a:rPr lang="en-US" sz="2200" b="1" dirty="0"/>
              <a:t>Even as Stoneman’s cavalry raids in western NC wreaked havoc, the writing was on the wall for the Confederacy in North Carolina. </a:t>
            </a:r>
            <a:r>
              <a:rPr lang="en-US" sz="2200" b="1" dirty="0">
                <a:solidFill>
                  <a:srgbClr val="FF0000"/>
                </a:solidFill>
              </a:rPr>
              <a:t>On April 26, 1865</a:t>
            </a:r>
            <a:r>
              <a:rPr lang="en-US" sz="2200" b="1" dirty="0"/>
              <a:t>, Gen. Joseph E. Johnston surrendered all remaining Confederate forces left in the state to the Union’s Gen. William T. Sherman. The surrender was signed at Bennett Place in Durham. It was the largest troop surrender of the war, and included all Confederate troops in NC, SC, GA and FL. </a:t>
            </a:r>
          </a:p>
        </p:txBody>
      </p:sp>
    </p:spTree>
    <p:extLst>
      <p:ext uri="{BB962C8B-B14F-4D97-AF65-F5344CB8AC3E}">
        <p14:creationId xmlns:p14="http://schemas.microsoft.com/office/powerpoint/2010/main" val="20504556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5AA5F-324F-C441-A9BA-F000E443E01C}"/>
              </a:ext>
            </a:extLst>
          </p:cNvPr>
          <p:cNvSpPr>
            <a:spLocks noGrp="1"/>
          </p:cNvSpPr>
          <p:nvPr>
            <p:ph type="title"/>
          </p:nvPr>
        </p:nvSpPr>
        <p:spPr>
          <a:xfrm>
            <a:off x="183469" y="0"/>
            <a:ext cx="7327674" cy="1001486"/>
          </a:xfrm>
        </p:spPr>
        <p:txBody>
          <a:bodyPr/>
          <a:lstStyle/>
          <a:p>
            <a:r>
              <a:rPr lang="en-US" dirty="0"/>
              <a:t>Secessionists Along the Coast…</a:t>
            </a:r>
          </a:p>
        </p:txBody>
      </p:sp>
      <p:sp>
        <p:nvSpPr>
          <p:cNvPr id="4" name="TextBox 3">
            <a:extLst>
              <a:ext uri="{FF2B5EF4-FFF2-40B4-BE49-F238E27FC236}">
                <a16:creationId xmlns:a16="http://schemas.microsoft.com/office/drawing/2014/main" id="{0B826911-06EC-F34F-A5A9-D96C7DF0C05A}"/>
              </a:ext>
            </a:extLst>
          </p:cNvPr>
          <p:cNvSpPr txBox="1"/>
          <p:nvPr/>
        </p:nvSpPr>
        <p:spPr>
          <a:xfrm>
            <a:off x="183469" y="1001486"/>
            <a:ext cx="7153502" cy="5632311"/>
          </a:xfrm>
          <a:prstGeom prst="rect">
            <a:avLst/>
          </a:prstGeom>
          <a:noFill/>
        </p:spPr>
        <p:txBody>
          <a:bodyPr wrap="square" rtlCol="0">
            <a:spAutoFit/>
          </a:bodyPr>
          <a:lstStyle/>
          <a:p>
            <a:r>
              <a:rPr lang="en-US" sz="2400" dirty="0"/>
              <a:t>In the months before the first shots of the war were fired at Fort Sumter, secession fever was spiking along the North Carolina coast. In Wilmington and Brunswick County, the Cape Fear Minutemen under John J. Hedrick  crossed the river and seized Fort Johnston in Smithville and Fort Caswell on Oak Island from the U.S. Army caretaker sergeants posted there. But since NC had not yet left the Union, Gov. John Ellis made the militias give the installations back. Once Confederates fired on Ft. Sumter and Pres. Lincoln called for 75,000 NC troops to put down the rebellion, the forts were taken again. They would remain in Confederate hands until 1865.</a:t>
            </a:r>
          </a:p>
        </p:txBody>
      </p:sp>
      <p:pic>
        <p:nvPicPr>
          <p:cNvPr id="6" name="Picture 5">
            <a:extLst>
              <a:ext uri="{FF2B5EF4-FFF2-40B4-BE49-F238E27FC236}">
                <a16:creationId xmlns:a16="http://schemas.microsoft.com/office/drawing/2014/main" id="{D560A5D3-8290-4F48-8A12-7E1D8734BF7D}"/>
              </a:ext>
            </a:extLst>
          </p:cNvPr>
          <p:cNvPicPr>
            <a:picLocks noChangeAspect="1"/>
          </p:cNvPicPr>
          <p:nvPr/>
        </p:nvPicPr>
        <p:blipFill>
          <a:blip r:embed="rId2"/>
          <a:stretch>
            <a:fillRect/>
          </a:stretch>
        </p:blipFill>
        <p:spPr>
          <a:xfrm>
            <a:off x="7696200" y="255813"/>
            <a:ext cx="3799114" cy="5879581"/>
          </a:xfrm>
          <a:prstGeom prst="rect">
            <a:avLst/>
          </a:prstGeom>
        </p:spPr>
      </p:pic>
      <p:sp>
        <p:nvSpPr>
          <p:cNvPr id="7" name="TextBox 6">
            <a:extLst>
              <a:ext uri="{FF2B5EF4-FFF2-40B4-BE49-F238E27FC236}">
                <a16:creationId xmlns:a16="http://schemas.microsoft.com/office/drawing/2014/main" id="{8DDEC2BB-B45A-E549-AADB-BD76EE4093F1}"/>
              </a:ext>
            </a:extLst>
          </p:cNvPr>
          <p:cNvSpPr txBox="1"/>
          <p:nvPr/>
        </p:nvSpPr>
        <p:spPr>
          <a:xfrm>
            <a:off x="8621486" y="6264465"/>
            <a:ext cx="2569029" cy="369332"/>
          </a:xfrm>
          <a:prstGeom prst="rect">
            <a:avLst/>
          </a:prstGeom>
          <a:noFill/>
        </p:spPr>
        <p:txBody>
          <a:bodyPr wrap="square" rtlCol="0">
            <a:spAutoFit/>
          </a:bodyPr>
          <a:lstStyle/>
          <a:p>
            <a:r>
              <a:rPr lang="en-US" dirty="0"/>
              <a:t>Col. John J, Hedrick</a:t>
            </a:r>
          </a:p>
        </p:txBody>
      </p:sp>
    </p:spTree>
    <p:extLst>
      <p:ext uri="{BB962C8B-B14F-4D97-AF65-F5344CB8AC3E}">
        <p14:creationId xmlns:p14="http://schemas.microsoft.com/office/powerpoint/2010/main" val="365973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B12293-BDF9-8F45-8D74-3B4F566E46ED}"/>
              </a:ext>
            </a:extLst>
          </p:cNvPr>
          <p:cNvSpPr>
            <a:spLocks noGrp="1"/>
          </p:cNvSpPr>
          <p:nvPr>
            <p:ph type="title"/>
          </p:nvPr>
        </p:nvSpPr>
        <p:spPr>
          <a:xfrm>
            <a:off x="195942" y="0"/>
            <a:ext cx="9906001" cy="914400"/>
          </a:xfrm>
        </p:spPr>
        <p:txBody>
          <a:bodyPr/>
          <a:lstStyle/>
          <a:p>
            <a:r>
              <a:rPr lang="en-US" dirty="0"/>
              <a:t>Confederates move to seize federal assets…</a:t>
            </a:r>
          </a:p>
        </p:txBody>
      </p:sp>
      <p:sp>
        <p:nvSpPr>
          <p:cNvPr id="4" name="TextBox 3">
            <a:extLst>
              <a:ext uri="{FF2B5EF4-FFF2-40B4-BE49-F238E27FC236}">
                <a16:creationId xmlns:a16="http://schemas.microsoft.com/office/drawing/2014/main" id="{A321F230-F3AB-304E-8014-582E6EA97808}"/>
              </a:ext>
            </a:extLst>
          </p:cNvPr>
          <p:cNvSpPr txBox="1"/>
          <p:nvPr/>
        </p:nvSpPr>
        <p:spPr>
          <a:xfrm>
            <a:off x="195942" y="914400"/>
            <a:ext cx="7402287" cy="4770537"/>
          </a:xfrm>
          <a:prstGeom prst="rect">
            <a:avLst/>
          </a:prstGeom>
          <a:noFill/>
        </p:spPr>
        <p:txBody>
          <a:bodyPr wrap="square" rtlCol="0">
            <a:spAutoFit/>
          </a:bodyPr>
          <a:lstStyle/>
          <a:p>
            <a:r>
              <a:rPr lang="en-US" sz="2400" dirty="0"/>
              <a:t>By April 1861, NC had reacted to Lincoln’s call for troops by moving to take control of Federal assets in the state.  Among the most notable:</a:t>
            </a:r>
          </a:p>
          <a:p>
            <a:endParaRPr lang="en-US" sz="2400" dirty="0"/>
          </a:p>
          <a:p>
            <a:r>
              <a:rPr lang="en-US" sz="2400" dirty="0"/>
              <a:t>• </a:t>
            </a:r>
            <a:r>
              <a:rPr lang="en-US" sz="2400" dirty="0">
                <a:solidFill>
                  <a:srgbClr val="FF0000"/>
                </a:solidFill>
              </a:rPr>
              <a:t>April 15 </a:t>
            </a:r>
            <a:r>
              <a:rPr lang="en-US" sz="2400" dirty="0"/>
              <a:t>– Confederates seize Fort Macon by order of Gov. Ellis</a:t>
            </a:r>
          </a:p>
          <a:p>
            <a:endParaRPr lang="en-US" sz="2400" dirty="0"/>
          </a:p>
          <a:p>
            <a:r>
              <a:rPr lang="en-US" sz="2400" dirty="0"/>
              <a:t>• </a:t>
            </a:r>
            <a:r>
              <a:rPr lang="en-US" sz="2400" dirty="0">
                <a:solidFill>
                  <a:srgbClr val="FF0000"/>
                </a:solidFill>
              </a:rPr>
              <a:t>April 22 </a:t>
            </a:r>
            <a:r>
              <a:rPr lang="en-US" sz="2400" dirty="0"/>
              <a:t>– The Federal Arsenal at Fayetteville is seized</a:t>
            </a:r>
          </a:p>
          <a:p>
            <a:endParaRPr lang="en-US" sz="2400" dirty="0"/>
          </a:p>
          <a:p>
            <a:r>
              <a:rPr lang="en-US" sz="3200" b="1" dirty="0">
                <a:solidFill>
                  <a:srgbClr val="FF0000"/>
                </a:solidFill>
              </a:rPr>
              <a:t>• May 20, 1861 – North Carolina </a:t>
            </a:r>
          </a:p>
          <a:p>
            <a:r>
              <a:rPr lang="en-US" sz="3200" b="1" dirty="0">
                <a:solidFill>
                  <a:srgbClr val="FF0000"/>
                </a:solidFill>
              </a:rPr>
              <a:t>secedes from the Union!</a:t>
            </a:r>
          </a:p>
        </p:txBody>
      </p:sp>
      <p:pic>
        <p:nvPicPr>
          <p:cNvPr id="6" name="Picture 5">
            <a:extLst>
              <a:ext uri="{FF2B5EF4-FFF2-40B4-BE49-F238E27FC236}">
                <a16:creationId xmlns:a16="http://schemas.microsoft.com/office/drawing/2014/main" id="{B3356EDC-D35E-E841-A01B-181E0495011D}"/>
              </a:ext>
            </a:extLst>
          </p:cNvPr>
          <p:cNvPicPr>
            <a:picLocks noChangeAspect="1"/>
          </p:cNvPicPr>
          <p:nvPr/>
        </p:nvPicPr>
        <p:blipFill rotWithShape="1">
          <a:blip r:embed="rId2"/>
          <a:srcRect l="3247" t="23642" b="8285"/>
          <a:stretch/>
        </p:blipFill>
        <p:spPr>
          <a:xfrm>
            <a:off x="7598229" y="914400"/>
            <a:ext cx="4406701" cy="2328158"/>
          </a:xfrm>
          <a:prstGeom prst="rect">
            <a:avLst/>
          </a:prstGeom>
        </p:spPr>
      </p:pic>
      <p:pic>
        <p:nvPicPr>
          <p:cNvPr id="8" name="Picture 7">
            <a:extLst>
              <a:ext uri="{FF2B5EF4-FFF2-40B4-BE49-F238E27FC236}">
                <a16:creationId xmlns:a16="http://schemas.microsoft.com/office/drawing/2014/main" id="{584C5C90-1AC3-7E47-8F73-9AD3A8DEBD9B}"/>
              </a:ext>
            </a:extLst>
          </p:cNvPr>
          <p:cNvPicPr>
            <a:picLocks noChangeAspect="1"/>
          </p:cNvPicPr>
          <p:nvPr/>
        </p:nvPicPr>
        <p:blipFill>
          <a:blip r:embed="rId3"/>
          <a:stretch>
            <a:fillRect/>
          </a:stretch>
        </p:blipFill>
        <p:spPr>
          <a:xfrm>
            <a:off x="6702988" y="4327087"/>
            <a:ext cx="5301942" cy="2353109"/>
          </a:xfrm>
          <a:prstGeom prst="rect">
            <a:avLst/>
          </a:prstGeom>
        </p:spPr>
      </p:pic>
      <p:sp>
        <p:nvSpPr>
          <p:cNvPr id="9" name="TextBox 8">
            <a:extLst>
              <a:ext uri="{FF2B5EF4-FFF2-40B4-BE49-F238E27FC236}">
                <a16:creationId xmlns:a16="http://schemas.microsoft.com/office/drawing/2014/main" id="{5C33C450-5294-DA49-868A-C82DF445F2A9}"/>
              </a:ext>
            </a:extLst>
          </p:cNvPr>
          <p:cNvSpPr txBox="1"/>
          <p:nvPr/>
        </p:nvSpPr>
        <p:spPr>
          <a:xfrm>
            <a:off x="7815943" y="3461657"/>
            <a:ext cx="4027714" cy="646331"/>
          </a:xfrm>
          <a:prstGeom prst="rect">
            <a:avLst/>
          </a:prstGeom>
          <a:noFill/>
        </p:spPr>
        <p:txBody>
          <a:bodyPr wrap="square" rtlCol="0">
            <a:spAutoFit/>
          </a:bodyPr>
          <a:lstStyle/>
          <a:p>
            <a:pPr algn="ctr"/>
            <a:r>
              <a:rPr lang="en-US" b="1" i="1" dirty="0"/>
              <a:t>Fort Macon (top), and </a:t>
            </a:r>
          </a:p>
          <a:p>
            <a:pPr algn="ctr"/>
            <a:r>
              <a:rPr lang="en-US" b="1" i="1" dirty="0"/>
              <a:t>Fayetteville Arsenal (bottom).</a:t>
            </a:r>
          </a:p>
        </p:txBody>
      </p:sp>
    </p:spTree>
    <p:extLst>
      <p:ext uri="{BB962C8B-B14F-4D97-AF65-F5344CB8AC3E}">
        <p14:creationId xmlns:p14="http://schemas.microsoft.com/office/powerpoint/2010/main" val="2905898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CD1A7-9FC8-E644-B55A-3D13392D189E}"/>
              </a:ext>
            </a:extLst>
          </p:cNvPr>
          <p:cNvSpPr>
            <a:spLocks noGrp="1"/>
          </p:cNvSpPr>
          <p:nvPr>
            <p:ph type="title"/>
          </p:nvPr>
        </p:nvSpPr>
        <p:spPr>
          <a:xfrm>
            <a:off x="205242" y="0"/>
            <a:ext cx="9905998" cy="1001486"/>
          </a:xfrm>
        </p:spPr>
        <p:txBody>
          <a:bodyPr/>
          <a:lstStyle/>
          <a:p>
            <a:r>
              <a:rPr lang="en-US" dirty="0"/>
              <a:t>The Union strikes back…</a:t>
            </a:r>
          </a:p>
        </p:txBody>
      </p:sp>
      <p:sp>
        <p:nvSpPr>
          <p:cNvPr id="5" name="TextBox 4">
            <a:extLst>
              <a:ext uri="{FF2B5EF4-FFF2-40B4-BE49-F238E27FC236}">
                <a16:creationId xmlns:a16="http://schemas.microsoft.com/office/drawing/2014/main" id="{8EB6CE0E-D7EB-EE46-A2B2-CE5B95ADE893}"/>
              </a:ext>
            </a:extLst>
          </p:cNvPr>
          <p:cNvSpPr txBox="1"/>
          <p:nvPr/>
        </p:nvSpPr>
        <p:spPr>
          <a:xfrm>
            <a:off x="6400800" y="674915"/>
            <a:ext cx="5595257" cy="5632311"/>
          </a:xfrm>
          <a:prstGeom prst="rect">
            <a:avLst/>
          </a:prstGeom>
          <a:noFill/>
        </p:spPr>
        <p:txBody>
          <a:bodyPr wrap="square" rtlCol="0">
            <a:spAutoFit/>
          </a:bodyPr>
          <a:lstStyle/>
          <a:p>
            <a:r>
              <a:rPr lang="en-US" sz="2400" dirty="0"/>
              <a:t>Federal forces wasted no time in trying to establish a foothold in rebellious North Carolina. Along the Outer Banks and the northeast section of the state, they found willing allies among Tar Heels who sided with the Union against the new Confederate government and their state’s decision to rebel. In late August, Federal forces landed at Cape Hatteras to seize the two Confederate forts there and establish a Union base of operations for future strikes into the North Carolina interior.</a:t>
            </a:r>
          </a:p>
        </p:txBody>
      </p:sp>
      <p:pic>
        <p:nvPicPr>
          <p:cNvPr id="7" name="Picture 6">
            <a:extLst>
              <a:ext uri="{FF2B5EF4-FFF2-40B4-BE49-F238E27FC236}">
                <a16:creationId xmlns:a16="http://schemas.microsoft.com/office/drawing/2014/main" id="{7D1ED190-5A6B-8E4D-929A-62BC89FE0DA7}"/>
              </a:ext>
            </a:extLst>
          </p:cNvPr>
          <p:cNvPicPr>
            <a:picLocks noChangeAspect="1"/>
          </p:cNvPicPr>
          <p:nvPr/>
        </p:nvPicPr>
        <p:blipFill>
          <a:blip r:embed="rId2"/>
          <a:stretch>
            <a:fillRect/>
          </a:stretch>
        </p:blipFill>
        <p:spPr>
          <a:xfrm>
            <a:off x="205242" y="1001486"/>
            <a:ext cx="6055629" cy="4267200"/>
          </a:xfrm>
          <a:prstGeom prst="rect">
            <a:avLst/>
          </a:prstGeom>
        </p:spPr>
      </p:pic>
      <p:sp>
        <p:nvSpPr>
          <p:cNvPr id="8" name="TextBox 7">
            <a:extLst>
              <a:ext uri="{FF2B5EF4-FFF2-40B4-BE49-F238E27FC236}">
                <a16:creationId xmlns:a16="http://schemas.microsoft.com/office/drawing/2014/main" id="{7856CABE-C36C-FA4D-AE9D-01E252F37046}"/>
              </a:ext>
            </a:extLst>
          </p:cNvPr>
          <p:cNvSpPr txBox="1"/>
          <p:nvPr/>
        </p:nvSpPr>
        <p:spPr>
          <a:xfrm>
            <a:off x="609598" y="5442857"/>
            <a:ext cx="5246915" cy="646331"/>
          </a:xfrm>
          <a:prstGeom prst="rect">
            <a:avLst/>
          </a:prstGeom>
          <a:noFill/>
        </p:spPr>
        <p:txBody>
          <a:bodyPr wrap="square" rtlCol="0">
            <a:spAutoFit/>
          </a:bodyPr>
          <a:lstStyle/>
          <a:p>
            <a:pPr algn="ctr"/>
            <a:r>
              <a:rPr lang="en-US" b="1" i="1" dirty="0"/>
              <a:t>Federal operations against Forts Hatteras and Clark, </a:t>
            </a:r>
            <a:r>
              <a:rPr lang="en-US" b="1" i="1" dirty="0">
                <a:solidFill>
                  <a:srgbClr val="FF0000"/>
                </a:solidFill>
              </a:rPr>
              <a:t>August 27-29, 1861</a:t>
            </a:r>
            <a:r>
              <a:rPr lang="en-US" b="1" i="1" dirty="0"/>
              <a:t>.</a:t>
            </a:r>
          </a:p>
        </p:txBody>
      </p:sp>
    </p:spTree>
    <p:extLst>
      <p:ext uri="{BB962C8B-B14F-4D97-AF65-F5344CB8AC3E}">
        <p14:creationId xmlns:p14="http://schemas.microsoft.com/office/powerpoint/2010/main" val="1755061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1DAAB-3F06-9E4D-9B9E-6016C84784A8}"/>
              </a:ext>
            </a:extLst>
          </p:cNvPr>
          <p:cNvSpPr>
            <a:spLocks noGrp="1"/>
          </p:cNvSpPr>
          <p:nvPr>
            <p:ph type="title"/>
          </p:nvPr>
        </p:nvSpPr>
        <p:spPr>
          <a:xfrm>
            <a:off x="217714" y="0"/>
            <a:ext cx="6923315" cy="827314"/>
          </a:xfrm>
        </p:spPr>
        <p:txBody>
          <a:bodyPr/>
          <a:lstStyle/>
          <a:p>
            <a:r>
              <a:rPr lang="en-US" dirty="0"/>
              <a:t>Unionists in North Carolina…</a:t>
            </a:r>
          </a:p>
        </p:txBody>
      </p:sp>
      <p:sp>
        <p:nvSpPr>
          <p:cNvPr id="4" name="TextBox 3">
            <a:extLst>
              <a:ext uri="{FF2B5EF4-FFF2-40B4-BE49-F238E27FC236}">
                <a16:creationId xmlns:a16="http://schemas.microsoft.com/office/drawing/2014/main" id="{066C8704-6877-4740-A098-4F3EC5E8C527}"/>
              </a:ext>
            </a:extLst>
          </p:cNvPr>
          <p:cNvSpPr txBox="1"/>
          <p:nvPr/>
        </p:nvSpPr>
        <p:spPr>
          <a:xfrm>
            <a:off x="217714" y="740228"/>
            <a:ext cx="6139543" cy="6001643"/>
          </a:xfrm>
          <a:prstGeom prst="rect">
            <a:avLst/>
          </a:prstGeom>
          <a:noFill/>
        </p:spPr>
        <p:txBody>
          <a:bodyPr wrap="square" rtlCol="0">
            <a:spAutoFit/>
          </a:bodyPr>
          <a:lstStyle/>
          <a:p>
            <a:r>
              <a:rPr lang="en-US" sz="2400" dirty="0"/>
              <a:t>Many people that lived in northeastern North Carolina did not agree with NC’s decision to leave the Union and join the other ten Southern states in the new Confederate States of America.  That gave the Federals an advantage in trying to make inroads into the state. Locals acted as spies and scouts for Union forces, and slaves freed from bondage as Union troops reclaimed territory in many cases were enlisted in the U.S. Colored Troops, fighting under the Stars &amp; Stripes by mid-war. Pro-Union sentiment became so strong that a regiment of Confederate troops were sent to Hyde County to counter them.</a:t>
            </a:r>
          </a:p>
        </p:txBody>
      </p:sp>
      <p:pic>
        <p:nvPicPr>
          <p:cNvPr id="6" name="Picture 5">
            <a:extLst>
              <a:ext uri="{FF2B5EF4-FFF2-40B4-BE49-F238E27FC236}">
                <a16:creationId xmlns:a16="http://schemas.microsoft.com/office/drawing/2014/main" id="{01A58B52-9153-D840-96D5-56C35BC51127}"/>
              </a:ext>
            </a:extLst>
          </p:cNvPr>
          <p:cNvPicPr>
            <a:picLocks noChangeAspect="1"/>
          </p:cNvPicPr>
          <p:nvPr/>
        </p:nvPicPr>
        <p:blipFill rotWithShape="1">
          <a:blip r:embed="rId2"/>
          <a:srcRect l="74464" b="44741"/>
          <a:stretch/>
        </p:blipFill>
        <p:spPr>
          <a:xfrm>
            <a:off x="7315202" y="174171"/>
            <a:ext cx="4484913" cy="5701155"/>
          </a:xfrm>
          <a:prstGeom prst="rect">
            <a:avLst/>
          </a:prstGeom>
        </p:spPr>
      </p:pic>
      <p:sp>
        <p:nvSpPr>
          <p:cNvPr id="7" name="TextBox 6">
            <a:extLst>
              <a:ext uri="{FF2B5EF4-FFF2-40B4-BE49-F238E27FC236}">
                <a16:creationId xmlns:a16="http://schemas.microsoft.com/office/drawing/2014/main" id="{C2288B77-D6D1-D74D-9655-459C29665784}"/>
              </a:ext>
            </a:extLst>
          </p:cNvPr>
          <p:cNvSpPr txBox="1"/>
          <p:nvPr/>
        </p:nvSpPr>
        <p:spPr>
          <a:xfrm>
            <a:off x="7336971" y="5934670"/>
            <a:ext cx="4463144" cy="923330"/>
          </a:xfrm>
          <a:prstGeom prst="rect">
            <a:avLst/>
          </a:prstGeom>
          <a:noFill/>
        </p:spPr>
        <p:txBody>
          <a:bodyPr wrap="square" rtlCol="0">
            <a:spAutoFit/>
          </a:bodyPr>
          <a:lstStyle/>
          <a:p>
            <a:pPr algn="ctr"/>
            <a:r>
              <a:rPr lang="en-US" b="1" i="1" dirty="0"/>
              <a:t>The shaded  area of the map indicates parts of NC with strong pro-Union sentiment.</a:t>
            </a:r>
          </a:p>
        </p:txBody>
      </p:sp>
    </p:spTree>
    <p:extLst>
      <p:ext uri="{BB962C8B-B14F-4D97-AF65-F5344CB8AC3E}">
        <p14:creationId xmlns:p14="http://schemas.microsoft.com/office/powerpoint/2010/main" val="130843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78823-3524-0441-B4C2-2640C78C5800}"/>
              </a:ext>
            </a:extLst>
          </p:cNvPr>
          <p:cNvSpPr>
            <a:spLocks noGrp="1"/>
          </p:cNvSpPr>
          <p:nvPr>
            <p:ph type="title"/>
          </p:nvPr>
        </p:nvSpPr>
        <p:spPr>
          <a:xfrm>
            <a:off x="183470" y="0"/>
            <a:ext cx="8416244" cy="979714"/>
          </a:xfrm>
        </p:spPr>
        <p:txBody>
          <a:bodyPr/>
          <a:lstStyle/>
          <a:p>
            <a:r>
              <a:rPr lang="en-US" dirty="0"/>
              <a:t>Burnside brings bluecoats in force…</a:t>
            </a:r>
          </a:p>
        </p:txBody>
      </p:sp>
      <p:pic>
        <p:nvPicPr>
          <p:cNvPr id="5" name="Picture 4">
            <a:extLst>
              <a:ext uri="{FF2B5EF4-FFF2-40B4-BE49-F238E27FC236}">
                <a16:creationId xmlns:a16="http://schemas.microsoft.com/office/drawing/2014/main" id="{CA1F7FEA-F01D-404A-B526-9817DFECD9DC}"/>
              </a:ext>
            </a:extLst>
          </p:cNvPr>
          <p:cNvPicPr>
            <a:picLocks noChangeAspect="1"/>
          </p:cNvPicPr>
          <p:nvPr/>
        </p:nvPicPr>
        <p:blipFill>
          <a:blip r:embed="rId2"/>
          <a:stretch>
            <a:fillRect/>
          </a:stretch>
        </p:blipFill>
        <p:spPr>
          <a:xfrm>
            <a:off x="8565797" y="569512"/>
            <a:ext cx="3357336" cy="5125704"/>
          </a:xfrm>
          <a:prstGeom prst="rect">
            <a:avLst/>
          </a:prstGeom>
        </p:spPr>
      </p:pic>
      <p:pic>
        <p:nvPicPr>
          <p:cNvPr id="7" name="Picture 6">
            <a:extLst>
              <a:ext uri="{FF2B5EF4-FFF2-40B4-BE49-F238E27FC236}">
                <a16:creationId xmlns:a16="http://schemas.microsoft.com/office/drawing/2014/main" id="{4426B09B-D549-4C49-BE49-E2A68B7B4659}"/>
              </a:ext>
            </a:extLst>
          </p:cNvPr>
          <p:cNvPicPr>
            <a:picLocks noChangeAspect="1"/>
          </p:cNvPicPr>
          <p:nvPr/>
        </p:nvPicPr>
        <p:blipFill>
          <a:blip r:embed="rId3"/>
          <a:stretch>
            <a:fillRect/>
          </a:stretch>
        </p:blipFill>
        <p:spPr>
          <a:xfrm>
            <a:off x="183470" y="1132114"/>
            <a:ext cx="4612393" cy="4332515"/>
          </a:xfrm>
          <a:prstGeom prst="rect">
            <a:avLst/>
          </a:prstGeom>
        </p:spPr>
      </p:pic>
      <p:sp>
        <p:nvSpPr>
          <p:cNvPr id="8" name="TextBox 7">
            <a:extLst>
              <a:ext uri="{FF2B5EF4-FFF2-40B4-BE49-F238E27FC236}">
                <a16:creationId xmlns:a16="http://schemas.microsoft.com/office/drawing/2014/main" id="{112D4967-34FE-1B45-BC4F-51B0A9655E8C}"/>
              </a:ext>
            </a:extLst>
          </p:cNvPr>
          <p:cNvSpPr txBox="1"/>
          <p:nvPr/>
        </p:nvSpPr>
        <p:spPr>
          <a:xfrm>
            <a:off x="4918604" y="783772"/>
            <a:ext cx="3393545" cy="5940088"/>
          </a:xfrm>
          <a:prstGeom prst="rect">
            <a:avLst/>
          </a:prstGeom>
          <a:noFill/>
        </p:spPr>
        <p:txBody>
          <a:bodyPr wrap="square" rtlCol="0">
            <a:spAutoFit/>
          </a:bodyPr>
          <a:lstStyle/>
          <a:p>
            <a:r>
              <a:rPr lang="en-US" sz="2000" dirty="0"/>
              <a:t>Major General Ambrose Burnside led a Federal expedition to take Roanoke Island in </a:t>
            </a:r>
            <a:r>
              <a:rPr lang="en-US" sz="2000" dirty="0">
                <a:solidFill>
                  <a:srgbClr val="FF0000"/>
                </a:solidFill>
              </a:rPr>
              <a:t>February 1862</a:t>
            </a:r>
            <a:r>
              <a:rPr lang="en-US" sz="2000" dirty="0"/>
              <a:t>. Roughly 2,907 casualties were sustained on both sides. The assault gave Union forces full control of the Albemarle Sound and Outer Banks. One of the first actions Burnside took was to establish a Freedman’s colony where former liberated slaves built a thriving community with churches and schools, all under Union protection.</a:t>
            </a:r>
          </a:p>
        </p:txBody>
      </p:sp>
      <p:sp>
        <p:nvSpPr>
          <p:cNvPr id="9" name="TextBox 8">
            <a:extLst>
              <a:ext uri="{FF2B5EF4-FFF2-40B4-BE49-F238E27FC236}">
                <a16:creationId xmlns:a16="http://schemas.microsoft.com/office/drawing/2014/main" id="{6C9A43B1-84A3-9A4F-9D83-1A5F43A5C357}"/>
              </a:ext>
            </a:extLst>
          </p:cNvPr>
          <p:cNvSpPr txBox="1"/>
          <p:nvPr/>
        </p:nvSpPr>
        <p:spPr>
          <a:xfrm>
            <a:off x="8599714" y="6008914"/>
            <a:ext cx="3243943" cy="369332"/>
          </a:xfrm>
          <a:prstGeom prst="rect">
            <a:avLst/>
          </a:prstGeom>
          <a:noFill/>
        </p:spPr>
        <p:txBody>
          <a:bodyPr wrap="square" rtlCol="0">
            <a:spAutoFit/>
          </a:bodyPr>
          <a:lstStyle/>
          <a:p>
            <a:r>
              <a:rPr lang="en-US" b="1" i="1" dirty="0" err="1"/>
              <a:t>MajGen</a:t>
            </a:r>
            <a:r>
              <a:rPr lang="en-US" b="1" i="1" dirty="0"/>
              <a:t>. Ambrose Burnside</a:t>
            </a:r>
          </a:p>
        </p:txBody>
      </p:sp>
      <p:sp>
        <p:nvSpPr>
          <p:cNvPr id="10" name="TextBox 9">
            <a:extLst>
              <a:ext uri="{FF2B5EF4-FFF2-40B4-BE49-F238E27FC236}">
                <a16:creationId xmlns:a16="http://schemas.microsoft.com/office/drawing/2014/main" id="{7C210B70-F341-104A-86D4-BF2A86D92680}"/>
              </a:ext>
            </a:extLst>
          </p:cNvPr>
          <p:cNvSpPr txBox="1"/>
          <p:nvPr/>
        </p:nvSpPr>
        <p:spPr>
          <a:xfrm>
            <a:off x="60728" y="5617029"/>
            <a:ext cx="4857876" cy="646331"/>
          </a:xfrm>
          <a:prstGeom prst="rect">
            <a:avLst/>
          </a:prstGeom>
          <a:noFill/>
        </p:spPr>
        <p:txBody>
          <a:bodyPr wrap="square" rtlCol="0">
            <a:spAutoFit/>
          </a:bodyPr>
          <a:lstStyle/>
          <a:p>
            <a:r>
              <a:rPr lang="en-US" dirty="0"/>
              <a:t>Federal operations against Confederate forces at Roanoke Island, </a:t>
            </a:r>
            <a:r>
              <a:rPr lang="en-US" dirty="0">
                <a:solidFill>
                  <a:srgbClr val="FF0000"/>
                </a:solidFill>
              </a:rPr>
              <a:t>Feb. 7-8, 1862</a:t>
            </a:r>
          </a:p>
        </p:txBody>
      </p:sp>
    </p:spTree>
    <p:extLst>
      <p:ext uri="{BB962C8B-B14F-4D97-AF65-F5344CB8AC3E}">
        <p14:creationId xmlns:p14="http://schemas.microsoft.com/office/powerpoint/2010/main" val="347102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62D73-B680-0247-BB55-BBA90C3E0545}"/>
              </a:ext>
            </a:extLst>
          </p:cNvPr>
          <p:cNvSpPr>
            <a:spLocks noGrp="1"/>
          </p:cNvSpPr>
          <p:nvPr>
            <p:ph type="title"/>
          </p:nvPr>
        </p:nvSpPr>
        <p:spPr>
          <a:xfrm>
            <a:off x="205242" y="0"/>
            <a:ext cx="5150529" cy="827314"/>
          </a:xfrm>
        </p:spPr>
        <p:txBody>
          <a:bodyPr/>
          <a:lstStyle/>
          <a:p>
            <a:r>
              <a:rPr lang="en-US" dirty="0"/>
              <a:t>The Blue tide spreads…</a:t>
            </a:r>
          </a:p>
        </p:txBody>
      </p:sp>
      <p:sp>
        <p:nvSpPr>
          <p:cNvPr id="4" name="TextBox 3">
            <a:extLst>
              <a:ext uri="{FF2B5EF4-FFF2-40B4-BE49-F238E27FC236}">
                <a16:creationId xmlns:a16="http://schemas.microsoft.com/office/drawing/2014/main" id="{2D1110CF-28AA-6E41-B523-C13449D08A84}"/>
              </a:ext>
            </a:extLst>
          </p:cNvPr>
          <p:cNvSpPr txBox="1"/>
          <p:nvPr/>
        </p:nvSpPr>
        <p:spPr>
          <a:xfrm>
            <a:off x="500743" y="827314"/>
            <a:ext cx="11212286" cy="5509200"/>
          </a:xfrm>
          <a:prstGeom prst="rect">
            <a:avLst/>
          </a:prstGeom>
          <a:noFill/>
        </p:spPr>
        <p:txBody>
          <a:bodyPr wrap="square" rtlCol="0">
            <a:spAutoFit/>
          </a:bodyPr>
          <a:lstStyle/>
          <a:p>
            <a:r>
              <a:rPr lang="en-US" sz="2400" dirty="0"/>
              <a:t>Capitalizing on Union gains in northeastern North Carolina, Federal forces aimed to take more territory to the west and south. </a:t>
            </a:r>
            <a:r>
              <a:rPr lang="en-US" sz="2400" dirty="0">
                <a:solidFill>
                  <a:srgbClr val="FF0000"/>
                </a:solidFill>
              </a:rPr>
              <a:t>In February 1862:</a:t>
            </a:r>
          </a:p>
          <a:p>
            <a:endParaRPr lang="en-US" sz="2400" dirty="0"/>
          </a:p>
          <a:p>
            <a:r>
              <a:rPr lang="en-US" sz="2400" dirty="0"/>
              <a:t>• Federals and Confederates fight a naval action off Elizabeth City (</a:t>
            </a:r>
            <a:r>
              <a:rPr lang="en-US" sz="2400" dirty="0">
                <a:solidFill>
                  <a:srgbClr val="FF0000"/>
                </a:solidFill>
              </a:rPr>
              <a:t>2/10</a:t>
            </a:r>
            <a:r>
              <a:rPr lang="en-US" sz="2400" dirty="0"/>
              <a:t>)</a:t>
            </a:r>
          </a:p>
          <a:p>
            <a:r>
              <a:rPr lang="en-US" sz="2400" dirty="0"/>
              <a:t>• A naval expedition raids Edenton, NC (</a:t>
            </a:r>
            <a:r>
              <a:rPr lang="en-US" sz="2400" dirty="0">
                <a:solidFill>
                  <a:srgbClr val="FF0000"/>
                </a:solidFill>
              </a:rPr>
              <a:t>2/12</a:t>
            </a:r>
            <a:r>
              <a:rPr lang="en-US" sz="2400" dirty="0"/>
              <a:t>)</a:t>
            </a:r>
          </a:p>
          <a:p>
            <a:r>
              <a:rPr lang="en-US" sz="2400" dirty="0"/>
              <a:t>• Troops fight a skirmish at Winton, along the Chowan River (</a:t>
            </a:r>
            <a:r>
              <a:rPr lang="en-US" sz="2400" dirty="0">
                <a:solidFill>
                  <a:srgbClr val="FF0000"/>
                </a:solidFill>
              </a:rPr>
              <a:t>2/18-2/21</a:t>
            </a:r>
            <a:r>
              <a:rPr lang="en-US" sz="2400" dirty="0"/>
              <a:t>)</a:t>
            </a:r>
          </a:p>
          <a:p>
            <a:endParaRPr lang="en-US" sz="2400" dirty="0"/>
          </a:p>
          <a:p>
            <a:r>
              <a:rPr lang="en-US" sz="2400" dirty="0">
                <a:solidFill>
                  <a:srgbClr val="FF0000"/>
                </a:solidFill>
              </a:rPr>
              <a:t>By March 1862:</a:t>
            </a:r>
          </a:p>
          <a:p>
            <a:r>
              <a:rPr lang="en-US" sz="2400" dirty="0"/>
              <a:t>• Union troops move to occupy Beaufort, </a:t>
            </a:r>
            <a:r>
              <a:rPr lang="en-US" sz="2400" dirty="0" err="1"/>
              <a:t>Havlock</a:t>
            </a:r>
            <a:r>
              <a:rPr lang="en-US" sz="2400" dirty="0"/>
              <a:t>, Carolina City, and Morehead City, NC (</a:t>
            </a:r>
            <a:r>
              <a:rPr lang="en-US" sz="2400" dirty="0">
                <a:solidFill>
                  <a:srgbClr val="FF0000"/>
                </a:solidFill>
              </a:rPr>
              <a:t>early March</a:t>
            </a:r>
            <a:r>
              <a:rPr lang="en-US" sz="2400" dirty="0"/>
              <a:t>)</a:t>
            </a:r>
          </a:p>
          <a:p>
            <a:r>
              <a:rPr lang="en-US" sz="2400" dirty="0"/>
              <a:t>• Federal forces move south to prepare for an attack on New Bern, NC (</a:t>
            </a:r>
            <a:r>
              <a:rPr lang="en-US" sz="2400" dirty="0">
                <a:solidFill>
                  <a:srgbClr val="FF0000"/>
                </a:solidFill>
              </a:rPr>
              <a:t>3/11-3/13</a:t>
            </a:r>
            <a:r>
              <a:rPr lang="en-US" sz="2400" dirty="0"/>
              <a:t>)</a:t>
            </a:r>
          </a:p>
          <a:p>
            <a:pPr algn="ctr"/>
            <a:r>
              <a:rPr lang="en-US" sz="3200" b="1" dirty="0">
                <a:solidFill>
                  <a:srgbClr val="FF0000"/>
                </a:solidFill>
              </a:rPr>
              <a:t>• Union troops attack Confederate forces occupying New Bern, NC (3/14/62)</a:t>
            </a:r>
          </a:p>
        </p:txBody>
      </p:sp>
    </p:spTree>
    <p:extLst>
      <p:ext uri="{BB962C8B-B14F-4D97-AF65-F5344CB8AC3E}">
        <p14:creationId xmlns:p14="http://schemas.microsoft.com/office/powerpoint/2010/main" val="348443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670D-D465-F142-94FA-4DF7377A394C}"/>
              </a:ext>
            </a:extLst>
          </p:cNvPr>
          <p:cNvSpPr>
            <a:spLocks noGrp="1"/>
          </p:cNvSpPr>
          <p:nvPr>
            <p:ph type="title"/>
          </p:nvPr>
        </p:nvSpPr>
        <p:spPr>
          <a:xfrm>
            <a:off x="248785" y="0"/>
            <a:ext cx="5542415" cy="827314"/>
          </a:xfrm>
        </p:spPr>
        <p:txBody>
          <a:bodyPr/>
          <a:lstStyle/>
          <a:p>
            <a:r>
              <a:rPr lang="en-US" dirty="0"/>
              <a:t>The Battle of New Bern…</a:t>
            </a:r>
          </a:p>
        </p:txBody>
      </p:sp>
      <p:pic>
        <p:nvPicPr>
          <p:cNvPr id="5" name="Picture 4">
            <a:extLst>
              <a:ext uri="{FF2B5EF4-FFF2-40B4-BE49-F238E27FC236}">
                <a16:creationId xmlns:a16="http://schemas.microsoft.com/office/drawing/2014/main" id="{E579716E-467F-364D-8E6D-70015A054FF2}"/>
              </a:ext>
            </a:extLst>
          </p:cNvPr>
          <p:cNvPicPr>
            <a:picLocks noChangeAspect="1"/>
          </p:cNvPicPr>
          <p:nvPr/>
        </p:nvPicPr>
        <p:blipFill rotWithShape="1">
          <a:blip r:embed="rId2"/>
          <a:srcRect l="8035" t="7025" r="5358" b="12192"/>
          <a:stretch/>
        </p:blipFill>
        <p:spPr>
          <a:xfrm>
            <a:off x="248785" y="827314"/>
            <a:ext cx="6335486" cy="3744686"/>
          </a:xfrm>
          <a:prstGeom prst="rect">
            <a:avLst/>
          </a:prstGeom>
        </p:spPr>
      </p:pic>
      <p:pic>
        <p:nvPicPr>
          <p:cNvPr id="7" name="Picture 6">
            <a:extLst>
              <a:ext uri="{FF2B5EF4-FFF2-40B4-BE49-F238E27FC236}">
                <a16:creationId xmlns:a16="http://schemas.microsoft.com/office/drawing/2014/main" id="{A45100DB-B841-A243-A131-F57A1BDE0860}"/>
              </a:ext>
            </a:extLst>
          </p:cNvPr>
          <p:cNvPicPr>
            <a:picLocks noChangeAspect="1"/>
          </p:cNvPicPr>
          <p:nvPr/>
        </p:nvPicPr>
        <p:blipFill>
          <a:blip r:embed="rId3"/>
          <a:stretch>
            <a:fillRect/>
          </a:stretch>
        </p:blipFill>
        <p:spPr>
          <a:xfrm>
            <a:off x="6889933" y="174171"/>
            <a:ext cx="5149667" cy="6422571"/>
          </a:xfrm>
          <a:prstGeom prst="rect">
            <a:avLst/>
          </a:prstGeom>
        </p:spPr>
      </p:pic>
      <p:sp>
        <p:nvSpPr>
          <p:cNvPr id="8" name="TextBox 7">
            <a:extLst>
              <a:ext uri="{FF2B5EF4-FFF2-40B4-BE49-F238E27FC236}">
                <a16:creationId xmlns:a16="http://schemas.microsoft.com/office/drawing/2014/main" id="{E99484BA-900A-914C-953C-E4B6C1253AE9}"/>
              </a:ext>
            </a:extLst>
          </p:cNvPr>
          <p:cNvSpPr txBox="1"/>
          <p:nvPr/>
        </p:nvSpPr>
        <p:spPr>
          <a:xfrm>
            <a:off x="248785" y="4549676"/>
            <a:ext cx="6335486" cy="2308324"/>
          </a:xfrm>
          <a:prstGeom prst="rect">
            <a:avLst/>
          </a:prstGeom>
          <a:noFill/>
        </p:spPr>
        <p:txBody>
          <a:bodyPr wrap="square" rtlCol="0">
            <a:spAutoFit/>
          </a:bodyPr>
          <a:lstStyle/>
          <a:p>
            <a:r>
              <a:rPr lang="en-US" dirty="0"/>
              <a:t>Union troops under Ambrose Burnside landed south of New Bern and marched north to take the city. New Bern was important because it controlled access to the Neuse and Trent Rivers, and because it was a central hub close to both the Atlantic and North Carolina Railroad and the Wilmington and Weldon Railroad, vital to supplying Robert E. Lee’s Army of Northern Virginia.</a:t>
            </a:r>
          </a:p>
        </p:txBody>
      </p:sp>
      <p:sp>
        <p:nvSpPr>
          <p:cNvPr id="9" name="TextBox 8">
            <a:extLst>
              <a:ext uri="{FF2B5EF4-FFF2-40B4-BE49-F238E27FC236}">
                <a16:creationId xmlns:a16="http://schemas.microsoft.com/office/drawing/2014/main" id="{3A2DE1C3-EBC8-4E4B-85C8-439ACF3A122B}"/>
              </a:ext>
            </a:extLst>
          </p:cNvPr>
          <p:cNvSpPr txBox="1"/>
          <p:nvPr/>
        </p:nvSpPr>
        <p:spPr>
          <a:xfrm>
            <a:off x="1670596" y="870856"/>
            <a:ext cx="3113314" cy="954107"/>
          </a:xfrm>
          <a:prstGeom prst="rect">
            <a:avLst/>
          </a:prstGeom>
          <a:noFill/>
        </p:spPr>
        <p:txBody>
          <a:bodyPr wrap="square" rtlCol="0">
            <a:spAutoFit/>
          </a:bodyPr>
          <a:lstStyle/>
          <a:p>
            <a:pPr algn="ctr"/>
            <a:r>
              <a:rPr lang="en-US" sz="2800" b="1" dirty="0">
                <a:solidFill>
                  <a:schemeClr val="bg1"/>
                </a:solidFill>
              </a:rPr>
              <a:t>March 12-14, 1862</a:t>
            </a:r>
          </a:p>
        </p:txBody>
      </p:sp>
    </p:spTree>
    <p:extLst>
      <p:ext uri="{BB962C8B-B14F-4D97-AF65-F5344CB8AC3E}">
        <p14:creationId xmlns:p14="http://schemas.microsoft.com/office/powerpoint/2010/main" val="93074566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Mesh</Template>
  <TotalTime>357</TotalTime>
  <Words>2372</Words>
  <Application>Microsoft Macintosh PowerPoint</Application>
  <PresentationFormat>Widescreen</PresentationFormat>
  <Paragraphs>111</Paragraphs>
  <Slides>26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Century Gothic</vt:lpstr>
      <vt:lpstr>Mesh</vt:lpstr>
      <vt:lpstr>North Carolina in the  civil war 1861-1865</vt:lpstr>
      <vt:lpstr>PowerPoint Presentation</vt:lpstr>
      <vt:lpstr>Secessionists Along the Coast…</vt:lpstr>
      <vt:lpstr>Confederates move to seize federal assets…</vt:lpstr>
      <vt:lpstr>The Union strikes back…</vt:lpstr>
      <vt:lpstr>Unionists in North Carolina…</vt:lpstr>
      <vt:lpstr>Burnside brings bluecoats in force…</vt:lpstr>
      <vt:lpstr>The Blue tide spreads…</vt:lpstr>
      <vt:lpstr>The Battle of New Bern…</vt:lpstr>
      <vt:lpstr>Consolidating Union Gains…</vt:lpstr>
      <vt:lpstr>A new governor and a union raid…</vt:lpstr>
      <vt:lpstr>1863: new year, same war…</vt:lpstr>
      <vt:lpstr>From slave to soldier…</vt:lpstr>
      <vt:lpstr>1864…</vt:lpstr>
      <vt:lpstr>The End of Confederate Rose…</vt:lpstr>
      <vt:lpstr>Cushing’s Raid and the end of the Albemarle…</vt:lpstr>
      <vt:lpstr>The First Battle of fort fisher…</vt:lpstr>
      <vt:lpstr>Wilmington was key…</vt:lpstr>
      <vt:lpstr>The Lifeline of the Confederacy…</vt:lpstr>
      <vt:lpstr>The Second Battle of Fort Fisher…</vt:lpstr>
      <vt:lpstr>The Wilmington Campaign…</vt:lpstr>
      <vt:lpstr>After Wilmington…</vt:lpstr>
      <vt:lpstr>Battle of Averasboro…</vt:lpstr>
      <vt:lpstr>Battle of Bentonville…</vt:lpstr>
      <vt:lpstr>Union Armies Unite…</vt:lpstr>
      <vt:lpstr>THE END COMES AND BENNEtT PLACE…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 in the  civil war</dc:title>
  <dc:creator>dramtreebooks@ec.rr.com</dc:creator>
  <cp:lastModifiedBy>dramtreebooks@ec.rr.com</cp:lastModifiedBy>
  <cp:revision>62</cp:revision>
  <dcterms:created xsi:type="dcterms:W3CDTF">2018-12-26T13:27:29Z</dcterms:created>
  <dcterms:modified xsi:type="dcterms:W3CDTF">2018-12-26T20:41:53Z</dcterms:modified>
</cp:coreProperties>
</file>