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3"/>
    <p:restoredTop sz="94729"/>
  </p:normalViewPr>
  <p:slideViewPr>
    <p:cSldViewPr>
      <p:cViewPr varScale="1">
        <p:scale>
          <a:sx n="78" d="100"/>
          <a:sy n="78" d="100"/>
        </p:scale>
        <p:origin x="192" y="9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3A3A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3A3A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3A3A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333500" y="1238250"/>
            <a:ext cx="7677150" cy="2038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1771" y="-49276"/>
            <a:ext cx="7220457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3A3A3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078738"/>
            <a:ext cx="8681719" cy="3830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52538" y="889000"/>
            <a:ext cx="19386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Poster</a:t>
            </a:r>
            <a:r>
              <a:rPr spc="-340" dirty="0"/>
              <a:t> </a:t>
            </a:r>
            <a:r>
              <a:rPr spc="-555" dirty="0"/>
              <a:t>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3834" y="1600200"/>
            <a:ext cx="4076065" cy="512381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7020" marR="5080" indent="-274320">
              <a:lnSpc>
                <a:spcPct val="80000"/>
              </a:lnSpc>
              <a:spcBef>
                <a:spcPts val="53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40" dirty="0">
                <a:latin typeface="Times New Roman"/>
                <a:cs typeface="Times New Roman"/>
              </a:rPr>
              <a:t>This </a:t>
            </a:r>
            <a:r>
              <a:rPr sz="1800" spc="15" dirty="0">
                <a:latin typeface="Times New Roman"/>
                <a:cs typeface="Times New Roman"/>
              </a:rPr>
              <a:t>is </a:t>
            </a:r>
            <a:r>
              <a:rPr sz="1800" spc="65" dirty="0">
                <a:latin typeface="Times New Roman"/>
                <a:cs typeface="Times New Roman"/>
              </a:rPr>
              <a:t>a </a:t>
            </a:r>
            <a:r>
              <a:rPr sz="1800" spc="-35" dirty="0">
                <a:latin typeface="Times New Roman"/>
                <a:cs typeface="Times New Roman"/>
              </a:rPr>
              <a:t>U.S. </a:t>
            </a:r>
            <a:r>
              <a:rPr sz="1800" spc="75" dirty="0">
                <a:latin typeface="Times New Roman"/>
                <a:cs typeface="Times New Roman"/>
              </a:rPr>
              <a:t>poster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65" dirty="0">
                <a:latin typeface="Times New Roman"/>
                <a:cs typeface="Times New Roman"/>
              </a:rPr>
              <a:t>a </a:t>
            </a:r>
            <a:r>
              <a:rPr sz="1800" spc="50" dirty="0">
                <a:latin typeface="Times New Roman"/>
                <a:cs typeface="Times New Roman"/>
              </a:rPr>
              <a:t>soldier  </a:t>
            </a:r>
            <a:r>
              <a:rPr sz="1800" spc="85" dirty="0">
                <a:latin typeface="Times New Roman"/>
                <a:cs typeface="Times New Roman"/>
              </a:rPr>
              <a:t>returning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from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service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in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World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War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I.</a:t>
            </a:r>
            <a:endParaRPr sz="1800" dirty="0">
              <a:latin typeface="Times New Roman"/>
              <a:cs typeface="Times New Roman"/>
            </a:endParaRPr>
          </a:p>
          <a:p>
            <a:pPr marL="287020" marR="93345" indent="-274320">
              <a:lnSpc>
                <a:spcPct val="80000"/>
              </a:lnSpc>
              <a:spcBef>
                <a:spcPts val="434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 </a:t>
            </a:r>
            <a:r>
              <a:rPr sz="1800" spc="75" dirty="0">
                <a:latin typeface="Times New Roman"/>
                <a:cs typeface="Times New Roman"/>
              </a:rPr>
              <a:t>poster </a:t>
            </a:r>
            <a:r>
              <a:rPr sz="1800" spc="15" dirty="0">
                <a:latin typeface="Times New Roman"/>
                <a:cs typeface="Times New Roman"/>
              </a:rPr>
              <a:t>is </a:t>
            </a:r>
            <a:r>
              <a:rPr sz="1800" spc="65" dirty="0">
                <a:latin typeface="Times New Roman"/>
                <a:cs typeface="Times New Roman"/>
              </a:rPr>
              <a:t>designed </a:t>
            </a:r>
            <a:r>
              <a:rPr sz="1800" spc="90" dirty="0">
                <a:latin typeface="Times New Roman"/>
                <a:cs typeface="Times New Roman"/>
              </a:rPr>
              <a:t>to </a:t>
            </a:r>
            <a:r>
              <a:rPr sz="1800" spc="25" dirty="0">
                <a:latin typeface="Times New Roman"/>
                <a:cs typeface="Times New Roman"/>
              </a:rPr>
              <a:t>evoke  </a:t>
            </a:r>
            <a:r>
              <a:rPr sz="1800" spc="30" dirty="0">
                <a:latin typeface="Times New Roman"/>
                <a:cs typeface="Times New Roman"/>
              </a:rPr>
              <a:t>feelings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80" dirty="0">
                <a:latin typeface="Times New Roman"/>
                <a:cs typeface="Times New Roman"/>
              </a:rPr>
              <a:t>patriotism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and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devotion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to  </a:t>
            </a:r>
            <a:r>
              <a:rPr sz="1800" spc="20" dirty="0">
                <a:latin typeface="Times New Roman"/>
                <a:cs typeface="Times New Roman"/>
              </a:rPr>
              <a:t>family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among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potential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recruits.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</a:t>
            </a:r>
          </a:p>
          <a:p>
            <a:pPr marL="287020" marR="215900" indent="-274320">
              <a:lnSpc>
                <a:spcPct val="80100"/>
              </a:lnSpc>
              <a:spcBef>
                <a:spcPts val="425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100" dirty="0">
                <a:latin typeface="Times New Roman"/>
                <a:cs typeface="Times New Roman"/>
              </a:rPr>
              <a:t>he </a:t>
            </a:r>
            <a:r>
              <a:rPr sz="1800" spc="15" dirty="0">
                <a:latin typeface="Times New Roman"/>
                <a:cs typeface="Times New Roman"/>
              </a:rPr>
              <a:t>soldier’s </a:t>
            </a:r>
            <a:r>
              <a:rPr sz="1800" spc="70" dirty="0">
                <a:latin typeface="Times New Roman"/>
                <a:cs typeface="Times New Roman"/>
              </a:rPr>
              <a:t>uniform </a:t>
            </a:r>
            <a:r>
              <a:rPr sz="1800" spc="110" dirty="0">
                <a:latin typeface="Times New Roman"/>
                <a:cs typeface="Times New Roman"/>
              </a:rPr>
              <a:t>and </a:t>
            </a:r>
            <a:r>
              <a:rPr sz="1800" spc="55" dirty="0">
                <a:latin typeface="Times New Roman"/>
                <a:cs typeface="Times New Roman"/>
              </a:rPr>
              <a:t>his </a:t>
            </a:r>
            <a:r>
              <a:rPr sz="1800" spc="25" dirty="0">
                <a:latin typeface="Times New Roman"/>
                <a:cs typeface="Times New Roman"/>
              </a:rPr>
              <a:t>loving  </a:t>
            </a:r>
            <a:r>
              <a:rPr sz="1800" spc="20" dirty="0">
                <a:latin typeface="Times New Roman"/>
                <a:cs typeface="Times New Roman"/>
              </a:rPr>
              <a:t>family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reinforce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114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poster’s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caption,  </a:t>
            </a:r>
            <a:r>
              <a:rPr sz="1800" spc="-20" dirty="0">
                <a:latin typeface="Times New Roman"/>
                <a:cs typeface="Times New Roman"/>
              </a:rPr>
              <a:t>“For </a:t>
            </a:r>
            <a:r>
              <a:rPr sz="1800" spc="95" dirty="0">
                <a:latin typeface="Times New Roman"/>
                <a:cs typeface="Times New Roman"/>
              </a:rPr>
              <a:t>Home </a:t>
            </a:r>
            <a:r>
              <a:rPr sz="1800" spc="110" dirty="0">
                <a:latin typeface="Times New Roman"/>
                <a:cs typeface="Times New Roman"/>
              </a:rPr>
              <a:t>and</a:t>
            </a:r>
            <a:r>
              <a:rPr sz="1800" spc="-2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Country.”</a:t>
            </a:r>
            <a:endParaRPr sz="1800" dirty="0">
              <a:latin typeface="Times New Roman"/>
              <a:cs typeface="Times New Roman"/>
            </a:endParaRPr>
          </a:p>
          <a:p>
            <a:pPr marL="287020" marR="189230" indent="-274320" algn="just">
              <a:lnSpc>
                <a:spcPct val="80000"/>
              </a:lnSpc>
              <a:spcBef>
                <a:spcPts val="434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enemy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helmet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hanging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from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  </a:t>
            </a:r>
            <a:r>
              <a:rPr sz="1800" spc="15" dirty="0">
                <a:latin typeface="Times New Roman"/>
                <a:cs typeface="Times New Roman"/>
              </a:rPr>
              <a:t>soldier’s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neck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symbolizes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his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success  </a:t>
            </a:r>
            <a:r>
              <a:rPr sz="1800" spc="75" dirty="0">
                <a:latin typeface="Times New Roman"/>
                <a:cs typeface="Times New Roman"/>
              </a:rPr>
              <a:t>in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service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his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country.</a:t>
            </a:r>
            <a:endParaRPr sz="1800" dirty="0">
              <a:latin typeface="Times New Roman"/>
              <a:cs typeface="Times New Roman"/>
            </a:endParaRPr>
          </a:p>
          <a:p>
            <a:pPr marL="287020" marR="38100" indent="-274320">
              <a:lnSpc>
                <a:spcPct val="80000"/>
              </a:lnSpc>
              <a:spcBef>
                <a:spcPts val="43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 </a:t>
            </a:r>
            <a:r>
              <a:rPr sz="1800" spc="35" dirty="0">
                <a:latin typeface="Times New Roman"/>
                <a:cs typeface="Times New Roman"/>
              </a:rPr>
              <a:t>objectives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110" dirty="0">
                <a:latin typeface="Times New Roman"/>
                <a:cs typeface="Times New Roman"/>
              </a:rPr>
              <a:t>the </a:t>
            </a:r>
            <a:r>
              <a:rPr sz="1800" spc="75" dirty="0">
                <a:latin typeface="Times New Roman"/>
                <a:cs typeface="Times New Roman"/>
              </a:rPr>
              <a:t>poster </a:t>
            </a:r>
            <a:r>
              <a:rPr sz="1800" spc="65" dirty="0">
                <a:latin typeface="Times New Roman"/>
                <a:cs typeface="Times New Roman"/>
              </a:rPr>
              <a:t>are </a:t>
            </a:r>
            <a:r>
              <a:rPr sz="1800" spc="90" dirty="0">
                <a:latin typeface="Times New Roman"/>
                <a:cs typeface="Times New Roman"/>
              </a:rPr>
              <a:t>to  </a:t>
            </a:r>
            <a:r>
              <a:rPr sz="1800" spc="70" dirty="0">
                <a:latin typeface="Times New Roman"/>
                <a:cs typeface="Times New Roman"/>
              </a:rPr>
              <a:t>recruit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soldiers,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eliminate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dissent,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and  </a:t>
            </a:r>
            <a:r>
              <a:rPr sz="1800" spc="45" dirty="0">
                <a:latin typeface="Times New Roman"/>
                <a:cs typeface="Times New Roman"/>
              </a:rPr>
              <a:t>unify </a:t>
            </a:r>
            <a:r>
              <a:rPr sz="1800" spc="110" dirty="0">
                <a:latin typeface="Times New Roman"/>
                <a:cs typeface="Times New Roman"/>
              </a:rPr>
              <a:t>the </a:t>
            </a:r>
            <a:r>
              <a:rPr sz="1800" spc="75" dirty="0">
                <a:latin typeface="Times New Roman"/>
                <a:cs typeface="Times New Roman"/>
              </a:rPr>
              <a:t>country </a:t>
            </a:r>
            <a:r>
              <a:rPr sz="1800" spc="95" dirty="0">
                <a:latin typeface="Times New Roman"/>
                <a:cs typeface="Times New Roman"/>
              </a:rPr>
              <a:t>behind </a:t>
            </a:r>
            <a:r>
              <a:rPr sz="1800" spc="110" dirty="0">
                <a:latin typeface="Times New Roman"/>
                <a:cs typeface="Times New Roman"/>
              </a:rPr>
              <a:t>the </a:t>
            </a:r>
            <a:r>
              <a:rPr sz="1800" spc="50" dirty="0">
                <a:latin typeface="Times New Roman"/>
                <a:cs typeface="Times New Roman"/>
              </a:rPr>
              <a:t>war  </a:t>
            </a:r>
            <a:r>
              <a:rPr sz="1800" spc="35" dirty="0">
                <a:latin typeface="Times New Roman"/>
                <a:cs typeface="Times New Roman"/>
              </a:rPr>
              <a:t>effort.</a:t>
            </a:r>
            <a:endParaRPr sz="1800" dirty="0">
              <a:latin typeface="Times New Roman"/>
              <a:cs typeface="Times New Roman"/>
            </a:endParaRPr>
          </a:p>
          <a:p>
            <a:pPr marL="287020" marR="490855" indent="-274320">
              <a:lnSpc>
                <a:spcPts val="1730"/>
              </a:lnSpc>
              <a:spcBef>
                <a:spcPts val="415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There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evidence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following  </a:t>
            </a:r>
            <a:r>
              <a:rPr sz="1800" spc="80" dirty="0">
                <a:latin typeface="Times New Roman"/>
                <a:cs typeface="Times New Roman"/>
              </a:rPr>
              <a:t>propaganda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tools:</a:t>
            </a:r>
            <a:endParaRPr sz="18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SzPct val="85294"/>
              <a:buFont typeface="Wingdings 2"/>
              <a:buChar char=""/>
              <a:tabLst>
                <a:tab pos="653415" algn="l"/>
              </a:tabLst>
            </a:pPr>
            <a:r>
              <a:rPr sz="1700" spc="75" dirty="0">
                <a:latin typeface="Times New Roman"/>
                <a:cs typeface="Times New Roman"/>
              </a:rPr>
              <a:t>emotional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50" dirty="0">
                <a:latin typeface="Times New Roman"/>
                <a:cs typeface="Times New Roman"/>
              </a:rPr>
              <a:t>appeals,</a:t>
            </a:r>
            <a:endParaRPr sz="17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5294"/>
              <a:buFont typeface="Wingdings 2"/>
              <a:buChar char=""/>
              <a:tabLst>
                <a:tab pos="653415" algn="l"/>
              </a:tabLst>
            </a:pPr>
            <a:r>
              <a:rPr sz="1700" spc="65" dirty="0">
                <a:latin typeface="Times New Roman"/>
                <a:cs typeface="Times New Roman"/>
              </a:rPr>
              <a:t>patriotic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spc="50" dirty="0">
                <a:latin typeface="Times New Roman"/>
                <a:cs typeface="Times New Roman"/>
              </a:rPr>
              <a:t>appeals,</a:t>
            </a:r>
            <a:endParaRPr sz="17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5294"/>
              <a:buFont typeface="Wingdings 2"/>
              <a:buChar char=""/>
              <a:tabLst>
                <a:tab pos="653415" algn="l"/>
              </a:tabLst>
            </a:pPr>
            <a:r>
              <a:rPr sz="1700" spc="50" dirty="0">
                <a:latin typeface="Times New Roman"/>
                <a:cs typeface="Times New Roman"/>
              </a:rPr>
              <a:t>catchy </a:t>
            </a:r>
            <a:r>
              <a:rPr sz="1700" spc="40" dirty="0">
                <a:latin typeface="Times New Roman"/>
                <a:cs typeface="Times New Roman"/>
              </a:rPr>
              <a:t>slogans,</a:t>
            </a:r>
            <a:r>
              <a:rPr sz="1700" spc="-225" dirty="0">
                <a:latin typeface="Times New Roman"/>
                <a:cs typeface="Times New Roman"/>
              </a:rPr>
              <a:t> </a:t>
            </a:r>
            <a:r>
              <a:rPr sz="1700" spc="105" dirty="0">
                <a:latin typeface="Times New Roman"/>
                <a:cs typeface="Times New Roman"/>
              </a:rPr>
              <a:t>and</a:t>
            </a:r>
            <a:endParaRPr sz="17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5294"/>
              <a:buFont typeface="Wingdings 2"/>
              <a:buChar char=""/>
              <a:tabLst>
                <a:tab pos="653415" algn="l"/>
              </a:tabLst>
            </a:pPr>
            <a:r>
              <a:rPr sz="1700" spc="30" dirty="0">
                <a:latin typeface="Times New Roman"/>
                <a:cs typeface="Times New Roman"/>
              </a:rPr>
              <a:t>evocative visual</a:t>
            </a:r>
            <a:r>
              <a:rPr sz="1700" spc="-220" dirty="0">
                <a:latin typeface="Times New Roman"/>
                <a:cs typeface="Times New Roman"/>
              </a:rPr>
              <a:t> </a:t>
            </a:r>
            <a:r>
              <a:rPr sz="1700" spc="35" dirty="0">
                <a:latin typeface="Times New Roman"/>
                <a:cs typeface="Times New Roman"/>
              </a:rPr>
              <a:t>symbols.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4958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7988" y="572134"/>
            <a:ext cx="19310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Poster</a:t>
            </a:r>
            <a:r>
              <a:rPr spc="-345" dirty="0"/>
              <a:t> </a:t>
            </a:r>
            <a:r>
              <a:rPr spc="-855"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88826" y="1283334"/>
            <a:ext cx="3769360" cy="5574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41275" indent="-274320">
              <a:lnSpc>
                <a:spcPct val="100000"/>
              </a:lnSpc>
              <a:spcBef>
                <a:spcPts val="105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35" dirty="0">
                <a:latin typeface="Times New Roman"/>
                <a:cs typeface="Times New Roman"/>
              </a:rPr>
              <a:t>This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U.S. </a:t>
            </a:r>
            <a:r>
              <a:rPr sz="1400" spc="55" dirty="0">
                <a:latin typeface="Times New Roman"/>
                <a:cs typeface="Times New Roman"/>
              </a:rPr>
              <a:t>poster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showing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an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enraged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man  </a:t>
            </a:r>
            <a:r>
              <a:rPr sz="1400" spc="50" dirty="0">
                <a:latin typeface="Times New Roman"/>
                <a:cs typeface="Times New Roman"/>
              </a:rPr>
              <a:t>ripping </a:t>
            </a:r>
            <a:r>
              <a:rPr sz="1400" spc="-5" dirty="0">
                <a:latin typeface="Times New Roman"/>
                <a:cs typeface="Times New Roman"/>
              </a:rPr>
              <a:t>off </a:t>
            </a:r>
            <a:r>
              <a:rPr sz="1400" spc="45" dirty="0">
                <a:latin typeface="Times New Roman"/>
                <a:cs typeface="Times New Roman"/>
              </a:rPr>
              <a:t>his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jacket.</a:t>
            </a:r>
            <a:endParaRPr sz="1400" dirty="0">
              <a:latin typeface="Times New Roman"/>
              <a:cs typeface="Times New Roman"/>
            </a:endParaRPr>
          </a:p>
          <a:p>
            <a:pPr marL="287020" marR="170815" indent="-274320">
              <a:lnSpc>
                <a:spcPct val="100000"/>
              </a:lnSpc>
              <a:spcBef>
                <a:spcPts val="334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5" dirty="0">
                <a:latin typeface="Times New Roman"/>
                <a:cs typeface="Times New Roman"/>
              </a:rPr>
              <a:t>The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source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man’s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anger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revealed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in  </a:t>
            </a:r>
            <a:r>
              <a:rPr sz="1400" spc="90" dirty="0">
                <a:latin typeface="Times New Roman"/>
                <a:cs typeface="Times New Roman"/>
              </a:rPr>
              <a:t>the </a:t>
            </a:r>
            <a:r>
              <a:rPr sz="1400" spc="55" dirty="0">
                <a:latin typeface="Times New Roman"/>
                <a:cs typeface="Times New Roman"/>
              </a:rPr>
              <a:t>newspaper </a:t>
            </a:r>
            <a:r>
              <a:rPr sz="1400" spc="75" dirty="0">
                <a:latin typeface="Times New Roman"/>
                <a:cs typeface="Times New Roman"/>
              </a:rPr>
              <a:t>at </a:t>
            </a:r>
            <a:r>
              <a:rPr sz="1400" spc="45" dirty="0">
                <a:latin typeface="Times New Roman"/>
                <a:cs typeface="Times New Roman"/>
              </a:rPr>
              <a:t>his </a:t>
            </a:r>
            <a:r>
              <a:rPr sz="1400" spc="30" dirty="0">
                <a:latin typeface="Times New Roman"/>
                <a:cs typeface="Times New Roman"/>
              </a:rPr>
              <a:t>feet, </a:t>
            </a:r>
            <a:r>
              <a:rPr sz="1400" spc="50" dirty="0">
                <a:latin typeface="Times New Roman"/>
                <a:cs typeface="Times New Roman"/>
              </a:rPr>
              <a:t>which </a:t>
            </a:r>
            <a:r>
              <a:rPr sz="1400" spc="40" dirty="0">
                <a:latin typeface="Times New Roman"/>
                <a:cs typeface="Times New Roman"/>
              </a:rPr>
              <a:t>describes  </a:t>
            </a:r>
            <a:r>
              <a:rPr sz="1400" spc="45" dirty="0">
                <a:latin typeface="Times New Roman"/>
                <a:cs typeface="Times New Roman"/>
              </a:rPr>
              <a:t>atrocities </a:t>
            </a:r>
            <a:r>
              <a:rPr sz="1400" spc="65" dirty="0">
                <a:latin typeface="Times New Roman"/>
                <a:cs typeface="Times New Roman"/>
              </a:rPr>
              <a:t>committed </a:t>
            </a:r>
            <a:r>
              <a:rPr sz="1400" spc="20" dirty="0">
                <a:latin typeface="Times New Roman"/>
                <a:cs typeface="Times New Roman"/>
              </a:rPr>
              <a:t>by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2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Huns.</a:t>
            </a:r>
            <a:endParaRPr sz="1400" dirty="0">
              <a:latin typeface="Times New Roman"/>
              <a:cs typeface="Times New Roman"/>
            </a:endParaRPr>
          </a:p>
          <a:p>
            <a:pPr marL="287020" marR="77470" indent="-274320">
              <a:lnSpc>
                <a:spcPct val="100000"/>
              </a:lnSpc>
              <a:spcBef>
                <a:spcPts val="335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25" dirty="0">
                <a:latin typeface="Times New Roman"/>
                <a:cs typeface="Times New Roman"/>
              </a:rPr>
              <a:t>Because </a:t>
            </a:r>
            <a:r>
              <a:rPr sz="1400" spc="10" dirty="0">
                <a:latin typeface="Times New Roman"/>
                <a:cs typeface="Times New Roman"/>
              </a:rPr>
              <a:t>of </a:t>
            </a:r>
            <a:r>
              <a:rPr sz="1400" spc="50" dirty="0">
                <a:latin typeface="Times New Roman"/>
                <a:cs typeface="Times New Roman"/>
              </a:rPr>
              <a:t>a </a:t>
            </a:r>
            <a:r>
              <a:rPr sz="1400" spc="55" dirty="0">
                <a:latin typeface="Times New Roman"/>
                <a:cs typeface="Times New Roman"/>
              </a:rPr>
              <a:t>comparison </a:t>
            </a:r>
            <a:r>
              <a:rPr sz="1400" spc="90" dirty="0">
                <a:latin typeface="Times New Roman"/>
                <a:cs typeface="Times New Roman"/>
              </a:rPr>
              <a:t>that </a:t>
            </a:r>
            <a:r>
              <a:rPr sz="1400" spc="50" dirty="0">
                <a:latin typeface="Times New Roman"/>
                <a:cs typeface="Times New Roman"/>
              </a:rPr>
              <a:t>a </a:t>
            </a:r>
            <a:r>
              <a:rPr sz="1400" spc="60" dirty="0">
                <a:latin typeface="Times New Roman"/>
                <a:cs typeface="Times New Roman"/>
              </a:rPr>
              <a:t>German  </a:t>
            </a:r>
            <a:r>
              <a:rPr sz="1400" spc="15" dirty="0">
                <a:latin typeface="Times New Roman"/>
                <a:cs typeface="Times New Roman"/>
              </a:rPr>
              <a:t>Kaiser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once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made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between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Germans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and  </a:t>
            </a:r>
            <a:r>
              <a:rPr sz="1400" spc="90" dirty="0">
                <a:latin typeface="Times New Roman"/>
                <a:cs typeface="Times New Roman"/>
              </a:rPr>
              <a:t>the </a:t>
            </a:r>
            <a:r>
              <a:rPr sz="1400" spc="55" dirty="0">
                <a:latin typeface="Times New Roman"/>
                <a:cs typeface="Times New Roman"/>
              </a:rPr>
              <a:t>Huns, </a:t>
            </a:r>
            <a:r>
              <a:rPr sz="1400" spc="50" dirty="0">
                <a:latin typeface="Times New Roman"/>
                <a:cs typeface="Times New Roman"/>
              </a:rPr>
              <a:t>a </a:t>
            </a:r>
            <a:r>
              <a:rPr sz="1400" spc="45" dirty="0">
                <a:latin typeface="Times New Roman"/>
                <a:cs typeface="Times New Roman"/>
              </a:rPr>
              <a:t>fearsome </a:t>
            </a:r>
            <a:r>
              <a:rPr sz="1400" spc="60" dirty="0">
                <a:latin typeface="Times New Roman"/>
                <a:cs typeface="Times New Roman"/>
              </a:rPr>
              <a:t>nomadic </a:t>
            </a:r>
            <a:r>
              <a:rPr sz="1400" spc="55" dirty="0">
                <a:latin typeface="Times New Roman"/>
                <a:cs typeface="Times New Roman"/>
              </a:rPr>
              <a:t>group </a:t>
            </a:r>
            <a:r>
              <a:rPr sz="1400" spc="50" dirty="0">
                <a:latin typeface="Times New Roman"/>
                <a:cs typeface="Times New Roman"/>
              </a:rPr>
              <a:t>from  </a:t>
            </a:r>
            <a:r>
              <a:rPr sz="1400" dirty="0">
                <a:latin typeface="Times New Roman"/>
                <a:cs typeface="Times New Roman"/>
              </a:rPr>
              <a:t>Asia,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during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World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War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80" dirty="0">
                <a:latin typeface="Times New Roman"/>
                <a:cs typeface="Times New Roman"/>
              </a:rPr>
              <a:t>term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i="1" spc="60" dirty="0">
                <a:latin typeface="Times New Roman"/>
                <a:cs typeface="Times New Roman"/>
              </a:rPr>
              <a:t>Huns</a:t>
            </a:r>
            <a:r>
              <a:rPr sz="1400" i="1" spc="-60" dirty="0">
                <a:latin typeface="Times New Roman"/>
                <a:cs typeface="Times New Roman"/>
              </a:rPr>
              <a:t> </a:t>
            </a:r>
            <a:r>
              <a:rPr sz="1400" i="1" spc="25" dirty="0">
                <a:latin typeface="Times New Roman"/>
                <a:cs typeface="Times New Roman"/>
              </a:rPr>
              <a:t>was  </a:t>
            </a:r>
            <a:r>
              <a:rPr sz="1400" i="1" spc="45" dirty="0">
                <a:latin typeface="Times New Roman"/>
                <a:cs typeface="Times New Roman"/>
              </a:rPr>
              <a:t>often</a:t>
            </a:r>
            <a:r>
              <a:rPr sz="1400" i="1" spc="-55" dirty="0">
                <a:latin typeface="Times New Roman"/>
                <a:cs typeface="Times New Roman"/>
              </a:rPr>
              <a:t> </a:t>
            </a:r>
            <a:r>
              <a:rPr sz="1400" i="1" spc="35" dirty="0">
                <a:latin typeface="Times New Roman"/>
                <a:cs typeface="Times New Roman"/>
              </a:rPr>
              <a:t>used</a:t>
            </a:r>
            <a:r>
              <a:rPr sz="1400" i="1" spc="-40" dirty="0">
                <a:latin typeface="Times New Roman"/>
                <a:cs typeface="Times New Roman"/>
              </a:rPr>
              <a:t> </a:t>
            </a:r>
            <a:r>
              <a:rPr sz="1400" i="1" spc="65" dirty="0">
                <a:latin typeface="Times New Roman"/>
                <a:cs typeface="Times New Roman"/>
              </a:rPr>
              <a:t>to</a:t>
            </a:r>
            <a:r>
              <a:rPr sz="1400" i="1" spc="-2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refer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Germans.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Thus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  </a:t>
            </a:r>
            <a:r>
              <a:rPr sz="1400" spc="55" dirty="0">
                <a:latin typeface="Times New Roman"/>
                <a:cs typeface="Times New Roman"/>
              </a:rPr>
              <a:t>newspaper </a:t>
            </a:r>
            <a:r>
              <a:rPr sz="1400" spc="60" dirty="0">
                <a:latin typeface="Times New Roman"/>
                <a:cs typeface="Times New Roman"/>
              </a:rPr>
              <a:t>headline </a:t>
            </a:r>
            <a:r>
              <a:rPr sz="1400" spc="40" dirty="0">
                <a:latin typeface="Times New Roman"/>
                <a:cs typeface="Times New Roman"/>
              </a:rPr>
              <a:t>implies </a:t>
            </a:r>
            <a:r>
              <a:rPr sz="1400" spc="15" dirty="0">
                <a:latin typeface="Times New Roman"/>
                <a:cs typeface="Times New Roman"/>
              </a:rPr>
              <a:t>savagery </a:t>
            </a:r>
            <a:r>
              <a:rPr sz="1400" spc="55" dirty="0">
                <a:latin typeface="Times New Roman"/>
                <a:cs typeface="Times New Roman"/>
              </a:rPr>
              <a:t>in  </a:t>
            </a:r>
            <a:r>
              <a:rPr sz="1400" spc="60" dirty="0">
                <a:latin typeface="Times New Roman"/>
                <a:cs typeface="Times New Roman"/>
              </a:rPr>
              <a:t>recent German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aggression.</a:t>
            </a:r>
            <a:endParaRPr sz="1400" dirty="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100000"/>
              </a:lnSpc>
              <a:spcBef>
                <a:spcPts val="340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5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implication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poster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that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man 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responding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such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outrages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by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choosing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  </a:t>
            </a:r>
            <a:r>
              <a:rPr sz="1400" spc="-5" dirty="0">
                <a:latin typeface="Times New Roman"/>
                <a:cs typeface="Times New Roman"/>
              </a:rPr>
              <a:t>give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up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civilian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life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become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marine.</a:t>
            </a:r>
            <a:endParaRPr sz="1400" dirty="0">
              <a:latin typeface="Times New Roman"/>
              <a:cs typeface="Times New Roman"/>
            </a:endParaRPr>
          </a:p>
          <a:p>
            <a:pPr marL="287020" marR="529590" indent="-274320">
              <a:lnSpc>
                <a:spcPct val="100000"/>
              </a:lnSpc>
              <a:spcBef>
                <a:spcPts val="335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5" dirty="0">
                <a:latin typeface="Times New Roman"/>
                <a:cs typeface="Times New Roman"/>
              </a:rPr>
              <a:t>The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objective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poster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recruit  </a:t>
            </a:r>
            <a:r>
              <a:rPr sz="1400" spc="30" dirty="0">
                <a:latin typeface="Times New Roman"/>
                <a:cs typeface="Times New Roman"/>
              </a:rPr>
              <a:t>soldiers.</a:t>
            </a:r>
            <a:endParaRPr sz="1400" dirty="0">
              <a:latin typeface="Times New Roman"/>
              <a:cs typeface="Times New Roman"/>
            </a:endParaRPr>
          </a:p>
          <a:p>
            <a:pPr marL="287020" marR="904875" indent="-274320">
              <a:lnSpc>
                <a:spcPct val="100000"/>
              </a:lnSpc>
              <a:spcBef>
                <a:spcPts val="335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0" dirty="0">
                <a:latin typeface="Times New Roman"/>
                <a:cs typeface="Times New Roman"/>
              </a:rPr>
              <a:t>There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evidence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following  </a:t>
            </a:r>
            <a:r>
              <a:rPr sz="1400" spc="60" dirty="0">
                <a:latin typeface="Times New Roman"/>
                <a:cs typeface="Times New Roman"/>
              </a:rPr>
              <a:t>propaganda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tools:</a:t>
            </a:r>
            <a:endParaRPr sz="1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340"/>
              </a:spcBef>
              <a:buClr>
                <a:srgbClr val="6D9FAF"/>
              </a:buClr>
              <a:buSzPct val="82142"/>
              <a:buFont typeface="Wingdings 2"/>
              <a:buChar char=""/>
              <a:tabLst>
                <a:tab pos="652780" algn="l"/>
              </a:tabLst>
            </a:pPr>
            <a:r>
              <a:rPr sz="1400" spc="60" dirty="0">
                <a:latin typeface="Times New Roman"/>
                <a:cs typeface="Times New Roman"/>
              </a:rPr>
              <a:t>demonization,</a:t>
            </a:r>
            <a:endParaRPr sz="1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335"/>
              </a:spcBef>
              <a:buClr>
                <a:srgbClr val="6D9FAF"/>
              </a:buClr>
              <a:buSzPct val="85714"/>
              <a:buFont typeface="Wingdings 2"/>
              <a:buChar char=""/>
              <a:tabLst>
                <a:tab pos="652780" algn="l"/>
              </a:tabLst>
            </a:pPr>
            <a:r>
              <a:rPr sz="1400" spc="60" dirty="0">
                <a:latin typeface="Times New Roman"/>
                <a:cs typeface="Times New Roman"/>
              </a:rPr>
              <a:t>emotional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appeals,</a:t>
            </a:r>
            <a:endParaRPr sz="1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340"/>
              </a:spcBef>
              <a:buClr>
                <a:srgbClr val="6D9FAF"/>
              </a:buClr>
              <a:buSzPct val="82142"/>
              <a:buFont typeface="Wingdings 2"/>
              <a:buChar char=""/>
              <a:tabLst>
                <a:tab pos="652780" algn="l"/>
              </a:tabLst>
            </a:pPr>
            <a:r>
              <a:rPr sz="1400" spc="40" dirty="0">
                <a:latin typeface="Times New Roman"/>
                <a:cs typeface="Times New Roman"/>
              </a:rPr>
              <a:t>name-calling,</a:t>
            </a:r>
            <a:endParaRPr sz="1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335"/>
              </a:spcBef>
              <a:buClr>
                <a:srgbClr val="6D9FAF"/>
              </a:buClr>
              <a:buSzPct val="82142"/>
              <a:buFont typeface="Wingdings 2"/>
              <a:buChar char=""/>
              <a:tabLst>
                <a:tab pos="652780" algn="l"/>
              </a:tabLst>
            </a:pPr>
            <a:r>
              <a:rPr sz="1400" spc="50" dirty="0">
                <a:latin typeface="Times New Roman"/>
                <a:cs typeface="Times New Roman"/>
              </a:rPr>
              <a:t>patriotic </a:t>
            </a:r>
            <a:r>
              <a:rPr sz="1400" spc="40" dirty="0">
                <a:latin typeface="Times New Roman"/>
                <a:cs typeface="Times New Roman"/>
              </a:rPr>
              <a:t>appeals,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and</a:t>
            </a:r>
            <a:endParaRPr sz="1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335"/>
              </a:spcBef>
              <a:buClr>
                <a:srgbClr val="6D9FAF"/>
              </a:buClr>
              <a:buSzPct val="82142"/>
              <a:buFont typeface="Wingdings 2"/>
              <a:buChar char=""/>
              <a:tabLst>
                <a:tab pos="652780" algn="l"/>
              </a:tabLst>
            </a:pPr>
            <a:r>
              <a:rPr sz="1400" spc="60" dirty="0">
                <a:latin typeface="Times New Roman"/>
                <a:cs typeface="Times New Roman"/>
              </a:rPr>
              <a:t>half-truths </a:t>
            </a:r>
            <a:r>
              <a:rPr sz="1400" spc="65" dirty="0">
                <a:latin typeface="Times New Roman"/>
                <a:cs typeface="Times New Roman"/>
              </a:rPr>
              <a:t>or</a:t>
            </a:r>
            <a:r>
              <a:rPr sz="1400" spc="-20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lies.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6"/>
            <a:ext cx="4953000" cy="68579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04559" y="833178"/>
            <a:ext cx="19780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Poster</a:t>
            </a:r>
            <a:r>
              <a:rPr spc="-345" dirty="0"/>
              <a:t> </a:t>
            </a:r>
            <a:r>
              <a:rPr spc="-484" dirty="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0" y="1577035"/>
            <a:ext cx="3776345" cy="52476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7020" marR="254000" indent="-274320">
              <a:lnSpc>
                <a:spcPct val="80000"/>
              </a:lnSpc>
              <a:spcBef>
                <a:spcPts val="48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00" spc="35" dirty="0">
                <a:latin typeface="Times New Roman"/>
                <a:cs typeface="Times New Roman"/>
              </a:rPr>
              <a:t>This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is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a</a:t>
            </a:r>
            <a:r>
              <a:rPr sz="1600" spc="-9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a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German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poster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depicting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a  </a:t>
            </a:r>
            <a:r>
              <a:rPr sz="1600" spc="30" dirty="0">
                <a:latin typeface="Times New Roman"/>
                <a:cs typeface="Times New Roman"/>
              </a:rPr>
              <a:t>fist </a:t>
            </a:r>
            <a:r>
              <a:rPr sz="1600" spc="65" dirty="0">
                <a:latin typeface="Times New Roman"/>
                <a:cs typeface="Times New Roman"/>
              </a:rPr>
              <a:t>in </a:t>
            </a:r>
            <a:r>
              <a:rPr sz="1600" spc="20" dirty="0">
                <a:latin typeface="Times New Roman"/>
                <a:cs typeface="Times New Roman"/>
              </a:rPr>
              <a:t>knight’s </a:t>
            </a:r>
            <a:r>
              <a:rPr sz="1600" spc="50" dirty="0">
                <a:latin typeface="Times New Roman"/>
                <a:cs typeface="Times New Roman"/>
              </a:rPr>
              <a:t>armor, </a:t>
            </a:r>
            <a:r>
              <a:rPr sz="1600" spc="55" dirty="0">
                <a:latin typeface="Times New Roman"/>
                <a:cs typeface="Times New Roman"/>
              </a:rPr>
              <a:t>which </a:t>
            </a:r>
            <a:r>
              <a:rPr sz="1600" spc="20" dirty="0">
                <a:latin typeface="Times New Roman"/>
                <a:cs typeface="Times New Roman"/>
              </a:rPr>
              <a:t>evokes  </a:t>
            </a:r>
            <a:r>
              <a:rPr sz="1600" spc="15" dirty="0">
                <a:latin typeface="Times New Roman"/>
                <a:cs typeface="Times New Roman"/>
              </a:rPr>
              <a:t>Germany’s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past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military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strength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  </a:t>
            </a:r>
            <a:r>
              <a:rPr sz="1600" spc="40" dirty="0">
                <a:latin typeface="Times New Roman"/>
                <a:cs typeface="Times New Roman"/>
              </a:rPr>
              <a:t>medieval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history.</a:t>
            </a:r>
            <a:endParaRPr sz="1600" dirty="0">
              <a:latin typeface="Times New Roman"/>
              <a:cs typeface="Times New Roman"/>
            </a:endParaRPr>
          </a:p>
          <a:p>
            <a:pPr marL="287020" marR="21590" indent="-274320">
              <a:lnSpc>
                <a:spcPct val="80000"/>
              </a:lnSpc>
              <a:spcBef>
                <a:spcPts val="384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00" spc="60" dirty="0">
                <a:latin typeface="Times New Roman"/>
                <a:cs typeface="Times New Roman"/>
              </a:rPr>
              <a:t>The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caption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poster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reads,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“Das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ist  </a:t>
            </a:r>
            <a:r>
              <a:rPr sz="1600" spc="75" dirty="0">
                <a:latin typeface="Times New Roman"/>
                <a:cs typeface="Times New Roman"/>
              </a:rPr>
              <a:t>der </a:t>
            </a:r>
            <a:r>
              <a:rPr sz="1600" spc="25" dirty="0">
                <a:latin typeface="Times New Roman"/>
                <a:cs typeface="Times New Roman"/>
              </a:rPr>
              <a:t>Weg </a:t>
            </a:r>
            <a:r>
              <a:rPr sz="1600" spc="100" dirty="0">
                <a:latin typeface="Times New Roman"/>
                <a:cs typeface="Times New Roman"/>
              </a:rPr>
              <a:t>zum </a:t>
            </a:r>
            <a:r>
              <a:rPr sz="1600" spc="45" dirty="0">
                <a:latin typeface="Times New Roman"/>
                <a:cs typeface="Times New Roman"/>
              </a:rPr>
              <a:t>Frieden—die </a:t>
            </a:r>
            <a:r>
              <a:rPr sz="1600" spc="40" dirty="0">
                <a:latin typeface="Times New Roman"/>
                <a:cs typeface="Times New Roman"/>
              </a:rPr>
              <a:t>Feinde  </a:t>
            </a:r>
            <a:r>
              <a:rPr sz="1600" spc="35" dirty="0">
                <a:latin typeface="Times New Roman"/>
                <a:cs typeface="Times New Roman"/>
              </a:rPr>
              <a:t>wollen es </a:t>
            </a:r>
            <a:r>
              <a:rPr sz="1600" spc="-5" dirty="0">
                <a:latin typeface="Times New Roman"/>
                <a:cs typeface="Times New Roman"/>
              </a:rPr>
              <a:t>so! </a:t>
            </a:r>
            <a:r>
              <a:rPr sz="1600" spc="75" dirty="0">
                <a:latin typeface="Times New Roman"/>
                <a:cs typeface="Times New Roman"/>
              </a:rPr>
              <a:t>Darum </a:t>
            </a:r>
            <a:r>
              <a:rPr sz="1600" spc="60" dirty="0">
                <a:latin typeface="Times New Roman"/>
                <a:cs typeface="Times New Roman"/>
              </a:rPr>
              <a:t>zeichne  </a:t>
            </a:r>
            <a:r>
              <a:rPr sz="1600" spc="15" dirty="0">
                <a:latin typeface="Times New Roman"/>
                <a:cs typeface="Times New Roman"/>
              </a:rPr>
              <a:t>Kriegsanleihe!” </a:t>
            </a:r>
            <a:r>
              <a:rPr sz="1600" spc="40" dirty="0">
                <a:latin typeface="Times New Roman"/>
                <a:cs typeface="Times New Roman"/>
              </a:rPr>
              <a:t>(“That </a:t>
            </a:r>
            <a:r>
              <a:rPr sz="1600" spc="10" dirty="0">
                <a:latin typeface="Times New Roman"/>
                <a:cs typeface="Times New Roman"/>
              </a:rPr>
              <a:t>is </a:t>
            </a:r>
            <a:r>
              <a:rPr sz="1600" spc="100" dirty="0">
                <a:latin typeface="Times New Roman"/>
                <a:cs typeface="Times New Roman"/>
              </a:rPr>
              <a:t>the </a:t>
            </a:r>
            <a:r>
              <a:rPr sz="1600" spc="-10" dirty="0">
                <a:latin typeface="Times New Roman"/>
                <a:cs typeface="Times New Roman"/>
              </a:rPr>
              <a:t>way </a:t>
            </a:r>
            <a:r>
              <a:rPr sz="1600" spc="75" dirty="0">
                <a:latin typeface="Times New Roman"/>
                <a:cs typeface="Times New Roman"/>
              </a:rPr>
              <a:t>to  </a:t>
            </a:r>
            <a:r>
              <a:rPr sz="1600" spc="60" dirty="0">
                <a:latin typeface="Times New Roman"/>
                <a:cs typeface="Times New Roman"/>
              </a:rPr>
              <a:t>freedom—the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enemy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wills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it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so!</a:t>
            </a:r>
            <a:endParaRPr sz="1600" dirty="0">
              <a:latin typeface="Times New Roman"/>
              <a:cs typeface="Times New Roman"/>
            </a:endParaRPr>
          </a:p>
          <a:p>
            <a:pPr marL="287020">
              <a:lnSpc>
                <a:spcPts val="1535"/>
              </a:lnSpc>
            </a:pPr>
            <a:r>
              <a:rPr sz="1600" spc="45" dirty="0">
                <a:latin typeface="Times New Roman"/>
                <a:cs typeface="Times New Roman"/>
              </a:rPr>
              <a:t>Therefore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sign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up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for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war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loans!”)</a:t>
            </a:r>
            <a:endParaRPr sz="16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38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00" spc="50" dirty="0">
                <a:latin typeface="Times New Roman"/>
                <a:cs typeface="Times New Roman"/>
              </a:rPr>
              <a:t>Despite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fact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that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Germany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launched 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15" dirty="0">
                <a:latin typeface="Times New Roman"/>
                <a:cs typeface="Times New Roman"/>
              </a:rPr>
              <a:t>offensive </a:t>
            </a:r>
            <a:r>
              <a:rPr sz="1600" spc="100" dirty="0">
                <a:latin typeface="Times New Roman"/>
                <a:cs typeface="Times New Roman"/>
              </a:rPr>
              <a:t>that </a:t>
            </a:r>
            <a:r>
              <a:rPr sz="1600" spc="60" dirty="0">
                <a:latin typeface="Times New Roman"/>
                <a:cs typeface="Times New Roman"/>
              </a:rPr>
              <a:t>initiated </a:t>
            </a:r>
            <a:r>
              <a:rPr sz="1600" spc="45" dirty="0">
                <a:latin typeface="Times New Roman"/>
                <a:cs typeface="Times New Roman"/>
              </a:rPr>
              <a:t>fighting </a:t>
            </a:r>
            <a:r>
              <a:rPr sz="1600" spc="60" dirty="0">
                <a:latin typeface="Times New Roman"/>
                <a:cs typeface="Times New Roman"/>
              </a:rPr>
              <a:t>in  </a:t>
            </a:r>
            <a:r>
              <a:rPr sz="1600" spc="45" dirty="0">
                <a:latin typeface="Times New Roman"/>
                <a:cs typeface="Times New Roman"/>
              </a:rPr>
              <a:t>World </a:t>
            </a:r>
            <a:r>
              <a:rPr sz="1600" spc="50" dirty="0">
                <a:latin typeface="Times New Roman"/>
                <a:cs typeface="Times New Roman"/>
              </a:rPr>
              <a:t>War </a:t>
            </a:r>
            <a:r>
              <a:rPr sz="1600" dirty="0">
                <a:latin typeface="Times New Roman"/>
                <a:cs typeface="Times New Roman"/>
              </a:rPr>
              <a:t>I,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65" dirty="0">
                <a:latin typeface="Times New Roman"/>
                <a:cs typeface="Times New Roman"/>
              </a:rPr>
              <a:t>poster </a:t>
            </a:r>
            <a:r>
              <a:rPr sz="1600" spc="35" dirty="0">
                <a:latin typeface="Times New Roman"/>
                <a:cs typeface="Times New Roman"/>
              </a:rPr>
              <a:t>claims </a:t>
            </a:r>
            <a:r>
              <a:rPr sz="1600" spc="100" dirty="0">
                <a:latin typeface="Times New Roman"/>
                <a:cs typeface="Times New Roman"/>
              </a:rPr>
              <a:t>that  </a:t>
            </a:r>
            <a:r>
              <a:rPr sz="1600" spc="50" dirty="0">
                <a:latin typeface="Times New Roman"/>
                <a:cs typeface="Times New Roman"/>
              </a:rPr>
              <a:t>Germany </a:t>
            </a:r>
            <a:r>
              <a:rPr sz="1600" spc="95" dirty="0">
                <a:latin typeface="Times New Roman"/>
                <a:cs typeface="Times New Roman"/>
              </a:rPr>
              <a:t>had no </a:t>
            </a:r>
            <a:r>
              <a:rPr sz="1600" spc="40" dirty="0">
                <a:latin typeface="Times New Roman"/>
                <a:cs typeface="Times New Roman"/>
              </a:rPr>
              <a:t>choice </a:t>
            </a:r>
            <a:r>
              <a:rPr sz="1600" spc="100" dirty="0">
                <a:latin typeface="Times New Roman"/>
                <a:cs typeface="Times New Roman"/>
              </a:rPr>
              <a:t>but </a:t>
            </a:r>
            <a:r>
              <a:rPr sz="1600" spc="75" dirty="0">
                <a:latin typeface="Times New Roman"/>
                <a:cs typeface="Times New Roman"/>
              </a:rPr>
              <a:t>to </a:t>
            </a:r>
            <a:r>
              <a:rPr sz="1600" spc="45" dirty="0">
                <a:latin typeface="Times New Roman"/>
                <a:cs typeface="Times New Roman"/>
              </a:rPr>
              <a:t>fight </a:t>
            </a:r>
            <a:r>
              <a:rPr sz="1600" spc="60" dirty="0">
                <a:latin typeface="Times New Roman"/>
                <a:cs typeface="Times New Roman"/>
              </a:rPr>
              <a:t>in 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65" dirty="0">
                <a:latin typeface="Times New Roman"/>
                <a:cs typeface="Times New Roman"/>
              </a:rPr>
              <a:t>war—that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40" dirty="0">
                <a:latin typeface="Times New Roman"/>
                <a:cs typeface="Times New Roman"/>
              </a:rPr>
              <a:t>war </a:t>
            </a:r>
            <a:r>
              <a:rPr sz="1600" spc="20" dirty="0">
                <a:latin typeface="Times New Roman"/>
                <a:cs typeface="Times New Roman"/>
              </a:rPr>
              <a:t>was </a:t>
            </a:r>
            <a:r>
              <a:rPr sz="1600" spc="30" dirty="0">
                <a:latin typeface="Times New Roman"/>
                <a:cs typeface="Times New Roman"/>
              </a:rPr>
              <a:t>forced </a:t>
            </a:r>
            <a:r>
              <a:rPr sz="1600" spc="95" dirty="0">
                <a:latin typeface="Times New Roman"/>
                <a:cs typeface="Times New Roman"/>
              </a:rPr>
              <a:t>on  </a:t>
            </a:r>
            <a:r>
              <a:rPr sz="1600" spc="50" dirty="0">
                <a:latin typeface="Times New Roman"/>
                <a:cs typeface="Times New Roman"/>
              </a:rPr>
              <a:t>Germany </a:t>
            </a:r>
            <a:r>
              <a:rPr sz="1600" spc="20" dirty="0">
                <a:latin typeface="Times New Roman"/>
                <a:cs typeface="Times New Roman"/>
              </a:rPr>
              <a:t>by </a:t>
            </a:r>
            <a:r>
              <a:rPr sz="1600" spc="45" dirty="0">
                <a:latin typeface="Times New Roman"/>
                <a:cs typeface="Times New Roman"/>
              </a:rPr>
              <a:t>its</a:t>
            </a:r>
            <a:r>
              <a:rPr sz="1600" spc="-22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enemies.</a:t>
            </a:r>
            <a:endParaRPr sz="1600" dirty="0">
              <a:latin typeface="Times New Roman"/>
              <a:cs typeface="Times New Roman"/>
            </a:endParaRPr>
          </a:p>
          <a:p>
            <a:pPr marL="287020" marR="106680" indent="-274320">
              <a:lnSpc>
                <a:spcPts val="1540"/>
              </a:lnSpc>
              <a:spcBef>
                <a:spcPts val="37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00" spc="60" dirty="0">
                <a:latin typeface="Times New Roman"/>
                <a:cs typeface="Times New Roman"/>
              </a:rPr>
              <a:t>The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objectives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poster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are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to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raise  </a:t>
            </a:r>
            <a:r>
              <a:rPr sz="1600" spc="60" dirty="0">
                <a:latin typeface="Times New Roman"/>
                <a:cs typeface="Times New Roman"/>
              </a:rPr>
              <a:t>funds </a:t>
            </a:r>
            <a:r>
              <a:rPr sz="1600" spc="25" dirty="0">
                <a:latin typeface="Times New Roman"/>
                <a:cs typeface="Times New Roman"/>
              </a:rPr>
              <a:t>for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40" dirty="0">
                <a:latin typeface="Times New Roman"/>
                <a:cs typeface="Times New Roman"/>
              </a:rPr>
              <a:t>war </a:t>
            </a:r>
            <a:r>
              <a:rPr sz="1600" spc="30" dirty="0">
                <a:latin typeface="Times New Roman"/>
                <a:cs typeface="Times New Roman"/>
              </a:rPr>
              <a:t>effort, </a:t>
            </a:r>
            <a:r>
              <a:rPr sz="1600" spc="55" dirty="0">
                <a:latin typeface="Times New Roman"/>
                <a:cs typeface="Times New Roman"/>
              </a:rPr>
              <a:t>eliminate  dissent, </a:t>
            </a:r>
            <a:r>
              <a:rPr sz="1600" spc="95" dirty="0">
                <a:latin typeface="Times New Roman"/>
                <a:cs typeface="Times New Roman"/>
              </a:rPr>
              <a:t>and </a:t>
            </a:r>
            <a:r>
              <a:rPr sz="1600" spc="40" dirty="0">
                <a:latin typeface="Times New Roman"/>
                <a:cs typeface="Times New Roman"/>
              </a:rPr>
              <a:t>unify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65" dirty="0">
                <a:latin typeface="Times New Roman"/>
                <a:cs typeface="Times New Roman"/>
              </a:rPr>
              <a:t>country </a:t>
            </a:r>
            <a:r>
              <a:rPr sz="1600" spc="80" dirty="0">
                <a:latin typeface="Times New Roman"/>
                <a:cs typeface="Times New Roman"/>
              </a:rPr>
              <a:t>behind 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40" dirty="0">
                <a:latin typeface="Times New Roman"/>
                <a:cs typeface="Times New Roman"/>
              </a:rPr>
              <a:t>war</a:t>
            </a:r>
            <a:r>
              <a:rPr sz="1600" spc="-29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effort.</a:t>
            </a:r>
            <a:endParaRPr sz="1600" dirty="0">
              <a:latin typeface="Times New Roman"/>
              <a:cs typeface="Times New Roman"/>
            </a:endParaRPr>
          </a:p>
          <a:p>
            <a:pPr marL="287020" marR="560070" indent="-274320">
              <a:lnSpc>
                <a:spcPts val="1540"/>
              </a:lnSpc>
              <a:spcBef>
                <a:spcPts val="37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00" spc="55" dirty="0">
                <a:latin typeface="Times New Roman"/>
                <a:cs typeface="Times New Roman"/>
              </a:rPr>
              <a:t>There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is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evidence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following  </a:t>
            </a:r>
            <a:r>
              <a:rPr sz="1600" spc="65" dirty="0">
                <a:latin typeface="Times New Roman"/>
                <a:cs typeface="Times New Roman"/>
              </a:rPr>
              <a:t>propaganda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tools:</a:t>
            </a:r>
            <a:endParaRPr sz="16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10"/>
              </a:spcBef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500" spc="65" dirty="0">
                <a:latin typeface="Times New Roman"/>
                <a:cs typeface="Times New Roman"/>
              </a:rPr>
              <a:t>emotional</a:t>
            </a:r>
            <a:r>
              <a:rPr sz="1500" spc="-55" dirty="0">
                <a:latin typeface="Times New Roman"/>
                <a:cs typeface="Times New Roman"/>
              </a:rPr>
              <a:t> </a:t>
            </a:r>
            <a:r>
              <a:rPr sz="1500" spc="45" dirty="0">
                <a:latin typeface="Times New Roman"/>
                <a:cs typeface="Times New Roman"/>
              </a:rPr>
              <a:t>appeals,</a:t>
            </a:r>
            <a:endParaRPr sz="15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500" spc="60" dirty="0">
                <a:latin typeface="Times New Roman"/>
                <a:cs typeface="Times New Roman"/>
              </a:rPr>
              <a:t>half-truths </a:t>
            </a:r>
            <a:r>
              <a:rPr sz="1500" spc="65" dirty="0">
                <a:latin typeface="Times New Roman"/>
                <a:cs typeface="Times New Roman"/>
              </a:rPr>
              <a:t>or </a:t>
            </a:r>
            <a:r>
              <a:rPr sz="1500" spc="10" dirty="0">
                <a:latin typeface="Times New Roman"/>
                <a:cs typeface="Times New Roman"/>
              </a:rPr>
              <a:t>lies,</a:t>
            </a:r>
            <a:r>
              <a:rPr sz="1500" spc="-270" dirty="0">
                <a:latin typeface="Times New Roman"/>
                <a:cs typeface="Times New Roman"/>
              </a:rPr>
              <a:t> </a:t>
            </a:r>
            <a:r>
              <a:rPr sz="1500" spc="90" dirty="0">
                <a:latin typeface="Times New Roman"/>
                <a:cs typeface="Times New Roman"/>
              </a:rPr>
              <a:t>and</a:t>
            </a:r>
            <a:endParaRPr sz="15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500" spc="20" dirty="0">
                <a:latin typeface="Times New Roman"/>
                <a:cs typeface="Times New Roman"/>
              </a:rPr>
              <a:t>evocative visual</a:t>
            </a:r>
            <a:r>
              <a:rPr sz="1500" spc="-145" dirty="0">
                <a:latin typeface="Times New Roman"/>
                <a:cs typeface="Times New Roman"/>
              </a:rPr>
              <a:t> </a:t>
            </a:r>
            <a:r>
              <a:rPr sz="1500" spc="35" dirty="0">
                <a:latin typeface="Times New Roman"/>
                <a:cs typeface="Times New Roman"/>
              </a:rPr>
              <a:t>symbols.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876800" cy="682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86400" y="502920"/>
            <a:ext cx="19056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Poster</a:t>
            </a:r>
            <a:r>
              <a:rPr spc="-350" dirty="0"/>
              <a:t> </a:t>
            </a:r>
            <a:r>
              <a:rPr spc="-80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7200" y="1214120"/>
            <a:ext cx="4639310" cy="5643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51130" indent="-274320" algn="just">
              <a:lnSpc>
                <a:spcPct val="100000"/>
              </a:lnSpc>
              <a:spcBef>
                <a:spcPts val="105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35" dirty="0">
                <a:latin typeface="Times New Roman"/>
                <a:cs typeface="Times New Roman"/>
              </a:rPr>
              <a:t>This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U.S.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poster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showing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female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gardener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and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  </a:t>
            </a:r>
            <a:r>
              <a:rPr sz="1400" spc="30" dirty="0">
                <a:latin typeface="Times New Roman"/>
                <a:cs typeface="Times New Roman"/>
              </a:rPr>
              <a:t>variety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fruits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and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vegetables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going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“over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top”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 </a:t>
            </a:r>
            <a:r>
              <a:rPr sz="1400" spc="50" dirty="0">
                <a:latin typeface="Times New Roman"/>
                <a:cs typeface="Times New Roman"/>
              </a:rPr>
              <a:t>a  </a:t>
            </a:r>
            <a:r>
              <a:rPr sz="1400" spc="25" dirty="0">
                <a:latin typeface="Times New Roman"/>
                <a:cs typeface="Times New Roman"/>
              </a:rPr>
              <a:t>hill.</a:t>
            </a:r>
            <a:endParaRPr sz="1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34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-65" dirty="0">
                <a:latin typeface="Times New Roman"/>
                <a:cs typeface="Times New Roman"/>
              </a:rPr>
              <a:t>A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U.S.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flag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flies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proudly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background.</a:t>
            </a:r>
            <a:endParaRPr sz="14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335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5" dirty="0">
                <a:latin typeface="Times New Roman"/>
                <a:cs typeface="Times New Roman"/>
              </a:rPr>
              <a:t>The </a:t>
            </a:r>
            <a:r>
              <a:rPr sz="1400" spc="60" dirty="0">
                <a:latin typeface="Times New Roman"/>
                <a:cs typeface="Times New Roman"/>
              </a:rPr>
              <a:t>phrase </a:t>
            </a:r>
            <a:r>
              <a:rPr sz="1400" spc="-15" dirty="0">
                <a:latin typeface="Times New Roman"/>
                <a:cs typeface="Times New Roman"/>
              </a:rPr>
              <a:t>“over </a:t>
            </a:r>
            <a:r>
              <a:rPr sz="1400" spc="90" dirty="0">
                <a:latin typeface="Times New Roman"/>
                <a:cs typeface="Times New Roman"/>
              </a:rPr>
              <a:t>the </a:t>
            </a:r>
            <a:r>
              <a:rPr sz="1400" spc="10" dirty="0">
                <a:latin typeface="Times New Roman"/>
                <a:cs typeface="Times New Roman"/>
              </a:rPr>
              <a:t>top” </a:t>
            </a:r>
            <a:r>
              <a:rPr sz="1400" spc="50" dirty="0">
                <a:latin typeface="Times New Roman"/>
                <a:cs typeface="Times New Roman"/>
              </a:rPr>
              <a:t>originated </a:t>
            </a:r>
            <a:r>
              <a:rPr sz="1400" spc="60" dirty="0">
                <a:latin typeface="Times New Roman"/>
                <a:cs typeface="Times New Roman"/>
              </a:rPr>
              <a:t>during </a:t>
            </a:r>
            <a:r>
              <a:rPr sz="1400" spc="45" dirty="0">
                <a:latin typeface="Times New Roman"/>
                <a:cs typeface="Times New Roman"/>
              </a:rPr>
              <a:t>World War  </a:t>
            </a:r>
            <a:r>
              <a:rPr sz="1400" spc="10" dirty="0">
                <a:latin typeface="Times New Roman"/>
                <a:cs typeface="Times New Roman"/>
              </a:rPr>
              <a:t>I,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when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soldiers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had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climb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over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top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trenches  </a:t>
            </a:r>
            <a:r>
              <a:rPr sz="1400" spc="35" dirty="0">
                <a:latin typeface="Times New Roman"/>
                <a:cs typeface="Times New Roman"/>
              </a:rPr>
              <a:t>before </a:t>
            </a:r>
            <a:r>
              <a:rPr sz="1400" spc="75" dirty="0">
                <a:latin typeface="Times New Roman"/>
                <a:cs typeface="Times New Roman"/>
              </a:rPr>
              <a:t>running </a:t>
            </a:r>
            <a:r>
              <a:rPr sz="1400" spc="60" dirty="0">
                <a:latin typeface="Times New Roman"/>
                <a:cs typeface="Times New Roman"/>
              </a:rPr>
              <a:t>into </a:t>
            </a:r>
            <a:r>
              <a:rPr sz="1400" spc="85" dirty="0">
                <a:latin typeface="Times New Roman"/>
                <a:cs typeface="Times New Roman"/>
              </a:rPr>
              <a:t>no </a:t>
            </a:r>
            <a:r>
              <a:rPr sz="1400" dirty="0">
                <a:latin typeface="Times New Roman"/>
                <a:cs typeface="Times New Roman"/>
              </a:rPr>
              <a:t>man’s </a:t>
            </a:r>
            <a:r>
              <a:rPr sz="1400" spc="65" dirty="0">
                <a:latin typeface="Times New Roman"/>
                <a:cs typeface="Times New Roman"/>
              </a:rPr>
              <a:t>land to </a:t>
            </a:r>
            <a:r>
              <a:rPr sz="1400" spc="55" dirty="0">
                <a:latin typeface="Times New Roman"/>
                <a:cs typeface="Times New Roman"/>
              </a:rPr>
              <a:t>attack </a:t>
            </a:r>
            <a:r>
              <a:rPr sz="1400" spc="90" dirty="0">
                <a:latin typeface="Times New Roman"/>
                <a:cs typeface="Times New Roman"/>
              </a:rPr>
              <a:t>the </a:t>
            </a:r>
            <a:r>
              <a:rPr sz="1400" spc="25" dirty="0">
                <a:latin typeface="Times New Roman"/>
                <a:cs typeface="Times New Roman"/>
              </a:rPr>
              <a:t>enemy.  </a:t>
            </a:r>
            <a:r>
              <a:rPr sz="1400" spc="55" dirty="0">
                <a:latin typeface="Times New Roman"/>
                <a:cs typeface="Times New Roman"/>
              </a:rPr>
              <a:t>The </a:t>
            </a:r>
            <a:r>
              <a:rPr sz="1400" spc="50" dirty="0">
                <a:latin typeface="Times New Roman"/>
                <a:cs typeface="Times New Roman"/>
              </a:rPr>
              <a:t>implication </a:t>
            </a:r>
            <a:r>
              <a:rPr sz="1400" spc="10" dirty="0">
                <a:latin typeface="Times New Roman"/>
                <a:cs typeface="Times New Roman"/>
              </a:rPr>
              <a:t>is </a:t>
            </a:r>
            <a:r>
              <a:rPr sz="1400" spc="90" dirty="0">
                <a:latin typeface="Times New Roman"/>
                <a:cs typeface="Times New Roman"/>
              </a:rPr>
              <a:t>that the </a:t>
            </a:r>
            <a:r>
              <a:rPr sz="1400" spc="65" dirty="0">
                <a:latin typeface="Times New Roman"/>
                <a:cs typeface="Times New Roman"/>
              </a:rPr>
              <a:t>woman </a:t>
            </a:r>
            <a:r>
              <a:rPr sz="1400" spc="85" dirty="0">
                <a:latin typeface="Times New Roman"/>
                <a:cs typeface="Times New Roman"/>
              </a:rPr>
              <a:t>and </a:t>
            </a:r>
            <a:r>
              <a:rPr sz="1400" spc="90" dirty="0">
                <a:latin typeface="Times New Roman"/>
                <a:cs typeface="Times New Roman"/>
              </a:rPr>
              <a:t>the </a:t>
            </a:r>
            <a:r>
              <a:rPr sz="1400" spc="60" dirty="0">
                <a:latin typeface="Times New Roman"/>
                <a:cs typeface="Times New Roman"/>
              </a:rPr>
              <a:t>produce </a:t>
            </a:r>
            <a:r>
              <a:rPr sz="1400" spc="50" dirty="0">
                <a:latin typeface="Times New Roman"/>
                <a:cs typeface="Times New Roman"/>
              </a:rPr>
              <a:t>are  </a:t>
            </a:r>
            <a:r>
              <a:rPr sz="1400" spc="35" dirty="0">
                <a:latin typeface="Times New Roman"/>
                <a:cs typeface="Times New Roman"/>
              </a:rPr>
              <a:t>assisting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in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achieving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victory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over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enemy.</a:t>
            </a:r>
            <a:endParaRPr sz="1400" dirty="0">
              <a:latin typeface="Times New Roman"/>
              <a:cs typeface="Times New Roman"/>
            </a:endParaRPr>
          </a:p>
          <a:p>
            <a:pPr marL="287020" marR="12065" indent="-274320">
              <a:lnSpc>
                <a:spcPct val="100000"/>
              </a:lnSpc>
              <a:spcBef>
                <a:spcPts val="340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5" dirty="0">
                <a:latin typeface="Times New Roman"/>
                <a:cs typeface="Times New Roman"/>
              </a:rPr>
              <a:t>The poster </a:t>
            </a:r>
            <a:r>
              <a:rPr sz="1400" spc="45" dirty="0">
                <a:latin typeface="Times New Roman"/>
                <a:cs typeface="Times New Roman"/>
              </a:rPr>
              <a:t>encourages </a:t>
            </a:r>
            <a:r>
              <a:rPr sz="1400" spc="40" dirty="0">
                <a:latin typeface="Times New Roman"/>
                <a:cs typeface="Times New Roman"/>
              </a:rPr>
              <a:t>Americans </a:t>
            </a:r>
            <a:r>
              <a:rPr sz="1400" spc="65" dirty="0">
                <a:latin typeface="Times New Roman"/>
                <a:cs typeface="Times New Roman"/>
              </a:rPr>
              <a:t>to </a:t>
            </a:r>
            <a:r>
              <a:rPr sz="1400" spc="70" dirty="0">
                <a:latin typeface="Times New Roman"/>
                <a:cs typeface="Times New Roman"/>
              </a:rPr>
              <a:t>plant </a:t>
            </a:r>
            <a:r>
              <a:rPr sz="1400" spc="65" dirty="0">
                <a:latin typeface="Times New Roman"/>
                <a:cs typeface="Times New Roman"/>
              </a:rPr>
              <a:t>what </a:t>
            </a:r>
            <a:r>
              <a:rPr sz="1400" spc="90" dirty="0">
                <a:latin typeface="Times New Roman"/>
                <a:cs typeface="Times New Roman"/>
              </a:rPr>
              <a:t>the  </a:t>
            </a:r>
            <a:r>
              <a:rPr sz="1400" spc="35" dirty="0">
                <a:latin typeface="Times New Roman"/>
                <a:cs typeface="Times New Roman"/>
              </a:rPr>
              <a:t>federal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government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called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“victory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gardens”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grow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food  </a:t>
            </a:r>
            <a:r>
              <a:rPr sz="1400" spc="25" dirty="0">
                <a:latin typeface="Times New Roman"/>
                <a:cs typeface="Times New Roman"/>
              </a:rPr>
              <a:t>for </a:t>
            </a:r>
            <a:r>
              <a:rPr sz="1400" spc="45" dirty="0">
                <a:latin typeface="Times New Roman"/>
                <a:cs typeface="Times New Roman"/>
              </a:rPr>
              <a:t>themselves </a:t>
            </a:r>
            <a:r>
              <a:rPr sz="1400" spc="35" dirty="0">
                <a:latin typeface="Times New Roman"/>
                <a:cs typeface="Times New Roman"/>
              </a:rPr>
              <a:t>so </a:t>
            </a:r>
            <a:r>
              <a:rPr sz="1400" spc="90" dirty="0">
                <a:latin typeface="Times New Roman"/>
                <a:cs typeface="Times New Roman"/>
              </a:rPr>
              <a:t>that </a:t>
            </a:r>
            <a:r>
              <a:rPr sz="1400" spc="45" dirty="0">
                <a:latin typeface="Times New Roman"/>
                <a:cs typeface="Times New Roman"/>
              </a:rPr>
              <a:t>commercial </a:t>
            </a:r>
            <a:r>
              <a:rPr sz="1400" spc="50" dirty="0">
                <a:latin typeface="Times New Roman"/>
                <a:cs typeface="Times New Roman"/>
              </a:rPr>
              <a:t>agriculture </a:t>
            </a:r>
            <a:r>
              <a:rPr sz="1400" spc="90" dirty="0">
                <a:latin typeface="Times New Roman"/>
                <a:cs typeface="Times New Roman"/>
              </a:rPr>
              <a:t>output  </a:t>
            </a:r>
            <a:r>
              <a:rPr sz="1400" spc="50" dirty="0">
                <a:latin typeface="Times New Roman"/>
                <a:cs typeface="Times New Roman"/>
              </a:rPr>
              <a:t>could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support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World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War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soldiers.</a:t>
            </a:r>
            <a:endParaRPr sz="1400" dirty="0">
              <a:latin typeface="Times New Roman"/>
              <a:cs typeface="Times New Roman"/>
            </a:endParaRPr>
          </a:p>
          <a:p>
            <a:pPr marL="287020" marR="179705" indent="-274320">
              <a:lnSpc>
                <a:spcPct val="100000"/>
              </a:lnSpc>
              <a:spcBef>
                <a:spcPts val="335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5" dirty="0">
                <a:latin typeface="Times New Roman"/>
                <a:cs typeface="Times New Roman"/>
              </a:rPr>
              <a:t>During </a:t>
            </a:r>
            <a:r>
              <a:rPr sz="1400" spc="90" dirty="0">
                <a:latin typeface="Times New Roman"/>
                <a:cs typeface="Times New Roman"/>
              </a:rPr>
              <a:t>the </a:t>
            </a:r>
            <a:r>
              <a:rPr sz="1400" spc="5" dirty="0">
                <a:latin typeface="Times New Roman"/>
                <a:cs typeface="Times New Roman"/>
              </a:rPr>
              <a:t>war, </a:t>
            </a:r>
            <a:r>
              <a:rPr sz="1400" spc="90" dirty="0">
                <a:latin typeface="Times New Roman"/>
                <a:cs typeface="Times New Roman"/>
              </a:rPr>
              <a:t>the </a:t>
            </a:r>
            <a:r>
              <a:rPr sz="1400" spc="-25" dirty="0">
                <a:latin typeface="Times New Roman"/>
                <a:cs typeface="Times New Roman"/>
              </a:rPr>
              <a:t>U.S. </a:t>
            </a:r>
            <a:r>
              <a:rPr sz="1400" spc="30" dirty="0">
                <a:latin typeface="Times New Roman"/>
                <a:cs typeface="Times New Roman"/>
              </a:rPr>
              <a:t>Food </a:t>
            </a:r>
            <a:r>
              <a:rPr sz="1400" spc="50" dirty="0">
                <a:latin typeface="Times New Roman"/>
                <a:cs typeface="Times New Roman"/>
              </a:rPr>
              <a:t>Administration </a:t>
            </a:r>
            <a:r>
              <a:rPr sz="1400" spc="65" dirty="0">
                <a:latin typeface="Times New Roman"/>
                <a:cs typeface="Times New Roman"/>
              </a:rPr>
              <a:t>used  </a:t>
            </a:r>
            <a:r>
              <a:rPr sz="1400" spc="50" dirty="0">
                <a:latin typeface="Times New Roman"/>
                <a:cs typeface="Times New Roman"/>
              </a:rPr>
              <a:t>posters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like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this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one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promote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victory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gardens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well  </a:t>
            </a:r>
            <a:r>
              <a:rPr sz="1400" spc="35" dirty="0">
                <a:latin typeface="Times New Roman"/>
                <a:cs typeface="Times New Roman"/>
              </a:rPr>
              <a:t>as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food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conservation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efforts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called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wheatless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Mondays  </a:t>
            </a:r>
            <a:r>
              <a:rPr sz="1400" spc="85" dirty="0">
                <a:latin typeface="Times New Roman"/>
                <a:cs typeface="Times New Roman"/>
              </a:rPr>
              <a:t>and </a:t>
            </a:r>
            <a:r>
              <a:rPr sz="1400" spc="35" dirty="0">
                <a:latin typeface="Times New Roman"/>
                <a:cs typeface="Times New Roman"/>
              </a:rPr>
              <a:t>Wednesdays, </a:t>
            </a:r>
            <a:r>
              <a:rPr sz="1400" spc="50" dirty="0">
                <a:latin typeface="Times New Roman"/>
                <a:cs typeface="Times New Roman"/>
              </a:rPr>
              <a:t>meatless </a:t>
            </a:r>
            <a:r>
              <a:rPr sz="1400" spc="10" dirty="0">
                <a:latin typeface="Times New Roman"/>
                <a:cs typeface="Times New Roman"/>
              </a:rPr>
              <a:t>Tuesdays, </a:t>
            </a:r>
            <a:r>
              <a:rPr sz="1400" spc="85" dirty="0">
                <a:latin typeface="Times New Roman"/>
                <a:cs typeface="Times New Roman"/>
              </a:rPr>
              <a:t>and </a:t>
            </a:r>
            <a:r>
              <a:rPr sz="1400" spc="40" dirty="0">
                <a:latin typeface="Times New Roman"/>
                <a:cs typeface="Times New Roman"/>
              </a:rPr>
              <a:t>porkless  </a:t>
            </a:r>
            <a:r>
              <a:rPr sz="1400" spc="35" dirty="0">
                <a:latin typeface="Times New Roman"/>
                <a:cs typeface="Times New Roman"/>
              </a:rPr>
              <a:t>Thursdays.</a:t>
            </a:r>
            <a:endParaRPr sz="1400" dirty="0">
              <a:latin typeface="Times New Roman"/>
              <a:cs typeface="Times New Roman"/>
            </a:endParaRPr>
          </a:p>
          <a:p>
            <a:pPr marL="287020" marR="266065" indent="-274320">
              <a:lnSpc>
                <a:spcPct val="100000"/>
              </a:lnSpc>
              <a:spcBef>
                <a:spcPts val="335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5" dirty="0">
                <a:latin typeface="Times New Roman"/>
                <a:cs typeface="Times New Roman"/>
              </a:rPr>
              <a:t>The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objective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poster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solicit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support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for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  </a:t>
            </a:r>
            <a:r>
              <a:rPr sz="1400" spc="50" dirty="0">
                <a:latin typeface="Times New Roman"/>
                <a:cs typeface="Times New Roman"/>
              </a:rPr>
              <a:t>conservation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 </a:t>
            </a:r>
            <a:r>
              <a:rPr sz="1400" spc="40" dirty="0">
                <a:latin typeface="Times New Roman"/>
                <a:cs typeface="Times New Roman"/>
              </a:rPr>
              <a:t>resources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during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war.</a:t>
            </a:r>
            <a:endParaRPr sz="1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340"/>
              </a:spcBef>
              <a:buClr>
                <a:srgbClr val="8D88A3"/>
              </a:buClr>
              <a:buSzPct val="92857"/>
              <a:buFont typeface="Wingdings 2"/>
              <a:buChar char=""/>
              <a:tabLst>
                <a:tab pos="287020" algn="l"/>
              </a:tabLst>
            </a:pPr>
            <a:r>
              <a:rPr sz="1400" spc="50" dirty="0">
                <a:latin typeface="Times New Roman"/>
                <a:cs typeface="Times New Roman"/>
              </a:rPr>
              <a:t>There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evidence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9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following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propaganda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tools:</a:t>
            </a:r>
            <a:endParaRPr sz="14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310"/>
              </a:spcBef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200" spc="50" dirty="0">
                <a:latin typeface="Times New Roman"/>
                <a:cs typeface="Times New Roman"/>
              </a:rPr>
              <a:t>emotional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35" dirty="0">
                <a:latin typeface="Times New Roman"/>
                <a:cs typeface="Times New Roman"/>
              </a:rPr>
              <a:t>appeals,</a:t>
            </a:r>
            <a:endParaRPr sz="12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85"/>
              </a:spcBef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200" spc="30" dirty="0">
                <a:latin typeface="Times New Roman"/>
                <a:cs typeface="Times New Roman"/>
              </a:rPr>
              <a:t>catchy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slogans,</a:t>
            </a:r>
            <a:endParaRPr sz="12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90"/>
              </a:spcBef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200" spc="15" dirty="0">
                <a:latin typeface="Times New Roman"/>
                <a:cs typeface="Times New Roman"/>
              </a:rPr>
              <a:t>evocative visual </a:t>
            </a:r>
            <a:r>
              <a:rPr sz="1200" spc="25" dirty="0">
                <a:latin typeface="Times New Roman"/>
                <a:cs typeface="Times New Roman"/>
              </a:rPr>
              <a:t>symbols,</a:t>
            </a:r>
            <a:r>
              <a:rPr sz="1200" spc="-160" dirty="0">
                <a:latin typeface="Times New Roman"/>
                <a:cs typeface="Times New Roman"/>
              </a:rPr>
              <a:t> </a:t>
            </a:r>
            <a:r>
              <a:rPr sz="1200" spc="70" dirty="0">
                <a:latin typeface="Times New Roman"/>
                <a:cs typeface="Times New Roman"/>
              </a:rPr>
              <a:t>and</a:t>
            </a:r>
            <a:endParaRPr sz="12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290"/>
              </a:spcBef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200" spc="45" dirty="0">
                <a:latin typeface="Times New Roman"/>
                <a:cs typeface="Times New Roman"/>
              </a:rPr>
              <a:t>humor.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219200"/>
            <a:ext cx="362204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3101" y="990600"/>
            <a:ext cx="188912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Poster</a:t>
            </a:r>
            <a:r>
              <a:rPr spc="-345" dirty="0"/>
              <a:t> </a:t>
            </a:r>
            <a:r>
              <a:rPr spc="-685" dirty="0"/>
              <a:t>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0600" y="1801584"/>
            <a:ext cx="3834129" cy="50292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87020" marR="154940" indent="-274320">
              <a:lnSpc>
                <a:spcPts val="1730"/>
              </a:lnSpc>
              <a:spcBef>
                <a:spcPts val="515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40" dirty="0">
                <a:latin typeface="Times New Roman"/>
                <a:cs typeface="Times New Roman"/>
              </a:rPr>
              <a:t>This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French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poster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showing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  </a:t>
            </a:r>
            <a:r>
              <a:rPr sz="1800" spc="60" dirty="0">
                <a:latin typeface="Times New Roman"/>
                <a:cs typeface="Times New Roman"/>
              </a:rPr>
              <a:t>rooster—a </a:t>
            </a:r>
            <a:r>
              <a:rPr sz="1800" spc="65" dirty="0">
                <a:latin typeface="Times New Roman"/>
                <a:cs typeface="Times New Roman"/>
              </a:rPr>
              <a:t>French </a:t>
            </a:r>
            <a:r>
              <a:rPr sz="1800" spc="75" dirty="0">
                <a:latin typeface="Times New Roman"/>
                <a:cs typeface="Times New Roman"/>
              </a:rPr>
              <a:t>national  </a:t>
            </a:r>
            <a:r>
              <a:rPr sz="1800" spc="60" dirty="0">
                <a:latin typeface="Times New Roman"/>
                <a:cs typeface="Times New Roman"/>
              </a:rPr>
              <a:t>symbol—on </a:t>
            </a:r>
            <a:r>
              <a:rPr sz="1800" spc="65" dirty="0">
                <a:latin typeface="Times New Roman"/>
                <a:cs typeface="Times New Roman"/>
              </a:rPr>
              <a:t>a </a:t>
            </a:r>
            <a:r>
              <a:rPr sz="1800" spc="50" dirty="0">
                <a:latin typeface="Times New Roman"/>
                <a:cs typeface="Times New Roman"/>
              </a:rPr>
              <a:t>coin </a:t>
            </a:r>
            <a:r>
              <a:rPr sz="1800" spc="65" dirty="0">
                <a:latin typeface="Times New Roman"/>
                <a:cs typeface="Times New Roman"/>
              </a:rPr>
              <a:t>attacking a  </a:t>
            </a:r>
            <a:r>
              <a:rPr sz="1800" spc="30" dirty="0">
                <a:latin typeface="Times New Roman"/>
                <a:cs typeface="Times New Roman"/>
              </a:rPr>
              <a:t>fearful </a:t>
            </a:r>
            <a:r>
              <a:rPr sz="1800" spc="80" dirty="0">
                <a:latin typeface="Times New Roman"/>
                <a:cs typeface="Times New Roman"/>
              </a:rPr>
              <a:t>German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soldier.</a:t>
            </a:r>
            <a:endParaRPr sz="1800" dirty="0">
              <a:latin typeface="Times New Roman"/>
              <a:cs typeface="Times New Roman"/>
            </a:endParaRPr>
          </a:p>
          <a:p>
            <a:pPr marL="287020" indent="-274320">
              <a:lnSpc>
                <a:spcPts val="1945"/>
              </a:lnSpc>
              <a:spcBef>
                <a:spcPts val="1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 </a:t>
            </a:r>
            <a:r>
              <a:rPr sz="1800" spc="50" dirty="0">
                <a:latin typeface="Times New Roman"/>
                <a:cs typeface="Times New Roman"/>
              </a:rPr>
              <a:t>coin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30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labeled</a:t>
            </a:r>
            <a:endParaRPr sz="1800" dirty="0">
              <a:latin typeface="Times New Roman"/>
              <a:cs typeface="Times New Roman"/>
            </a:endParaRPr>
          </a:p>
          <a:p>
            <a:pPr marL="287020">
              <a:lnSpc>
                <a:spcPts val="1730"/>
              </a:lnSpc>
            </a:pPr>
            <a:r>
              <a:rPr sz="1800" spc="5" dirty="0">
                <a:latin typeface="Times New Roman"/>
                <a:cs typeface="Times New Roman"/>
              </a:rPr>
              <a:t>“liberty, </a:t>
            </a:r>
            <a:r>
              <a:rPr sz="1800" spc="30" dirty="0">
                <a:latin typeface="Times New Roman"/>
                <a:cs typeface="Times New Roman"/>
              </a:rPr>
              <a:t>equality, </a:t>
            </a:r>
            <a:r>
              <a:rPr sz="1800" spc="110" dirty="0">
                <a:latin typeface="Times New Roman"/>
                <a:cs typeface="Times New Roman"/>
              </a:rPr>
              <a:t>and </a:t>
            </a:r>
            <a:r>
              <a:rPr sz="1800" spc="5" dirty="0">
                <a:latin typeface="Times New Roman"/>
                <a:cs typeface="Times New Roman"/>
              </a:rPr>
              <a:t>fraternity,”</a:t>
            </a:r>
            <a:r>
              <a:rPr sz="1800" spc="-24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endParaRPr sz="1800" dirty="0">
              <a:latin typeface="Times New Roman"/>
              <a:cs typeface="Times New Roman"/>
            </a:endParaRPr>
          </a:p>
          <a:p>
            <a:pPr marL="287020" marR="243204">
              <a:lnSpc>
                <a:spcPct val="80100"/>
              </a:lnSpc>
              <a:spcBef>
                <a:spcPts val="210"/>
              </a:spcBef>
            </a:pPr>
            <a:r>
              <a:rPr sz="1800" spc="55" dirty="0">
                <a:latin typeface="Times New Roman"/>
                <a:cs typeface="Times New Roman"/>
              </a:rPr>
              <a:t>slogan </a:t>
            </a:r>
            <a:r>
              <a:rPr sz="1800" spc="80" dirty="0">
                <a:latin typeface="Times New Roman"/>
                <a:cs typeface="Times New Roman"/>
              </a:rPr>
              <a:t>used during </a:t>
            </a:r>
            <a:r>
              <a:rPr sz="1800" spc="114" dirty="0">
                <a:latin typeface="Times New Roman"/>
                <a:cs typeface="Times New Roman"/>
              </a:rPr>
              <a:t>the </a:t>
            </a:r>
            <a:r>
              <a:rPr sz="1800" spc="60" dirty="0">
                <a:latin typeface="Times New Roman"/>
                <a:cs typeface="Times New Roman"/>
              </a:rPr>
              <a:t>French  </a:t>
            </a:r>
            <a:r>
              <a:rPr sz="1800" spc="40" dirty="0">
                <a:latin typeface="Times New Roman"/>
                <a:cs typeface="Times New Roman"/>
              </a:rPr>
              <a:t>Revolution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to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declare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people’s  </a:t>
            </a:r>
            <a:r>
              <a:rPr sz="1800" spc="30" dirty="0">
                <a:latin typeface="Times New Roman"/>
                <a:cs typeface="Times New Roman"/>
              </a:rPr>
              <a:t>values.</a:t>
            </a:r>
            <a:endParaRPr sz="1800" dirty="0">
              <a:latin typeface="Times New Roman"/>
              <a:cs typeface="Times New Roman"/>
            </a:endParaRPr>
          </a:p>
          <a:p>
            <a:pPr marL="287020" indent="-274320">
              <a:lnSpc>
                <a:spcPts val="1945"/>
              </a:lnSpc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caption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poster</a:t>
            </a:r>
            <a:endParaRPr sz="1800" dirty="0">
              <a:latin typeface="Times New Roman"/>
              <a:cs typeface="Times New Roman"/>
            </a:endParaRPr>
          </a:p>
          <a:p>
            <a:pPr marL="287020" marR="81915" algn="just">
              <a:lnSpc>
                <a:spcPts val="1730"/>
              </a:lnSpc>
              <a:spcBef>
                <a:spcPts val="200"/>
              </a:spcBef>
            </a:pPr>
            <a:r>
              <a:rPr sz="1800" spc="55" dirty="0">
                <a:latin typeface="Times New Roman"/>
                <a:cs typeface="Times New Roman"/>
              </a:rPr>
              <a:t>reads,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“Pour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la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France,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Versez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20" dirty="0">
                <a:latin typeface="Times New Roman"/>
                <a:cs typeface="Times New Roman"/>
              </a:rPr>
              <a:t>Votre  </a:t>
            </a:r>
            <a:r>
              <a:rPr sz="1800" spc="30" dirty="0">
                <a:latin typeface="Times New Roman"/>
                <a:cs typeface="Times New Roman"/>
              </a:rPr>
              <a:t>Or. </a:t>
            </a:r>
            <a:r>
              <a:rPr sz="1800" spc="-60" dirty="0">
                <a:latin typeface="Times New Roman"/>
                <a:cs typeface="Times New Roman"/>
              </a:rPr>
              <a:t>L’Or </a:t>
            </a:r>
            <a:r>
              <a:rPr sz="1800" spc="80" dirty="0">
                <a:latin typeface="Times New Roman"/>
                <a:cs typeface="Times New Roman"/>
              </a:rPr>
              <a:t>Combat </a:t>
            </a:r>
            <a:r>
              <a:rPr sz="1800" spc="65" dirty="0">
                <a:latin typeface="Times New Roman"/>
                <a:cs typeface="Times New Roman"/>
              </a:rPr>
              <a:t>Pour </a:t>
            </a:r>
            <a:r>
              <a:rPr sz="1800" spc="-5" dirty="0">
                <a:latin typeface="Times New Roman"/>
                <a:cs typeface="Times New Roman"/>
              </a:rPr>
              <a:t>La </a:t>
            </a:r>
            <a:r>
              <a:rPr sz="1800" spc="-10" dirty="0">
                <a:latin typeface="Times New Roman"/>
                <a:cs typeface="Times New Roman"/>
              </a:rPr>
              <a:t>Victoire.”  </a:t>
            </a:r>
            <a:r>
              <a:rPr sz="1800" spc="-5" dirty="0">
                <a:latin typeface="Times New Roman"/>
                <a:cs typeface="Times New Roman"/>
              </a:rPr>
              <a:t>(“For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France,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pour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105" dirty="0">
                <a:latin typeface="Times New Roman"/>
                <a:cs typeface="Times New Roman"/>
              </a:rPr>
              <a:t>out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your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gold.</a:t>
            </a:r>
            <a:endParaRPr sz="1800" dirty="0">
              <a:latin typeface="Times New Roman"/>
              <a:cs typeface="Times New Roman"/>
            </a:endParaRPr>
          </a:p>
          <a:p>
            <a:pPr marL="287020">
              <a:lnSpc>
                <a:spcPts val="1739"/>
              </a:lnSpc>
            </a:pPr>
            <a:r>
              <a:rPr sz="1800" spc="35" dirty="0">
                <a:latin typeface="Times New Roman"/>
                <a:cs typeface="Times New Roman"/>
              </a:rPr>
              <a:t>Gold </a:t>
            </a:r>
            <a:r>
              <a:rPr sz="1800" spc="50" dirty="0">
                <a:latin typeface="Times New Roman"/>
                <a:cs typeface="Times New Roman"/>
              </a:rPr>
              <a:t>fights </a:t>
            </a:r>
            <a:r>
              <a:rPr sz="1800" spc="30" dirty="0">
                <a:latin typeface="Times New Roman"/>
                <a:cs typeface="Times New Roman"/>
              </a:rPr>
              <a:t>for</a:t>
            </a:r>
            <a:r>
              <a:rPr sz="1800" spc="-2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victory.”)</a:t>
            </a:r>
            <a:endParaRPr sz="1800" dirty="0">
              <a:latin typeface="Times New Roman"/>
              <a:cs typeface="Times New Roman"/>
            </a:endParaRPr>
          </a:p>
          <a:p>
            <a:pPr marL="287020" marR="480695" indent="-274320">
              <a:lnSpc>
                <a:spcPct val="80000"/>
              </a:lnSpc>
              <a:spcBef>
                <a:spcPts val="434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objective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poster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to  </a:t>
            </a:r>
            <a:r>
              <a:rPr sz="1800" spc="55" dirty="0">
                <a:latin typeface="Times New Roman"/>
                <a:cs typeface="Times New Roman"/>
              </a:rPr>
              <a:t>finance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war</a:t>
            </a:r>
            <a:r>
              <a:rPr sz="1800" spc="-13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effort.</a:t>
            </a:r>
            <a:endParaRPr sz="1800" dirty="0">
              <a:latin typeface="Times New Roman"/>
              <a:cs typeface="Times New Roman"/>
            </a:endParaRPr>
          </a:p>
          <a:p>
            <a:pPr marL="287020" marR="248920" indent="-274320">
              <a:lnSpc>
                <a:spcPct val="80000"/>
              </a:lnSpc>
              <a:spcBef>
                <a:spcPts val="43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There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evidence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following  </a:t>
            </a:r>
            <a:r>
              <a:rPr sz="1800" spc="80" dirty="0">
                <a:latin typeface="Times New Roman"/>
                <a:cs typeface="Times New Roman"/>
              </a:rPr>
              <a:t>propaganda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tools:</a:t>
            </a:r>
            <a:endParaRPr sz="18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85294"/>
              <a:buFont typeface="Wingdings 2"/>
              <a:buChar char=""/>
              <a:tabLst>
                <a:tab pos="653415" algn="l"/>
              </a:tabLst>
            </a:pPr>
            <a:r>
              <a:rPr sz="1700" spc="65" dirty="0">
                <a:latin typeface="Times New Roman"/>
                <a:cs typeface="Times New Roman"/>
              </a:rPr>
              <a:t>patriotic</a:t>
            </a:r>
            <a:r>
              <a:rPr sz="1700" spc="-95" dirty="0">
                <a:latin typeface="Times New Roman"/>
                <a:cs typeface="Times New Roman"/>
              </a:rPr>
              <a:t> </a:t>
            </a:r>
            <a:r>
              <a:rPr sz="1700" spc="50" dirty="0">
                <a:latin typeface="Times New Roman"/>
                <a:cs typeface="Times New Roman"/>
              </a:rPr>
              <a:t>appeals,</a:t>
            </a:r>
            <a:endParaRPr sz="17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5294"/>
              <a:buFont typeface="Wingdings 2"/>
              <a:buChar char=""/>
              <a:tabLst>
                <a:tab pos="653415" algn="l"/>
              </a:tabLst>
            </a:pPr>
            <a:r>
              <a:rPr sz="1700" spc="50" dirty="0">
                <a:latin typeface="Times New Roman"/>
                <a:cs typeface="Times New Roman"/>
              </a:rPr>
              <a:t>catchy </a:t>
            </a:r>
            <a:r>
              <a:rPr sz="1700" spc="40" dirty="0">
                <a:latin typeface="Times New Roman"/>
                <a:cs typeface="Times New Roman"/>
              </a:rPr>
              <a:t>slogans,</a:t>
            </a:r>
            <a:r>
              <a:rPr sz="1700" spc="-225" dirty="0">
                <a:latin typeface="Times New Roman"/>
                <a:cs typeface="Times New Roman"/>
              </a:rPr>
              <a:t> </a:t>
            </a:r>
            <a:r>
              <a:rPr sz="1700" spc="105" dirty="0">
                <a:latin typeface="Times New Roman"/>
                <a:cs typeface="Times New Roman"/>
              </a:rPr>
              <a:t>and</a:t>
            </a:r>
            <a:endParaRPr sz="17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85294"/>
              <a:buFont typeface="Wingdings 2"/>
              <a:buChar char=""/>
              <a:tabLst>
                <a:tab pos="653415" algn="l"/>
              </a:tabLst>
            </a:pPr>
            <a:r>
              <a:rPr sz="1700" spc="30" dirty="0">
                <a:latin typeface="Times New Roman"/>
                <a:cs typeface="Times New Roman"/>
              </a:rPr>
              <a:t>evocative visual</a:t>
            </a:r>
            <a:r>
              <a:rPr sz="1700" spc="-220" dirty="0">
                <a:latin typeface="Times New Roman"/>
                <a:cs typeface="Times New Roman"/>
              </a:rPr>
              <a:t> </a:t>
            </a:r>
            <a:r>
              <a:rPr sz="1700" spc="35" dirty="0">
                <a:latin typeface="Times New Roman"/>
                <a:cs typeface="Times New Roman"/>
              </a:rPr>
              <a:t>symbols.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9"/>
            <a:ext cx="4495800" cy="6857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84" y="789178"/>
            <a:ext cx="15005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960" marR="5080" indent="-556260">
              <a:lnSpc>
                <a:spcPct val="100000"/>
              </a:lnSpc>
              <a:spcBef>
                <a:spcPts val="100"/>
              </a:spcBef>
            </a:pPr>
            <a:r>
              <a:rPr spc="-760" dirty="0"/>
              <a:t>P</a:t>
            </a:r>
            <a:r>
              <a:rPr spc="-335" dirty="0"/>
              <a:t>o</a:t>
            </a:r>
            <a:r>
              <a:rPr spc="-340" dirty="0"/>
              <a:t>s</a:t>
            </a:r>
            <a:r>
              <a:rPr spc="210" dirty="0"/>
              <a:t>t</a:t>
            </a:r>
            <a:r>
              <a:rPr spc="-80" dirty="0"/>
              <a:t>er  </a:t>
            </a:r>
            <a:r>
              <a:rPr spc="-665" dirty="0"/>
              <a:t>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4084701"/>
            <a:ext cx="7692390" cy="200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40" dirty="0">
                <a:latin typeface="Times New Roman"/>
                <a:cs typeface="Times New Roman"/>
              </a:rPr>
              <a:t>This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U.S. </a:t>
            </a:r>
            <a:r>
              <a:rPr sz="1800" spc="75" dirty="0">
                <a:latin typeface="Times New Roman"/>
                <a:cs typeface="Times New Roman"/>
              </a:rPr>
              <a:t>poster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depicting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German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Kaiser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as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devil.</a:t>
            </a:r>
            <a:endParaRPr sz="18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0000"/>
              </a:lnSpc>
              <a:spcBef>
                <a:spcPts val="43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Kaiser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sitting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on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stack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skulls,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with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bloody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50" dirty="0">
                <a:latin typeface="Times New Roman"/>
                <a:cs typeface="Times New Roman"/>
              </a:rPr>
              <a:t>sword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100" dirty="0">
                <a:latin typeface="Times New Roman"/>
                <a:cs typeface="Times New Roman"/>
              </a:rPr>
              <a:t>at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his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feet.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The  </a:t>
            </a:r>
            <a:r>
              <a:rPr sz="1800" spc="60" dirty="0">
                <a:latin typeface="Times New Roman"/>
                <a:cs typeface="Times New Roman"/>
              </a:rPr>
              <a:t>caption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reads,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“Über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Alles”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(“Superior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everything”).</a:t>
            </a:r>
            <a:endParaRPr sz="1800" dirty="0">
              <a:latin typeface="Times New Roman"/>
              <a:cs typeface="Times New Roman"/>
            </a:endParaRPr>
          </a:p>
          <a:p>
            <a:pPr marL="287020" marR="436245" indent="-274320">
              <a:lnSpc>
                <a:spcPct val="80100"/>
              </a:lnSpc>
              <a:spcBef>
                <a:spcPts val="43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65" dirty="0">
                <a:latin typeface="Times New Roman"/>
                <a:cs typeface="Times New Roman"/>
              </a:rPr>
              <a:t>The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objective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poster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eliminate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dissent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unify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country  </a:t>
            </a:r>
            <a:r>
              <a:rPr sz="1800" spc="95" dirty="0">
                <a:latin typeface="Times New Roman"/>
                <a:cs typeface="Times New Roman"/>
              </a:rPr>
              <a:t>behind </a:t>
            </a:r>
            <a:r>
              <a:rPr sz="1800" spc="110" dirty="0">
                <a:latin typeface="Times New Roman"/>
                <a:cs typeface="Times New Roman"/>
              </a:rPr>
              <a:t>the </a:t>
            </a:r>
            <a:r>
              <a:rPr sz="1800" spc="55" dirty="0">
                <a:latin typeface="Times New Roman"/>
                <a:cs typeface="Times New Roman"/>
              </a:rPr>
              <a:t>American </a:t>
            </a:r>
            <a:r>
              <a:rPr sz="1800" spc="50" dirty="0">
                <a:latin typeface="Times New Roman"/>
                <a:cs typeface="Times New Roman"/>
              </a:rPr>
              <a:t>war </a:t>
            </a:r>
            <a:r>
              <a:rPr sz="1800" spc="35" dirty="0">
                <a:latin typeface="Times New Roman"/>
                <a:cs typeface="Times New Roman"/>
              </a:rPr>
              <a:t>effort. </a:t>
            </a:r>
            <a:r>
              <a:rPr sz="1800" spc="80" dirty="0">
                <a:latin typeface="Times New Roman"/>
                <a:cs typeface="Times New Roman"/>
              </a:rPr>
              <a:t>In </a:t>
            </a:r>
            <a:r>
              <a:rPr sz="1800" spc="110" dirty="0">
                <a:latin typeface="Times New Roman"/>
                <a:cs typeface="Times New Roman"/>
              </a:rPr>
              <a:t>the </a:t>
            </a:r>
            <a:r>
              <a:rPr sz="1800" spc="45" dirty="0">
                <a:latin typeface="Times New Roman"/>
                <a:cs typeface="Times New Roman"/>
              </a:rPr>
              <a:t>poster, </a:t>
            </a:r>
            <a:r>
              <a:rPr sz="1800" spc="15" dirty="0">
                <a:latin typeface="Times New Roman"/>
                <a:cs typeface="Times New Roman"/>
              </a:rPr>
              <a:t>we </a:t>
            </a:r>
            <a:r>
              <a:rPr sz="1800" spc="50" dirty="0">
                <a:latin typeface="Times New Roman"/>
                <a:cs typeface="Times New Roman"/>
              </a:rPr>
              <a:t>see </a:t>
            </a:r>
            <a:r>
              <a:rPr sz="1800" spc="45" dirty="0">
                <a:latin typeface="Times New Roman"/>
                <a:cs typeface="Times New Roman"/>
              </a:rPr>
              <a:t>evidence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110" dirty="0">
                <a:latin typeface="Times New Roman"/>
                <a:cs typeface="Times New Roman"/>
              </a:rPr>
              <a:t>the  </a:t>
            </a:r>
            <a:r>
              <a:rPr sz="1800" spc="25" dirty="0">
                <a:latin typeface="Times New Roman"/>
                <a:cs typeface="Times New Roman"/>
              </a:rPr>
              <a:t>following </a:t>
            </a:r>
            <a:r>
              <a:rPr sz="1800" spc="80" dirty="0">
                <a:latin typeface="Times New Roman"/>
                <a:cs typeface="Times New Roman"/>
              </a:rPr>
              <a:t>propaganda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tools:</a:t>
            </a:r>
            <a:endParaRPr sz="1800" dirty="0">
              <a:latin typeface="Times New Roman"/>
              <a:cs typeface="Times New Roman"/>
            </a:endParaRPr>
          </a:p>
          <a:p>
            <a:pPr marL="287020" marR="290195" indent="-274320">
              <a:lnSpc>
                <a:spcPct val="80000"/>
              </a:lnSpc>
              <a:spcBef>
                <a:spcPts val="43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75" dirty="0">
                <a:latin typeface="Times New Roman"/>
                <a:cs typeface="Times New Roman"/>
              </a:rPr>
              <a:t>demonization,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emotional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appeals,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half-truths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or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lies,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catchy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slogans,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and  </a:t>
            </a:r>
            <a:r>
              <a:rPr sz="1800" spc="114" dirty="0">
                <a:latin typeface="Times New Roman"/>
                <a:cs typeface="Times New Roman"/>
              </a:rPr>
              <a:t>humor </a:t>
            </a:r>
            <a:r>
              <a:rPr sz="1800" spc="80" dirty="0">
                <a:latin typeface="Times New Roman"/>
                <a:cs typeface="Times New Roman"/>
              </a:rPr>
              <a:t>or</a:t>
            </a:r>
            <a:r>
              <a:rPr sz="1800" spc="-34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caricatures.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0"/>
            <a:ext cx="7315199" cy="3789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183" y="789178"/>
            <a:ext cx="150050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135" marR="5080" indent="-560070">
              <a:lnSpc>
                <a:spcPct val="100000"/>
              </a:lnSpc>
              <a:spcBef>
                <a:spcPts val="100"/>
              </a:spcBef>
            </a:pPr>
            <a:r>
              <a:rPr spc="-760" dirty="0"/>
              <a:t>P</a:t>
            </a:r>
            <a:r>
              <a:rPr spc="-335" dirty="0"/>
              <a:t>o</a:t>
            </a:r>
            <a:r>
              <a:rPr spc="-340" dirty="0"/>
              <a:t>s</a:t>
            </a:r>
            <a:r>
              <a:rPr spc="210" dirty="0"/>
              <a:t>t</a:t>
            </a:r>
            <a:r>
              <a:rPr spc="-80" dirty="0"/>
              <a:t>er  </a:t>
            </a:r>
            <a:r>
              <a:rPr spc="-450" dirty="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5096636"/>
            <a:ext cx="8714105" cy="1673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8D88A3"/>
              </a:buClr>
              <a:buSzPct val="95833"/>
              <a:buFont typeface="Wingdings 2"/>
              <a:buChar char=""/>
              <a:tabLst>
                <a:tab pos="287020" algn="l"/>
              </a:tabLst>
            </a:pPr>
            <a:r>
              <a:rPr sz="1400" spc="25" dirty="0">
                <a:latin typeface="Times New Roman"/>
                <a:cs typeface="Times New Roman"/>
              </a:rPr>
              <a:t>This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German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poster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showing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Great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Britain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as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octopus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whose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tentacles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encircle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globe.</a:t>
            </a:r>
            <a:endParaRPr sz="1400" dirty="0">
              <a:latin typeface="Times New Roman"/>
              <a:cs typeface="Times New Roman"/>
            </a:endParaRPr>
          </a:p>
          <a:p>
            <a:pPr marL="287020" indent="-274320">
              <a:lnSpc>
                <a:spcPts val="1295"/>
              </a:lnSpc>
              <a:buClr>
                <a:srgbClr val="8D88A3"/>
              </a:buClr>
              <a:buSzPct val="95833"/>
              <a:buFont typeface="Wingdings 2"/>
              <a:buChar char=""/>
              <a:tabLst>
                <a:tab pos="287020" algn="l"/>
              </a:tabLst>
            </a:pP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caption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poster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reads,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“Freiheit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der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Meere.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England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der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Blutsauger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der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Welt.”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(“Freedom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seas.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England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endParaRPr sz="1400" dirty="0">
              <a:latin typeface="Times New Roman"/>
              <a:cs typeface="Times New Roman"/>
            </a:endParaRPr>
          </a:p>
          <a:p>
            <a:pPr marL="286385">
              <a:lnSpc>
                <a:spcPts val="1295"/>
              </a:lnSpc>
            </a:pPr>
            <a:r>
              <a:rPr sz="1400" spc="40" dirty="0">
                <a:latin typeface="Times New Roman"/>
                <a:cs typeface="Times New Roman"/>
              </a:rPr>
              <a:t>bloodsucker </a:t>
            </a:r>
            <a:r>
              <a:rPr sz="1400" spc="10" dirty="0">
                <a:latin typeface="Times New Roman"/>
                <a:cs typeface="Times New Roman"/>
              </a:rPr>
              <a:t>of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world.”)</a:t>
            </a:r>
            <a:endParaRPr sz="1400" dirty="0">
              <a:latin typeface="Times New Roman"/>
              <a:cs typeface="Times New Roman"/>
            </a:endParaRPr>
          </a:p>
          <a:p>
            <a:pPr marL="287020" marR="22860" indent="-274320">
              <a:lnSpc>
                <a:spcPts val="1150"/>
              </a:lnSpc>
              <a:spcBef>
                <a:spcPts val="280"/>
              </a:spcBef>
              <a:buClr>
                <a:srgbClr val="8D88A3"/>
              </a:buClr>
              <a:buSzPct val="95833"/>
              <a:buFont typeface="Wingdings 2"/>
              <a:buChar char=""/>
              <a:tabLst>
                <a:tab pos="287020" algn="l"/>
              </a:tabLst>
            </a:pP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poster’s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message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Great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Britain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enemy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freedom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world.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list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dates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locations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bottom 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poster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shows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places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colonized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by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British.</a:t>
            </a:r>
            <a:endParaRPr sz="1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5"/>
              </a:spcBef>
              <a:buClr>
                <a:srgbClr val="8D88A3"/>
              </a:buClr>
              <a:buSzPct val="95833"/>
              <a:buFont typeface="Wingdings 2"/>
              <a:buChar char=""/>
              <a:tabLst>
                <a:tab pos="287020" algn="l"/>
              </a:tabLst>
            </a:pP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objective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poster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eliminate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dissent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unify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German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people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behind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war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effort.</a:t>
            </a:r>
            <a:endParaRPr sz="1400" dirty="0">
              <a:latin typeface="Times New Roman"/>
              <a:cs typeface="Times New Roman"/>
            </a:endParaRPr>
          </a:p>
          <a:p>
            <a:pPr marL="287020" marR="481330" indent="-274320">
              <a:lnSpc>
                <a:spcPct val="80000"/>
              </a:lnSpc>
              <a:spcBef>
                <a:spcPts val="285"/>
              </a:spcBef>
              <a:buClr>
                <a:srgbClr val="8D88A3"/>
              </a:buClr>
              <a:buSzPct val="95833"/>
              <a:buFont typeface="Wingdings 2"/>
              <a:buChar char=""/>
              <a:tabLst>
                <a:tab pos="287020" algn="l"/>
              </a:tabLst>
            </a:pPr>
            <a:r>
              <a:rPr sz="1400" spc="50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poster,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we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see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evidence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of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the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following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propaganda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tools: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demonization,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half-truths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lies,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name-calling,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  </a:t>
            </a:r>
            <a:r>
              <a:rPr sz="1400" spc="15" dirty="0">
                <a:latin typeface="Times New Roman"/>
                <a:cs typeface="Times New Roman"/>
              </a:rPr>
              <a:t>evocative visual</a:t>
            </a:r>
            <a:r>
              <a:rPr sz="1400" spc="-1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symbols.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600" y="0"/>
            <a:ext cx="6248399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4000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91760" cy="10214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1030" y="50927"/>
            <a:ext cx="9146173" cy="9047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45981" y="907787"/>
            <a:ext cx="17703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Poster</a:t>
            </a:r>
            <a:r>
              <a:rPr spc="-345" dirty="0"/>
              <a:t> </a:t>
            </a:r>
            <a:r>
              <a:rPr spc="-120" dirty="0"/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26345" y="2209800"/>
            <a:ext cx="2982595" cy="44704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7020" marR="5080" indent="-274320">
              <a:lnSpc>
                <a:spcPct val="80000"/>
              </a:lnSpc>
              <a:spcBef>
                <a:spcPts val="530"/>
              </a:spcBef>
              <a:buClr>
                <a:srgbClr val="8D88A3"/>
              </a:buClr>
              <a:buSzPct val="94444"/>
              <a:buFont typeface="Wingdings 2"/>
              <a:buChar char=""/>
              <a:tabLst>
                <a:tab pos="287020" algn="l"/>
              </a:tabLst>
            </a:pPr>
            <a:r>
              <a:rPr sz="1800" spc="40" dirty="0">
                <a:latin typeface="Times New Roman"/>
                <a:cs typeface="Times New Roman"/>
              </a:rPr>
              <a:t>This </a:t>
            </a:r>
            <a:r>
              <a:rPr sz="1800" spc="15" dirty="0">
                <a:latin typeface="Times New Roman"/>
                <a:cs typeface="Times New Roman"/>
              </a:rPr>
              <a:t>is </a:t>
            </a:r>
            <a:r>
              <a:rPr sz="1800" spc="65" dirty="0">
                <a:latin typeface="Times New Roman"/>
                <a:cs typeface="Times New Roman"/>
              </a:rPr>
              <a:t>a a </a:t>
            </a:r>
            <a:r>
              <a:rPr sz="1800" spc="35" dirty="0">
                <a:latin typeface="Times New Roman"/>
                <a:cs typeface="Times New Roman"/>
              </a:rPr>
              <a:t>British </a:t>
            </a:r>
            <a:r>
              <a:rPr sz="1800" spc="75" dirty="0">
                <a:latin typeface="Times New Roman"/>
                <a:cs typeface="Times New Roman"/>
              </a:rPr>
              <a:t>poster  </a:t>
            </a:r>
            <a:r>
              <a:rPr sz="1800" spc="55" dirty="0">
                <a:latin typeface="Times New Roman"/>
                <a:cs typeface="Times New Roman"/>
              </a:rPr>
              <a:t>showing </a:t>
            </a:r>
            <a:r>
              <a:rPr sz="1800" spc="65" dirty="0">
                <a:latin typeface="Times New Roman"/>
                <a:cs typeface="Times New Roman"/>
              </a:rPr>
              <a:t>a </a:t>
            </a:r>
            <a:r>
              <a:rPr sz="1800" spc="80" dirty="0">
                <a:latin typeface="Times New Roman"/>
                <a:cs typeface="Times New Roman"/>
              </a:rPr>
              <a:t>German </a:t>
            </a:r>
            <a:r>
              <a:rPr sz="1800" spc="90" dirty="0">
                <a:latin typeface="Times New Roman"/>
                <a:cs typeface="Times New Roman"/>
              </a:rPr>
              <a:t>helmet  </a:t>
            </a:r>
            <a:r>
              <a:rPr sz="1800" spc="30" dirty="0">
                <a:latin typeface="Times New Roman"/>
                <a:cs typeface="Times New Roman"/>
              </a:rPr>
              <a:t>filled </a:t>
            </a:r>
            <a:r>
              <a:rPr sz="1800" spc="75" dirty="0">
                <a:latin typeface="Times New Roman"/>
                <a:cs typeface="Times New Roman"/>
              </a:rPr>
              <a:t>with </a:t>
            </a:r>
            <a:r>
              <a:rPr sz="1800" spc="40" dirty="0">
                <a:latin typeface="Times New Roman"/>
                <a:cs typeface="Times New Roman"/>
              </a:rPr>
              <a:t>ferns. </a:t>
            </a:r>
            <a:r>
              <a:rPr sz="1800" spc="65" dirty="0">
                <a:latin typeface="Times New Roman"/>
                <a:cs typeface="Times New Roman"/>
              </a:rPr>
              <a:t>The  </a:t>
            </a:r>
            <a:r>
              <a:rPr sz="1800" spc="75" dirty="0">
                <a:latin typeface="Times New Roman"/>
                <a:cs typeface="Times New Roman"/>
              </a:rPr>
              <a:t>caption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15" dirty="0">
                <a:latin typeface="Times New Roman"/>
                <a:cs typeface="Times New Roman"/>
              </a:rPr>
              <a:t>of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75" dirty="0">
                <a:latin typeface="Times New Roman"/>
                <a:cs typeface="Times New Roman"/>
              </a:rPr>
              <a:t>poster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reads,  </a:t>
            </a:r>
            <a:r>
              <a:rPr sz="1800" spc="-10" dirty="0">
                <a:latin typeface="Times New Roman"/>
                <a:cs typeface="Times New Roman"/>
              </a:rPr>
              <a:t>“Do</a:t>
            </a:r>
            <a:r>
              <a:rPr sz="1800" spc="-135" dirty="0">
                <a:latin typeface="Times New Roman"/>
                <a:cs typeface="Times New Roman"/>
              </a:rPr>
              <a:t> </a:t>
            </a:r>
            <a:r>
              <a:rPr sz="1800" spc="35" dirty="0">
                <a:latin typeface="Times New Roman"/>
                <a:cs typeface="Times New Roman"/>
              </a:rPr>
              <a:t>you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want</a:t>
            </a:r>
            <a:r>
              <a:rPr sz="1800" spc="-114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fern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basket  </a:t>
            </a:r>
            <a:r>
              <a:rPr sz="1800" spc="20" dirty="0">
                <a:latin typeface="Times New Roman"/>
                <a:cs typeface="Times New Roman"/>
              </a:rPr>
              <a:t>like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this?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Times New Roman"/>
                <a:cs typeface="Times New Roman"/>
              </a:rPr>
              <a:t>Join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25" dirty="0">
                <a:latin typeface="Times New Roman"/>
                <a:cs typeface="Times New Roman"/>
              </a:rPr>
              <a:t>Sixth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and  </a:t>
            </a:r>
            <a:r>
              <a:rPr sz="1800" spc="70" dirty="0">
                <a:latin typeface="Times New Roman"/>
                <a:cs typeface="Times New Roman"/>
              </a:rPr>
              <a:t>come </a:t>
            </a:r>
            <a:r>
              <a:rPr sz="1800" spc="105" dirty="0">
                <a:latin typeface="Times New Roman"/>
                <a:cs typeface="Times New Roman"/>
              </a:rPr>
              <a:t>and </a:t>
            </a:r>
            <a:r>
              <a:rPr sz="1800" spc="50" dirty="0">
                <a:latin typeface="Times New Roman"/>
                <a:cs typeface="Times New Roman"/>
              </a:rPr>
              <a:t>get </a:t>
            </a:r>
            <a:r>
              <a:rPr sz="1800" spc="-10" dirty="0">
                <a:latin typeface="Times New Roman"/>
                <a:cs typeface="Times New Roman"/>
              </a:rPr>
              <a:t>one.” </a:t>
            </a:r>
            <a:r>
              <a:rPr sz="1800" spc="65" dirty="0">
                <a:latin typeface="Times New Roman"/>
                <a:cs typeface="Times New Roman"/>
              </a:rPr>
              <a:t>The  </a:t>
            </a:r>
            <a:r>
              <a:rPr sz="1800" spc="80" dirty="0">
                <a:latin typeface="Times New Roman"/>
                <a:cs typeface="Times New Roman"/>
              </a:rPr>
              <a:t>German </a:t>
            </a:r>
            <a:r>
              <a:rPr sz="1800" spc="65" dirty="0">
                <a:latin typeface="Times New Roman"/>
                <a:cs typeface="Times New Roman"/>
              </a:rPr>
              <a:t>helmet—proof </a:t>
            </a:r>
            <a:r>
              <a:rPr sz="1800" spc="15" dirty="0">
                <a:latin typeface="Times New Roman"/>
                <a:cs typeface="Times New Roman"/>
              </a:rPr>
              <a:t>of  </a:t>
            </a:r>
            <a:r>
              <a:rPr sz="1800" spc="50" dirty="0">
                <a:latin typeface="Times New Roman"/>
                <a:cs typeface="Times New Roman"/>
              </a:rPr>
              <a:t>conquest—was </a:t>
            </a:r>
            <a:r>
              <a:rPr sz="1800" spc="65" dirty="0">
                <a:latin typeface="Times New Roman"/>
                <a:cs typeface="Times New Roman"/>
              </a:rPr>
              <a:t>a </a:t>
            </a:r>
            <a:r>
              <a:rPr sz="1800" spc="70" dirty="0">
                <a:latin typeface="Times New Roman"/>
                <a:cs typeface="Times New Roman"/>
              </a:rPr>
              <a:t>prized  </a:t>
            </a:r>
            <a:r>
              <a:rPr sz="1800" spc="60" dirty="0">
                <a:latin typeface="Times New Roman"/>
                <a:cs typeface="Times New Roman"/>
              </a:rPr>
              <a:t>acquisition </a:t>
            </a:r>
            <a:r>
              <a:rPr sz="1800" spc="90" dirty="0">
                <a:latin typeface="Times New Roman"/>
                <a:cs typeface="Times New Roman"/>
              </a:rPr>
              <a:t>among </a:t>
            </a:r>
            <a:r>
              <a:rPr sz="1800" spc="10" dirty="0">
                <a:latin typeface="Times New Roman"/>
                <a:cs typeface="Times New Roman"/>
              </a:rPr>
              <a:t>Allied  </a:t>
            </a:r>
            <a:r>
              <a:rPr sz="1800" spc="40" dirty="0">
                <a:latin typeface="Times New Roman"/>
                <a:cs typeface="Times New Roman"/>
              </a:rPr>
              <a:t>soldiers. </a:t>
            </a:r>
            <a:r>
              <a:rPr sz="1800" spc="65" dirty="0">
                <a:latin typeface="Times New Roman"/>
                <a:cs typeface="Times New Roman"/>
              </a:rPr>
              <a:t>The </a:t>
            </a:r>
            <a:r>
              <a:rPr sz="1800" spc="85" dirty="0">
                <a:latin typeface="Times New Roman"/>
                <a:cs typeface="Times New Roman"/>
              </a:rPr>
              <a:t>presentation 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70" dirty="0">
                <a:latin typeface="Times New Roman"/>
                <a:cs typeface="Times New Roman"/>
              </a:rPr>
              <a:t>it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as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65" dirty="0">
                <a:latin typeface="Times New Roman"/>
                <a:cs typeface="Times New Roman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fern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basket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spc="30" dirty="0">
                <a:latin typeface="Times New Roman"/>
                <a:cs typeface="Times New Roman"/>
              </a:rPr>
              <a:t>glosses  </a:t>
            </a:r>
            <a:r>
              <a:rPr sz="1800" spc="25" dirty="0">
                <a:latin typeface="Times New Roman"/>
                <a:cs typeface="Times New Roman"/>
              </a:rPr>
              <a:t>over </a:t>
            </a:r>
            <a:r>
              <a:rPr sz="1800" spc="110" dirty="0">
                <a:latin typeface="Times New Roman"/>
                <a:cs typeface="Times New Roman"/>
              </a:rPr>
              <a:t>the </a:t>
            </a:r>
            <a:r>
              <a:rPr sz="1800" spc="30" dirty="0">
                <a:latin typeface="Times New Roman"/>
                <a:cs typeface="Times New Roman"/>
              </a:rPr>
              <a:t>killing </a:t>
            </a:r>
            <a:r>
              <a:rPr sz="1800" spc="114" dirty="0">
                <a:latin typeface="Times New Roman"/>
                <a:cs typeface="Times New Roman"/>
              </a:rPr>
              <a:t>that </a:t>
            </a:r>
            <a:r>
              <a:rPr sz="1800" spc="55" dirty="0">
                <a:latin typeface="Times New Roman"/>
                <a:cs typeface="Times New Roman"/>
              </a:rPr>
              <a:t>would  </a:t>
            </a:r>
            <a:r>
              <a:rPr sz="1800" spc="35" dirty="0">
                <a:latin typeface="Times New Roman"/>
                <a:cs typeface="Times New Roman"/>
              </a:rPr>
              <a:t>have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gone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into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acquiring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45" dirty="0">
                <a:latin typeface="Times New Roman"/>
                <a:cs typeface="Times New Roman"/>
              </a:rPr>
              <a:t>it.  </a:t>
            </a:r>
            <a:r>
              <a:rPr sz="1800" spc="65" dirty="0">
                <a:latin typeface="Times New Roman"/>
                <a:cs typeface="Times New Roman"/>
              </a:rPr>
              <a:t>The </a:t>
            </a:r>
            <a:r>
              <a:rPr sz="1800" spc="35" dirty="0">
                <a:latin typeface="Times New Roman"/>
                <a:cs typeface="Times New Roman"/>
              </a:rPr>
              <a:t>objective </a:t>
            </a:r>
            <a:r>
              <a:rPr sz="1800" spc="15" dirty="0">
                <a:latin typeface="Times New Roman"/>
                <a:cs typeface="Times New Roman"/>
              </a:rPr>
              <a:t>of </a:t>
            </a:r>
            <a:r>
              <a:rPr sz="1800" spc="110" dirty="0">
                <a:latin typeface="Times New Roman"/>
                <a:cs typeface="Times New Roman"/>
              </a:rPr>
              <a:t>the </a:t>
            </a:r>
            <a:r>
              <a:rPr sz="1800" spc="75" dirty="0">
                <a:latin typeface="Times New Roman"/>
                <a:cs typeface="Times New Roman"/>
              </a:rPr>
              <a:t>poster  </a:t>
            </a:r>
            <a:r>
              <a:rPr sz="1800" spc="15" dirty="0">
                <a:latin typeface="Times New Roman"/>
                <a:cs typeface="Times New Roman"/>
              </a:rPr>
              <a:t>is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to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recruit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soldiers.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80" dirty="0">
                <a:latin typeface="Times New Roman"/>
                <a:cs typeface="Times New Roman"/>
              </a:rPr>
              <a:t>In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the  </a:t>
            </a:r>
            <a:r>
              <a:rPr sz="1800" spc="45" dirty="0">
                <a:latin typeface="Times New Roman"/>
                <a:cs typeface="Times New Roman"/>
              </a:rPr>
              <a:t>poster, </a:t>
            </a:r>
            <a:r>
              <a:rPr sz="1800" spc="15" dirty="0">
                <a:latin typeface="Times New Roman"/>
                <a:cs typeface="Times New Roman"/>
              </a:rPr>
              <a:t>we </a:t>
            </a:r>
            <a:r>
              <a:rPr sz="1800" spc="50" dirty="0">
                <a:latin typeface="Times New Roman"/>
                <a:cs typeface="Times New Roman"/>
              </a:rPr>
              <a:t>see </a:t>
            </a:r>
            <a:r>
              <a:rPr sz="1800" spc="45" dirty="0">
                <a:latin typeface="Times New Roman"/>
                <a:cs typeface="Times New Roman"/>
              </a:rPr>
              <a:t>evidence </a:t>
            </a:r>
            <a:r>
              <a:rPr sz="1800" spc="15" dirty="0">
                <a:latin typeface="Times New Roman"/>
                <a:cs typeface="Times New Roman"/>
              </a:rPr>
              <a:t>of  </a:t>
            </a:r>
            <a:r>
              <a:rPr sz="1800" spc="110" dirty="0">
                <a:latin typeface="Times New Roman"/>
                <a:cs typeface="Times New Roman"/>
              </a:rPr>
              <a:t>the </a:t>
            </a:r>
            <a:r>
              <a:rPr sz="1800" spc="25" dirty="0">
                <a:latin typeface="Times New Roman"/>
                <a:cs typeface="Times New Roman"/>
              </a:rPr>
              <a:t>following </a:t>
            </a:r>
            <a:r>
              <a:rPr sz="1800" spc="80" dirty="0">
                <a:latin typeface="Times New Roman"/>
                <a:cs typeface="Times New Roman"/>
              </a:rPr>
              <a:t>propaganda  </a:t>
            </a:r>
            <a:r>
              <a:rPr sz="1800" spc="40" dirty="0">
                <a:latin typeface="Times New Roman"/>
                <a:cs typeface="Times New Roman"/>
              </a:rPr>
              <a:t>tools: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patriotic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60" dirty="0">
                <a:latin typeface="Times New Roman"/>
                <a:cs typeface="Times New Roman"/>
              </a:rPr>
              <a:t>appeals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spc="110" dirty="0">
                <a:latin typeface="Times New Roman"/>
                <a:cs typeface="Times New Roman"/>
              </a:rPr>
              <a:t>and  </a:t>
            </a:r>
            <a:r>
              <a:rPr sz="1800" spc="25" dirty="0">
                <a:latin typeface="Times New Roman"/>
                <a:cs typeface="Times New Roman"/>
              </a:rPr>
              <a:t>evocative </a:t>
            </a:r>
            <a:r>
              <a:rPr sz="1800" spc="30" dirty="0">
                <a:latin typeface="Times New Roman"/>
                <a:cs typeface="Times New Roman"/>
              </a:rPr>
              <a:t>visual</a:t>
            </a:r>
            <a:r>
              <a:rPr sz="1800" spc="-145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symbols.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5343525" cy="68579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33400"/>
            <a:ext cx="7220457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417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Poster</a:t>
            </a:r>
            <a:r>
              <a:rPr spc="-345" dirty="0"/>
              <a:t> </a:t>
            </a:r>
            <a:r>
              <a:rPr spc="-819" dirty="0"/>
              <a:t>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10200" y="1143000"/>
            <a:ext cx="3463290" cy="56312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7020" marR="26034" indent="-274320">
              <a:lnSpc>
                <a:spcPct val="80000"/>
              </a:lnSpc>
              <a:spcBef>
                <a:spcPts val="48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50" spc="35" dirty="0">
                <a:latin typeface="Times New Roman"/>
                <a:cs typeface="Times New Roman"/>
              </a:rPr>
              <a:t>This </a:t>
            </a:r>
            <a:r>
              <a:rPr sz="1650" spc="10" dirty="0">
                <a:latin typeface="Times New Roman"/>
                <a:cs typeface="Times New Roman"/>
              </a:rPr>
              <a:t>is </a:t>
            </a:r>
            <a:r>
              <a:rPr sz="1650" spc="55" dirty="0">
                <a:latin typeface="Times New Roman"/>
                <a:cs typeface="Times New Roman"/>
              </a:rPr>
              <a:t>a </a:t>
            </a:r>
            <a:r>
              <a:rPr sz="1650" spc="-30" dirty="0">
                <a:latin typeface="Times New Roman"/>
                <a:cs typeface="Times New Roman"/>
              </a:rPr>
              <a:t>U.S. </a:t>
            </a:r>
            <a:r>
              <a:rPr sz="1650" spc="65" dirty="0">
                <a:latin typeface="Times New Roman"/>
                <a:cs typeface="Times New Roman"/>
              </a:rPr>
              <a:t>poster </a:t>
            </a:r>
            <a:r>
              <a:rPr sz="1650" spc="45" dirty="0">
                <a:latin typeface="Times New Roman"/>
                <a:cs typeface="Times New Roman"/>
              </a:rPr>
              <a:t>showing </a:t>
            </a:r>
            <a:r>
              <a:rPr sz="1650" spc="55" dirty="0">
                <a:latin typeface="Times New Roman"/>
                <a:cs typeface="Times New Roman"/>
              </a:rPr>
              <a:t>a  </a:t>
            </a:r>
            <a:r>
              <a:rPr sz="1650" spc="45" dirty="0">
                <a:latin typeface="Times New Roman"/>
                <a:cs typeface="Times New Roman"/>
              </a:rPr>
              <a:t>soldier </a:t>
            </a:r>
            <a:r>
              <a:rPr sz="1650" spc="75" dirty="0">
                <a:latin typeface="Times New Roman"/>
                <a:cs typeface="Times New Roman"/>
              </a:rPr>
              <a:t>returning </a:t>
            </a:r>
            <a:r>
              <a:rPr sz="1650" spc="50" dirty="0">
                <a:latin typeface="Times New Roman"/>
                <a:cs typeface="Times New Roman"/>
              </a:rPr>
              <a:t>from </a:t>
            </a:r>
            <a:r>
              <a:rPr sz="1650" spc="40" dirty="0">
                <a:latin typeface="Times New Roman"/>
                <a:cs typeface="Times New Roman"/>
              </a:rPr>
              <a:t>war </a:t>
            </a:r>
            <a:r>
              <a:rPr sz="1650" spc="95" dirty="0">
                <a:latin typeface="Times New Roman"/>
                <a:cs typeface="Times New Roman"/>
              </a:rPr>
              <a:t>and  </a:t>
            </a:r>
            <a:r>
              <a:rPr sz="1650" spc="30" dirty="0">
                <a:latin typeface="Times New Roman"/>
                <a:cs typeface="Times New Roman"/>
              </a:rPr>
              <a:t>facing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Times New Roman"/>
                <a:cs typeface="Times New Roman"/>
              </a:rPr>
              <a:t>a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90" dirty="0">
                <a:latin typeface="Times New Roman"/>
                <a:cs typeface="Times New Roman"/>
              </a:rPr>
              <a:t>student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in</a:t>
            </a:r>
            <a:r>
              <a:rPr sz="1650" spc="-60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Times New Roman"/>
                <a:cs typeface="Times New Roman"/>
              </a:rPr>
              <a:t>a</a:t>
            </a:r>
            <a:r>
              <a:rPr sz="1650" spc="-100" dirty="0">
                <a:latin typeface="Times New Roman"/>
                <a:cs typeface="Times New Roman"/>
              </a:rPr>
              <a:t> </a:t>
            </a:r>
            <a:r>
              <a:rPr sz="1650" spc="70" dirty="0">
                <a:latin typeface="Times New Roman"/>
                <a:cs typeface="Times New Roman"/>
              </a:rPr>
              <a:t>graduation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25" dirty="0">
                <a:latin typeface="Times New Roman"/>
                <a:cs typeface="Times New Roman"/>
              </a:rPr>
              <a:t>cap.</a:t>
            </a:r>
            <a:endParaRPr sz="1650" dirty="0">
              <a:latin typeface="Times New Roman"/>
              <a:cs typeface="Times New Roman"/>
            </a:endParaRPr>
          </a:p>
          <a:p>
            <a:pPr marL="287020" indent="-274320">
              <a:lnSpc>
                <a:spcPts val="1730"/>
              </a:lnSpc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50" spc="60" dirty="0">
                <a:latin typeface="Times New Roman"/>
                <a:cs typeface="Times New Roman"/>
              </a:rPr>
              <a:t>The</a:t>
            </a:r>
            <a:r>
              <a:rPr sz="1650" spc="-90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caption</a:t>
            </a:r>
            <a:r>
              <a:rPr sz="1650" spc="-60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Times New Roman"/>
                <a:cs typeface="Times New Roman"/>
              </a:rPr>
              <a:t>of</a:t>
            </a:r>
            <a:r>
              <a:rPr sz="1650" spc="25" dirty="0">
                <a:latin typeface="Times New Roman"/>
                <a:cs typeface="Times New Roman"/>
              </a:rPr>
              <a:t> </a:t>
            </a:r>
            <a:r>
              <a:rPr sz="1650" spc="95" dirty="0">
                <a:latin typeface="Times New Roman"/>
                <a:cs typeface="Times New Roman"/>
              </a:rPr>
              <a:t>the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poster</a:t>
            </a:r>
            <a:endParaRPr sz="1650" dirty="0">
              <a:latin typeface="Times New Roman"/>
              <a:cs typeface="Times New Roman"/>
            </a:endParaRPr>
          </a:p>
          <a:p>
            <a:pPr marL="287020" marR="5080">
              <a:lnSpc>
                <a:spcPct val="80100"/>
              </a:lnSpc>
              <a:spcBef>
                <a:spcPts val="190"/>
              </a:spcBef>
            </a:pPr>
            <a:r>
              <a:rPr sz="1650" spc="45" dirty="0">
                <a:latin typeface="Times New Roman"/>
                <a:cs typeface="Times New Roman"/>
              </a:rPr>
              <a:t>reads,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“When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spc="95" dirty="0">
                <a:latin typeface="Times New Roman"/>
                <a:cs typeface="Times New Roman"/>
              </a:rPr>
              <a:t>the</a:t>
            </a:r>
            <a:r>
              <a:rPr sz="1650" spc="-60" dirty="0">
                <a:latin typeface="Times New Roman"/>
                <a:cs typeface="Times New Roman"/>
              </a:rPr>
              <a:t> </a:t>
            </a:r>
            <a:r>
              <a:rPr sz="1650" spc="-30" dirty="0">
                <a:latin typeface="Times New Roman"/>
                <a:cs typeface="Times New Roman"/>
              </a:rPr>
              <a:t>Boys </a:t>
            </a:r>
            <a:r>
              <a:rPr sz="1650" spc="50" dirty="0">
                <a:latin typeface="Times New Roman"/>
                <a:cs typeface="Times New Roman"/>
              </a:rPr>
              <a:t>Come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Home.  </a:t>
            </a:r>
            <a:r>
              <a:rPr sz="1650" spc="60" dirty="0">
                <a:latin typeface="Times New Roman"/>
                <a:cs typeface="Times New Roman"/>
              </a:rPr>
              <a:t>While </a:t>
            </a:r>
            <a:r>
              <a:rPr sz="1650" spc="5" dirty="0">
                <a:latin typeface="Times New Roman"/>
                <a:cs typeface="Times New Roman"/>
              </a:rPr>
              <a:t>I </a:t>
            </a:r>
            <a:r>
              <a:rPr sz="1650" spc="20" dirty="0">
                <a:latin typeface="Times New Roman"/>
                <a:cs typeface="Times New Roman"/>
              </a:rPr>
              <a:t>was </a:t>
            </a:r>
            <a:r>
              <a:rPr sz="1650" spc="45" dirty="0">
                <a:latin typeface="Times New Roman"/>
                <a:cs typeface="Times New Roman"/>
              </a:rPr>
              <a:t>Over </a:t>
            </a:r>
            <a:r>
              <a:rPr sz="1650" spc="55" dirty="0">
                <a:latin typeface="Times New Roman"/>
                <a:cs typeface="Times New Roman"/>
              </a:rPr>
              <a:t>There </a:t>
            </a:r>
            <a:r>
              <a:rPr sz="1650" spc="70" dirty="0">
                <a:latin typeface="Times New Roman"/>
                <a:cs typeface="Times New Roman"/>
              </a:rPr>
              <a:t>what </a:t>
            </a:r>
            <a:r>
              <a:rPr sz="1650" spc="35" dirty="0">
                <a:latin typeface="Times New Roman"/>
                <a:cs typeface="Times New Roman"/>
              </a:rPr>
              <a:t>were  </a:t>
            </a:r>
            <a:r>
              <a:rPr sz="1650" spc="-55" dirty="0">
                <a:latin typeface="Times New Roman"/>
                <a:cs typeface="Times New Roman"/>
              </a:rPr>
              <a:t>You </a:t>
            </a:r>
            <a:r>
              <a:rPr sz="1650" spc="50" dirty="0">
                <a:latin typeface="Times New Roman"/>
                <a:cs typeface="Times New Roman"/>
              </a:rPr>
              <a:t>Doing </a:t>
            </a:r>
            <a:r>
              <a:rPr sz="1650" spc="40" dirty="0">
                <a:latin typeface="Times New Roman"/>
                <a:cs typeface="Times New Roman"/>
              </a:rPr>
              <a:t>Here? </a:t>
            </a:r>
            <a:r>
              <a:rPr sz="1650" spc="70" dirty="0">
                <a:latin typeface="Times New Roman"/>
                <a:cs typeface="Times New Roman"/>
              </a:rPr>
              <a:t>Students </a:t>
            </a:r>
            <a:r>
              <a:rPr sz="1650" spc="10" dirty="0">
                <a:latin typeface="Times New Roman"/>
                <a:cs typeface="Times New Roman"/>
              </a:rPr>
              <a:t>of  </a:t>
            </a:r>
            <a:r>
              <a:rPr sz="1650" spc="35" dirty="0">
                <a:latin typeface="Times New Roman"/>
                <a:cs typeface="Times New Roman"/>
              </a:rPr>
              <a:t>America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50" dirty="0">
                <a:latin typeface="Times New Roman"/>
                <a:cs typeface="Times New Roman"/>
              </a:rPr>
              <a:t>how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5" dirty="0">
                <a:latin typeface="Times New Roman"/>
                <a:cs typeface="Times New Roman"/>
              </a:rPr>
              <a:t>will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you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1650" spc="50" dirty="0">
                <a:latin typeface="Times New Roman"/>
                <a:cs typeface="Times New Roman"/>
              </a:rPr>
              <a:t>answer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20" dirty="0">
                <a:latin typeface="Times New Roman"/>
                <a:cs typeface="Times New Roman"/>
              </a:rPr>
              <a:t>him?”</a:t>
            </a:r>
            <a:endParaRPr sz="1650" dirty="0">
              <a:latin typeface="Times New Roman"/>
              <a:cs typeface="Times New Roman"/>
            </a:endParaRPr>
          </a:p>
          <a:p>
            <a:pPr marL="287020" marR="45085" indent="-274320">
              <a:lnSpc>
                <a:spcPts val="1540"/>
              </a:lnSpc>
              <a:spcBef>
                <a:spcPts val="365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50" spc="60" dirty="0">
                <a:latin typeface="Times New Roman"/>
                <a:cs typeface="Times New Roman"/>
              </a:rPr>
              <a:t>The </a:t>
            </a:r>
            <a:r>
              <a:rPr sz="1650" spc="65" dirty="0">
                <a:latin typeface="Times New Roman"/>
                <a:cs typeface="Times New Roman"/>
              </a:rPr>
              <a:t>poster </a:t>
            </a:r>
            <a:r>
              <a:rPr sz="1650" spc="20" dirty="0">
                <a:latin typeface="Times New Roman"/>
                <a:cs typeface="Times New Roman"/>
              </a:rPr>
              <a:t>was </a:t>
            </a:r>
            <a:r>
              <a:rPr sz="1650" spc="60" dirty="0">
                <a:latin typeface="Times New Roman"/>
                <a:cs typeface="Times New Roman"/>
              </a:rPr>
              <a:t>created </a:t>
            </a:r>
            <a:r>
              <a:rPr sz="1650" spc="25" dirty="0">
                <a:latin typeface="Times New Roman"/>
                <a:cs typeface="Times New Roman"/>
              </a:rPr>
              <a:t>for </a:t>
            </a:r>
            <a:r>
              <a:rPr sz="1650" spc="95" dirty="0">
                <a:latin typeface="Times New Roman"/>
                <a:cs typeface="Times New Roman"/>
              </a:rPr>
              <a:t>the  </a:t>
            </a:r>
            <a:r>
              <a:rPr sz="1650" spc="60" dirty="0">
                <a:latin typeface="Times New Roman"/>
                <a:cs typeface="Times New Roman"/>
              </a:rPr>
              <a:t>United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50" dirty="0">
                <a:latin typeface="Times New Roman"/>
                <a:cs typeface="Times New Roman"/>
              </a:rPr>
              <a:t>War</a:t>
            </a:r>
            <a:r>
              <a:rPr sz="1650" spc="-95" dirty="0">
                <a:latin typeface="Times New Roman"/>
                <a:cs typeface="Times New Roman"/>
              </a:rPr>
              <a:t> </a:t>
            </a:r>
            <a:r>
              <a:rPr sz="1650" spc="45" dirty="0">
                <a:latin typeface="Times New Roman"/>
                <a:cs typeface="Times New Roman"/>
              </a:rPr>
              <a:t>Work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45" dirty="0">
                <a:latin typeface="Times New Roman"/>
                <a:cs typeface="Times New Roman"/>
              </a:rPr>
              <a:t>Campaign,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spc="55" dirty="0">
                <a:latin typeface="Times New Roman"/>
                <a:cs typeface="Times New Roman"/>
              </a:rPr>
              <a:t>which  </a:t>
            </a:r>
            <a:r>
              <a:rPr sz="1650" spc="50" dirty="0">
                <a:latin typeface="Times New Roman"/>
                <a:cs typeface="Times New Roman"/>
              </a:rPr>
              <a:t>raised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spc="60" dirty="0">
                <a:latin typeface="Times New Roman"/>
                <a:cs typeface="Times New Roman"/>
              </a:rPr>
              <a:t>funds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spc="25" dirty="0">
                <a:latin typeface="Times New Roman"/>
                <a:cs typeface="Times New Roman"/>
              </a:rPr>
              <a:t>for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95" dirty="0">
                <a:latin typeface="Times New Roman"/>
                <a:cs typeface="Times New Roman"/>
              </a:rPr>
              <a:t>the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40" dirty="0">
                <a:latin typeface="Times New Roman"/>
                <a:cs typeface="Times New Roman"/>
              </a:rPr>
              <a:t>war</a:t>
            </a:r>
            <a:r>
              <a:rPr sz="1650" spc="-95" dirty="0">
                <a:latin typeface="Times New Roman"/>
                <a:cs typeface="Times New Roman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effort.</a:t>
            </a:r>
            <a:endParaRPr sz="1650" dirty="0">
              <a:latin typeface="Times New Roman"/>
              <a:cs typeface="Times New Roman"/>
            </a:endParaRPr>
          </a:p>
          <a:p>
            <a:pPr marL="287020" marR="415290" indent="-274320">
              <a:lnSpc>
                <a:spcPct val="80000"/>
              </a:lnSpc>
              <a:spcBef>
                <a:spcPts val="39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50" spc="60" dirty="0">
                <a:latin typeface="Times New Roman"/>
                <a:cs typeface="Times New Roman"/>
              </a:rPr>
              <a:t>The</a:t>
            </a:r>
            <a:r>
              <a:rPr sz="1650" spc="-90" dirty="0">
                <a:latin typeface="Times New Roman"/>
                <a:cs typeface="Times New Roman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objective</a:t>
            </a:r>
            <a:r>
              <a:rPr sz="1650" spc="-90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Times New Roman"/>
                <a:cs typeface="Times New Roman"/>
              </a:rPr>
              <a:t>of</a:t>
            </a:r>
            <a:r>
              <a:rPr sz="1650" spc="25" dirty="0">
                <a:latin typeface="Times New Roman"/>
                <a:cs typeface="Times New Roman"/>
              </a:rPr>
              <a:t> </a:t>
            </a:r>
            <a:r>
              <a:rPr sz="1650" spc="95" dirty="0">
                <a:latin typeface="Times New Roman"/>
                <a:cs typeface="Times New Roman"/>
              </a:rPr>
              <a:t>the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65" dirty="0">
                <a:latin typeface="Times New Roman"/>
                <a:cs typeface="Times New Roman"/>
              </a:rPr>
              <a:t>poster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Times New Roman"/>
                <a:cs typeface="Times New Roman"/>
              </a:rPr>
              <a:t>is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to  </a:t>
            </a:r>
            <a:r>
              <a:rPr sz="1650" spc="60" dirty="0">
                <a:latin typeface="Times New Roman"/>
                <a:cs typeface="Times New Roman"/>
              </a:rPr>
              <a:t>recruit </a:t>
            </a:r>
            <a:r>
              <a:rPr sz="1650" spc="65" dirty="0">
                <a:latin typeface="Times New Roman"/>
                <a:cs typeface="Times New Roman"/>
              </a:rPr>
              <a:t>participants </a:t>
            </a:r>
            <a:r>
              <a:rPr sz="1650" spc="75" dirty="0">
                <a:latin typeface="Times New Roman"/>
                <a:cs typeface="Times New Roman"/>
              </a:rPr>
              <a:t>to </a:t>
            </a:r>
            <a:r>
              <a:rPr sz="1650" spc="95" dirty="0">
                <a:latin typeface="Times New Roman"/>
                <a:cs typeface="Times New Roman"/>
              </a:rPr>
              <a:t>the  </a:t>
            </a:r>
            <a:r>
              <a:rPr sz="1650" spc="60" dirty="0">
                <a:latin typeface="Times New Roman"/>
                <a:cs typeface="Times New Roman"/>
              </a:rPr>
              <a:t>organization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to</a:t>
            </a:r>
            <a:r>
              <a:rPr sz="1650" spc="-70" dirty="0">
                <a:latin typeface="Times New Roman"/>
                <a:cs typeface="Times New Roman"/>
              </a:rPr>
              <a:t> </a:t>
            </a:r>
            <a:r>
              <a:rPr sz="1650" spc="75" dirty="0">
                <a:latin typeface="Times New Roman"/>
                <a:cs typeface="Times New Roman"/>
              </a:rPr>
              <a:t>support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spc="95" dirty="0">
                <a:latin typeface="Times New Roman"/>
                <a:cs typeface="Times New Roman"/>
              </a:rPr>
              <a:t>the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40" dirty="0">
                <a:latin typeface="Times New Roman"/>
                <a:cs typeface="Times New Roman"/>
              </a:rPr>
              <a:t>war  </a:t>
            </a:r>
            <a:r>
              <a:rPr sz="1650" spc="30" dirty="0">
                <a:latin typeface="Times New Roman"/>
                <a:cs typeface="Times New Roman"/>
              </a:rPr>
              <a:t>effort.</a:t>
            </a:r>
            <a:endParaRPr sz="1650" dirty="0">
              <a:latin typeface="Times New Roman"/>
              <a:cs typeface="Times New Roman"/>
            </a:endParaRPr>
          </a:p>
          <a:p>
            <a:pPr marL="287020" marR="247015" indent="-274320">
              <a:lnSpc>
                <a:spcPts val="1540"/>
              </a:lnSpc>
              <a:spcBef>
                <a:spcPts val="37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1650" spc="55" dirty="0">
                <a:latin typeface="Times New Roman"/>
                <a:cs typeface="Times New Roman"/>
              </a:rPr>
              <a:t>There</a:t>
            </a:r>
            <a:r>
              <a:rPr sz="1650" spc="-60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Times New Roman"/>
                <a:cs typeface="Times New Roman"/>
              </a:rPr>
              <a:t>is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40" dirty="0">
                <a:latin typeface="Times New Roman"/>
                <a:cs typeface="Times New Roman"/>
              </a:rPr>
              <a:t>evidence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10" dirty="0">
                <a:latin typeface="Times New Roman"/>
                <a:cs typeface="Times New Roman"/>
              </a:rPr>
              <a:t>of</a:t>
            </a:r>
            <a:r>
              <a:rPr sz="1650" spc="25" dirty="0">
                <a:latin typeface="Times New Roman"/>
                <a:cs typeface="Times New Roman"/>
              </a:rPr>
              <a:t> </a:t>
            </a:r>
            <a:r>
              <a:rPr sz="1650" spc="95" dirty="0">
                <a:latin typeface="Times New Roman"/>
                <a:cs typeface="Times New Roman"/>
              </a:rPr>
              <a:t>the</a:t>
            </a:r>
            <a:r>
              <a:rPr sz="1650" spc="-60" dirty="0">
                <a:latin typeface="Times New Roman"/>
                <a:cs typeface="Times New Roman"/>
              </a:rPr>
              <a:t> </a:t>
            </a:r>
            <a:r>
              <a:rPr sz="1650" spc="20" dirty="0">
                <a:latin typeface="Times New Roman"/>
                <a:cs typeface="Times New Roman"/>
              </a:rPr>
              <a:t>following  </a:t>
            </a:r>
            <a:r>
              <a:rPr sz="1650" spc="65" dirty="0">
                <a:latin typeface="Times New Roman"/>
                <a:cs typeface="Times New Roman"/>
              </a:rPr>
              <a:t>propaganda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tools:</a:t>
            </a:r>
            <a:endParaRPr sz="165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10"/>
              </a:spcBef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650" spc="65" dirty="0">
                <a:latin typeface="Times New Roman"/>
                <a:cs typeface="Times New Roman"/>
              </a:rPr>
              <a:t>emotional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spc="45" dirty="0">
                <a:latin typeface="Times New Roman"/>
                <a:cs typeface="Times New Roman"/>
              </a:rPr>
              <a:t>appeals,</a:t>
            </a:r>
            <a:endParaRPr sz="165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650" spc="50" dirty="0">
                <a:latin typeface="Times New Roman"/>
                <a:cs typeface="Times New Roman"/>
              </a:rPr>
              <a:t>Patriotic</a:t>
            </a:r>
            <a:r>
              <a:rPr sz="1650" spc="-90" dirty="0">
                <a:latin typeface="Times New Roman"/>
                <a:cs typeface="Times New Roman"/>
              </a:rPr>
              <a:t> </a:t>
            </a:r>
            <a:r>
              <a:rPr sz="1650" spc="45" dirty="0">
                <a:latin typeface="Times New Roman"/>
                <a:cs typeface="Times New Roman"/>
              </a:rPr>
              <a:t>appeals,</a:t>
            </a:r>
            <a:endParaRPr sz="165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650" spc="20" dirty="0">
                <a:latin typeface="Times New Roman"/>
                <a:cs typeface="Times New Roman"/>
              </a:rPr>
              <a:t>evocative visual </a:t>
            </a:r>
            <a:r>
              <a:rPr sz="1650" spc="35" dirty="0">
                <a:latin typeface="Times New Roman"/>
                <a:cs typeface="Times New Roman"/>
              </a:rPr>
              <a:t>symbols,</a:t>
            </a:r>
            <a:r>
              <a:rPr sz="1650" spc="-195" dirty="0">
                <a:latin typeface="Times New Roman"/>
                <a:cs typeface="Times New Roman"/>
              </a:rPr>
              <a:t> </a:t>
            </a:r>
            <a:r>
              <a:rPr sz="1650" spc="90" dirty="0">
                <a:latin typeface="Times New Roman"/>
                <a:cs typeface="Times New Roman"/>
              </a:rPr>
              <a:t>and</a:t>
            </a:r>
            <a:endParaRPr sz="165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ts val="1620"/>
              </a:lnSpc>
              <a:buClr>
                <a:srgbClr val="6D9FAF"/>
              </a:buClr>
              <a:buSzPct val="83333"/>
              <a:buFont typeface="Wingdings 2"/>
              <a:buChar char=""/>
              <a:tabLst>
                <a:tab pos="652780" algn="l"/>
              </a:tabLst>
            </a:pPr>
            <a:r>
              <a:rPr sz="1650" spc="60" dirty="0">
                <a:latin typeface="Times New Roman"/>
                <a:cs typeface="Times New Roman"/>
              </a:rPr>
              <a:t>participation in </a:t>
            </a:r>
            <a:r>
              <a:rPr sz="1650" spc="55" dirty="0">
                <a:latin typeface="Times New Roman"/>
                <a:cs typeface="Times New Roman"/>
              </a:rPr>
              <a:t>organizations</a:t>
            </a:r>
            <a:r>
              <a:rPr sz="1650" spc="-254" dirty="0">
                <a:latin typeface="Times New Roman"/>
                <a:cs typeface="Times New Roman"/>
              </a:rPr>
              <a:t> </a:t>
            </a:r>
            <a:r>
              <a:rPr sz="1650" spc="70" dirty="0">
                <a:latin typeface="Times New Roman"/>
                <a:cs typeface="Times New Roman"/>
              </a:rPr>
              <a:t>to</a:t>
            </a:r>
            <a:endParaRPr sz="1650" dirty="0">
              <a:latin typeface="Times New Roman"/>
              <a:cs typeface="Times New Roman"/>
            </a:endParaRPr>
          </a:p>
          <a:p>
            <a:pPr marL="652780">
              <a:lnSpc>
                <a:spcPts val="1620"/>
              </a:lnSpc>
            </a:pPr>
            <a:r>
              <a:rPr sz="1650" spc="80" dirty="0">
                <a:latin typeface="Times New Roman"/>
                <a:cs typeface="Times New Roman"/>
              </a:rPr>
              <a:t>support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90" dirty="0">
                <a:latin typeface="Times New Roman"/>
                <a:cs typeface="Times New Roman"/>
              </a:rPr>
              <a:t>the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40" dirty="0">
                <a:latin typeface="Times New Roman"/>
                <a:cs typeface="Times New Roman"/>
              </a:rPr>
              <a:t>war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spc="30" dirty="0">
                <a:latin typeface="Times New Roman"/>
                <a:cs typeface="Times New Roman"/>
              </a:rPr>
              <a:t>effort.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1816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546826"/>
            <a:ext cx="19354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60" dirty="0"/>
              <a:t>Debrief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1335496"/>
            <a:ext cx="8636635" cy="549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891540" indent="-274320">
              <a:lnSpc>
                <a:spcPct val="100000"/>
              </a:lnSpc>
              <a:spcBef>
                <a:spcPts val="10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175" dirty="0">
                <a:latin typeface="Times New Roman"/>
                <a:cs typeface="Times New Roman"/>
              </a:rPr>
              <a:t>What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were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some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most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common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objectives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you  </a:t>
            </a:r>
            <a:r>
              <a:rPr sz="2600" spc="90" dirty="0">
                <a:latin typeface="Times New Roman"/>
                <a:cs typeface="Times New Roman"/>
              </a:rPr>
              <a:t>identified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propaganda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posters?</a:t>
            </a:r>
            <a:endParaRPr sz="26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0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175" dirty="0">
                <a:latin typeface="Times New Roman"/>
                <a:cs typeface="Times New Roman"/>
              </a:rPr>
              <a:t>What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some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most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common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tools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you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identified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 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14" dirty="0">
                <a:latin typeface="Times New Roman"/>
                <a:cs typeface="Times New Roman"/>
              </a:rPr>
              <a:t>propaganda</a:t>
            </a:r>
            <a:r>
              <a:rPr sz="2600" spc="-38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posters?</a:t>
            </a:r>
            <a:endParaRPr sz="2600" dirty="0">
              <a:latin typeface="Times New Roman"/>
              <a:cs typeface="Times New Roman"/>
            </a:endParaRPr>
          </a:p>
          <a:p>
            <a:pPr marL="287020" marR="390525" indent="-274320">
              <a:lnSpc>
                <a:spcPct val="100000"/>
              </a:lnSpc>
              <a:spcBef>
                <a:spcPts val="630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60" dirty="0">
                <a:latin typeface="Times New Roman"/>
                <a:cs typeface="Times New Roman"/>
              </a:rPr>
              <a:t>To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what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extent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does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propaganda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appeal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emotions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  </a:t>
            </a:r>
            <a:r>
              <a:rPr sz="2600" spc="165" dirty="0">
                <a:latin typeface="Times New Roman"/>
                <a:cs typeface="Times New Roman"/>
              </a:rPr>
              <a:t>not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reason?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Why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do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you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think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this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so?</a:t>
            </a:r>
            <a:endParaRPr sz="2600" dirty="0">
              <a:latin typeface="Times New Roman"/>
              <a:cs typeface="Times New Roman"/>
            </a:endParaRPr>
          </a:p>
          <a:p>
            <a:pPr marL="287020" marR="17272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85" dirty="0">
                <a:latin typeface="Times New Roman"/>
                <a:cs typeface="Times New Roman"/>
              </a:rPr>
              <a:t>Can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you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think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any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forms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propaganda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that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affect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your  </a:t>
            </a:r>
            <a:r>
              <a:rPr sz="2600" dirty="0">
                <a:latin typeface="Times New Roman"/>
                <a:cs typeface="Times New Roman"/>
              </a:rPr>
              <a:t>life? </a:t>
            </a:r>
            <a:r>
              <a:rPr sz="2600" spc="65" dirty="0">
                <a:latin typeface="Times New Roman"/>
                <a:cs typeface="Times New Roman"/>
              </a:rPr>
              <a:t>How </a:t>
            </a:r>
            <a:r>
              <a:rPr sz="2600" spc="140" dirty="0">
                <a:latin typeface="Times New Roman"/>
                <a:cs typeface="Times New Roman"/>
              </a:rPr>
              <a:t>do </a:t>
            </a:r>
            <a:r>
              <a:rPr sz="2600" spc="125" dirty="0">
                <a:latin typeface="Times New Roman"/>
                <a:cs typeface="Times New Roman"/>
              </a:rPr>
              <a:t>these </a:t>
            </a:r>
            <a:r>
              <a:rPr sz="2600" spc="85" dirty="0">
                <a:latin typeface="Times New Roman"/>
                <a:cs typeface="Times New Roman"/>
              </a:rPr>
              <a:t>forms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14" dirty="0">
                <a:latin typeface="Times New Roman"/>
                <a:cs typeface="Times New Roman"/>
              </a:rPr>
              <a:t>propaganda </a:t>
            </a:r>
            <a:r>
              <a:rPr sz="2600" spc="95" dirty="0">
                <a:latin typeface="Times New Roman"/>
                <a:cs typeface="Times New Roman"/>
              </a:rPr>
              <a:t>appeal </a:t>
            </a:r>
            <a:r>
              <a:rPr sz="2600" spc="130" dirty="0">
                <a:latin typeface="Times New Roman"/>
                <a:cs typeface="Times New Roman"/>
              </a:rPr>
              <a:t>to  </a:t>
            </a:r>
            <a:r>
              <a:rPr sz="2600" spc="120" dirty="0">
                <a:latin typeface="Times New Roman"/>
                <a:cs typeface="Times New Roman"/>
              </a:rPr>
              <a:t>emotions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5" dirty="0">
                <a:latin typeface="Times New Roman"/>
                <a:cs typeface="Times New Roman"/>
              </a:rPr>
              <a:t>fear, </a:t>
            </a:r>
            <a:r>
              <a:rPr sz="2600" spc="125" dirty="0">
                <a:latin typeface="Times New Roman"/>
                <a:cs typeface="Times New Roman"/>
              </a:rPr>
              <a:t>hatred, </a:t>
            </a:r>
            <a:r>
              <a:rPr sz="2600" spc="60" dirty="0">
                <a:latin typeface="Times New Roman"/>
                <a:cs typeface="Times New Roman"/>
              </a:rPr>
              <a:t>sympathy, </a:t>
            </a:r>
            <a:r>
              <a:rPr sz="2600" spc="105" dirty="0">
                <a:latin typeface="Times New Roman"/>
                <a:cs typeface="Times New Roman"/>
              </a:rPr>
              <a:t>patriotism, </a:t>
            </a:r>
            <a:r>
              <a:rPr sz="2600" spc="114" dirty="0">
                <a:latin typeface="Times New Roman"/>
                <a:cs typeface="Times New Roman"/>
              </a:rPr>
              <a:t>or  </a:t>
            </a:r>
            <a:r>
              <a:rPr sz="2600" spc="105" dirty="0">
                <a:latin typeface="Times New Roman"/>
                <a:cs typeface="Times New Roman"/>
              </a:rPr>
              <a:t>consumerism?</a:t>
            </a:r>
            <a:endParaRPr sz="2600" dirty="0">
              <a:latin typeface="Times New Roman"/>
              <a:cs typeface="Times New Roman"/>
            </a:endParaRPr>
          </a:p>
          <a:p>
            <a:pPr marL="287020" marR="53086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65" dirty="0">
                <a:latin typeface="Times New Roman"/>
                <a:cs typeface="Times New Roman"/>
              </a:rPr>
              <a:t>How </a:t>
            </a:r>
            <a:r>
              <a:rPr sz="2600" spc="114" dirty="0">
                <a:latin typeface="Times New Roman"/>
                <a:cs typeface="Times New Roman"/>
              </a:rPr>
              <a:t>can </a:t>
            </a:r>
            <a:r>
              <a:rPr sz="2600" spc="55" dirty="0">
                <a:latin typeface="Times New Roman"/>
                <a:cs typeface="Times New Roman"/>
              </a:rPr>
              <a:t>you </a:t>
            </a:r>
            <a:r>
              <a:rPr sz="2600" spc="75" dirty="0">
                <a:latin typeface="Times New Roman"/>
                <a:cs typeface="Times New Roman"/>
              </a:rPr>
              <a:t>recognize </a:t>
            </a:r>
            <a:r>
              <a:rPr sz="2600" spc="114" dirty="0">
                <a:latin typeface="Times New Roman"/>
                <a:cs typeface="Times New Roman"/>
              </a:rPr>
              <a:t>propaganda </a:t>
            </a:r>
            <a:r>
              <a:rPr sz="2600" spc="105" dirty="0">
                <a:latin typeface="Times New Roman"/>
                <a:cs typeface="Times New Roman"/>
              </a:rPr>
              <a:t>in </a:t>
            </a:r>
            <a:r>
              <a:rPr sz="2600" spc="10" dirty="0">
                <a:latin typeface="Times New Roman"/>
                <a:cs typeface="Times New Roman"/>
              </a:rPr>
              <a:t>today’s </a:t>
            </a:r>
            <a:r>
              <a:rPr sz="2600" spc="55" dirty="0">
                <a:latin typeface="Times New Roman"/>
                <a:cs typeface="Times New Roman"/>
              </a:rPr>
              <a:t>world?  </a:t>
            </a:r>
            <a:r>
              <a:rPr sz="2600" spc="90" dirty="0">
                <a:latin typeface="Times New Roman"/>
                <a:cs typeface="Times New Roman"/>
              </a:rPr>
              <a:t>Should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government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try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limit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ban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propaganda?  </a:t>
            </a:r>
            <a:r>
              <a:rPr sz="2600" spc="105" dirty="0">
                <a:latin typeface="Times New Roman"/>
                <a:cs typeface="Times New Roman"/>
              </a:rPr>
              <a:t>Why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why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not?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295400"/>
            <a:ext cx="27209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20" dirty="0"/>
              <a:t>Objectives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2743200"/>
            <a:ext cx="8329930" cy="97663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90" dirty="0">
                <a:latin typeface="Times New Roman"/>
                <a:cs typeface="Times New Roman"/>
              </a:rPr>
              <a:t>examine </a:t>
            </a:r>
            <a:r>
              <a:rPr sz="2600" spc="135" dirty="0">
                <a:latin typeface="Times New Roman"/>
                <a:cs typeface="Times New Roman"/>
              </a:rPr>
              <a:t>WWI </a:t>
            </a:r>
            <a:r>
              <a:rPr sz="2600" spc="114" dirty="0">
                <a:latin typeface="Times New Roman"/>
                <a:cs typeface="Times New Roman"/>
              </a:rPr>
              <a:t>propaganda</a:t>
            </a:r>
            <a:r>
              <a:rPr sz="2600" spc="-47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posters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70" dirty="0">
                <a:latin typeface="Times New Roman"/>
                <a:cs typeface="Times New Roman"/>
              </a:rPr>
              <a:t>discuss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objectives,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uses,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successes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propaganda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26CF9-C5C3-384F-92BD-C89DE341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69" y="914400"/>
            <a:ext cx="7220457" cy="711200"/>
          </a:xfrm>
        </p:spPr>
        <p:txBody>
          <a:bodyPr/>
          <a:lstStyle/>
          <a:p>
            <a:r>
              <a:rPr lang="en-US" dirty="0"/>
              <a:t>Your Assignment…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ECFB1-F24B-5641-A591-917B68AD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137" y="1828800"/>
            <a:ext cx="8681719" cy="4921860"/>
          </a:xfrm>
        </p:spPr>
        <p:txBody>
          <a:bodyPr/>
          <a:lstStyle/>
          <a:p>
            <a:r>
              <a:rPr lang="en-US" sz="2800" b="1" dirty="0"/>
              <a:t>Using the paper provided, create your own propaganda poster.</a:t>
            </a:r>
          </a:p>
          <a:p>
            <a:r>
              <a:rPr lang="en-US" sz="2400" dirty="0"/>
              <a:t>• Choose a topic from the modern world you live in now</a:t>
            </a:r>
          </a:p>
          <a:p>
            <a:endParaRPr lang="en-US" sz="2400" dirty="0"/>
          </a:p>
          <a:p>
            <a:r>
              <a:rPr lang="en-US" sz="2400" dirty="0"/>
              <a:t>• Draw a poster and craft a message about your topic designed to influence an audience in a particular way.</a:t>
            </a:r>
          </a:p>
          <a:p>
            <a:endParaRPr lang="en-US" sz="2400" dirty="0"/>
          </a:p>
          <a:p>
            <a:r>
              <a:rPr lang="en-US" sz="2400" dirty="0"/>
              <a:t>• Use the propaganda methods described in the </a:t>
            </a:r>
            <a:r>
              <a:rPr lang="en-US" sz="2400" dirty="0" err="1"/>
              <a:t>Powerpoint</a:t>
            </a:r>
            <a:r>
              <a:rPr lang="en-US" sz="2400" dirty="0"/>
              <a:t> to get your message across:</a:t>
            </a:r>
          </a:p>
          <a:p>
            <a:pPr marL="12700" algn="ctr">
              <a:lnSpc>
                <a:spcPct val="100000"/>
              </a:lnSpc>
              <a:spcBef>
                <a:spcPts val="720"/>
              </a:spcBef>
              <a:buClr>
                <a:srgbClr val="8D88A3"/>
              </a:buClr>
              <a:buSzPct val="94230"/>
              <a:tabLst>
                <a:tab pos="287020" algn="l"/>
              </a:tabLst>
            </a:pPr>
            <a:r>
              <a:rPr lang="en-US" sz="2400" b="1" i="1" spc="120" dirty="0">
                <a:latin typeface="Times New Roman"/>
                <a:cs typeface="Times New Roman"/>
              </a:rPr>
              <a:t>Demonization</a:t>
            </a:r>
            <a:r>
              <a:rPr lang="en-US" sz="2400" b="1" i="1" dirty="0">
                <a:latin typeface="Times New Roman"/>
                <a:cs typeface="Times New Roman"/>
              </a:rPr>
              <a:t> • </a:t>
            </a:r>
            <a:r>
              <a:rPr lang="en-US" sz="2400" b="1" i="1" spc="95" dirty="0">
                <a:latin typeface="Times New Roman"/>
                <a:cs typeface="Times New Roman"/>
              </a:rPr>
              <a:t>Emotional</a:t>
            </a:r>
            <a:r>
              <a:rPr lang="en-US" sz="2400" b="1" i="1" spc="-90" dirty="0">
                <a:latin typeface="Times New Roman"/>
                <a:cs typeface="Times New Roman"/>
              </a:rPr>
              <a:t> </a:t>
            </a:r>
            <a:r>
              <a:rPr lang="en-US" sz="2400" b="1" i="1" spc="55" dirty="0">
                <a:latin typeface="Times New Roman"/>
                <a:cs typeface="Times New Roman"/>
              </a:rPr>
              <a:t>Appeals</a:t>
            </a:r>
            <a:r>
              <a:rPr lang="en-US" sz="2400" b="1" i="1" dirty="0">
                <a:latin typeface="Times New Roman"/>
                <a:cs typeface="Times New Roman"/>
              </a:rPr>
              <a:t> • </a:t>
            </a:r>
            <a:r>
              <a:rPr lang="en-US" sz="2400" b="1" i="1" spc="65" dirty="0">
                <a:latin typeface="Times New Roman"/>
                <a:cs typeface="Times New Roman"/>
              </a:rPr>
              <a:t>Name-Calling</a:t>
            </a:r>
            <a:r>
              <a:rPr lang="en-US" sz="2400" b="1" i="1" dirty="0">
                <a:latin typeface="Times New Roman"/>
                <a:cs typeface="Times New Roman"/>
              </a:rPr>
              <a:t> • </a:t>
            </a:r>
            <a:r>
              <a:rPr lang="en-US" sz="2400" b="1" i="1" spc="90" dirty="0">
                <a:latin typeface="Times New Roman"/>
                <a:cs typeface="Times New Roman"/>
              </a:rPr>
              <a:t>Patriotic</a:t>
            </a:r>
            <a:r>
              <a:rPr lang="en-US" sz="2400" b="1" i="1" spc="-130" dirty="0">
                <a:latin typeface="Times New Roman"/>
                <a:cs typeface="Times New Roman"/>
              </a:rPr>
              <a:t> </a:t>
            </a:r>
            <a:r>
              <a:rPr lang="en-US" sz="2400" b="1" i="1" spc="55" dirty="0">
                <a:latin typeface="Times New Roman"/>
                <a:cs typeface="Times New Roman"/>
              </a:rPr>
              <a:t>Appeals</a:t>
            </a:r>
            <a:r>
              <a:rPr lang="en-US" sz="2400" b="1" i="1" dirty="0">
                <a:latin typeface="Times New Roman"/>
                <a:cs typeface="Times New Roman"/>
              </a:rPr>
              <a:t> • </a:t>
            </a:r>
            <a:r>
              <a:rPr lang="en-US" sz="2400" b="1" i="1" spc="75" dirty="0">
                <a:latin typeface="Times New Roman"/>
                <a:cs typeface="Times New Roman"/>
              </a:rPr>
              <a:t>Half-Truths </a:t>
            </a:r>
            <a:r>
              <a:rPr lang="en-US" sz="2400" b="1" i="1" spc="114" dirty="0">
                <a:latin typeface="Times New Roman"/>
                <a:cs typeface="Times New Roman"/>
              </a:rPr>
              <a:t>or</a:t>
            </a:r>
            <a:r>
              <a:rPr lang="en-US" sz="2400" b="1" i="1" spc="-315" dirty="0">
                <a:latin typeface="Times New Roman"/>
                <a:cs typeface="Times New Roman"/>
              </a:rPr>
              <a:t> </a:t>
            </a:r>
            <a:r>
              <a:rPr lang="en-US" sz="2400" b="1" i="1" dirty="0">
                <a:latin typeface="Times New Roman"/>
                <a:cs typeface="Times New Roman"/>
              </a:rPr>
              <a:t>Lies • </a:t>
            </a:r>
            <a:r>
              <a:rPr lang="en-US" sz="2400" b="1" i="1" spc="60" dirty="0">
                <a:latin typeface="Times New Roman"/>
                <a:cs typeface="Times New Roman"/>
              </a:rPr>
              <a:t>Catchy</a:t>
            </a:r>
            <a:r>
              <a:rPr lang="en-US" sz="2400" b="1" i="1" spc="-100" dirty="0">
                <a:latin typeface="Times New Roman"/>
                <a:cs typeface="Times New Roman"/>
              </a:rPr>
              <a:t> </a:t>
            </a:r>
            <a:r>
              <a:rPr lang="en-US" sz="2400" b="1" i="1" spc="50" dirty="0">
                <a:latin typeface="Times New Roman"/>
                <a:cs typeface="Times New Roman"/>
              </a:rPr>
              <a:t>Slogans</a:t>
            </a:r>
            <a:r>
              <a:rPr lang="en-US" sz="2400" b="1" i="1" dirty="0">
                <a:latin typeface="Times New Roman"/>
                <a:cs typeface="Times New Roman"/>
              </a:rPr>
              <a:t> • </a:t>
            </a:r>
            <a:r>
              <a:rPr lang="en-US" sz="2400" b="1" i="1" spc="20" dirty="0">
                <a:latin typeface="Times New Roman"/>
                <a:cs typeface="Times New Roman"/>
              </a:rPr>
              <a:t>Evocative </a:t>
            </a:r>
            <a:r>
              <a:rPr lang="en-US" sz="2400" b="1" i="1" spc="35" dirty="0">
                <a:latin typeface="Times New Roman"/>
                <a:cs typeface="Times New Roman"/>
              </a:rPr>
              <a:t>Visual</a:t>
            </a:r>
            <a:r>
              <a:rPr lang="en-US" sz="2400" b="1" i="1" spc="-290" dirty="0">
                <a:latin typeface="Times New Roman"/>
                <a:cs typeface="Times New Roman"/>
              </a:rPr>
              <a:t> </a:t>
            </a:r>
            <a:r>
              <a:rPr lang="en-US" sz="2400" b="1" i="1" spc="40" dirty="0">
                <a:latin typeface="Times New Roman"/>
                <a:cs typeface="Times New Roman"/>
              </a:rPr>
              <a:t>Symbols</a:t>
            </a:r>
            <a:r>
              <a:rPr lang="en-US" sz="2400" b="1" i="1" dirty="0">
                <a:latin typeface="Times New Roman"/>
                <a:cs typeface="Times New Roman"/>
              </a:rPr>
              <a:t> • </a:t>
            </a:r>
            <a:r>
              <a:rPr lang="en-US" sz="2400" b="1" i="1" spc="150" dirty="0">
                <a:latin typeface="Times New Roman"/>
                <a:cs typeface="Times New Roman"/>
              </a:rPr>
              <a:t>Humor </a:t>
            </a:r>
            <a:r>
              <a:rPr lang="en-US" sz="2400" b="1" i="1" spc="114" dirty="0">
                <a:latin typeface="Times New Roman"/>
                <a:cs typeface="Times New Roman"/>
              </a:rPr>
              <a:t>or </a:t>
            </a:r>
            <a:r>
              <a:rPr lang="en-US" sz="2400" b="1" i="1" spc="-459" dirty="0">
                <a:latin typeface="Times New Roman"/>
                <a:cs typeface="Times New Roman"/>
              </a:rPr>
              <a:t> </a:t>
            </a:r>
            <a:r>
              <a:rPr lang="en-US" sz="2400" b="1" i="1" spc="85" dirty="0">
                <a:latin typeface="Times New Roman"/>
                <a:cs typeface="Times New Roman"/>
              </a:rPr>
              <a:t>Caricatures</a:t>
            </a:r>
            <a:endParaRPr lang="en-US" sz="2400" b="1" i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18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D313-0C12-024D-A56E-6DE658B05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924" y="253692"/>
            <a:ext cx="7220457" cy="711200"/>
          </a:xfrm>
        </p:spPr>
        <p:txBody>
          <a:bodyPr/>
          <a:lstStyle/>
          <a:p>
            <a:r>
              <a:rPr lang="en-US" dirty="0"/>
              <a:t>Assignment Part II: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F192ECE-8565-024E-8C8D-78CBC483C271}"/>
              </a:ext>
            </a:extLst>
          </p:cNvPr>
          <p:cNvSpPr txBox="1"/>
          <p:nvPr/>
        </p:nvSpPr>
        <p:spPr>
          <a:xfrm>
            <a:off x="432924" y="1001023"/>
            <a:ext cx="6667500" cy="91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900" b="1" spc="-5" dirty="0">
                <a:solidFill>
                  <a:srgbClr val="231F58"/>
                </a:solidFill>
                <a:latin typeface="Adobe Caslon Pro"/>
                <a:cs typeface="Adobe Caslon Pro"/>
              </a:rPr>
              <a:t>Propaganda:</a:t>
            </a:r>
            <a:r>
              <a:rPr sz="1900" b="1" spc="-114" dirty="0">
                <a:solidFill>
                  <a:srgbClr val="231F58"/>
                </a:solidFill>
                <a:latin typeface="Adobe Caslon Pro"/>
                <a:cs typeface="Adobe Caslon Pro"/>
              </a:rPr>
              <a:t> </a:t>
            </a:r>
            <a:r>
              <a:rPr sz="1900" b="1" dirty="0">
                <a:solidFill>
                  <a:srgbClr val="231F58"/>
                </a:solidFill>
                <a:latin typeface="Adobe Caslon Pro"/>
                <a:cs typeface="Adobe Caslon Pro"/>
              </a:rPr>
              <a:t>How</a:t>
            </a:r>
            <a:r>
              <a:rPr lang="en-US" sz="1900" b="1" dirty="0">
                <a:solidFill>
                  <a:srgbClr val="231F58"/>
                </a:solidFill>
                <a:latin typeface="Adobe Caslon Pro"/>
                <a:cs typeface="Adobe Caslon Pro"/>
              </a:rPr>
              <a:t> </a:t>
            </a:r>
            <a:r>
              <a:rPr lang="en-US" sz="1900" b="1" spc="5" dirty="0">
                <a:solidFill>
                  <a:srgbClr val="231F58"/>
                </a:solidFill>
                <a:latin typeface="Adobe Caslon Pro"/>
                <a:cs typeface="Adobe Caslon Pro"/>
              </a:rPr>
              <a:t>America </a:t>
            </a:r>
            <a:r>
              <a:rPr lang="en-US" sz="1900" b="1" spc="10" dirty="0">
                <a:solidFill>
                  <a:srgbClr val="231F58"/>
                </a:solidFill>
                <a:latin typeface="Adobe Caslon Pro"/>
                <a:cs typeface="Adobe Caslon Pro"/>
              </a:rPr>
              <a:t>“Sold”</a:t>
            </a:r>
            <a:r>
              <a:rPr lang="en-US" sz="1900" b="1" spc="-175" dirty="0">
                <a:solidFill>
                  <a:srgbClr val="231F58"/>
                </a:solidFill>
                <a:latin typeface="Adobe Caslon Pro"/>
                <a:cs typeface="Adobe Caslon Pro"/>
              </a:rPr>
              <a:t> </a:t>
            </a:r>
            <a:r>
              <a:rPr lang="en-US" sz="1900" b="1" dirty="0">
                <a:solidFill>
                  <a:srgbClr val="231F58"/>
                </a:solidFill>
                <a:latin typeface="Adobe Caslon Pro"/>
                <a:cs typeface="Adobe Caslon Pro"/>
              </a:rPr>
              <a:t>WWI </a:t>
            </a:r>
            <a:r>
              <a:rPr lang="en-US" sz="1900" b="1" spc="5" dirty="0">
                <a:solidFill>
                  <a:srgbClr val="231F58"/>
                </a:solidFill>
                <a:latin typeface="Adobe Caslon Pro"/>
                <a:cs typeface="Adobe Caslon Pro"/>
              </a:rPr>
              <a:t>America </a:t>
            </a:r>
            <a:r>
              <a:rPr lang="en-US" sz="1900" b="1" spc="10" dirty="0">
                <a:solidFill>
                  <a:srgbClr val="231F58"/>
                </a:solidFill>
                <a:latin typeface="Adobe Caslon Pro"/>
                <a:cs typeface="Adobe Caslon Pro"/>
              </a:rPr>
              <a:t>“Sold”</a:t>
            </a:r>
            <a:r>
              <a:rPr lang="en-US" sz="1900" b="1" spc="-175" dirty="0">
                <a:solidFill>
                  <a:srgbClr val="231F58"/>
                </a:solidFill>
                <a:latin typeface="Adobe Caslon Pro"/>
                <a:cs typeface="Adobe Caslon Pro"/>
              </a:rPr>
              <a:t> </a:t>
            </a:r>
            <a:r>
              <a:rPr lang="en-US" sz="1900" b="1" dirty="0">
                <a:solidFill>
                  <a:srgbClr val="231F58"/>
                </a:solidFill>
                <a:latin typeface="Adobe Caslon Pro"/>
                <a:cs typeface="Adobe Caslon Pro"/>
              </a:rPr>
              <a:t>WWI</a:t>
            </a:r>
            <a:endParaRPr lang="en-US" sz="1900" dirty="0">
              <a:latin typeface="Adobe Caslon Pro"/>
              <a:cs typeface="Adobe Caslon Pro"/>
            </a:endParaRPr>
          </a:p>
          <a:p>
            <a:pPr marL="12700">
              <a:spcBef>
                <a:spcPts val="100"/>
              </a:spcBef>
            </a:pPr>
            <a:endParaRPr lang="en-US" sz="1900" dirty="0">
              <a:latin typeface="Adobe Caslon Pro"/>
              <a:cs typeface="Adobe Caslon Pro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900" dirty="0">
              <a:latin typeface="Adobe Caslon Pro"/>
              <a:cs typeface="Adobe Caslon Pro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5D869A-10AA-CD44-A48F-E8C5A47CF993}"/>
              </a:ext>
            </a:extLst>
          </p:cNvPr>
          <p:cNvSpPr txBox="1"/>
          <p:nvPr/>
        </p:nvSpPr>
        <p:spPr>
          <a:xfrm>
            <a:off x="152400" y="1419543"/>
            <a:ext cx="6400800" cy="53772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">
              <a:lnSpc>
                <a:spcPct val="106100"/>
              </a:lnSpc>
              <a:spcBef>
                <a:spcPts val="1010"/>
              </a:spcBef>
            </a:pP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American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government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relied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on 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propaganda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encourage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citizens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support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war.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Four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Minute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Men 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program 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was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one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most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successful 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propaganda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programs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World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War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I.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In  merely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18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months,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75,000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people</a:t>
            </a:r>
            <a:r>
              <a:rPr sz="165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delivered</a:t>
            </a:r>
            <a:endParaRPr sz="1650" dirty="0">
              <a:latin typeface="Arial"/>
              <a:cs typeface="Arial"/>
            </a:endParaRPr>
          </a:p>
          <a:p>
            <a:pPr marL="12700" marR="147955" lvl="1">
              <a:lnSpc>
                <a:spcPct val="106100"/>
              </a:lnSpc>
              <a:buAutoNum type="arabicPeriod" startAt="5"/>
              <a:tabLst>
                <a:tab pos="215900" algn="l"/>
              </a:tabLst>
            </a:pP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million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speeches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2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millions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people 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across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country.</a:t>
            </a:r>
            <a:endParaRPr sz="1650" dirty="0">
              <a:latin typeface="Arial"/>
              <a:cs typeface="Arial"/>
            </a:endParaRPr>
          </a:p>
          <a:p>
            <a:pPr marL="12700" marR="15240" indent="114300">
              <a:lnSpc>
                <a:spcPct val="106100"/>
              </a:lnSpc>
            </a:pPr>
            <a:r>
              <a:rPr sz="1650" spc="-10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speeches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covered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all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aspects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65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war, encouraging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people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conserve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food, 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buy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Liberty 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Bonds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(war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bonds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issued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by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the 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government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help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pay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war),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enlist 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military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service, and give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their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support 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war </a:t>
            </a:r>
            <a:r>
              <a:rPr sz="1650" spc="-20" dirty="0">
                <a:solidFill>
                  <a:srgbClr val="231F20"/>
                </a:solidFill>
                <a:latin typeface="Arial"/>
                <a:cs typeface="Arial"/>
              </a:rPr>
              <a:t>effort. 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They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could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be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delivered 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any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public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place,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such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as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movie theaters, 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street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corners,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county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fairs,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even  churches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synagogues.</a:t>
            </a:r>
            <a:endParaRPr sz="1650" dirty="0">
              <a:latin typeface="Arial"/>
              <a:cs typeface="Arial"/>
            </a:endParaRPr>
          </a:p>
          <a:p>
            <a:pPr marL="12700" marR="5080" indent="114300">
              <a:lnSpc>
                <a:spcPct val="106100"/>
              </a:lnSpc>
            </a:pP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Committee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Public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Information  </a:t>
            </a:r>
            <a:r>
              <a:rPr sz="1650" spc="-110" dirty="0">
                <a:solidFill>
                  <a:srgbClr val="231F20"/>
                </a:solidFill>
                <a:latin typeface="Arial"/>
                <a:cs typeface="Arial"/>
              </a:rPr>
              <a:t>(CPI)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provided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guidelines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write 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these 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speeches. </a:t>
            </a:r>
            <a:r>
              <a:rPr sz="1650" spc="-90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following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adapted 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example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how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encourage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2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75" dirty="0">
                <a:solidFill>
                  <a:srgbClr val="231F20"/>
                </a:solidFill>
                <a:latin typeface="Arial"/>
                <a:cs typeface="Arial"/>
              </a:rPr>
              <a:t>purchase 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Liberty</a:t>
            </a:r>
            <a:r>
              <a:rPr sz="1650" spc="-1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Bonds:</a:t>
            </a:r>
            <a:endParaRPr sz="1650" dirty="0">
              <a:latin typeface="Arial"/>
              <a:cs typeface="Arial"/>
            </a:endParaRPr>
          </a:p>
          <a:p>
            <a:pPr marL="127000" marR="57785" lvl="2">
              <a:lnSpc>
                <a:spcPct val="106100"/>
              </a:lnSpc>
              <a:buAutoNum type="arabicPeriod"/>
              <a:tabLst>
                <a:tab pos="262890" algn="l"/>
              </a:tabLst>
            </a:pPr>
            <a:r>
              <a:rPr sz="1650" b="1" spc="-10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650" b="1" spc="-8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650" b="1" spc="-95" dirty="0">
                <a:solidFill>
                  <a:srgbClr val="231F20"/>
                </a:solidFill>
                <a:latin typeface="Arial"/>
                <a:cs typeface="Arial"/>
              </a:rPr>
              <a:t>opening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70" dirty="0">
                <a:solidFill>
                  <a:srgbClr val="231F20"/>
                </a:solidFill>
                <a:latin typeface="Arial"/>
                <a:cs typeface="Arial"/>
              </a:rPr>
              <a:t>grab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1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attention 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interest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audience.</a:t>
            </a:r>
            <a:endParaRPr sz="1650" dirty="0">
              <a:latin typeface="Arial"/>
              <a:cs typeface="Arial"/>
            </a:endParaRPr>
          </a:p>
          <a:p>
            <a:pPr marL="127000" marR="60960" lvl="2">
              <a:lnSpc>
                <a:spcPct val="106100"/>
              </a:lnSpc>
              <a:buAutoNum type="arabicPeriod"/>
              <a:tabLst>
                <a:tab pos="262890" algn="l"/>
              </a:tabLst>
            </a:pPr>
            <a:r>
              <a:rPr sz="1650" b="1" spc="-55" dirty="0">
                <a:solidFill>
                  <a:srgbClr val="231F20"/>
                </a:solidFill>
                <a:latin typeface="Arial"/>
                <a:cs typeface="Arial"/>
              </a:rPr>
              <a:t>Write </a:t>
            </a:r>
            <a:r>
              <a:rPr sz="1650" b="1" spc="-70" dirty="0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sz="1650" b="1" spc="-95" dirty="0">
                <a:solidFill>
                  <a:srgbClr val="231F20"/>
                </a:solidFill>
                <a:latin typeface="Arial"/>
                <a:cs typeface="Arial"/>
              </a:rPr>
              <a:t>body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55" dirty="0">
                <a:solidFill>
                  <a:srgbClr val="231F20"/>
                </a:solidFill>
                <a:latin typeface="Arial"/>
                <a:cs typeface="Arial"/>
              </a:rPr>
              <a:t>present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facts </a:t>
            </a:r>
            <a:r>
              <a:rPr sz="1650" spc="-15" dirty="0">
                <a:solidFill>
                  <a:srgbClr val="231F20"/>
                </a:solidFill>
                <a:latin typeface="Arial"/>
                <a:cs typeface="Arial"/>
              </a:rPr>
              <a:t>that will 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appeal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rationality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0" dirty="0">
                <a:solidFill>
                  <a:srgbClr val="231F20"/>
                </a:solidFill>
                <a:latin typeface="Arial"/>
                <a:cs typeface="Arial"/>
              </a:rPr>
              <a:t>audience.</a:t>
            </a:r>
            <a:endParaRPr sz="1650" dirty="0">
              <a:latin typeface="Arial"/>
              <a:cs typeface="Arial"/>
            </a:endParaRPr>
          </a:p>
          <a:p>
            <a:pPr marL="127000" marR="124460" lvl="2">
              <a:lnSpc>
                <a:spcPct val="106100"/>
              </a:lnSpc>
              <a:buAutoNum type="arabicPeriod"/>
              <a:tabLst>
                <a:tab pos="262890" algn="l"/>
              </a:tabLst>
            </a:pPr>
            <a:r>
              <a:rPr sz="1650" b="1" spc="-10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650" b="1" spc="-8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650" b="1" spc="-70" dirty="0">
                <a:solidFill>
                  <a:srgbClr val="231F20"/>
                </a:solidFill>
                <a:latin typeface="Arial"/>
                <a:cs typeface="Arial"/>
              </a:rPr>
              <a:t>emotional </a:t>
            </a:r>
            <a:r>
              <a:rPr sz="1650" b="1" spc="-80" dirty="0">
                <a:solidFill>
                  <a:srgbClr val="231F20"/>
                </a:solidFill>
                <a:latin typeface="Arial"/>
                <a:cs typeface="Arial"/>
              </a:rPr>
              <a:t>appeal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650" spc="-30" dirty="0">
                <a:solidFill>
                  <a:srgbClr val="231F20"/>
                </a:solidFill>
                <a:latin typeface="Arial"/>
                <a:cs typeface="Arial"/>
              </a:rPr>
              <a:t>stir  </a:t>
            </a:r>
            <a:r>
              <a:rPr sz="1650" spc="-40" dirty="0">
                <a:solidFill>
                  <a:srgbClr val="231F20"/>
                </a:solidFill>
                <a:latin typeface="Arial"/>
                <a:cs typeface="Arial"/>
              </a:rPr>
              <a:t>sentiment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make </a:t>
            </a:r>
            <a:r>
              <a:rPr sz="1650" spc="-25" dirty="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audience</a:t>
            </a:r>
            <a:r>
              <a:rPr sz="1650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231F20"/>
                </a:solidFill>
                <a:latin typeface="Arial"/>
                <a:cs typeface="Arial"/>
              </a:rPr>
              <a:t>want 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act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50" dirty="0">
                <a:solidFill>
                  <a:srgbClr val="231F20"/>
                </a:solidFill>
                <a:latin typeface="Arial"/>
                <a:cs typeface="Arial"/>
              </a:rPr>
              <a:t>buy</a:t>
            </a:r>
            <a:r>
              <a:rPr sz="1650" spc="-80" dirty="0">
                <a:solidFill>
                  <a:srgbClr val="231F20"/>
                </a:solidFill>
                <a:latin typeface="Arial"/>
                <a:cs typeface="Arial"/>
              </a:rPr>
              <a:t> Bonds.</a:t>
            </a:r>
            <a:endParaRPr sz="1650" dirty="0">
              <a:latin typeface="Arial"/>
              <a:cs typeface="Arial"/>
            </a:endParaRPr>
          </a:p>
          <a:p>
            <a:pPr marL="127000" marR="59055" lvl="2">
              <a:lnSpc>
                <a:spcPct val="106100"/>
              </a:lnSpc>
              <a:buAutoNum type="arabicPeriod"/>
              <a:tabLst>
                <a:tab pos="262890" algn="l"/>
              </a:tabLst>
            </a:pPr>
            <a:r>
              <a:rPr sz="1650" b="1" spc="-100" dirty="0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sz="1650" b="1" spc="-85" dirty="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sz="1650" b="1" spc="-95" dirty="0">
                <a:solidFill>
                  <a:srgbClr val="231F20"/>
                </a:solidFill>
                <a:latin typeface="Arial"/>
                <a:cs typeface="Arial"/>
              </a:rPr>
              <a:t>ending </a:t>
            </a:r>
            <a:r>
              <a:rPr sz="1650" b="1" spc="-45" dirty="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sz="1650" b="1" spc="-110" dirty="0">
                <a:solidFill>
                  <a:srgbClr val="231F20"/>
                </a:solidFill>
                <a:latin typeface="Arial"/>
                <a:cs typeface="Arial"/>
              </a:rPr>
              <a:t>summarizes </a:t>
            </a:r>
            <a:r>
              <a:rPr sz="1650" spc="-45" dirty="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closing</a:t>
            </a:r>
            <a:r>
              <a:rPr sz="165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50" spc="-65" dirty="0">
                <a:solidFill>
                  <a:srgbClr val="231F20"/>
                </a:solidFill>
                <a:latin typeface="Arial"/>
                <a:cs typeface="Arial"/>
              </a:rPr>
              <a:t>appeal.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D469906C-8F07-1846-A7C5-B2946A7DA57F}"/>
              </a:ext>
            </a:extLst>
          </p:cNvPr>
          <p:cNvSpPr/>
          <p:nvPr/>
        </p:nvSpPr>
        <p:spPr>
          <a:xfrm>
            <a:off x="6833724" y="253692"/>
            <a:ext cx="2272468" cy="3099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2">
            <a:extLst>
              <a:ext uri="{FF2B5EF4-FFF2-40B4-BE49-F238E27FC236}">
                <a16:creationId xmlns:a16="http://schemas.microsoft.com/office/drawing/2014/main" id="{828FC131-E91E-394C-B2B4-CC6FDC9A465C}"/>
              </a:ext>
            </a:extLst>
          </p:cNvPr>
          <p:cNvSpPr/>
          <p:nvPr/>
        </p:nvSpPr>
        <p:spPr>
          <a:xfrm>
            <a:off x="6574971" y="3474672"/>
            <a:ext cx="2391981" cy="3054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452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243" y="1295400"/>
            <a:ext cx="20783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50" dirty="0"/>
              <a:t>P</a:t>
            </a:r>
            <a:r>
              <a:rPr sz="5000" spc="-300" dirty="0"/>
              <a:t>r</a:t>
            </a:r>
            <a:r>
              <a:rPr sz="5000" spc="-325" dirty="0"/>
              <a:t>e</a:t>
            </a:r>
            <a:r>
              <a:rPr sz="5000" spc="-140" dirty="0"/>
              <a:t>vi</a:t>
            </a:r>
            <a:r>
              <a:rPr sz="5000" spc="-254" dirty="0"/>
              <a:t>e</a:t>
            </a:r>
            <a:r>
              <a:rPr sz="5000" spc="-35" dirty="0"/>
              <a:t>w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304800" y="2667000"/>
            <a:ext cx="8416925" cy="338074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105" dirty="0">
                <a:latin typeface="Times New Roman"/>
                <a:cs typeface="Times New Roman"/>
              </a:rPr>
              <a:t>Propaganda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advertising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are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very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similar</a:t>
            </a:r>
            <a:endParaRPr sz="2600" dirty="0">
              <a:latin typeface="Times New Roman"/>
              <a:cs typeface="Times New Roman"/>
            </a:endParaRPr>
          </a:p>
          <a:p>
            <a:pPr marL="652780" marR="5080" lvl="1" indent="-247015">
              <a:lnSpc>
                <a:spcPct val="100000"/>
              </a:lnSpc>
              <a:spcBef>
                <a:spcPts val="585"/>
              </a:spcBef>
              <a:buClr>
                <a:srgbClr val="6D9FAF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50" dirty="0">
                <a:latin typeface="Times New Roman"/>
                <a:cs typeface="Times New Roman"/>
              </a:rPr>
              <a:t>Advertising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often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meant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to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get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people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to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buy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product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or  </a:t>
            </a:r>
            <a:r>
              <a:rPr sz="2400" spc="90" dirty="0">
                <a:latin typeface="Times New Roman"/>
                <a:cs typeface="Times New Roman"/>
              </a:rPr>
              <a:t>use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335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service</a:t>
            </a:r>
            <a:endParaRPr sz="2400" dirty="0">
              <a:latin typeface="Times New Roman"/>
              <a:cs typeface="Times New Roman"/>
            </a:endParaRPr>
          </a:p>
          <a:p>
            <a:pPr marL="652780" marR="420370" lvl="1" indent="-247015">
              <a:lnSpc>
                <a:spcPct val="100000"/>
              </a:lnSpc>
              <a:spcBef>
                <a:spcPts val="580"/>
              </a:spcBef>
              <a:buClr>
                <a:srgbClr val="6D9FAF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100" dirty="0">
                <a:latin typeface="Times New Roman"/>
                <a:cs typeface="Times New Roman"/>
              </a:rPr>
              <a:t>Propaganda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meant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to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get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people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to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think,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act,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feel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  </a:t>
            </a:r>
            <a:r>
              <a:rPr sz="2400" spc="90" dirty="0">
                <a:latin typeface="Times New Roman"/>
                <a:cs typeface="Times New Roman"/>
              </a:rPr>
              <a:t>particular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way</a:t>
            </a:r>
            <a:endParaRPr sz="2400" dirty="0">
              <a:latin typeface="Times New Roman"/>
              <a:cs typeface="Times New Roman"/>
            </a:endParaRPr>
          </a:p>
          <a:p>
            <a:pPr marL="287020" marR="154940" indent="-274320">
              <a:lnSpc>
                <a:spcPct val="100000"/>
              </a:lnSpc>
              <a:spcBef>
                <a:spcPts val="61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55" dirty="0">
                <a:latin typeface="Times New Roman"/>
                <a:cs typeface="Times New Roman"/>
              </a:rPr>
              <a:t>Advertisers </a:t>
            </a:r>
            <a:r>
              <a:rPr sz="2600" spc="160" dirty="0">
                <a:latin typeface="Times New Roman"/>
                <a:cs typeface="Times New Roman"/>
              </a:rPr>
              <a:t>and </a:t>
            </a:r>
            <a:r>
              <a:rPr sz="2600" spc="95" dirty="0">
                <a:latin typeface="Times New Roman"/>
                <a:cs typeface="Times New Roman"/>
              </a:rPr>
              <a:t>Propagandists </a:t>
            </a:r>
            <a:r>
              <a:rPr sz="2600" spc="100" dirty="0">
                <a:latin typeface="Times New Roman"/>
                <a:cs typeface="Times New Roman"/>
              </a:rPr>
              <a:t>use </a:t>
            </a:r>
            <a:r>
              <a:rPr sz="2600" spc="110" dirty="0">
                <a:latin typeface="Times New Roman"/>
                <a:cs typeface="Times New Roman"/>
              </a:rPr>
              <a:t>many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60" dirty="0">
                <a:latin typeface="Times New Roman"/>
                <a:cs typeface="Times New Roman"/>
              </a:rPr>
              <a:t>the </a:t>
            </a:r>
            <a:r>
              <a:rPr sz="2600" spc="114" dirty="0">
                <a:latin typeface="Times New Roman"/>
                <a:cs typeface="Times New Roman"/>
              </a:rPr>
              <a:t>same  </a:t>
            </a:r>
            <a:r>
              <a:rPr sz="2600" spc="70" dirty="0">
                <a:latin typeface="Times New Roman"/>
                <a:cs typeface="Times New Roman"/>
              </a:rPr>
              <a:t>tools—slogans,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humor,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caricatures,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emotional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images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or  </a:t>
            </a:r>
            <a:r>
              <a:rPr sz="2600" spc="70" dirty="0">
                <a:latin typeface="Times New Roman"/>
                <a:cs typeface="Times New Roman"/>
              </a:rPr>
              <a:t>language,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37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visual </a:t>
            </a:r>
            <a:r>
              <a:rPr sz="2600" spc="75" dirty="0">
                <a:latin typeface="Times New Roman"/>
                <a:cs typeface="Times New Roman"/>
              </a:rPr>
              <a:t>symbols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642" y="1371600"/>
            <a:ext cx="20783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450" dirty="0"/>
              <a:t>P</a:t>
            </a:r>
            <a:r>
              <a:rPr sz="5000" spc="-300" dirty="0"/>
              <a:t>r</a:t>
            </a:r>
            <a:r>
              <a:rPr sz="5000" spc="-325" dirty="0"/>
              <a:t>e</a:t>
            </a:r>
            <a:r>
              <a:rPr sz="5000" spc="-140" dirty="0"/>
              <a:t>vi</a:t>
            </a:r>
            <a:r>
              <a:rPr sz="5000" spc="-254" dirty="0"/>
              <a:t>e</a:t>
            </a:r>
            <a:r>
              <a:rPr sz="5000" spc="-35" dirty="0"/>
              <a:t>w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2438400"/>
            <a:ext cx="3973195" cy="3830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2545" indent="-274320">
              <a:lnSpc>
                <a:spcPct val="100000"/>
              </a:lnSpc>
              <a:spcBef>
                <a:spcPts val="10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40" dirty="0">
                <a:latin typeface="Times New Roman"/>
                <a:cs typeface="Times New Roman"/>
              </a:rPr>
              <a:t>Look </a:t>
            </a:r>
            <a:r>
              <a:rPr sz="2400" spc="125" dirty="0">
                <a:latin typeface="Times New Roman"/>
                <a:cs typeface="Times New Roman"/>
              </a:rPr>
              <a:t>through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36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magazine  </a:t>
            </a:r>
            <a:r>
              <a:rPr sz="2400" spc="110" dirty="0">
                <a:latin typeface="Times New Roman"/>
                <a:cs typeface="Times New Roman"/>
              </a:rPr>
              <a:t>or </a:t>
            </a:r>
            <a:r>
              <a:rPr sz="2400" spc="100" dirty="0">
                <a:latin typeface="Times New Roman"/>
                <a:cs typeface="Times New Roman"/>
              </a:rPr>
              <a:t>newspaper </a:t>
            </a:r>
            <a:r>
              <a:rPr sz="2400" spc="145" dirty="0">
                <a:latin typeface="Times New Roman"/>
                <a:cs typeface="Times New Roman"/>
              </a:rPr>
              <a:t>on </a:t>
            </a:r>
            <a:r>
              <a:rPr sz="2400" spc="65" dirty="0">
                <a:latin typeface="Times New Roman"/>
                <a:cs typeface="Times New Roman"/>
              </a:rPr>
              <a:t>your </a:t>
            </a:r>
            <a:r>
              <a:rPr sz="2400" spc="85" dirty="0">
                <a:latin typeface="Times New Roman"/>
                <a:cs typeface="Times New Roman"/>
              </a:rPr>
              <a:t>desk  </a:t>
            </a:r>
            <a:r>
              <a:rPr sz="2400" spc="145" dirty="0">
                <a:latin typeface="Times New Roman"/>
                <a:cs typeface="Times New Roman"/>
              </a:rPr>
              <a:t>and </a:t>
            </a:r>
            <a:r>
              <a:rPr sz="2400" spc="90" dirty="0">
                <a:latin typeface="Times New Roman"/>
                <a:cs typeface="Times New Roman"/>
              </a:rPr>
              <a:t>find </a:t>
            </a:r>
            <a:r>
              <a:rPr sz="2400" spc="140" dirty="0">
                <a:latin typeface="Times New Roman"/>
                <a:cs typeface="Times New Roman"/>
              </a:rPr>
              <a:t>an </a:t>
            </a:r>
            <a:r>
              <a:rPr sz="2400" spc="100" dirty="0">
                <a:latin typeface="Times New Roman"/>
                <a:cs typeface="Times New Roman"/>
              </a:rPr>
              <a:t>advertisement  </a:t>
            </a:r>
            <a:r>
              <a:rPr sz="2400" spc="155" dirty="0">
                <a:latin typeface="Times New Roman"/>
                <a:cs typeface="Times New Roman"/>
              </a:rPr>
              <a:t>that</a:t>
            </a:r>
            <a:r>
              <a:rPr sz="2400" spc="-434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 </a:t>
            </a:r>
            <a:r>
              <a:rPr sz="2400" spc="70" dirty="0">
                <a:latin typeface="Times New Roman"/>
                <a:cs typeface="Times New Roman"/>
              </a:rPr>
              <a:t>particularly </a:t>
            </a:r>
            <a:r>
              <a:rPr sz="2400" spc="25" dirty="0">
                <a:latin typeface="Times New Roman"/>
                <a:cs typeface="Times New Roman"/>
              </a:rPr>
              <a:t>effective.</a:t>
            </a:r>
            <a:endParaRPr sz="2400" dirty="0">
              <a:latin typeface="Times New Roman"/>
              <a:cs typeface="Times New Roman"/>
            </a:endParaRPr>
          </a:p>
          <a:p>
            <a:pPr marL="287020" marR="13335" indent="-274320">
              <a:lnSpc>
                <a:spcPct val="100000"/>
              </a:lnSpc>
              <a:spcBef>
                <a:spcPts val="575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90" dirty="0">
                <a:latin typeface="Times New Roman"/>
                <a:cs typeface="Times New Roman"/>
              </a:rPr>
              <a:t>Write </a:t>
            </a:r>
            <a:r>
              <a:rPr sz="2400" spc="50" dirty="0">
                <a:latin typeface="Times New Roman"/>
                <a:cs typeface="Times New Roman"/>
              </a:rPr>
              <a:t>below </a:t>
            </a:r>
            <a:r>
              <a:rPr sz="2400" spc="145" dirty="0">
                <a:latin typeface="Times New Roman"/>
                <a:cs typeface="Times New Roman"/>
              </a:rPr>
              <a:t>the </a:t>
            </a:r>
            <a:r>
              <a:rPr sz="2400" spc="120" dirty="0">
                <a:latin typeface="Times New Roman"/>
                <a:cs typeface="Times New Roman"/>
              </a:rPr>
              <a:t>ad </a:t>
            </a:r>
            <a:r>
              <a:rPr sz="2400" spc="145" dirty="0">
                <a:latin typeface="Times New Roman"/>
                <a:cs typeface="Times New Roman"/>
              </a:rPr>
              <a:t>the  </a:t>
            </a:r>
            <a:r>
              <a:rPr sz="2400" spc="50" dirty="0">
                <a:latin typeface="Times New Roman"/>
                <a:cs typeface="Times New Roman"/>
              </a:rPr>
              <a:t>objective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you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think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ad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  </a:t>
            </a:r>
            <a:r>
              <a:rPr sz="2400" spc="90" dirty="0">
                <a:latin typeface="Times New Roman"/>
                <a:cs typeface="Times New Roman"/>
              </a:rPr>
              <a:t>designed </a:t>
            </a:r>
            <a:r>
              <a:rPr sz="2400" spc="120" dirty="0">
                <a:latin typeface="Times New Roman"/>
                <a:cs typeface="Times New Roman"/>
              </a:rPr>
              <a:t>to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achieve.</a:t>
            </a:r>
            <a:endParaRPr sz="24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105" dirty="0">
                <a:latin typeface="Times New Roman"/>
                <a:cs typeface="Times New Roman"/>
              </a:rPr>
              <a:t>Annotate </a:t>
            </a:r>
            <a:r>
              <a:rPr sz="2400" spc="145" dirty="0">
                <a:latin typeface="Times New Roman"/>
                <a:cs typeface="Times New Roman"/>
              </a:rPr>
              <a:t>the </a:t>
            </a:r>
            <a:r>
              <a:rPr sz="2400" spc="120" dirty="0">
                <a:latin typeface="Times New Roman"/>
                <a:cs typeface="Times New Roman"/>
              </a:rPr>
              <a:t>ad to </a:t>
            </a:r>
            <a:r>
              <a:rPr sz="2400" spc="85" dirty="0">
                <a:latin typeface="Times New Roman"/>
                <a:cs typeface="Times New Roman"/>
              </a:rPr>
              <a:t>indicate 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tools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advertiser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used  </a:t>
            </a:r>
            <a:r>
              <a:rPr sz="2400" spc="120" dirty="0">
                <a:latin typeface="Times New Roman"/>
                <a:cs typeface="Times New Roman"/>
              </a:rPr>
              <a:t>to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achieve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their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objective.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9461" y="1600200"/>
            <a:ext cx="3991355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931908"/>
            <a:ext cx="555244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Common</a:t>
            </a:r>
            <a:r>
              <a:rPr spc="-254" dirty="0"/>
              <a:t> </a:t>
            </a:r>
            <a:r>
              <a:rPr spc="-200" dirty="0"/>
              <a:t>Objectives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of </a:t>
            </a:r>
            <a:r>
              <a:rPr spc="-114" dirty="0"/>
              <a:t>Wartime</a:t>
            </a:r>
            <a:r>
              <a:rPr spc="-555" dirty="0"/>
              <a:t> </a:t>
            </a:r>
            <a:r>
              <a:rPr spc="-275" dirty="0"/>
              <a:t>Propaganda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2399030"/>
            <a:ext cx="8372475" cy="4306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21334" indent="-274320">
              <a:lnSpc>
                <a:spcPct val="100000"/>
              </a:lnSpc>
              <a:spcBef>
                <a:spcPts val="10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60" dirty="0">
                <a:latin typeface="Times New Roman"/>
                <a:cs typeface="Times New Roman"/>
              </a:rPr>
              <a:t>To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recruit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soldiers,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either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through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draft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voluntary  </a:t>
            </a:r>
            <a:r>
              <a:rPr sz="2600" spc="130" dirty="0">
                <a:latin typeface="Times New Roman"/>
                <a:cs typeface="Times New Roman"/>
              </a:rPr>
              <a:t>enlistment</a:t>
            </a:r>
            <a:endParaRPr sz="2600" dirty="0">
              <a:latin typeface="Times New Roman"/>
              <a:cs typeface="Times New Roman"/>
            </a:endParaRPr>
          </a:p>
          <a:p>
            <a:pPr marL="287020" marR="18415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60" dirty="0">
                <a:latin typeface="Times New Roman"/>
                <a:cs typeface="Times New Roman"/>
              </a:rPr>
              <a:t>To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finance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war</a:t>
            </a:r>
            <a:r>
              <a:rPr sz="2600" spc="-16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effort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through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sale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war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bonds—  </a:t>
            </a:r>
            <a:r>
              <a:rPr sz="2600" spc="90" dirty="0">
                <a:latin typeface="Times New Roman"/>
                <a:cs typeface="Times New Roman"/>
              </a:rPr>
              <a:t>loans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from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citizens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government—or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new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taxes.</a:t>
            </a:r>
            <a:endParaRPr sz="26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60" dirty="0">
                <a:latin typeface="Times New Roman"/>
                <a:cs typeface="Times New Roman"/>
              </a:rPr>
              <a:t>To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eliminate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dissent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unifying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country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behind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75" dirty="0">
                <a:latin typeface="Times New Roman"/>
                <a:cs typeface="Times New Roman"/>
              </a:rPr>
              <a:t>war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effort</a:t>
            </a:r>
            <a:endParaRPr sz="2600" dirty="0">
              <a:latin typeface="Times New Roman"/>
              <a:cs typeface="Times New Roman"/>
            </a:endParaRPr>
          </a:p>
          <a:p>
            <a:pPr marL="287020" marR="633095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60" dirty="0">
                <a:latin typeface="Times New Roman"/>
                <a:cs typeface="Times New Roman"/>
              </a:rPr>
              <a:t>To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conserve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resources—such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as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food,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oil,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steel—  </a:t>
            </a:r>
            <a:r>
              <a:rPr sz="2600" spc="75" dirty="0">
                <a:latin typeface="Times New Roman"/>
                <a:cs typeface="Times New Roman"/>
              </a:rPr>
              <a:t>necessary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5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wage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war</a:t>
            </a:r>
            <a:endParaRPr sz="2600" dirty="0">
              <a:latin typeface="Times New Roman"/>
              <a:cs typeface="Times New Roman"/>
            </a:endParaRPr>
          </a:p>
          <a:p>
            <a:pPr marL="287020" marR="11176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60" dirty="0">
                <a:latin typeface="Times New Roman"/>
                <a:cs typeface="Times New Roman"/>
              </a:rPr>
              <a:t>To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increase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participation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in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organizations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to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support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  </a:t>
            </a:r>
            <a:r>
              <a:rPr sz="2600" spc="75" dirty="0">
                <a:latin typeface="Times New Roman"/>
                <a:cs typeface="Times New Roman"/>
              </a:rPr>
              <a:t>war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effort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295400"/>
            <a:ext cx="6814184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Common</a:t>
            </a:r>
            <a:r>
              <a:rPr spc="-254" dirty="0"/>
              <a:t> </a:t>
            </a:r>
            <a:r>
              <a:rPr spc="-340" dirty="0"/>
              <a:t>Tools</a:t>
            </a:r>
          </a:p>
          <a:p>
            <a:pPr marL="12700">
              <a:lnSpc>
                <a:spcPct val="100000"/>
              </a:lnSpc>
            </a:pPr>
            <a:r>
              <a:rPr spc="-315" dirty="0"/>
              <a:t>Used </a:t>
            </a:r>
            <a:r>
              <a:rPr spc="-55" dirty="0"/>
              <a:t>in </a:t>
            </a:r>
            <a:r>
              <a:rPr spc="-114" dirty="0"/>
              <a:t>Wartime</a:t>
            </a:r>
            <a:r>
              <a:rPr spc="-425" dirty="0"/>
              <a:t> </a:t>
            </a:r>
            <a:r>
              <a:rPr spc="-275" dirty="0"/>
              <a:t>Propaganda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2819400"/>
            <a:ext cx="3871595" cy="38303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0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120" dirty="0">
                <a:latin typeface="Times New Roman"/>
                <a:cs typeface="Times New Roman"/>
              </a:rPr>
              <a:t>Demonization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95" dirty="0">
                <a:latin typeface="Times New Roman"/>
                <a:cs typeface="Times New Roman"/>
              </a:rPr>
              <a:t>Emotional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Appeals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30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65" dirty="0">
                <a:latin typeface="Times New Roman"/>
                <a:cs typeface="Times New Roman"/>
              </a:rPr>
              <a:t>Name-Calling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0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90" dirty="0">
                <a:latin typeface="Times New Roman"/>
                <a:cs typeface="Times New Roman"/>
              </a:rPr>
              <a:t>Patriotic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55" dirty="0">
                <a:latin typeface="Times New Roman"/>
                <a:cs typeface="Times New Roman"/>
              </a:rPr>
              <a:t>Appeals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75" dirty="0">
                <a:latin typeface="Times New Roman"/>
                <a:cs typeface="Times New Roman"/>
              </a:rPr>
              <a:t>Half-Truths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Lies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60" dirty="0">
                <a:latin typeface="Times New Roman"/>
                <a:cs typeface="Times New Roman"/>
              </a:rPr>
              <a:t>Catchy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Slogans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20" dirty="0">
                <a:latin typeface="Times New Roman"/>
                <a:cs typeface="Times New Roman"/>
              </a:rPr>
              <a:t>Evocative </a:t>
            </a:r>
            <a:r>
              <a:rPr sz="2600" spc="35" dirty="0">
                <a:latin typeface="Times New Roman"/>
                <a:cs typeface="Times New Roman"/>
              </a:rPr>
              <a:t>Visual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Symbols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150" dirty="0">
                <a:latin typeface="Times New Roman"/>
                <a:cs typeface="Times New Roman"/>
              </a:rPr>
              <a:t>Humor </a:t>
            </a:r>
            <a:r>
              <a:rPr sz="2600" spc="114" dirty="0">
                <a:latin typeface="Times New Roman"/>
                <a:cs typeface="Times New Roman"/>
              </a:rPr>
              <a:t>or</a:t>
            </a:r>
            <a:r>
              <a:rPr sz="2600" spc="-459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Cariacatures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829" y="1295400"/>
            <a:ext cx="61639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95" dirty="0"/>
              <a:t>Primary </a:t>
            </a:r>
            <a:r>
              <a:rPr sz="5000" spc="-335" dirty="0"/>
              <a:t>Source</a:t>
            </a:r>
            <a:r>
              <a:rPr sz="5000" spc="-430" dirty="0"/>
              <a:t> </a:t>
            </a:r>
            <a:r>
              <a:rPr sz="5000" spc="-285" dirty="0"/>
              <a:t>Analysis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2286000"/>
            <a:ext cx="48621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8D88A3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40" dirty="0">
                <a:latin typeface="Times New Roman"/>
                <a:cs typeface="Times New Roman"/>
              </a:rPr>
              <a:t>Let’s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do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first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poster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together.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36716" y="1219200"/>
            <a:ext cx="21717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265" dirty="0"/>
              <a:t>Poster</a:t>
            </a:r>
            <a:r>
              <a:rPr sz="5000" spc="-355" dirty="0"/>
              <a:t> </a:t>
            </a:r>
            <a:r>
              <a:rPr sz="5000" spc="-440" dirty="0"/>
              <a:t>A</a:t>
            </a:r>
            <a:endParaRPr sz="5000" dirty="0"/>
          </a:p>
        </p:txBody>
      </p:sp>
      <p:sp>
        <p:nvSpPr>
          <p:cNvPr id="3" name="object 3"/>
          <p:cNvSpPr txBox="1"/>
          <p:nvPr/>
        </p:nvSpPr>
        <p:spPr>
          <a:xfrm>
            <a:off x="5134736" y="2209800"/>
            <a:ext cx="3375660" cy="44157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75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160" dirty="0">
                <a:latin typeface="Times New Roman"/>
                <a:cs typeface="Times New Roman"/>
              </a:rPr>
              <a:t>What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do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you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see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here?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160" dirty="0">
                <a:latin typeface="Times New Roman"/>
                <a:cs typeface="Times New Roman"/>
              </a:rPr>
              <a:t>What </a:t>
            </a:r>
            <a:r>
              <a:rPr sz="2400" spc="20" dirty="0">
                <a:latin typeface="Times New Roman"/>
                <a:cs typeface="Times New Roman"/>
              </a:rPr>
              <a:t>is </a:t>
            </a:r>
            <a:r>
              <a:rPr sz="2400" spc="114" dirty="0">
                <a:latin typeface="Times New Roman"/>
                <a:cs typeface="Times New Roman"/>
              </a:rPr>
              <a:t>happening</a:t>
            </a:r>
            <a:r>
              <a:rPr sz="2400" spc="-35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endParaRPr sz="24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poster?</a:t>
            </a:r>
            <a:endParaRPr sz="2400" dirty="0">
              <a:latin typeface="Times New Roman"/>
              <a:cs typeface="Times New Roman"/>
            </a:endParaRPr>
          </a:p>
          <a:p>
            <a:pPr marL="287020" marR="162560" indent="-274320">
              <a:lnSpc>
                <a:spcPct val="100000"/>
              </a:lnSpc>
              <a:spcBef>
                <a:spcPts val="58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120" dirty="0">
                <a:latin typeface="Times New Roman"/>
                <a:cs typeface="Times New Roman"/>
              </a:rPr>
              <a:t>Which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country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do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you  </a:t>
            </a:r>
            <a:r>
              <a:rPr sz="2400" spc="130" dirty="0">
                <a:latin typeface="Times New Roman"/>
                <a:cs typeface="Times New Roman"/>
              </a:rPr>
              <a:t>think </a:t>
            </a:r>
            <a:r>
              <a:rPr sz="2400" spc="105" dirty="0">
                <a:latin typeface="Times New Roman"/>
                <a:cs typeface="Times New Roman"/>
              </a:rPr>
              <a:t>produced </a:t>
            </a:r>
            <a:r>
              <a:rPr sz="2400" spc="100" dirty="0">
                <a:latin typeface="Times New Roman"/>
                <a:cs typeface="Times New Roman"/>
              </a:rPr>
              <a:t>this  </a:t>
            </a:r>
            <a:r>
              <a:rPr sz="2400" spc="85" dirty="0">
                <a:latin typeface="Times New Roman"/>
                <a:cs typeface="Times New Roman"/>
              </a:rPr>
              <a:t>poster?</a:t>
            </a:r>
            <a:endParaRPr sz="2400" dirty="0">
              <a:latin typeface="Times New Roman"/>
              <a:cs typeface="Times New Roman"/>
            </a:endParaRPr>
          </a:p>
          <a:p>
            <a:pPr marL="287020" marR="322580" indent="-274320">
              <a:lnSpc>
                <a:spcPct val="100000"/>
              </a:lnSpc>
              <a:spcBef>
                <a:spcPts val="575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160" dirty="0">
                <a:latin typeface="Times New Roman"/>
                <a:cs typeface="Times New Roman"/>
              </a:rPr>
              <a:t>What</a:t>
            </a:r>
            <a:r>
              <a:rPr sz="2400" spc="-405" dirty="0">
                <a:latin typeface="Times New Roman"/>
                <a:cs typeface="Times New Roman"/>
              </a:rPr>
              <a:t> </a:t>
            </a:r>
            <a:r>
              <a:rPr sz="2400" spc="50" dirty="0">
                <a:latin typeface="Times New Roman"/>
                <a:cs typeface="Times New Roman"/>
              </a:rPr>
              <a:t>objective </a:t>
            </a:r>
            <a:r>
              <a:rPr sz="2400" spc="20" dirty="0">
                <a:latin typeface="Times New Roman"/>
                <a:cs typeface="Times New Roman"/>
              </a:rPr>
              <a:t>is </a:t>
            </a:r>
            <a:r>
              <a:rPr sz="2400" spc="145" dirty="0">
                <a:latin typeface="Times New Roman"/>
                <a:cs typeface="Times New Roman"/>
              </a:rPr>
              <a:t>the  </a:t>
            </a:r>
            <a:r>
              <a:rPr sz="2400" spc="100" dirty="0">
                <a:latin typeface="Times New Roman"/>
                <a:cs typeface="Times New Roman"/>
              </a:rPr>
              <a:t>poster </a:t>
            </a:r>
            <a:r>
              <a:rPr sz="2400" spc="90" dirty="0">
                <a:latin typeface="Times New Roman"/>
                <a:cs typeface="Times New Roman"/>
              </a:rPr>
              <a:t>designed </a:t>
            </a:r>
            <a:r>
              <a:rPr sz="2400" spc="120" dirty="0">
                <a:latin typeface="Times New Roman"/>
                <a:cs typeface="Times New Roman"/>
              </a:rPr>
              <a:t>to  </a:t>
            </a:r>
            <a:r>
              <a:rPr sz="2400" spc="45" dirty="0">
                <a:latin typeface="Times New Roman"/>
                <a:cs typeface="Times New Roman"/>
              </a:rPr>
              <a:t>achieve?</a:t>
            </a:r>
            <a:endParaRPr sz="24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8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160" dirty="0">
                <a:latin typeface="Times New Roman"/>
                <a:cs typeface="Times New Roman"/>
              </a:rPr>
              <a:t>What </a:t>
            </a:r>
            <a:r>
              <a:rPr sz="2400" spc="110" dirty="0">
                <a:latin typeface="Times New Roman"/>
                <a:cs typeface="Times New Roman"/>
              </a:rPr>
              <a:t>propaganda</a:t>
            </a:r>
            <a:r>
              <a:rPr sz="2400" spc="-44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tools</a:t>
            </a:r>
            <a:endParaRPr sz="240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400" spc="85" dirty="0">
                <a:latin typeface="Times New Roman"/>
                <a:cs typeface="Times New Roman"/>
              </a:rPr>
              <a:t>are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used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this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poster?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4"/>
            <a:ext cx="4800600" cy="6857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4272" y="853165"/>
            <a:ext cx="19570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Poster</a:t>
            </a:r>
            <a:r>
              <a:rPr spc="-350" dirty="0"/>
              <a:t> </a:t>
            </a:r>
            <a:r>
              <a:rPr spc="-400" dirty="0"/>
              <a:t>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31930" y="1597022"/>
            <a:ext cx="3881754" cy="52228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87020" marR="205740" indent="-274320">
              <a:lnSpc>
                <a:spcPct val="80000"/>
              </a:lnSpc>
              <a:spcBef>
                <a:spcPts val="48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1600" spc="35" dirty="0">
                <a:latin typeface="Times New Roman"/>
                <a:cs typeface="Times New Roman"/>
              </a:rPr>
              <a:t>This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is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a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U.S.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poster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showing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city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  </a:t>
            </a:r>
            <a:r>
              <a:rPr sz="1600" spc="25" dirty="0">
                <a:latin typeface="Times New Roman"/>
                <a:cs typeface="Times New Roman"/>
              </a:rPr>
              <a:t>New </a:t>
            </a:r>
            <a:r>
              <a:rPr sz="1600" spc="-40" dirty="0">
                <a:latin typeface="Times New Roman"/>
                <a:cs typeface="Times New Roman"/>
              </a:rPr>
              <a:t>York </a:t>
            </a:r>
            <a:r>
              <a:rPr sz="1600" spc="90" dirty="0">
                <a:latin typeface="Times New Roman"/>
                <a:cs typeface="Times New Roman"/>
              </a:rPr>
              <a:t>under </a:t>
            </a:r>
            <a:r>
              <a:rPr sz="1600" spc="65" dirty="0">
                <a:latin typeface="Times New Roman"/>
                <a:cs typeface="Times New Roman"/>
              </a:rPr>
              <a:t>attack </a:t>
            </a:r>
            <a:r>
              <a:rPr sz="1600" spc="20" dirty="0">
                <a:latin typeface="Times New Roman"/>
                <a:cs typeface="Times New Roman"/>
              </a:rPr>
              <a:t>by </a:t>
            </a:r>
            <a:r>
              <a:rPr sz="1600" spc="65" dirty="0">
                <a:latin typeface="Times New Roman"/>
                <a:cs typeface="Times New Roman"/>
              </a:rPr>
              <a:t>German  </a:t>
            </a:r>
            <a:r>
              <a:rPr sz="1600" spc="15" dirty="0">
                <a:latin typeface="Times New Roman"/>
                <a:cs typeface="Times New Roman"/>
              </a:rPr>
              <a:t>forces.</a:t>
            </a:r>
            <a:endParaRPr sz="1600" dirty="0">
              <a:latin typeface="Times New Roman"/>
              <a:cs typeface="Times New Roman"/>
            </a:endParaRPr>
          </a:p>
          <a:p>
            <a:pPr marL="287020" marR="47625" indent="-274320">
              <a:lnSpc>
                <a:spcPts val="1540"/>
              </a:lnSpc>
              <a:spcBef>
                <a:spcPts val="365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1600" spc="60" dirty="0">
                <a:latin typeface="Times New Roman"/>
                <a:cs typeface="Times New Roman"/>
              </a:rPr>
              <a:t>The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poster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depicts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destruction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  </a:t>
            </a:r>
            <a:r>
              <a:rPr sz="1600" spc="60" dirty="0">
                <a:latin typeface="Times New Roman"/>
                <a:cs typeface="Times New Roman"/>
              </a:rPr>
              <a:t>Statue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Liberty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New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York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City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in</a:t>
            </a:r>
            <a:endParaRPr sz="1600" dirty="0">
              <a:latin typeface="Times New Roman"/>
              <a:cs typeface="Times New Roman"/>
            </a:endParaRPr>
          </a:p>
          <a:p>
            <a:pPr marL="287020">
              <a:lnSpc>
                <a:spcPts val="1350"/>
              </a:lnSpc>
            </a:pPr>
            <a:r>
              <a:rPr sz="1600" spc="45" dirty="0">
                <a:latin typeface="Times New Roman"/>
                <a:cs typeface="Times New Roman"/>
              </a:rPr>
              <a:t>flames.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The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caption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poster</a:t>
            </a:r>
            <a:endParaRPr sz="1600" dirty="0">
              <a:latin typeface="Times New Roman"/>
              <a:cs typeface="Times New Roman"/>
            </a:endParaRPr>
          </a:p>
          <a:p>
            <a:pPr marL="287020">
              <a:lnSpc>
                <a:spcPts val="1540"/>
              </a:lnSpc>
            </a:pPr>
            <a:r>
              <a:rPr sz="1600" spc="45" dirty="0">
                <a:latin typeface="Times New Roman"/>
                <a:cs typeface="Times New Roman"/>
              </a:rPr>
              <a:t>reads,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“That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liberty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shall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not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perish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from</a:t>
            </a:r>
            <a:endParaRPr sz="1600" dirty="0">
              <a:latin typeface="Times New Roman"/>
              <a:cs typeface="Times New Roman"/>
            </a:endParaRPr>
          </a:p>
          <a:p>
            <a:pPr marL="287020">
              <a:lnSpc>
                <a:spcPts val="1730"/>
              </a:lnSpc>
            </a:pP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55" dirty="0">
                <a:latin typeface="Times New Roman"/>
                <a:cs typeface="Times New Roman"/>
              </a:rPr>
              <a:t>Earth. </a:t>
            </a:r>
            <a:r>
              <a:rPr sz="1600" spc="-20" dirty="0">
                <a:latin typeface="Times New Roman"/>
                <a:cs typeface="Times New Roman"/>
              </a:rPr>
              <a:t>Buy </a:t>
            </a:r>
            <a:r>
              <a:rPr sz="1600" spc="30" dirty="0">
                <a:latin typeface="Times New Roman"/>
                <a:cs typeface="Times New Roman"/>
              </a:rPr>
              <a:t>Liberty</a:t>
            </a:r>
            <a:r>
              <a:rPr sz="1600" spc="-27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Bonds.”</a:t>
            </a:r>
            <a:endParaRPr sz="1600" dirty="0">
              <a:latin typeface="Times New Roman"/>
              <a:cs typeface="Times New Roman"/>
            </a:endParaRPr>
          </a:p>
          <a:p>
            <a:pPr marL="287020" marR="95250" indent="-274320">
              <a:lnSpc>
                <a:spcPct val="80000"/>
              </a:lnSpc>
              <a:spcBef>
                <a:spcPts val="385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1600" spc="30" dirty="0">
                <a:latin typeface="Times New Roman"/>
                <a:cs typeface="Times New Roman"/>
              </a:rPr>
              <a:t>Many </a:t>
            </a:r>
            <a:r>
              <a:rPr sz="1600" spc="40" dirty="0">
                <a:latin typeface="Times New Roman"/>
                <a:cs typeface="Times New Roman"/>
              </a:rPr>
              <a:t>Americans </a:t>
            </a:r>
            <a:r>
              <a:rPr sz="1600" spc="50" dirty="0">
                <a:latin typeface="Times New Roman"/>
                <a:cs typeface="Times New Roman"/>
              </a:rPr>
              <a:t>showed </a:t>
            </a:r>
            <a:r>
              <a:rPr sz="1600" spc="75" dirty="0">
                <a:latin typeface="Times New Roman"/>
                <a:cs typeface="Times New Roman"/>
              </a:rPr>
              <a:t>their support  </a:t>
            </a:r>
            <a:r>
              <a:rPr sz="1600" spc="25" dirty="0">
                <a:latin typeface="Times New Roman"/>
                <a:cs typeface="Times New Roman"/>
              </a:rPr>
              <a:t>for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war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20" dirty="0">
                <a:latin typeface="Times New Roman"/>
                <a:cs typeface="Times New Roman"/>
              </a:rPr>
              <a:t>by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purchasing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Liberty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Bonds  </a:t>
            </a:r>
            <a:r>
              <a:rPr sz="1600" spc="50" dirty="0">
                <a:latin typeface="Times New Roman"/>
                <a:cs typeface="Times New Roman"/>
              </a:rPr>
              <a:t>from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60" dirty="0">
                <a:latin typeface="Times New Roman"/>
                <a:cs typeface="Times New Roman"/>
              </a:rPr>
              <a:t>government. The </a:t>
            </a:r>
            <a:r>
              <a:rPr sz="1600" spc="45" dirty="0">
                <a:latin typeface="Times New Roman"/>
                <a:cs typeface="Times New Roman"/>
              </a:rPr>
              <a:t>profits </a:t>
            </a:r>
            <a:r>
              <a:rPr sz="1600" spc="65" dirty="0">
                <a:latin typeface="Times New Roman"/>
                <a:cs typeface="Times New Roman"/>
              </a:rPr>
              <a:t>went  </a:t>
            </a:r>
            <a:r>
              <a:rPr sz="1600" spc="75" dirty="0">
                <a:latin typeface="Times New Roman"/>
                <a:cs typeface="Times New Roman"/>
              </a:rPr>
              <a:t>to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war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effort,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which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made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those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who  </a:t>
            </a:r>
            <a:r>
              <a:rPr sz="1600" spc="80" dirty="0">
                <a:latin typeface="Times New Roman"/>
                <a:cs typeface="Times New Roman"/>
              </a:rPr>
              <a:t>bought </a:t>
            </a:r>
            <a:r>
              <a:rPr sz="1600" spc="95" dirty="0">
                <a:latin typeface="Times New Roman"/>
                <a:cs typeface="Times New Roman"/>
              </a:rPr>
              <a:t>the </a:t>
            </a:r>
            <a:r>
              <a:rPr sz="1600" spc="75" dirty="0">
                <a:latin typeface="Times New Roman"/>
                <a:cs typeface="Times New Roman"/>
              </a:rPr>
              <a:t>bonds </a:t>
            </a:r>
            <a:r>
              <a:rPr sz="1600" spc="10" dirty="0">
                <a:latin typeface="Times New Roman"/>
                <a:cs typeface="Times New Roman"/>
              </a:rPr>
              <a:t>feel </a:t>
            </a:r>
            <a:r>
              <a:rPr sz="1600" spc="65" dirty="0">
                <a:latin typeface="Times New Roman"/>
                <a:cs typeface="Times New Roman"/>
              </a:rPr>
              <a:t>they </a:t>
            </a:r>
            <a:r>
              <a:rPr sz="1600" spc="35" dirty="0">
                <a:latin typeface="Times New Roman"/>
                <a:cs typeface="Times New Roman"/>
              </a:rPr>
              <a:t>were </a:t>
            </a:r>
            <a:r>
              <a:rPr sz="1600" spc="60" dirty="0">
                <a:latin typeface="Times New Roman"/>
                <a:cs typeface="Times New Roman"/>
              </a:rPr>
              <a:t>doing  </a:t>
            </a:r>
            <a:r>
              <a:rPr sz="1600" spc="75" dirty="0">
                <a:latin typeface="Times New Roman"/>
                <a:cs typeface="Times New Roman"/>
              </a:rPr>
              <a:t>their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part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for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the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war.</a:t>
            </a:r>
            <a:endParaRPr sz="1600" dirty="0">
              <a:latin typeface="Times New Roman"/>
              <a:cs typeface="Times New Roman"/>
            </a:endParaRPr>
          </a:p>
          <a:p>
            <a:pPr marL="287020" marR="5080" indent="-274320">
              <a:lnSpc>
                <a:spcPts val="1540"/>
              </a:lnSpc>
              <a:spcBef>
                <a:spcPts val="370"/>
              </a:spcBef>
              <a:buClr>
                <a:srgbClr val="8D88A3"/>
              </a:buClr>
              <a:buSzPct val="93750"/>
              <a:buFont typeface="Wingdings 2"/>
              <a:buChar char=""/>
              <a:tabLst>
                <a:tab pos="287655" algn="l"/>
              </a:tabLst>
            </a:pPr>
            <a:r>
              <a:rPr sz="1600" spc="55" dirty="0">
                <a:latin typeface="Times New Roman"/>
                <a:cs typeface="Times New Roman"/>
              </a:rPr>
              <a:t>The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objective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the</a:t>
            </a:r>
            <a:r>
              <a:rPr sz="1600" spc="-8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poster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is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to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eliminate  dissent </a:t>
            </a:r>
            <a:r>
              <a:rPr sz="1600" spc="95" dirty="0">
                <a:latin typeface="Times New Roman"/>
                <a:cs typeface="Times New Roman"/>
              </a:rPr>
              <a:t>and </a:t>
            </a:r>
            <a:r>
              <a:rPr sz="1600" spc="40" dirty="0">
                <a:latin typeface="Times New Roman"/>
                <a:cs typeface="Times New Roman"/>
              </a:rPr>
              <a:t>unify Americans </a:t>
            </a:r>
            <a:r>
              <a:rPr sz="1600" spc="80" dirty="0">
                <a:latin typeface="Times New Roman"/>
                <a:cs typeface="Times New Roman"/>
              </a:rPr>
              <a:t>behind </a:t>
            </a:r>
            <a:r>
              <a:rPr sz="1600" spc="95" dirty="0">
                <a:latin typeface="Times New Roman"/>
                <a:cs typeface="Times New Roman"/>
              </a:rPr>
              <a:t>the  </a:t>
            </a:r>
            <a:r>
              <a:rPr sz="1600" spc="40" dirty="0">
                <a:latin typeface="Times New Roman"/>
                <a:cs typeface="Times New Roman"/>
              </a:rPr>
              <a:t>war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effort.</a:t>
            </a:r>
            <a:endParaRPr sz="1600" dirty="0">
              <a:latin typeface="Times New Roman"/>
              <a:cs typeface="Times New Roman"/>
            </a:endParaRPr>
          </a:p>
          <a:p>
            <a:pPr marL="287020" marR="473075" indent="-274320">
              <a:lnSpc>
                <a:spcPct val="80000"/>
              </a:lnSpc>
              <a:spcBef>
                <a:spcPts val="409"/>
              </a:spcBef>
              <a:buClr>
                <a:srgbClr val="8D88A3"/>
              </a:buClr>
              <a:buSzPct val="94117"/>
              <a:buFont typeface="Wingdings 2"/>
              <a:buChar char=""/>
              <a:tabLst>
                <a:tab pos="287655" algn="l"/>
              </a:tabLst>
            </a:pPr>
            <a:r>
              <a:rPr sz="1700" spc="60" dirty="0">
                <a:latin typeface="Times New Roman"/>
                <a:cs typeface="Times New Roman"/>
              </a:rPr>
              <a:t>There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is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50" dirty="0">
                <a:latin typeface="Times New Roman"/>
                <a:cs typeface="Times New Roman"/>
              </a:rPr>
              <a:t>evidence</a:t>
            </a:r>
            <a:r>
              <a:rPr sz="1700" spc="-110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Times New Roman"/>
                <a:cs typeface="Times New Roman"/>
              </a:rPr>
              <a:t>of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105" dirty="0">
                <a:latin typeface="Times New Roman"/>
                <a:cs typeface="Times New Roman"/>
              </a:rPr>
              <a:t>the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25" dirty="0">
                <a:latin typeface="Times New Roman"/>
                <a:cs typeface="Times New Roman"/>
              </a:rPr>
              <a:t>following  </a:t>
            </a:r>
            <a:r>
              <a:rPr sz="1700" spc="75" dirty="0">
                <a:latin typeface="Times New Roman"/>
                <a:cs typeface="Times New Roman"/>
              </a:rPr>
              <a:t>propaganda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spc="35" dirty="0">
                <a:latin typeface="Times New Roman"/>
                <a:cs typeface="Times New Roman"/>
              </a:rPr>
              <a:t>tools:</a:t>
            </a:r>
            <a:endParaRPr sz="17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sz="1600" spc="70" dirty="0">
                <a:latin typeface="Times New Roman"/>
                <a:cs typeface="Times New Roman"/>
              </a:rPr>
              <a:t>demonization,</a:t>
            </a:r>
            <a:endParaRPr sz="16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sz="1600" spc="65" dirty="0">
                <a:latin typeface="Times New Roman"/>
                <a:cs typeface="Times New Roman"/>
              </a:rPr>
              <a:t>emotional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appeals,</a:t>
            </a:r>
            <a:endParaRPr sz="16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sz="1600" spc="60" dirty="0">
                <a:latin typeface="Times New Roman"/>
                <a:cs typeface="Times New Roman"/>
              </a:rPr>
              <a:t>patriotic</a:t>
            </a:r>
            <a:r>
              <a:rPr sz="1600" spc="-114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appeals,</a:t>
            </a:r>
            <a:endParaRPr sz="16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sz="1600" spc="65" dirty="0">
                <a:latin typeface="Times New Roman"/>
                <a:cs typeface="Times New Roman"/>
              </a:rPr>
              <a:t>half-truths </a:t>
            </a:r>
            <a:r>
              <a:rPr sz="1600" spc="70" dirty="0">
                <a:latin typeface="Times New Roman"/>
                <a:cs typeface="Times New Roman"/>
              </a:rPr>
              <a:t>or</a:t>
            </a:r>
            <a:r>
              <a:rPr sz="1600" spc="-260" dirty="0">
                <a:latin typeface="Times New Roman"/>
                <a:cs typeface="Times New Roman"/>
              </a:rPr>
              <a:t> </a:t>
            </a:r>
            <a:r>
              <a:rPr sz="1600" spc="15" dirty="0">
                <a:latin typeface="Times New Roman"/>
                <a:cs typeface="Times New Roman"/>
              </a:rPr>
              <a:t>lies,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endParaRPr sz="1600" dirty="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6D9FAF"/>
              </a:buClr>
              <a:buSzPct val="84375"/>
              <a:buFont typeface="Wingdings 2"/>
              <a:buChar char=""/>
              <a:tabLst>
                <a:tab pos="653415" algn="l"/>
              </a:tabLst>
            </a:pPr>
            <a:r>
              <a:rPr sz="1600" spc="25" dirty="0">
                <a:latin typeface="Times New Roman"/>
                <a:cs typeface="Times New Roman"/>
              </a:rPr>
              <a:t>evocative visual</a:t>
            </a:r>
            <a:r>
              <a:rPr sz="1600" spc="-175" dirty="0">
                <a:latin typeface="Times New Roman"/>
                <a:cs typeface="Times New Roman"/>
              </a:rPr>
              <a:t> </a:t>
            </a:r>
            <a:r>
              <a:rPr sz="1600" spc="35" dirty="0">
                <a:latin typeface="Times New Roman"/>
                <a:cs typeface="Times New Roman"/>
              </a:rPr>
              <a:t>symbols.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4"/>
            <a:ext cx="4800600" cy="68579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2052</Words>
  <Application>Microsoft Macintosh PowerPoint</Application>
  <PresentationFormat>On-screen Show (4:3)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Adobe Caslon Pro</vt:lpstr>
      <vt:lpstr>Arial</vt:lpstr>
      <vt:lpstr>Calibri</vt:lpstr>
      <vt:lpstr>Times New Roman</vt:lpstr>
      <vt:lpstr>Wingdings 2</vt:lpstr>
      <vt:lpstr>Office Theme</vt:lpstr>
      <vt:lpstr>PowerPoint Presentation</vt:lpstr>
      <vt:lpstr>Objectives</vt:lpstr>
      <vt:lpstr>Preview</vt:lpstr>
      <vt:lpstr>Preview</vt:lpstr>
      <vt:lpstr>Common Objectives of Wartime Propaganda</vt:lpstr>
      <vt:lpstr>Common Tools Used in Wartime Propaganda</vt:lpstr>
      <vt:lpstr>Primary Source Analysis</vt:lpstr>
      <vt:lpstr>Poster A</vt:lpstr>
      <vt:lpstr>Poster A</vt:lpstr>
      <vt:lpstr>Poster B</vt:lpstr>
      <vt:lpstr>Poster C</vt:lpstr>
      <vt:lpstr>Poster D</vt:lpstr>
      <vt:lpstr>Poster E</vt:lpstr>
      <vt:lpstr>Poster F</vt:lpstr>
      <vt:lpstr>Poster  G</vt:lpstr>
      <vt:lpstr>Poster  H</vt:lpstr>
      <vt:lpstr>Poster I</vt:lpstr>
      <vt:lpstr>Poster J</vt:lpstr>
      <vt:lpstr>Debrief</vt:lpstr>
      <vt:lpstr>Your Assignment…</vt:lpstr>
      <vt:lpstr>Assignment Part II: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dramtreebooks@ec.rr.com</cp:lastModifiedBy>
  <cp:revision>15</cp:revision>
  <dcterms:created xsi:type="dcterms:W3CDTF">2019-03-10T17:00:08Z</dcterms:created>
  <dcterms:modified xsi:type="dcterms:W3CDTF">2019-03-10T17:25:28Z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2019-03-10T00:00:00Z</vt:filetime>
  </property>
</Properties>
</file>