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12" r:id="rId4"/>
    <p:sldMasterId id="2147483736" r:id="rId5"/>
  </p:sldMasterIdLst>
  <p:notesMasterIdLst>
    <p:notesMasterId r:id="rId58"/>
  </p:notesMasterIdLst>
  <p:handoutMasterIdLst>
    <p:handoutMasterId r:id="rId59"/>
  </p:handoutMasterIdLst>
  <p:sldIdLst>
    <p:sldId id="260" r:id="rId6"/>
    <p:sldId id="262" r:id="rId7"/>
    <p:sldId id="305" r:id="rId8"/>
    <p:sldId id="263" r:id="rId9"/>
    <p:sldId id="264" r:id="rId10"/>
    <p:sldId id="306" r:id="rId11"/>
    <p:sldId id="265" r:id="rId12"/>
    <p:sldId id="313" r:id="rId13"/>
    <p:sldId id="314" r:id="rId14"/>
    <p:sldId id="269" r:id="rId15"/>
    <p:sldId id="271" r:id="rId16"/>
    <p:sldId id="272" r:id="rId17"/>
    <p:sldId id="278" r:id="rId18"/>
    <p:sldId id="308" r:id="rId19"/>
    <p:sldId id="279" r:id="rId20"/>
    <p:sldId id="283" r:id="rId21"/>
    <p:sldId id="282" r:id="rId22"/>
    <p:sldId id="284" r:id="rId23"/>
    <p:sldId id="295" r:id="rId24"/>
    <p:sldId id="303" r:id="rId25"/>
    <p:sldId id="304" r:id="rId26"/>
    <p:sldId id="301" r:id="rId27"/>
    <p:sldId id="307" r:id="rId28"/>
    <p:sldId id="309" r:id="rId29"/>
    <p:sldId id="317" r:id="rId30"/>
    <p:sldId id="318" r:id="rId31"/>
    <p:sldId id="310" r:id="rId32"/>
    <p:sldId id="319" r:id="rId33"/>
    <p:sldId id="312" r:id="rId34"/>
    <p:sldId id="311" r:id="rId35"/>
    <p:sldId id="320" r:id="rId36"/>
    <p:sldId id="321" r:id="rId37"/>
    <p:sldId id="339" r:id="rId38"/>
    <p:sldId id="322" r:id="rId39"/>
    <p:sldId id="323" r:id="rId40"/>
    <p:sldId id="324" r:id="rId41"/>
    <p:sldId id="325" r:id="rId42"/>
    <p:sldId id="338" r:id="rId43"/>
    <p:sldId id="326" r:id="rId44"/>
    <p:sldId id="327" r:id="rId45"/>
    <p:sldId id="328" r:id="rId46"/>
    <p:sldId id="329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15" r:id="rId56"/>
    <p:sldId id="316" r:id="rId5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/>
    <p:restoredTop sz="94729"/>
  </p:normalViewPr>
  <p:slideViewPr>
    <p:cSldViewPr>
      <p:cViewPr varScale="1">
        <p:scale>
          <a:sx n="78" d="100"/>
          <a:sy n="78" d="100"/>
        </p:scale>
        <p:origin x="192" y="9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8DEB4F-23FC-4D55-9CD4-CAD905C9084D}" type="datetimeFigureOut">
              <a:rPr lang="en-US" smtClean="0"/>
              <a:t>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D4CCB5-231A-4220-81D3-C116DA664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28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73BED8-9B56-497C-ABC2-CA5420303983}" type="datetimeFigureOut">
              <a:rPr lang="en-US" smtClean="0"/>
              <a:t>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E68DE1-D63B-4F58-9EFE-CE2805C3A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1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AA87A-5DB6-415F-8CA3-63B657E6987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7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CD533-B415-423C-868D-7E40F715C37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7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68DE1-D63B-4F58-9EFE-CE2805C3AB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DB97C-0D4D-4E20-933E-A9B4817459CF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67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DAD6A-1332-41FB-B4F3-58AAF3A4BD8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7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996C2-BDBC-4202-B48B-C5AA4F0CE98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8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9017B-CD7B-4BA5-8C45-23F6D7BC79D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7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84FE7-7942-485A-9DD3-CA8D0DB86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84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E922B-4045-40B4-BD03-E51ED63A5B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42621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132B0-B18D-445D-8A88-79322C6850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12475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B3E92-47E9-4007-81CD-31E7C5342D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5086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E4B38-2997-4671-B474-955E0CCAFF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81386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D227E-F591-4783-BA7A-8077C4FDF4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56890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2FBD3-AFFA-4CE3-8457-089D661828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57102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3AFC-131A-438D-9589-A54ED24D9E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12804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1C8B8-0DA1-4F85-B963-EEEF1F3D15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55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97F55-1EF7-47A3-9303-C67B78D6C7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16948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AB80C-AFFC-4A33-A1EE-6BC1CCE424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75511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8CD3E-336A-46EC-989D-F7CD7067BD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52137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464E0-FA4A-41DF-B1B9-A684DFE398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2302"/>
      </p:ext>
    </p:extLst>
  </p:cSld>
  <p:clrMapOvr>
    <a:masterClrMapping/>
  </p:clrMapOvr>
  <p:transition>
    <p:zoom/>
    <p:sndAc>
      <p:stSnd>
        <p:snd r:embed="rId1" name="CAMER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D357D-BAD5-4601-8EA2-B576F36F4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60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22283-6331-4D2B-ADEA-38E3D0696D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36869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05751-A607-48DC-A0BD-35F1C588A0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80487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0E2AA-62F8-47C7-8F81-6942F49667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17175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1C890-90FF-4B0E-B4D5-D9CBD59A3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0500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24763-D08E-45E4-A472-3C694995AC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848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F3D1E-A8D3-44BA-AEF1-E39BDD60B2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94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59187-7495-4643-97C0-B19EB5A583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21918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E4088-6EC5-474F-AADE-2DCF937457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12033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D63CF-2488-4C64-8207-F4581043B4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69620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2D91A-2097-4AB5-9301-6BB69FD392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19530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49E1C-03F8-459E-BD1C-06AC4D354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06132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F1F4-8F38-49BD-AD4D-6829A7BFF0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9596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22283-6331-4D2B-ADEA-38E3D0696D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13668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05751-A607-48DC-A0BD-35F1C588A0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60248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0E2AA-62F8-47C7-8F81-6942F49667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7739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1C890-90FF-4B0E-B4D5-D9CBD59A36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9068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BE484-DE43-47D1-9E5E-26308DF8363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50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24763-D08E-45E4-A472-3C694995AC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6458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59187-7495-4643-97C0-B19EB5A583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61751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E4088-6EC5-474F-AADE-2DCF937457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48337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D63CF-2488-4C64-8207-F4581043B4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90422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2D91A-2097-4AB5-9301-6BB69FD392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5494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49E1C-03F8-459E-BD1C-06AC4D3547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43699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BF1F4-8F38-49BD-AD4D-6829A7BFF0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34487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998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89648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014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66266-F5DF-445F-91C1-1B62D326A3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99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632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437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9736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008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5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840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8065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066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73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94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84CF7-C2BD-409E-B0F6-AE9304272DE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60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49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764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EE84FE7-7942-485A-9DD3-CA8D0DB86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650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38F457-D9DF-492F-8F24-79223754FE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951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C6DD72-021F-48FC-82A9-FAA919E64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7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80CAC-AC2F-47DF-A827-DF465A1B63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A1EF0-3CD6-43A1-A92A-1A8BB0A9E7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8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99E96-F364-4470-8795-6D6EBCF4D8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5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1EC4D7-E0FA-4603-A6FE-AB30D58004C5}" type="slidenum">
              <a:rPr lang="en-US" altLang="en-US" b="1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D4D4D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D4D4D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7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4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4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4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8D25E00-D638-4C6A-AE2B-065762E894D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6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52" r:id="rId12"/>
  </p:sldLayoutIdLst>
  <p:transition>
    <p:zoom/>
    <p:sndAc>
      <p:stSnd>
        <p:snd r:embed="rId14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517E121-6E4A-4810-92ED-F4804C81DDE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517E121-6E4A-4810-92ED-F4804C81DDE8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7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6856413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rgbClr val="CCFFFF"/>
                </a:solidFill>
                <a:latin typeface="Arial" pitchFamily="34" charset="0"/>
              </a:defRPr>
            </a:lvl1pPr>
            <a:lvl2pPr marL="742950" indent="-285750">
              <a:defRPr sz="2200" b="1">
                <a:solidFill>
                  <a:srgbClr val="CCFFFF"/>
                </a:solidFill>
                <a:latin typeface="Arial" pitchFamily="34" charset="0"/>
              </a:defRPr>
            </a:lvl2pPr>
            <a:lvl3pPr marL="1143000" indent="-228600">
              <a:defRPr sz="2200" b="1">
                <a:solidFill>
                  <a:srgbClr val="CCFFFF"/>
                </a:solidFill>
                <a:latin typeface="Arial" pitchFamily="34" charset="0"/>
              </a:defRPr>
            </a:lvl3pPr>
            <a:lvl4pPr marL="1600200" indent="-228600">
              <a:defRPr sz="2200" b="1">
                <a:solidFill>
                  <a:srgbClr val="CCFFFF"/>
                </a:solidFill>
                <a:latin typeface="Arial" pitchFamily="34" charset="0"/>
              </a:defRPr>
            </a:lvl4pPr>
            <a:lvl5pPr marL="2057400" indent="-228600">
              <a:defRPr sz="2200" b="1">
                <a:solidFill>
                  <a:srgbClr val="CCFFFF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alt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auto">
          <a:xfrm>
            <a:off x="195263" y="182563"/>
            <a:ext cx="8815387" cy="6559550"/>
          </a:xfrm>
          <a:custGeom>
            <a:avLst/>
            <a:gdLst>
              <a:gd name="T0" fmla="*/ 0 w 6247"/>
              <a:gd name="T1" fmla="*/ 487363 h 4132"/>
              <a:gd name="T2" fmla="*/ 496721 w 6247"/>
              <a:gd name="T3" fmla="*/ 487363 h 4132"/>
              <a:gd name="T4" fmla="*/ 496721 w 6247"/>
              <a:gd name="T5" fmla="*/ 0 h 4132"/>
              <a:gd name="T6" fmla="*/ 8305966 w 6247"/>
              <a:gd name="T7" fmla="*/ 0 h 4132"/>
              <a:gd name="T8" fmla="*/ 8305966 w 6247"/>
              <a:gd name="T9" fmla="*/ 487363 h 4132"/>
              <a:gd name="T10" fmla="*/ 8813976 w 6247"/>
              <a:gd name="T11" fmla="*/ 487363 h 4132"/>
              <a:gd name="T12" fmla="*/ 8813976 w 6247"/>
              <a:gd name="T13" fmla="*/ 6111875 h 4132"/>
              <a:gd name="T14" fmla="*/ 8305966 w 6247"/>
              <a:gd name="T15" fmla="*/ 6111875 h 4132"/>
              <a:gd name="T16" fmla="*/ 8305966 w 6247"/>
              <a:gd name="T17" fmla="*/ 6557963 h 4132"/>
              <a:gd name="T18" fmla="*/ 496721 w 6247"/>
              <a:gd name="T19" fmla="*/ 6557963 h 4132"/>
              <a:gd name="T20" fmla="*/ 496721 w 6247"/>
              <a:gd name="T21" fmla="*/ 6111875 h 4132"/>
              <a:gd name="T22" fmla="*/ 0 w 6247"/>
              <a:gd name="T23" fmla="*/ 6111875 h 4132"/>
              <a:gd name="T24" fmla="*/ 0 w 6247"/>
              <a:gd name="T25" fmla="*/ 487363 h 41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247" h="4132">
                <a:moveTo>
                  <a:pt x="0" y="307"/>
                </a:moveTo>
                <a:lnTo>
                  <a:pt x="352" y="307"/>
                </a:lnTo>
                <a:lnTo>
                  <a:pt x="352" y="0"/>
                </a:lnTo>
                <a:lnTo>
                  <a:pt x="5886" y="0"/>
                </a:lnTo>
                <a:lnTo>
                  <a:pt x="5886" y="307"/>
                </a:lnTo>
                <a:lnTo>
                  <a:pt x="6246" y="307"/>
                </a:lnTo>
                <a:lnTo>
                  <a:pt x="6246" y="3850"/>
                </a:lnTo>
                <a:lnTo>
                  <a:pt x="5886" y="3850"/>
                </a:lnTo>
                <a:lnTo>
                  <a:pt x="5886" y="4131"/>
                </a:lnTo>
                <a:lnTo>
                  <a:pt x="352" y="4131"/>
                </a:lnTo>
                <a:lnTo>
                  <a:pt x="352" y="3850"/>
                </a:lnTo>
                <a:lnTo>
                  <a:pt x="0" y="3850"/>
                </a:lnTo>
                <a:lnTo>
                  <a:pt x="0" y="307"/>
                </a:lnTo>
              </a:path>
            </a:pathLst>
          </a:custGeom>
          <a:noFill/>
          <a:ln w="50800" cap="rnd" cmpd="sng">
            <a:solidFill>
              <a:srgbClr val="ABABA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200" b="1">
              <a:solidFill>
                <a:srgbClr val="CCFFFF"/>
              </a:solidFill>
              <a:latin typeface="Arial" pitchFamily="34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387350" y="314325"/>
            <a:ext cx="8443913" cy="6281738"/>
          </a:xfrm>
          <a:custGeom>
            <a:avLst/>
            <a:gdLst>
              <a:gd name="T0" fmla="*/ 0 w 5984"/>
              <a:gd name="T1" fmla="*/ 0 h 3957"/>
              <a:gd name="T2" fmla="*/ 8442502 w 5984"/>
              <a:gd name="T3" fmla="*/ 0 h 3957"/>
              <a:gd name="T4" fmla="*/ 8442502 w 5984"/>
              <a:gd name="T5" fmla="*/ 6280150 h 3957"/>
              <a:gd name="T6" fmla="*/ 0 w 5984"/>
              <a:gd name="T7" fmla="*/ 6280150 h 3957"/>
              <a:gd name="T8" fmla="*/ 0 w 5984"/>
              <a:gd name="T9" fmla="*/ 0 h 39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84" h="3957">
                <a:moveTo>
                  <a:pt x="0" y="0"/>
                </a:moveTo>
                <a:lnTo>
                  <a:pt x="5983" y="0"/>
                </a:lnTo>
                <a:lnTo>
                  <a:pt x="5983" y="3956"/>
                </a:lnTo>
                <a:lnTo>
                  <a:pt x="0" y="395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FFFF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</a:pPr>
            <a:endParaRPr lang="en-US" sz="2200" b="1">
              <a:solidFill>
                <a:srgbClr val="CC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642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3" r:id="rId15"/>
    <p:sldLayoutId id="2147483754" r:id="rId16"/>
    <p:sldLayoutId id="214748375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6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6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6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65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/E:/Post%20Civil%20War,%20the%20West%20and%20Industry/tar239.htm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indiana.edu/~futhist/week4/gallery4/pages/factories.html" TargetMode="Externa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New_Americans.asf" TargetMode="External"/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7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hyperlink" Target="The_Development_of_New_Cities.asf" TargetMode="Externa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American_Urban_Life.asf" TargetMode="External"/><Relationship Id="rId7" Type="http://schemas.openxmlformats.org/officeDocument/2006/relationships/image" Target="../media/image76.jpeg"/><Relationship Id="rId2" Type="http://schemas.openxmlformats.org/officeDocument/2006/relationships/hyperlink" Target="The_Development_of_New_Cities.asf" TargetMode="Externa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9thimm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3956"/>
            <a:ext cx="2520942" cy="377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tweed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76" y="2797628"/>
            <a:ext cx="286543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Gilded Age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59113" y="1371600"/>
            <a:ext cx="7696200" cy="17526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1865 - 1900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2773363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674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altLang="en-US" sz="6000" b="1"/>
              <a:t>	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4419600" cy="2895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Life in the 1860s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itchFamily="18" charset="0"/>
              </a:rPr>
              <a:t>No indoor electric lights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itchFamily="18" charset="0"/>
              </a:rPr>
              <a:t>No refrigeration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itchFamily="18" charset="0"/>
              </a:rPr>
              <a:t>No indoor plumbing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itchFamily="18" charset="0"/>
              </a:rPr>
              <a:t>Kerosene or wood to heat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itchFamily="18" charset="0"/>
              </a:rPr>
              <a:t>Wood stoves to cook with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itchFamily="18" charset="0"/>
              </a:rPr>
              <a:t>Horse and buggy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itchFamily="18" charset="0"/>
              </a:rPr>
              <a:t>In 1860, most mail from the East Coast took ten days to reach the Midwest and three weeks to get to the West Coast.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Georgia" pitchFamily="18" charset="0"/>
              </a:rPr>
              <a:t>A letter from Europe to a person on the frontier could take several months to reach its destination.</a:t>
            </a:r>
            <a:r>
              <a:rPr lang="en-US" altLang="en-US" dirty="0">
                <a:latin typeface="Georgia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altLang="en-US" dirty="0">
              <a:latin typeface="Georgia" pitchFamily="18" charset="0"/>
            </a:endParaRPr>
          </a:p>
        </p:txBody>
      </p:sp>
      <p:sp>
        <p:nvSpPr>
          <p:cNvPr id="446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685800"/>
            <a:ext cx="4572000" cy="4724400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r>
              <a:rPr lang="en-US" altLang="en-US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Life in the 1900s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Georgia" pitchFamily="18" charset="0"/>
              </a:rPr>
              <a:t>US </a:t>
            </a:r>
            <a:r>
              <a:rPr lang="en-US" altLang="en-US" sz="2400" dirty="0" err="1">
                <a:latin typeface="Georgia" pitchFamily="18" charset="0"/>
              </a:rPr>
              <a:t>Govt</a:t>
            </a:r>
            <a:r>
              <a:rPr lang="en-US" altLang="en-US" sz="2400" dirty="0">
                <a:latin typeface="Georgia" pitchFamily="18" charset="0"/>
              </a:rPr>
              <a:t> issued 500,000 patents—electricity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Georgia" pitchFamily="18" charset="0"/>
              </a:rPr>
              <a:t>Refrigerated railroad cars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Georgia" pitchFamily="18" charset="0"/>
              </a:rPr>
              <a:t>Sewer systems and sanitation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Georgia" pitchFamily="18" charset="0"/>
              </a:rPr>
              <a:t>Increased productivity made live easier and comfortable.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Georgia" pitchFamily="18" charset="0"/>
              </a:rPr>
              <a:t>Power stations, electricity for lamps, fans, printing presses, appliances, typewriters, etc.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Georgia" pitchFamily="18" charset="0"/>
              </a:rPr>
              <a:t>New York to San Francisco to 10 days using railroad.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Georgia" pitchFamily="18" charset="0"/>
              </a:rPr>
              <a:t>1.5 million telephones in use all over the country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latin typeface="Georgia" pitchFamily="18" charset="0"/>
              </a:rPr>
              <a:t>Western Union Telegraph was sending thousands of messages daily throughout the country.</a:t>
            </a:r>
          </a:p>
        </p:txBody>
      </p:sp>
      <p:sp>
        <p:nvSpPr>
          <p:cNvPr id="446474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6475" name="WordArt 11"/>
          <p:cNvSpPr>
            <a:spLocks noChangeArrowheads="1" noChangeShapeType="1" noTextEdit="1"/>
          </p:cNvSpPr>
          <p:nvPr/>
        </p:nvSpPr>
        <p:spPr bwMode="auto">
          <a:xfrm>
            <a:off x="381000" y="114300"/>
            <a:ext cx="8305800" cy="5715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prstShdw prst="shdw17" dist="17961" dir="2700000">
                    <a:schemeClr val="tx1">
                      <a:gamma/>
                      <a:shade val="60000"/>
                      <a:invGamma/>
                    </a:schemeClr>
                  </a:prstShdw>
                </a:effectLst>
                <a:latin typeface="Impact"/>
              </a:rPr>
              <a:t>Changes in Daily Life</a:t>
            </a:r>
          </a:p>
        </p:txBody>
      </p:sp>
    </p:spTree>
    <p:extLst>
      <p:ext uri="{BB962C8B-B14F-4D97-AF65-F5344CB8AC3E}">
        <p14:creationId xmlns:p14="http://schemas.microsoft.com/office/powerpoint/2010/main" val="24872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6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6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6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6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6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6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6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6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6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46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6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6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46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46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46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6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46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46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7" grpId="0" build="p"/>
      <p:bldP spid="44646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AutoShape 2" descr="Parchme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1" name="WordArt 3"/>
          <p:cNvSpPr>
            <a:spLocks noChangeArrowheads="1" noChangeShapeType="1" noTextEdit="1"/>
          </p:cNvSpPr>
          <p:nvPr/>
        </p:nvSpPr>
        <p:spPr bwMode="auto">
          <a:xfrm>
            <a:off x="990600" y="76200"/>
            <a:ext cx="7086600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NEW INDUSTRIES</a:t>
            </a:r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38100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Oil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Mining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Sugar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Steel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Meatpacking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Beef/Cattle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Construction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Telegraph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Telephone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800" b="1">
              <a:latin typeface="Arial Black" pitchFamily="34" charset="0"/>
            </a:endParaRPr>
          </a:p>
        </p:txBody>
      </p:sp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4648200" y="989013"/>
            <a:ext cx="36576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Railroad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Marketing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Sewing Machine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Vacuums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Typewriters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Automobile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Salt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Coal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Agricultural</a:t>
            </a:r>
          </a:p>
        </p:txBody>
      </p:sp>
    </p:spTree>
    <p:extLst>
      <p:ext uri="{BB962C8B-B14F-4D97-AF65-F5344CB8AC3E}">
        <p14:creationId xmlns:p14="http://schemas.microsoft.com/office/powerpoint/2010/main" val="97668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natural resources and products produced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7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tx1"/>
            </a:gs>
            <a:gs pos="50000">
              <a:srgbClr val="003366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-407988" y="10747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4763" y="1068388"/>
            <a:ext cx="7143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79588" name="Picture 4" descr="atrain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248400"/>
            <a:ext cx="4876800" cy="304800"/>
          </a:xfrm>
          <a:prstGeom prst="rect">
            <a:avLst/>
          </a:prstGeom>
          <a:noFill/>
        </p:spPr>
      </p:pic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381000" y="4991100"/>
            <a:ext cx="5715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>
                <a:solidFill>
                  <a:srgbClr val="FFFFFF"/>
                </a:solidFill>
                <a:latin typeface="Arial" charset="0"/>
              </a:rPr>
              <a:t>May 10, 1869 at Promontory, Utah </a:t>
            </a:r>
          </a:p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>
                <a:solidFill>
                  <a:srgbClr val="FFFF00"/>
                </a:solidFill>
                <a:latin typeface="Arial" charset="0"/>
              </a:rPr>
              <a:t>“The Wedding of the Rails” </a:t>
            </a:r>
          </a:p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400" b="1" i="1">
                <a:solidFill>
                  <a:srgbClr val="FFFFFF"/>
                </a:solidFill>
                <a:latin typeface="Arial" charset="0"/>
              </a:rPr>
              <a:t>Central Pacific and Union Pacific</a:t>
            </a:r>
          </a:p>
        </p:txBody>
      </p:sp>
      <p:sp>
        <p:nvSpPr>
          <p:cNvPr id="579590" name="WordArt 6"/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5791200" cy="762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Impact"/>
              </a:rPr>
              <a:t>1st TRANSCONTINENTAL RAILROAD</a:t>
            </a:r>
          </a:p>
        </p:txBody>
      </p:sp>
      <p:sp>
        <p:nvSpPr>
          <p:cNvPr id="579594" name="AutoShape 10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610600" y="64770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57959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066800"/>
            <a:ext cx="5905500" cy="3848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7959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"/>
            <a:ext cx="2667000" cy="6172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758729464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0750" y="304800"/>
            <a:ext cx="822325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From Agriculture to Industry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During the Gilded Age, the United States experienced a rapid </a:t>
            </a:r>
            <a:r>
              <a:rPr lang="en-US" altLang="en-US" sz="2800">
                <a:solidFill>
                  <a:schemeClr val="tx2"/>
                </a:solidFill>
              </a:rPr>
              <a:t>shift from an agricultural economy to an industrial one</a:t>
            </a:r>
            <a:r>
              <a:rPr lang="en-US" altLang="en-US" sz="2800"/>
              <a:t>. </a:t>
            </a:r>
          </a:p>
        </p:txBody>
      </p:sp>
      <p:pic>
        <p:nvPicPr>
          <p:cNvPr id="17412" name="Picture 4" descr="early factories in India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766888"/>
            <a:ext cx="4114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3366"/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9" name="Picture 3" descr="Workington%20No%202%20Bessemer%20vess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" y="3810000"/>
            <a:ext cx="2241550" cy="28956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2590800" y="925513"/>
            <a:ext cx="65532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In 1856 Henry Bessemer devised a way of converting iron into steel on a large scale.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His invention involved blowing air through molten iron in a converter, or furnace, in order to burn off the excess carbon. 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His invention revolutionized the Industrial Age.</a:t>
            </a:r>
            <a:r>
              <a:rPr lang="en-US" sz="2400" dirty="0">
                <a:solidFill>
                  <a:srgbClr val="FFFFFF"/>
                </a:solidFill>
                <a:latin typeface="Georgia" pitchFamily="18" charset="0"/>
              </a:rPr>
              <a:t>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</a:pPr>
            <a:r>
              <a:rPr lang="en-US" sz="3600" b="1" i="1" u="sng" dirty="0">
                <a:solidFill>
                  <a:srgbClr val="FFFF66"/>
                </a:solidFill>
                <a:latin typeface="Georgia" pitchFamily="18" charset="0"/>
              </a:rPr>
              <a:t>New Uses for Steel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Steel used in railroads, barbed wire, farm machines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  <a:buClr>
                <a:srgbClr val="FFFF66"/>
              </a:buClr>
              <a:buFont typeface="Wingdings" pitchFamily="2" charset="2"/>
              <a:buChar char="v"/>
            </a:pPr>
            <a:r>
              <a:rPr lang="en-US" sz="2400" b="1" dirty="0">
                <a:solidFill>
                  <a:srgbClr val="FFFFFF"/>
                </a:solidFill>
                <a:latin typeface="Georgia" pitchFamily="18" charset="0"/>
              </a:rPr>
              <a:t>Changes construction: Brooklyn Bridge; steel-framed skyscrapers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  <a:latin typeface="Georgia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4000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198662" name="Picture 6" descr="bessemerlr"/>
          <p:cNvPicPr>
            <a:picLocks noChangeAspect="1" noChangeArrowheads="1"/>
          </p:cNvPicPr>
          <p:nvPr/>
        </p:nvPicPr>
        <p:blipFill>
          <a:blip r:embed="rId3" cstate="print"/>
          <a:srcRect r="5563" b="4651"/>
          <a:stretch>
            <a:fillRect/>
          </a:stretch>
        </p:blipFill>
        <p:spPr bwMode="auto">
          <a:xfrm>
            <a:off x="309563" y="914400"/>
            <a:ext cx="1976437" cy="2590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64" name="WordArt 8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543800" cy="571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527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0161" dir="9693903" algn="ctr" rotWithShape="0">
                    <a:srgbClr val="FFFFFF"/>
                  </a:outerShdw>
                </a:effectLst>
                <a:latin typeface="Impact"/>
              </a:rPr>
              <a:t>BESSEMER PROCESS</a:t>
            </a:r>
          </a:p>
        </p:txBody>
      </p:sp>
      <p:sp>
        <p:nvSpPr>
          <p:cNvPr id="198665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65532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602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8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8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8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5943600" y="571500"/>
            <a:ext cx="320040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Georgia" pitchFamily="18" charset="0"/>
              </a:rPr>
              <a:t>With the </a:t>
            </a:r>
            <a:r>
              <a:rPr lang="en-US" sz="2400" b="1" i="1" u="sng">
                <a:solidFill>
                  <a:srgbClr val="0000CC"/>
                </a:solidFill>
                <a:latin typeface="Georgia" pitchFamily="18" charset="0"/>
              </a:rPr>
              <a:t>Bessemer Process</a:t>
            </a:r>
            <a:r>
              <a:rPr lang="en-US" sz="2400" b="1">
                <a:solidFill>
                  <a:srgbClr val="000000"/>
                </a:solidFill>
                <a:latin typeface="Georgia" pitchFamily="18" charset="0"/>
              </a:rPr>
              <a:t> and </a:t>
            </a:r>
            <a:r>
              <a:rPr lang="en-US" sz="2400" b="1" i="1" u="sng">
                <a:solidFill>
                  <a:srgbClr val="A50021"/>
                </a:solidFill>
                <a:latin typeface="Georgia" pitchFamily="18" charset="0"/>
              </a:rPr>
              <a:t>Carnegie</a:t>
            </a:r>
            <a:r>
              <a:rPr lang="en-US" sz="2400" b="1">
                <a:solidFill>
                  <a:srgbClr val="000000"/>
                </a:solidFill>
                <a:latin typeface="Georgia" pitchFamily="18" charset="0"/>
              </a:rPr>
              <a:t> steel, Skyscrapers revolutionized the building industry…..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Georgia" pitchFamily="18" charset="0"/>
              </a:rPr>
              <a:t>Major city skylines would be dotted with this new type of building as the 1900’s begin.</a:t>
            </a:r>
          </a:p>
          <a:p>
            <a:pPr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v"/>
            </a:pPr>
            <a:endParaRPr lang="en-US" sz="2400" b="1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795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64238" cy="693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610012432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WordArt 2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229600" cy="304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KEY INVENTIONS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0" y="533400"/>
            <a:ext cx="73152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BETWEEN 1860 TO 1900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Elevator---1852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Bessemer Process---1852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Sewing Machine---1853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Dynamite---1867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Typewriter---1868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Levi Blue Jeans/Basketball---1873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Telephone---1876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Phonograph---1878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Light bulb and cash register---1879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Zipper---1883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Gasoline automobile and skyscraper---1885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New York City---first city to have electricity--1890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Radio---1895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Subway---1897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X-ray---1900</a:t>
            </a:r>
          </a:p>
        </p:txBody>
      </p:sp>
      <p:sp>
        <p:nvSpPr>
          <p:cNvPr id="22426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304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>
            <a:off x="6477000" y="2057400"/>
            <a:ext cx="2438400" cy="1828800"/>
          </a:xfrm>
          <a:prstGeom prst="cloudCallout">
            <a:avLst>
              <a:gd name="adj1" fmla="val -68815"/>
              <a:gd name="adj2" fmla="val -91843"/>
            </a:avLst>
          </a:prstGeom>
          <a:gradFill rotWithShape="0">
            <a:gsLst>
              <a:gs pos="0">
                <a:srgbClr val="DBF1FF"/>
              </a:gs>
              <a:gs pos="50000">
                <a:srgbClr val="FFFF99"/>
              </a:gs>
              <a:gs pos="100000">
                <a:srgbClr val="DBF1FF"/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6705600" y="22860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Between 1800 to 1900, US Govt. issued 500,000 patents</a:t>
            </a:r>
          </a:p>
        </p:txBody>
      </p:sp>
      <p:pic>
        <p:nvPicPr>
          <p:cNvPr id="224264" name="Picture 8" descr="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42900" cy="571500"/>
          </a:xfrm>
          <a:prstGeom prst="rect">
            <a:avLst/>
          </a:prstGeom>
          <a:noFill/>
        </p:spPr>
      </p:pic>
      <p:pic>
        <p:nvPicPr>
          <p:cNvPr id="224265" name="Picture 9" descr="Zip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038600"/>
            <a:ext cx="571500" cy="868363"/>
          </a:xfrm>
          <a:prstGeom prst="rect">
            <a:avLst/>
          </a:prstGeom>
          <a:noFill/>
        </p:spPr>
      </p:pic>
      <p:pic>
        <p:nvPicPr>
          <p:cNvPr id="224266" name="Picture 10" descr="Elevatoran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1017588" cy="1417638"/>
          </a:xfrm>
          <a:prstGeom prst="rect">
            <a:avLst/>
          </a:prstGeom>
          <a:noFill/>
        </p:spPr>
      </p:pic>
      <p:pic>
        <p:nvPicPr>
          <p:cNvPr id="224267" name="Picture 11" descr="Typewri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867400"/>
            <a:ext cx="815975" cy="838200"/>
          </a:xfrm>
          <a:prstGeom prst="rect">
            <a:avLst/>
          </a:prstGeom>
          <a:noFill/>
        </p:spPr>
      </p:pic>
      <p:pic>
        <p:nvPicPr>
          <p:cNvPr id="224268" name="Picture 12" descr="Pan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5638800"/>
            <a:ext cx="731838" cy="1028700"/>
          </a:xfrm>
          <a:prstGeom prst="rect">
            <a:avLst/>
          </a:prstGeom>
          <a:noFill/>
        </p:spPr>
      </p:pic>
      <p:pic>
        <p:nvPicPr>
          <p:cNvPr id="224269" name="Picture 13" descr="Radi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200400"/>
            <a:ext cx="533400" cy="366713"/>
          </a:xfrm>
          <a:prstGeom prst="rect">
            <a:avLst/>
          </a:prstGeom>
          <a:noFill/>
        </p:spPr>
      </p:pic>
      <p:pic>
        <p:nvPicPr>
          <p:cNvPr id="224270" name="Picture 14" descr="Xr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810000"/>
            <a:ext cx="571500" cy="593725"/>
          </a:xfrm>
          <a:prstGeom prst="rect">
            <a:avLst/>
          </a:prstGeom>
          <a:noFill/>
        </p:spPr>
      </p:pic>
      <p:pic>
        <p:nvPicPr>
          <p:cNvPr id="224271" name="Picture 15" descr="r822a"/>
          <p:cNvPicPr>
            <a:picLocks noChangeAspect="1" noChangeArrowheads="1"/>
          </p:cNvPicPr>
          <p:nvPr/>
        </p:nvPicPr>
        <p:blipFill>
          <a:blip r:embed="rId10" cstate="print"/>
          <a:srcRect t="13889" b="9723"/>
          <a:stretch>
            <a:fillRect/>
          </a:stretch>
        </p:blipFill>
        <p:spPr bwMode="auto">
          <a:xfrm>
            <a:off x="7467600" y="914400"/>
            <a:ext cx="769938" cy="990600"/>
          </a:xfrm>
          <a:prstGeom prst="rect">
            <a:avLst/>
          </a:prstGeom>
          <a:noFill/>
        </p:spPr>
      </p:pic>
      <p:pic>
        <p:nvPicPr>
          <p:cNvPr id="224272" name="Picture 16" descr="Basketbal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3886200"/>
            <a:ext cx="560388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9414198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Some other inventions created during Gilded Age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/>
              <a:t>Cola-Cola (1886)</a:t>
            </a:r>
          </a:p>
          <a:p>
            <a:pPr marL="114300" indent="0">
              <a:buNone/>
            </a:pPr>
            <a:endParaRPr lang="en-US" altLang="en-US" sz="2800" b="1" dirty="0"/>
          </a:p>
          <a:p>
            <a:r>
              <a:rPr lang="en-US" altLang="en-US" sz="2800" b="1" dirty="0"/>
              <a:t>Streetcars (1888)</a:t>
            </a:r>
          </a:p>
          <a:p>
            <a:pPr marL="114300" indent="0">
              <a:buNone/>
            </a:pPr>
            <a:endParaRPr lang="en-US" altLang="en-US" sz="2800" b="1" dirty="0"/>
          </a:p>
          <a:p>
            <a:r>
              <a:rPr lang="en-US" altLang="en-US" sz="2800" b="1" dirty="0"/>
              <a:t>Record Player (1877)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Skyscraper (1885)</a:t>
            </a:r>
          </a:p>
          <a:p>
            <a:pPr marL="114300" indent="0">
              <a:buNone/>
            </a:pPr>
            <a:endParaRPr lang="en-US" altLang="en-US" sz="2800" b="1" dirty="0"/>
          </a:p>
          <a:p>
            <a:r>
              <a:rPr lang="en-US" altLang="en-US" sz="2800" b="1" dirty="0"/>
              <a:t>Airplane (1903)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6968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80589" name="WordArt 1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229600" cy="5334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NEW STORES</a:t>
            </a:r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0" y="838200"/>
            <a:ext cx="91440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5400" b="1" i="1" u="sng" dirty="0">
                <a:solidFill>
                  <a:srgbClr val="990033"/>
                </a:solidFill>
                <a:latin typeface="Impact" pitchFamily="34" charset="0"/>
              </a:rPr>
              <a:t>BETWEEN 1860 TO 1900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Specialty stores----sold single line of goods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Department stores---combined specialty stores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Chain stores---stores with branches in cities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Mail catalog stores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New ways to advertise</a:t>
            </a:r>
          </a:p>
        </p:txBody>
      </p:sp>
      <p:sp>
        <p:nvSpPr>
          <p:cNvPr id="280591" name="AutoShape 15"/>
          <p:cNvSpPr>
            <a:spLocks noChangeArrowheads="1"/>
          </p:cNvSpPr>
          <p:nvPr/>
        </p:nvSpPr>
        <p:spPr bwMode="auto">
          <a:xfrm>
            <a:off x="152400" y="2514600"/>
            <a:ext cx="762000" cy="2590800"/>
          </a:xfrm>
          <a:prstGeom prst="curvedRightArrow">
            <a:avLst>
              <a:gd name="adj1" fmla="val 68000"/>
              <a:gd name="adj2" fmla="val 13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1752600" y="4800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609600" y="5029200"/>
            <a:ext cx="7848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Montgomery Wards, J.C. Penney, Macy’s, Sears and Roebuck and Woolworths</a:t>
            </a:r>
          </a:p>
        </p:txBody>
      </p:sp>
    </p:spTree>
    <p:extLst>
      <p:ext uri="{BB962C8B-B14F-4D97-AF65-F5344CB8AC3E}">
        <p14:creationId xmlns:p14="http://schemas.microsoft.com/office/powerpoint/2010/main" val="959615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0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0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0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0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0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28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90" grpId="0" build="p" autoUpdateAnimBg="0"/>
      <p:bldP spid="280591" grpId="0" animBg="1"/>
      <p:bldP spid="28059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76200"/>
            <a:ext cx="8153400" cy="6400800"/>
          </a:xfrm>
        </p:spPr>
        <p:txBody>
          <a:bodyPr/>
          <a:lstStyle/>
          <a:p>
            <a:pPr marL="114300" indent="0" eaLnBrk="1" hangingPunct="1">
              <a:buFont typeface="Arial" pitchFamily="34" charset="0"/>
              <a:buNone/>
            </a:pPr>
            <a:r>
              <a:rPr lang="en-US" altLang="en-US" sz="3200" b="1"/>
              <a:t>“Gilded Age” – 1870-1900</a:t>
            </a:r>
          </a:p>
          <a:p>
            <a:pPr marL="114300" indent="0" eaLnBrk="1" hangingPunct="1"/>
            <a:r>
              <a:rPr lang="en-US" altLang="en-US" sz="3200"/>
              <a:t>Post-Reconstruction America</a:t>
            </a:r>
          </a:p>
          <a:p>
            <a:pPr marL="114300" indent="0" eaLnBrk="1" hangingPunct="1"/>
            <a:r>
              <a:rPr lang="en-US" altLang="en-US" sz="3200"/>
              <a:t>Phrase coined by Mark Twain; used to represent America during this time</a:t>
            </a:r>
          </a:p>
          <a:p>
            <a:pPr marL="114300" indent="0" eaLnBrk="1" hangingPunct="1"/>
            <a:endParaRPr lang="en-US" altLang="en-US" sz="3200"/>
          </a:p>
          <a:p>
            <a:pPr marL="114300" indent="0" eaLnBrk="1" hangingPunct="1"/>
            <a:r>
              <a:rPr lang="en-US" altLang="en-US" sz="3200"/>
              <a:t>Also, think of a beautiful, shiny, red apple… that is rotten on the inside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75100"/>
            <a:ext cx="2665413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4008438"/>
            <a:ext cx="3241675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4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153400" cy="838200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600" b="0">
                <a:solidFill>
                  <a:srgbClr val="FFFF99"/>
                </a:solidFill>
                <a:latin typeface="Spirit Medium" pitchFamily="34" charset="0"/>
              </a:rPr>
              <a:t>Causes of Rapid Industrialization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1981200"/>
            <a:ext cx="7924800" cy="4191000"/>
          </a:xfr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Clr>
                <a:srgbClr val="CCFFCC"/>
              </a:buClr>
              <a:buFontTx/>
              <a:buAutoNum type="arabicPeriod"/>
            </a:pPr>
            <a:r>
              <a:rPr lang="en-US" altLang="en-US" sz="2900" dirty="0">
                <a:latin typeface="Comic Sans MS" pitchFamily="66" charset="0"/>
              </a:rPr>
              <a:t>Steam Revolution of the 1830s-1850s.</a:t>
            </a:r>
            <a:br>
              <a:rPr lang="en-US" altLang="en-US" sz="2900" dirty="0">
                <a:latin typeface="Comic Sans MS" pitchFamily="66" charset="0"/>
              </a:rPr>
            </a:br>
            <a:endParaRPr lang="en-US" altLang="en-US" sz="2900" dirty="0">
              <a:latin typeface="Comic Sans MS" pitchFamily="66" charset="0"/>
            </a:endParaRPr>
          </a:p>
          <a:p>
            <a:pPr marL="533400" indent="-533400">
              <a:buClr>
                <a:srgbClr val="CCFFCC"/>
              </a:buClr>
              <a:buFontTx/>
              <a:buAutoNum type="arabicPeriod"/>
            </a:pPr>
            <a:r>
              <a:rPr lang="en-US" altLang="en-US" sz="2900" dirty="0">
                <a:latin typeface="Comic Sans MS" pitchFamily="66" charset="0"/>
              </a:rPr>
              <a:t>The Railroad fueled the growing US economy: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altLang="en-US" sz="2500" dirty="0">
                <a:latin typeface="Comic Sans MS" pitchFamily="66" charset="0"/>
              </a:rPr>
              <a:t>First big business in the US.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altLang="en-US" sz="2500" dirty="0">
                <a:latin typeface="Comic Sans MS" pitchFamily="66" charset="0"/>
              </a:rPr>
              <a:t>A magnet for financial investment.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altLang="en-US" sz="2500" dirty="0">
                <a:latin typeface="Comic Sans MS" pitchFamily="66" charset="0"/>
              </a:rPr>
              <a:t>The key to opening the West.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altLang="en-US" sz="2500" dirty="0">
                <a:latin typeface="Comic Sans MS" pitchFamily="66" charset="0"/>
              </a:rPr>
              <a:t>Aided the development of other  industries.</a:t>
            </a:r>
          </a:p>
        </p:txBody>
      </p:sp>
    </p:spTree>
    <p:extLst>
      <p:ext uri="{BB962C8B-B14F-4D97-AF65-F5344CB8AC3E}">
        <p14:creationId xmlns:p14="http://schemas.microsoft.com/office/powerpoint/2010/main" val="1096978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01650"/>
            <a:ext cx="8229600" cy="793750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4600" b="0">
                <a:solidFill>
                  <a:srgbClr val="FFFF99"/>
                </a:solidFill>
                <a:latin typeface="Spirit Medium" pitchFamily="34" charset="0"/>
              </a:rPr>
              <a:t>Causes of Rapid Industrialization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447800" y="1981200"/>
            <a:ext cx="6705600" cy="4114800"/>
          </a:xfrm>
          <a:noFill/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Clr>
                <a:srgbClr val="CCFFCC"/>
              </a:buClr>
              <a:buFontTx/>
              <a:buAutoNum type="arabicPeriod" startAt="3"/>
            </a:pPr>
            <a:r>
              <a:rPr lang="en-US" altLang="en-US" sz="3400" dirty="0">
                <a:latin typeface="Comic Sans MS" pitchFamily="66" charset="0"/>
              </a:rPr>
              <a:t>Technological innovations.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altLang="en-US" sz="3000" dirty="0">
                <a:latin typeface="Comic Sans MS" pitchFamily="66" charset="0"/>
              </a:rPr>
              <a:t>Bessemer process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altLang="en-US" sz="3000" dirty="0">
                <a:latin typeface="Comic Sans MS" pitchFamily="66" charset="0"/>
              </a:rPr>
              <a:t>Refrigerated cars</a:t>
            </a:r>
          </a:p>
          <a:p>
            <a:pPr marL="1295400" lvl="2" indent="-381000">
              <a:buClr>
                <a:srgbClr val="00C9C4"/>
              </a:buClr>
              <a:buSzPct val="120000"/>
              <a:buFont typeface="Wingdings" pitchFamily="2" charset="2"/>
              <a:buChar char="§"/>
            </a:pPr>
            <a:r>
              <a:rPr lang="en-US" altLang="en-US" sz="3000" dirty="0">
                <a:latin typeface="Comic Sans MS" pitchFamily="66" charset="0"/>
              </a:rPr>
              <a:t>Edison </a:t>
            </a:r>
          </a:p>
          <a:p>
            <a:pPr marL="1828800" lvl="3" indent="-341313">
              <a:buClr>
                <a:srgbClr val="FFCC66"/>
              </a:buClr>
              <a:buSzPct val="110000"/>
              <a:buFontTx/>
              <a:buChar char="o"/>
            </a:pPr>
            <a:r>
              <a:rPr lang="en-US" altLang="en-US" sz="2500" dirty="0">
                <a:latin typeface="Comic Sans MS" pitchFamily="66" charset="0"/>
              </a:rPr>
              <a:t>light bulb, phonograph, motion pictures.</a:t>
            </a:r>
          </a:p>
        </p:txBody>
      </p:sp>
    </p:spTree>
    <p:extLst>
      <p:ext uri="{BB962C8B-B14F-4D97-AF65-F5344CB8AC3E}">
        <p14:creationId xmlns:p14="http://schemas.microsoft.com/office/powerpoint/2010/main" val="250293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838200" y="2133600"/>
            <a:ext cx="8001000" cy="4114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533400" indent="-533400">
              <a:defRPr sz="2200" b="1">
                <a:solidFill>
                  <a:srgbClr val="CCFFFF"/>
                </a:solidFill>
                <a:latin typeface="Arial" pitchFamily="34" charset="0"/>
              </a:defRPr>
            </a:lvl1pPr>
            <a:lvl2pPr marL="914400" indent="-457200">
              <a:defRPr sz="2200" b="1">
                <a:solidFill>
                  <a:srgbClr val="CCFFFF"/>
                </a:solidFill>
                <a:latin typeface="Arial" pitchFamily="34" charset="0"/>
              </a:defRPr>
            </a:lvl2pPr>
            <a:lvl3pPr marL="1295400" indent="-381000">
              <a:defRPr sz="2200" b="1">
                <a:solidFill>
                  <a:srgbClr val="CCFFFF"/>
                </a:solidFill>
                <a:latin typeface="Arial" pitchFamily="34" charset="0"/>
              </a:defRPr>
            </a:lvl3pPr>
            <a:lvl4pPr marL="1714500" indent="-342900">
              <a:defRPr sz="2200" b="1">
                <a:solidFill>
                  <a:srgbClr val="CCFFFF"/>
                </a:solidFill>
                <a:latin typeface="Arial" pitchFamily="34" charset="0"/>
              </a:defRPr>
            </a:lvl4pPr>
            <a:lvl5pPr marL="2171700" indent="-342900">
              <a:defRPr sz="2200" b="1">
                <a:solidFill>
                  <a:srgbClr val="CCFFFF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CC"/>
              </a:buClr>
              <a:buSzPct val="100000"/>
              <a:buFontTx/>
              <a:buAutoNum type="arabicPeriod" startAt="4"/>
            </a:pPr>
            <a:r>
              <a:rPr lang="en-US" altLang="en-US" sz="2600" b="0" dirty="0">
                <a:solidFill>
                  <a:srgbClr val="FFFFFF"/>
                </a:solidFill>
                <a:latin typeface="Comic Sans MS" pitchFamily="66" charset="0"/>
              </a:rPr>
              <a:t>Unskilled &amp; semi-skilled </a:t>
            </a:r>
            <a:br>
              <a:rPr lang="en-US" altLang="en-US" sz="2600" b="0" dirty="0">
                <a:solidFill>
                  <a:srgbClr val="FFFFFF"/>
                </a:solidFill>
                <a:latin typeface="Comic Sans MS" pitchFamily="66" charset="0"/>
              </a:rPr>
            </a:br>
            <a:r>
              <a:rPr lang="en-US" altLang="en-US" sz="2600" b="0" dirty="0">
                <a:solidFill>
                  <a:srgbClr val="FFFFFF"/>
                </a:solidFill>
                <a:latin typeface="Comic Sans MS" pitchFamily="66" charset="0"/>
              </a:rPr>
              <a:t>labor in abundance.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CC"/>
              </a:buClr>
              <a:buSzPct val="100000"/>
              <a:buFontTx/>
              <a:buAutoNum type="arabicPeriod" startAt="4"/>
            </a:pPr>
            <a:r>
              <a:rPr lang="en-US" altLang="en-US" sz="2600" b="0" dirty="0">
                <a:solidFill>
                  <a:srgbClr val="FFFFFF"/>
                </a:solidFill>
                <a:latin typeface="Comic Sans MS" pitchFamily="66" charset="0"/>
              </a:rPr>
              <a:t>Abundant capital.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CC"/>
              </a:buClr>
              <a:buSzPct val="100000"/>
              <a:buFontTx/>
              <a:buAutoNum type="arabicPeriod" startAt="4"/>
            </a:pPr>
            <a:r>
              <a:rPr lang="en-US" altLang="en-US" sz="2600" b="0" dirty="0">
                <a:solidFill>
                  <a:srgbClr val="FFFFFF"/>
                </a:solidFill>
                <a:latin typeface="Comic Sans MS" pitchFamily="66" charset="0"/>
              </a:rPr>
              <a:t>New, talented group of businessmen [</a:t>
            </a:r>
            <a:r>
              <a:rPr lang="en-US" altLang="en-US" sz="2600" b="0" dirty="0">
                <a:solidFill>
                  <a:srgbClr val="FC6600"/>
                </a:solidFill>
                <a:latin typeface="Comic Sans MS" pitchFamily="66" charset="0"/>
              </a:rPr>
              <a:t>entrepreneurs</a:t>
            </a:r>
            <a:r>
              <a:rPr lang="en-US" altLang="en-US" sz="2600" b="0" dirty="0">
                <a:solidFill>
                  <a:srgbClr val="FFFFFF"/>
                </a:solidFill>
                <a:latin typeface="Comic Sans MS" pitchFamily="66" charset="0"/>
              </a:rPr>
              <a:t>] and advisors.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CC"/>
              </a:buClr>
              <a:buSzPct val="100000"/>
              <a:buFontTx/>
              <a:buAutoNum type="arabicPeriod" startAt="4"/>
            </a:pPr>
            <a:r>
              <a:rPr lang="en-US" altLang="en-US" sz="2600" b="0" dirty="0">
                <a:solidFill>
                  <a:srgbClr val="FFFFFF"/>
                </a:solidFill>
                <a:latin typeface="Comic Sans MS" pitchFamily="66" charset="0"/>
              </a:rPr>
              <a:t>Market growing as US population increased.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FFCC"/>
              </a:buClr>
              <a:buSzPct val="100000"/>
              <a:buFontTx/>
              <a:buAutoNum type="arabicPeriod" startAt="4"/>
            </a:pPr>
            <a:r>
              <a:rPr lang="en-US" altLang="en-US" sz="2600" b="0" dirty="0">
                <a:solidFill>
                  <a:srgbClr val="FFFFFF"/>
                </a:solidFill>
                <a:latin typeface="Comic Sans MS" pitchFamily="66" charset="0"/>
              </a:rPr>
              <a:t>Abundant natural resources.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533400"/>
            <a:ext cx="7467600" cy="1219200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sz="5400" b="0">
                <a:solidFill>
                  <a:srgbClr val="FFFF99"/>
                </a:solidFill>
                <a:latin typeface="Spirit Medium" pitchFamily="34" charset="0"/>
              </a:rPr>
              <a:t>Causes of Rapid </a:t>
            </a:r>
            <a:br>
              <a:rPr lang="en-US" altLang="en-US" sz="5400" b="0">
                <a:solidFill>
                  <a:srgbClr val="FFFF99"/>
                </a:solidFill>
                <a:latin typeface="Spirit Medium" pitchFamily="34" charset="0"/>
              </a:rPr>
            </a:br>
            <a:r>
              <a:rPr lang="en-US" altLang="en-US" sz="5400" b="0">
                <a:solidFill>
                  <a:srgbClr val="FFFF99"/>
                </a:solidFill>
                <a:latin typeface="Spirit Medium" pitchFamily="34" charset="0"/>
              </a:rPr>
              <a:t>Industrialization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5" y="1524000"/>
            <a:ext cx="1676400" cy="16764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40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Took Problems into 20</a:t>
            </a:r>
            <a:r>
              <a:rPr lang="en-US" altLang="en-US" sz="4000" baseline="30000"/>
              <a:t>th</a:t>
            </a:r>
            <a:r>
              <a:rPr lang="en-US" altLang="en-US" sz="4000"/>
              <a:t> Century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4391025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However, most problems generated by the Age of Energy -- </a:t>
            </a:r>
            <a:r>
              <a:rPr lang="en-US" altLang="en-US" sz="2800">
                <a:solidFill>
                  <a:schemeClr val="tx2"/>
                </a:solidFill>
              </a:rPr>
              <a:t>the unequal distribution of wealth, large-scale unemployment, urban crowding, the decline of farm income, and reckless exploitation of natural resources</a:t>
            </a:r>
            <a:r>
              <a:rPr lang="en-US" altLang="en-US" sz="2800"/>
              <a:t> -- would carry over into the 20</a:t>
            </a:r>
            <a:r>
              <a:rPr lang="en-US" altLang="en-US" sz="2800" baseline="30000"/>
              <a:t>th</a:t>
            </a:r>
            <a:r>
              <a:rPr lang="en-US" altLang="en-US" sz="2800"/>
              <a:t> century.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</p:txBody>
      </p:sp>
      <p:pic>
        <p:nvPicPr>
          <p:cNvPr id="10244" name="Picture 4" descr="York slums around 1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268788"/>
            <a:ext cx="2971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York slums around 1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1481138"/>
            <a:ext cx="294481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6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Captains of Industry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3870325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Entrepreneurs with the talent, vision, and willingness to take risks were able to achieve unprecedented wealth and power.  </a:t>
            </a:r>
          </a:p>
        </p:txBody>
      </p:sp>
      <p:pic>
        <p:nvPicPr>
          <p:cNvPr id="20493" name="Picture 13" descr="525527765_80df0d9a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1738313"/>
            <a:ext cx="3381375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67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543800" cy="655638"/>
          </a:xfrm>
        </p:spPr>
        <p:txBody>
          <a:bodyPr/>
          <a:lstStyle/>
          <a:p>
            <a:r>
              <a:rPr lang="en-US" altLang="en-US"/>
              <a:t>The Titans of Business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76400"/>
            <a:ext cx="3886200" cy="4648200"/>
          </a:xfrm>
        </p:spPr>
        <p:txBody>
          <a:bodyPr/>
          <a:lstStyle/>
          <a:p>
            <a:r>
              <a:rPr lang="en-US" altLang="en-US" sz="2800"/>
              <a:t>Private investors and businessmen </a:t>
            </a:r>
            <a:r>
              <a:rPr lang="en-US" altLang="en-US" sz="2800">
                <a:solidFill>
                  <a:schemeClr val="accent1"/>
                </a:solidFill>
              </a:rPr>
              <a:t>contributed</a:t>
            </a:r>
            <a:r>
              <a:rPr lang="en-US" altLang="en-US" sz="2800"/>
              <a:t> money to elections and </a:t>
            </a:r>
            <a:r>
              <a:rPr lang="en-US" altLang="en-US" sz="2800">
                <a:solidFill>
                  <a:schemeClr val="accent1"/>
                </a:solidFill>
              </a:rPr>
              <a:t>campaigns</a:t>
            </a:r>
            <a:r>
              <a:rPr lang="en-US" altLang="en-US" sz="2800"/>
              <a:t> in exchange for a “hands off” approach</a:t>
            </a:r>
          </a:p>
          <a:p>
            <a:r>
              <a:rPr lang="en-US" altLang="en-US" sz="2800"/>
              <a:t>Emphasis on business and making money over reform</a:t>
            </a:r>
            <a:endParaRPr lang="en-US" altLang="en-US" sz="2200"/>
          </a:p>
        </p:txBody>
      </p:sp>
      <p:pic>
        <p:nvPicPr>
          <p:cNvPr id="44038" name="Picture 6" descr="Polc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4876800" cy="3660775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915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/>
              <a:t>The Men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22375"/>
            <a:ext cx="4038600" cy="4411663"/>
          </a:xfrm>
        </p:spPr>
        <p:txBody>
          <a:bodyPr/>
          <a:lstStyle/>
          <a:p>
            <a:r>
              <a:rPr lang="en-US" altLang="en-US" sz="2400"/>
              <a:t>The Titans</a:t>
            </a:r>
          </a:p>
          <a:p>
            <a:pPr lvl="1"/>
            <a:r>
              <a:rPr lang="en-US" altLang="en-US" sz="2400"/>
              <a:t>J.D. Rockefellar--Standard Oil</a:t>
            </a:r>
          </a:p>
          <a:p>
            <a:pPr lvl="1"/>
            <a:r>
              <a:rPr lang="en-US" altLang="en-US" sz="2400"/>
              <a:t>J.P. Morgan--Investment banking and financier</a:t>
            </a:r>
          </a:p>
          <a:p>
            <a:pPr lvl="1"/>
            <a:r>
              <a:rPr lang="en-US" altLang="en-US" sz="2400"/>
              <a:t>Andrew Carnegie--U.S. Steel</a:t>
            </a:r>
          </a:p>
          <a:p>
            <a:pPr lvl="1"/>
            <a:r>
              <a:rPr lang="en-US" altLang="en-US" sz="2400"/>
              <a:t>Cornelius Vanderbilt, Jay Gould, and Jay Fiske--Railroads</a:t>
            </a:r>
            <a:r>
              <a:rPr lang="en-US" altLang="en-US" sz="2200"/>
              <a:t> </a:t>
            </a:r>
          </a:p>
        </p:txBody>
      </p:sp>
      <p:pic>
        <p:nvPicPr>
          <p:cNvPr id="45061" name="Picture 5" descr="Indu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133600"/>
            <a:ext cx="1992312" cy="30480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Ind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0"/>
            <a:ext cx="2312988" cy="3352800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 descr="Indu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576763"/>
            <a:ext cx="3200400" cy="2281237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272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12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Standard Oil Trust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12888"/>
            <a:ext cx="46656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In 1882, John D. Rockefeller formed the </a:t>
            </a:r>
            <a:r>
              <a:rPr lang="en-US" altLang="en-US" sz="2800">
                <a:solidFill>
                  <a:schemeClr val="tx2"/>
                </a:solidFill>
              </a:rPr>
              <a:t>Standard Oil Trust</a:t>
            </a:r>
            <a:r>
              <a:rPr lang="en-US" altLang="en-US" sz="2800"/>
              <a:t> and consequently dominated 95% of the production, refining, and marketing of oil in the United States. </a:t>
            </a:r>
          </a:p>
        </p:txBody>
      </p:sp>
      <p:pic>
        <p:nvPicPr>
          <p:cNvPr id="21508" name="Picture 4" descr="Standard Oil Gas 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4524375"/>
            <a:ext cx="1484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john%2520d%2520rockefeller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631950"/>
            <a:ext cx="3163888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John D. Rockefeller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8" y="4529138"/>
            <a:ext cx="150336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John-D-Rockefeller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7001"/>
          <a:stretch>
            <a:fillRect/>
          </a:stretch>
        </p:blipFill>
        <p:spPr bwMode="auto">
          <a:xfrm>
            <a:off x="1041400" y="4522788"/>
            <a:ext cx="1544638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3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EF6C2BF2-C5C2-A379-3E413B050A37D1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066800" y="556260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Standard Oil Cartoon based on Ida B. Tarbell’s book- </a:t>
            </a:r>
            <a:r>
              <a:rPr lang="en-US" altLang="en-US" sz="1800" i="1"/>
              <a:t>The History of Standard Oil</a:t>
            </a:r>
          </a:p>
        </p:txBody>
      </p:sp>
    </p:spTree>
    <p:extLst>
      <p:ext uri="{BB962C8B-B14F-4D97-AF65-F5344CB8AC3E}">
        <p14:creationId xmlns:p14="http://schemas.microsoft.com/office/powerpoint/2010/main" val="2600321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Giant Corporations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By 1900, two-thirds of all manufactured goods were being produced by giant corporations. </a:t>
            </a:r>
            <a:r>
              <a:rPr lang="en-US" altLang="en-US" sz="2400" dirty="0">
                <a:solidFill>
                  <a:srgbClr val="EBD189"/>
                </a:solidFill>
              </a:rPr>
              <a:t>Swift</a:t>
            </a:r>
            <a:r>
              <a:rPr lang="en-US" altLang="en-US" sz="2400" dirty="0">
                <a:solidFill>
                  <a:schemeClr val="tx2"/>
                </a:solidFill>
              </a:rPr>
              <a:t> and </a:t>
            </a:r>
            <a:r>
              <a:rPr lang="en-US" altLang="en-US" sz="2400" dirty="0" err="1">
                <a:solidFill>
                  <a:srgbClr val="FFC000"/>
                </a:solidFill>
              </a:rPr>
              <a:t>Armour</a:t>
            </a:r>
            <a:r>
              <a:rPr lang="en-US" altLang="en-US" sz="2400" dirty="0"/>
              <a:t> dominated meat packing, the </a:t>
            </a:r>
            <a:r>
              <a:rPr lang="en-US" altLang="en-US" sz="2400" dirty="0">
                <a:solidFill>
                  <a:srgbClr val="FFC000"/>
                </a:solidFill>
              </a:rPr>
              <a:t>Duke</a:t>
            </a:r>
            <a:r>
              <a:rPr lang="en-US" altLang="en-US" sz="2400" dirty="0">
                <a:solidFill>
                  <a:schemeClr val="tx2"/>
                </a:solidFill>
              </a:rPr>
              <a:t> family</a:t>
            </a:r>
            <a:r>
              <a:rPr lang="en-US" altLang="en-US" sz="2400" dirty="0"/>
              <a:t> controlled tobacco, and </a:t>
            </a:r>
            <a:r>
              <a:rPr lang="en-US" altLang="en-US" sz="2400" dirty="0">
                <a:solidFill>
                  <a:schemeClr val="tx2"/>
                </a:solidFill>
              </a:rPr>
              <a:t>Andrew </a:t>
            </a:r>
            <a:r>
              <a:rPr lang="en-US" altLang="en-US" sz="2400" dirty="0">
                <a:solidFill>
                  <a:srgbClr val="FFC000"/>
                </a:solidFill>
              </a:rPr>
              <a:t>Carnegie</a:t>
            </a:r>
            <a:r>
              <a:rPr lang="en-US" altLang="en-US" sz="2400" dirty="0"/>
              <a:t> took over every aspect of steel production. 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642100" y="1630363"/>
            <a:ext cx="2262188" cy="1189037"/>
            <a:chOff x="3283" y="2200"/>
            <a:chExt cx="1425" cy="749"/>
          </a:xfrm>
        </p:grpSpPr>
        <p:grpSp>
          <p:nvGrpSpPr>
            <p:cNvPr id="24594" name="Group 8"/>
            <p:cNvGrpSpPr>
              <a:grpSpLocks/>
            </p:cNvGrpSpPr>
            <p:nvPr/>
          </p:nvGrpSpPr>
          <p:grpSpPr bwMode="auto">
            <a:xfrm>
              <a:off x="3283" y="2435"/>
              <a:ext cx="1383" cy="403"/>
              <a:chOff x="3283" y="2435"/>
              <a:chExt cx="1383" cy="403"/>
            </a:xfrm>
          </p:grpSpPr>
          <p:sp>
            <p:nvSpPr>
              <p:cNvPr id="24596" name="Rectangle 9"/>
              <p:cNvSpPr>
                <a:spLocks noChangeArrowheads="1"/>
              </p:cNvSpPr>
              <p:nvPr/>
            </p:nvSpPr>
            <p:spPr bwMode="auto">
              <a:xfrm>
                <a:off x="3283" y="2435"/>
                <a:ext cx="1383" cy="40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97" name="AutoShape 10"/>
              <p:cNvSpPr>
                <a:spLocks noChangeArrowheads="1"/>
              </p:cNvSpPr>
              <p:nvPr/>
            </p:nvSpPr>
            <p:spPr bwMode="auto">
              <a:xfrm rot="-1616240">
                <a:off x="3285" y="2509"/>
                <a:ext cx="359" cy="246"/>
              </a:xfrm>
              <a:prstGeom prst="parallelogram">
                <a:avLst>
                  <a:gd name="adj" fmla="val 51037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98" name="Rectangle 11"/>
              <p:cNvSpPr>
                <a:spLocks noChangeArrowheads="1"/>
              </p:cNvSpPr>
              <p:nvPr/>
            </p:nvSpPr>
            <p:spPr bwMode="auto">
              <a:xfrm>
                <a:off x="3362" y="2451"/>
                <a:ext cx="214" cy="9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4595" name="Text Box 12"/>
            <p:cNvSpPr txBox="1">
              <a:spLocks noChangeArrowheads="1"/>
            </p:cNvSpPr>
            <p:nvPr/>
          </p:nvSpPr>
          <p:spPr bwMode="auto">
            <a:xfrm>
              <a:off x="3284" y="2200"/>
              <a:ext cx="142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7200" b="1">
                  <a:latin typeface="AngsanaUPC" pitchFamily="18" charset="-34"/>
                </a:rPr>
                <a:t>armour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170488" y="3194050"/>
            <a:ext cx="3683000" cy="2849563"/>
            <a:chOff x="3257" y="2012"/>
            <a:chExt cx="2320" cy="1795"/>
          </a:xfrm>
        </p:grpSpPr>
        <p:pic>
          <p:nvPicPr>
            <p:cNvPr id="24592" name="Picture 14" descr="heroes_of_w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2012"/>
              <a:ext cx="2305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Text Box 15"/>
            <p:cNvSpPr txBox="1">
              <a:spLocks noChangeArrowheads="1"/>
            </p:cNvSpPr>
            <p:nvPr/>
          </p:nvSpPr>
          <p:spPr bwMode="auto">
            <a:xfrm>
              <a:off x="3257" y="3595"/>
              <a:ext cx="23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Arial" panose="020B0604020202020204" pitchFamily="34" charset="0"/>
                </a:rPr>
                <a:t>1889 Duke Tobacco Advertisement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095863" y="1700390"/>
            <a:ext cx="1662113" cy="1271588"/>
            <a:chOff x="3195" y="1006"/>
            <a:chExt cx="1178" cy="901"/>
          </a:xfrm>
        </p:grpSpPr>
        <p:sp>
          <p:nvSpPr>
            <p:cNvPr id="24590" name="Oval 17"/>
            <p:cNvSpPr>
              <a:spLocks noChangeArrowheads="1"/>
            </p:cNvSpPr>
            <p:nvPr/>
          </p:nvSpPr>
          <p:spPr bwMode="auto">
            <a:xfrm>
              <a:off x="3308" y="1006"/>
              <a:ext cx="943" cy="901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591" name="Text Box 18"/>
            <p:cNvSpPr txBox="1">
              <a:spLocks noChangeArrowheads="1"/>
            </p:cNvSpPr>
            <p:nvPr/>
          </p:nvSpPr>
          <p:spPr bwMode="auto">
            <a:xfrm>
              <a:off x="3195" y="1259"/>
              <a:ext cx="1178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200">
                  <a:latin typeface="Arial Black" panose="020B0A04020102020204" pitchFamily="34" charset="0"/>
                </a:rPr>
                <a:t>Swift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745278" y="1630363"/>
            <a:ext cx="3159010" cy="1189037"/>
            <a:chOff x="3283" y="2200"/>
            <a:chExt cx="1425" cy="749"/>
          </a:xfrm>
        </p:grpSpPr>
        <p:grpSp>
          <p:nvGrpSpPr>
            <p:cNvPr id="24585" name="Group 20"/>
            <p:cNvGrpSpPr>
              <a:grpSpLocks/>
            </p:cNvGrpSpPr>
            <p:nvPr/>
          </p:nvGrpSpPr>
          <p:grpSpPr bwMode="auto">
            <a:xfrm>
              <a:off x="3283" y="2435"/>
              <a:ext cx="1383" cy="403"/>
              <a:chOff x="3283" y="2435"/>
              <a:chExt cx="1383" cy="403"/>
            </a:xfrm>
          </p:grpSpPr>
          <p:sp>
            <p:nvSpPr>
              <p:cNvPr id="24587" name="Rectangle 21"/>
              <p:cNvSpPr>
                <a:spLocks noChangeArrowheads="1"/>
              </p:cNvSpPr>
              <p:nvPr/>
            </p:nvSpPr>
            <p:spPr bwMode="auto">
              <a:xfrm>
                <a:off x="3283" y="2435"/>
                <a:ext cx="1383" cy="40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88" name="AutoShape 22"/>
              <p:cNvSpPr>
                <a:spLocks noChangeArrowheads="1"/>
              </p:cNvSpPr>
              <p:nvPr/>
            </p:nvSpPr>
            <p:spPr bwMode="auto">
              <a:xfrm rot="-1616240">
                <a:off x="3285" y="2509"/>
                <a:ext cx="359" cy="246"/>
              </a:xfrm>
              <a:prstGeom prst="parallelogram">
                <a:avLst>
                  <a:gd name="adj" fmla="val 51037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89" name="Rectangle 23"/>
              <p:cNvSpPr>
                <a:spLocks noChangeArrowheads="1"/>
              </p:cNvSpPr>
              <p:nvPr/>
            </p:nvSpPr>
            <p:spPr bwMode="auto">
              <a:xfrm>
                <a:off x="3362" y="2451"/>
                <a:ext cx="214" cy="9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askerville Old Face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4586" name="Text Box 24"/>
            <p:cNvSpPr txBox="1">
              <a:spLocks noChangeArrowheads="1"/>
            </p:cNvSpPr>
            <p:nvPr/>
          </p:nvSpPr>
          <p:spPr bwMode="auto">
            <a:xfrm>
              <a:off x="3284" y="2200"/>
              <a:ext cx="1424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7200" b="1" dirty="0" err="1">
                  <a:latin typeface="AngsanaUPC" pitchFamily="18" charset="-34"/>
                </a:rPr>
                <a:t>armour</a:t>
              </a:r>
              <a:endParaRPr lang="en-US" altLang="en-US" sz="7200" b="1" dirty="0">
                <a:latin typeface="AngsanaUPC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4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651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A Brassy, Flamboyant Age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517650"/>
            <a:ext cx="4449763" cy="4913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Gilded Age, the period between the end of Radical Reconstruction (1877)</a:t>
            </a:r>
            <a:r>
              <a:rPr lang="en-US" altLang="en-US" sz="2400" b="1"/>
              <a:t> </a:t>
            </a:r>
            <a:r>
              <a:rPr lang="en-US" altLang="en-US" sz="2400"/>
              <a:t>and the beginning of the Progressive Era (1901), was </a:t>
            </a:r>
            <a:r>
              <a:rPr lang="en-US" altLang="en-US" sz="2400">
                <a:solidFill>
                  <a:schemeClr val="tx2"/>
                </a:solidFill>
              </a:rPr>
              <a:t>a brassy, flamboyant age dominated by big business values, political corruption, and extremes of wealth and poverty</a:t>
            </a:r>
            <a:r>
              <a:rPr lang="en-US" altLang="en-US" sz="24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During the Gilded Age, the United States changed </a:t>
            </a:r>
            <a:r>
              <a:rPr lang="en-US" altLang="en-US" sz="2400">
                <a:solidFill>
                  <a:schemeClr val="tx2"/>
                </a:solidFill>
              </a:rPr>
              <a:t>from a predominantly rural agrarian nation to an urban industrial one</a:t>
            </a:r>
            <a:r>
              <a:rPr lang="en-US" altLang="en-US" sz="2400"/>
              <a:t>.</a:t>
            </a:r>
          </a:p>
        </p:txBody>
      </p:sp>
      <p:pic>
        <p:nvPicPr>
          <p:cNvPr id="4100" name="Picture 4" descr="book cover of &#10;&#10;The Gilded Age &#10;&#10;by&#10;&#10;Mark Twain and &#10;&#10;C D Warne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0863" y="1622425"/>
            <a:ext cx="3160712" cy="4810125"/>
          </a:xfrm>
        </p:spPr>
      </p:pic>
    </p:spTree>
    <p:extLst>
      <p:ext uri="{BB962C8B-B14F-4D97-AF65-F5344CB8AC3E}">
        <p14:creationId xmlns:p14="http://schemas.microsoft.com/office/powerpoint/2010/main" val="9395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0688">
            <a:off x="977900" y="4476750"/>
            <a:ext cx="14986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095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U. S. Steel Corporation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95400"/>
            <a:ext cx="4008438" cy="2992438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When he retired in 1901, he sold Carnegie Steel to financier </a:t>
            </a:r>
            <a:r>
              <a:rPr lang="en-US" altLang="en-US" sz="2400" dirty="0">
                <a:solidFill>
                  <a:schemeClr val="tx2"/>
                </a:solidFill>
              </a:rPr>
              <a:t>J. P. Morgan</a:t>
            </a:r>
            <a:r>
              <a:rPr lang="en-US" altLang="en-US" sz="2400" dirty="0"/>
              <a:t> for over $400 million dollars. Morgan subsequently reorganized the company into the United States Steel Corporation.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25604" name="Picture 4" descr="carnegieprof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 b="13365"/>
          <a:stretch>
            <a:fillRect/>
          </a:stretch>
        </p:blipFill>
        <p:spPr bwMode="auto">
          <a:xfrm>
            <a:off x="4913313" y="1408113"/>
            <a:ext cx="4070350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arnegiesh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2"/>
          <a:stretch>
            <a:fillRect/>
          </a:stretch>
        </p:blipFill>
        <p:spPr bwMode="auto">
          <a:xfrm>
            <a:off x="4899025" y="4122738"/>
            <a:ext cx="408622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186676">
            <a:off x="2513013" y="4427538"/>
            <a:ext cx="1403350" cy="1982787"/>
            <a:chOff x="1015" y="2895"/>
            <a:chExt cx="884" cy="1249"/>
          </a:xfrm>
        </p:grpSpPr>
        <p:pic>
          <p:nvPicPr>
            <p:cNvPr id="25613" name="Picture 7" descr="3g05558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1" t="9142" r="9229" b="6210"/>
            <a:stretch>
              <a:fillRect/>
            </a:stretch>
          </p:blipFill>
          <p:spPr bwMode="auto">
            <a:xfrm>
              <a:off x="1017" y="2931"/>
              <a:ext cx="882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Rectangle 8"/>
            <p:cNvSpPr>
              <a:spLocks noChangeArrowheads="1"/>
            </p:cNvSpPr>
            <p:nvPr/>
          </p:nvSpPr>
          <p:spPr bwMode="auto">
            <a:xfrm>
              <a:off x="1015" y="2895"/>
              <a:ext cx="873" cy="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615" name="Line 9"/>
            <p:cNvSpPr>
              <a:spLocks noChangeShapeType="1"/>
            </p:cNvSpPr>
            <p:nvPr/>
          </p:nvSpPr>
          <p:spPr bwMode="auto">
            <a:xfrm>
              <a:off x="1053" y="2948"/>
              <a:ext cx="7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87750" y="4683125"/>
            <a:ext cx="1471613" cy="1471613"/>
            <a:chOff x="1996" y="2987"/>
            <a:chExt cx="927" cy="927"/>
          </a:xfrm>
        </p:grpSpPr>
        <p:sp>
          <p:nvSpPr>
            <p:cNvPr id="25609" name="Oval 11"/>
            <p:cNvSpPr>
              <a:spLocks noChangeArrowheads="1"/>
            </p:cNvSpPr>
            <p:nvPr/>
          </p:nvSpPr>
          <p:spPr bwMode="auto">
            <a:xfrm>
              <a:off x="1996" y="2987"/>
              <a:ext cx="927" cy="927"/>
            </a:xfrm>
            <a:prstGeom prst="ellipse">
              <a:avLst/>
            </a:prstGeom>
            <a:solidFill>
              <a:schemeClr val="tx1"/>
            </a:solidFill>
            <a:ln w="762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5610" name="Text Box 12"/>
            <p:cNvSpPr txBox="1">
              <a:spLocks noChangeArrowheads="1"/>
            </p:cNvSpPr>
            <p:nvPr/>
          </p:nvSpPr>
          <p:spPr bwMode="auto">
            <a:xfrm>
              <a:off x="2027" y="3125"/>
              <a:ext cx="39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U</a:t>
              </a:r>
            </a:p>
          </p:txBody>
        </p:sp>
        <p:sp>
          <p:nvSpPr>
            <p:cNvPr id="25611" name="Text Box 13"/>
            <p:cNvSpPr txBox="1">
              <a:spLocks noChangeArrowheads="1"/>
            </p:cNvSpPr>
            <p:nvPr/>
          </p:nvSpPr>
          <p:spPr bwMode="auto">
            <a:xfrm>
              <a:off x="2271" y="3220"/>
              <a:ext cx="39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S</a:t>
              </a:r>
            </a:p>
          </p:txBody>
        </p:sp>
        <p:sp>
          <p:nvSpPr>
            <p:cNvPr id="25612" name="Text Box 14"/>
            <p:cNvSpPr txBox="1">
              <a:spLocks noChangeArrowheads="1"/>
            </p:cNvSpPr>
            <p:nvPr/>
          </p:nvSpPr>
          <p:spPr bwMode="auto">
            <a:xfrm>
              <a:off x="2498" y="3125"/>
              <a:ext cx="39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Baskerville Old Face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000" b="1">
                  <a:solidFill>
                    <a:srgbClr val="000099"/>
                  </a:solidFill>
                  <a:latin typeface="Arial Narrow" panose="020B060602020203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45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The Rise of Big Business</a:t>
            </a:r>
          </a:p>
        </p:txBody>
      </p:sp>
      <p:sp>
        <p:nvSpPr>
          <p:cNvPr id="2355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u="sng" dirty="0">
                <a:solidFill>
                  <a:srgbClr val="FFC000"/>
                </a:solidFill>
              </a:rPr>
              <a:t>Trusts</a:t>
            </a:r>
            <a:r>
              <a:rPr lang="en-US" sz="2800" dirty="0"/>
              <a:t> -A group of separate companies placed under the control of a single managing board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Critics called these practices unfair and the business leaders </a:t>
            </a:r>
            <a:r>
              <a:rPr lang="en-US" sz="2800" dirty="0">
                <a:solidFill>
                  <a:srgbClr val="FFC000"/>
                </a:solidFill>
              </a:rPr>
              <a:t>“</a:t>
            </a:r>
            <a:r>
              <a:rPr lang="en-US" sz="2800" u="sng" dirty="0">
                <a:solidFill>
                  <a:srgbClr val="FFC000"/>
                </a:solidFill>
              </a:rPr>
              <a:t>Robber Barons”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800" u="sng" dirty="0"/>
          </a:p>
          <a:p>
            <a:pPr eaLnBrk="1" hangingPunct="1">
              <a:buFont typeface="Arial" charset="0"/>
              <a:buChar char="►"/>
              <a:defRPr/>
            </a:pPr>
            <a:endParaRPr lang="en-US" sz="2800" dirty="0"/>
          </a:p>
        </p:txBody>
      </p:sp>
      <p:pic>
        <p:nvPicPr>
          <p:cNvPr id="15364" name="Picture 6" descr="vanderbilt cartoon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570413"/>
            <a:ext cx="3124200" cy="2287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7" descr="UncleSamOnShip-verdict-22may189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143000"/>
            <a:ext cx="4648200" cy="331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78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New Things in the World</a:t>
            </a:r>
          </a:p>
        </p:txBody>
      </p:sp>
      <p:sp>
        <p:nvSpPr>
          <p:cNvPr id="256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u="sng" dirty="0">
                <a:solidFill>
                  <a:srgbClr val="FFC000"/>
                </a:solidFill>
              </a:rPr>
              <a:t>Philanthropy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u="sng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u="sng" dirty="0">
                <a:solidFill>
                  <a:srgbClr val="FFC000"/>
                </a:solidFill>
              </a:rPr>
              <a:t>Laissez-faire</a:t>
            </a:r>
            <a:r>
              <a:rPr lang="en-US" sz="2400" dirty="0"/>
              <a:t> -</a:t>
            </a:r>
            <a:r>
              <a:rPr lang="en-US" sz="2000" dirty="0"/>
              <a:t>policy that US had followed since inception to not allow govt. to interfere with business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u="sng" dirty="0">
                <a:solidFill>
                  <a:srgbClr val="FFC000"/>
                </a:solidFill>
              </a:rPr>
              <a:t>Captains of Industry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A positive idea that industrial leaders worked hard and deserved their wealth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400" u="sng" dirty="0">
                <a:solidFill>
                  <a:srgbClr val="FFC000"/>
                </a:solidFill>
              </a:rPr>
              <a:t>Monopoly</a:t>
            </a:r>
            <a:r>
              <a:rPr lang="en-US" sz="2400" dirty="0"/>
              <a:t>-complete control of a product or service</a:t>
            </a:r>
          </a:p>
        </p:txBody>
      </p:sp>
      <p:pic>
        <p:nvPicPr>
          <p:cNvPr id="17412" name="Picture 6" descr="220px-Carnegie_Hal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371600"/>
            <a:ext cx="2117725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800600" y="426720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Carnegie Hall</a:t>
            </a:r>
          </a:p>
        </p:txBody>
      </p:sp>
      <p:pic>
        <p:nvPicPr>
          <p:cNvPr id="17414" name="Picture 8" descr="180px- carnegie Macomb_Public_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5146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6858000" y="3505200"/>
            <a:ext cx="2057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Carnegie Library</a:t>
            </a:r>
          </a:p>
        </p:txBody>
      </p:sp>
      <p:pic>
        <p:nvPicPr>
          <p:cNvPr id="11" name="Picture 6" descr="250px-Monopoly_Gam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5105400"/>
            <a:ext cx="2286000" cy="14081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39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8" y="443791"/>
            <a:ext cx="7668572" cy="58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70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</a:rPr>
              <a:t>Poor Working Conditions in the Late 1800’s</a:t>
            </a:r>
          </a:p>
        </p:txBody>
      </p:sp>
      <p:sp>
        <p:nvSpPr>
          <p:cNvPr id="3174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Most factory workers worked 12 hour days, 6 days a week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Steel mills often demanded 7 days a week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No vacations, sick leave, unemployment compensation, or workers compensation for injuries on the job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Children as young as 5 often worked as much as 12 or sometimes 14 hours a day, for as little as .$27 a day.</a:t>
            </a:r>
          </a:p>
        </p:txBody>
      </p:sp>
      <p:pic>
        <p:nvPicPr>
          <p:cNvPr id="20484" name="Picture 6" descr="child labor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0156" y="1476375"/>
            <a:ext cx="1828800" cy="157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7" descr="child labor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250" y="2813050"/>
            <a:ext cx="2373313" cy="151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9" descr="child labo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child labor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68800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 descr="child labor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33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Rise of Labor Unions</a:t>
            </a:r>
          </a:p>
        </p:txBody>
      </p:sp>
      <p:sp>
        <p:nvSpPr>
          <p:cNvPr id="3482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dirty="0"/>
              <a:t>The Purpose of a labor union was “strength in numbers.”  Attempted to gain better working conditions and pay.</a:t>
            </a:r>
          </a:p>
        </p:txBody>
      </p:sp>
      <p:pic>
        <p:nvPicPr>
          <p:cNvPr id="21508" name="Picture 6" descr="knights of labor pho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5575" y="1600200"/>
            <a:ext cx="3025775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7" descr="200px-KOLlar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63975"/>
            <a:ext cx="2667000" cy="2487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66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Rise of Labor Unions</a:t>
            </a:r>
          </a:p>
        </p:txBody>
      </p:sp>
      <p:sp>
        <p:nvSpPr>
          <p:cNvPr id="3686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800" u="sng" dirty="0"/>
              <a:t>The American Federation of Labor (AFL)-</a:t>
            </a:r>
            <a:r>
              <a:rPr lang="en-US" sz="2800" dirty="0"/>
              <a:t> Accepted only skilled white males, won higher wages and shorter work weeks for its members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z="2800" dirty="0"/>
              <a:t>Head of AFL was Samuel Gompers</a:t>
            </a:r>
          </a:p>
        </p:txBody>
      </p:sp>
      <p:pic>
        <p:nvPicPr>
          <p:cNvPr id="22532" name="Picture 6" descr="180px-Gompers-Samuel-LO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1013" y="2308225"/>
            <a:ext cx="2371725" cy="308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898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New Immigrants</a:t>
            </a:r>
          </a:p>
        </p:txBody>
      </p:sp>
      <p:sp>
        <p:nvSpPr>
          <p:cNvPr id="512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200" u="sng" dirty="0">
                <a:hlinkClick r:id="rId2" action="ppaction://hlinkfile"/>
              </a:rPr>
              <a:t>New Immigrants</a:t>
            </a:r>
            <a:r>
              <a:rPr lang="en-US" sz="2200" dirty="0">
                <a:hlinkClick r:id="rId2" action="ppaction://hlinkfile"/>
              </a:rPr>
              <a:t> </a:t>
            </a:r>
            <a:r>
              <a:rPr lang="en-US" sz="2200" dirty="0"/>
              <a:t>-Between 1870 and 1920-20 million Europeans-mostly from Southern and Eastern Europe came to America- (Jews/Catholics)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200" dirty="0"/>
              <a:t>Hundreds of thousands  more came from Mexico, Caribbean, and China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200" dirty="0"/>
              <a:t>Looked and sounded different than natives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200" b="1" u="sng" dirty="0"/>
              <a:t>Nativism</a:t>
            </a:r>
            <a:r>
              <a:rPr lang="en-US" sz="2200" b="1" dirty="0"/>
              <a:t>-Movement to ensure that native-born Americans received better treatment than immigrants</a:t>
            </a:r>
          </a:p>
        </p:txBody>
      </p:sp>
      <p:pic>
        <p:nvPicPr>
          <p:cNvPr id="28676" name="Picture 6" descr="225px-Happynewyearca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9500" y="1219200"/>
            <a:ext cx="33528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5029200" y="649128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Russian Jews</a:t>
            </a:r>
          </a:p>
        </p:txBody>
      </p:sp>
    </p:spTree>
    <p:extLst>
      <p:ext uri="{BB962C8B-B14F-4D97-AF65-F5344CB8AC3E}">
        <p14:creationId xmlns:p14="http://schemas.microsoft.com/office/powerpoint/2010/main" val="3261361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Nativist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17" y="1280556"/>
            <a:ext cx="6837365" cy="51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36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The New Immigrants</a:t>
            </a:r>
          </a:p>
        </p:txBody>
      </p:sp>
      <p:sp>
        <p:nvSpPr>
          <p:cNvPr id="5632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z="2400" u="sng" dirty="0"/>
              <a:t>1882-Chinese Exclusion Act-</a:t>
            </a:r>
            <a:r>
              <a:rPr lang="en-US" sz="2400" dirty="0"/>
              <a:t> prohibited Chinese laborers from entering the country.  Was not lifted until 1943.</a:t>
            </a:r>
          </a:p>
        </p:txBody>
      </p:sp>
      <p:pic>
        <p:nvPicPr>
          <p:cNvPr id="31748" name="Picture 6" descr="1607w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828800"/>
            <a:ext cx="4503738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82" y="3223704"/>
            <a:ext cx="4436318" cy="33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7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829800" cy="6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76200"/>
            <a:ext cx="89154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/>
              <a:t>This was America during this time period  (1870-1900)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endParaRPr lang="en-US" altLang="en-US" sz="2800" b="1"/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>
                <a:solidFill>
                  <a:schemeClr val="bg1"/>
                </a:solidFill>
              </a:rPr>
              <a:t>On the outside, golden, shiny, beautiful: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>
                <a:solidFill>
                  <a:schemeClr val="bg1"/>
                </a:solidFill>
              </a:rPr>
              <a:t>Expanding economy, population growth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u="sng">
                <a:solidFill>
                  <a:schemeClr val="bg1"/>
                </a:solidFill>
              </a:rPr>
              <a:t>Extravagant displays of wealth by America’s upper class</a:t>
            </a:r>
          </a:p>
        </p:txBody>
      </p:sp>
    </p:spTree>
    <p:extLst>
      <p:ext uri="{BB962C8B-B14F-4D97-AF65-F5344CB8AC3E}">
        <p14:creationId xmlns:p14="http://schemas.microsoft.com/office/powerpoint/2010/main" val="29527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EF6C1B29-BFA9-45D6-A73EABD4098EA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145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295400" y="55626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Political Cartoon depicting how Chinese immigrants workers lived and regular American workers lived.  Rats, Yummy!</a:t>
            </a:r>
          </a:p>
        </p:txBody>
      </p:sp>
    </p:spTree>
    <p:extLst>
      <p:ext uri="{BB962C8B-B14F-4D97-AF65-F5344CB8AC3E}">
        <p14:creationId xmlns:p14="http://schemas.microsoft.com/office/powerpoint/2010/main" val="1378196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	Problems of Rapid Urbanization</a:t>
            </a:r>
          </a:p>
        </p:txBody>
      </p:sp>
      <p:sp>
        <p:nvSpPr>
          <p:cNvPr id="6451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u="sng" dirty="0"/>
              <a:t>Urbanization-</a:t>
            </a:r>
            <a:r>
              <a:rPr lang="en-US" sz="2400" dirty="0"/>
              <a:t> growth of cities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US" sz="2400" dirty="0"/>
              <a:t>3 reasons cities grew in late 1800’s and early 1900’s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New immigrants arrived in cities for 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As farm machines replaced farmers they moved to cities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African Americans left South after Civil War and came to Northern cities.</a:t>
            </a:r>
          </a:p>
        </p:txBody>
      </p:sp>
      <p:pic>
        <p:nvPicPr>
          <p:cNvPr id="35844" name="Picture 7" descr="snpim2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1143000"/>
            <a:ext cx="2387600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8" descr="snpim2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4953000"/>
            <a:ext cx="2400300" cy="166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10" descr="prod_126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23622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58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Problems in </a:t>
            </a:r>
            <a:r>
              <a:rPr lang="en-US" sz="4000">
                <a:hlinkClick r:id="rId2" action="ppaction://hlinkfile"/>
              </a:rPr>
              <a:t>Cities</a:t>
            </a:r>
            <a:br>
              <a:rPr lang="en-US" sz="4000">
                <a:hlinkClick r:id="rId2" action="ppaction://hlinkfile"/>
              </a:rPr>
            </a:br>
            <a:endParaRPr lang="en-US" sz="4000"/>
          </a:p>
        </p:txBody>
      </p:sp>
      <p:sp>
        <p:nvSpPr>
          <p:cNvPr id="6656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1.  Housing shortages- </a:t>
            </a:r>
            <a:r>
              <a:rPr lang="en-US" sz="2800" u="sng" dirty="0"/>
              <a:t>Tenement</a:t>
            </a:r>
            <a:r>
              <a:rPr lang="en-US" sz="2800" dirty="0"/>
              <a:t> – crowded apartment building with poor standards of sanitation, safety, and comfort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2. Transportation–struggled to keep up with growth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3.  </a:t>
            </a:r>
            <a:r>
              <a:rPr lang="en-US" sz="2800" u="sng" dirty="0"/>
              <a:t>Clean water</a:t>
            </a:r>
            <a:r>
              <a:rPr lang="en-US" sz="2800" dirty="0"/>
              <a:t> – was difficult to produce and transport</a:t>
            </a:r>
          </a:p>
        </p:txBody>
      </p:sp>
      <p:pic>
        <p:nvPicPr>
          <p:cNvPr id="36868" name="Picture 7" descr="child labor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20574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8" descr="prod_1266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2667000" cy="216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10" descr="prod_91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5908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prod_91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28600"/>
            <a:ext cx="1771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2" descr="prod_135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2057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3" descr="300px-Chicago-fir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4" descr="350px-Qu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22838"/>
            <a:ext cx="28956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5" descr="250px-Chicago-fire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02250"/>
            <a:ext cx="1752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817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Problems in </a:t>
            </a:r>
            <a:r>
              <a:rPr lang="en-US" sz="4000">
                <a:hlinkClick r:id="rId2" action="ppaction://hlinkfile"/>
              </a:rPr>
              <a:t>Cities</a:t>
            </a:r>
            <a:br>
              <a:rPr lang="en-US" sz="4000">
                <a:hlinkClick r:id="rId2" action="ppaction://hlinkfile"/>
              </a:rPr>
            </a:br>
            <a:endParaRPr lang="en-US" sz="4000"/>
          </a:p>
        </p:txBody>
      </p:sp>
      <p:sp>
        <p:nvSpPr>
          <p:cNvPr id="6656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4.  </a:t>
            </a:r>
            <a:r>
              <a:rPr lang="en-US" sz="2800" u="sng" dirty="0">
                <a:solidFill>
                  <a:srgbClr val="FFFF00"/>
                </a:solidFill>
              </a:rPr>
              <a:t>Waste and garbage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removal was a challenge and often neglected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5</a:t>
            </a:r>
            <a:r>
              <a:rPr lang="en-US" sz="2800" dirty="0">
                <a:solidFill>
                  <a:srgbClr val="FFFF00"/>
                </a:solidFill>
              </a:rPr>
              <a:t>. Fires </a:t>
            </a:r>
            <a:r>
              <a:rPr lang="en-US" sz="2800" dirty="0"/>
              <a:t>were very common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i="1" dirty="0"/>
              <a:t>Great Chicago Fire</a:t>
            </a:r>
            <a:r>
              <a:rPr lang="en-US" dirty="0"/>
              <a:t> -1871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i="1" dirty="0">
                <a:hlinkClick r:id="rId3" action="ppaction://hlinkfile"/>
              </a:rPr>
              <a:t>San Francisco Earthquake</a:t>
            </a:r>
            <a:r>
              <a:rPr lang="en-US" dirty="0">
                <a:hlinkClick r:id="rId3" action="ppaction://hlinkfile"/>
              </a:rPr>
              <a:t> 1906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Arial" charset="0"/>
              <a:buChar char="►"/>
              <a:defRPr/>
            </a:pPr>
            <a:r>
              <a:rPr lang="en-US" sz="2800" dirty="0"/>
              <a:t>6. Crime rose with urbanization</a:t>
            </a:r>
          </a:p>
        </p:txBody>
      </p:sp>
      <p:pic>
        <p:nvPicPr>
          <p:cNvPr id="36868" name="Picture 7" descr="child labor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2057400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8" descr="prod_1266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2667000" cy="216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10" descr="prod_91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5908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prod_91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28600"/>
            <a:ext cx="17716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2" descr="prod_135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57600"/>
            <a:ext cx="2057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3" descr="300px-Chicago-fire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4" descr="350px-Quak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22838"/>
            <a:ext cx="289560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5" descr="250px-Chicago-fire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02250"/>
            <a:ext cx="1752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05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00200" y="152400"/>
            <a:ext cx="6096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072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Tenement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4768" r="4678" b="4768"/>
          <a:stretch>
            <a:fillRect/>
          </a:stretch>
        </p:blipFill>
        <p:spPr bwMode="auto">
          <a:xfrm>
            <a:off x="914400" y="1171575"/>
            <a:ext cx="7315200" cy="5305425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50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072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Tenement, NYC</a:t>
            </a:r>
          </a:p>
        </p:txBody>
      </p:sp>
      <p:pic>
        <p:nvPicPr>
          <p:cNvPr id="70659" name="Picture 3" descr="NYC Dumbell Tenemen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858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939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4572000" y="1447800"/>
            <a:ext cx="41148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072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Jacob Riis: </a:t>
            </a:r>
            <a:br>
              <a:rPr lang="en-US" altLang="en-US" sz="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</a:b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 </a:t>
            </a:r>
            <a:b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</a:br>
            <a:r>
              <a:rPr lang="en-US" alt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How the Other Half Lived</a:t>
            </a:r>
            <a:br>
              <a:rPr lang="en-US" alt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</a:br>
            <a:r>
              <a:rPr lang="en-US" altLang="en-US" sz="4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(1890)</a:t>
            </a:r>
          </a:p>
        </p:txBody>
      </p:sp>
      <p:pic>
        <p:nvPicPr>
          <p:cNvPr id="74756" name="Picture 4" descr="JacobRi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3670300" cy="5245100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791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072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Tenement Slum Living</a:t>
            </a:r>
          </a:p>
        </p:txBody>
      </p:sp>
      <p:pic>
        <p:nvPicPr>
          <p:cNvPr id="80901" name="Picture 5" descr="rii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965575" cy="4038600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USAriis1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867150" cy="4343400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0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072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Lodgers Huddled </a:t>
            </a:r>
            <a:r>
              <a:rPr lang="en-US" altLang="en-US" sz="5400" b="1" dirty="0">
                <a:solidFill>
                  <a:srgbClr val="005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Together</a:t>
            </a:r>
          </a:p>
        </p:txBody>
      </p:sp>
      <p:pic>
        <p:nvPicPr>
          <p:cNvPr id="81924" name="Picture 4" descr="Riis-lodgers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4438"/>
            <a:ext cx="6477000" cy="5186362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01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072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Tenement Slum Living</a:t>
            </a:r>
          </a:p>
        </p:txBody>
      </p:sp>
      <p:pic>
        <p:nvPicPr>
          <p:cNvPr id="79875" name="Picture 3" descr="immigrant_city_life_01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4913" r="2856" b="6070"/>
          <a:stretch>
            <a:fillRect/>
          </a:stretch>
        </p:blipFill>
        <p:spPr bwMode="auto">
          <a:xfrm>
            <a:off x="838200" y="1219200"/>
            <a:ext cx="7467600" cy="5227638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22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6200" y="76200"/>
            <a:ext cx="8915400" cy="6400800"/>
          </a:xfrm>
        </p:spPr>
        <p:txBody>
          <a:bodyPr/>
          <a:lstStyle/>
          <a:p>
            <a:pPr eaLnBrk="1" hangingPunct="1"/>
            <a:r>
              <a:rPr lang="en-US" altLang="en-US" sz="3200" u="sng"/>
              <a:t>Hiding the rotten inside:</a:t>
            </a:r>
          </a:p>
          <a:p>
            <a:pPr lvl="1" eaLnBrk="1" hangingPunct="1"/>
            <a:r>
              <a:rPr lang="en-US" altLang="en-US" sz="3200" u="sng"/>
              <a:t>Political corruption, scandals, </a:t>
            </a:r>
            <a:br>
              <a:rPr lang="en-US" altLang="en-US" sz="3200" u="sng"/>
            </a:br>
            <a:r>
              <a:rPr lang="en-US" altLang="en-US" sz="3200" u="sng"/>
              <a:t>greed, child labor, materialism, </a:t>
            </a:r>
            <a:br>
              <a:rPr lang="en-US" altLang="en-US" sz="3200" u="sng"/>
            </a:br>
            <a:r>
              <a:rPr lang="en-US" altLang="en-US" sz="3200" u="sng"/>
              <a:t>racial discrimination, etc.</a:t>
            </a:r>
          </a:p>
        </p:txBody>
      </p:sp>
      <p:pic>
        <p:nvPicPr>
          <p:cNvPr id="9220" name="Picture 4" descr="menst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93" y="114300"/>
            <a:ext cx="271145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71" y="4029075"/>
            <a:ext cx="4762500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6" y="2998588"/>
            <a:ext cx="4495800" cy="3848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33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95275" y="0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9072C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ibleScrT" pitchFamily="34" charset="0"/>
              </a:rPr>
              <a:t>Struggling Immigrant Families</a:t>
            </a:r>
          </a:p>
        </p:txBody>
      </p:sp>
      <p:pic>
        <p:nvPicPr>
          <p:cNvPr id="75780" name="Picture 4" descr="StrugglingFamily-2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676400"/>
            <a:ext cx="6629400" cy="4702599"/>
          </a:xfrm>
          <a:prstGeom prst="rect">
            <a:avLst/>
          </a:prstGeom>
          <a:noFill/>
          <a:ln w="9525">
            <a:solidFill>
              <a:srgbClr val="0052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37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dirty="0"/>
              <a:t>Political Bosses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4038600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Ran local business and politics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Forced immigrants to vote for specific candidates in exchange for citizenship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Forced lower class to pay “protection” money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Stole money from city coffers through extortion, graft, bribes, private contracts, and misallocation of funds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Most famous political bosses were in the biggest cities  William ‘Boss’ Tweed of NYC</a:t>
            </a:r>
          </a:p>
        </p:txBody>
      </p:sp>
      <p:pic>
        <p:nvPicPr>
          <p:cNvPr id="25606" name="Picture 6" descr="Political Cartoon-Nast, Political Boss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1719263"/>
            <a:ext cx="4022725" cy="4411662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57200" y="6172200"/>
            <a:ext cx="3140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Political bosses cartoon by Thomas Nast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786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Tammany_Ring,_Nas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7391400" cy="5278438"/>
          </a:xfr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3284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“Tweed Ring” by Thomas Nast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26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Major Developments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4149" y="1676400"/>
            <a:ext cx="429904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Establishing the </a:t>
            </a:r>
            <a:r>
              <a:rPr lang="en-US" altLang="en-US" sz="2800" dirty="0">
                <a:solidFill>
                  <a:schemeClr val="tx2"/>
                </a:solidFill>
              </a:rPr>
              <a:t>foundation for 20th century America</a:t>
            </a:r>
            <a:r>
              <a:rPr lang="en-US" altLang="en-US" sz="2800" dirty="0"/>
              <a:t>, the period witnessed these major developments: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/>
              <a:t>Industrialization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/>
              <a:t>Urbanization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/>
              <a:t>Immigration </a:t>
            </a:r>
          </a:p>
        </p:txBody>
      </p:sp>
      <p:pic>
        <p:nvPicPr>
          <p:cNvPr id="5124" name="Picture 4" descr="cliff_dweller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9950" y="1778000"/>
            <a:ext cx="4151313" cy="3937000"/>
          </a:xfrm>
        </p:spPr>
      </p:pic>
    </p:spTree>
    <p:extLst>
      <p:ext uri="{BB962C8B-B14F-4D97-AF65-F5344CB8AC3E}">
        <p14:creationId xmlns:p14="http://schemas.microsoft.com/office/powerpoint/2010/main" val="3972049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4"/>
          <p:cNvSpPr>
            <a:spLocks noChangeArrowheads="1"/>
          </p:cNvSpPr>
          <p:nvPr/>
        </p:nvSpPr>
        <p:spPr bwMode="auto">
          <a:xfrm>
            <a:off x="2971800" y="2667000"/>
            <a:ext cx="3276600" cy="2057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prstClr val="black"/>
                </a:solidFill>
              </a:rPr>
              <a:t>The Gilded Age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28600" y="76200"/>
            <a:ext cx="3429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0">
                <a:solidFill>
                  <a:prstClr val="black"/>
                </a:solidFill>
                <a:latin typeface="Calibri" pitchFamily="34" charset="0"/>
              </a:rPr>
              <a:t>Industrialization</a:t>
            </a:r>
            <a:endParaRPr lang="en-US" altLang="en-US" sz="2400" b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486400" y="152400"/>
            <a:ext cx="3429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0">
                <a:solidFill>
                  <a:prstClr val="black"/>
                </a:solidFill>
                <a:latin typeface="Calibri" pitchFamily="34" charset="0"/>
              </a:rPr>
              <a:t>Immigration</a:t>
            </a:r>
            <a:endParaRPr lang="en-US" altLang="en-US" sz="2400" b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2906713" y="1066800"/>
            <a:ext cx="3429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0">
                <a:solidFill>
                  <a:prstClr val="black"/>
                </a:solidFill>
                <a:latin typeface="Calibri" pitchFamily="34" charset="0"/>
              </a:rPr>
              <a:t>Urbanization</a:t>
            </a:r>
            <a:endParaRPr lang="en-US" altLang="en-US" sz="2400" b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152400" y="4572000"/>
            <a:ext cx="3429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Discrimination in the</a:t>
            </a:r>
            <a:br>
              <a:rPr lang="en-US" sz="2400" dirty="0">
                <a:solidFill>
                  <a:prstClr val="black"/>
                </a:solidFill>
                <a:cs typeface="Arial" charset="0"/>
              </a:rPr>
            </a:br>
            <a:r>
              <a:rPr lang="en-US" sz="2400" dirty="0">
                <a:solidFill>
                  <a:prstClr val="black"/>
                </a:solidFill>
                <a:cs typeface="Arial" charset="0"/>
              </a:rPr>
              <a:t>South &amp; West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2895600" y="5562600"/>
            <a:ext cx="3429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Political Corruption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5562600" y="4572000"/>
            <a:ext cx="3429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Populism</a:t>
            </a:r>
          </a:p>
        </p:txBody>
      </p:sp>
      <p:cxnSp>
        <p:nvCxnSpPr>
          <p:cNvPr id="12297" name="AutoShape 11"/>
          <p:cNvCxnSpPr>
            <a:cxnSpLocks noChangeShapeType="1"/>
            <a:stCxn id="12290" idx="2"/>
            <a:endCxn id="4101" idx="4"/>
          </p:cNvCxnSpPr>
          <p:nvPr/>
        </p:nvCxnSpPr>
        <p:spPr bwMode="auto">
          <a:xfrm flipH="1" flipV="1">
            <a:off x="1943100" y="1219200"/>
            <a:ext cx="1009650" cy="2476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8" name="AutoShape 12"/>
          <p:cNvCxnSpPr>
            <a:cxnSpLocks noChangeShapeType="1"/>
            <a:stCxn id="12290" idx="2"/>
            <a:endCxn id="4104" idx="0"/>
          </p:cNvCxnSpPr>
          <p:nvPr/>
        </p:nvCxnSpPr>
        <p:spPr bwMode="auto">
          <a:xfrm flipH="1">
            <a:off x="1866900" y="3695700"/>
            <a:ext cx="108585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9" name="AutoShape 13"/>
          <p:cNvCxnSpPr>
            <a:cxnSpLocks noChangeShapeType="1"/>
            <a:stCxn id="12290" idx="0"/>
            <a:endCxn id="4103" idx="4"/>
          </p:cNvCxnSpPr>
          <p:nvPr/>
        </p:nvCxnSpPr>
        <p:spPr bwMode="auto">
          <a:xfrm flipV="1">
            <a:off x="4610100" y="2209800"/>
            <a:ext cx="11113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0" name="AutoShape 14"/>
          <p:cNvCxnSpPr>
            <a:cxnSpLocks noChangeShapeType="1"/>
            <a:stCxn id="12290" idx="6"/>
            <a:endCxn id="4102" idx="4"/>
          </p:cNvCxnSpPr>
          <p:nvPr/>
        </p:nvCxnSpPr>
        <p:spPr bwMode="auto">
          <a:xfrm flipV="1">
            <a:off x="6267450" y="1295400"/>
            <a:ext cx="933450" cy="2400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1" name="AutoShape 15"/>
          <p:cNvCxnSpPr>
            <a:cxnSpLocks noChangeShapeType="1"/>
            <a:stCxn id="12290" idx="6"/>
            <a:endCxn id="4106" idx="0"/>
          </p:cNvCxnSpPr>
          <p:nvPr/>
        </p:nvCxnSpPr>
        <p:spPr bwMode="auto">
          <a:xfrm>
            <a:off x="6267450" y="3695700"/>
            <a:ext cx="1009650" cy="87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2" name="AutoShape 16"/>
          <p:cNvCxnSpPr>
            <a:cxnSpLocks noChangeShapeType="1"/>
            <a:stCxn id="12290" idx="4"/>
            <a:endCxn id="4105" idx="0"/>
          </p:cNvCxnSpPr>
          <p:nvPr/>
        </p:nvCxnSpPr>
        <p:spPr bwMode="auto">
          <a:xfrm>
            <a:off x="4610100" y="4743450"/>
            <a:ext cx="0" cy="819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69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Era Characteristics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Strong and </a:t>
            </a:r>
            <a:r>
              <a:rPr lang="en-US" altLang="en-US" sz="2400" b="1" dirty="0"/>
              <a:t>rapid growth of industry, mass production</a:t>
            </a:r>
            <a:r>
              <a:rPr lang="en-US" altLang="en-US" sz="2400" dirty="0"/>
              <a:t>, mechanization, and the factory system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Consolidation of wealth </a:t>
            </a:r>
            <a:r>
              <a:rPr lang="en-US" altLang="en-US" sz="2400" dirty="0"/>
              <a:t>and creation of an American aristocracy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Political and corporate corruption and laissez-faire/hands off approach to government involvement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Exploitation of cheap, immigrant labor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The creation of the American city</a:t>
            </a:r>
            <a:r>
              <a:rPr lang="en-US" altLang="en-US" sz="2400" dirty="0"/>
              <a:t> and the expansion and urbanization of the West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Rapid population growth </a:t>
            </a:r>
            <a:r>
              <a:rPr lang="en-US" altLang="en-US" sz="2400" dirty="0"/>
              <a:t>(natural and migratory)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Increased social, racial, and labor tension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beginning of social, political, and labor reform movements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53646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Vocabulary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r>
              <a:rPr lang="en-US" altLang="en-US" sz="2400" b="1" i="1" dirty="0"/>
              <a:t>Laissez-faire:</a:t>
            </a:r>
            <a:r>
              <a:rPr lang="en-US" altLang="en-US" sz="2400" dirty="0"/>
              <a:t>  “Hands-off”, the idea that government should not be involved in business or regulation</a:t>
            </a:r>
          </a:p>
          <a:p>
            <a:r>
              <a:rPr lang="en-US" altLang="en-US" sz="2400" b="1" dirty="0"/>
              <a:t>Infrastructure</a:t>
            </a:r>
            <a:r>
              <a:rPr lang="en-US" altLang="en-US" sz="2400" dirty="0"/>
              <a:t>:  The “skeleton” of a country, referring to transportation (railroads, roads, canals), the postal service, tax collection, ability to vote, civil protection, sewage treatment, </a:t>
            </a:r>
            <a:r>
              <a:rPr lang="en-US" altLang="en-US" sz="2400" dirty="0" err="1"/>
              <a:t>etc</a:t>
            </a:r>
            <a:endParaRPr lang="en-US" altLang="en-US" sz="2400" dirty="0"/>
          </a:p>
          <a:p>
            <a:r>
              <a:rPr lang="en-US" altLang="en-US" sz="2400" b="1" i="1" dirty="0"/>
              <a:t>Free Enterprise:</a:t>
            </a:r>
            <a:r>
              <a:rPr lang="en-US" altLang="en-US" sz="2400" dirty="0"/>
              <a:t>  a.k.a. “Capitalism”  The idea that society benefits from free competition in the market price, yielding individual profit, a better/cheaper product, and wide availability of goods</a:t>
            </a:r>
          </a:p>
          <a:p>
            <a:r>
              <a:rPr lang="en-US" altLang="en-US" sz="2400" b="1" i="1" dirty="0"/>
              <a:t>Political Machines:</a:t>
            </a:r>
            <a:r>
              <a:rPr lang="en-US" altLang="en-US" sz="2400" dirty="0"/>
              <a:t>  Corrupt mafia-like organizations which sold votes for rewards and ran the cities corruptly</a:t>
            </a:r>
          </a:p>
        </p:txBody>
      </p:sp>
    </p:spTree>
    <p:extLst>
      <p:ext uri="{BB962C8B-B14F-4D97-AF65-F5344CB8AC3E}">
        <p14:creationId xmlns:p14="http://schemas.microsoft.com/office/powerpoint/2010/main" val="3314873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UGRN">
  <a:themeElements>
    <a:clrScheme name="">
      <a:dk1>
        <a:srgbClr val="969696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FFFF00"/>
      </a:hlink>
      <a:folHlink>
        <a:srgbClr val="B2B2B2"/>
      </a:folHlink>
    </a:clrScheme>
    <a:fontScheme name="BLUG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en-US" sz="2200" b="1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en-US" sz="2200" b="1" i="0" u="none" strike="noStrike" cap="none" normalizeH="0" baseline="0" smtClean="0">
            <a:ln>
              <a:noFill/>
            </a:ln>
            <a:solidFill>
              <a:srgbClr val="CC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G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G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G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1685</Words>
  <Application>Microsoft Macintosh PowerPoint</Application>
  <PresentationFormat>On-screen Show (4:3)</PresentationFormat>
  <Paragraphs>255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72" baseType="lpstr">
      <vt:lpstr>AngsanaUPC</vt:lpstr>
      <vt:lpstr>Arial</vt:lpstr>
      <vt:lpstr>Arial Black</vt:lpstr>
      <vt:lpstr>Arial Narrow</vt:lpstr>
      <vt:lpstr>Baskerville Old Face</vt:lpstr>
      <vt:lpstr>BibleScrT</vt:lpstr>
      <vt:lpstr>Calibri</vt:lpstr>
      <vt:lpstr>Cambria</vt:lpstr>
      <vt:lpstr>Comic Sans MS</vt:lpstr>
      <vt:lpstr>Georgia</vt:lpstr>
      <vt:lpstr>Impact</vt:lpstr>
      <vt:lpstr>Spirit Medium</vt:lpstr>
      <vt:lpstr>Tahoma</vt:lpstr>
      <vt:lpstr>Times New Roman</vt:lpstr>
      <vt:lpstr>Wingdings</vt:lpstr>
      <vt:lpstr>Adjacency</vt:lpstr>
      <vt:lpstr>Default Design</vt:lpstr>
      <vt:lpstr>Blank Presentation</vt:lpstr>
      <vt:lpstr>1_Blank Presentation</vt:lpstr>
      <vt:lpstr>1_BLUGRN</vt:lpstr>
      <vt:lpstr>The Gilded Age</vt:lpstr>
      <vt:lpstr>PowerPoint Presentation</vt:lpstr>
      <vt:lpstr>A Brassy, Flamboyant Age</vt:lpstr>
      <vt:lpstr>PowerPoint Presentation</vt:lpstr>
      <vt:lpstr>PowerPoint Presentation</vt:lpstr>
      <vt:lpstr>Major Developments</vt:lpstr>
      <vt:lpstr>PowerPoint Presentation</vt:lpstr>
      <vt:lpstr>Era Characteristics</vt:lpstr>
      <vt:lpstr>Vocabulary</vt:lpstr>
      <vt:lpstr> </vt:lpstr>
      <vt:lpstr>PowerPoint Presentation</vt:lpstr>
      <vt:lpstr>PowerPoint Presentation</vt:lpstr>
      <vt:lpstr>PowerPoint Presentation</vt:lpstr>
      <vt:lpstr>From Agriculture to Industry</vt:lpstr>
      <vt:lpstr>PowerPoint Presentation</vt:lpstr>
      <vt:lpstr>PowerPoint Presentation</vt:lpstr>
      <vt:lpstr>PowerPoint Presentation</vt:lpstr>
      <vt:lpstr>Some other inventions created during Gilded Age</vt:lpstr>
      <vt:lpstr>PowerPoint Presentation</vt:lpstr>
      <vt:lpstr>Causes of Rapid Industrialization</vt:lpstr>
      <vt:lpstr>Causes of Rapid Industrialization</vt:lpstr>
      <vt:lpstr>Causes of Rapid  Industrialization</vt:lpstr>
      <vt:lpstr>Took Problems into 20th Century</vt:lpstr>
      <vt:lpstr>Captains of Industry</vt:lpstr>
      <vt:lpstr>The Titans of Business</vt:lpstr>
      <vt:lpstr>The Men</vt:lpstr>
      <vt:lpstr>Standard Oil Trust</vt:lpstr>
      <vt:lpstr>PowerPoint Presentation</vt:lpstr>
      <vt:lpstr>Giant Corporations</vt:lpstr>
      <vt:lpstr>U. S. Steel Corporation</vt:lpstr>
      <vt:lpstr>The Rise of Big Business</vt:lpstr>
      <vt:lpstr>New Things in the World</vt:lpstr>
      <vt:lpstr>PowerPoint Presentation</vt:lpstr>
      <vt:lpstr>Poor Working Conditions in the Late 1800’s</vt:lpstr>
      <vt:lpstr>The Rise of Labor Unions</vt:lpstr>
      <vt:lpstr>The Rise of Labor Unions</vt:lpstr>
      <vt:lpstr>The New Immigrants</vt:lpstr>
      <vt:lpstr>Nativist</vt:lpstr>
      <vt:lpstr>The New Immigrants</vt:lpstr>
      <vt:lpstr>PowerPoint Presentation</vt:lpstr>
      <vt:lpstr> Problems of Rapid Urbanization</vt:lpstr>
      <vt:lpstr>Problems in Cities </vt:lpstr>
      <vt:lpstr>Problems in Cities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Political Bosses</vt:lpstr>
      <vt:lpstr>PowerPoint Presentation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dramtreebooks@ec.rr.com</cp:lastModifiedBy>
  <cp:revision>21</cp:revision>
  <cp:lastPrinted>2014-01-06T13:31:42Z</cp:lastPrinted>
  <dcterms:created xsi:type="dcterms:W3CDTF">2014-01-05T21:36:15Z</dcterms:created>
  <dcterms:modified xsi:type="dcterms:W3CDTF">2019-02-16T19:06:20Z</dcterms:modified>
</cp:coreProperties>
</file>