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92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hlink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1"/>
            <a:ext cx="9143998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57200" y="457201"/>
            <a:ext cx="9143998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838199" y="1219201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797" y="0"/>
                </a:lnTo>
              </a:path>
            </a:pathLst>
          </a:custGeom>
          <a:ln w="2857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876800" y="106680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25458" y="125458"/>
                </a:lnTo>
                <a:lnTo>
                  <a:pt x="0" y="152400"/>
                </a:lnTo>
                <a:lnTo>
                  <a:pt x="125458" y="179340"/>
                </a:lnTo>
                <a:lnTo>
                  <a:pt x="152400" y="304800"/>
                </a:lnTo>
                <a:lnTo>
                  <a:pt x="179340" y="179340"/>
                </a:lnTo>
                <a:lnTo>
                  <a:pt x="304800" y="152400"/>
                </a:lnTo>
                <a:lnTo>
                  <a:pt x="179340" y="125458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78525" y="563881"/>
            <a:ext cx="7101348" cy="55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8584" y="1342401"/>
            <a:ext cx="7301230" cy="5120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hlink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8/13/17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9438" y="3276600"/>
            <a:ext cx="3937635" cy="12287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89280">
              <a:lnSpc>
                <a:spcPct val="100000"/>
              </a:lnSpc>
            </a:pPr>
            <a:r>
              <a:rPr sz="4000" b="1" spc="-5" dirty="0">
                <a:solidFill>
                  <a:srgbClr val="FFFFFF"/>
                </a:solidFill>
                <a:latin typeface="Georgia"/>
                <a:cs typeface="Georgia"/>
              </a:rPr>
              <a:t>The Age </a:t>
            </a:r>
            <a:r>
              <a:rPr sz="4000" b="1" dirty="0">
                <a:solidFill>
                  <a:srgbClr val="FFFFFF"/>
                </a:solidFill>
                <a:latin typeface="Georgia"/>
                <a:cs typeface="Georgia"/>
              </a:rPr>
              <a:t>of  Enl</a:t>
            </a:r>
            <a:r>
              <a:rPr sz="4000" b="1" spc="-5" dirty="0">
                <a:solidFill>
                  <a:srgbClr val="FFFFFF"/>
                </a:solidFill>
                <a:latin typeface="Georgia"/>
                <a:cs typeface="Georgia"/>
              </a:rPr>
              <a:t>ighten</a:t>
            </a:r>
            <a:r>
              <a:rPr sz="4000" b="1" dirty="0">
                <a:solidFill>
                  <a:srgbClr val="FFFFFF"/>
                </a:solidFill>
                <a:latin typeface="Georgia"/>
                <a:cs typeface="Georgia"/>
              </a:rPr>
              <a:t>ment</a:t>
            </a:r>
            <a:endParaRPr sz="4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ct val="100000"/>
              </a:lnSpc>
            </a:pPr>
            <a:r>
              <a:rPr dirty="0"/>
              <a:t>Pages </a:t>
            </a:r>
            <a:r>
              <a:rPr spc="-5" dirty="0"/>
              <a:t>from </a:t>
            </a:r>
            <a:r>
              <a:rPr dirty="0"/>
              <a:t>the</a:t>
            </a:r>
            <a:r>
              <a:rPr spc="-70" dirty="0"/>
              <a:t> </a:t>
            </a:r>
            <a:r>
              <a:rPr i="1" spc="-5" dirty="0">
                <a:latin typeface="Georgia"/>
                <a:cs typeface="Georgia"/>
              </a:rPr>
              <a:t>Encyclopedia</a:t>
            </a:r>
          </a:p>
        </p:txBody>
      </p:sp>
      <p:sp>
        <p:nvSpPr>
          <p:cNvPr id="3" name="object 3"/>
          <p:cNvSpPr/>
          <p:nvPr/>
        </p:nvSpPr>
        <p:spPr>
          <a:xfrm>
            <a:off x="1066799" y="1524001"/>
            <a:ext cx="7010398" cy="52847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62037" y="1519239"/>
            <a:ext cx="7019925" cy="5294630"/>
          </a:xfrm>
          <a:custGeom>
            <a:avLst/>
            <a:gdLst/>
            <a:ahLst/>
            <a:cxnLst/>
            <a:rect l="l" t="t" r="r" b="b"/>
            <a:pathLst>
              <a:path w="7019925" h="5294630">
                <a:moveTo>
                  <a:pt x="0" y="0"/>
                </a:moveTo>
                <a:lnTo>
                  <a:pt x="7019922" y="0"/>
                </a:lnTo>
                <a:lnTo>
                  <a:pt x="7019922" y="5294310"/>
                </a:lnTo>
                <a:lnTo>
                  <a:pt x="0" y="529431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09270">
              <a:lnSpc>
                <a:spcPct val="100000"/>
              </a:lnSpc>
            </a:pPr>
            <a:r>
              <a:rPr spc="-5" dirty="0"/>
              <a:t>Adam Smith </a:t>
            </a:r>
            <a:r>
              <a:rPr dirty="0"/>
              <a:t>&amp;</a:t>
            </a:r>
            <a:r>
              <a:rPr spc="-40" dirty="0"/>
              <a:t> </a:t>
            </a:r>
            <a:r>
              <a:rPr spc="-5" dirty="0"/>
              <a:t>Economics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42401"/>
            <a:ext cx="5111750" cy="5001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1665" marR="5080" indent="-609600">
              <a:lnSpc>
                <a:spcPct val="99700"/>
              </a:lnSpc>
              <a:tabLst>
                <a:tab pos="6216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If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individuals are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free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to  pursue their own economic  self-interest, society</a:t>
            </a:r>
            <a:r>
              <a:rPr sz="28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benefits</a:t>
            </a:r>
          </a:p>
          <a:p>
            <a:pPr marL="621665" marR="438150" indent="-609600">
              <a:lnSpc>
                <a:spcPct val="100099"/>
              </a:lnSpc>
              <a:spcBef>
                <a:spcPts val="605"/>
              </a:spcBef>
              <a:tabLst>
                <a:tab pos="6216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Government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should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allow  the free play of natural  economic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forces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  <a:tabLst>
                <a:tab pos="6216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i="1" dirty="0">
                <a:solidFill>
                  <a:srgbClr val="FFFFFF"/>
                </a:solidFill>
                <a:latin typeface="Georgia"/>
                <a:cs typeface="Georgia"/>
              </a:rPr>
              <a:t>Wealth of </a:t>
            </a:r>
            <a:r>
              <a:rPr sz="2800" i="1" spc="-5" dirty="0">
                <a:solidFill>
                  <a:srgbClr val="FFFFFF"/>
                </a:solidFill>
                <a:latin typeface="Georgia"/>
                <a:cs typeface="Georgia"/>
              </a:rPr>
              <a:t>Nations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,</a:t>
            </a:r>
            <a:r>
              <a:rPr sz="2800" spc="-6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1776</a:t>
            </a:r>
            <a:endParaRPr sz="28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469265">
              <a:lnSpc>
                <a:spcPct val="100000"/>
              </a:lnSpc>
              <a:spcBef>
                <a:spcPts val="540"/>
              </a:spcBef>
              <a:tabLst>
                <a:tab pos="1002665" algn="l"/>
              </a:tabLst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	</a:t>
            </a:r>
            <a:r>
              <a:rPr sz="2400" dirty="0">
                <a:latin typeface="Georgia"/>
                <a:cs typeface="Georgia"/>
              </a:rPr>
              <a:t>Government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should:</a:t>
            </a:r>
          </a:p>
          <a:p>
            <a:pPr marL="927100" marR="371475">
              <a:lnSpc>
                <a:spcPct val="118800"/>
              </a:lnSpc>
              <a:spcBef>
                <a:spcPts val="70"/>
              </a:spcBef>
              <a:tabLst>
                <a:tab pos="1383665" algn="l"/>
              </a:tabLst>
            </a:pPr>
            <a:r>
              <a:rPr sz="2000" dirty="0">
                <a:latin typeface="Georgia"/>
                <a:cs typeface="Georgia"/>
              </a:rPr>
              <a:t>1.</a:t>
            </a:r>
            <a:r>
              <a:rPr sz="2000" dirty="0">
                <a:latin typeface="Helvetica"/>
                <a:cs typeface="Helvetica"/>
              </a:rPr>
              <a:t> 	</a:t>
            </a:r>
            <a:r>
              <a:rPr sz="2000" dirty="0">
                <a:latin typeface="Georgia"/>
                <a:cs typeface="Georgia"/>
              </a:rPr>
              <a:t>Protect society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invasion  2.</a:t>
            </a:r>
            <a:r>
              <a:rPr sz="2000" dirty="0">
                <a:latin typeface="Helvetica"/>
                <a:cs typeface="Helvetica"/>
              </a:rPr>
              <a:t> 	</a:t>
            </a:r>
            <a:r>
              <a:rPr sz="2000" dirty="0">
                <a:latin typeface="Georgia"/>
                <a:cs typeface="Georgia"/>
              </a:rPr>
              <a:t>Defend citizens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from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injustice  3.</a:t>
            </a:r>
            <a:r>
              <a:rPr sz="2000" dirty="0">
                <a:latin typeface="Helvetica"/>
                <a:cs typeface="Helvetica"/>
              </a:rPr>
              <a:t> 	</a:t>
            </a:r>
            <a:r>
              <a:rPr sz="2000" dirty="0">
                <a:latin typeface="Georgia"/>
                <a:cs typeface="Georgia"/>
              </a:rPr>
              <a:t>Maintain public works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too</a:t>
            </a:r>
          </a:p>
          <a:p>
            <a:pPr marL="1383665">
              <a:lnSpc>
                <a:spcPct val="100000"/>
              </a:lnSpc>
              <a:spcBef>
                <a:spcPts val="20"/>
              </a:spcBef>
            </a:pPr>
            <a:r>
              <a:rPr sz="2000" dirty="0">
                <a:latin typeface="Georgia"/>
                <a:cs typeface="Georgia"/>
              </a:rPr>
              <a:t>expensive for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individuals</a:t>
            </a:r>
          </a:p>
        </p:txBody>
      </p:sp>
      <p:sp>
        <p:nvSpPr>
          <p:cNvPr id="4" name="object 4"/>
          <p:cNvSpPr/>
          <p:nvPr/>
        </p:nvSpPr>
        <p:spPr>
          <a:xfrm>
            <a:off x="5848350" y="2146300"/>
            <a:ext cx="2770186" cy="3873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43586" y="2141537"/>
            <a:ext cx="2780030" cy="3883025"/>
          </a:xfrm>
          <a:custGeom>
            <a:avLst/>
            <a:gdLst/>
            <a:ahLst/>
            <a:cxnLst/>
            <a:rect l="l" t="t" r="r" b="b"/>
            <a:pathLst>
              <a:path w="2780029" h="3883025">
                <a:moveTo>
                  <a:pt x="0" y="0"/>
                </a:moveTo>
                <a:lnTo>
                  <a:pt x="2779711" y="0"/>
                </a:lnTo>
                <a:lnTo>
                  <a:pt x="2779711" y="3883023"/>
                </a:lnTo>
                <a:lnTo>
                  <a:pt x="0" y="38830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60220">
              <a:lnSpc>
                <a:spcPct val="100000"/>
              </a:lnSpc>
            </a:pPr>
            <a:r>
              <a:rPr spc="-5" dirty="0"/>
              <a:t>Social</a:t>
            </a:r>
            <a:r>
              <a:rPr spc="-55" dirty="0"/>
              <a:t> </a:t>
            </a:r>
            <a:r>
              <a:rPr spc="-5" dirty="0"/>
              <a:t>Contract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12540" y="1232534"/>
            <a:ext cx="4934585" cy="6000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800" dirty="0">
                <a:latin typeface="Georgia"/>
                <a:cs typeface="Georgia"/>
              </a:rPr>
              <a:t>•</a:t>
            </a:r>
            <a:r>
              <a:rPr sz="2800" dirty="0">
                <a:latin typeface="Helvetica"/>
                <a:cs typeface="Helvetica"/>
              </a:rPr>
              <a:t> 	</a:t>
            </a:r>
            <a:r>
              <a:rPr sz="2800" dirty="0">
                <a:latin typeface="Georgia"/>
                <a:cs typeface="Georgia"/>
              </a:rPr>
              <a:t>Jean-Jacques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Rousseau</a:t>
            </a:r>
          </a:p>
          <a:p>
            <a:pPr marL="355600" marR="596265" indent="-342900">
              <a:lnSpc>
                <a:spcPct val="89700"/>
              </a:lnSpc>
              <a:spcBef>
                <a:spcPts val="655"/>
              </a:spcBef>
              <a:tabLst>
                <a:tab pos="354965" algn="l"/>
              </a:tabLst>
            </a:pPr>
            <a:r>
              <a:rPr sz="2800" dirty="0">
                <a:latin typeface="Georgia"/>
                <a:cs typeface="Georgia"/>
              </a:rPr>
              <a:t>•</a:t>
            </a:r>
            <a:r>
              <a:rPr sz="2800" dirty="0">
                <a:latin typeface="Helvetica"/>
                <a:cs typeface="Helvetica"/>
              </a:rPr>
              <a:t> 	</a:t>
            </a:r>
            <a:r>
              <a:rPr sz="2800" spc="-5" dirty="0">
                <a:latin typeface="Georgia"/>
                <a:cs typeface="Georgia"/>
              </a:rPr>
              <a:t>People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enslaved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by  </a:t>
            </a:r>
            <a:r>
              <a:rPr sz="2800" dirty="0">
                <a:latin typeface="Georgia"/>
                <a:cs typeface="Georgia"/>
              </a:rPr>
              <a:t>government in trying to  preserve private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property</a:t>
            </a:r>
          </a:p>
          <a:p>
            <a:pPr marL="355600" marR="5080" indent="-342900">
              <a:lnSpc>
                <a:spcPct val="89700"/>
              </a:lnSpc>
              <a:spcBef>
                <a:spcPts val="655"/>
              </a:spcBef>
              <a:tabLst>
                <a:tab pos="354965" algn="l"/>
                <a:tab pos="302323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u="heavy" dirty="0">
                <a:solidFill>
                  <a:srgbClr val="FFFFFF"/>
                </a:solidFill>
                <a:latin typeface="Georgia"/>
                <a:cs typeface="Georgia"/>
              </a:rPr>
              <a:t>Social</a:t>
            </a:r>
            <a:r>
              <a:rPr sz="2800" u="heavy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u="heavy" dirty="0">
                <a:solidFill>
                  <a:srgbClr val="FFFFFF"/>
                </a:solidFill>
                <a:latin typeface="Georgia"/>
                <a:cs typeface="Georgia"/>
              </a:rPr>
              <a:t>Contract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:	entire  society agrees to be</a:t>
            </a:r>
            <a:r>
              <a:rPr sz="28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governed  by its general</a:t>
            </a:r>
            <a:r>
              <a:rPr sz="2800" spc="-1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will</a:t>
            </a:r>
          </a:p>
          <a:p>
            <a:pPr marL="749300" marR="555625" indent="-279400">
              <a:lnSpc>
                <a:spcPts val="2520"/>
              </a:lnSpc>
              <a:spcBef>
                <a:spcPts val="74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</a:t>
            </a:r>
            <a:r>
              <a:rPr sz="2400" spc="-40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General will represents the  best for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humanity</a:t>
            </a:r>
          </a:p>
          <a:p>
            <a:pPr marL="749300" marR="208279" indent="-279400">
              <a:lnSpc>
                <a:spcPct val="90700"/>
              </a:lnSpc>
              <a:spcBef>
                <a:spcPts val="54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Rogue individuals must be  forced to abide by the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general  will</a:t>
            </a:r>
          </a:p>
          <a:p>
            <a:pPr marL="355600" marR="275590" indent="-342900">
              <a:lnSpc>
                <a:spcPct val="89700"/>
              </a:lnSpc>
              <a:spcBef>
                <a:spcPts val="695"/>
              </a:spcBef>
              <a:tabLst>
                <a:tab pos="354965" algn="l"/>
              </a:tabLst>
            </a:pPr>
            <a:r>
              <a:rPr sz="2800" dirty="0">
                <a:latin typeface="Georgia"/>
                <a:cs typeface="Georgia"/>
              </a:rPr>
              <a:t>•</a:t>
            </a:r>
            <a:r>
              <a:rPr sz="2800" dirty="0">
                <a:latin typeface="Helvetica"/>
                <a:cs typeface="Helvetica"/>
              </a:rPr>
              <a:t> 	</a:t>
            </a:r>
            <a:r>
              <a:rPr sz="2800" dirty="0">
                <a:latin typeface="Georgia"/>
                <a:cs typeface="Georgia"/>
              </a:rPr>
              <a:t>Appreciated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emotion;  education should foster  </a:t>
            </a:r>
            <a:r>
              <a:rPr sz="2800" spc="75" dirty="0">
                <a:latin typeface="Georgia"/>
                <a:cs typeface="Georgia"/>
              </a:rPr>
              <a:t>children</a:t>
            </a:r>
            <a:r>
              <a:rPr sz="2800" spc="75" dirty="0">
                <a:latin typeface="Arial"/>
                <a:cs typeface="Arial"/>
              </a:rPr>
              <a:t>’</a:t>
            </a:r>
            <a:r>
              <a:rPr sz="2800" spc="75" dirty="0">
                <a:latin typeface="Georgia"/>
                <a:cs typeface="Georgia"/>
              </a:rPr>
              <a:t>s </a:t>
            </a:r>
            <a:r>
              <a:rPr sz="2800" dirty="0">
                <a:latin typeface="Georgia"/>
                <a:cs typeface="Georgia"/>
              </a:rPr>
              <a:t>natural</a:t>
            </a:r>
            <a:r>
              <a:rPr sz="2800" spc="-16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instincts</a:t>
            </a:r>
          </a:p>
        </p:txBody>
      </p:sp>
      <p:sp>
        <p:nvSpPr>
          <p:cNvPr id="4" name="object 4"/>
          <p:cNvSpPr/>
          <p:nvPr/>
        </p:nvSpPr>
        <p:spPr>
          <a:xfrm>
            <a:off x="609600" y="1874838"/>
            <a:ext cx="2851150" cy="4021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837" y="1870076"/>
            <a:ext cx="2860675" cy="4030979"/>
          </a:xfrm>
          <a:custGeom>
            <a:avLst/>
            <a:gdLst/>
            <a:ahLst/>
            <a:cxnLst/>
            <a:rect l="l" t="t" r="r" b="b"/>
            <a:pathLst>
              <a:path w="2860675" h="4030979">
                <a:moveTo>
                  <a:pt x="0" y="0"/>
                </a:moveTo>
                <a:lnTo>
                  <a:pt x="2860673" y="0"/>
                </a:lnTo>
                <a:lnTo>
                  <a:pt x="2860673" y="4030661"/>
                </a:lnTo>
                <a:lnTo>
                  <a:pt x="0" y="40306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335" y="487681"/>
            <a:ext cx="39687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110" dirty="0"/>
              <a:t>Women</a:t>
            </a:r>
            <a:r>
              <a:rPr spc="110" dirty="0">
                <a:latin typeface="Arial"/>
                <a:cs typeface="Arial"/>
              </a:rPr>
              <a:t>’</a:t>
            </a:r>
            <a:r>
              <a:rPr spc="110" dirty="0"/>
              <a:t>s</a:t>
            </a:r>
            <a:r>
              <a:rPr spc="-65" dirty="0"/>
              <a:t> </a:t>
            </a:r>
            <a:r>
              <a:rPr spc="-5" dirty="0"/>
              <a:t>Rights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80055">
              <a:lnSpc>
                <a:spcPct val="100000"/>
              </a:lnSpc>
              <a:tabLst>
                <a:tab pos="3322320" algn="l"/>
              </a:tabLst>
            </a:pPr>
            <a:r>
              <a:rPr dirty="0">
                <a:solidFill>
                  <a:srgbClr val="FFFFFF"/>
                </a:solidFill>
              </a:rPr>
              <a:t>•</a:t>
            </a:r>
            <a:r>
              <a:rPr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pc="-5" dirty="0">
                <a:solidFill>
                  <a:srgbClr val="FFFFFF"/>
                </a:solidFill>
              </a:rPr>
              <a:t>Mary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Wollstonecraft</a:t>
            </a:r>
          </a:p>
          <a:p>
            <a:pPr marL="3716654" marR="105410" indent="-279400">
              <a:lnSpc>
                <a:spcPct val="99800"/>
              </a:lnSpc>
              <a:spcBef>
                <a:spcPts val="520"/>
              </a:spcBef>
            </a:pPr>
            <a:r>
              <a:rPr sz="2400" dirty="0">
                <a:solidFill>
                  <a:srgbClr val="FFFFFF"/>
                </a:solidFill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FFFFFF"/>
                </a:solidFill>
              </a:rPr>
              <a:t>If </a:t>
            </a:r>
            <a:r>
              <a:rPr sz="2400" dirty="0">
                <a:solidFill>
                  <a:srgbClr val="FFFFFF"/>
                </a:solidFill>
              </a:rPr>
              <a:t>arbitrary power of  monarchs is wrong, so is  the similar power of</a:t>
            </a:r>
            <a:r>
              <a:rPr sz="2400" spc="-100" dirty="0">
                <a:solidFill>
                  <a:srgbClr val="FFFFFF"/>
                </a:solidFill>
              </a:rPr>
              <a:t> </a:t>
            </a:r>
            <a:r>
              <a:rPr sz="2400" dirty="0">
                <a:solidFill>
                  <a:srgbClr val="FFFFFF"/>
                </a:solidFill>
              </a:rPr>
              <a:t>men  </a:t>
            </a:r>
            <a:r>
              <a:rPr sz="2400" spc="-5" dirty="0">
                <a:solidFill>
                  <a:srgbClr val="FFFFFF"/>
                </a:solidFill>
              </a:rPr>
              <a:t>over</a:t>
            </a:r>
            <a:r>
              <a:rPr sz="2400" spc="-90" dirty="0">
                <a:solidFill>
                  <a:srgbClr val="FFFFFF"/>
                </a:solidFill>
              </a:rPr>
              <a:t> </a:t>
            </a:r>
            <a:r>
              <a:rPr sz="2400" spc="-5" dirty="0">
                <a:solidFill>
                  <a:srgbClr val="FFFFFF"/>
                </a:solidFill>
              </a:rPr>
              <a:t>women</a:t>
            </a:r>
            <a:endParaRPr sz="2400" dirty="0">
              <a:solidFill>
                <a:srgbClr val="FFFFFF"/>
              </a:solidFill>
              <a:latin typeface="Helvetica"/>
              <a:cs typeface="Helvetica"/>
            </a:endParaRPr>
          </a:p>
          <a:p>
            <a:pPr marL="3716654" marR="5080" indent="-279400">
              <a:lnSpc>
                <a:spcPct val="100000"/>
              </a:lnSpc>
              <a:spcBef>
                <a:spcPts val="595"/>
              </a:spcBef>
            </a:pP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dirty="0">
                <a:solidFill>
                  <a:srgbClr val="000000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000000"/>
                </a:solidFill>
              </a:rPr>
              <a:t>Enlightenment</a:t>
            </a:r>
            <a:r>
              <a:rPr sz="2400" spc="-36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was</a:t>
            </a:r>
            <a:r>
              <a:rPr sz="2400" spc="-4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based  on reason – since women  can reason, they should  have the same rights as  men</a:t>
            </a:r>
            <a:endParaRPr sz="2400" dirty="0">
              <a:latin typeface="Helvetica"/>
              <a:cs typeface="Helvetica"/>
            </a:endParaRPr>
          </a:p>
          <a:p>
            <a:pPr marL="3716654" marR="231775" indent="-279400">
              <a:lnSpc>
                <a:spcPct val="99400"/>
              </a:lnSpc>
              <a:spcBef>
                <a:spcPts val="610"/>
              </a:spcBef>
            </a:pPr>
            <a:r>
              <a:rPr sz="2400" dirty="0">
                <a:solidFill>
                  <a:srgbClr val="FFFFFF"/>
                </a:solidFill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FFFFFF"/>
                </a:solidFill>
              </a:rPr>
              <a:t>Founder </a:t>
            </a:r>
            <a:r>
              <a:rPr sz="2400" dirty="0">
                <a:solidFill>
                  <a:srgbClr val="FFFFFF"/>
                </a:solidFill>
              </a:rPr>
              <a:t>of modern  movement </a:t>
            </a:r>
            <a:r>
              <a:rPr sz="2400" spc="-5" dirty="0">
                <a:solidFill>
                  <a:srgbClr val="FFFFFF"/>
                </a:solidFill>
              </a:rPr>
              <a:t>for</a:t>
            </a:r>
            <a:r>
              <a:rPr sz="2400" spc="-70" dirty="0">
                <a:solidFill>
                  <a:srgbClr val="FFFFFF"/>
                </a:solidFill>
              </a:rPr>
              <a:t> </a:t>
            </a:r>
            <a:r>
              <a:rPr sz="2400" spc="90" dirty="0">
                <a:solidFill>
                  <a:srgbClr val="FFFFFF"/>
                </a:solidFill>
              </a:rPr>
              <a:t>womens</a:t>
            </a:r>
            <a:r>
              <a:rPr sz="2400" spc="90" dirty="0">
                <a:solidFill>
                  <a:srgbClr val="FFFFFF"/>
                </a:solidFill>
                <a:latin typeface="Arial"/>
                <a:cs typeface="Arial"/>
              </a:rPr>
              <a:t>’  </a:t>
            </a:r>
            <a:r>
              <a:rPr sz="2400" dirty="0">
                <a:solidFill>
                  <a:srgbClr val="FFFFFF"/>
                </a:solidFill>
              </a:rPr>
              <a:t>rights</a:t>
            </a:r>
            <a:endParaRPr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600201"/>
            <a:ext cx="3508373" cy="51307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837" y="1595439"/>
            <a:ext cx="3517900" cy="5140325"/>
          </a:xfrm>
          <a:custGeom>
            <a:avLst/>
            <a:gdLst/>
            <a:ahLst/>
            <a:cxnLst/>
            <a:rect l="l" t="t" r="r" b="b"/>
            <a:pathLst>
              <a:path w="3517900" h="5140325">
                <a:moveTo>
                  <a:pt x="0" y="0"/>
                </a:moveTo>
                <a:lnTo>
                  <a:pt x="3517898" y="0"/>
                </a:lnTo>
                <a:lnTo>
                  <a:pt x="3517898" y="5140322"/>
                </a:lnTo>
                <a:lnTo>
                  <a:pt x="0" y="5140322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98475" y="518159"/>
            <a:ext cx="7392034" cy="497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/>
              <a:t>The Spread </a:t>
            </a:r>
            <a:r>
              <a:rPr sz="3200" spc="-5" dirty="0"/>
              <a:t>of Enlightenment</a:t>
            </a:r>
            <a:r>
              <a:rPr sz="3200" spc="-45" dirty="0"/>
              <a:t> </a:t>
            </a:r>
            <a:r>
              <a:rPr sz="3200" dirty="0"/>
              <a:t>Ideas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341121"/>
            <a:ext cx="3938270" cy="482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Growth of</a:t>
            </a:r>
            <a:r>
              <a:rPr sz="28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Reading</a:t>
            </a:r>
          </a:p>
          <a:p>
            <a:pPr marL="749300" marR="173355" indent="-279400">
              <a:lnSpc>
                <a:spcPct val="99400"/>
              </a:lnSpc>
              <a:spcBef>
                <a:spcPts val="530"/>
              </a:spcBef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 </a:t>
            </a:r>
            <a:r>
              <a:rPr sz="2400" dirty="0">
                <a:latin typeface="Georgia"/>
                <a:cs typeface="Georgia"/>
              </a:rPr>
              <a:t>French</a:t>
            </a:r>
            <a:r>
              <a:rPr sz="2400" spc="-40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publishers rise  from 300 in 1760 to  1600 in the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1780s</a:t>
            </a:r>
          </a:p>
          <a:p>
            <a:pPr marL="749300" marR="220345" indent="-279400">
              <a:lnSpc>
                <a:spcPct val="101099"/>
              </a:lnSpc>
              <a:spcBef>
                <a:spcPts val="565"/>
              </a:spcBef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 </a:t>
            </a:r>
            <a:r>
              <a:rPr sz="2400" dirty="0">
                <a:latin typeface="Georgia"/>
                <a:cs typeface="Georgia"/>
              </a:rPr>
              <a:t>Daily newspapers</a:t>
            </a:r>
            <a:r>
              <a:rPr sz="2400" spc="-39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  periodicals begin to  </a:t>
            </a:r>
            <a:r>
              <a:rPr sz="2400" spc="-5" dirty="0">
                <a:latin typeface="Georgia"/>
                <a:cs typeface="Georgia"/>
              </a:rPr>
              <a:t>take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off</a:t>
            </a:r>
          </a:p>
          <a:p>
            <a:pPr marL="12700">
              <a:lnSpc>
                <a:spcPct val="100000"/>
              </a:lnSpc>
              <a:spcBef>
                <a:spcPts val="590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Salon</a:t>
            </a:r>
          </a:p>
          <a:p>
            <a:pPr marL="749300" marR="5080" indent="-279400">
              <a:lnSpc>
                <a:spcPct val="99800"/>
              </a:lnSpc>
              <a:spcBef>
                <a:spcPts val="65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Elegant sitting room  where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guests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conversed  about the new ideas of  the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philosophes</a:t>
            </a:r>
          </a:p>
        </p:txBody>
      </p:sp>
      <p:sp>
        <p:nvSpPr>
          <p:cNvPr id="4" name="object 4"/>
          <p:cNvSpPr/>
          <p:nvPr/>
        </p:nvSpPr>
        <p:spPr>
          <a:xfrm>
            <a:off x="5029200" y="1524001"/>
            <a:ext cx="4190998" cy="25384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24436" y="1519239"/>
            <a:ext cx="4200525" cy="2548255"/>
          </a:xfrm>
          <a:custGeom>
            <a:avLst/>
            <a:gdLst/>
            <a:ahLst/>
            <a:cxnLst/>
            <a:rect l="l" t="t" r="r" b="b"/>
            <a:pathLst>
              <a:path w="4200525" h="2548254">
                <a:moveTo>
                  <a:pt x="0" y="0"/>
                </a:moveTo>
                <a:lnTo>
                  <a:pt x="4200523" y="0"/>
                </a:lnTo>
                <a:lnTo>
                  <a:pt x="4200523" y="2547936"/>
                </a:lnTo>
                <a:lnTo>
                  <a:pt x="0" y="2547936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95800" y="4191000"/>
            <a:ext cx="3813173" cy="29225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1037" y="4186237"/>
            <a:ext cx="3822700" cy="2932430"/>
          </a:xfrm>
          <a:custGeom>
            <a:avLst/>
            <a:gdLst/>
            <a:ahLst/>
            <a:cxnLst/>
            <a:rect l="l" t="t" r="r" b="b"/>
            <a:pathLst>
              <a:path w="3822700" h="2932429">
                <a:moveTo>
                  <a:pt x="0" y="0"/>
                </a:moveTo>
                <a:lnTo>
                  <a:pt x="3822699" y="0"/>
                </a:lnTo>
                <a:lnTo>
                  <a:pt x="3822699" y="2932111"/>
                </a:lnTo>
                <a:lnTo>
                  <a:pt x="0" y="293211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">
              <a:lnSpc>
                <a:spcPct val="100000"/>
              </a:lnSpc>
            </a:pPr>
            <a:r>
              <a:rPr spc="-5" dirty="0"/>
              <a:t>Religion in the</a:t>
            </a:r>
            <a:r>
              <a:rPr spc="-65" dirty="0"/>
              <a:t> </a:t>
            </a:r>
            <a:r>
              <a:rPr spc="-5" dirty="0"/>
              <a:t>Enlightenment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1441"/>
            <a:ext cx="8072755" cy="5646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25095" indent="-342900" algn="just">
              <a:lnSpc>
                <a:spcPts val="3800"/>
              </a:lnSpc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32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While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many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philosophes attacked religion 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and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the Christian church,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most Europeans  remained</a:t>
            </a:r>
            <a:r>
              <a:rPr sz="3200" spc="-6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Christian</a:t>
            </a:r>
            <a:endParaRPr sz="32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3200" dirty="0">
                <a:latin typeface="Georgia"/>
                <a:cs typeface="Georgia"/>
              </a:rPr>
              <a:t>•</a:t>
            </a:r>
            <a:r>
              <a:rPr sz="3200" dirty="0">
                <a:latin typeface="Helvetica"/>
                <a:cs typeface="Helvetica"/>
              </a:rPr>
              <a:t>  </a:t>
            </a:r>
            <a:r>
              <a:rPr sz="3200" spc="-5" dirty="0">
                <a:latin typeface="Georgia"/>
                <a:cs typeface="Georgia"/>
              </a:rPr>
              <a:t>Catholic Church </a:t>
            </a:r>
            <a:r>
              <a:rPr sz="3200" dirty="0">
                <a:latin typeface="Georgia"/>
                <a:cs typeface="Georgia"/>
              </a:rPr>
              <a:t>remained</a:t>
            </a:r>
            <a:r>
              <a:rPr sz="3200" spc="65" dirty="0">
                <a:latin typeface="Georgia"/>
                <a:cs typeface="Georgia"/>
              </a:rPr>
              <a:t> </a:t>
            </a:r>
            <a:r>
              <a:rPr sz="3200" dirty="0">
                <a:latin typeface="Georgia"/>
                <a:cs typeface="Georgia"/>
              </a:rPr>
              <a:t>important</a:t>
            </a:r>
          </a:p>
          <a:p>
            <a:pPr marL="354965" marR="5080" indent="-342900">
              <a:lnSpc>
                <a:spcPct val="100000"/>
              </a:lnSpc>
              <a:spcBef>
                <a:spcPts val="760"/>
              </a:spcBef>
            </a:pPr>
            <a:r>
              <a:rPr sz="3200" dirty="0">
                <a:latin typeface="Georgia"/>
                <a:cs typeface="Georgia"/>
              </a:rPr>
              <a:t>•</a:t>
            </a:r>
            <a:r>
              <a:rPr sz="3200" dirty="0">
                <a:latin typeface="Helvetica"/>
                <a:cs typeface="Helvetica"/>
              </a:rPr>
              <a:t>  </a:t>
            </a:r>
            <a:r>
              <a:rPr sz="3200" spc="-5" dirty="0">
                <a:latin typeface="Georgia"/>
                <a:cs typeface="Georgia"/>
              </a:rPr>
              <a:t>Most </a:t>
            </a:r>
            <a:r>
              <a:rPr sz="3200" dirty="0">
                <a:latin typeface="Georgia"/>
                <a:cs typeface="Georgia"/>
              </a:rPr>
              <a:t>Protestant </a:t>
            </a:r>
            <a:r>
              <a:rPr sz="3200" spc="-5" dirty="0">
                <a:latin typeface="Georgia"/>
                <a:cs typeface="Georgia"/>
              </a:rPr>
              <a:t>churches settled their </a:t>
            </a:r>
            <a:r>
              <a:rPr sz="3200" dirty="0">
                <a:latin typeface="Georgia"/>
                <a:cs typeface="Georgia"/>
              </a:rPr>
              <a:t>own  </a:t>
            </a:r>
            <a:r>
              <a:rPr sz="3200" spc="-5" dirty="0">
                <a:latin typeface="Georgia"/>
                <a:cs typeface="Georgia"/>
              </a:rPr>
              <a:t>patterns</a:t>
            </a:r>
            <a:endParaRPr sz="3200" dirty="0">
              <a:latin typeface="Georgia"/>
              <a:cs typeface="Georgia"/>
            </a:endParaRPr>
          </a:p>
          <a:p>
            <a:pPr marL="354965" marR="1092835" indent="-342900">
              <a:lnSpc>
                <a:spcPct val="100000"/>
              </a:lnSpc>
              <a:spcBef>
                <a:spcPts val="725"/>
              </a:spcBef>
            </a:pPr>
            <a:r>
              <a:rPr sz="3200" dirty="0">
                <a:latin typeface="Georgia"/>
                <a:cs typeface="Georgia"/>
              </a:rPr>
              <a:t>•</a:t>
            </a:r>
            <a:r>
              <a:rPr sz="3200" dirty="0">
                <a:latin typeface="Helvetica"/>
                <a:cs typeface="Helvetica"/>
              </a:rPr>
              <a:t>  </a:t>
            </a:r>
            <a:r>
              <a:rPr sz="3200" spc="-5" dirty="0">
                <a:latin typeface="Georgia"/>
                <a:cs typeface="Georgia"/>
              </a:rPr>
              <a:t>John Wesley </a:t>
            </a:r>
            <a:r>
              <a:rPr sz="3200" dirty="0">
                <a:latin typeface="Georgia"/>
                <a:cs typeface="Georgia"/>
              </a:rPr>
              <a:t>began </a:t>
            </a:r>
            <a:r>
              <a:rPr sz="3200" spc="-5" dirty="0">
                <a:latin typeface="Georgia"/>
                <a:cs typeface="Georgia"/>
              </a:rPr>
              <a:t>the </a:t>
            </a:r>
            <a:r>
              <a:rPr sz="3200" dirty="0">
                <a:latin typeface="Georgia"/>
                <a:cs typeface="Georgia"/>
              </a:rPr>
              <a:t>new </a:t>
            </a:r>
            <a:r>
              <a:rPr sz="3200" spc="-5" dirty="0">
                <a:latin typeface="Georgia"/>
                <a:cs typeface="Georgia"/>
              </a:rPr>
              <a:t>religious  </a:t>
            </a:r>
            <a:r>
              <a:rPr sz="3200" dirty="0">
                <a:latin typeface="Georgia"/>
                <a:cs typeface="Georgia"/>
              </a:rPr>
              <a:t>movement of</a:t>
            </a:r>
            <a:r>
              <a:rPr sz="3200" spc="-65" dirty="0">
                <a:latin typeface="Georgia"/>
                <a:cs typeface="Georgia"/>
              </a:rPr>
              <a:t> </a:t>
            </a:r>
            <a:r>
              <a:rPr sz="3200" spc="-5" dirty="0">
                <a:latin typeface="Georgia"/>
                <a:cs typeface="Georgia"/>
              </a:rPr>
              <a:t>Methodism</a:t>
            </a:r>
            <a:endParaRPr sz="3200" dirty="0">
              <a:latin typeface="Georgia"/>
              <a:cs typeface="Georgia"/>
            </a:endParaRPr>
          </a:p>
          <a:p>
            <a:pPr marL="749300" marR="933450" indent="-279400">
              <a:lnSpc>
                <a:spcPts val="3329"/>
              </a:lnSpc>
              <a:spcBef>
                <a:spcPts val="865"/>
              </a:spcBef>
            </a:pPr>
            <a:r>
              <a:rPr sz="2800" spc="5" dirty="0">
                <a:latin typeface="Georgia"/>
                <a:cs typeface="Georgia"/>
              </a:rPr>
              <a:t>–</a:t>
            </a:r>
            <a:r>
              <a:rPr sz="2800" spc="5" dirty="0">
                <a:latin typeface="Helvetica"/>
                <a:cs typeface="Helvetica"/>
              </a:rPr>
              <a:t> </a:t>
            </a:r>
            <a:r>
              <a:rPr sz="2800" spc="5" dirty="0">
                <a:latin typeface="Georgia"/>
                <a:cs typeface="Georgia"/>
              </a:rPr>
              <a:t>Gave </a:t>
            </a:r>
            <a:r>
              <a:rPr sz="2800" dirty="0">
                <a:latin typeface="Georgia"/>
                <a:cs typeface="Georgia"/>
              </a:rPr>
              <a:t>lower and middle classes a sense</a:t>
            </a:r>
            <a:r>
              <a:rPr sz="2800" spc="-8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of  purpose and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community</a:t>
            </a:r>
          </a:p>
          <a:p>
            <a:pPr marL="469265">
              <a:lnSpc>
                <a:spcPct val="100000"/>
              </a:lnSpc>
              <a:spcBef>
                <a:spcPts val="605"/>
              </a:spcBef>
            </a:pPr>
            <a:r>
              <a:rPr sz="2800" spc="5" dirty="0">
                <a:latin typeface="Georgia"/>
                <a:cs typeface="Georgia"/>
              </a:rPr>
              <a:t>–</a:t>
            </a:r>
            <a:r>
              <a:rPr sz="2800" spc="5" dirty="0">
                <a:latin typeface="Helvetica"/>
                <a:cs typeface="Helvetica"/>
              </a:rPr>
              <a:t> </a:t>
            </a:r>
            <a:r>
              <a:rPr sz="2800" spc="5" dirty="0">
                <a:latin typeface="Georgia"/>
                <a:cs typeface="Georgia"/>
              </a:rPr>
              <a:t>Stressed </a:t>
            </a:r>
            <a:r>
              <a:rPr sz="2800" dirty="0">
                <a:latin typeface="Georgia"/>
                <a:cs typeface="Georgia"/>
              </a:rPr>
              <a:t>the importance of hard</a:t>
            </a:r>
            <a:r>
              <a:rPr sz="2800" spc="-100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work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8534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Enlightenment Big Picture…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Enlighten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200"/>
            <a:ext cx="8825049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3550">
              <a:lnSpc>
                <a:spcPct val="100000"/>
              </a:lnSpc>
            </a:pPr>
            <a:r>
              <a:rPr spc="-5" dirty="0"/>
              <a:t>Path to the</a:t>
            </a:r>
            <a:r>
              <a:rPr spc="-45" dirty="0"/>
              <a:t> </a:t>
            </a:r>
            <a:r>
              <a:rPr spc="-5" dirty="0"/>
              <a:t>Enlightenment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1441"/>
            <a:ext cx="8107045" cy="51282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474345" indent="-342900">
              <a:lnSpc>
                <a:spcPts val="2800"/>
              </a:lnSpc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•</a:t>
            </a:r>
            <a:r>
              <a:rPr sz="2400" dirty="0">
                <a:latin typeface="Helvetica"/>
                <a:cs typeface="Helvetica"/>
              </a:rPr>
              <a:t> 	</a:t>
            </a:r>
            <a:r>
              <a:rPr sz="2400" dirty="0">
                <a:latin typeface="Georgia"/>
                <a:cs typeface="Georgia"/>
              </a:rPr>
              <a:t>18th century philosophical movement by</a:t>
            </a:r>
            <a:r>
              <a:rPr sz="2400" spc="-9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those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greatly  impressed with the scientific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revolution</a:t>
            </a:r>
          </a:p>
          <a:p>
            <a:pPr marL="749300" marR="1050925" indent="-279400">
              <a:lnSpc>
                <a:spcPct val="100800"/>
              </a:lnSpc>
              <a:spcBef>
                <a:spcPts val="4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Use systematic logic and reason to solve the problems of  humankind</a:t>
            </a:r>
          </a:p>
          <a:p>
            <a:pPr marL="354965" marR="5080" indent="-342900">
              <a:lnSpc>
                <a:spcPct val="99800"/>
              </a:lnSpc>
              <a:spcBef>
                <a:spcPts val="580"/>
              </a:spcBef>
              <a:tabLst>
                <a:tab pos="354965" algn="l"/>
              </a:tabLst>
            </a:pP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•</a:t>
            </a:r>
            <a:r>
              <a:rPr sz="2400" dirty="0">
                <a:solidFill>
                  <a:schemeClr val="bg1"/>
                </a:solidFill>
                <a:latin typeface="Helvetica"/>
                <a:cs typeface="Helvetica"/>
              </a:rPr>
              <a:t> 	</a:t>
            </a: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Believed in the powers of </a:t>
            </a:r>
            <a:r>
              <a:rPr sz="2400" spc="-5" dirty="0">
                <a:solidFill>
                  <a:schemeClr val="bg1"/>
                </a:solidFill>
                <a:latin typeface="Georgia"/>
                <a:cs typeface="Georgia"/>
              </a:rPr>
              <a:t>humankind </a:t>
            </a: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and</a:t>
            </a:r>
            <a:r>
              <a:rPr sz="2400" spc="-5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saw</a:t>
            </a:r>
            <a:r>
              <a:rPr sz="2400" spc="-1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themselves  as part of a revolutionary development to replace  superstition, rituals and corrupt traditions with reason  and productive</a:t>
            </a:r>
            <a:r>
              <a:rPr sz="2400" spc="-100" dirty="0">
                <a:solidFill>
                  <a:schemeClr val="bg1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chemeClr val="bg1"/>
                </a:solidFill>
                <a:latin typeface="Georgia"/>
                <a:cs typeface="Georgia"/>
              </a:rPr>
              <a:t>energy</a:t>
            </a: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Commitment to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reason</a:t>
            </a: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Trust in modern sciences to solve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problems</a:t>
            </a:r>
          </a:p>
          <a:p>
            <a:pPr marL="469265">
              <a:lnSpc>
                <a:spcPct val="100000"/>
              </a:lnSpc>
              <a:spcBef>
                <a:spcPts val="4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Commitment to the idea of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progress</a:t>
            </a: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Belief in the essential goodness of human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nature</a:t>
            </a: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Emphasis upon the individual as master of his fate and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fortune</a:t>
            </a:r>
          </a:p>
          <a:p>
            <a:pPr marL="469265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Engagement with the public in discussion and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02180">
              <a:lnSpc>
                <a:spcPct val="100000"/>
              </a:lnSpc>
            </a:pPr>
            <a:r>
              <a:rPr spc="-5" dirty="0"/>
              <a:t>John</a:t>
            </a:r>
            <a:r>
              <a:rPr spc="-90" dirty="0"/>
              <a:t> </a:t>
            </a:r>
            <a:r>
              <a:rPr spc="-5" dirty="0"/>
              <a:t>Locke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61441"/>
            <a:ext cx="4792345" cy="56470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646430" indent="-342900">
              <a:lnSpc>
                <a:spcPts val="2500"/>
              </a:lnSpc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400" u="heavy" dirty="0">
                <a:solidFill>
                  <a:srgbClr val="FFFFFF"/>
                </a:solidFill>
                <a:latin typeface="Georgia"/>
                <a:cs typeface="Georgia"/>
              </a:rPr>
              <a:t>Philosophe</a:t>
            </a:r>
            <a:r>
              <a:rPr sz="2400" u="heavy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-</a:t>
            </a:r>
            <a:r>
              <a:rPr sz="24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Enlightenment 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thinker</a:t>
            </a:r>
            <a:endParaRPr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354965" marR="5080" indent="-342900">
              <a:lnSpc>
                <a:spcPct val="90700"/>
              </a:lnSpc>
              <a:spcBef>
                <a:spcPts val="540"/>
              </a:spcBef>
              <a:tabLst>
                <a:tab pos="354965" algn="l"/>
                <a:tab pos="3890010" algn="l"/>
              </a:tabLst>
            </a:pPr>
            <a:r>
              <a:rPr sz="2400" dirty="0">
                <a:latin typeface="Georgia"/>
                <a:cs typeface="Georgia"/>
              </a:rPr>
              <a:t>•</a:t>
            </a:r>
            <a:r>
              <a:rPr sz="2400" dirty="0">
                <a:latin typeface="Helvetica"/>
                <a:cs typeface="Helvetica"/>
              </a:rPr>
              <a:t> 	</a:t>
            </a:r>
            <a:r>
              <a:rPr sz="2400" dirty="0">
                <a:latin typeface="Georgia"/>
                <a:cs typeface="Georgia"/>
              </a:rPr>
              <a:t>Argued that every person	was  born with a blank mind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u="heavy" spc="-5" dirty="0">
                <a:solidFill>
                  <a:srgbClr val="FFFFFF"/>
                </a:solidFill>
                <a:latin typeface="Georgia"/>
                <a:cs typeface="Georgia"/>
              </a:rPr>
              <a:t>Tabula  </a:t>
            </a:r>
            <a:r>
              <a:rPr sz="2400" u="heavy" dirty="0">
                <a:solidFill>
                  <a:srgbClr val="FFFFFF"/>
                </a:solidFill>
                <a:latin typeface="Georgia"/>
                <a:cs typeface="Georgia"/>
              </a:rPr>
              <a:t>Rasa</a:t>
            </a:r>
            <a:endParaRPr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354965" marR="97155" indent="-342900">
              <a:lnSpc>
                <a:spcPts val="262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People shaped by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experiences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in  the surrounding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world</a:t>
            </a:r>
          </a:p>
          <a:p>
            <a:pPr marL="749300" marR="334645" indent="-279400">
              <a:lnSpc>
                <a:spcPts val="2220"/>
              </a:lnSpc>
              <a:spcBef>
                <a:spcPts val="320"/>
              </a:spcBef>
            </a:pPr>
            <a:r>
              <a:rPr sz="2000" dirty="0">
                <a:latin typeface="Georgia"/>
                <a:cs typeface="Georgia"/>
              </a:rPr>
              <a:t>–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Change the environment, change  the</a:t>
            </a:r>
            <a:r>
              <a:rPr sz="2000" spc="-10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people?</a:t>
            </a:r>
          </a:p>
          <a:p>
            <a:pPr marL="12700">
              <a:lnSpc>
                <a:spcPct val="100000"/>
              </a:lnSpc>
              <a:spcBef>
                <a:spcPts val="190"/>
              </a:spcBef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Human beings possess free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will</a:t>
            </a:r>
          </a:p>
          <a:p>
            <a:pPr marL="354965" marR="974725" indent="-342900">
              <a:lnSpc>
                <a:spcPts val="2620"/>
              </a:lnSpc>
              <a:spcBef>
                <a:spcPts val="620"/>
              </a:spcBef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•</a:t>
            </a:r>
            <a:r>
              <a:rPr sz="2400" dirty="0">
                <a:latin typeface="Helvetica"/>
                <a:cs typeface="Helvetica"/>
              </a:rPr>
              <a:t> 	</a:t>
            </a:r>
            <a:r>
              <a:rPr sz="2400" dirty="0">
                <a:latin typeface="Georgia"/>
                <a:cs typeface="Georgia"/>
              </a:rPr>
              <a:t>Virtue can be</a:t>
            </a:r>
            <a:r>
              <a:rPr sz="2400" spc="-7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learned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and  practiced</a:t>
            </a:r>
          </a:p>
          <a:p>
            <a:pPr marL="12700">
              <a:lnSpc>
                <a:spcPts val="2700"/>
              </a:lnSpc>
              <a:spcBef>
                <a:spcPts val="250"/>
              </a:spcBef>
              <a:tabLst>
                <a:tab pos="354965" algn="l"/>
              </a:tabLst>
            </a:pPr>
            <a:r>
              <a:rPr sz="2400" dirty="0">
                <a:latin typeface="Georgia"/>
                <a:cs typeface="Georgia"/>
              </a:rPr>
              <a:t>•</a:t>
            </a:r>
            <a:r>
              <a:rPr sz="2400" dirty="0">
                <a:latin typeface="Helvetica"/>
                <a:cs typeface="Helvetica"/>
              </a:rPr>
              <a:t> 	</a:t>
            </a:r>
            <a:r>
              <a:rPr sz="2400" dirty="0">
                <a:latin typeface="Georgia"/>
                <a:cs typeface="Georgia"/>
              </a:rPr>
              <a:t>The individual must become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</a:p>
          <a:p>
            <a:pPr marL="354965">
              <a:lnSpc>
                <a:spcPts val="2700"/>
              </a:lnSpc>
            </a:pPr>
            <a:r>
              <a:rPr sz="2400" spc="40" dirty="0">
                <a:latin typeface="Arial"/>
                <a:cs typeface="Arial"/>
              </a:rPr>
              <a:t>“</a:t>
            </a:r>
            <a:r>
              <a:rPr sz="2400" spc="40" dirty="0">
                <a:latin typeface="Georgia"/>
                <a:cs typeface="Georgia"/>
              </a:rPr>
              <a:t>rational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40" dirty="0">
                <a:latin typeface="Georgia"/>
                <a:cs typeface="Georgia"/>
              </a:rPr>
              <a:t>creature</a:t>
            </a:r>
            <a:r>
              <a:rPr sz="2400" spc="40" dirty="0">
                <a:latin typeface="Arial"/>
                <a:cs typeface="Arial"/>
              </a:rPr>
              <a:t>”</a:t>
            </a:r>
            <a:endParaRPr sz="2400" dirty="0">
              <a:latin typeface="Arial"/>
              <a:cs typeface="Arial"/>
            </a:endParaRPr>
          </a:p>
          <a:p>
            <a:pPr marL="354965" marR="821690" indent="-342900">
              <a:lnSpc>
                <a:spcPts val="2620"/>
              </a:lnSpc>
              <a:spcBef>
                <a:spcPts val="600"/>
              </a:spcBef>
              <a:tabLst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Divine Right is</a:t>
            </a:r>
            <a:r>
              <a:rPr sz="24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ridiculous</a:t>
            </a:r>
            <a:r>
              <a:rPr sz="24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-  contract with the</a:t>
            </a:r>
            <a:r>
              <a:rPr sz="2400" spc="-10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people</a:t>
            </a:r>
          </a:p>
        </p:txBody>
      </p:sp>
      <p:sp>
        <p:nvSpPr>
          <p:cNvPr id="4" name="object 4"/>
          <p:cNvSpPr/>
          <p:nvPr/>
        </p:nvSpPr>
        <p:spPr>
          <a:xfrm>
            <a:off x="5470525" y="2060575"/>
            <a:ext cx="3036886" cy="405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65761" y="2055812"/>
            <a:ext cx="3046730" cy="4060825"/>
          </a:xfrm>
          <a:custGeom>
            <a:avLst/>
            <a:gdLst/>
            <a:ahLst/>
            <a:cxnLst/>
            <a:rect l="l" t="t" r="r" b="b"/>
            <a:pathLst>
              <a:path w="3046729" h="4060825">
                <a:moveTo>
                  <a:pt x="0" y="0"/>
                </a:moveTo>
                <a:lnTo>
                  <a:pt x="3046411" y="0"/>
                </a:lnTo>
                <a:lnTo>
                  <a:pt x="3046411" y="4060823"/>
                </a:lnTo>
                <a:lnTo>
                  <a:pt x="0" y="40608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6455">
              <a:lnSpc>
                <a:spcPct val="100000"/>
              </a:lnSpc>
            </a:pPr>
            <a:r>
              <a:rPr dirty="0"/>
              <a:t>Isaac </a:t>
            </a:r>
            <a:r>
              <a:rPr spc="95" dirty="0"/>
              <a:t>Newton</a:t>
            </a:r>
            <a:r>
              <a:rPr spc="95" dirty="0">
                <a:latin typeface="Arial"/>
                <a:cs typeface="Arial"/>
              </a:rPr>
              <a:t>’</a:t>
            </a:r>
            <a:r>
              <a:rPr spc="95" dirty="0"/>
              <a:t>s</a:t>
            </a:r>
            <a:r>
              <a:rPr spc="-65" dirty="0"/>
              <a:t> </a:t>
            </a:r>
            <a:r>
              <a:rPr spc="-5" dirty="0"/>
              <a:t>Impact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54655" marR="387985" indent="-342900">
              <a:lnSpc>
                <a:spcPct val="99700"/>
              </a:lnSpc>
              <a:tabLst>
                <a:tab pos="2954020" algn="l"/>
              </a:tabLst>
            </a:pPr>
            <a:r>
              <a:rPr dirty="0">
                <a:solidFill>
                  <a:srgbClr val="FFFFFF"/>
                </a:solidFill>
              </a:rPr>
              <a:t>•</a:t>
            </a:r>
            <a:r>
              <a:rPr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dirty="0">
                <a:solidFill>
                  <a:srgbClr val="FFFFFF"/>
                </a:solidFill>
              </a:rPr>
              <a:t>World is </a:t>
            </a:r>
            <a:r>
              <a:rPr spc="-5" dirty="0">
                <a:solidFill>
                  <a:srgbClr val="FFFFFF"/>
                </a:solidFill>
              </a:rPr>
              <a:t>like</a:t>
            </a:r>
            <a:r>
              <a:rPr spc="-7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a</a:t>
            </a:r>
            <a:r>
              <a:rPr spc="-2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giant  machine that operates  according to natural</a:t>
            </a:r>
            <a:r>
              <a:rPr spc="-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laws</a:t>
            </a:r>
          </a:p>
          <a:p>
            <a:pPr marL="3347720" marR="708025" indent="-279400">
              <a:lnSpc>
                <a:spcPct val="101099"/>
              </a:lnSpc>
              <a:spcBef>
                <a:spcPts val="484"/>
              </a:spcBef>
            </a:pP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dirty="0">
                <a:solidFill>
                  <a:srgbClr val="000000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000000"/>
                </a:solidFill>
              </a:rPr>
              <a:t>Natural laws can </a:t>
            </a:r>
            <a:r>
              <a:rPr sz="2400" dirty="0">
                <a:solidFill>
                  <a:srgbClr val="000000"/>
                </a:solidFill>
              </a:rPr>
              <a:t>be  uncovered through  systematic</a:t>
            </a:r>
            <a:r>
              <a:rPr sz="2400" spc="-100" dirty="0">
                <a:solidFill>
                  <a:srgbClr val="000000"/>
                </a:solidFill>
              </a:rPr>
              <a:t> </a:t>
            </a:r>
            <a:r>
              <a:rPr sz="2400" dirty="0">
                <a:solidFill>
                  <a:srgbClr val="000000"/>
                </a:solidFill>
              </a:rPr>
              <a:t>investigation</a:t>
            </a:r>
            <a:endParaRPr sz="2400" dirty="0">
              <a:latin typeface="Helvetica"/>
              <a:cs typeface="Helvetica"/>
            </a:endParaRPr>
          </a:p>
          <a:p>
            <a:pPr marL="2954655" marR="5080" indent="-342900">
              <a:lnSpc>
                <a:spcPct val="100699"/>
              </a:lnSpc>
              <a:spcBef>
                <a:spcPts val="565"/>
              </a:spcBef>
              <a:tabLst>
                <a:tab pos="2954020" algn="l"/>
              </a:tabLst>
            </a:pPr>
            <a:r>
              <a:rPr dirty="0">
                <a:solidFill>
                  <a:srgbClr val="FFFFFF"/>
                </a:solidFill>
              </a:rPr>
              <a:t>•</a:t>
            </a:r>
            <a:r>
              <a:rPr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dirty="0">
                <a:solidFill>
                  <a:srgbClr val="FFFFFF"/>
                </a:solidFill>
              </a:rPr>
              <a:t>Enlightenment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believed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the  same systematic  investigation could find the  natural laws of human  </a:t>
            </a:r>
            <a:r>
              <a:rPr i="1" spc="-5" dirty="0">
                <a:solidFill>
                  <a:srgbClr val="FFFFFF"/>
                </a:solidFill>
                <a:latin typeface="Georgia"/>
                <a:cs typeface="Georgia"/>
              </a:rPr>
              <a:t>society</a:t>
            </a:r>
          </a:p>
          <a:p>
            <a:pPr marL="3068955">
              <a:lnSpc>
                <a:spcPct val="100000"/>
              </a:lnSpc>
              <a:spcBef>
                <a:spcPts val="515"/>
              </a:spcBef>
            </a:pPr>
            <a:r>
              <a:rPr sz="2400" dirty="0">
                <a:solidFill>
                  <a:srgbClr val="000000"/>
                </a:solidFill>
              </a:rPr>
              <a:t>–</a:t>
            </a:r>
            <a:r>
              <a:rPr sz="2400" dirty="0">
                <a:solidFill>
                  <a:srgbClr val="000000"/>
                </a:solidFill>
                <a:latin typeface="Helvetica"/>
                <a:cs typeface="Helvetica"/>
              </a:rPr>
              <a:t> </a:t>
            </a:r>
            <a:r>
              <a:rPr sz="2400" spc="-400" dirty="0">
                <a:solidFill>
                  <a:srgbClr val="000000"/>
                </a:solidFill>
                <a:latin typeface="Helvetica"/>
                <a:cs typeface="Helvetica"/>
              </a:rPr>
              <a:t> </a:t>
            </a:r>
            <a:r>
              <a:rPr sz="2400" dirty="0">
                <a:solidFill>
                  <a:srgbClr val="000000"/>
                </a:solidFill>
              </a:rPr>
              <a:t>Create an ideal society?</a:t>
            </a:r>
            <a:endParaRPr sz="2400" dirty="0">
              <a:latin typeface="Helvetica"/>
              <a:cs typeface="Helvetic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9600" y="1597026"/>
            <a:ext cx="3200398" cy="48752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4837" y="1592264"/>
            <a:ext cx="3209925" cy="4885055"/>
          </a:xfrm>
          <a:custGeom>
            <a:avLst/>
            <a:gdLst/>
            <a:ahLst/>
            <a:cxnLst/>
            <a:rect l="l" t="t" r="r" b="b"/>
            <a:pathLst>
              <a:path w="3209925" h="4885055">
                <a:moveTo>
                  <a:pt x="0" y="0"/>
                </a:moveTo>
                <a:lnTo>
                  <a:pt x="3209923" y="0"/>
                </a:lnTo>
                <a:lnTo>
                  <a:pt x="3209923" y="4884735"/>
                </a:lnTo>
                <a:lnTo>
                  <a:pt x="0" y="4884735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08505">
              <a:lnSpc>
                <a:spcPct val="100000"/>
              </a:lnSpc>
            </a:pPr>
            <a:r>
              <a:rPr spc="-5" dirty="0"/>
              <a:t>Montesquie</a:t>
            </a:r>
            <a:r>
              <a:rPr dirty="0"/>
              <a:t>u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356361"/>
            <a:ext cx="5847715" cy="577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165100" indent="-342900">
              <a:lnSpc>
                <a:spcPts val="3000"/>
              </a:lnSpc>
              <a:tabLst>
                <a:tab pos="354965" algn="l"/>
              </a:tabLst>
            </a:pPr>
            <a:r>
              <a:rPr sz="2800" dirty="0">
                <a:latin typeface="Georgia"/>
                <a:cs typeface="Georgia"/>
              </a:rPr>
              <a:t>•</a:t>
            </a:r>
            <a:r>
              <a:rPr sz="2800" dirty="0">
                <a:latin typeface="Helvetica"/>
                <a:cs typeface="Helvetica"/>
              </a:rPr>
              <a:t> 	</a:t>
            </a:r>
            <a:r>
              <a:rPr sz="2800" dirty="0">
                <a:latin typeface="Georgia"/>
                <a:cs typeface="Georgia"/>
              </a:rPr>
              <a:t>Charles-Louis de</a:t>
            </a:r>
            <a:r>
              <a:rPr sz="2800" spc="-6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Secondat,</a:t>
            </a:r>
            <a:r>
              <a:rPr sz="2800" spc="-3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Baron </a:t>
            </a:r>
            <a:r>
              <a:rPr sz="2800" dirty="0">
                <a:latin typeface="Georgia"/>
                <a:cs typeface="Georgia"/>
              </a:rPr>
              <a:t> de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Montesquieu</a:t>
            </a:r>
            <a:endParaRPr sz="2800" dirty="0">
              <a:latin typeface="Georgia"/>
              <a:cs typeface="Georgia"/>
            </a:endParaRPr>
          </a:p>
          <a:p>
            <a:pPr marR="934085" algn="ctr">
              <a:lnSpc>
                <a:spcPct val="100000"/>
              </a:lnSpc>
              <a:spcBef>
                <a:spcPts val="270"/>
              </a:spcBef>
              <a:tabLst>
                <a:tab pos="3422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The Spirit of the Laws</a:t>
            </a:r>
            <a:r>
              <a:rPr sz="2800" spc="-8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(1748)</a:t>
            </a:r>
            <a:endParaRPr sz="28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749300" marR="831850" indent="-279400">
              <a:lnSpc>
                <a:spcPts val="2620"/>
              </a:lnSpc>
              <a:spcBef>
                <a:spcPts val="585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</a:t>
            </a:r>
            <a:r>
              <a:rPr sz="2400" spc="-395" dirty="0">
                <a:solidFill>
                  <a:srgbClr val="FFFFFF"/>
                </a:solidFill>
                <a:latin typeface="Helvetica"/>
                <a:cs typeface="Helvetic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Study of governments using the  scientific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method</a:t>
            </a:r>
          </a:p>
          <a:p>
            <a:pPr marL="749300" marR="426720" indent="-279400">
              <a:lnSpc>
                <a:spcPts val="2520"/>
              </a:lnSpc>
              <a:spcBef>
                <a:spcPts val="635"/>
              </a:spcBef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</a:t>
            </a:r>
            <a:r>
              <a:rPr sz="2400" spc="-405" dirty="0">
                <a:latin typeface="Helvetica"/>
                <a:cs typeface="Helvetica"/>
              </a:rPr>
              <a:t> </a:t>
            </a:r>
            <a:r>
              <a:rPr sz="2400" dirty="0">
                <a:latin typeface="Georgia"/>
                <a:cs typeface="Georgia"/>
              </a:rPr>
              <a:t>Discover natural laws of social and  political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relationships</a:t>
            </a:r>
          </a:p>
          <a:p>
            <a:pPr marL="749300" marR="1105535" indent="-279400">
              <a:lnSpc>
                <a:spcPts val="2620"/>
              </a:lnSpc>
              <a:spcBef>
                <a:spcPts val="575"/>
              </a:spcBef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 </a:t>
            </a:r>
            <a:r>
              <a:rPr sz="2400" spc="-5" dirty="0">
                <a:latin typeface="Georgia"/>
                <a:cs typeface="Georgia"/>
              </a:rPr>
              <a:t>Identified </a:t>
            </a:r>
            <a:r>
              <a:rPr sz="2400" dirty="0">
                <a:latin typeface="Georgia"/>
                <a:cs typeface="Georgia"/>
              </a:rPr>
              <a:t>three basic types</a:t>
            </a:r>
            <a:r>
              <a:rPr sz="2400" spc="-34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of  </a:t>
            </a:r>
            <a:r>
              <a:rPr sz="2400" spc="-5" dirty="0">
                <a:latin typeface="Georgia"/>
                <a:cs typeface="Georgia"/>
              </a:rPr>
              <a:t>government:</a:t>
            </a:r>
            <a:endParaRPr sz="2400" dirty="0">
              <a:latin typeface="Georgia"/>
              <a:cs typeface="Georgia"/>
            </a:endParaRPr>
          </a:p>
          <a:p>
            <a:pPr marL="927100">
              <a:lnSpc>
                <a:spcPct val="100000"/>
              </a:lnSpc>
              <a:spcBef>
                <a:spcPts val="195"/>
              </a:spcBef>
            </a:pPr>
            <a:r>
              <a:rPr sz="2000" dirty="0">
                <a:latin typeface="Georgia"/>
                <a:cs typeface="Georgia"/>
              </a:rPr>
              <a:t>•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Republics – small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states</a:t>
            </a:r>
          </a:p>
          <a:p>
            <a:pPr marL="927100">
              <a:lnSpc>
                <a:spcPct val="100000"/>
              </a:lnSpc>
              <a:spcBef>
                <a:spcPts val="200"/>
              </a:spcBef>
            </a:pPr>
            <a:r>
              <a:rPr sz="2000" dirty="0">
                <a:latin typeface="Georgia"/>
                <a:cs typeface="Georgia"/>
              </a:rPr>
              <a:t>•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Monarchy – moderate-sized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states</a:t>
            </a:r>
          </a:p>
          <a:p>
            <a:pPr marL="9271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latin typeface="Georgia"/>
                <a:cs typeface="Georgia"/>
              </a:rPr>
              <a:t>•</a:t>
            </a:r>
            <a:r>
              <a:rPr sz="2000" dirty="0">
                <a:latin typeface="Helvetica"/>
                <a:cs typeface="Helvetica"/>
              </a:rPr>
              <a:t>  </a:t>
            </a:r>
            <a:r>
              <a:rPr sz="2000" dirty="0">
                <a:latin typeface="Georgia"/>
                <a:cs typeface="Georgia"/>
              </a:rPr>
              <a:t>Despotism – large</a:t>
            </a:r>
            <a:r>
              <a:rPr sz="2000" spc="8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states</a:t>
            </a:r>
          </a:p>
          <a:p>
            <a:pPr marL="749300" marR="5080" indent="-279400">
              <a:lnSpc>
                <a:spcPts val="2620"/>
              </a:lnSpc>
              <a:spcBef>
                <a:spcPts val="560"/>
              </a:spcBef>
            </a:pP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4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Identifies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separation of power,</a:t>
            </a:r>
            <a:r>
              <a:rPr sz="2400" spc="-3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checks  </a:t>
            </a:r>
            <a:r>
              <a:rPr sz="2400" dirty="0">
                <a:solidFill>
                  <a:srgbClr val="FFFFFF"/>
                </a:solidFill>
                <a:latin typeface="Georgia"/>
                <a:cs typeface="Georgia"/>
              </a:rPr>
              <a:t>and</a:t>
            </a:r>
            <a:r>
              <a:rPr sz="24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Georgia"/>
                <a:cs typeface="Georgia"/>
              </a:rPr>
              <a:t>balances</a:t>
            </a:r>
            <a:endParaRPr sz="24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1155065" marR="304165" indent="-228600">
              <a:lnSpc>
                <a:spcPts val="2120"/>
              </a:lnSpc>
              <a:spcBef>
                <a:spcPts val="500"/>
              </a:spcBef>
            </a:pP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0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Limit any one part of government from  growing too</a:t>
            </a:r>
            <a:r>
              <a:rPr sz="20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FFFFFF"/>
                </a:solidFill>
                <a:latin typeface="Georgia"/>
                <a:cs typeface="Georgia"/>
              </a:rPr>
              <a:t>strong</a:t>
            </a:r>
          </a:p>
        </p:txBody>
      </p:sp>
      <p:sp>
        <p:nvSpPr>
          <p:cNvPr id="4" name="object 4"/>
          <p:cNvSpPr/>
          <p:nvPr/>
        </p:nvSpPr>
        <p:spPr>
          <a:xfrm>
            <a:off x="6477000" y="1752600"/>
            <a:ext cx="2525711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72235" y="1747837"/>
            <a:ext cx="2535555" cy="3590925"/>
          </a:xfrm>
          <a:custGeom>
            <a:avLst/>
            <a:gdLst/>
            <a:ahLst/>
            <a:cxnLst/>
            <a:rect l="l" t="t" r="r" b="b"/>
            <a:pathLst>
              <a:path w="2535554" h="3590925">
                <a:moveTo>
                  <a:pt x="0" y="0"/>
                </a:moveTo>
                <a:lnTo>
                  <a:pt x="2535236" y="0"/>
                </a:lnTo>
                <a:lnTo>
                  <a:pt x="2535236" y="3590923"/>
                </a:lnTo>
                <a:lnTo>
                  <a:pt x="0" y="35909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97785">
              <a:lnSpc>
                <a:spcPct val="100000"/>
              </a:lnSpc>
            </a:pPr>
            <a:r>
              <a:rPr spc="-5" dirty="0"/>
              <a:t>Voltaire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7402" y="1256983"/>
            <a:ext cx="4864100" cy="512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54965" algn="l"/>
              </a:tabLst>
            </a:pPr>
            <a:r>
              <a:rPr sz="2800" dirty="0">
                <a:latin typeface="Georgia"/>
                <a:cs typeface="Georgia"/>
              </a:rPr>
              <a:t>•</a:t>
            </a:r>
            <a:r>
              <a:rPr sz="2800" dirty="0">
                <a:latin typeface="Helvetica"/>
                <a:cs typeface="Helvetica"/>
              </a:rPr>
              <a:t> 	</a:t>
            </a:r>
            <a:r>
              <a:rPr sz="2800" spc="-5" dirty="0">
                <a:latin typeface="Georgia"/>
                <a:cs typeface="Georgia"/>
              </a:rPr>
              <a:t>Criticized</a:t>
            </a:r>
            <a:r>
              <a:rPr sz="2800" spc="-5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Christianity</a:t>
            </a:r>
          </a:p>
          <a:p>
            <a:pPr marL="354965" marR="946785" indent="-342900" algn="just">
              <a:lnSpc>
                <a:spcPct val="100099"/>
              </a:lnSpc>
              <a:spcBef>
                <a:spcPts val="605"/>
              </a:spcBef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Championed religious  toleration </a:t>
            </a:r>
            <a:r>
              <a:rPr sz="2800" dirty="0">
                <a:latin typeface="Georgia"/>
                <a:cs typeface="Georgia"/>
              </a:rPr>
              <a:t>(</a:t>
            </a:r>
            <a:r>
              <a:rPr sz="2800" i="1" dirty="0">
                <a:latin typeface="Georgia"/>
                <a:cs typeface="Georgia"/>
              </a:rPr>
              <a:t>Treatise</a:t>
            </a:r>
            <a:r>
              <a:rPr sz="2800" i="1" spc="-105" dirty="0">
                <a:latin typeface="Georgia"/>
                <a:cs typeface="Georgia"/>
              </a:rPr>
              <a:t> </a:t>
            </a:r>
            <a:r>
              <a:rPr sz="2800" i="1" spc="-5" dirty="0">
                <a:latin typeface="Georgia"/>
                <a:cs typeface="Georgia"/>
              </a:rPr>
              <a:t>on  Toleration</a:t>
            </a:r>
            <a:r>
              <a:rPr sz="2800" spc="-5" dirty="0">
                <a:latin typeface="Georgia"/>
                <a:cs typeface="Georgia"/>
              </a:rPr>
              <a:t>,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1763)</a:t>
            </a:r>
            <a:endParaRPr sz="2800" dirty="0">
              <a:latin typeface="Georgia"/>
              <a:cs typeface="Georgia"/>
            </a:endParaRPr>
          </a:p>
          <a:p>
            <a:pPr marL="354965" marR="48260" indent="-342900">
              <a:lnSpc>
                <a:spcPct val="99500"/>
              </a:lnSpc>
              <a:spcBef>
                <a:spcPts val="725"/>
              </a:spcBef>
              <a:tabLst>
                <a:tab pos="354965" algn="l"/>
              </a:tabLst>
            </a:pP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2800" dirty="0">
                <a:solidFill>
                  <a:srgbClr val="FFFFFF"/>
                </a:solidFill>
                <a:latin typeface="Helvetica"/>
                <a:cs typeface="Helvetica"/>
              </a:rPr>
              <a:t> 	</a:t>
            </a:r>
            <a:r>
              <a:rPr sz="2800" u="heavy" dirty="0">
                <a:solidFill>
                  <a:srgbClr val="FFFFFF"/>
                </a:solidFill>
                <a:latin typeface="Georgia"/>
                <a:cs typeface="Georgia"/>
              </a:rPr>
              <a:t>Deism</a:t>
            </a:r>
            <a:r>
              <a:rPr sz="2800" u="heavy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800" spc="-5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religious  philosophy based on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natural  law where a</a:t>
            </a:r>
            <a:r>
              <a:rPr sz="2800" spc="-7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mechanic</a:t>
            </a:r>
            <a:r>
              <a:rPr sz="2800" spc="-2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(God)  created the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universe</a:t>
            </a:r>
          </a:p>
          <a:p>
            <a:pPr marL="748665" marR="5080" indent="-279400">
              <a:lnSpc>
                <a:spcPct val="99800"/>
              </a:lnSpc>
              <a:spcBef>
                <a:spcPts val="620"/>
              </a:spcBef>
            </a:pPr>
            <a:r>
              <a:rPr sz="2400" dirty="0">
                <a:latin typeface="Georgia"/>
                <a:cs typeface="Georgia"/>
              </a:rPr>
              <a:t>–</a:t>
            </a:r>
            <a:r>
              <a:rPr sz="2400" dirty="0">
                <a:latin typeface="Helvetica"/>
                <a:cs typeface="Helvetica"/>
              </a:rPr>
              <a:t> </a:t>
            </a:r>
            <a:r>
              <a:rPr sz="2400" spc="-400" dirty="0">
                <a:latin typeface="Helvetica"/>
                <a:cs typeface="Helvetica"/>
              </a:rPr>
              <a:t> </a:t>
            </a:r>
            <a:r>
              <a:rPr sz="2400" dirty="0">
                <a:latin typeface="Georgia"/>
                <a:cs typeface="Georgia"/>
              </a:rPr>
              <a:t>Created it, set it in motion and  allowed it to run without  interference and according to  its own natural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laws</a:t>
            </a:r>
          </a:p>
        </p:txBody>
      </p:sp>
      <p:sp>
        <p:nvSpPr>
          <p:cNvPr id="4" name="object 4"/>
          <p:cNvSpPr/>
          <p:nvPr/>
        </p:nvSpPr>
        <p:spPr>
          <a:xfrm>
            <a:off x="5889625" y="1976438"/>
            <a:ext cx="2916236" cy="37655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84861" y="1971676"/>
            <a:ext cx="2926080" cy="3775075"/>
          </a:xfrm>
          <a:custGeom>
            <a:avLst/>
            <a:gdLst/>
            <a:ahLst/>
            <a:cxnLst/>
            <a:rect l="l" t="t" r="r" b="b"/>
            <a:pathLst>
              <a:path w="2926079" h="3775075">
                <a:moveTo>
                  <a:pt x="0" y="0"/>
                </a:moveTo>
                <a:lnTo>
                  <a:pt x="2925761" y="0"/>
                </a:lnTo>
                <a:lnTo>
                  <a:pt x="2925761" y="3775074"/>
                </a:lnTo>
                <a:lnTo>
                  <a:pt x="0" y="377507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9445">
              <a:lnSpc>
                <a:spcPct val="100000"/>
              </a:lnSpc>
            </a:pPr>
            <a:r>
              <a:rPr spc="-5" dirty="0"/>
              <a:t>Denis</a:t>
            </a:r>
            <a:r>
              <a:rPr spc="-50" dirty="0"/>
              <a:t> </a:t>
            </a:r>
            <a:r>
              <a:rPr spc="-5" dirty="0"/>
              <a:t>Diderot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64940" y="1341121"/>
            <a:ext cx="4774565" cy="5593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820"/>
              </a:lnSpc>
            </a:pP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•</a:t>
            </a:r>
            <a:r>
              <a:rPr sz="3200" dirty="0">
                <a:solidFill>
                  <a:srgbClr val="FFFFFF"/>
                </a:solidFill>
                <a:latin typeface="Helvetica"/>
                <a:cs typeface="Helvetica"/>
              </a:rPr>
              <a:t>  </a:t>
            </a:r>
            <a:r>
              <a:rPr sz="3200" dirty="0">
                <a:solidFill>
                  <a:srgbClr val="FFFFFF"/>
                </a:solidFill>
                <a:latin typeface="Georgia"/>
                <a:cs typeface="Georgia"/>
              </a:rPr>
              <a:t>Created</a:t>
            </a:r>
            <a:r>
              <a:rPr sz="3200" spc="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Georgia"/>
                <a:cs typeface="Georgia"/>
              </a:rPr>
              <a:t>the</a:t>
            </a:r>
            <a:endParaRPr sz="32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355600">
              <a:lnSpc>
                <a:spcPts val="3820"/>
              </a:lnSpc>
            </a:pPr>
            <a:r>
              <a:rPr sz="3200" i="1" spc="-5" dirty="0">
                <a:solidFill>
                  <a:srgbClr val="FFFFFF"/>
                </a:solidFill>
                <a:latin typeface="Georgia"/>
                <a:cs typeface="Georgia"/>
              </a:rPr>
              <a:t>Encyclopedia</a:t>
            </a:r>
            <a:endParaRPr sz="32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748665" marR="356870" indent="-279400">
              <a:lnSpc>
                <a:spcPct val="102000"/>
              </a:lnSpc>
              <a:spcBef>
                <a:spcPts val="565"/>
              </a:spcBef>
            </a:pP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800" spc="10" dirty="0">
                <a:solidFill>
                  <a:srgbClr val="FFFFFF"/>
                </a:solidFill>
                <a:latin typeface="Helvetica"/>
                <a:cs typeface="Helvetica"/>
              </a:rPr>
              <a:t> </a:t>
            </a:r>
            <a:r>
              <a:rPr sz="2800" spc="10" dirty="0">
                <a:solidFill>
                  <a:srgbClr val="FFFFFF"/>
                </a:solidFill>
                <a:latin typeface="Georgia"/>
                <a:cs typeface="Georgia"/>
              </a:rPr>
              <a:t>28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volume collection</a:t>
            </a:r>
            <a:r>
              <a:rPr sz="2800" spc="-9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of  </a:t>
            </a:r>
            <a:r>
              <a:rPr sz="2800" spc="-5" dirty="0">
                <a:solidFill>
                  <a:srgbClr val="FFFFFF"/>
                </a:solidFill>
                <a:latin typeface="Georgia"/>
                <a:cs typeface="Georgia"/>
              </a:rPr>
              <a:t>knowledge</a:t>
            </a:r>
            <a:endParaRPr sz="2800" dirty="0">
              <a:solidFill>
                <a:srgbClr val="FFFFFF"/>
              </a:solidFill>
              <a:latin typeface="Georgia"/>
              <a:cs typeface="Georgia"/>
            </a:endParaRPr>
          </a:p>
          <a:p>
            <a:pPr marL="748665" marR="5080" indent="-279400">
              <a:lnSpc>
                <a:spcPct val="100499"/>
              </a:lnSpc>
              <a:spcBef>
                <a:spcPts val="595"/>
              </a:spcBef>
            </a:pPr>
            <a:r>
              <a:rPr sz="2800" spc="5" dirty="0">
                <a:latin typeface="Georgia"/>
                <a:cs typeface="Georgia"/>
              </a:rPr>
              <a:t>–</a:t>
            </a:r>
            <a:r>
              <a:rPr sz="2800" spc="5" dirty="0">
                <a:latin typeface="Helvetica"/>
                <a:cs typeface="Helvetica"/>
              </a:rPr>
              <a:t> </a:t>
            </a:r>
            <a:r>
              <a:rPr sz="2800" spc="5" dirty="0">
                <a:latin typeface="Georgia"/>
                <a:cs typeface="Georgia"/>
              </a:rPr>
              <a:t>Many </a:t>
            </a:r>
            <a:r>
              <a:rPr sz="2800" dirty="0">
                <a:latin typeface="Georgia"/>
                <a:cs typeface="Georgia"/>
              </a:rPr>
              <a:t>articles </a:t>
            </a:r>
            <a:r>
              <a:rPr sz="2800" spc="-5" dirty="0">
                <a:latin typeface="Georgia"/>
                <a:cs typeface="Georgia"/>
              </a:rPr>
              <a:t>attacked  </a:t>
            </a:r>
            <a:r>
              <a:rPr sz="2800" dirty="0">
                <a:latin typeface="Georgia"/>
                <a:cs typeface="Georgia"/>
              </a:rPr>
              <a:t>religious superstition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and  supported religious  toleration</a:t>
            </a:r>
          </a:p>
          <a:p>
            <a:pPr marL="748665" marR="589280" indent="-279400">
              <a:lnSpc>
                <a:spcPct val="102000"/>
              </a:lnSpc>
              <a:spcBef>
                <a:spcPts val="545"/>
              </a:spcBef>
            </a:pPr>
            <a:r>
              <a:rPr sz="2800" spc="5" dirty="0">
                <a:latin typeface="Georgia"/>
                <a:cs typeface="Georgia"/>
              </a:rPr>
              <a:t>–</a:t>
            </a:r>
            <a:r>
              <a:rPr sz="2800" spc="5" dirty="0">
                <a:latin typeface="Helvetica"/>
                <a:cs typeface="Helvetica"/>
              </a:rPr>
              <a:t> </a:t>
            </a:r>
            <a:r>
              <a:rPr sz="2800" spc="5" dirty="0">
                <a:latin typeface="Georgia"/>
                <a:cs typeface="Georgia"/>
              </a:rPr>
              <a:t>Called </a:t>
            </a:r>
            <a:r>
              <a:rPr sz="2800" dirty="0">
                <a:latin typeface="Georgia"/>
                <a:cs typeface="Georgia"/>
              </a:rPr>
              <a:t>for social,</a:t>
            </a:r>
            <a:r>
              <a:rPr sz="2800" spc="-9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legal  and political</a:t>
            </a:r>
            <a:r>
              <a:rPr sz="2800" spc="-105" dirty="0">
                <a:latin typeface="Georgia"/>
                <a:cs typeface="Georgia"/>
              </a:rPr>
              <a:t> </a:t>
            </a:r>
            <a:r>
              <a:rPr sz="2800" dirty="0">
                <a:latin typeface="Georgia"/>
                <a:cs typeface="Georgia"/>
              </a:rPr>
              <a:t>reform</a:t>
            </a:r>
          </a:p>
          <a:p>
            <a:pPr marL="748665" marR="758825" indent="-279400">
              <a:lnSpc>
                <a:spcPct val="102000"/>
              </a:lnSpc>
              <a:spcBef>
                <a:spcPts val="545"/>
              </a:spcBef>
            </a:pP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2800" spc="5" dirty="0">
                <a:solidFill>
                  <a:srgbClr val="FFFFFF"/>
                </a:solidFill>
                <a:latin typeface="Helvetica"/>
                <a:cs typeface="Helvetica"/>
              </a:rPr>
              <a:t> </a:t>
            </a:r>
            <a:r>
              <a:rPr sz="2800" spc="5" dirty="0">
                <a:solidFill>
                  <a:srgbClr val="FFFFFF"/>
                </a:solidFill>
                <a:latin typeface="Georgia"/>
                <a:cs typeface="Georgia"/>
              </a:rPr>
              <a:t>Spread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many  Enlightenment</a:t>
            </a:r>
            <a:r>
              <a:rPr sz="2800" spc="-10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800" dirty="0">
                <a:solidFill>
                  <a:srgbClr val="FFFFFF"/>
                </a:solidFill>
                <a:latin typeface="Georgia"/>
                <a:cs typeface="Georgia"/>
              </a:rPr>
              <a:t>ideas</a:t>
            </a:r>
          </a:p>
        </p:txBody>
      </p:sp>
      <p:sp>
        <p:nvSpPr>
          <p:cNvPr id="4" name="object 4"/>
          <p:cNvSpPr/>
          <p:nvPr/>
        </p:nvSpPr>
        <p:spPr>
          <a:xfrm>
            <a:off x="838200" y="1889125"/>
            <a:ext cx="2814637" cy="3994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33437" y="1884362"/>
            <a:ext cx="2824480" cy="4003675"/>
          </a:xfrm>
          <a:custGeom>
            <a:avLst/>
            <a:gdLst/>
            <a:ahLst/>
            <a:cxnLst/>
            <a:rect l="l" t="t" r="r" b="b"/>
            <a:pathLst>
              <a:path w="2824479" h="4003675">
                <a:moveTo>
                  <a:pt x="0" y="0"/>
                </a:moveTo>
                <a:lnTo>
                  <a:pt x="2824161" y="0"/>
                </a:lnTo>
                <a:lnTo>
                  <a:pt x="2824161" y="4003673"/>
                </a:lnTo>
                <a:lnTo>
                  <a:pt x="0" y="400367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8270">
              <a:lnSpc>
                <a:spcPct val="100000"/>
              </a:lnSpc>
            </a:pPr>
            <a:r>
              <a:rPr dirty="0"/>
              <a:t>Pages </a:t>
            </a:r>
            <a:r>
              <a:rPr spc="-5" dirty="0"/>
              <a:t>from </a:t>
            </a:r>
            <a:r>
              <a:rPr dirty="0"/>
              <a:t>the</a:t>
            </a:r>
            <a:r>
              <a:rPr spc="-70" dirty="0"/>
              <a:t> </a:t>
            </a:r>
            <a:r>
              <a:rPr i="1" spc="-5" dirty="0">
                <a:latin typeface="Georgia"/>
                <a:cs typeface="Georgia"/>
              </a:rPr>
              <a:t>Encyclopedia</a:t>
            </a:r>
          </a:p>
        </p:txBody>
      </p:sp>
      <p:sp>
        <p:nvSpPr>
          <p:cNvPr id="3" name="object 3"/>
          <p:cNvSpPr/>
          <p:nvPr/>
        </p:nvSpPr>
        <p:spPr>
          <a:xfrm>
            <a:off x="3505200" y="2438400"/>
            <a:ext cx="2547937" cy="4114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00437" y="2433637"/>
            <a:ext cx="2557780" cy="4124325"/>
          </a:xfrm>
          <a:custGeom>
            <a:avLst/>
            <a:gdLst/>
            <a:ahLst/>
            <a:cxnLst/>
            <a:rect l="l" t="t" r="r" b="b"/>
            <a:pathLst>
              <a:path w="2557779" h="4124325">
                <a:moveTo>
                  <a:pt x="0" y="0"/>
                </a:moveTo>
                <a:lnTo>
                  <a:pt x="2557461" y="0"/>
                </a:lnTo>
                <a:lnTo>
                  <a:pt x="2557461" y="4124323"/>
                </a:lnTo>
                <a:lnTo>
                  <a:pt x="0" y="4124323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000" y="1524001"/>
            <a:ext cx="2511425" cy="4114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7237" y="1519239"/>
            <a:ext cx="2520950" cy="4124325"/>
          </a:xfrm>
          <a:custGeom>
            <a:avLst/>
            <a:gdLst/>
            <a:ahLst/>
            <a:cxnLst/>
            <a:rect l="l" t="t" r="r" b="b"/>
            <a:pathLst>
              <a:path w="2520950" h="4124325">
                <a:moveTo>
                  <a:pt x="0" y="0"/>
                </a:moveTo>
                <a:lnTo>
                  <a:pt x="2520949" y="0"/>
                </a:lnTo>
                <a:lnTo>
                  <a:pt x="2520949" y="4124324"/>
                </a:lnTo>
                <a:lnTo>
                  <a:pt x="0" y="4124324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81737" y="1541463"/>
            <a:ext cx="2862261" cy="40973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76975" y="1536701"/>
            <a:ext cx="2872105" cy="4107179"/>
          </a:xfrm>
          <a:custGeom>
            <a:avLst/>
            <a:gdLst/>
            <a:ahLst/>
            <a:cxnLst/>
            <a:rect l="l" t="t" r="r" b="b"/>
            <a:pathLst>
              <a:path w="2872104" h="4107179">
                <a:moveTo>
                  <a:pt x="0" y="0"/>
                </a:moveTo>
                <a:lnTo>
                  <a:pt x="2871786" y="0"/>
                </a:lnTo>
                <a:lnTo>
                  <a:pt x="2871786" y="4106861"/>
                </a:lnTo>
                <a:lnTo>
                  <a:pt x="0" y="4106861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798</Words>
  <Application>Microsoft Macintosh PowerPoint</Application>
  <PresentationFormat>Custom</PresentationFormat>
  <Paragraphs>84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Path to the Enlightenment</vt:lpstr>
      <vt:lpstr>John Locke</vt:lpstr>
      <vt:lpstr>Isaac Newton’s Impact</vt:lpstr>
      <vt:lpstr>Montesquieu</vt:lpstr>
      <vt:lpstr>Voltaire</vt:lpstr>
      <vt:lpstr>Denis Diderot</vt:lpstr>
      <vt:lpstr>Pages from the Encyclopedia</vt:lpstr>
      <vt:lpstr>Pages from the Encyclopedia</vt:lpstr>
      <vt:lpstr>Adam Smith &amp; Economics</vt:lpstr>
      <vt:lpstr>Social Contract</vt:lpstr>
      <vt:lpstr>Women’s Rights</vt:lpstr>
      <vt:lpstr>The Spread of Enlightenment Ideas</vt:lpstr>
      <vt:lpstr>Religion in the Enlightenment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Jack</cp:lastModifiedBy>
  <cp:revision>3</cp:revision>
  <dcterms:created xsi:type="dcterms:W3CDTF">2017-08-13T19:00:40Z</dcterms:created>
  <dcterms:modified xsi:type="dcterms:W3CDTF">2017-08-13T19:02:48Z</dcterms:modified>
</cp:coreProperties>
</file>