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notesSlides/notesSlide41.xml" ContentType="application/vnd.openxmlformats-officedocument.presentationml.notesSlide+xml"/>
  <Default Extension="gif" ContentType="image/gif"/>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notesSlides/notesSlide42.xml" ContentType="application/vnd.openxmlformats-officedocument.presentationml.notesSlide+xml"/>
  <Override PartName="/ppt/slides/slide28.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1" r:id="rId18"/>
    <p:sldId id="292" r:id="rId19"/>
    <p:sldId id="293" r:id="rId20"/>
    <p:sldId id="294" r:id="rId21"/>
    <p:sldId id="295" r:id="rId22"/>
    <p:sldId id="296" r:id="rId23"/>
    <p:sldId id="297" r:id="rId24"/>
    <p:sldId id="290" r:id="rId25"/>
    <p:sldId id="289" r:id="rId26"/>
    <p:sldId id="288" r:id="rId27"/>
    <p:sldId id="287" r:id="rId28"/>
    <p:sldId id="286" r:id="rId29"/>
    <p:sldId id="285" r:id="rId30"/>
    <p:sldId id="284" r:id="rId31"/>
    <p:sldId id="283" r:id="rId32"/>
    <p:sldId id="282" r:id="rId33"/>
    <p:sldId id="281" r:id="rId34"/>
    <p:sldId id="280" r:id="rId35"/>
    <p:sldId id="279" r:id="rId36"/>
    <p:sldId id="278" r:id="rId37"/>
    <p:sldId id="277" r:id="rId38"/>
    <p:sldId id="276" r:id="rId39"/>
    <p:sldId id="275" r:id="rId40"/>
    <p:sldId id="274" r:id="rId41"/>
    <p:sldId id="273" r:id="rId42"/>
    <p:sldId id="272"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1pPr>
    <a:lvl2pPr marL="457200"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2pPr>
    <a:lvl3pPr marL="914400"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3pPr>
    <a:lvl4pPr marL="1371600"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4pPr>
    <a:lvl5pPr marL="1828800"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5pPr>
    <a:lvl6pPr marL="2286000" algn="l" defTabSz="457200" rtl="0" eaLnBrk="1" latinLnBrk="0" hangingPunct="1">
      <a:defRPr kern="1200">
        <a:solidFill>
          <a:schemeClr val="tx1"/>
        </a:solidFill>
        <a:latin typeface="Arial" pitchFamily="-60" charset="0"/>
        <a:ea typeface="ＭＳ Ｐゴシック" pitchFamily="-60" charset="-128"/>
        <a:cs typeface="ＭＳ Ｐゴシック" pitchFamily="-60" charset="-128"/>
      </a:defRPr>
    </a:lvl6pPr>
    <a:lvl7pPr marL="2743200" algn="l" defTabSz="457200" rtl="0" eaLnBrk="1" latinLnBrk="0" hangingPunct="1">
      <a:defRPr kern="1200">
        <a:solidFill>
          <a:schemeClr val="tx1"/>
        </a:solidFill>
        <a:latin typeface="Arial" pitchFamily="-60" charset="0"/>
        <a:ea typeface="ＭＳ Ｐゴシック" pitchFamily="-60" charset="-128"/>
        <a:cs typeface="ＭＳ Ｐゴシック" pitchFamily="-60" charset="-128"/>
      </a:defRPr>
    </a:lvl7pPr>
    <a:lvl8pPr marL="3200400" algn="l" defTabSz="457200" rtl="0" eaLnBrk="1" latinLnBrk="0" hangingPunct="1">
      <a:defRPr kern="1200">
        <a:solidFill>
          <a:schemeClr val="tx1"/>
        </a:solidFill>
        <a:latin typeface="Arial" pitchFamily="-60" charset="0"/>
        <a:ea typeface="ＭＳ Ｐゴシック" pitchFamily="-60" charset="-128"/>
        <a:cs typeface="ＭＳ Ｐゴシック" pitchFamily="-60" charset="-128"/>
      </a:defRPr>
    </a:lvl8pPr>
    <a:lvl9pPr marL="3657600" algn="l" defTabSz="457200" rtl="0" eaLnBrk="1" latinLnBrk="0" hangingPunct="1">
      <a:defRPr kern="1200">
        <a:solidFill>
          <a:schemeClr val="tx1"/>
        </a:solidFill>
        <a:latin typeface="Arial" pitchFamily="-60" charset="0"/>
        <a:ea typeface="ＭＳ Ｐゴシック" pitchFamily="-60" charset="-128"/>
        <a:cs typeface="ＭＳ Ｐゴシック" pitchFamily="-6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5" d="100"/>
          <a:sy n="105" d="100"/>
        </p:scale>
        <p:origin x="-8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49247BF-B9C3-47EA-94B2-1125656AFF00}" type="datetimeFigureOut">
              <a:rPr lang="en-US"/>
              <a:pPr>
                <a:defRPr/>
              </a:pPr>
              <a:t>12/7/16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239BDF7-F12C-4685-ADBC-B786A8D3C60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11328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60" charset="-128"/>
        <a:cs typeface="ＭＳ Ｐゴシック" pitchFamily="-60"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60"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60"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60"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6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Placeholder 2"/>
          <p:cNvSpPr>
            <a:spLocks noGrp="1" noRot="1" noChangeAspect="1"/>
          </p:cNvSpPr>
          <p:nvPr>
            <p:ph type="sldImg"/>
          </p:nvPr>
        </p:nvSpPr>
        <p:spPr bwMode="auto">
          <a:noFill/>
          <a:ln>
            <a:solidFill>
              <a:srgbClr val="000000"/>
            </a:solidFill>
            <a:miter lim="800000"/>
            <a:headEnd/>
            <a:tailEnd/>
          </a:ln>
        </p:spPr>
      </p:sp>
      <p:sp>
        <p:nvSpPr>
          <p:cNvPr id="931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Placeholder 2"/>
          <p:cNvSpPr>
            <a:spLocks noGrp="1" noRot="1" noChangeAspect="1"/>
          </p:cNvSpPr>
          <p:nvPr>
            <p:ph type="sldImg"/>
          </p:nvPr>
        </p:nvSpPr>
        <p:spPr bwMode="auto">
          <a:noFill/>
          <a:ln>
            <a:solidFill>
              <a:srgbClr val="000000"/>
            </a:solidFill>
            <a:miter lim="800000"/>
            <a:headEnd/>
            <a:tailEnd/>
          </a:ln>
        </p:spPr>
      </p:sp>
      <p:sp>
        <p:nvSpPr>
          <p:cNvPr id="952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Placeholder 2"/>
          <p:cNvSpPr>
            <a:spLocks noGrp="1" noRot="1" noChangeAspect="1"/>
          </p:cNvSpPr>
          <p:nvPr>
            <p:ph type="sldImg"/>
          </p:nvPr>
        </p:nvSpPr>
        <p:spPr bwMode="auto">
          <a:noFill/>
          <a:ln>
            <a:solidFill>
              <a:srgbClr val="000000"/>
            </a:solidFill>
            <a:miter lim="800000"/>
            <a:headEnd/>
            <a:tailEnd/>
          </a:ln>
        </p:spPr>
      </p:sp>
      <p:sp>
        <p:nvSpPr>
          <p:cNvPr id="983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Placeholder 2"/>
          <p:cNvSpPr>
            <a:spLocks noGrp="1" noRot="1" noChangeAspect="1"/>
          </p:cNvSpPr>
          <p:nvPr>
            <p:ph type="sldImg"/>
          </p:nvPr>
        </p:nvSpPr>
        <p:spPr bwMode="auto">
          <a:noFill/>
          <a:ln>
            <a:solidFill>
              <a:srgbClr val="000000"/>
            </a:solidFill>
            <a:miter lim="800000"/>
            <a:headEnd/>
            <a:tailEnd/>
          </a:ln>
        </p:spPr>
      </p:sp>
      <p:sp>
        <p:nvSpPr>
          <p:cNvPr id="9933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Placeholder 2"/>
          <p:cNvSpPr>
            <a:spLocks noGrp="1" noRot="1" noChangeAspect="1"/>
          </p:cNvSpPr>
          <p:nvPr>
            <p:ph type="sldImg"/>
          </p:nvPr>
        </p:nvSpPr>
        <p:spPr bwMode="auto">
          <a:noFill/>
          <a:ln>
            <a:solidFill>
              <a:srgbClr val="000000"/>
            </a:solidFill>
            <a:miter lim="800000"/>
            <a:headEnd/>
            <a:tailEnd/>
          </a:ln>
        </p:spPr>
      </p:sp>
      <p:sp>
        <p:nvSpPr>
          <p:cNvPr id="1003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Placeholder 2"/>
          <p:cNvSpPr>
            <a:spLocks noGrp="1" noRot="1" noChangeAspect="1"/>
          </p:cNvSpPr>
          <p:nvPr>
            <p:ph type="sldImg"/>
          </p:nvPr>
        </p:nvSpPr>
        <p:spPr bwMode="auto">
          <a:noFill/>
          <a:ln>
            <a:solidFill>
              <a:srgbClr val="000000"/>
            </a:solidFill>
            <a:miter lim="800000"/>
            <a:headEnd/>
            <a:tailEnd/>
          </a:ln>
        </p:spPr>
      </p:sp>
      <p:sp>
        <p:nvSpPr>
          <p:cNvPr id="1024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Placeholder 2"/>
          <p:cNvSpPr>
            <a:spLocks noGrp="1" noRot="1" noChangeAspect="1"/>
          </p:cNvSpPr>
          <p:nvPr>
            <p:ph type="sldImg"/>
          </p:nvPr>
        </p:nvSpPr>
        <p:spPr bwMode="auto">
          <a:noFill/>
          <a:ln>
            <a:solidFill>
              <a:srgbClr val="000000"/>
            </a:solidFill>
            <a:miter lim="800000"/>
            <a:headEnd/>
            <a:tailEnd/>
          </a:ln>
        </p:spPr>
      </p:sp>
      <p:sp>
        <p:nvSpPr>
          <p:cNvPr id="860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Placeholder 2"/>
          <p:cNvSpPr>
            <a:spLocks noGrp="1" noRot="1" noChangeAspect="1"/>
          </p:cNvSpPr>
          <p:nvPr>
            <p:ph type="sldImg"/>
          </p:nvPr>
        </p:nvSpPr>
        <p:spPr bwMode="auto">
          <a:noFill/>
          <a:ln>
            <a:solidFill>
              <a:srgbClr val="000000"/>
            </a:solidFill>
            <a:miter lim="800000"/>
            <a:headEnd/>
            <a:tailEnd/>
          </a:ln>
        </p:spPr>
      </p:sp>
      <p:sp>
        <p:nvSpPr>
          <p:cNvPr id="1034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Placeholder 2"/>
          <p:cNvSpPr>
            <a:spLocks noGrp="1" noRot="1" noChangeAspect="1"/>
          </p:cNvSpPr>
          <p:nvPr>
            <p:ph type="sldImg"/>
          </p:nvPr>
        </p:nvSpPr>
        <p:spPr bwMode="auto">
          <a:noFill/>
          <a:ln>
            <a:solidFill>
              <a:srgbClr val="000000"/>
            </a:solidFill>
            <a:miter lim="800000"/>
            <a:headEnd/>
            <a:tailEnd/>
          </a:ln>
        </p:spPr>
      </p:sp>
      <p:sp>
        <p:nvSpPr>
          <p:cNvPr id="1044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Placeholder 2"/>
          <p:cNvSpPr>
            <a:spLocks noGrp="1" noRot="1" noChangeAspect="1"/>
          </p:cNvSpPr>
          <p:nvPr>
            <p:ph type="sldImg"/>
          </p:nvPr>
        </p:nvSpPr>
        <p:spPr bwMode="auto">
          <a:noFill/>
          <a:ln>
            <a:solidFill>
              <a:srgbClr val="000000"/>
            </a:solidFill>
            <a:miter lim="800000"/>
            <a:headEnd/>
            <a:tailEnd/>
          </a:ln>
        </p:spPr>
      </p:sp>
      <p:sp>
        <p:nvSpPr>
          <p:cNvPr id="1054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Placeholder 2"/>
          <p:cNvSpPr>
            <a:spLocks noGrp="1" noRot="1" noChangeAspect="1"/>
          </p:cNvSpPr>
          <p:nvPr>
            <p:ph type="sldImg"/>
          </p:nvPr>
        </p:nvSpPr>
        <p:spPr bwMode="auto">
          <a:noFill/>
          <a:ln>
            <a:solidFill>
              <a:srgbClr val="000000"/>
            </a:solidFill>
            <a:miter lim="800000"/>
            <a:headEnd/>
            <a:tailEnd/>
          </a:ln>
        </p:spPr>
      </p:sp>
      <p:sp>
        <p:nvSpPr>
          <p:cNvPr id="1064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Placeholder 2"/>
          <p:cNvSpPr>
            <a:spLocks noGrp="1" noRot="1" noChangeAspect="1"/>
          </p:cNvSpPr>
          <p:nvPr>
            <p:ph type="sldImg"/>
          </p:nvPr>
        </p:nvSpPr>
        <p:spPr bwMode="auto">
          <a:noFill/>
          <a:ln>
            <a:solidFill>
              <a:srgbClr val="000000"/>
            </a:solidFill>
            <a:miter lim="800000"/>
            <a:headEnd/>
            <a:tailEnd/>
          </a:ln>
        </p:spPr>
      </p:sp>
      <p:sp>
        <p:nvSpPr>
          <p:cNvPr id="1085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Placeholder 2"/>
          <p:cNvSpPr>
            <a:spLocks noGrp="1" noRot="1" noChangeAspect="1"/>
          </p:cNvSpPr>
          <p:nvPr>
            <p:ph type="sldImg"/>
          </p:nvPr>
        </p:nvSpPr>
        <p:spPr bwMode="auto">
          <a:noFill/>
          <a:ln>
            <a:solidFill>
              <a:srgbClr val="000000"/>
            </a:solidFill>
            <a:miter lim="800000"/>
            <a:headEnd/>
            <a:tailEnd/>
          </a:ln>
        </p:spPr>
      </p:sp>
      <p:sp>
        <p:nvSpPr>
          <p:cNvPr id="1095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Placeholder 2"/>
          <p:cNvSpPr>
            <a:spLocks noGrp="1" noRot="1" noChangeAspect="1"/>
          </p:cNvSpPr>
          <p:nvPr>
            <p:ph type="sldImg"/>
          </p:nvPr>
        </p:nvSpPr>
        <p:spPr bwMode="auto">
          <a:noFill/>
          <a:ln>
            <a:solidFill>
              <a:srgbClr val="000000"/>
            </a:solidFill>
            <a:miter lim="800000"/>
            <a:headEnd/>
            <a:tailEnd/>
          </a:ln>
        </p:spPr>
      </p:sp>
      <p:sp>
        <p:nvSpPr>
          <p:cNvPr id="1105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Placeholder 2"/>
          <p:cNvSpPr>
            <a:spLocks noGrp="1" noRot="1" noChangeAspect="1"/>
          </p:cNvSpPr>
          <p:nvPr>
            <p:ph type="sldImg"/>
          </p:nvPr>
        </p:nvSpPr>
        <p:spPr bwMode="auto">
          <a:noFill/>
          <a:ln>
            <a:solidFill>
              <a:srgbClr val="000000"/>
            </a:solidFill>
            <a:miter lim="800000"/>
            <a:headEnd/>
            <a:tailEnd/>
          </a:ln>
        </p:spPr>
      </p:sp>
      <p:sp>
        <p:nvSpPr>
          <p:cNvPr id="1116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Placeholder 2"/>
          <p:cNvSpPr>
            <a:spLocks noGrp="1" noRot="1" noChangeAspect="1"/>
          </p:cNvSpPr>
          <p:nvPr>
            <p:ph type="sldImg"/>
          </p:nvPr>
        </p:nvSpPr>
        <p:spPr bwMode="auto">
          <a:noFill/>
          <a:ln>
            <a:solidFill>
              <a:srgbClr val="000000"/>
            </a:solidFill>
            <a:miter lim="800000"/>
            <a:headEnd/>
            <a:tailEnd/>
          </a:ln>
        </p:spPr>
      </p:sp>
      <p:sp>
        <p:nvSpPr>
          <p:cNvPr id="1126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Placeholder 2"/>
          <p:cNvSpPr>
            <a:spLocks noGrp="1" noRot="1" noChangeAspect="1"/>
          </p:cNvSpPr>
          <p:nvPr>
            <p:ph type="sldImg"/>
          </p:nvPr>
        </p:nvSpPr>
        <p:spPr bwMode="auto">
          <a:noFill/>
          <a:ln>
            <a:solidFill>
              <a:srgbClr val="000000"/>
            </a:solidFill>
            <a:miter lim="800000"/>
            <a:headEnd/>
            <a:tailEnd/>
          </a:ln>
        </p:spPr>
      </p:sp>
      <p:sp>
        <p:nvSpPr>
          <p:cNvPr id="870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Placeholder 2"/>
          <p:cNvSpPr>
            <a:spLocks noGrp="1" noRot="1" noChangeAspect="1"/>
          </p:cNvSpPr>
          <p:nvPr>
            <p:ph type="sldImg"/>
          </p:nvPr>
        </p:nvSpPr>
        <p:spPr bwMode="auto">
          <a:noFill/>
          <a:ln>
            <a:solidFill>
              <a:srgbClr val="000000"/>
            </a:solidFill>
            <a:miter lim="800000"/>
            <a:headEnd/>
            <a:tailEnd/>
          </a:ln>
        </p:spPr>
      </p:sp>
      <p:sp>
        <p:nvSpPr>
          <p:cNvPr id="1136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Placeholder 2"/>
          <p:cNvSpPr>
            <a:spLocks noGrp="1" noRot="1" noChangeAspect="1"/>
          </p:cNvSpPr>
          <p:nvPr>
            <p:ph type="sldImg"/>
          </p:nvPr>
        </p:nvSpPr>
        <p:spPr bwMode="auto">
          <a:noFill/>
          <a:ln>
            <a:solidFill>
              <a:srgbClr val="000000"/>
            </a:solidFill>
            <a:miter lim="800000"/>
            <a:headEnd/>
            <a:tailEnd/>
          </a:ln>
        </p:spPr>
      </p:sp>
      <p:sp>
        <p:nvSpPr>
          <p:cNvPr id="1146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Placeholder 2"/>
          <p:cNvSpPr>
            <a:spLocks noGrp="1" noRot="1" noChangeAspect="1"/>
          </p:cNvSpPr>
          <p:nvPr>
            <p:ph type="sldImg"/>
          </p:nvPr>
        </p:nvSpPr>
        <p:spPr bwMode="auto">
          <a:noFill/>
          <a:ln>
            <a:solidFill>
              <a:srgbClr val="000000"/>
            </a:solidFill>
            <a:miter lim="800000"/>
            <a:headEnd/>
            <a:tailEnd/>
          </a:ln>
        </p:spPr>
      </p:sp>
      <p:sp>
        <p:nvSpPr>
          <p:cNvPr id="1157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Placeholder 2"/>
          <p:cNvSpPr>
            <a:spLocks noGrp="1" noRot="1" noChangeAspect="1"/>
          </p:cNvSpPr>
          <p:nvPr>
            <p:ph type="sldImg"/>
          </p:nvPr>
        </p:nvSpPr>
        <p:spPr bwMode="auto">
          <a:noFill/>
          <a:ln>
            <a:solidFill>
              <a:srgbClr val="000000"/>
            </a:solidFill>
            <a:miter lim="800000"/>
            <a:headEnd/>
            <a:tailEnd/>
          </a:ln>
        </p:spPr>
      </p:sp>
      <p:sp>
        <p:nvSpPr>
          <p:cNvPr id="1167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Placeholder 2"/>
          <p:cNvSpPr>
            <a:spLocks noGrp="1" noRot="1" noChangeAspect="1"/>
          </p:cNvSpPr>
          <p:nvPr>
            <p:ph type="sldImg"/>
          </p:nvPr>
        </p:nvSpPr>
        <p:spPr bwMode="auto">
          <a:noFill/>
          <a:ln>
            <a:solidFill>
              <a:srgbClr val="000000"/>
            </a:solidFill>
            <a:miter lim="800000"/>
            <a:headEnd/>
            <a:tailEnd/>
          </a:ln>
        </p:spPr>
      </p:sp>
      <p:sp>
        <p:nvSpPr>
          <p:cNvPr id="1177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Placeholder 2"/>
          <p:cNvSpPr>
            <a:spLocks noGrp="1" noRot="1" noChangeAspect="1"/>
          </p:cNvSpPr>
          <p:nvPr>
            <p:ph type="sldImg"/>
          </p:nvPr>
        </p:nvSpPr>
        <p:spPr bwMode="auto">
          <a:noFill/>
          <a:ln>
            <a:solidFill>
              <a:srgbClr val="000000"/>
            </a:solidFill>
            <a:miter lim="800000"/>
            <a:headEnd/>
            <a:tailEnd/>
          </a:ln>
        </p:spPr>
      </p:sp>
      <p:sp>
        <p:nvSpPr>
          <p:cNvPr id="1187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Placeholder 2"/>
          <p:cNvSpPr>
            <a:spLocks noGrp="1" noRot="1" noChangeAspect="1"/>
          </p:cNvSpPr>
          <p:nvPr>
            <p:ph type="sldImg"/>
          </p:nvPr>
        </p:nvSpPr>
        <p:spPr bwMode="auto">
          <a:noFill/>
          <a:ln>
            <a:solidFill>
              <a:srgbClr val="000000"/>
            </a:solidFill>
            <a:miter lim="800000"/>
            <a:headEnd/>
            <a:tailEnd/>
          </a:ln>
        </p:spPr>
      </p:sp>
      <p:sp>
        <p:nvSpPr>
          <p:cNvPr id="1198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Placeholder 2"/>
          <p:cNvSpPr>
            <a:spLocks noGrp="1" noRot="1" noChangeAspect="1"/>
          </p:cNvSpPr>
          <p:nvPr>
            <p:ph type="sldImg"/>
          </p:nvPr>
        </p:nvSpPr>
        <p:spPr bwMode="auto">
          <a:noFill/>
          <a:ln>
            <a:solidFill>
              <a:srgbClr val="000000"/>
            </a:solidFill>
            <a:miter lim="800000"/>
            <a:headEnd/>
            <a:tailEnd/>
          </a:ln>
        </p:spPr>
      </p:sp>
      <p:sp>
        <p:nvSpPr>
          <p:cNvPr id="1208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Placeholder 2"/>
          <p:cNvSpPr>
            <a:spLocks noGrp="1" noRot="1" noChangeAspect="1"/>
          </p:cNvSpPr>
          <p:nvPr>
            <p:ph type="sldImg"/>
          </p:nvPr>
        </p:nvSpPr>
        <p:spPr bwMode="auto">
          <a:noFill/>
          <a:ln>
            <a:solidFill>
              <a:srgbClr val="000000"/>
            </a:solidFill>
            <a:miter lim="800000"/>
            <a:headEnd/>
            <a:tailEnd/>
          </a:ln>
        </p:spPr>
      </p:sp>
      <p:sp>
        <p:nvSpPr>
          <p:cNvPr id="1218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Placeholder 2"/>
          <p:cNvSpPr>
            <a:spLocks noGrp="1" noRot="1" noChangeAspect="1"/>
          </p:cNvSpPr>
          <p:nvPr>
            <p:ph type="sldImg"/>
          </p:nvPr>
        </p:nvSpPr>
        <p:spPr bwMode="auto">
          <a:noFill/>
          <a:ln>
            <a:solidFill>
              <a:srgbClr val="000000"/>
            </a:solidFill>
            <a:miter lim="800000"/>
            <a:headEnd/>
            <a:tailEnd/>
          </a:ln>
        </p:spPr>
      </p:sp>
      <p:sp>
        <p:nvSpPr>
          <p:cNvPr id="1228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Placeholder 2"/>
          <p:cNvSpPr>
            <a:spLocks noGrp="1" noRot="1" noChangeAspect="1"/>
          </p:cNvSpPr>
          <p:nvPr>
            <p:ph type="sldImg"/>
          </p:nvPr>
        </p:nvSpPr>
        <p:spPr bwMode="auto">
          <a:noFill/>
          <a:ln>
            <a:solidFill>
              <a:srgbClr val="000000"/>
            </a:solidFill>
            <a:miter lim="800000"/>
            <a:headEnd/>
            <a:tailEnd/>
          </a:ln>
        </p:spPr>
      </p:sp>
      <p:sp>
        <p:nvSpPr>
          <p:cNvPr id="880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Placeholder 2"/>
          <p:cNvSpPr>
            <a:spLocks noGrp="1" noRot="1" noChangeAspect="1"/>
          </p:cNvSpPr>
          <p:nvPr>
            <p:ph type="sldImg"/>
          </p:nvPr>
        </p:nvSpPr>
        <p:spPr bwMode="auto">
          <a:noFill/>
          <a:ln>
            <a:solidFill>
              <a:srgbClr val="000000"/>
            </a:solidFill>
            <a:miter lim="800000"/>
            <a:headEnd/>
            <a:tailEnd/>
          </a:ln>
        </p:spPr>
      </p:sp>
      <p:sp>
        <p:nvSpPr>
          <p:cNvPr id="1239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Placeholder 2"/>
          <p:cNvSpPr>
            <a:spLocks noGrp="1" noRot="1" noChangeAspect="1"/>
          </p:cNvSpPr>
          <p:nvPr>
            <p:ph type="sldImg"/>
          </p:nvPr>
        </p:nvSpPr>
        <p:spPr bwMode="auto">
          <a:noFill/>
          <a:ln>
            <a:solidFill>
              <a:srgbClr val="000000"/>
            </a:solidFill>
            <a:miter lim="800000"/>
            <a:headEnd/>
            <a:tailEnd/>
          </a:ln>
        </p:spPr>
      </p:sp>
      <p:sp>
        <p:nvSpPr>
          <p:cNvPr id="12493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Placeholder 2"/>
          <p:cNvSpPr>
            <a:spLocks noGrp="1" noRot="1" noChangeAspect="1"/>
          </p:cNvSpPr>
          <p:nvPr>
            <p:ph type="sldImg"/>
          </p:nvPr>
        </p:nvSpPr>
        <p:spPr bwMode="auto">
          <a:noFill/>
          <a:ln>
            <a:solidFill>
              <a:srgbClr val="000000"/>
            </a:solidFill>
            <a:miter lim="800000"/>
            <a:headEnd/>
            <a:tailEnd/>
          </a:ln>
        </p:spPr>
      </p:sp>
      <p:sp>
        <p:nvSpPr>
          <p:cNvPr id="1259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Placeholder 2"/>
          <p:cNvSpPr>
            <a:spLocks noGrp="1" noRot="1" noChangeAspect="1"/>
          </p:cNvSpPr>
          <p:nvPr>
            <p:ph type="sldImg"/>
          </p:nvPr>
        </p:nvSpPr>
        <p:spPr bwMode="auto">
          <a:noFill/>
          <a:ln>
            <a:solidFill>
              <a:srgbClr val="000000"/>
            </a:solidFill>
            <a:miter lim="800000"/>
            <a:headEnd/>
            <a:tailEnd/>
          </a:ln>
        </p:spPr>
      </p:sp>
      <p:sp>
        <p:nvSpPr>
          <p:cNvPr id="890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Placeholder 2"/>
          <p:cNvSpPr>
            <a:spLocks noGrp="1" noRot="1" noChangeAspect="1"/>
          </p:cNvSpPr>
          <p:nvPr>
            <p:ph type="sldImg"/>
          </p:nvPr>
        </p:nvSpPr>
        <p:spPr bwMode="auto">
          <a:noFill/>
          <a:ln>
            <a:solidFill>
              <a:srgbClr val="000000"/>
            </a:solidFill>
            <a:miter lim="800000"/>
            <a:headEnd/>
            <a:tailEnd/>
          </a:ln>
        </p:spPr>
      </p:sp>
      <p:sp>
        <p:nvSpPr>
          <p:cNvPr id="901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3D7545-3EA7-43D5-A335-288015CE466D}" type="slidenum">
              <a:rPr lang="en-US">
                <a:ea typeface="ＭＳ Ｐゴシック" pitchFamily="-60" charset="-128"/>
                <a:cs typeface="ＭＳ Ｐゴシック" pitchFamily="-60" charset="-128"/>
              </a:rPr>
              <a:pPr fontAlgn="base">
                <a:spcBef>
                  <a:spcPct val="0"/>
                </a:spcBef>
                <a:spcAft>
                  <a:spcPct val="0"/>
                </a:spcAft>
              </a:pPr>
              <a:t>7</a:t>
            </a:fld>
            <a:endParaRPr lang="en-US">
              <a:ea typeface="ＭＳ Ｐゴシック" pitchFamily="-60" charset="-128"/>
              <a:cs typeface="ＭＳ Ｐゴシック" pitchFamily="-6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Placeholder 2"/>
          <p:cNvSpPr>
            <a:spLocks noGrp="1" noRot="1" noChangeAspect="1"/>
          </p:cNvSpPr>
          <p:nvPr>
            <p:ph type="sldImg"/>
          </p:nvPr>
        </p:nvSpPr>
        <p:spPr bwMode="auto">
          <a:noFill/>
          <a:ln>
            <a:solidFill>
              <a:srgbClr val="000000"/>
            </a:solidFill>
            <a:miter lim="800000"/>
            <a:headEnd/>
            <a:tailEnd/>
          </a:ln>
        </p:spPr>
      </p:sp>
      <p:sp>
        <p:nvSpPr>
          <p:cNvPr id="911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Placeholder 2"/>
          <p:cNvSpPr>
            <a:spLocks noGrp="1" noRot="1" noChangeAspect="1"/>
          </p:cNvSpPr>
          <p:nvPr>
            <p:ph type="sldImg"/>
          </p:nvPr>
        </p:nvSpPr>
        <p:spPr bwMode="auto">
          <a:noFill/>
          <a:ln>
            <a:solidFill>
              <a:srgbClr val="000000"/>
            </a:solidFill>
            <a:miter lim="800000"/>
            <a:headEnd/>
            <a:tailEnd/>
          </a:ln>
        </p:spPr>
      </p:sp>
      <p:sp>
        <p:nvSpPr>
          <p:cNvPr id="921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fontAlgn="base">
              <a:spcBef>
                <a:spcPct val="0"/>
              </a:spcBef>
              <a:spcAft>
                <a:spcPct val="0"/>
              </a:spcAft>
              <a:defRPr>
                <a:latin typeface="Rockwell" pitchFamily="-60" charset="0"/>
                <a:ea typeface="ＭＳ Ｐゴシック" pitchFamily="-60" charset="-128"/>
                <a:cs typeface="ＭＳ Ｐゴシック" pitchFamily="-60" charset="-128"/>
              </a:defRPr>
            </a:lvl1pPr>
          </a:lstStyle>
          <a:p>
            <a:fld id="{7DABEF01-3F34-4727-8E07-641ED0CC943A}" type="datetimeFigureOut">
              <a:rPr lang="en-US"/>
              <a:pPr/>
              <a:t>12/7/16</a:t>
            </a:fld>
            <a:endParaRPr lang="en-US"/>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fontAlgn="base">
              <a:spcBef>
                <a:spcPct val="0"/>
              </a:spcBef>
              <a:spcAft>
                <a:spcPct val="0"/>
              </a:spcAft>
              <a:defRPr>
                <a:latin typeface="Rockwell" pitchFamily="-60" charset="0"/>
                <a:ea typeface="ＭＳ Ｐゴシック" pitchFamily="-60" charset="-128"/>
                <a:cs typeface="ＭＳ Ｐゴシック" pitchFamily="-60" charset="-128"/>
              </a:defRPr>
            </a:lvl1pPr>
          </a:lstStyle>
          <a:p>
            <a:endParaRPr lang="en-US"/>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fontAlgn="base">
              <a:spcBef>
                <a:spcPct val="0"/>
              </a:spcBef>
              <a:spcAft>
                <a:spcPct val="0"/>
              </a:spcAft>
              <a:defRPr sz="1100">
                <a:solidFill>
                  <a:schemeClr val="tx1"/>
                </a:solidFill>
                <a:latin typeface="Rockwell" pitchFamily="-60" charset="0"/>
                <a:ea typeface="ＭＳ Ｐゴシック" pitchFamily="-60" charset="-128"/>
                <a:cs typeface="ＭＳ Ｐゴシック" pitchFamily="-60" charset="-128"/>
              </a:defRPr>
            </a:lvl1pPr>
          </a:lstStyle>
          <a:p>
            <a:fld id="{CD5F5026-40C0-484C-89A6-0F3E12FE03C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6"/>
          </p:nvPr>
        </p:nvSpPr>
        <p:spPr/>
        <p:txBody>
          <a:bodyPr/>
          <a:lstStyle>
            <a:lvl1pPr>
              <a:defRPr/>
            </a:lvl1pPr>
          </a:lstStyle>
          <a:p>
            <a:pPr>
              <a:defRPr/>
            </a:pPr>
            <a:fld id="{0D01C38D-93B7-4AD9-88AF-D0D02F8C6BA7}" type="datetimeFigureOut">
              <a:rPr lang="en-US"/>
              <a:pPr>
                <a:defRPr/>
              </a:pPr>
              <a:t>12/7/16</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81C4131B-7135-4799-B72C-F2D8538162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fld id="{B7741201-CAD9-45BB-970A-ECF48CB35C9F}" type="datetimeFigureOut">
              <a:rPr lang="en-US"/>
              <a:pPr>
                <a:defRPr/>
              </a:pPr>
              <a:t>12/7/16</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EA05F784-DB35-4C60-ADA1-2CA3ADFA33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13A6AF96-1A40-4018-99E9-839B9A305CE6}" type="datetimeFigureOut">
              <a:rPr lang="en-US"/>
              <a:pPr>
                <a:defRPr/>
              </a:pPr>
              <a:t>12/7/16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DEE637-6871-4955-AAEC-54252F9182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28C31E-C726-4669-9AF8-91617EBE7E5C}" type="datetimeFigureOut">
              <a:rPr lang="en-US"/>
              <a:pPr>
                <a:defRPr/>
              </a:pPr>
              <a:t>12/7/16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AEC42B-6310-4656-80B4-D671F8C993C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B9720-8894-44ED-9FCE-78D13CB2D570}" type="datetimeFigureOut">
              <a:rPr lang="en-US"/>
              <a:pPr>
                <a:defRPr/>
              </a:pPr>
              <a:t>12/7/16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9AB2D7-3DD3-4609-9792-EFA5A880A4B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5"/>
            <p:cNvSpPr/>
            <p:nvPr userDrawn="1"/>
          </p:nvSpPr>
          <p:spPr>
            <a:xfrm>
              <a:off x="1522886" y="38093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5"/>
          </p:nvPr>
        </p:nvSpPr>
        <p:spPr/>
        <p:txBody>
          <a:bodyPr/>
          <a:lstStyle>
            <a:lvl1pPr>
              <a:defRPr/>
            </a:lvl1pPr>
          </a:lstStyle>
          <a:p>
            <a:pPr>
              <a:defRPr/>
            </a:pPr>
            <a:fld id="{0B835AD9-57E1-482C-9D48-A192A1928559}" type="datetimeFigureOut">
              <a:rPr lang="en-US"/>
              <a:pPr>
                <a:defRPr/>
              </a:pPr>
              <a:t>12/7/16</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A93AFC06-4D1D-45DC-A676-F4F3A961267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6"/>
            <p:cNvSpPr/>
            <p:nvPr userDrawn="1"/>
          </p:nvSpPr>
          <p:spPr>
            <a:xfrm>
              <a:off x="1522986" y="380761"/>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9"/>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571A71E0-CAAC-4516-A82C-F656267CC7F3}" type="datetimeFigureOut">
              <a:rPr lang="en-US"/>
              <a:pPr>
                <a:defRPr/>
              </a:pPr>
              <a:t>12/7/16</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29B6E233-91DA-4FAE-A845-1FFAF886964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5"/>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6"/>
          </p:nvPr>
        </p:nvSpPr>
        <p:spPr/>
        <p:txBody>
          <a:bodyPr/>
          <a:lstStyle>
            <a:lvl1pPr>
              <a:defRPr/>
            </a:lvl1pPr>
          </a:lstStyle>
          <a:p>
            <a:pPr>
              <a:defRPr/>
            </a:pPr>
            <a:fld id="{5B1E6556-FB3A-4844-A6D6-194ECF109132}" type="datetimeFigureOut">
              <a:rPr lang="en-US"/>
              <a:pPr>
                <a:defRPr/>
              </a:pPr>
              <a:t>12/7/16</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1F08C53A-B6B3-4A60-BC27-41DB37B30BD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6"/>
            <p:cNvSpPr/>
            <p:nvPr userDrawn="1"/>
          </p:nvSpPr>
          <p:spPr>
            <a:xfrm>
              <a:off x="1522807" y="380904"/>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9"/>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59C19F9D-C477-425D-9C7A-2B79DFE3FEAC}" type="datetimeFigureOut">
              <a:rPr lang="en-US"/>
              <a:pPr>
                <a:defRPr/>
              </a:pPr>
              <a:t>12/7/16</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8B8012A1-E921-41A4-9FD5-76532013EE7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552A4B0-DE0F-4495-A7D4-0AF6B16F7B95}" type="datetimeFigureOut">
              <a:rPr lang="en-US"/>
              <a:pPr>
                <a:defRPr/>
              </a:pPr>
              <a:t>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DCD5DE-4FFD-439C-9B96-246EB6296D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84DC782-7EE9-425B-9A9B-28560E0C32C5}" type="datetimeFigureOut">
              <a:rPr lang="en-US"/>
              <a:pPr>
                <a:defRPr/>
              </a:pPr>
              <a:t>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BD2B27-D8F2-4343-A51A-B07F40C1E6D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024737C-DA60-4EE5-A777-54648A17E038}" type="datetimeFigureOut">
              <a:rPr lang="en-US"/>
              <a:pPr>
                <a:defRPr/>
              </a:pPr>
              <a:t>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D05E28-B577-4F9C-B2F7-38AD8CE34C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4"/>
          </p:nvPr>
        </p:nvSpPr>
        <p:spPr>
          <a:xfrm>
            <a:off x="457200" y="6299200"/>
            <a:ext cx="1981200" cy="273050"/>
          </a:xfrm>
        </p:spPr>
        <p:txBody>
          <a:bodyPr/>
          <a:lstStyle>
            <a:lvl1pPr algn="l">
              <a:defRPr sz="1100" smtClean="0">
                <a:latin typeface="Rockwell" pitchFamily="18" charset="0"/>
              </a:defRPr>
            </a:lvl1pPr>
          </a:lstStyle>
          <a:p>
            <a:pPr>
              <a:defRPr/>
            </a:pPr>
            <a:fld id="{A8E3F6F3-0CC3-4576-B7E8-8E8758C634A0}" type="datetimeFigureOut">
              <a:rPr lang="en-US"/>
              <a:pPr>
                <a:defRPr/>
              </a:pPr>
              <a:t>12/7/16</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smtClean="0">
                <a:solidFill>
                  <a:schemeClr val="tx1"/>
                </a:solidFill>
                <a:latin typeface="Rockwell" pitchFamily="18" charset="0"/>
              </a:defRPr>
            </a:lvl1pPr>
          </a:lstStyle>
          <a:p>
            <a:pPr>
              <a:defRPr/>
            </a:pPr>
            <a:fld id="{5635335E-3B48-4103-B334-C7709B56D0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713A75-E44E-42F6-8A0E-43E682508CE1}" type="datetimeFigureOut">
              <a:rPr lang="en-US"/>
              <a:pPr>
                <a:defRPr/>
              </a:pPr>
              <a:t>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FB6874-B14B-441A-BD9A-8E6802BEA1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88054FF2-6570-4C14-996E-822EC179E706}" type="datetimeFigureOut">
              <a:rPr lang="en-US"/>
              <a:pPr>
                <a:defRPr/>
              </a:pPr>
              <a:t>12/7/16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FE567FEB-D5F6-4336-AD2D-752EE11645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5"/>
            <p:cNvSpPr/>
            <p:nvPr userDrawn="1"/>
          </p:nvSpPr>
          <p:spPr>
            <a:xfrm>
              <a:off x="1523326" y="380823"/>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69F2B323-FE7D-4E31-A1BD-60ABE4BA0F51}" type="datetimeFigureOut">
              <a:rPr lang="en-US"/>
              <a:pPr>
                <a:defRPr/>
              </a:pPr>
              <a:t>12/7/16</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D41317BD-A85B-4022-92D9-7FCC0FE381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95ABEF79-C499-4302-889D-8007FA1A6003}" type="datetimeFigureOut">
              <a:rPr lang="en-US"/>
              <a:pPr>
                <a:defRPr/>
              </a:pPr>
              <a:t>12/7/16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88CFF3-7F6E-496C-8CC3-B5CA25EBA8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6"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7"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8"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9"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p:txBody>
          <a:bodyPr/>
          <a:lstStyle>
            <a:lvl1pPr>
              <a:defRPr/>
            </a:lvl1pPr>
          </a:lstStyle>
          <a:p>
            <a:pPr>
              <a:defRPr/>
            </a:pPr>
            <a:fld id="{4DDEB3D1-ED7F-428B-80B5-923199857994}" type="datetimeFigureOut">
              <a:rPr lang="en-US"/>
              <a:pPr>
                <a:defRPr/>
              </a:pPr>
              <a:t>12/7/16</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D6F271C5-808D-46F1-9D02-19A20086CB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fld id="{B649C99C-B22D-40B9-8073-4365F5C4A636}" type="datetimeFigureOut">
              <a:rPr lang="en-US"/>
              <a:pPr>
                <a:defRPr/>
              </a:pPr>
              <a:t>12/7/16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92281C3-F255-42AC-9A34-01054DDE03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ea typeface="+mn-ea"/>
                <a:cs typeface="+mn-cs"/>
              </a:defRPr>
            </a:lvl1pPr>
          </a:lstStyle>
          <a:p>
            <a:pPr>
              <a:defRPr/>
            </a:pPr>
            <a:fld id="{0745F448-42C4-48F4-BF5A-299596926A3B}" type="datetimeFigureOut">
              <a:rPr lang="en-US"/>
              <a:pPr>
                <a:defRPr/>
              </a:pPr>
              <a:t>12/7/16</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a:defRPr/>
            </a:pPr>
            <a:fld id="{AF0EE313-49C9-4794-9ECB-28D71FA8B1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82" r:id="rId3"/>
    <p:sldLayoutId id="2147483679" r:id="rId4"/>
    <p:sldLayoutId id="2147483678" r:id="rId5"/>
    <p:sldLayoutId id="2147483683" r:id="rId6"/>
    <p:sldLayoutId id="2147483677" r:id="rId7"/>
    <p:sldLayoutId id="2147483684" r:id="rId8"/>
    <p:sldLayoutId id="2147483676" r:id="rId9"/>
    <p:sldLayoutId id="2147483675" r:id="rId10"/>
    <p:sldLayoutId id="2147483674" r:id="rId11"/>
    <p:sldLayoutId id="2147483673" r:id="rId12"/>
    <p:sldLayoutId id="2147483672" r:id="rId13"/>
    <p:sldLayoutId id="2147483671" r:id="rId14"/>
    <p:sldLayoutId id="2147483685" r:id="rId15"/>
    <p:sldLayoutId id="2147483686" r:id="rId16"/>
    <p:sldLayoutId id="2147483687" r:id="rId17"/>
    <p:sldLayoutId id="2147483688" r:id="rId18"/>
    <p:sldLayoutId id="2147483670" r:id="rId19"/>
    <p:sldLayoutId id="2147483669" r:id="rId20"/>
  </p:sldLayoutIdLst>
  <p:txStyles>
    <p:titleStyle>
      <a:lvl1pPr algn="ctr" rtl="0" fontAlgn="base">
        <a:spcBef>
          <a:spcPct val="0"/>
        </a:spcBef>
        <a:spcAft>
          <a:spcPct val="0"/>
        </a:spcAft>
        <a:defRPr sz="4600" kern="1200">
          <a:solidFill>
            <a:schemeClr val="tx1"/>
          </a:solidFill>
          <a:latin typeface="+mj-lt"/>
          <a:ea typeface="ＭＳ Ｐゴシック" pitchFamily="-60" charset="-128"/>
          <a:cs typeface="ＭＳ Ｐゴシック" pitchFamily="-60" charset="-128"/>
        </a:defRPr>
      </a:lvl1pPr>
      <a:lvl2pPr algn="ctr" rtl="0" fontAlgn="base">
        <a:spcBef>
          <a:spcPct val="0"/>
        </a:spcBef>
        <a:spcAft>
          <a:spcPct val="0"/>
        </a:spcAft>
        <a:defRPr sz="4600">
          <a:solidFill>
            <a:schemeClr val="tx1"/>
          </a:solidFill>
          <a:latin typeface="Goudy Old Style" pitchFamily="-60" charset="0"/>
          <a:ea typeface="ＭＳ Ｐゴシック" pitchFamily="-60" charset="-128"/>
          <a:cs typeface="ＭＳ Ｐゴシック" pitchFamily="-60" charset="-128"/>
        </a:defRPr>
      </a:lvl2pPr>
      <a:lvl3pPr algn="ctr" rtl="0" fontAlgn="base">
        <a:spcBef>
          <a:spcPct val="0"/>
        </a:spcBef>
        <a:spcAft>
          <a:spcPct val="0"/>
        </a:spcAft>
        <a:defRPr sz="4600">
          <a:solidFill>
            <a:schemeClr val="tx1"/>
          </a:solidFill>
          <a:latin typeface="Goudy Old Style" pitchFamily="-60" charset="0"/>
          <a:ea typeface="ＭＳ Ｐゴシック" pitchFamily="-60" charset="-128"/>
          <a:cs typeface="ＭＳ Ｐゴシック" pitchFamily="-60" charset="-128"/>
        </a:defRPr>
      </a:lvl3pPr>
      <a:lvl4pPr algn="ctr" rtl="0" fontAlgn="base">
        <a:spcBef>
          <a:spcPct val="0"/>
        </a:spcBef>
        <a:spcAft>
          <a:spcPct val="0"/>
        </a:spcAft>
        <a:defRPr sz="4600">
          <a:solidFill>
            <a:schemeClr val="tx1"/>
          </a:solidFill>
          <a:latin typeface="Goudy Old Style" pitchFamily="-60" charset="0"/>
          <a:ea typeface="ＭＳ Ｐゴシック" pitchFamily="-60" charset="-128"/>
          <a:cs typeface="ＭＳ Ｐゴシック" pitchFamily="-60" charset="-128"/>
        </a:defRPr>
      </a:lvl4pPr>
      <a:lvl5pPr algn="ctr" rtl="0" fontAlgn="base">
        <a:spcBef>
          <a:spcPct val="0"/>
        </a:spcBef>
        <a:spcAft>
          <a:spcPct val="0"/>
        </a:spcAft>
        <a:defRPr sz="4600">
          <a:solidFill>
            <a:schemeClr val="tx1"/>
          </a:solidFill>
          <a:latin typeface="Goudy Old Style" pitchFamily="-60" charset="0"/>
          <a:ea typeface="ＭＳ Ｐゴシック" pitchFamily="-60" charset="-128"/>
          <a:cs typeface="ＭＳ Ｐゴシック" pitchFamily="-60" charset="-128"/>
        </a:defRPr>
      </a:lvl5pPr>
      <a:lvl6pPr marL="457200" algn="ctr" rtl="0" fontAlgn="base">
        <a:spcBef>
          <a:spcPct val="0"/>
        </a:spcBef>
        <a:spcAft>
          <a:spcPct val="0"/>
        </a:spcAft>
        <a:defRPr sz="4600">
          <a:solidFill>
            <a:schemeClr val="tx1"/>
          </a:solidFill>
          <a:latin typeface="Goudy Old Style" pitchFamily="-60" charset="0"/>
          <a:ea typeface="ＭＳ Ｐゴシック" pitchFamily="-60" charset="-128"/>
          <a:cs typeface="ＭＳ Ｐゴシック" pitchFamily="-60" charset="-128"/>
        </a:defRPr>
      </a:lvl6pPr>
      <a:lvl7pPr marL="914400" algn="ctr" rtl="0" fontAlgn="base">
        <a:spcBef>
          <a:spcPct val="0"/>
        </a:spcBef>
        <a:spcAft>
          <a:spcPct val="0"/>
        </a:spcAft>
        <a:defRPr sz="4600">
          <a:solidFill>
            <a:schemeClr val="tx1"/>
          </a:solidFill>
          <a:latin typeface="Goudy Old Style" pitchFamily="-60" charset="0"/>
          <a:ea typeface="ＭＳ Ｐゴシック" pitchFamily="-60" charset="-128"/>
          <a:cs typeface="ＭＳ Ｐゴシック" pitchFamily="-60" charset="-128"/>
        </a:defRPr>
      </a:lvl7pPr>
      <a:lvl8pPr marL="1371600" algn="ctr" rtl="0" fontAlgn="base">
        <a:spcBef>
          <a:spcPct val="0"/>
        </a:spcBef>
        <a:spcAft>
          <a:spcPct val="0"/>
        </a:spcAft>
        <a:defRPr sz="4600">
          <a:solidFill>
            <a:schemeClr val="tx1"/>
          </a:solidFill>
          <a:latin typeface="Goudy Old Style" pitchFamily="-60" charset="0"/>
          <a:ea typeface="ＭＳ Ｐゴシック" pitchFamily="-60" charset="-128"/>
          <a:cs typeface="ＭＳ Ｐゴシック" pitchFamily="-60" charset="-128"/>
        </a:defRPr>
      </a:lvl8pPr>
      <a:lvl9pPr marL="1828800" algn="ctr" rtl="0" fontAlgn="base">
        <a:spcBef>
          <a:spcPct val="0"/>
        </a:spcBef>
        <a:spcAft>
          <a:spcPct val="0"/>
        </a:spcAft>
        <a:defRPr sz="4600">
          <a:solidFill>
            <a:schemeClr val="tx1"/>
          </a:solidFill>
          <a:latin typeface="Goudy Old Style" pitchFamily="-60" charset="0"/>
          <a:ea typeface="ＭＳ Ｐゴシック" pitchFamily="-60" charset="-128"/>
          <a:cs typeface="ＭＳ Ｐゴシック" pitchFamily="-60" charset="-128"/>
        </a:defRPr>
      </a:lvl9pPr>
    </p:titleStyle>
    <p:bodyStyle>
      <a:lvl1pPr marL="463550" indent="-463550" algn="l" rtl="0" fontAlgn="base">
        <a:spcBef>
          <a:spcPts val="2000"/>
        </a:spcBef>
        <a:spcAft>
          <a:spcPct val="0"/>
        </a:spcAft>
        <a:buSzPct val="90000"/>
        <a:buBlip>
          <a:blip r:embed="rId22"/>
        </a:buBlip>
        <a:defRPr sz="2400" kern="1200">
          <a:solidFill>
            <a:schemeClr val="tx1"/>
          </a:solidFill>
          <a:latin typeface="+mn-lt"/>
          <a:ea typeface="ＭＳ Ｐゴシック" pitchFamily="-60" charset="-128"/>
          <a:cs typeface="ＭＳ Ｐゴシック" pitchFamily="-60" charset="-128"/>
        </a:defRPr>
      </a:lvl1pPr>
      <a:lvl2pPr marL="914400" indent="-457200" algn="l" rtl="0" fontAlgn="base">
        <a:spcBef>
          <a:spcPts val="600"/>
        </a:spcBef>
        <a:spcAft>
          <a:spcPct val="0"/>
        </a:spcAft>
        <a:buSzPct val="90000"/>
        <a:buBlip>
          <a:blip r:embed="rId23"/>
        </a:buBlip>
        <a:defRPr sz="2200" kern="1200">
          <a:solidFill>
            <a:schemeClr val="tx1"/>
          </a:solidFill>
          <a:latin typeface="+mn-lt"/>
          <a:ea typeface="ＭＳ Ｐゴシック" pitchFamily="-60" charset="-128"/>
          <a:cs typeface="+mn-cs"/>
        </a:defRPr>
      </a:lvl2pPr>
      <a:lvl3pPr marL="1255713" indent="-341313" algn="l" rtl="0" fontAlgn="base">
        <a:spcBef>
          <a:spcPts val="600"/>
        </a:spcBef>
        <a:spcAft>
          <a:spcPct val="0"/>
        </a:spcAft>
        <a:buSzPct val="90000"/>
        <a:buBlip>
          <a:blip r:embed="rId24"/>
        </a:buBlip>
        <a:defRPr sz="2000" kern="1200">
          <a:solidFill>
            <a:schemeClr val="tx1"/>
          </a:solidFill>
          <a:latin typeface="+mn-lt"/>
          <a:ea typeface="ＭＳ Ｐゴシック" pitchFamily="-60" charset="-128"/>
          <a:cs typeface="+mn-cs"/>
        </a:defRPr>
      </a:lvl3pPr>
      <a:lvl4pPr marL="1597025" indent="-341313" algn="l" rtl="0" fontAlgn="base">
        <a:spcBef>
          <a:spcPts val="600"/>
        </a:spcBef>
        <a:spcAft>
          <a:spcPct val="0"/>
        </a:spcAft>
        <a:buSzPct val="90000"/>
        <a:buBlip>
          <a:blip r:embed="rId24"/>
        </a:buBlip>
        <a:defRPr kern="1200">
          <a:solidFill>
            <a:schemeClr val="tx1"/>
          </a:solidFill>
          <a:latin typeface="+mn-lt"/>
          <a:ea typeface="ＭＳ Ｐゴシック" pitchFamily="-60" charset="-128"/>
          <a:cs typeface="+mn-cs"/>
        </a:defRPr>
      </a:lvl4pPr>
      <a:lvl5pPr marL="1938338" indent="-341313" algn="l" rtl="0" fontAlgn="base">
        <a:spcBef>
          <a:spcPts val="600"/>
        </a:spcBef>
        <a:spcAft>
          <a:spcPct val="0"/>
        </a:spcAft>
        <a:buSzPct val="90000"/>
        <a:buBlip>
          <a:blip r:embed="rId24"/>
        </a:buBlip>
        <a:defRPr kern="1200">
          <a:solidFill>
            <a:schemeClr val="tx1"/>
          </a:solidFill>
          <a:latin typeface="+mn-lt"/>
          <a:ea typeface="ＭＳ Ｐゴシック" pitchFamily="-6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487363" y="252413"/>
            <a:ext cx="7978775" cy="1914525"/>
          </a:xfrm>
        </p:spPr>
        <p:txBody>
          <a:bodyPr/>
          <a:lstStyle/>
          <a:p>
            <a:pPr algn="ctr"/>
            <a:r>
              <a:rPr lang="en-US" smtClean="0">
                <a:ea typeface="ＭＳ Ｐゴシック" pitchFamily="-60" charset="-128"/>
                <a:cs typeface="ＭＳ Ｐゴシック" pitchFamily="-60" charset="-128"/>
              </a:rPr>
              <a:t>Louis XVI Decision </a:t>
            </a:r>
            <a:r>
              <a:rPr lang="en-US" smtClean="0">
                <a:solidFill>
                  <a:srgbClr val="000000"/>
                </a:solidFill>
                <a:ea typeface="ＭＳ Ｐゴシック" pitchFamily="-60" charset="-128"/>
                <a:cs typeface="ＭＳ Ｐゴシック" pitchFamily="-60" charset="-128"/>
              </a:rPr>
              <a:t>Making </a:t>
            </a:r>
            <a:r>
              <a:rPr lang="en-US" smtClean="0">
                <a:ea typeface="ＭＳ Ｐゴシック" pitchFamily="-60" charset="-128"/>
                <a:cs typeface="ＭＳ Ｐゴシック" pitchFamily="-60" charset="-128"/>
              </a:rPr>
              <a:t/>
            </a:r>
            <a:br>
              <a:rPr lang="en-US" smtClean="0">
                <a:ea typeface="ＭＳ Ｐゴシック" pitchFamily="-60" charset="-128"/>
                <a:cs typeface="ＭＳ Ｐゴシック" pitchFamily="-60" charset="-128"/>
              </a:rPr>
            </a:br>
            <a:r>
              <a:rPr lang="en-US" smtClean="0">
                <a:ea typeface="ＭＳ Ｐゴシック" pitchFamily="-60" charset="-128"/>
                <a:cs typeface="ＭＳ Ｐゴシック" pitchFamily="-60" charset="-128"/>
              </a:rPr>
              <a:t>Game</a:t>
            </a:r>
          </a:p>
        </p:txBody>
      </p:sp>
      <p:pic>
        <p:nvPicPr>
          <p:cNvPr id="23554" name="Picture 4" descr="Louis.jpg"/>
          <p:cNvPicPr>
            <a:picLocks noChangeAspect="1"/>
          </p:cNvPicPr>
          <p:nvPr/>
        </p:nvPicPr>
        <p:blipFill>
          <a:blip r:embed="rId3"/>
          <a:srcRect/>
          <a:stretch>
            <a:fillRect/>
          </a:stretch>
        </p:blipFill>
        <p:spPr bwMode="auto">
          <a:xfrm>
            <a:off x="3217863" y="2166938"/>
            <a:ext cx="3152775" cy="445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chose to investigate other ways to make money. </a:t>
            </a:r>
            <a:endParaRPr lang="en-US" dirty="0">
              <a:ea typeface="+mj-ea"/>
              <a:cs typeface="+mj-cs"/>
            </a:endParaRPr>
          </a:p>
        </p:txBody>
      </p:sp>
      <p:sp>
        <p:nvSpPr>
          <p:cNvPr id="33794" name="Content Placeholder 2"/>
          <p:cNvSpPr>
            <a:spLocks noGrp="1"/>
          </p:cNvSpPr>
          <p:nvPr>
            <p:ph idx="1"/>
          </p:nvPr>
        </p:nvSpPr>
        <p:spPr/>
        <p:txBody>
          <a:bodyPr/>
          <a:lstStyle/>
          <a:p>
            <a:pPr algn="ctr">
              <a:buFontTx/>
              <a:buNone/>
            </a:pPr>
            <a:r>
              <a:rPr lang="en-US" sz="2800" b="1" dirty="0" smtClean="0"/>
              <a:t>A poor decision</a:t>
            </a:r>
          </a:p>
          <a:p>
            <a:pPr algn="ctr">
              <a:buFontTx/>
              <a:buNone/>
            </a:pPr>
            <a:r>
              <a:rPr lang="en-US" sz="2800" dirty="0" smtClean="0"/>
              <a:t>The people are angry that you are failing to take action. They are concerned with your apparent lack of interest in their problems. </a:t>
            </a:r>
          </a:p>
          <a:p>
            <a:pPr algn="ctr">
              <a:buFontTx/>
              <a:buNone/>
            </a:pPr>
            <a:r>
              <a:rPr lang="en-US" sz="2800" dirty="0" smtClean="0"/>
              <a:t>They demand that you order the new elections. You are forced to give in. </a:t>
            </a:r>
          </a:p>
          <a:p>
            <a:pPr algn="ctr">
              <a:buFontTx/>
              <a:buNone/>
            </a:pPr>
            <a:r>
              <a:rPr lang="en-US" sz="2800" b="1" dirty="0" smtClean="0"/>
              <a:t>Lose 10 respect points, sucker!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What did Louis really do? </a:t>
            </a:r>
          </a:p>
        </p:txBody>
      </p:sp>
      <p:sp>
        <p:nvSpPr>
          <p:cNvPr id="34818" name="Content Placeholder 2"/>
          <p:cNvSpPr>
            <a:spLocks noGrp="1"/>
          </p:cNvSpPr>
          <p:nvPr>
            <p:ph idx="1"/>
          </p:nvPr>
        </p:nvSpPr>
        <p:spPr/>
        <p:txBody>
          <a:bodyPr/>
          <a:lstStyle/>
          <a:p>
            <a:pPr algn="ctr">
              <a:buFontTx/>
              <a:buNone/>
            </a:pPr>
            <a:r>
              <a:rPr lang="en-US" smtClean="0"/>
              <a:t>In real life Louis recognized the need for urgent action. </a:t>
            </a:r>
          </a:p>
          <a:p>
            <a:pPr algn="ctr">
              <a:buFontTx/>
              <a:buNone/>
            </a:pPr>
            <a:r>
              <a:rPr lang="en-US" smtClean="0"/>
              <a:t>He ordered the new elections to take place in 1789…not such a bad guy after all?</a:t>
            </a:r>
          </a:p>
        </p:txBody>
      </p:sp>
      <p:pic>
        <p:nvPicPr>
          <p:cNvPr id="34819" name="Picture 3" descr="louisxvi.jpg"/>
          <p:cNvPicPr>
            <a:picLocks noChangeAspect="1"/>
          </p:cNvPicPr>
          <p:nvPr/>
        </p:nvPicPr>
        <p:blipFill>
          <a:blip r:embed="rId3"/>
          <a:srcRect/>
          <a:stretch>
            <a:fillRect/>
          </a:stretch>
        </p:blipFill>
        <p:spPr bwMode="auto">
          <a:xfrm>
            <a:off x="328462" y="3498019"/>
            <a:ext cx="2460625" cy="315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Decision 3: The Third Estate is UNHAPPY!</a:t>
            </a:r>
            <a:endParaRPr lang="en-US" dirty="0">
              <a:ea typeface="+mj-ea"/>
              <a:cs typeface="+mj-cs"/>
            </a:endParaRPr>
          </a:p>
        </p:txBody>
      </p:sp>
      <p:sp>
        <p:nvSpPr>
          <p:cNvPr id="3" name="Content Placeholder 2"/>
          <p:cNvSpPr>
            <a:spLocks noGrp="1"/>
          </p:cNvSpPr>
          <p:nvPr>
            <p:ph idx="1"/>
          </p:nvPr>
        </p:nvSpPr>
        <p:spPr>
          <a:xfrm>
            <a:off x="457200" y="1600200"/>
            <a:ext cx="8229600" cy="5003800"/>
          </a:xfrm>
        </p:spPr>
        <p:txBody>
          <a:bodyPr rtlCol="0">
            <a:normAutofit fontScale="62500" lnSpcReduction="20000"/>
          </a:bodyPr>
          <a:lstStyle/>
          <a:p>
            <a:pPr algn="ctr" fontAlgn="auto">
              <a:spcAft>
                <a:spcPts val="0"/>
              </a:spcAft>
              <a:buFontTx/>
              <a:buNone/>
              <a:defRPr/>
            </a:pPr>
            <a:r>
              <a:rPr lang="en-US" sz="3500" b="1" dirty="0" smtClean="0">
                <a:ea typeface="+mn-ea"/>
                <a:cs typeface="+mn-cs"/>
              </a:rPr>
              <a:t>                        It’s February 1789</a:t>
            </a:r>
            <a:r>
              <a:rPr lang="en-US" sz="3500" dirty="0" smtClean="0">
                <a:ea typeface="+mn-ea"/>
                <a:cs typeface="+mn-cs"/>
              </a:rPr>
              <a:t>: On your orders the Estates General is being re-established. </a:t>
            </a:r>
          </a:p>
          <a:p>
            <a:pPr algn="ctr" fontAlgn="auto">
              <a:spcAft>
                <a:spcPts val="0"/>
              </a:spcAft>
              <a:buFontTx/>
              <a:buNone/>
              <a:defRPr/>
            </a:pPr>
            <a:r>
              <a:rPr lang="en-US" sz="3500" dirty="0" smtClean="0">
                <a:ea typeface="+mn-ea"/>
                <a:cs typeface="+mn-cs"/>
              </a:rPr>
              <a:t>The members of the third estate, however, believe that the current voting system is unfair. They want twice as many members and feel like every member should have a vote. This would bring them into line with the other Estates. </a:t>
            </a:r>
            <a:endParaRPr lang="en-US" dirty="0" smtClean="0">
              <a:ea typeface="+mn-ea"/>
              <a:cs typeface="+mn-cs"/>
            </a:endParaRPr>
          </a:p>
          <a:p>
            <a:pPr algn="ctr" fontAlgn="auto">
              <a:spcAft>
                <a:spcPts val="0"/>
              </a:spcAft>
              <a:buFontTx/>
              <a:buNone/>
              <a:defRPr/>
            </a:pPr>
            <a:r>
              <a:rPr lang="en-US" sz="4211" dirty="0" smtClean="0">
                <a:ea typeface="+mn-ea"/>
                <a:cs typeface="+mn-cs"/>
              </a:rPr>
              <a:t>Reject both demands</a:t>
            </a:r>
          </a:p>
          <a:p>
            <a:pPr algn="ctr" fontAlgn="auto">
              <a:spcAft>
                <a:spcPts val="0"/>
              </a:spcAft>
              <a:buFontTx/>
              <a:buNone/>
              <a:defRPr/>
            </a:pPr>
            <a:r>
              <a:rPr lang="en-US" sz="4211" b="1" i="1" dirty="0" smtClean="0">
                <a:ea typeface="+mn-ea"/>
                <a:cs typeface="+mn-cs"/>
              </a:rPr>
              <a:t>OR</a:t>
            </a:r>
          </a:p>
          <a:p>
            <a:pPr algn="ctr" fontAlgn="auto">
              <a:spcAft>
                <a:spcPts val="0"/>
              </a:spcAft>
              <a:buFontTx/>
              <a:buNone/>
              <a:defRPr/>
            </a:pPr>
            <a:r>
              <a:rPr lang="en-US" sz="4211" dirty="0" smtClean="0">
                <a:ea typeface="+mn-ea"/>
                <a:cs typeface="+mn-cs"/>
              </a:rPr>
              <a:t>Only agree  to let them have more members</a:t>
            </a:r>
          </a:p>
          <a:p>
            <a:pPr algn="ctr" fontAlgn="auto">
              <a:spcAft>
                <a:spcPts val="0"/>
              </a:spcAft>
              <a:buFontTx/>
              <a:buNone/>
              <a:defRPr/>
            </a:pPr>
            <a:r>
              <a:rPr lang="en-US" sz="4211" b="1" i="1" dirty="0" smtClean="0">
                <a:ea typeface="+mn-ea"/>
                <a:cs typeface="+mn-cs"/>
              </a:rPr>
              <a:t>OR</a:t>
            </a:r>
          </a:p>
          <a:p>
            <a:pPr algn="ctr" fontAlgn="auto">
              <a:spcAft>
                <a:spcPts val="0"/>
              </a:spcAft>
              <a:buFontTx/>
              <a:buNone/>
              <a:defRPr/>
            </a:pPr>
            <a:r>
              <a:rPr lang="en-US" sz="4211" dirty="0" smtClean="0">
                <a:ea typeface="+mn-ea"/>
                <a:cs typeface="+mn-cs"/>
              </a:rPr>
              <a:t>Only agree to let them have one vote</a:t>
            </a:r>
            <a:endParaRPr lang="en-US" sz="4211" dirty="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You chose to reject both demands</a:t>
            </a:r>
          </a:p>
        </p:txBody>
      </p:sp>
      <p:sp>
        <p:nvSpPr>
          <p:cNvPr id="36866" name="Content Placeholder 2"/>
          <p:cNvSpPr>
            <a:spLocks noGrp="1"/>
          </p:cNvSpPr>
          <p:nvPr>
            <p:ph idx="1"/>
          </p:nvPr>
        </p:nvSpPr>
        <p:spPr/>
        <p:txBody>
          <a:bodyPr/>
          <a:lstStyle/>
          <a:p>
            <a:pPr algn="ctr">
              <a:buFontTx/>
              <a:buNone/>
            </a:pPr>
            <a:r>
              <a:rPr lang="en-US" b="1" dirty="0" smtClean="0"/>
              <a:t>A poor decision</a:t>
            </a:r>
          </a:p>
          <a:p>
            <a:pPr algn="ctr">
              <a:buFontTx/>
              <a:buNone/>
            </a:pPr>
            <a:r>
              <a:rPr lang="en-US" dirty="0" smtClean="0"/>
              <a:t>Your </a:t>
            </a:r>
            <a:r>
              <a:rPr lang="en-US" dirty="0" err="1" smtClean="0"/>
              <a:t>hard-line</a:t>
            </a:r>
            <a:r>
              <a:rPr lang="en-US" dirty="0" smtClean="0"/>
              <a:t> approach offends many members of the Third Estate. They accuse you of being unsympathetic to the needs of the common people. </a:t>
            </a:r>
          </a:p>
          <a:p>
            <a:pPr algn="ctr">
              <a:buFontTx/>
              <a:buNone/>
            </a:pPr>
            <a:r>
              <a:rPr lang="en-US" dirty="0" smtClean="0"/>
              <a:t>Be careful! You are becoming unpopular. </a:t>
            </a:r>
          </a:p>
          <a:p>
            <a:pPr algn="ctr">
              <a:buFontTx/>
              <a:buNone/>
            </a:pPr>
            <a:r>
              <a:rPr lang="en-US" b="1" dirty="0" smtClean="0"/>
              <a:t>Lose 15 respect points – meanie!</a:t>
            </a:r>
          </a:p>
          <a:p>
            <a:pPr algn="ctr">
              <a:buFontTx/>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choose to allow more members</a:t>
            </a:r>
            <a:endParaRPr lang="en-US" dirty="0">
              <a:ea typeface="+mj-ea"/>
              <a:cs typeface="+mj-cs"/>
            </a:endParaRPr>
          </a:p>
        </p:txBody>
      </p:sp>
      <p:sp>
        <p:nvSpPr>
          <p:cNvPr id="3" name="Content Placeholder 2"/>
          <p:cNvSpPr>
            <a:spLocks noGrp="1"/>
          </p:cNvSpPr>
          <p:nvPr>
            <p:ph idx="1"/>
          </p:nvPr>
        </p:nvSpPr>
        <p:spPr/>
        <p:txBody>
          <a:bodyPr rtlCol="0">
            <a:normAutofit fontScale="92500" lnSpcReduction="10000"/>
          </a:bodyPr>
          <a:lstStyle/>
          <a:p>
            <a:pPr algn="ctr" fontAlgn="auto">
              <a:spcAft>
                <a:spcPts val="0"/>
              </a:spcAft>
              <a:buFontTx/>
              <a:buNone/>
              <a:defRPr/>
            </a:pPr>
            <a:r>
              <a:rPr lang="en-US" b="1" dirty="0" smtClean="0">
                <a:ea typeface="+mn-ea"/>
                <a:cs typeface="+mn-cs"/>
              </a:rPr>
              <a:t>A fair decision under the circumstances. </a:t>
            </a:r>
          </a:p>
          <a:p>
            <a:pPr algn="ctr" fontAlgn="auto">
              <a:spcAft>
                <a:spcPts val="0"/>
              </a:spcAft>
              <a:buFontTx/>
              <a:buNone/>
              <a:defRPr/>
            </a:pPr>
            <a:r>
              <a:rPr lang="en-US" dirty="0" smtClean="0">
                <a:ea typeface="+mn-ea"/>
                <a:cs typeface="+mn-cs"/>
              </a:rPr>
              <a:t>Your moderate approach satisfies the Third Estate, but your decision is ridiculed in the newspapers.</a:t>
            </a:r>
          </a:p>
          <a:p>
            <a:pPr algn="r" fontAlgn="auto">
              <a:spcAft>
                <a:spcPts val="0"/>
              </a:spcAft>
              <a:buFontTx/>
              <a:buNone/>
              <a:defRPr/>
            </a:pPr>
            <a:r>
              <a:rPr lang="en-US" dirty="0" smtClean="0">
                <a:ea typeface="+mn-ea"/>
                <a:cs typeface="+mn-cs"/>
              </a:rPr>
              <a:t>They suggest that the new members will not support your wishes. By allowing more third estate members, you have</a:t>
            </a:r>
            <a:r>
              <a:rPr lang="en-US" dirty="0" smtClean="0">
                <a:ea typeface="+mn-ea"/>
                <a:cs typeface="+mn-cs"/>
              </a:rPr>
              <a:t> increased </a:t>
            </a:r>
            <a:r>
              <a:rPr lang="en-US" dirty="0" smtClean="0">
                <a:ea typeface="+mn-ea"/>
                <a:cs typeface="+mn-cs"/>
              </a:rPr>
              <a:t>the number of enemies in the Estates General.</a:t>
            </a:r>
          </a:p>
          <a:p>
            <a:pPr algn="r" fontAlgn="auto">
              <a:spcAft>
                <a:spcPts val="0"/>
              </a:spcAft>
              <a:buFontTx/>
              <a:buNone/>
              <a:defRPr/>
            </a:pPr>
            <a:r>
              <a:rPr lang="en-US" dirty="0" smtClean="0">
                <a:ea typeface="+mn-ea"/>
                <a:cs typeface="+mn-cs"/>
              </a:rPr>
              <a:t>   			Your position is weakened – softie!</a:t>
            </a:r>
          </a:p>
          <a:p>
            <a:pPr algn="r" fontAlgn="auto">
              <a:spcAft>
                <a:spcPts val="0"/>
              </a:spcAft>
              <a:buFontTx/>
              <a:buNone/>
              <a:defRPr/>
            </a:pPr>
            <a:r>
              <a:rPr lang="en-US" b="1" dirty="0" smtClean="0">
                <a:ea typeface="+mn-ea"/>
                <a:cs typeface="+mn-cs"/>
              </a:rPr>
              <a:t>Lose 10 respect points. </a:t>
            </a:r>
          </a:p>
        </p:txBody>
      </p:sp>
      <p:pic>
        <p:nvPicPr>
          <p:cNvPr id="37891" name="Picture 3" descr="00012C27.jpg"/>
          <p:cNvPicPr>
            <a:picLocks noChangeAspect="1"/>
          </p:cNvPicPr>
          <p:nvPr/>
        </p:nvPicPr>
        <p:blipFill>
          <a:blip r:embed="rId3"/>
          <a:srcRect/>
          <a:stretch>
            <a:fillRect/>
          </a:stretch>
        </p:blipFill>
        <p:spPr bwMode="auto">
          <a:xfrm>
            <a:off x="60886" y="4573509"/>
            <a:ext cx="3737019" cy="2090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choose to allow each member one vote</a:t>
            </a:r>
            <a:endParaRPr lang="en-US" dirty="0">
              <a:ea typeface="+mj-ea"/>
              <a:cs typeface="+mj-cs"/>
            </a:endParaRPr>
          </a:p>
        </p:txBody>
      </p:sp>
      <p:sp>
        <p:nvSpPr>
          <p:cNvPr id="38914" name="Content Placeholder 2"/>
          <p:cNvSpPr>
            <a:spLocks noGrp="1"/>
          </p:cNvSpPr>
          <p:nvPr>
            <p:ph idx="1"/>
          </p:nvPr>
        </p:nvSpPr>
        <p:spPr/>
        <p:txBody>
          <a:bodyPr/>
          <a:lstStyle/>
          <a:p>
            <a:pPr algn="ctr">
              <a:buFontTx/>
              <a:buNone/>
            </a:pPr>
            <a:r>
              <a:rPr lang="en-US" sz="2800" b="1" dirty="0" smtClean="0"/>
              <a:t>The best decision under the circumstances.</a:t>
            </a:r>
          </a:p>
          <a:p>
            <a:pPr algn="ctr">
              <a:buFontTx/>
              <a:buNone/>
            </a:pPr>
            <a:endParaRPr lang="en-US" sz="2800" dirty="0" smtClean="0"/>
          </a:p>
          <a:p>
            <a:pPr algn="ctr">
              <a:buFontTx/>
              <a:buNone/>
            </a:pPr>
            <a:r>
              <a:rPr lang="en-US" sz="2800" dirty="0" smtClean="0"/>
              <a:t>Your moderate approach is very popular with the people. However, by allowing each member a vote you have still made your enemies powerful. </a:t>
            </a:r>
          </a:p>
          <a:p>
            <a:pPr algn="ctr">
              <a:buFontTx/>
              <a:buNone/>
            </a:pPr>
            <a:endParaRPr lang="en-US" sz="2800" dirty="0" smtClean="0"/>
          </a:p>
          <a:p>
            <a:pPr algn="ctr">
              <a:buFontTx/>
              <a:buNone/>
            </a:pPr>
            <a:r>
              <a:rPr lang="en-US" sz="2800" b="1" dirty="0" smtClean="0"/>
              <a:t>Lose 5 respect points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What did Louis really do?</a:t>
            </a:r>
          </a:p>
        </p:txBody>
      </p:sp>
      <p:sp>
        <p:nvSpPr>
          <p:cNvPr id="39938" name="Content Placeholder 2"/>
          <p:cNvSpPr>
            <a:spLocks noGrp="1"/>
          </p:cNvSpPr>
          <p:nvPr>
            <p:ph idx="1"/>
          </p:nvPr>
        </p:nvSpPr>
        <p:spPr>
          <a:xfrm>
            <a:off x="914400" y="1371600"/>
            <a:ext cx="7313613" cy="4572000"/>
          </a:xfrm>
        </p:spPr>
        <p:txBody>
          <a:bodyPr/>
          <a:lstStyle/>
          <a:p>
            <a:pPr algn="ctr">
              <a:buFontTx/>
              <a:buNone/>
            </a:pPr>
            <a:r>
              <a:rPr lang="en-US" sz="2800" dirty="0" smtClean="0"/>
              <a:t>In real life, Louis agreed to double the number of Third Estate representatives. </a:t>
            </a:r>
          </a:p>
          <a:p>
            <a:pPr algn="ctr">
              <a:buFontTx/>
              <a:buNone/>
            </a:pPr>
            <a:r>
              <a:rPr lang="en-US" sz="2800" dirty="0" smtClean="0"/>
              <a:t>This decision, however, was made under the assumption that each Estate would meet separately. Louis thought that the extra members would make no difference since the Third Estate would still be outnumbered by the first and second Estates. </a:t>
            </a:r>
          </a:p>
          <a:p>
            <a:pPr algn="ctr">
              <a:buFontTx/>
              <a:buNone/>
            </a:pPr>
            <a:r>
              <a:rPr lang="en-US" sz="2800" dirty="0" smtClean="0"/>
              <a:t>What happened next took Louis by surprise…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Decision 4: The Estates want to form a National Assembly</a:t>
            </a:r>
            <a:endParaRPr lang="en-US" dirty="0">
              <a:ea typeface="+mj-ea"/>
              <a:cs typeface="+mj-cs"/>
            </a:endParaRPr>
          </a:p>
        </p:txBody>
      </p:sp>
      <p:sp>
        <p:nvSpPr>
          <p:cNvPr id="40962" name="Content Placeholder 2"/>
          <p:cNvSpPr>
            <a:spLocks noGrp="1"/>
          </p:cNvSpPr>
          <p:nvPr>
            <p:ph idx="1"/>
          </p:nvPr>
        </p:nvSpPr>
        <p:spPr>
          <a:xfrm>
            <a:off x="457200" y="1600200"/>
            <a:ext cx="8229600" cy="5076825"/>
          </a:xfrm>
        </p:spPr>
        <p:txBody>
          <a:bodyPr/>
          <a:lstStyle/>
          <a:p>
            <a:pPr algn="ctr">
              <a:buFontTx/>
              <a:buNone/>
            </a:pPr>
            <a:r>
              <a:rPr lang="en-US" b="1" smtClean="0"/>
              <a:t>It’s May 1789</a:t>
            </a:r>
            <a:r>
              <a:rPr lang="en-US" smtClean="0"/>
              <a:t>: The Estates General has just met for the first time. You have told the different Estates that they are to meet separately in the future. </a:t>
            </a:r>
          </a:p>
          <a:p>
            <a:pPr algn="ctr">
              <a:buFontTx/>
              <a:buNone/>
            </a:pPr>
            <a:r>
              <a:rPr lang="en-US" sz="1800" smtClean="0"/>
              <a:t>However, the members of the third Estate do not like this. They want all three Estates to form one National Assembly and to meet and discuss things together.</a:t>
            </a:r>
          </a:p>
          <a:p>
            <a:pPr algn="ctr">
              <a:buFontTx/>
              <a:buNone/>
            </a:pPr>
            <a:r>
              <a:rPr lang="en-US" sz="1800" smtClean="0"/>
              <a:t>Some members of the First and Second Estate have threatened to join the Third Estate in protest at your interference. </a:t>
            </a:r>
          </a:p>
          <a:p>
            <a:pPr algn="ctr">
              <a:buFontTx/>
              <a:buNone/>
            </a:pPr>
            <a:r>
              <a:rPr lang="en-US" smtClean="0"/>
              <a:t>Use your soldiers to make them meet separately</a:t>
            </a:r>
          </a:p>
          <a:p>
            <a:pPr algn="ctr">
              <a:buFontTx/>
              <a:buNone/>
            </a:pPr>
            <a:r>
              <a:rPr lang="en-US" b="1" i="1" smtClean="0"/>
              <a:t>OR</a:t>
            </a:r>
            <a:r>
              <a:rPr lang="en-US" smtClean="0"/>
              <a:t> </a:t>
            </a:r>
          </a:p>
          <a:p>
            <a:pPr algn="ctr">
              <a:buFontTx/>
              <a:buNone/>
            </a:pPr>
            <a:r>
              <a:rPr lang="en-US" smtClean="0"/>
              <a:t>Give in and let them meet together as a National Assembly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You choose to use your soldiers</a:t>
            </a:r>
          </a:p>
        </p:txBody>
      </p:sp>
      <p:sp>
        <p:nvSpPr>
          <p:cNvPr id="41986" name="Content Placeholder 2"/>
          <p:cNvSpPr>
            <a:spLocks noGrp="1"/>
          </p:cNvSpPr>
          <p:nvPr>
            <p:ph idx="1"/>
          </p:nvPr>
        </p:nvSpPr>
        <p:spPr/>
        <p:txBody>
          <a:bodyPr/>
          <a:lstStyle/>
          <a:p>
            <a:pPr algn="ctr">
              <a:buFontTx/>
              <a:buNone/>
            </a:pPr>
            <a:r>
              <a:rPr lang="en-US" sz="2800" b="1" smtClean="0"/>
              <a:t>A bad decision that backfires.</a:t>
            </a:r>
            <a:endParaRPr lang="en-US" sz="2800" smtClean="0"/>
          </a:p>
          <a:p>
            <a:pPr algn="ctr">
              <a:buFontTx/>
              <a:buNone/>
            </a:pPr>
            <a:r>
              <a:rPr lang="en-US" sz="2800" smtClean="0"/>
              <a:t>Your use of force is seen as too excessive. Your reputation suffers and you are eventually forced to give in. </a:t>
            </a:r>
          </a:p>
          <a:p>
            <a:pPr algn="r">
              <a:buFontTx/>
              <a:buNone/>
            </a:pPr>
            <a:r>
              <a:rPr lang="en-US" sz="2800" b="1" smtClean="0"/>
              <a:t>Loose 15 respect points.</a:t>
            </a:r>
          </a:p>
          <a:p>
            <a:pPr algn="r">
              <a:buFontTx/>
              <a:buNone/>
            </a:pPr>
            <a:endParaRPr lang="en-US" sz="2800" b="1" smtClean="0"/>
          </a:p>
          <a:p>
            <a:pPr>
              <a:buFontTx/>
              <a:buNone/>
            </a:pPr>
            <a:r>
              <a:rPr lang="en-US" sz="1200" b="1" smtClean="0"/>
              <a:t>					(Monument is located in Luzern, Switzerland – a 				dedication to the Swiss soldiers that died defending 					Louis XVI in 1792)</a:t>
            </a:r>
          </a:p>
        </p:txBody>
      </p:sp>
      <p:pic>
        <p:nvPicPr>
          <p:cNvPr id="41987" name="Picture 4" descr="switzerland13eg3.jpg"/>
          <p:cNvPicPr>
            <a:picLocks noChangeAspect="1"/>
          </p:cNvPicPr>
          <p:nvPr/>
        </p:nvPicPr>
        <p:blipFill>
          <a:blip r:embed="rId3"/>
          <a:srcRect/>
          <a:stretch>
            <a:fillRect/>
          </a:stretch>
        </p:blipFill>
        <p:spPr bwMode="auto">
          <a:xfrm>
            <a:off x="190727" y="3898522"/>
            <a:ext cx="3570287" cy="268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choose to give in and accept the New National Assembly </a:t>
            </a:r>
            <a:endParaRPr lang="en-US" dirty="0">
              <a:ea typeface="+mj-ea"/>
              <a:cs typeface="+mj-cs"/>
            </a:endParaRPr>
          </a:p>
        </p:txBody>
      </p:sp>
      <p:sp>
        <p:nvSpPr>
          <p:cNvPr id="43010" name="Content Placeholder 2"/>
          <p:cNvSpPr>
            <a:spLocks noGrp="1"/>
          </p:cNvSpPr>
          <p:nvPr>
            <p:ph idx="1"/>
          </p:nvPr>
        </p:nvSpPr>
        <p:spPr/>
        <p:txBody>
          <a:bodyPr/>
          <a:lstStyle/>
          <a:p>
            <a:pPr algn="ctr">
              <a:buFontTx/>
              <a:buNone/>
            </a:pPr>
            <a:r>
              <a:rPr lang="en-US" sz="2800" b="1" smtClean="0"/>
              <a:t>The best decision under the circumstances</a:t>
            </a:r>
          </a:p>
          <a:p>
            <a:pPr algn="ctr">
              <a:buFontTx/>
              <a:buNone/>
            </a:pPr>
            <a:r>
              <a:rPr lang="en-US" sz="2800" smtClean="0"/>
              <a:t>By accepting their wishes you have avoided a disastrous confrontation with the members you wanted elected. </a:t>
            </a:r>
          </a:p>
          <a:p>
            <a:pPr algn="ctr">
              <a:buFontTx/>
              <a:buNone/>
            </a:pPr>
            <a:r>
              <a:rPr lang="en-US" sz="2800" smtClean="0"/>
              <a:t>Your reputation still suffers slightly from giving in.</a:t>
            </a:r>
          </a:p>
          <a:p>
            <a:pPr algn="ctr">
              <a:buFontTx/>
              <a:buNone/>
            </a:pPr>
            <a:r>
              <a:rPr lang="en-US" sz="2800" b="1" smtClean="0"/>
              <a:t>Loose 5 respect points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0188"/>
            <a:ext cx="8229600" cy="5895975"/>
          </a:xfrm>
        </p:spPr>
        <p:txBody>
          <a:bodyPr rtlCol="0">
            <a:normAutofit fontScale="92500" lnSpcReduction="10000"/>
          </a:bodyPr>
          <a:lstStyle/>
          <a:p>
            <a:pPr fontAlgn="auto">
              <a:spcAft>
                <a:spcPts val="0"/>
              </a:spcAft>
              <a:buFontTx/>
              <a:buNone/>
              <a:defRPr/>
            </a:pPr>
            <a:r>
              <a:rPr lang="en-US" sz="3600" dirty="0" smtClean="0">
                <a:ea typeface="+mn-ea"/>
                <a:cs typeface="+mn-cs"/>
              </a:rPr>
              <a:t>In this decision making simulation you will be given the same choices that Louis XVI faced during the Early Stages of the FR (1787-1791) </a:t>
            </a:r>
          </a:p>
          <a:p>
            <a:pPr fontAlgn="auto">
              <a:spcAft>
                <a:spcPts val="0"/>
              </a:spcAft>
              <a:buFontTx/>
              <a:buNone/>
              <a:defRPr/>
            </a:pPr>
            <a:r>
              <a:rPr lang="en-US" sz="3600" dirty="0" smtClean="0">
                <a:ea typeface="+mn-ea"/>
                <a:cs typeface="+mn-cs"/>
              </a:rPr>
              <a:t>Select what way you believe is the best way to handle the situation. </a:t>
            </a:r>
          </a:p>
          <a:p>
            <a:pPr fontAlgn="auto">
              <a:spcAft>
                <a:spcPts val="0"/>
              </a:spcAft>
              <a:buFont typeface="Arial"/>
              <a:buChar char="•"/>
              <a:defRPr/>
            </a:pPr>
            <a:r>
              <a:rPr lang="en-US" sz="3027" dirty="0" smtClean="0">
                <a:ea typeface="+mn-ea"/>
                <a:cs typeface="+mn-cs"/>
              </a:rPr>
              <a:t>You start off with a total of 100 respect points. </a:t>
            </a:r>
          </a:p>
          <a:p>
            <a:pPr fontAlgn="auto">
              <a:spcAft>
                <a:spcPts val="0"/>
              </a:spcAft>
              <a:buFont typeface="Arial"/>
              <a:buChar char="•"/>
              <a:defRPr/>
            </a:pPr>
            <a:r>
              <a:rPr lang="en-US" sz="3027" dirty="0" smtClean="0">
                <a:ea typeface="+mn-ea"/>
                <a:cs typeface="+mn-cs"/>
              </a:rPr>
              <a:t>The total will change depending on the choices you make.</a:t>
            </a:r>
          </a:p>
          <a:p>
            <a:pPr fontAlgn="auto">
              <a:spcAft>
                <a:spcPts val="0"/>
              </a:spcAft>
              <a:buFont typeface="Arial"/>
              <a:buChar char="•"/>
              <a:defRPr/>
            </a:pPr>
            <a:r>
              <a:rPr lang="en-US" sz="3027" dirty="0" smtClean="0">
                <a:ea typeface="+mn-ea"/>
                <a:cs typeface="+mn-cs"/>
              </a:rPr>
              <a:t>Keep score as you go through the simulation – it will affect your overall outcome at the end. </a:t>
            </a:r>
            <a:endParaRPr lang="en-US" sz="3027" dirty="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What did Louis XVI really do?</a:t>
            </a:r>
          </a:p>
        </p:txBody>
      </p:sp>
      <p:sp>
        <p:nvSpPr>
          <p:cNvPr id="44034" name="Content Placeholder 2"/>
          <p:cNvSpPr>
            <a:spLocks noGrp="1"/>
          </p:cNvSpPr>
          <p:nvPr>
            <p:ph idx="1"/>
          </p:nvPr>
        </p:nvSpPr>
        <p:spPr>
          <a:xfrm>
            <a:off x="2024740" y="1735138"/>
            <a:ext cx="6203273" cy="4056062"/>
          </a:xfrm>
        </p:spPr>
        <p:txBody>
          <a:bodyPr/>
          <a:lstStyle/>
          <a:p>
            <a:pPr algn="ctr">
              <a:buFontTx/>
              <a:buNone/>
            </a:pPr>
            <a:r>
              <a:rPr lang="en-US" dirty="0" smtClean="0"/>
              <a:t>Louis was eventually forced to give in and allow the three Estates to meet together.</a:t>
            </a:r>
          </a:p>
          <a:p>
            <a:pPr algn="r">
              <a:buFontTx/>
              <a:buNone/>
            </a:pPr>
            <a:r>
              <a:rPr lang="en-US" dirty="0" smtClean="0"/>
              <a:t>				By this time he had already lost considerable power.</a:t>
            </a:r>
          </a:p>
          <a:p>
            <a:pPr algn="r">
              <a:buFontTx/>
              <a:buNone/>
            </a:pPr>
            <a:r>
              <a:rPr lang="en-US" dirty="0" smtClean="0"/>
              <a:t>				A National Assembly was formed thus      		                      signaling the end of the absolutism in France.</a:t>
            </a:r>
          </a:p>
        </p:txBody>
      </p:sp>
      <p:pic>
        <p:nvPicPr>
          <p:cNvPr id="44035" name="Picture 4" descr="80.gif"/>
          <p:cNvPicPr>
            <a:picLocks noChangeAspect="1"/>
          </p:cNvPicPr>
          <p:nvPr/>
        </p:nvPicPr>
        <p:blipFill>
          <a:blip r:embed="rId3"/>
          <a:srcRect/>
          <a:stretch>
            <a:fillRect/>
          </a:stretch>
        </p:blipFill>
        <p:spPr bwMode="auto">
          <a:xfrm>
            <a:off x="189327" y="2682724"/>
            <a:ext cx="2399885" cy="3108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Decision 5: The people are uneasy</a:t>
            </a:r>
          </a:p>
        </p:txBody>
      </p:sp>
      <p:sp>
        <p:nvSpPr>
          <p:cNvPr id="45058" name="Content Placeholder 2"/>
          <p:cNvSpPr>
            <a:spLocks noGrp="1"/>
          </p:cNvSpPr>
          <p:nvPr>
            <p:ph idx="1"/>
          </p:nvPr>
        </p:nvSpPr>
        <p:spPr>
          <a:xfrm>
            <a:off x="457200" y="1600200"/>
            <a:ext cx="8229600" cy="5003800"/>
          </a:xfrm>
        </p:spPr>
        <p:txBody>
          <a:bodyPr/>
          <a:lstStyle/>
          <a:p>
            <a:pPr algn="ctr">
              <a:buFontTx/>
              <a:buNone/>
            </a:pPr>
            <a:r>
              <a:rPr lang="en-US" b="1" dirty="0" smtClean="0"/>
              <a:t>It’s June 1789:</a:t>
            </a:r>
            <a:r>
              <a:rPr lang="en-US" dirty="0" smtClean="0"/>
              <a:t>You are concerned that the French guards have become too sympathetic to the new National Assembly. You order that thousands of new soldiers be posted in Paris to provide you with more security. </a:t>
            </a:r>
          </a:p>
          <a:p>
            <a:pPr algn="ctr">
              <a:buFontTx/>
              <a:buNone/>
            </a:pPr>
            <a:r>
              <a:rPr lang="en-US" dirty="0" smtClean="0"/>
              <a:t>Many people are worried by the arrival of extra soldiers. They suspect that you will use them to shut down the National Assembly.</a:t>
            </a:r>
          </a:p>
          <a:p>
            <a:pPr algn="ctr">
              <a:buFontTx/>
              <a:buNone/>
            </a:pPr>
            <a:r>
              <a:rPr lang="en-US" dirty="0" smtClean="0"/>
              <a:t>Send some of your new soldiers away to calm down the people.</a:t>
            </a:r>
          </a:p>
          <a:p>
            <a:pPr algn="ctr">
              <a:buFontTx/>
              <a:buNone/>
            </a:pPr>
            <a:r>
              <a:rPr lang="en-US" b="1" i="1" dirty="0" smtClean="0"/>
              <a:t>OR </a:t>
            </a:r>
            <a:r>
              <a:rPr lang="en-US" dirty="0" smtClean="0"/>
              <a:t>Call </a:t>
            </a:r>
            <a:r>
              <a:rPr lang="en-US" dirty="0" smtClean="0"/>
              <a:t>in even more soldiers to show that you are still in charge. </a:t>
            </a:r>
          </a:p>
          <a:p>
            <a:pPr algn="ctr">
              <a:buFontTx/>
              <a:buNone/>
            </a:pPr>
            <a:endParaRPr lang="en-US" dirty="0" smtClean="0"/>
          </a:p>
          <a:p>
            <a:pPr algn="ctr">
              <a:buFontTx/>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choose to send some of your new soldiers away</a:t>
            </a:r>
            <a:endParaRPr lang="en-US" dirty="0">
              <a:ea typeface="+mj-ea"/>
              <a:cs typeface="+mj-cs"/>
            </a:endParaRPr>
          </a:p>
        </p:txBody>
      </p:sp>
      <p:sp>
        <p:nvSpPr>
          <p:cNvPr id="3" name="Content Placeholder 2"/>
          <p:cNvSpPr>
            <a:spLocks noGrp="1"/>
          </p:cNvSpPr>
          <p:nvPr>
            <p:ph idx="1"/>
          </p:nvPr>
        </p:nvSpPr>
        <p:spPr/>
        <p:txBody>
          <a:bodyPr rtlCol="0">
            <a:normAutofit lnSpcReduction="10000"/>
          </a:bodyPr>
          <a:lstStyle/>
          <a:p>
            <a:pPr algn="ctr" fontAlgn="auto">
              <a:spcAft>
                <a:spcPts val="0"/>
              </a:spcAft>
              <a:buFontTx/>
              <a:buNone/>
              <a:defRPr/>
            </a:pPr>
            <a:r>
              <a:rPr lang="en-US" b="1" dirty="0" smtClean="0">
                <a:ea typeface="+mn-ea"/>
                <a:cs typeface="+mn-cs"/>
              </a:rPr>
              <a:t>A wise decision</a:t>
            </a:r>
          </a:p>
          <a:p>
            <a:pPr algn="ctr" fontAlgn="auto">
              <a:spcAft>
                <a:spcPts val="0"/>
              </a:spcAft>
              <a:buFontTx/>
              <a:buNone/>
              <a:defRPr/>
            </a:pPr>
            <a:endParaRPr lang="en-US" dirty="0" smtClean="0">
              <a:ea typeface="+mn-ea"/>
              <a:cs typeface="+mn-cs"/>
            </a:endParaRPr>
          </a:p>
          <a:p>
            <a:pPr algn="ctr" fontAlgn="auto">
              <a:spcAft>
                <a:spcPts val="0"/>
              </a:spcAft>
              <a:buFontTx/>
              <a:buNone/>
              <a:defRPr/>
            </a:pPr>
            <a:r>
              <a:rPr lang="en-US" dirty="0" smtClean="0">
                <a:ea typeface="+mn-ea"/>
                <a:cs typeface="+mn-cs"/>
              </a:rPr>
              <a:t>The people are relieved that the soldiers are gone. </a:t>
            </a:r>
          </a:p>
          <a:p>
            <a:pPr algn="ctr" fontAlgn="auto">
              <a:spcAft>
                <a:spcPts val="0"/>
              </a:spcAft>
              <a:buFontTx/>
              <a:buNone/>
              <a:defRPr/>
            </a:pPr>
            <a:endParaRPr lang="en-US" dirty="0" smtClean="0">
              <a:ea typeface="+mn-ea"/>
              <a:cs typeface="+mn-cs"/>
            </a:endParaRPr>
          </a:p>
          <a:p>
            <a:pPr algn="ctr" fontAlgn="auto">
              <a:spcAft>
                <a:spcPts val="0"/>
              </a:spcAft>
              <a:buFontTx/>
              <a:buNone/>
              <a:defRPr/>
            </a:pPr>
            <a:r>
              <a:rPr lang="en-US" dirty="0" smtClean="0">
                <a:ea typeface="+mn-ea"/>
                <a:cs typeface="+mn-cs"/>
              </a:rPr>
              <a:t>You have diffused a potentially difficult situation. </a:t>
            </a:r>
          </a:p>
          <a:p>
            <a:pPr algn="ctr" fontAlgn="auto">
              <a:spcAft>
                <a:spcPts val="0"/>
              </a:spcAft>
              <a:buFontTx/>
              <a:buNone/>
              <a:defRPr/>
            </a:pPr>
            <a:endParaRPr lang="en-US" dirty="0" smtClean="0">
              <a:ea typeface="+mn-ea"/>
              <a:cs typeface="+mn-cs"/>
            </a:endParaRPr>
          </a:p>
          <a:p>
            <a:pPr algn="ctr" fontAlgn="auto">
              <a:spcAft>
                <a:spcPts val="0"/>
              </a:spcAft>
              <a:buFontTx/>
              <a:buNone/>
              <a:defRPr/>
            </a:pPr>
            <a:r>
              <a:rPr lang="en-US" b="1" dirty="0" smtClean="0">
                <a:ea typeface="+mn-ea"/>
                <a:cs typeface="+mn-cs"/>
              </a:rPr>
              <a:t>Gain 5 respect points.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choose to call in even more soldiers</a:t>
            </a:r>
            <a:endParaRPr lang="en-US" dirty="0">
              <a:ea typeface="+mj-ea"/>
              <a:cs typeface="+mj-cs"/>
            </a:endParaRPr>
          </a:p>
        </p:txBody>
      </p:sp>
      <p:sp>
        <p:nvSpPr>
          <p:cNvPr id="47106" name="Content Placeholder 2"/>
          <p:cNvSpPr>
            <a:spLocks noGrp="1"/>
          </p:cNvSpPr>
          <p:nvPr>
            <p:ph idx="1"/>
          </p:nvPr>
        </p:nvSpPr>
        <p:spPr/>
        <p:txBody>
          <a:bodyPr/>
          <a:lstStyle/>
          <a:p>
            <a:pPr algn="ctr">
              <a:buFontTx/>
              <a:buNone/>
            </a:pPr>
            <a:r>
              <a:rPr lang="en-US" sz="3200" b="1" smtClean="0"/>
              <a:t>A bad decision.</a:t>
            </a:r>
            <a:endParaRPr lang="en-US" sz="3200" smtClean="0"/>
          </a:p>
          <a:p>
            <a:pPr algn="ctr">
              <a:buFontTx/>
              <a:buNone/>
            </a:pPr>
            <a:r>
              <a:rPr lang="en-US" sz="3200" smtClean="0"/>
              <a:t>Your extra soldiers upset the people – riots break out in parts of Paris.</a:t>
            </a:r>
          </a:p>
          <a:p>
            <a:pPr algn="ctr">
              <a:buFontTx/>
              <a:buNone/>
            </a:pPr>
            <a:r>
              <a:rPr lang="en-US" sz="3200" smtClean="0"/>
              <a:t>You are becoming more unpopular by the day. </a:t>
            </a:r>
          </a:p>
          <a:p>
            <a:pPr algn="ctr">
              <a:buFontTx/>
              <a:buNone/>
            </a:pPr>
            <a:r>
              <a:rPr lang="en-US" sz="3200" b="1" smtClean="0"/>
              <a:t>Lose 5 respect points. </a:t>
            </a:r>
          </a:p>
          <a:p>
            <a:pPr algn="ctr">
              <a:buFontTx/>
              <a:buNone/>
            </a:pPr>
            <a:endParaRPr lang="en-US" smtClean="0"/>
          </a:p>
          <a:p>
            <a:pPr algn="ctr">
              <a:buFontTx/>
              <a:buNone/>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What did Louis XVI really do?</a:t>
            </a:r>
          </a:p>
        </p:txBody>
      </p:sp>
      <p:sp>
        <p:nvSpPr>
          <p:cNvPr id="48130" name="Content Placeholder 2"/>
          <p:cNvSpPr>
            <a:spLocks noGrp="1"/>
          </p:cNvSpPr>
          <p:nvPr>
            <p:ph idx="1"/>
          </p:nvPr>
        </p:nvSpPr>
        <p:spPr/>
        <p:txBody>
          <a:bodyPr/>
          <a:lstStyle/>
          <a:p>
            <a:pPr algn="ctr">
              <a:buFontTx/>
              <a:buNone/>
            </a:pPr>
            <a:r>
              <a:rPr lang="en-US" smtClean="0"/>
              <a:t>In real life, Louis decided to send in more soldiers.</a:t>
            </a:r>
          </a:p>
          <a:p>
            <a:pPr algn="ctr">
              <a:buFontTx/>
              <a:buNone/>
            </a:pPr>
            <a:r>
              <a:rPr lang="en-US" smtClean="0"/>
              <a:t>The people were enraged by this decision. In anger they stormed the Bastille. </a:t>
            </a:r>
          </a:p>
          <a:p>
            <a:pPr algn="ctr">
              <a:buFontTx/>
              <a:buNone/>
            </a:pPr>
            <a:r>
              <a:rPr lang="en-US" smtClean="0"/>
              <a:t>Louis was eventually forced to withdraw his extra soldiers.</a:t>
            </a:r>
          </a:p>
        </p:txBody>
      </p:sp>
      <p:pic>
        <p:nvPicPr>
          <p:cNvPr id="48131" name="Picture 3" descr="French_Revolution_Storming_the_Prise_de_la_Bastille.jpg"/>
          <p:cNvPicPr>
            <a:picLocks noChangeAspect="1"/>
          </p:cNvPicPr>
          <p:nvPr/>
        </p:nvPicPr>
        <p:blipFill>
          <a:blip r:embed="rId3"/>
          <a:srcRect/>
          <a:stretch>
            <a:fillRect/>
          </a:stretch>
        </p:blipFill>
        <p:spPr bwMode="auto">
          <a:xfrm>
            <a:off x="2900363" y="3781425"/>
            <a:ext cx="3767137" cy="282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Decision 6: A new Declaration is published</a:t>
            </a:r>
            <a:endParaRPr lang="en-US" dirty="0">
              <a:ea typeface="+mj-ea"/>
              <a:cs typeface="+mj-cs"/>
            </a:endParaRPr>
          </a:p>
        </p:txBody>
      </p:sp>
      <p:sp>
        <p:nvSpPr>
          <p:cNvPr id="3" name="Content Placeholder 2"/>
          <p:cNvSpPr>
            <a:spLocks noGrp="1"/>
          </p:cNvSpPr>
          <p:nvPr>
            <p:ph idx="1"/>
          </p:nvPr>
        </p:nvSpPr>
        <p:spPr>
          <a:xfrm>
            <a:off x="914400" y="1735138"/>
            <a:ext cx="7313613" cy="4614862"/>
          </a:xfrm>
        </p:spPr>
        <p:txBody>
          <a:bodyPr rtlCol="0">
            <a:normAutofit fontScale="92500" lnSpcReduction="20000"/>
          </a:bodyPr>
          <a:lstStyle/>
          <a:p>
            <a:pPr algn="ctr" fontAlgn="auto">
              <a:spcAft>
                <a:spcPts val="0"/>
              </a:spcAft>
              <a:buFontTx/>
              <a:buNone/>
              <a:defRPr/>
            </a:pPr>
            <a:r>
              <a:rPr lang="en-US" b="1" dirty="0" smtClean="0">
                <a:ea typeface="+mn-ea"/>
                <a:cs typeface="+mn-cs"/>
              </a:rPr>
              <a:t>It’s July 1789</a:t>
            </a:r>
            <a:r>
              <a:rPr lang="en-US" dirty="0" smtClean="0">
                <a:ea typeface="+mn-ea"/>
                <a:cs typeface="+mn-cs"/>
              </a:rPr>
              <a:t>: The security situation is deteriorating. The Bastille has just been attacked. Elsewhere, people are rioting in many parts of France. </a:t>
            </a:r>
          </a:p>
          <a:p>
            <a:pPr algn="ctr" fontAlgn="auto">
              <a:spcAft>
                <a:spcPts val="0"/>
              </a:spcAft>
              <a:buFontTx/>
              <a:buNone/>
              <a:defRPr/>
            </a:pPr>
            <a:r>
              <a:rPr lang="en-US" dirty="0" smtClean="0">
                <a:ea typeface="+mn-ea"/>
                <a:cs typeface="+mn-cs"/>
              </a:rPr>
              <a:t>The National Assembly has published a document titled “The Declaration of the Rights of Man and the Citizen.” This new declaration describes how all the French people should be treated as equals. It will affect many of the privileges that the French upper class enjoy. </a:t>
            </a:r>
          </a:p>
          <a:p>
            <a:pPr algn="ctr" fontAlgn="auto">
              <a:spcAft>
                <a:spcPts val="0"/>
              </a:spcAft>
              <a:buFontTx/>
              <a:buNone/>
              <a:defRPr/>
            </a:pPr>
            <a:r>
              <a:rPr lang="en-US" dirty="0" smtClean="0">
                <a:ea typeface="+mn-ea"/>
                <a:cs typeface="+mn-cs"/>
              </a:rPr>
              <a:t> Offer your support of the new Declaration</a:t>
            </a:r>
          </a:p>
          <a:p>
            <a:pPr algn="ctr" fontAlgn="auto">
              <a:spcAft>
                <a:spcPts val="0"/>
              </a:spcAft>
              <a:buFontTx/>
              <a:buNone/>
              <a:defRPr/>
            </a:pPr>
            <a:r>
              <a:rPr lang="en-US" b="1" i="1" dirty="0" smtClean="0">
                <a:ea typeface="+mn-ea"/>
                <a:cs typeface="+mn-cs"/>
              </a:rPr>
              <a:t>OR</a:t>
            </a:r>
          </a:p>
          <a:p>
            <a:pPr algn="ctr" fontAlgn="auto">
              <a:spcAft>
                <a:spcPts val="0"/>
              </a:spcAft>
              <a:buFontTx/>
              <a:buNone/>
              <a:defRPr/>
            </a:pPr>
            <a:r>
              <a:rPr lang="en-US" dirty="0" smtClean="0">
                <a:ea typeface="+mn-ea"/>
                <a:cs typeface="+mn-cs"/>
              </a:rPr>
              <a:t>Refuse to accept the new Declaration </a:t>
            </a:r>
            <a:endParaRPr lang="en-US" dirty="0">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choose to support the new declaration</a:t>
            </a:r>
            <a:endParaRPr lang="en-US" dirty="0">
              <a:ea typeface="+mj-ea"/>
              <a:cs typeface="+mj-cs"/>
            </a:endParaRPr>
          </a:p>
        </p:txBody>
      </p:sp>
      <p:sp>
        <p:nvSpPr>
          <p:cNvPr id="50178" name="Content Placeholder 2"/>
          <p:cNvSpPr>
            <a:spLocks noGrp="1"/>
          </p:cNvSpPr>
          <p:nvPr>
            <p:ph idx="1"/>
          </p:nvPr>
        </p:nvSpPr>
        <p:spPr>
          <a:xfrm>
            <a:off x="914400" y="1735138"/>
            <a:ext cx="7313613" cy="4445000"/>
          </a:xfrm>
        </p:spPr>
        <p:txBody>
          <a:bodyPr/>
          <a:lstStyle/>
          <a:p>
            <a:pPr algn="ctr">
              <a:buFontTx/>
              <a:buNone/>
            </a:pPr>
            <a:r>
              <a:rPr lang="en-US" sz="3200" smtClean="0"/>
              <a:t>Although your wealthy friends are dismayed, the people respect your decision to support the declaration. </a:t>
            </a:r>
          </a:p>
          <a:p>
            <a:pPr algn="ctr">
              <a:buFontTx/>
              <a:buNone/>
            </a:pPr>
            <a:r>
              <a:rPr lang="en-US" sz="3200" smtClean="0"/>
              <a:t>Many are pleased with your willingness to modernize and compromise with the National Assembly</a:t>
            </a:r>
          </a:p>
          <a:p>
            <a:pPr algn="ctr">
              <a:buFontTx/>
              <a:buNone/>
            </a:pPr>
            <a:r>
              <a:rPr lang="en-US" sz="3200" b="1" smtClean="0"/>
              <a:t>Gain 5 respect points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choose to reject the new declaration</a:t>
            </a:r>
            <a:endParaRPr lang="en-US" dirty="0">
              <a:ea typeface="+mj-ea"/>
              <a:cs typeface="+mj-cs"/>
            </a:endParaRPr>
          </a:p>
        </p:txBody>
      </p:sp>
      <p:sp>
        <p:nvSpPr>
          <p:cNvPr id="51202" name="Content Placeholder 2"/>
          <p:cNvSpPr>
            <a:spLocks noGrp="1"/>
          </p:cNvSpPr>
          <p:nvPr>
            <p:ph idx="1"/>
          </p:nvPr>
        </p:nvSpPr>
        <p:spPr>
          <a:xfrm>
            <a:off x="914400" y="1735138"/>
            <a:ext cx="7313613" cy="4381500"/>
          </a:xfrm>
        </p:spPr>
        <p:txBody>
          <a:bodyPr/>
          <a:lstStyle/>
          <a:p>
            <a:pPr algn="ctr">
              <a:buFontTx/>
              <a:buNone/>
            </a:pPr>
            <a:r>
              <a:rPr lang="en-US" sz="3600" b="1" dirty="0" smtClean="0"/>
              <a:t>The people are upset by your rejection. </a:t>
            </a:r>
            <a:endParaRPr lang="en-US" sz="3600" dirty="0" smtClean="0"/>
          </a:p>
          <a:p>
            <a:pPr algn="ctr">
              <a:buFontTx/>
              <a:buNone/>
            </a:pPr>
            <a:r>
              <a:rPr lang="en-US" sz="3600" dirty="0" smtClean="0"/>
              <a:t>Many are angered by your arrogance and your refusal to acknowledge equal rights. Anti-royal demonstrations occur.</a:t>
            </a:r>
          </a:p>
          <a:p>
            <a:pPr algn="ctr">
              <a:buFontTx/>
              <a:buNone/>
            </a:pPr>
            <a:r>
              <a:rPr lang="en-US" sz="3600" b="1" dirty="0" smtClean="0"/>
              <a:t>Lose 15 respect points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What did Louis really do?</a:t>
            </a:r>
          </a:p>
        </p:txBody>
      </p:sp>
      <p:sp>
        <p:nvSpPr>
          <p:cNvPr id="52226" name="Content Placeholder 2"/>
          <p:cNvSpPr>
            <a:spLocks noGrp="1"/>
          </p:cNvSpPr>
          <p:nvPr>
            <p:ph idx="1"/>
          </p:nvPr>
        </p:nvSpPr>
        <p:spPr/>
        <p:txBody>
          <a:bodyPr/>
          <a:lstStyle/>
          <a:p>
            <a:pPr algn="r">
              <a:buFontTx/>
              <a:buNone/>
            </a:pPr>
            <a:r>
              <a:rPr lang="en-US" smtClean="0"/>
              <a:t>	In real life, Louis rejected the declaration, claiming that it would undermine French society.</a:t>
            </a:r>
          </a:p>
          <a:p>
            <a:pPr algn="r">
              <a:buFontTx/>
              <a:buNone/>
            </a:pPr>
            <a:r>
              <a:rPr lang="en-US" smtClean="0"/>
              <a:t>			</a:t>
            </a:r>
          </a:p>
        </p:txBody>
      </p:sp>
      <p:pic>
        <p:nvPicPr>
          <p:cNvPr id="52227" name="Picture 3" descr="slide0011_image036.jpg"/>
          <p:cNvPicPr>
            <a:picLocks noChangeAspect="1"/>
          </p:cNvPicPr>
          <p:nvPr/>
        </p:nvPicPr>
        <p:blipFill>
          <a:blip r:embed="rId3"/>
          <a:srcRect/>
          <a:stretch>
            <a:fillRect/>
          </a:stretch>
        </p:blipFill>
        <p:spPr bwMode="auto">
          <a:xfrm>
            <a:off x="506413" y="2293938"/>
            <a:ext cx="3219450" cy="4286250"/>
          </a:xfrm>
          <a:prstGeom prst="rect">
            <a:avLst/>
          </a:prstGeom>
          <a:noFill/>
          <a:ln w="9525">
            <a:noFill/>
            <a:miter lim="800000"/>
            <a:headEnd/>
            <a:tailEnd/>
          </a:ln>
        </p:spPr>
      </p:pic>
      <p:sp>
        <p:nvSpPr>
          <p:cNvPr id="52228" name="TextBox 4"/>
          <p:cNvSpPr txBox="1">
            <a:spLocks noChangeArrowheads="1"/>
          </p:cNvSpPr>
          <p:nvPr/>
        </p:nvSpPr>
        <p:spPr bwMode="auto">
          <a:xfrm>
            <a:off x="4402138" y="3111500"/>
            <a:ext cx="4086225" cy="1508125"/>
          </a:xfrm>
          <a:prstGeom prst="rect">
            <a:avLst/>
          </a:prstGeom>
          <a:noFill/>
          <a:ln w="9525">
            <a:noFill/>
            <a:miter lim="800000"/>
            <a:headEnd/>
            <a:tailEnd/>
          </a:ln>
        </p:spPr>
        <p:txBody>
          <a:bodyPr>
            <a:prstTxWarp prst="textNoShape">
              <a:avLst/>
            </a:prstTxWarp>
            <a:spAutoFit/>
          </a:bodyPr>
          <a:lstStyle/>
          <a:p>
            <a:r>
              <a:rPr lang="en-US" sz="2400">
                <a:latin typeface="Goudy Old Style" pitchFamily="-60" charset="0"/>
              </a:rPr>
              <a:t>Many saw his decision as a desperate attempt to hold onto his remaining power. </a:t>
            </a:r>
          </a:p>
          <a:p>
            <a:endParaRPr lang="en-US" sz="2000">
              <a:latin typeface="Goudy Old Style" pitchFamily="-60"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Decision 7: A group of protesters has gathered</a:t>
            </a:r>
            <a:endParaRPr lang="en-US" dirty="0">
              <a:ea typeface="+mj-ea"/>
              <a:cs typeface="+mj-cs"/>
            </a:endParaRPr>
          </a:p>
        </p:txBody>
      </p:sp>
      <p:sp>
        <p:nvSpPr>
          <p:cNvPr id="53250" name="Content Placeholder 2"/>
          <p:cNvSpPr>
            <a:spLocks noGrp="1"/>
          </p:cNvSpPr>
          <p:nvPr>
            <p:ph idx="1"/>
          </p:nvPr>
        </p:nvSpPr>
        <p:spPr>
          <a:xfrm>
            <a:off x="457200" y="1600200"/>
            <a:ext cx="8229600" cy="5003800"/>
          </a:xfrm>
        </p:spPr>
        <p:txBody>
          <a:bodyPr/>
          <a:lstStyle/>
          <a:p>
            <a:pPr algn="ctr">
              <a:buFontTx/>
              <a:buNone/>
            </a:pPr>
            <a:r>
              <a:rPr lang="en-US" b="1" smtClean="0"/>
              <a:t>It’s October 1789: </a:t>
            </a:r>
            <a:r>
              <a:rPr lang="en-US" smtClean="0"/>
              <a:t>Thousands of protesters have marched to your palace at Versailles.</a:t>
            </a:r>
          </a:p>
          <a:p>
            <a:pPr algn="ctr">
              <a:buFontTx/>
              <a:buNone/>
            </a:pPr>
            <a:r>
              <a:rPr lang="en-US" smtClean="0"/>
              <a:t>They have been stopped from entering the palace by your soldiers, but they are demanding bread and a meeting with you. </a:t>
            </a:r>
          </a:p>
          <a:p>
            <a:pPr algn="ctr">
              <a:buFontTx/>
              <a:buNone/>
            </a:pPr>
            <a:r>
              <a:rPr lang="en-US" smtClean="0"/>
              <a:t>Use your soldiers to disburse the protestors </a:t>
            </a:r>
          </a:p>
          <a:p>
            <a:pPr algn="ctr">
              <a:buFontTx/>
              <a:buNone/>
            </a:pPr>
            <a:r>
              <a:rPr lang="en-US" b="1" i="1" smtClean="0"/>
              <a:t>OR</a:t>
            </a:r>
          </a:p>
          <a:p>
            <a:pPr algn="ctr">
              <a:buFontTx/>
              <a:buNone/>
            </a:pPr>
            <a:r>
              <a:rPr lang="en-US" smtClean="0"/>
              <a:t>Flee to avoid the danger</a:t>
            </a:r>
          </a:p>
          <a:p>
            <a:pPr algn="ctr">
              <a:buFontTx/>
              <a:buNone/>
            </a:pPr>
            <a:r>
              <a:rPr lang="en-US" b="1" i="1" smtClean="0"/>
              <a:t>OR</a:t>
            </a:r>
          </a:p>
          <a:p>
            <a:pPr algn="ctr">
              <a:buFontTx/>
              <a:buNone/>
            </a:pPr>
            <a:r>
              <a:rPr lang="en-US" smtClean="0"/>
              <a:t>Agree to their demands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About Louis XVI</a:t>
            </a:r>
          </a:p>
        </p:txBody>
      </p:sp>
      <p:sp>
        <p:nvSpPr>
          <p:cNvPr id="25602" name="Content Placeholder 2"/>
          <p:cNvSpPr>
            <a:spLocks noGrp="1"/>
          </p:cNvSpPr>
          <p:nvPr>
            <p:ph idx="1"/>
          </p:nvPr>
        </p:nvSpPr>
        <p:spPr/>
        <p:txBody>
          <a:bodyPr/>
          <a:lstStyle/>
          <a:p>
            <a:r>
              <a:rPr lang="en-US" smtClean="0"/>
              <a:t>Louis had some very strong opinions about his role as the king of France. </a:t>
            </a:r>
          </a:p>
          <a:p>
            <a:r>
              <a:rPr lang="en-US" smtClean="0"/>
              <a:t>“Power belongs to me alone – it is not shared with anyone else.” Louis XVI 1766</a:t>
            </a:r>
          </a:p>
          <a:p>
            <a:r>
              <a:rPr lang="en-US" smtClean="0"/>
              <a:t>These views led to his eventual imprisonment and execution.</a:t>
            </a:r>
          </a:p>
          <a:p>
            <a:r>
              <a:rPr lang="en-US" smtClean="0"/>
              <a:t>Can you do better?</a:t>
            </a:r>
          </a:p>
        </p:txBody>
      </p:sp>
      <p:pic>
        <p:nvPicPr>
          <p:cNvPr id="25603" name="Picture 5" descr="lou.jpg"/>
          <p:cNvPicPr>
            <a:picLocks noChangeAspect="1"/>
          </p:cNvPicPr>
          <p:nvPr/>
        </p:nvPicPr>
        <p:blipFill>
          <a:blip r:embed="rId3"/>
          <a:srcRect/>
          <a:stretch>
            <a:fillRect/>
          </a:stretch>
        </p:blipFill>
        <p:spPr bwMode="auto">
          <a:xfrm>
            <a:off x="4465638" y="4400550"/>
            <a:ext cx="249237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choose to use the soldiers to disburse the crowd</a:t>
            </a:r>
            <a:endParaRPr lang="en-US" dirty="0">
              <a:ea typeface="+mj-ea"/>
              <a:cs typeface="+mj-cs"/>
            </a:endParaRPr>
          </a:p>
        </p:txBody>
      </p:sp>
      <p:sp>
        <p:nvSpPr>
          <p:cNvPr id="54274" name="Content Placeholder 2"/>
          <p:cNvSpPr>
            <a:spLocks noGrp="1"/>
          </p:cNvSpPr>
          <p:nvPr>
            <p:ph idx="1"/>
          </p:nvPr>
        </p:nvSpPr>
        <p:spPr>
          <a:xfrm>
            <a:off x="914400" y="1735138"/>
            <a:ext cx="7313613" cy="4530725"/>
          </a:xfrm>
        </p:spPr>
        <p:txBody>
          <a:bodyPr/>
          <a:lstStyle/>
          <a:p>
            <a:pPr algn="ctr">
              <a:buFontTx/>
              <a:buNone/>
            </a:pPr>
            <a:r>
              <a:rPr lang="en-US" sz="2800" dirty="0" smtClean="0"/>
              <a:t>A DISASTEROUS move.</a:t>
            </a:r>
          </a:p>
          <a:p>
            <a:pPr algn="ctr">
              <a:buFontTx/>
              <a:buNone/>
            </a:pPr>
            <a:r>
              <a:rPr lang="en-US" sz="2800" dirty="0" smtClean="0"/>
              <a:t>Your decision to use your soldiers to disburse the crowd is a complete over-reaction. The crowd disbands but violence quickly breaks out. </a:t>
            </a:r>
          </a:p>
          <a:p>
            <a:pPr algn="ctr">
              <a:buFontTx/>
              <a:buNone/>
            </a:pPr>
            <a:r>
              <a:rPr lang="en-US" sz="2800" dirty="0" smtClean="0"/>
              <a:t>Your reputation suffers greatly.</a:t>
            </a:r>
          </a:p>
          <a:p>
            <a:pPr algn="ctr">
              <a:buFontTx/>
              <a:buNone/>
            </a:pPr>
            <a:r>
              <a:rPr lang="en-US" sz="2800" dirty="0" smtClean="0"/>
              <a:t>You really are a bad ruler…</a:t>
            </a:r>
          </a:p>
          <a:p>
            <a:pPr algn="ctr">
              <a:buFontTx/>
              <a:buNone/>
            </a:pPr>
            <a:r>
              <a:rPr lang="en-US" sz="2800" b="1" dirty="0" smtClean="0"/>
              <a:t>Lose 15 respect points</a:t>
            </a:r>
          </a:p>
          <a:p>
            <a:pPr algn="ctr">
              <a:buFontTx/>
              <a:buNone/>
            </a:pPr>
            <a:endParaRPr lang="en-US" dirty="0" smtClean="0"/>
          </a:p>
          <a:p>
            <a:pPr algn="ctr">
              <a:buFontTx/>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You choose to flee the danger</a:t>
            </a:r>
          </a:p>
        </p:txBody>
      </p:sp>
      <p:sp>
        <p:nvSpPr>
          <p:cNvPr id="55298" name="Content Placeholder 2"/>
          <p:cNvSpPr>
            <a:spLocks noGrp="1"/>
          </p:cNvSpPr>
          <p:nvPr>
            <p:ph idx="1"/>
          </p:nvPr>
        </p:nvSpPr>
        <p:spPr>
          <a:xfrm>
            <a:off x="914400" y="1735138"/>
            <a:ext cx="7313613" cy="4594225"/>
          </a:xfrm>
        </p:spPr>
        <p:txBody>
          <a:bodyPr/>
          <a:lstStyle/>
          <a:p>
            <a:pPr algn="ctr">
              <a:buFontTx/>
              <a:buNone/>
            </a:pPr>
            <a:r>
              <a:rPr lang="en-US" sz="3200" dirty="0" smtClean="0"/>
              <a:t>Your palace is surrounded by thousands of protesters. </a:t>
            </a:r>
          </a:p>
          <a:p>
            <a:pPr algn="ctr">
              <a:buFontTx/>
              <a:buNone/>
            </a:pPr>
            <a:r>
              <a:rPr lang="en-US" sz="3200" dirty="0" smtClean="0"/>
              <a:t>Your feeble attempt to escape comes to nothing. You are quickly spotted and are forced to meet the protesters.</a:t>
            </a:r>
          </a:p>
          <a:p>
            <a:pPr algn="ctr">
              <a:buFontTx/>
              <a:buNone/>
            </a:pPr>
            <a:r>
              <a:rPr lang="en-US" sz="3200" dirty="0" smtClean="0"/>
              <a:t>Your reputation suffers badly.</a:t>
            </a:r>
          </a:p>
          <a:p>
            <a:pPr algn="ctr">
              <a:buFontTx/>
              <a:buNone/>
            </a:pPr>
            <a:r>
              <a:rPr lang="en-US" sz="3200" b="1" dirty="0" smtClean="0"/>
              <a:t>Lose 10 respect points…how many do you</a:t>
            </a:r>
          </a:p>
          <a:p>
            <a:pPr algn="ctr">
              <a:buFontTx/>
              <a:buNone/>
            </a:pPr>
            <a:r>
              <a:rPr lang="en-US" sz="3200" b="1" dirty="0" smtClean="0"/>
              <a:t> even have left?!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You chose to accept their demands</a:t>
            </a:r>
          </a:p>
        </p:txBody>
      </p:sp>
      <p:sp>
        <p:nvSpPr>
          <p:cNvPr id="56322" name="Content Placeholder 2"/>
          <p:cNvSpPr>
            <a:spLocks noGrp="1"/>
          </p:cNvSpPr>
          <p:nvPr>
            <p:ph idx="1"/>
          </p:nvPr>
        </p:nvSpPr>
        <p:spPr/>
        <p:txBody>
          <a:bodyPr/>
          <a:lstStyle/>
          <a:p>
            <a:pPr algn="ctr">
              <a:buFontTx/>
              <a:buNone/>
            </a:pPr>
            <a:r>
              <a:rPr lang="en-US" sz="2800" dirty="0" smtClean="0"/>
              <a:t>The best decision under the circumstances</a:t>
            </a:r>
          </a:p>
          <a:p>
            <a:pPr algn="ctr">
              <a:buFontTx/>
              <a:buNone/>
            </a:pPr>
            <a:r>
              <a:rPr lang="en-US" sz="2800" dirty="0" smtClean="0"/>
              <a:t>The decision to meet the protesters helps to calm things down a bit. </a:t>
            </a:r>
          </a:p>
          <a:p>
            <a:pPr algn="ctr">
              <a:buFontTx/>
              <a:buNone/>
            </a:pPr>
            <a:r>
              <a:rPr lang="en-US" sz="2800" dirty="0" smtClean="0"/>
              <a:t>You are however, still humiliated by the experience.  </a:t>
            </a:r>
          </a:p>
          <a:p>
            <a:pPr algn="ctr">
              <a:buFontTx/>
              <a:buNone/>
            </a:pPr>
            <a:r>
              <a:rPr lang="en-US" sz="2800" b="1" dirty="0" smtClean="0"/>
              <a:t>Lose 5 respect points.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What did Louis XVI really do? </a:t>
            </a:r>
          </a:p>
        </p:txBody>
      </p:sp>
      <p:sp>
        <p:nvSpPr>
          <p:cNvPr id="57346" name="Content Placeholder 2"/>
          <p:cNvSpPr>
            <a:spLocks noGrp="1"/>
          </p:cNvSpPr>
          <p:nvPr>
            <p:ph idx="1"/>
          </p:nvPr>
        </p:nvSpPr>
        <p:spPr/>
        <p:txBody>
          <a:bodyPr/>
          <a:lstStyle/>
          <a:p>
            <a:pPr algn="ctr">
              <a:buFontTx/>
              <a:buNone/>
            </a:pPr>
            <a:r>
              <a:rPr lang="en-US" smtClean="0"/>
              <a:t>In real life Louis XVI was forced to meet the protesters. </a:t>
            </a:r>
          </a:p>
          <a:p>
            <a:pPr algn="ctr">
              <a:buFontTx/>
              <a:buNone/>
            </a:pPr>
            <a:r>
              <a:rPr lang="en-US" smtClean="0"/>
              <a:t>They forced the royal family to come back to Paris, where they were confined to Tuilleries. </a:t>
            </a:r>
          </a:p>
        </p:txBody>
      </p:sp>
      <p:pic>
        <p:nvPicPr>
          <p:cNvPr id="57347" name="Picture 3" descr="560801699_c2ec1a65e5.jpg"/>
          <p:cNvPicPr>
            <a:picLocks noChangeAspect="1"/>
          </p:cNvPicPr>
          <p:nvPr/>
        </p:nvPicPr>
        <p:blipFill>
          <a:blip r:embed="rId3"/>
          <a:srcRect/>
          <a:stretch>
            <a:fillRect/>
          </a:stretch>
        </p:blipFill>
        <p:spPr bwMode="auto">
          <a:xfrm>
            <a:off x="2497138" y="3290888"/>
            <a:ext cx="4022725"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Decision 8: A new Constitution is written</a:t>
            </a:r>
            <a:endParaRPr lang="en-US" dirty="0">
              <a:ea typeface="+mj-ea"/>
              <a:cs typeface="+mj-cs"/>
            </a:endParaRPr>
          </a:p>
        </p:txBody>
      </p:sp>
      <p:sp>
        <p:nvSpPr>
          <p:cNvPr id="3" name="Content Placeholder 2"/>
          <p:cNvSpPr>
            <a:spLocks noGrp="1"/>
          </p:cNvSpPr>
          <p:nvPr>
            <p:ph idx="1"/>
          </p:nvPr>
        </p:nvSpPr>
        <p:spPr>
          <a:xfrm>
            <a:off x="914400" y="1735138"/>
            <a:ext cx="7313613" cy="4741862"/>
          </a:xfrm>
        </p:spPr>
        <p:txBody>
          <a:bodyPr rtlCol="0">
            <a:normAutofit lnSpcReduction="10000"/>
          </a:bodyPr>
          <a:lstStyle/>
          <a:p>
            <a:pPr algn="ctr" fontAlgn="auto">
              <a:spcAft>
                <a:spcPts val="0"/>
              </a:spcAft>
              <a:buFontTx/>
              <a:buNone/>
              <a:defRPr/>
            </a:pPr>
            <a:r>
              <a:rPr lang="en-US" b="1" dirty="0" smtClean="0">
                <a:ea typeface="+mn-ea"/>
                <a:cs typeface="+mn-cs"/>
              </a:rPr>
              <a:t>It’s June 1791: </a:t>
            </a:r>
            <a:r>
              <a:rPr lang="en-US" dirty="0" smtClean="0">
                <a:ea typeface="+mn-ea"/>
                <a:cs typeface="+mn-cs"/>
              </a:rPr>
              <a:t>You have been returned to Paris by the protesters. Although you are being held prisoners at </a:t>
            </a:r>
            <a:r>
              <a:rPr lang="en-US" dirty="0" err="1" smtClean="0">
                <a:ea typeface="+mn-ea"/>
                <a:cs typeface="+mn-cs"/>
              </a:rPr>
              <a:t>Tuilleries</a:t>
            </a:r>
            <a:r>
              <a:rPr lang="en-US" dirty="0" smtClean="0">
                <a:ea typeface="+mn-ea"/>
                <a:cs typeface="+mn-cs"/>
              </a:rPr>
              <a:t>, your living conditions are quite good. </a:t>
            </a:r>
          </a:p>
          <a:p>
            <a:pPr algn="ctr" fontAlgn="auto">
              <a:spcAft>
                <a:spcPts val="0"/>
              </a:spcAft>
              <a:buFontTx/>
              <a:buNone/>
              <a:defRPr/>
            </a:pPr>
            <a:r>
              <a:rPr lang="en-US" dirty="0" smtClean="0">
                <a:ea typeface="+mn-ea"/>
                <a:cs typeface="+mn-cs"/>
              </a:rPr>
              <a:t>You have been told to accept a new constitution that will limit your royal powers. You are more unpopular than ever before. It would not be a good idea to reject the constitution outright. </a:t>
            </a:r>
          </a:p>
          <a:p>
            <a:pPr algn="ctr" fontAlgn="auto">
              <a:spcAft>
                <a:spcPts val="0"/>
              </a:spcAft>
              <a:buFontTx/>
              <a:buNone/>
              <a:defRPr/>
            </a:pPr>
            <a:r>
              <a:rPr lang="en-US" dirty="0" smtClean="0">
                <a:ea typeface="+mn-ea"/>
                <a:cs typeface="+mn-cs"/>
              </a:rPr>
              <a:t>Agree to the terms of the new Constitution.</a:t>
            </a:r>
          </a:p>
          <a:p>
            <a:pPr algn="ctr" fontAlgn="auto">
              <a:spcAft>
                <a:spcPts val="0"/>
              </a:spcAft>
              <a:buFontTx/>
              <a:buNone/>
              <a:defRPr/>
            </a:pPr>
            <a:r>
              <a:rPr lang="en-US" dirty="0" smtClean="0">
                <a:ea typeface="+mn-ea"/>
                <a:cs typeface="+mn-cs"/>
              </a:rPr>
              <a:t>OR</a:t>
            </a:r>
            <a:br>
              <a:rPr lang="en-US" dirty="0" smtClean="0">
                <a:ea typeface="+mn-ea"/>
                <a:cs typeface="+mn-cs"/>
              </a:rPr>
            </a:br>
            <a:r>
              <a:rPr lang="en-US" dirty="0" smtClean="0">
                <a:ea typeface="+mn-ea"/>
                <a:cs typeface="+mn-cs"/>
              </a:rPr>
              <a:t>Flee from France and get help from someone who cares. </a:t>
            </a:r>
            <a:endParaRPr lang="en-US" dirty="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have agreed to sign the new Constitution</a:t>
            </a:r>
            <a:endParaRPr lang="en-US" dirty="0">
              <a:ea typeface="+mj-ea"/>
              <a:cs typeface="+mj-cs"/>
            </a:endParaRPr>
          </a:p>
        </p:txBody>
      </p:sp>
      <p:sp>
        <p:nvSpPr>
          <p:cNvPr id="59394" name="Content Placeholder 2"/>
          <p:cNvSpPr>
            <a:spLocks noGrp="1"/>
          </p:cNvSpPr>
          <p:nvPr>
            <p:ph idx="1"/>
          </p:nvPr>
        </p:nvSpPr>
        <p:spPr/>
        <p:txBody>
          <a:bodyPr/>
          <a:lstStyle/>
          <a:p>
            <a:pPr algn="ctr">
              <a:buFontTx/>
              <a:buNone/>
            </a:pPr>
            <a:r>
              <a:rPr lang="en-US" sz="3200" b="1" smtClean="0"/>
              <a:t>A good decision</a:t>
            </a:r>
            <a:endParaRPr lang="en-US" sz="3200" smtClean="0"/>
          </a:p>
          <a:p>
            <a:pPr algn="ctr">
              <a:buFontTx/>
              <a:buNone/>
            </a:pPr>
            <a:r>
              <a:rPr lang="en-US" sz="3200" smtClean="0"/>
              <a:t>You realize your position is hopeless</a:t>
            </a:r>
          </a:p>
          <a:p>
            <a:pPr algn="ctr">
              <a:buFontTx/>
              <a:buNone/>
            </a:pPr>
            <a:r>
              <a:rPr lang="en-US" sz="3200" smtClean="0"/>
              <a:t>By signing the constitution, you live to fight another day. </a:t>
            </a:r>
          </a:p>
          <a:p>
            <a:pPr algn="ctr">
              <a:buFontTx/>
              <a:buNone/>
            </a:pPr>
            <a:r>
              <a:rPr lang="en-US" sz="3200" b="1" smtClean="0"/>
              <a:t>Gain 5 respect points, rockstar.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You chose to flee…</a:t>
            </a:r>
          </a:p>
        </p:txBody>
      </p:sp>
      <p:sp>
        <p:nvSpPr>
          <p:cNvPr id="60418" name="Content Placeholder 2"/>
          <p:cNvSpPr>
            <a:spLocks noGrp="1"/>
          </p:cNvSpPr>
          <p:nvPr>
            <p:ph idx="1"/>
          </p:nvPr>
        </p:nvSpPr>
        <p:spPr>
          <a:xfrm>
            <a:off x="914400" y="1735138"/>
            <a:ext cx="7313613" cy="4551362"/>
          </a:xfrm>
        </p:spPr>
        <p:txBody>
          <a:bodyPr/>
          <a:lstStyle/>
          <a:p>
            <a:pPr algn="ctr">
              <a:buFontTx/>
              <a:buNone/>
            </a:pPr>
            <a:r>
              <a:rPr lang="en-US" sz="3200" b="1" dirty="0" smtClean="0"/>
              <a:t>A bad decision</a:t>
            </a:r>
          </a:p>
          <a:p>
            <a:pPr algn="ctr">
              <a:buFontTx/>
              <a:buNone/>
            </a:pPr>
            <a:r>
              <a:rPr lang="en-US" sz="3200" dirty="0" smtClean="0"/>
              <a:t>Even in disguise you don’t get far. You are caught and return to Paris immediately. It is obvious you have lost the trust of your people.  </a:t>
            </a:r>
          </a:p>
          <a:p>
            <a:pPr algn="ctr">
              <a:buFontTx/>
              <a:buNone/>
            </a:pPr>
            <a:r>
              <a:rPr lang="en-US" sz="3200" b="1" dirty="0" smtClean="0"/>
              <a:t>Lose 15 respect points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What did Louis really do? </a:t>
            </a:r>
          </a:p>
        </p:txBody>
      </p:sp>
      <p:sp>
        <p:nvSpPr>
          <p:cNvPr id="61442" name="Content Placeholder 2"/>
          <p:cNvSpPr>
            <a:spLocks noGrp="1"/>
          </p:cNvSpPr>
          <p:nvPr>
            <p:ph idx="1"/>
          </p:nvPr>
        </p:nvSpPr>
        <p:spPr/>
        <p:txBody>
          <a:bodyPr/>
          <a:lstStyle/>
          <a:p>
            <a:pPr algn="ctr">
              <a:buFontTx/>
              <a:buNone/>
            </a:pPr>
            <a:r>
              <a:rPr lang="en-US" smtClean="0"/>
              <a:t>Louis decided to flee to England with his family.</a:t>
            </a:r>
          </a:p>
          <a:p>
            <a:pPr algn="ctr">
              <a:buFontTx/>
              <a:buNone/>
            </a:pPr>
            <a:r>
              <a:rPr lang="en-US" smtClean="0"/>
              <a:t>He was caught at Varennes and was accused of treason.</a:t>
            </a:r>
          </a:p>
          <a:p>
            <a:pPr algn="ctr">
              <a:buFontTx/>
              <a:buNone/>
            </a:pPr>
            <a:r>
              <a:rPr lang="en-US" smtClean="0"/>
              <a:t>He was later forced to accept the Constitution limiting his powers. </a:t>
            </a:r>
          </a:p>
        </p:txBody>
      </p:sp>
      <p:pic>
        <p:nvPicPr>
          <p:cNvPr id="61443" name="Picture 3" descr="350px-Arrest_of_Louis_XVI_and_his_Family,_Varennes,_1791.jpg"/>
          <p:cNvPicPr>
            <a:picLocks noChangeAspect="1"/>
          </p:cNvPicPr>
          <p:nvPr/>
        </p:nvPicPr>
        <p:blipFill>
          <a:blip r:embed="rId3"/>
          <a:srcRect/>
          <a:stretch>
            <a:fillRect/>
          </a:stretch>
        </p:blipFill>
        <p:spPr bwMode="auto">
          <a:xfrm>
            <a:off x="2667000" y="3860800"/>
            <a:ext cx="3640138"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How well did you do?</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Tx/>
              <a:buNone/>
              <a:defRPr/>
            </a:pPr>
            <a:r>
              <a:rPr lang="en-US" dirty="0" smtClean="0">
                <a:ea typeface="+mn-ea"/>
                <a:cs typeface="+mn-cs"/>
              </a:rPr>
              <a:t>You have completed this simulation…how did you match up to Louis XVI?</a:t>
            </a:r>
          </a:p>
          <a:p>
            <a:pPr fontAlgn="auto">
              <a:spcAft>
                <a:spcPts val="0"/>
              </a:spcAft>
              <a:buFontTx/>
              <a:buNone/>
              <a:defRPr/>
            </a:pPr>
            <a:endParaRPr lang="en-US" dirty="0" smtClean="0">
              <a:ea typeface="+mn-ea"/>
              <a:cs typeface="+mn-cs"/>
            </a:endParaRPr>
          </a:p>
          <a:p>
            <a:pPr fontAlgn="auto">
              <a:spcAft>
                <a:spcPts val="0"/>
              </a:spcAft>
              <a:buFontTx/>
              <a:buNone/>
              <a:defRPr/>
            </a:pPr>
            <a:r>
              <a:rPr lang="en-US" dirty="0" smtClean="0">
                <a:ea typeface="+mn-ea"/>
                <a:cs typeface="+mn-cs"/>
              </a:rPr>
              <a:t>How many respect points do you have left?</a:t>
            </a:r>
          </a:p>
          <a:p>
            <a:pPr fontAlgn="auto">
              <a:spcAft>
                <a:spcPts val="0"/>
              </a:spcAft>
              <a:defRPr/>
            </a:pPr>
            <a:r>
              <a:rPr lang="en-US" dirty="0" smtClean="0">
                <a:ea typeface="+mn-ea"/>
                <a:cs typeface="+mn-cs"/>
              </a:rPr>
              <a:t>0-24</a:t>
            </a:r>
          </a:p>
          <a:p>
            <a:pPr fontAlgn="auto">
              <a:spcAft>
                <a:spcPts val="0"/>
              </a:spcAft>
              <a:defRPr/>
            </a:pPr>
            <a:r>
              <a:rPr lang="en-US" dirty="0" smtClean="0">
                <a:ea typeface="+mn-ea"/>
                <a:cs typeface="+mn-cs"/>
              </a:rPr>
              <a:t>25-49</a:t>
            </a:r>
          </a:p>
          <a:p>
            <a:pPr fontAlgn="auto">
              <a:spcAft>
                <a:spcPts val="0"/>
              </a:spcAft>
              <a:defRPr/>
            </a:pPr>
            <a:r>
              <a:rPr lang="en-US" dirty="0" smtClean="0">
                <a:ea typeface="+mn-ea"/>
                <a:cs typeface="+mn-cs"/>
              </a:rPr>
              <a:t>50-74</a:t>
            </a:r>
          </a:p>
          <a:p>
            <a:pPr fontAlgn="auto">
              <a:spcAft>
                <a:spcPts val="0"/>
              </a:spcAft>
              <a:defRPr/>
            </a:pPr>
            <a:r>
              <a:rPr lang="en-US" dirty="0" smtClean="0">
                <a:ea typeface="+mn-ea"/>
                <a:cs typeface="+mn-cs"/>
              </a:rPr>
              <a:t>75-100</a:t>
            </a:r>
            <a:endParaRPr lang="en-US" dirty="0">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You have 0-24 points…WOW!</a:t>
            </a:r>
          </a:p>
        </p:txBody>
      </p:sp>
      <p:sp>
        <p:nvSpPr>
          <p:cNvPr id="63490" name="Content Placeholder 2"/>
          <p:cNvSpPr>
            <a:spLocks noGrp="1"/>
          </p:cNvSpPr>
          <p:nvPr>
            <p:ph idx="1"/>
          </p:nvPr>
        </p:nvSpPr>
        <p:spPr/>
        <p:txBody>
          <a:bodyPr/>
          <a:lstStyle/>
          <a:p>
            <a:pPr>
              <a:buFontTx/>
              <a:buNone/>
            </a:pPr>
            <a:endParaRPr lang="en-US"/>
          </a:p>
        </p:txBody>
      </p:sp>
      <p:pic>
        <p:nvPicPr>
          <p:cNvPr id="63491" name="Picture 3" descr="louis-xvi-execution.jpg"/>
          <p:cNvPicPr>
            <a:picLocks noChangeAspect="1"/>
          </p:cNvPicPr>
          <p:nvPr/>
        </p:nvPicPr>
        <p:blipFill>
          <a:blip r:embed="rId3"/>
          <a:srcRect/>
          <a:stretch>
            <a:fillRect/>
          </a:stretch>
        </p:blipFill>
        <p:spPr bwMode="auto">
          <a:xfrm>
            <a:off x="5422900" y="1943100"/>
            <a:ext cx="3403600" cy="4668838"/>
          </a:xfrm>
          <a:prstGeom prst="rect">
            <a:avLst/>
          </a:prstGeom>
          <a:noFill/>
          <a:ln w="9525">
            <a:noFill/>
            <a:miter lim="800000"/>
            <a:headEnd/>
            <a:tailEnd/>
          </a:ln>
        </p:spPr>
      </p:pic>
      <p:sp>
        <p:nvSpPr>
          <p:cNvPr id="63492" name="TextBox 4"/>
          <p:cNvSpPr txBox="1">
            <a:spLocks noChangeArrowheads="1"/>
          </p:cNvSpPr>
          <p:nvPr/>
        </p:nvSpPr>
        <p:spPr bwMode="auto">
          <a:xfrm>
            <a:off x="423863" y="1371600"/>
            <a:ext cx="4422775" cy="5170488"/>
          </a:xfrm>
          <a:prstGeom prst="rect">
            <a:avLst/>
          </a:prstGeom>
          <a:noFill/>
          <a:ln w="9525">
            <a:noFill/>
            <a:miter lim="800000"/>
            <a:headEnd/>
            <a:tailEnd/>
          </a:ln>
        </p:spPr>
        <p:txBody>
          <a:bodyPr>
            <a:prstTxWarp prst="textNoShape">
              <a:avLst/>
            </a:prstTxWarp>
            <a:spAutoFit/>
          </a:bodyPr>
          <a:lstStyle/>
          <a:p>
            <a:r>
              <a:rPr lang="en-US" sz="2400" b="1">
                <a:latin typeface="Goudy Old Style" pitchFamily="-60" charset="0"/>
              </a:rPr>
              <a:t>A poor performance for a “king”</a:t>
            </a:r>
            <a:endParaRPr lang="en-US" sz="2400">
              <a:latin typeface="Goudy Old Style" pitchFamily="-60" charset="0"/>
            </a:endParaRPr>
          </a:p>
          <a:p>
            <a:endParaRPr lang="en-US" sz="2400">
              <a:latin typeface="Goudy Old Style" pitchFamily="-60" charset="0"/>
            </a:endParaRPr>
          </a:p>
          <a:p>
            <a:r>
              <a:rPr lang="en-US" sz="2400">
                <a:latin typeface="Goudy Old Style" pitchFamily="-60" charset="0"/>
              </a:rPr>
              <a:t>You made too many bad </a:t>
            </a:r>
          </a:p>
          <a:p>
            <a:r>
              <a:rPr lang="en-US" sz="2400">
                <a:latin typeface="Goudy Old Style" pitchFamily="-60" charset="0"/>
              </a:rPr>
              <a:t>decisions…even Louis XVI could have done better!</a:t>
            </a:r>
          </a:p>
          <a:p>
            <a:endParaRPr lang="en-US" sz="2400">
              <a:latin typeface="Goudy Old Style" pitchFamily="-60" charset="0"/>
            </a:endParaRPr>
          </a:p>
          <a:p>
            <a:r>
              <a:rPr lang="en-US" sz="2400">
                <a:latin typeface="Goudy Old Style" pitchFamily="-60" charset="0"/>
              </a:rPr>
              <a:t>You have lost your royal power and are hated by the people. </a:t>
            </a:r>
          </a:p>
          <a:p>
            <a:endParaRPr lang="en-US" sz="2400">
              <a:latin typeface="Goudy Old Style" pitchFamily="-60" charset="0"/>
            </a:endParaRPr>
          </a:p>
          <a:p>
            <a:r>
              <a:rPr lang="en-US" sz="2400">
                <a:latin typeface="Goudy Old Style" pitchFamily="-60" charset="0"/>
              </a:rPr>
              <a:t>France will most certainly become a republic and at this very moment executioners are coming to send you to the Guillotine. </a:t>
            </a:r>
          </a:p>
          <a:p>
            <a:endParaRPr lang="en-US">
              <a:latin typeface="Goudy Old Style" pitchFamily="-6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444500" y="503238"/>
            <a:ext cx="8699500" cy="868362"/>
          </a:xfrm>
        </p:spPr>
        <p:txBody>
          <a:bodyPr/>
          <a:lstStyle/>
          <a:p>
            <a:r>
              <a:rPr lang="en-US" smtClean="0"/>
              <a:t>Decision 1: You need more money</a:t>
            </a:r>
          </a:p>
        </p:txBody>
      </p:sp>
      <p:sp>
        <p:nvSpPr>
          <p:cNvPr id="26626" name="Content Placeholder 2"/>
          <p:cNvSpPr>
            <a:spLocks noGrp="1"/>
          </p:cNvSpPr>
          <p:nvPr>
            <p:ph idx="1"/>
          </p:nvPr>
        </p:nvSpPr>
        <p:spPr>
          <a:xfrm>
            <a:off x="444500" y="1371600"/>
            <a:ext cx="7783513" cy="2636838"/>
          </a:xfrm>
        </p:spPr>
        <p:txBody>
          <a:bodyPr/>
          <a:lstStyle/>
          <a:p>
            <a:pPr algn="ctr">
              <a:buFontTx/>
              <a:buNone/>
            </a:pPr>
            <a:r>
              <a:rPr lang="en-US" b="1" smtClean="0"/>
              <a:t>It’s February 1787: </a:t>
            </a:r>
            <a:r>
              <a:rPr lang="en-US" smtClean="0"/>
              <a:t>Your government is spending more money than it receives. To improve your situation, your finance minister has devised a new scheme to tax the rich landowners. These extra taxes will help raise some money. </a:t>
            </a:r>
          </a:p>
          <a:p>
            <a:pPr algn="ctr">
              <a:buFontTx/>
              <a:buNone/>
            </a:pPr>
            <a:r>
              <a:rPr lang="en-US" sz="2000" smtClean="0"/>
              <a:t>He has invited a group of noblemen to Paris to approve the new tax. The nobles have said they do not have the power to approve the new taxes.</a:t>
            </a:r>
          </a:p>
          <a:p>
            <a:pPr algn="ctr">
              <a:buFontTx/>
              <a:buNone/>
            </a:pPr>
            <a:endParaRPr lang="en-US" smtClean="0"/>
          </a:p>
          <a:p>
            <a:pPr lvl="1" algn="ctr">
              <a:buFontTx/>
              <a:buNone/>
            </a:pPr>
            <a:r>
              <a:rPr lang="en-US" sz="1400" smtClean="0"/>
              <a:t>Back down and sack your finance minister.</a:t>
            </a:r>
          </a:p>
          <a:p>
            <a:pPr lvl="1" algn="ctr">
              <a:buFontTx/>
              <a:buNone/>
            </a:pPr>
            <a:endParaRPr lang="en-US" sz="1400" smtClean="0"/>
          </a:p>
          <a:p>
            <a:pPr lvl="1" algn="ctr">
              <a:buFontTx/>
              <a:buNone/>
            </a:pPr>
            <a:r>
              <a:rPr lang="en-US" sz="1400" smtClean="0"/>
              <a:t>OR</a:t>
            </a:r>
          </a:p>
          <a:p>
            <a:pPr lvl="1" algn="ctr">
              <a:buFontTx/>
              <a:buNone/>
            </a:pPr>
            <a:endParaRPr lang="en-US" sz="1400" smtClean="0"/>
          </a:p>
          <a:p>
            <a:pPr lvl="1" algn="ctr">
              <a:buFontTx/>
              <a:buNone/>
            </a:pPr>
            <a:r>
              <a:rPr lang="en-US" sz="1400" smtClean="0"/>
              <a:t>Stand firm and force the nobles to agree to the new tax.  </a:t>
            </a:r>
          </a:p>
        </p:txBody>
      </p:sp>
      <p:pic>
        <p:nvPicPr>
          <p:cNvPr id="26627" name="Picture 4" descr="phpEltN7OAM.jpg"/>
          <p:cNvPicPr>
            <a:picLocks noChangeAspect="1"/>
          </p:cNvPicPr>
          <p:nvPr/>
        </p:nvPicPr>
        <p:blipFill>
          <a:blip r:embed="rId3"/>
          <a:srcRect/>
          <a:stretch>
            <a:fillRect/>
          </a:stretch>
        </p:blipFill>
        <p:spPr bwMode="auto">
          <a:xfrm rot="-1643215">
            <a:off x="965200" y="4919663"/>
            <a:ext cx="904875" cy="574675"/>
          </a:xfrm>
          <a:prstGeom prst="rect">
            <a:avLst/>
          </a:prstGeom>
          <a:noFill/>
          <a:ln w="9525">
            <a:noFill/>
            <a:miter lim="800000"/>
            <a:headEnd/>
            <a:tailEnd/>
          </a:ln>
        </p:spPr>
      </p:pic>
      <p:pic>
        <p:nvPicPr>
          <p:cNvPr id="26628" name="Picture 5" descr="assignat2.gif"/>
          <p:cNvPicPr>
            <a:picLocks noChangeAspect="1"/>
          </p:cNvPicPr>
          <p:nvPr/>
        </p:nvPicPr>
        <p:blipFill>
          <a:blip r:embed="rId4"/>
          <a:srcRect/>
          <a:stretch>
            <a:fillRect/>
          </a:stretch>
        </p:blipFill>
        <p:spPr bwMode="auto">
          <a:xfrm>
            <a:off x="6632575" y="4116388"/>
            <a:ext cx="2149475" cy="155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You have 25-49 points</a:t>
            </a:r>
          </a:p>
        </p:txBody>
      </p:sp>
      <p:sp>
        <p:nvSpPr>
          <p:cNvPr id="64514" name="Content Placeholder 2"/>
          <p:cNvSpPr>
            <a:spLocks noGrp="1"/>
          </p:cNvSpPr>
          <p:nvPr>
            <p:ph idx="1"/>
          </p:nvPr>
        </p:nvSpPr>
        <p:spPr>
          <a:xfrm>
            <a:off x="914400" y="1735138"/>
            <a:ext cx="5508625" cy="4594225"/>
          </a:xfrm>
        </p:spPr>
        <p:txBody>
          <a:bodyPr/>
          <a:lstStyle/>
          <a:p>
            <a:pPr>
              <a:buFontTx/>
              <a:buNone/>
            </a:pPr>
            <a:r>
              <a:rPr lang="en-US" smtClean="0"/>
              <a:t>A below average performance</a:t>
            </a:r>
          </a:p>
          <a:p>
            <a:pPr>
              <a:buFontTx/>
              <a:buNone/>
            </a:pPr>
            <a:r>
              <a:rPr lang="en-US" smtClean="0"/>
              <a:t>You mainly made some BAD choices – just like Louis XVI.</a:t>
            </a:r>
          </a:p>
          <a:p>
            <a:pPr>
              <a:buFontTx/>
              <a:buNone/>
            </a:pPr>
            <a:r>
              <a:rPr lang="en-US" smtClean="0"/>
              <a:t>You have lost your royal powers and are disliked by the people. </a:t>
            </a:r>
          </a:p>
          <a:p>
            <a:pPr>
              <a:buFontTx/>
              <a:buNone/>
            </a:pPr>
            <a:r>
              <a:rPr lang="en-US" smtClean="0"/>
              <a:t>France will become a republic and your execution is very likely. </a:t>
            </a:r>
          </a:p>
          <a:p>
            <a:pPr>
              <a:buFontTx/>
              <a:buNone/>
            </a:pPr>
            <a:r>
              <a:rPr lang="en-US" smtClean="0"/>
              <a:t>In short – it bites to be you. </a:t>
            </a:r>
          </a:p>
        </p:txBody>
      </p:sp>
      <p:pic>
        <p:nvPicPr>
          <p:cNvPr id="64515" name="Picture 3" descr="exec.jpg"/>
          <p:cNvPicPr>
            <a:picLocks noChangeAspect="1"/>
          </p:cNvPicPr>
          <p:nvPr/>
        </p:nvPicPr>
        <p:blipFill>
          <a:blip r:embed="rId3"/>
          <a:srcRect/>
          <a:stretch>
            <a:fillRect/>
          </a:stretch>
        </p:blipFill>
        <p:spPr bwMode="auto">
          <a:xfrm>
            <a:off x="6423025" y="3297238"/>
            <a:ext cx="2187575" cy="303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You have 50-74 points left</a:t>
            </a:r>
          </a:p>
        </p:txBody>
      </p:sp>
      <p:sp>
        <p:nvSpPr>
          <p:cNvPr id="65538" name="Content Placeholder 2"/>
          <p:cNvSpPr>
            <a:spLocks noGrp="1"/>
          </p:cNvSpPr>
          <p:nvPr>
            <p:ph idx="1"/>
          </p:nvPr>
        </p:nvSpPr>
        <p:spPr>
          <a:xfrm>
            <a:off x="914400" y="1735138"/>
            <a:ext cx="6134100" cy="4056062"/>
          </a:xfrm>
        </p:spPr>
        <p:txBody>
          <a:bodyPr/>
          <a:lstStyle/>
          <a:p>
            <a:pPr>
              <a:buFontTx/>
              <a:buNone/>
            </a:pPr>
            <a:r>
              <a:rPr lang="en-US" smtClean="0"/>
              <a:t>An above average performance.</a:t>
            </a:r>
          </a:p>
          <a:p>
            <a:pPr>
              <a:buFontTx/>
              <a:buNone/>
            </a:pPr>
            <a:r>
              <a:rPr lang="en-US" smtClean="0"/>
              <a:t>You made mainly good decisions – better than Louis XVI. </a:t>
            </a:r>
          </a:p>
          <a:p>
            <a:pPr>
              <a:buFontTx/>
              <a:buNone/>
            </a:pPr>
            <a:r>
              <a:rPr lang="en-US" smtClean="0"/>
              <a:t>You have lost your royal power, but are still fairly popular with the people. </a:t>
            </a:r>
          </a:p>
          <a:p>
            <a:pPr>
              <a:buFontTx/>
              <a:buNone/>
            </a:pPr>
            <a:r>
              <a:rPr lang="en-US" smtClean="0"/>
              <a:t>France will become a Republic, but your execution seems unlikely…for now. </a:t>
            </a:r>
          </a:p>
        </p:txBody>
      </p:sp>
      <p:pic>
        <p:nvPicPr>
          <p:cNvPr id="65539" name="Picture 3" descr="French flag.png"/>
          <p:cNvPicPr>
            <a:picLocks noChangeAspect="1"/>
          </p:cNvPicPr>
          <p:nvPr/>
        </p:nvPicPr>
        <p:blipFill>
          <a:blip r:embed="rId3"/>
          <a:srcRect/>
          <a:stretch>
            <a:fillRect/>
          </a:stretch>
        </p:blipFill>
        <p:spPr bwMode="auto">
          <a:xfrm>
            <a:off x="5697538" y="3324225"/>
            <a:ext cx="3446462"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You have 75 or more points left</a:t>
            </a:r>
          </a:p>
        </p:txBody>
      </p:sp>
      <p:sp>
        <p:nvSpPr>
          <p:cNvPr id="3" name="Content Placeholder 2"/>
          <p:cNvSpPr>
            <a:spLocks noGrp="1"/>
          </p:cNvSpPr>
          <p:nvPr>
            <p:ph idx="1"/>
          </p:nvPr>
        </p:nvSpPr>
        <p:spPr/>
        <p:txBody>
          <a:bodyPr rtlCol="0">
            <a:normAutofit lnSpcReduction="10000"/>
          </a:bodyPr>
          <a:lstStyle/>
          <a:p>
            <a:pPr fontAlgn="auto">
              <a:spcAft>
                <a:spcPts val="0"/>
              </a:spcAft>
              <a:buFontTx/>
              <a:buNone/>
              <a:defRPr/>
            </a:pPr>
            <a:r>
              <a:rPr lang="en-US" sz="3200" dirty="0" smtClean="0">
                <a:ea typeface="+mn-ea"/>
                <a:cs typeface="+mn-cs"/>
              </a:rPr>
              <a:t>An excellent performance</a:t>
            </a:r>
          </a:p>
          <a:p>
            <a:pPr fontAlgn="auto">
              <a:spcAft>
                <a:spcPts val="0"/>
              </a:spcAft>
              <a:buFontTx/>
              <a:buNone/>
              <a:defRPr/>
            </a:pPr>
            <a:r>
              <a:rPr lang="en-US" sz="3200" dirty="0" smtClean="0">
                <a:ea typeface="+mn-ea"/>
                <a:cs typeface="+mn-cs"/>
              </a:rPr>
              <a:t>You made lots of good decisions – much better than Louis XVI.</a:t>
            </a:r>
          </a:p>
          <a:p>
            <a:pPr fontAlgn="auto">
              <a:spcAft>
                <a:spcPts val="0"/>
              </a:spcAft>
              <a:buFontTx/>
              <a:buNone/>
              <a:defRPr/>
            </a:pPr>
            <a:r>
              <a:rPr lang="en-US" sz="3200" dirty="0" smtClean="0">
                <a:ea typeface="+mn-ea"/>
                <a:cs typeface="+mn-cs"/>
              </a:rPr>
              <a:t>You have lost most of your royal power, but you are still liked by the people. </a:t>
            </a:r>
          </a:p>
          <a:p>
            <a:pPr fontAlgn="auto">
              <a:spcAft>
                <a:spcPts val="0"/>
              </a:spcAft>
              <a:buFontTx/>
              <a:buNone/>
              <a:defRPr/>
            </a:pPr>
            <a:r>
              <a:rPr lang="en-US" sz="3200" dirty="0" smtClean="0">
                <a:ea typeface="+mn-ea"/>
                <a:cs typeface="+mn-cs"/>
              </a:rPr>
              <a:t>France will become a Republic, but will not execute you. </a:t>
            </a:r>
          </a:p>
          <a:p>
            <a:pPr fontAlgn="auto">
              <a:spcAft>
                <a:spcPts val="0"/>
              </a:spcAft>
              <a:buFontTx/>
              <a:buNone/>
              <a:defRPr/>
            </a:pPr>
            <a:endParaRPr lang="en-US" dirty="0">
              <a:ea typeface="+mn-ea"/>
              <a:cs typeface="+mn-cs"/>
            </a:endParaRPr>
          </a:p>
          <a:p>
            <a:pPr fontAlgn="auto">
              <a:spcAft>
                <a:spcPts val="0"/>
              </a:spcAft>
              <a:buFontTx/>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You choose to back down and sack your finance minister</a:t>
            </a:r>
            <a:endParaRPr lang="en-US" dirty="0">
              <a:ea typeface="+mj-ea"/>
              <a:cs typeface="+mj-cs"/>
            </a:endParaRPr>
          </a:p>
        </p:txBody>
      </p:sp>
      <p:sp>
        <p:nvSpPr>
          <p:cNvPr id="3" name="Content Placeholder 2"/>
          <p:cNvSpPr>
            <a:spLocks noGrp="1"/>
          </p:cNvSpPr>
          <p:nvPr>
            <p:ph idx="1"/>
          </p:nvPr>
        </p:nvSpPr>
        <p:spPr/>
        <p:txBody>
          <a:bodyPr rtlCol="0">
            <a:normAutofit fontScale="92500" lnSpcReduction="20000"/>
          </a:bodyPr>
          <a:lstStyle/>
          <a:p>
            <a:pPr algn="ctr" fontAlgn="auto">
              <a:spcAft>
                <a:spcPts val="0"/>
              </a:spcAft>
              <a:buFontTx/>
              <a:buNone/>
              <a:defRPr/>
            </a:pPr>
            <a:r>
              <a:rPr lang="en-US" dirty="0" smtClean="0">
                <a:ea typeface="+mn-ea"/>
                <a:cs typeface="+mn-cs"/>
              </a:rPr>
              <a:t>This was probably the best decision under the circumstances. </a:t>
            </a:r>
          </a:p>
          <a:p>
            <a:pPr algn="ctr" fontAlgn="auto">
              <a:spcAft>
                <a:spcPts val="0"/>
              </a:spcAft>
              <a:buFontTx/>
              <a:buNone/>
              <a:defRPr/>
            </a:pPr>
            <a:endParaRPr lang="en-US" dirty="0" smtClean="0">
              <a:ea typeface="+mn-ea"/>
              <a:cs typeface="+mn-cs"/>
            </a:endParaRPr>
          </a:p>
          <a:p>
            <a:pPr algn="ctr" fontAlgn="auto">
              <a:spcAft>
                <a:spcPts val="0"/>
              </a:spcAft>
              <a:buFontTx/>
              <a:buNone/>
              <a:defRPr/>
            </a:pPr>
            <a:r>
              <a:rPr lang="en-US" dirty="0" smtClean="0">
                <a:ea typeface="+mn-ea"/>
                <a:cs typeface="+mn-cs"/>
              </a:rPr>
              <a:t>Your finance minister, however, is disgusted by your betrayal and the people are growing concerned by your lack of leadership. </a:t>
            </a:r>
          </a:p>
          <a:p>
            <a:pPr algn="ctr" fontAlgn="auto">
              <a:spcAft>
                <a:spcPts val="0"/>
              </a:spcAft>
              <a:buFontTx/>
              <a:buNone/>
              <a:defRPr/>
            </a:pPr>
            <a:endParaRPr lang="en-US" dirty="0" smtClean="0">
              <a:ea typeface="+mn-ea"/>
              <a:cs typeface="+mn-cs"/>
            </a:endParaRPr>
          </a:p>
          <a:p>
            <a:pPr algn="ctr" fontAlgn="auto">
              <a:spcAft>
                <a:spcPts val="0"/>
              </a:spcAft>
              <a:buFontTx/>
              <a:buNone/>
              <a:defRPr/>
            </a:pPr>
            <a:r>
              <a:rPr lang="en-US" dirty="0" smtClean="0">
                <a:ea typeface="+mn-ea"/>
                <a:cs typeface="+mn-cs"/>
              </a:rPr>
              <a:t>Your financial situation is getting worse</a:t>
            </a:r>
          </a:p>
          <a:p>
            <a:pPr algn="ctr" fontAlgn="auto">
              <a:spcAft>
                <a:spcPts val="0"/>
              </a:spcAft>
              <a:buFontTx/>
              <a:buNone/>
              <a:defRPr/>
            </a:pPr>
            <a:r>
              <a:rPr lang="en-US" b="1" dirty="0" smtClean="0">
                <a:ea typeface="+mn-ea"/>
                <a:cs typeface="+mn-cs"/>
              </a:rPr>
              <a:t>Lose 5 respect points</a:t>
            </a:r>
            <a:endParaRPr lang="en-US" b="1" dirty="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503238"/>
            <a:ext cx="8636000" cy="868362"/>
          </a:xfrm>
        </p:spPr>
        <p:txBody>
          <a:bodyPr rtlCol="0">
            <a:normAutofit fontScale="90000"/>
          </a:bodyPr>
          <a:lstStyle/>
          <a:p>
            <a:pPr fontAlgn="auto">
              <a:spcAft>
                <a:spcPts val="0"/>
              </a:spcAft>
              <a:defRPr/>
            </a:pPr>
            <a:r>
              <a:rPr lang="en-US" dirty="0" smtClean="0">
                <a:ea typeface="+mj-ea"/>
                <a:cs typeface="+mj-cs"/>
              </a:rPr>
              <a:t>You choose to force the nobles to agree</a:t>
            </a:r>
            <a:endParaRPr lang="en-US" dirty="0">
              <a:ea typeface="+mj-ea"/>
              <a:cs typeface="+mj-cs"/>
            </a:endParaRPr>
          </a:p>
        </p:txBody>
      </p:sp>
      <p:sp>
        <p:nvSpPr>
          <p:cNvPr id="28674" name="Content Placeholder 2"/>
          <p:cNvSpPr>
            <a:spLocks noGrp="1"/>
          </p:cNvSpPr>
          <p:nvPr>
            <p:ph idx="1"/>
          </p:nvPr>
        </p:nvSpPr>
        <p:spPr>
          <a:xfrm>
            <a:off x="914400" y="1630363"/>
            <a:ext cx="7313613" cy="4419600"/>
          </a:xfrm>
        </p:spPr>
        <p:txBody>
          <a:bodyPr/>
          <a:lstStyle/>
          <a:p>
            <a:pPr algn="ctr">
              <a:buFontTx/>
              <a:buNone/>
            </a:pPr>
            <a:r>
              <a:rPr lang="en-US" sz="2800" b="1" dirty="0" smtClean="0"/>
              <a:t>A poor decision</a:t>
            </a:r>
            <a:endParaRPr lang="en-US" sz="2800" dirty="0" smtClean="0"/>
          </a:p>
          <a:p>
            <a:pPr algn="ctr">
              <a:buFontTx/>
              <a:buNone/>
            </a:pPr>
            <a:r>
              <a:rPr lang="en-US" sz="2800" dirty="0" smtClean="0"/>
              <a:t>The noblemen refuse to give into your attempt at bullying and you are eventually forced to back down.</a:t>
            </a:r>
          </a:p>
          <a:p>
            <a:pPr algn="ctr">
              <a:buFontTx/>
              <a:buNone/>
            </a:pPr>
            <a:r>
              <a:rPr lang="en-US" sz="2800" dirty="0" smtClean="0"/>
              <a:t>You have offended some of the most powerful people in the country. Your financial situation is worsening. </a:t>
            </a:r>
          </a:p>
          <a:p>
            <a:pPr algn="ctr">
              <a:buFontTx/>
              <a:buNone/>
            </a:pPr>
            <a:r>
              <a:rPr lang="en-US" sz="2800" b="1" dirty="0" smtClean="0"/>
              <a:t>Lose 10 respect points you sucker!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What does Louis really do?</a:t>
            </a:r>
          </a:p>
        </p:txBody>
      </p:sp>
      <p:sp>
        <p:nvSpPr>
          <p:cNvPr id="3" name="Content Placeholder 2"/>
          <p:cNvSpPr>
            <a:spLocks noGrp="1"/>
          </p:cNvSpPr>
          <p:nvPr>
            <p:ph idx="1"/>
          </p:nvPr>
        </p:nvSpPr>
        <p:spPr/>
        <p:txBody>
          <a:bodyPr rtlCol="0">
            <a:normAutofit fontScale="92500"/>
          </a:bodyPr>
          <a:lstStyle/>
          <a:p>
            <a:pPr algn="ctr" fontAlgn="auto">
              <a:spcAft>
                <a:spcPts val="0"/>
              </a:spcAft>
              <a:buFontTx/>
              <a:buNone/>
              <a:defRPr/>
            </a:pPr>
            <a:r>
              <a:rPr lang="en-US" dirty="0" smtClean="0">
                <a:ea typeface="+mn-ea"/>
                <a:cs typeface="+mn-cs"/>
              </a:rPr>
              <a:t>In real life, Louis chose to back down. </a:t>
            </a:r>
          </a:p>
          <a:p>
            <a:pPr algn="ctr" fontAlgn="auto">
              <a:spcAft>
                <a:spcPts val="0"/>
              </a:spcAft>
              <a:buFontTx/>
              <a:buNone/>
              <a:defRPr/>
            </a:pPr>
            <a:endParaRPr lang="en-US" dirty="0" smtClean="0">
              <a:ea typeface="+mn-ea"/>
              <a:cs typeface="+mn-cs"/>
            </a:endParaRPr>
          </a:p>
          <a:p>
            <a:pPr algn="ctr" fontAlgn="auto">
              <a:spcAft>
                <a:spcPts val="0"/>
              </a:spcAft>
              <a:buFontTx/>
              <a:buNone/>
              <a:defRPr/>
            </a:pPr>
            <a:r>
              <a:rPr lang="en-US" dirty="0" smtClean="0">
                <a:ea typeface="+mn-ea"/>
                <a:cs typeface="+mn-cs"/>
              </a:rPr>
              <a:t>His finance minister, Charles </a:t>
            </a:r>
            <a:r>
              <a:rPr lang="en-US" dirty="0" err="1" smtClean="0">
                <a:ea typeface="+mn-ea"/>
                <a:cs typeface="+mn-cs"/>
              </a:rPr>
              <a:t>Alexandre</a:t>
            </a:r>
            <a:r>
              <a:rPr lang="en-US" dirty="0" smtClean="0">
                <a:ea typeface="+mn-ea"/>
                <a:cs typeface="+mn-cs"/>
              </a:rPr>
              <a:t> de </a:t>
            </a:r>
            <a:r>
              <a:rPr lang="en-US" dirty="0" err="1" smtClean="0">
                <a:ea typeface="+mn-ea"/>
                <a:cs typeface="+mn-cs"/>
              </a:rPr>
              <a:t>Calonne</a:t>
            </a:r>
            <a:r>
              <a:rPr lang="en-US" dirty="0" smtClean="0">
                <a:ea typeface="+mn-ea"/>
                <a:cs typeface="+mn-cs"/>
              </a:rPr>
              <a:t>, was sacked, and Louis was forced to consider other plans. </a:t>
            </a:r>
          </a:p>
          <a:p>
            <a:pPr algn="ctr" fontAlgn="auto">
              <a:spcAft>
                <a:spcPts val="0"/>
              </a:spcAft>
              <a:buFontTx/>
              <a:buNone/>
              <a:defRPr/>
            </a:pPr>
            <a:endParaRPr lang="en-US" dirty="0" smtClean="0">
              <a:ea typeface="+mn-ea"/>
              <a:cs typeface="+mn-cs"/>
            </a:endParaRPr>
          </a:p>
          <a:p>
            <a:pPr algn="ctr" fontAlgn="auto">
              <a:spcAft>
                <a:spcPts val="0"/>
              </a:spcAft>
              <a:buFontTx/>
              <a:buNone/>
              <a:defRPr/>
            </a:pPr>
            <a:r>
              <a:rPr lang="en-US" dirty="0" smtClean="0">
                <a:ea typeface="+mn-ea"/>
                <a:cs typeface="+mn-cs"/>
              </a:rPr>
              <a:t>		His reputation suffered as a result of his humiliation. </a:t>
            </a:r>
          </a:p>
          <a:p>
            <a:pPr algn="ctr" fontAlgn="auto">
              <a:spcAft>
                <a:spcPts val="0"/>
              </a:spcAft>
              <a:buFontTx/>
              <a:buNone/>
              <a:defRPr/>
            </a:pPr>
            <a:r>
              <a:rPr lang="en-US" dirty="0" smtClean="0">
                <a:ea typeface="+mn-ea"/>
                <a:cs typeface="+mn-cs"/>
              </a:rPr>
              <a:t>(Sad Face)</a:t>
            </a:r>
            <a:endParaRPr lang="en-US" dirty="0">
              <a:ea typeface="+mn-ea"/>
              <a:cs typeface="+mn-cs"/>
            </a:endParaRPr>
          </a:p>
        </p:txBody>
      </p:sp>
      <p:pic>
        <p:nvPicPr>
          <p:cNvPr id="29699" name="Picture 3" descr="louis-xvi-1.jpg"/>
          <p:cNvPicPr>
            <a:picLocks noChangeAspect="1"/>
          </p:cNvPicPr>
          <p:nvPr/>
        </p:nvPicPr>
        <p:blipFill>
          <a:blip r:embed="rId3"/>
          <a:srcRect/>
          <a:stretch>
            <a:fillRect/>
          </a:stretch>
        </p:blipFill>
        <p:spPr bwMode="auto">
          <a:xfrm>
            <a:off x="914400" y="4171950"/>
            <a:ext cx="1138238"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Decision 2: You are nearly bankrupt!</a:t>
            </a:r>
            <a:endParaRPr lang="en-US" dirty="0">
              <a:ea typeface="+mj-ea"/>
              <a:cs typeface="+mj-cs"/>
            </a:endParaRPr>
          </a:p>
        </p:txBody>
      </p:sp>
      <p:sp>
        <p:nvSpPr>
          <p:cNvPr id="3" name="Content Placeholder 2"/>
          <p:cNvSpPr>
            <a:spLocks noGrp="1"/>
          </p:cNvSpPr>
          <p:nvPr>
            <p:ph idx="1"/>
          </p:nvPr>
        </p:nvSpPr>
        <p:spPr/>
        <p:txBody>
          <a:bodyPr rtlCol="0">
            <a:normAutofit fontScale="92500" lnSpcReduction="10000"/>
          </a:bodyPr>
          <a:lstStyle/>
          <a:p>
            <a:pPr algn="ctr" fontAlgn="auto">
              <a:spcAft>
                <a:spcPts val="0"/>
              </a:spcAft>
              <a:buFontTx/>
              <a:buNone/>
              <a:defRPr/>
            </a:pPr>
            <a:r>
              <a:rPr lang="en-US" b="1" dirty="0" smtClean="0">
                <a:ea typeface="+mn-ea"/>
                <a:cs typeface="+mn-cs"/>
              </a:rPr>
              <a:t>             It’s August 1788: </a:t>
            </a:r>
            <a:r>
              <a:rPr lang="en-US" dirty="0" smtClean="0">
                <a:ea typeface="+mn-ea"/>
                <a:cs typeface="+mn-cs"/>
              </a:rPr>
              <a:t>People are hungry and riots are occurring in many parts of France. </a:t>
            </a:r>
          </a:p>
          <a:p>
            <a:pPr algn="ctr" fontAlgn="auto">
              <a:spcAft>
                <a:spcPts val="0"/>
              </a:spcAft>
              <a:buFontTx/>
              <a:buNone/>
              <a:defRPr/>
            </a:pPr>
            <a:r>
              <a:rPr lang="en-US" dirty="0" smtClean="0">
                <a:ea typeface="+mn-ea"/>
                <a:cs typeface="+mn-cs"/>
              </a:rPr>
              <a:t>You have tried to introduce some new taxes through the Paris </a:t>
            </a:r>
            <a:r>
              <a:rPr lang="en-US" dirty="0" err="1" smtClean="0">
                <a:ea typeface="+mn-ea"/>
                <a:cs typeface="+mn-cs"/>
              </a:rPr>
              <a:t>Parlement</a:t>
            </a:r>
            <a:r>
              <a:rPr lang="en-US" dirty="0" smtClean="0">
                <a:ea typeface="+mn-ea"/>
                <a:cs typeface="+mn-cs"/>
              </a:rPr>
              <a:t>. The </a:t>
            </a:r>
            <a:r>
              <a:rPr lang="en-US" dirty="0" err="1" smtClean="0">
                <a:ea typeface="+mn-ea"/>
                <a:cs typeface="+mn-cs"/>
              </a:rPr>
              <a:t>Parlement</a:t>
            </a:r>
            <a:r>
              <a:rPr lang="en-US" dirty="0" smtClean="0">
                <a:ea typeface="+mn-ea"/>
                <a:cs typeface="+mn-cs"/>
              </a:rPr>
              <a:t> has said, however, that only the Estates can approve new taxes. The Estates General has not met for over 100 years. </a:t>
            </a:r>
          </a:p>
          <a:p>
            <a:pPr algn="ctr" fontAlgn="auto">
              <a:spcAft>
                <a:spcPts val="0"/>
              </a:spcAft>
              <a:buFontTx/>
              <a:buNone/>
              <a:defRPr/>
            </a:pPr>
            <a:r>
              <a:rPr lang="en-US" dirty="0" smtClean="0">
                <a:ea typeface="+mn-ea"/>
                <a:cs typeface="+mn-cs"/>
              </a:rPr>
              <a:t>Order that new elections be held for the Estates General.</a:t>
            </a:r>
          </a:p>
          <a:p>
            <a:pPr algn="ctr" fontAlgn="auto">
              <a:spcAft>
                <a:spcPts val="0"/>
              </a:spcAft>
              <a:buFontTx/>
              <a:buNone/>
              <a:defRPr/>
            </a:pPr>
            <a:r>
              <a:rPr lang="en-US" dirty="0" smtClean="0">
                <a:ea typeface="+mn-ea"/>
                <a:cs typeface="+mn-cs"/>
              </a:rPr>
              <a:t>OR</a:t>
            </a:r>
          </a:p>
          <a:p>
            <a:pPr algn="ctr" fontAlgn="auto">
              <a:spcAft>
                <a:spcPts val="0"/>
              </a:spcAft>
              <a:buFontTx/>
              <a:buNone/>
              <a:defRPr/>
            </a:pPr>
            <a:r>
              <a:rPr lang="en-US" dirty="0" smtClean="0">
                <a:ea typeface="+mn-ea"/>
                <a:cs typeface="+mn-cs"/>
              </a:rPr>
              <a:t>Look for other ways to earn some money.  </a:t>
            </a:r>
            <a:endParaRPr lang="en-US" dirty="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You choose to order elections. </a:t>
            </a:r>
          </a:p>
        </p:txBody>
      </p:sp>
      <p:sp>
        <p:nvSpPr>
          <p:cNvPr id="3" name="Content Placeholder 2"/>
          <p:cNvSpPr>
            <a:spLocks noGrp="1"/>
          </p:cNvSpPr>
          <p:nvPr>
            <p:ph idx="1"/>
          </p:nvPr>
        </p:nvSpPr>
        <p:spPr/>
        <p:txBody>
          <a:bodyPr rtlCol="0">
            <a:normAutofit fontScale="77500" lnSpcReduction="20000"/>
          </a:bodyPr>
          <a:lstStyle/>
          <a:p>
            <a:pPr algn="ctr" fontAlgn="auto">
              <a:spcAft>
                <a:spcPts val="0"/>
              </a:spcAft>
              <a:buFontTx/>
              <a:buNone/>
              <a:defRPr/>
            </a:pPr>
            <a:r>
              <a:rPr lang="en-US" sz="4000" b="1" dirty="0" smtClean="0">
                <a:ea typeface="+mn-ea"/>
                <a:cs typeface="+mn-cs"/>
              </a:rPr>
              <a:t>A good decision</a:t>
            </a:r>
            <a:endParaRPr lang="en-US" sz="4000" dirty="0" smtClean="0">
              <a:ea typeface="+mn-ea"/>
              <a:cs typeface="+mn-cs"/>
            </a:endParaRPr>
          </a:p>
          <a:p>
            <a:pPr algn="ctr" fontAlgn="auto">
              <a:spcAft>
                <a:spcPts val="0"/>
              </a:spcAft>
              <a:buFontTx/>
              <a:buNone/>
              <a:defRPr/>
            </a:pPr>
            <a:r>
              <a:rPr lang="en-US" sz="4000" dirty="0" smtClean="0">
                <a:ea typeface="+mn-ea"/>
                <a:cs typeface="+mn-cs"/>
              </a:rPr>
              <a:t>The people are relieved you are taking action. They look to you, their King, for guidance in this time of need. </a:t>
            </a:r>
          </a:p>
          <a:p>
            <a:pPr algn="ctr" fontAlgn="auto">
              <a:spcAft>
                <a:spcPts val="0"/>
              </a:spcAft>
              <a:buFontTx/>
              <a:buNone/>
              <a:defRPr/>
            </a:pPr>
            <a:r>
              <a:rPr lang="en-US" sz="4000" dirty="0" smtClean="0">
                <a:ea typeface="+mn-ea"/>
                <a:cs typeface="+mn-cs"/>
              </a:rPr>
              <a:t>At last you have identified a way forward. </a:t>
            </a:r>
          </a:p>
          <a:p>
            <a:pPr algn="ctr" fontAlgn="auto">
              <a:spcAft>
                <a:spcPts val="0"/>
              </a:spcAft>
              <a:buFontTx/>
              <a:buNone/>
              <a:defRPr/>
            </a:pPr>
            <a:r>
              <a:rPr lang="en-US" sz="4000" b="1" dirty="0" smtClean="0">
                <a:ea typeface="+mn-ea"/>
                <a:cs typeface="+mn-cs"/>
              </a:rPr>
              <a:t>Earn 5 respect points. </a:t>
            </a:r>
            <a:endParaRPr lang="en-US" sz="4000" b="1" dirty="0">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2454</Words>
  <Application>Microsoft Macintosh PowerPoint</Application>
  <PresentationFormat>On-screen Show (4:3)</PresentationFormat>
  <Paragraphs>229</Paragraphs>
  <Slides>42</Slides>
  <Notes>42</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Inkwell</vt:lpstr>
      <vt:lpstr>Louis XVI Decision Making  Game</vt:lpstr>
      <vt:lpstr>Slide 2</vt:lpstr>
      <vt:lpstr>About Louis XVI</vt:lpstr>
      <vt:lpstr>Decision 1: You need more money</vt:lpstr>
      <vt:lpstr>You choose to back down and sack your finance minister</vt:lpstr>
      <vt:lpstr>You choose to force the nobles to agree</vt:lpstr>
      <vt:lpstr>What does Louis really do?</vt:lpstr>
      <vt:lpstr>Decision 2: You are nearly bankrupt!</vt:lpstr>
      <vt:lpstr>You choose to order elections. </vt:lpstr>
      <vt:lpstr>You chose to investigate other ways to make money. </vt:lpstr>
      <vt:lpstr>What did Louis really do? </vt:lpstr>
      <vt:lpstr>Decision 3: The Third Estate is UNHAPPY!</vt:lpstr>
      <vt:lpstr>You chose to reject both demands</vt:lpstr>
      <vt:lpstr>You choose to allow more members</vt:lpstr>
      <vt:lpstr>You choose to allow each member one vote</vt:lpstr>
      <vt:lpstr>What did Louis really do?</vt:lpstr>
      <vt:lpstr>Decision 4: The Estates want to form a National Assembly</vt:lpstr>
      <vt:lpstr>You choose to use your soldiers</vt:lpstr>
      <vt:lpstr>You choose to give in and accept the New National Assembly </vt:lpstr>
      <vt:lpstr>What did Louis XVI really do?</vt:lpstr>
      <vt:lpstr>Decision 5: The people are uneasy</vt:lpstr>
      <vt:lpstr>You choose to send some of your new soldiers away</vt:lpstr>
      <vt:lpstr>You choose to call in even more soldiers</vt:lpstr>
      <vt:lpstr>What did Louis XVI really do?</vt:lpstr>
      <vt:lpstr>Decision 6: A new Declaration is published</vt:lpstr>
      <vt:lpstr>You choose to support the new declaration</vt:lpstr>
      <vt:lpstr>You choose to reject the new declaration</vt:lpstr>
      <vt:lpstr>What did Louis really do?</vt:lpstr>
      <vt:lpstr>Decision 7: A group of protesters has gathered</vt:lpstr>
      <vt:lpstr>You choose to use the soldiers to disburse the crowd</vt:lpstr>
      <vt:lpstr>You choose to flee the danger</vt:lpstr>
      <vt:lpstr>You chose to accept their demands</vt:lpstr>
      <vt:lpstr>What did Louis XVI really do? </vt:lpstr>
      <vt:lpstr>Decision 8: A new Constitution is written</vt:lpstr>
      <vt:lpstr>You have agreed to sign the new Constitution</vt:lpstr>
      <vt:lpstr>You chose to flee…</vt:lpstr>
      <vt:lpstr>What did Louis really do? </vt:lpstr>
      <vt:lpstr>How well did you do?</vt:lpstr>
      <vt:lpstr>You have 0-24 points…WOW!</vt:lpstr>
      <vt:lpstr>You have 25-49 points</vt:lpstr>
      <vt:lpstr>You have 50-74 points left</vt:lpstr>
      <vt:lpstr>You have 75 or more points left</vt:lpstr>
    </vt:vector>
  </TitlesOfParts>
  <Company>Lewis &amp; Clark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XVI Decision Making  Game</dc:title>
  <dc:creator>Authorized Lab User</dc:creator>
  <cp:lastModifiedBy>Jack</cp:lastModifiedBy>
  <cp:revision>12</cp:revision>
  <dcterms:created xsi:type="dcterms:W3CDTF">2016-12-07T23:04:59Z</dcterms:created>
  <dcterms:modified xsi:type="dcterms:W3CDTF">2016-12-07T23:12:46Z</dcterms:modified>
</cp:coreProperties>
</file>