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6"/>
  </p:notesMasterIdLst>
  <p:handoutMasterIdLst>
    <p:handoutMasterId r:id="rId57"/>
  </p:handoutMasterIdLst>
  <p:sldIdLst>
    <p:sldId id="281" r:id="rId2"/>
    <p:sldId id="322" r:id="rId3"/>
    <p:sldId id="323" r:id="rId4"/>
    <p:sldId id="324" r:id="rId5"/>
    <p:sldId id="325" r:id="rId6"/>
    <p:sldId id="327" r:id="rId7"/>
    <p:sldId id="328" r:id="rId8"/>
    <p:sldId id="282" r:id="rId9"/>
    <p:sldId id="337"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330" r:id="rId24"/>
    <p:sldId id="331" r:id="rId25"/>
    <p:sldId id="332" r:id="rId26"/>
    <p:sldId id="333" r:id="rId27"/>
    <p:sldId id="334" r:id="rId28"/>
    <p:sldId id="296" r:id="rId29"/>
    <p:sldId id="297" r:id="rId30"/>
    <p:sldId id="298" r:id="rId31"/>
    <p:sldId id="326" r:id="rId32"/>
    <p:sldId id="300" r:id="rId33"/>
    <p:sldId id="301" r:id="rId34"/>
    <p:sldId id="299" r:id="rId35"/>
    <p:sldId id="302" r:id="rId36"/>
    <p:sldId id="303" r:id="rId37"/>
    <p:sldId id="304" r:id="rId38"/>
    <p:sldId id="305" r:id="rId39"/>
    <p:sldId id="306" r:id="rId40"/>
    <p:sldId id="307" r:id="rId41"/>
    <p:sldId id="308" r:id="rId42"/>
    <p:sldId id="309" r:id="rId43"/>
    <p:sldId id="310" r:id="rId44"/>
    <p:sldId id="311" r:id="rId45"/>
    <p:sldId id="313" r:id="rId46"/>
    <p:sldId id="314" r:id="rId47"/>
    <p:sldId id="315" r:id="rId48"/>
    <p:sldId id="316" r:id="rId49"/>
    <p:sldId id="317" r:id="rId50"/>
    <p:sldId id="335" r:id="rId51"/>
    <p:sldId id="318" r:id="rId52"/>
    <p:sldId id="319" r:id="rId53"/>
    <p:sldId id="320" r:id="rId54"/>
    <p:sldId id="321"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1" autoAdjust="0"/>
    <p:restoredTop sz="91711" autoAdjust="0"/>
  </p:normalViewPr>
  <p:slideViewPr>
    <p:cSldViewPr>
      <p:cViewPr varScale="1">
        <p:scale>
          <a:sx n="56" d="100"/>
          <a:sy n="56" d="100"/>
        </p:scale>
        <p:origin x="-78" y="-348"/>
      </p:cViewPr>
      <p:guideLst>
        <p:guide orient="horz" pos="2160"/>
        <p:guide pos="2880"/>
      </p:guideLst>
    </p:cSldViewPr>
  </p:slideViewPr>
  <p:outlineViewPr>
    <p:cViewPr>
      <p:scale>
        <a:sx n="33" d="100"/>
        <a:sy n="33" d="100"/>
      </p:scale>
      <p:origin x="0" y="15138"/>
    </p:cViewPr>
  </p:outlineViewPr>
  <p:notesTextViewPr>
    <p:cViewPr>
      <p:scale>
        <a:sx n="1" d="1"/>
        <a:sy n="1" d="1"/>
      </p:scale>
      <p:origin x="0" y="0"/>
    </p:cViewPr>
  </p:notesTextViewPr>
  <p:sorterViewPr>
    <p:cViewPr>
      <p:scale>
        <a:sx n="66" d="100"/>
        <a:sy n="66" d="100"/>
      </p:scale>
      <p:origin x="0" y="31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8A54956-D783-4040-B64C-C2D278AF33A3}" type="datetimeFigureOut">
              <a:rPr lang="en-US"/>
              <a:pPr>
                <a:defRPr/>
              </a:pPr>
              <a:t>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F932B31-8C69-4188-BD32-DE6278F3FD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BD9270E-3E2E-4EFB-A82E-8C805F10784D}" type="datetimeFigureOut">
              <a:rPr lang="en-US"/>
              <a:pPr>
                <a:defRPr/>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28DA21E-E2B1-41A6-8A0A-7790DE39BD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activity, students experience the working conditions of the late 1800s by taking on the roles of workers on an assembly line. You will take on the role of a harsh factory supervisor, yelling at students and destroying unsatisfactory work. Historical analogies are noted as you move through the activity. Do not share these analogies with students until after they complete their Reading </a:t>
            </a:r>
          </a:p>
          <a:p>
            <a:pPr>
              <a:spcBef>
                <a:spcPct val="0"/>
              </a:spcBef>
            </a:pPr>
            <a:endParaRPr lang="en-US" smtClean="0"/>
          </a:p>
          <a:p>
            <a:pPr>
              <a:spcBef>
                <a:spcPct val="0"/>
              </a:spcBef>
            </a:pPr>
            <a:r>
              <a:rPr lang="en-US" smtClean="0"/>
              <a:t>Notes for the lesson:</a:t>
            </a:r>
          </a:p>
          <a:p>
            <a:pPr>
              <a:spcBef>
                <a:spcPct val="0"/>
              </a:spcBef>
            </a:pPr>
            <a:endParaRPr lang="en-US" smtClean="0"/>
          </a:p>
          <a:p>
            <a:pPr>
              <a:spcBef>
                <a:spcPct val="0"/>
              </a:spcBef>
            </a:pPr>
            <a:r>
              <a:rPr lang="en-US" smtClean="0"/>
              <a:t>The activity has roles for 32 students. If you have more than 32 students, add additional assembly-line workers and additional features to the blouse on the Information Master. </a:t>
            </a:r>
          </a:p>
          <a:p>
            <a:pPr>
              <a:spcBef>
                <a:spcPct val="0"/>
              </a:spcBef>
            </a:pPr>
            <a:endParaRPr lang="en-US" smtClean="0"/>
          </a:p>
          <a:p>
            <a:pPr>
              <a:spcBef>
                <a:spcPct val="0"/>
              </a:spcBef>
            </a:pPr>
            <a:r>
              <a:rPr lang="en-US" smtClean="0"/>
              <a:t>If you have fewer than 32 students, eliminate some of the immigrants or some of the workers, beginning with Worker 14. It is important to assign the same number of students to each assembly line; add or subtract immigrants as needed.</a:t>
            </a:r>
          </a:p>
          <a:p>
            <a:pPr>
              <a:spcBef>
                <a:spcPct val="0"/>
              </a:spcBef>
            </a:pPr>
            <a:endParaRPr lang="en-US" smtClean="0"/>
          </a:p>
          <a:p>
            <a:pPr>
              <a:spcBef>
                <a:spcPct val="0"/>
              </a:spcBef>
            </a:pPr>
            <a:r>
              <a:rPr lang="en-US" smtClean="0"/>
              <a:t>Place desks in two facing rows; desks should be at least 6 inches apart (14 on each side)</a:t>
            </a:r>
          </a:p>
          <a:p>
            <a:pPr>
              <a:spcBef>
                <a:spcPct val="0"/>
              </a:spcBef>
            </a:pPr>
            <a:r>
              <a:rPr lang="en-US" smtClean="0"/>
              <a:t>4 people will be posted as immigrants</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8C0B4A-B965-4A4B-BCD8-C1D871792DCD}"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8DA21E-E2B1-41A6-8A0A-7790DE39BDD0}"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332210-1109-4C3B-871E-2F3BEACF6429}" type="slidenum">
              <a:rPr lang="en-US"/>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E4C3B4-CE91-4A62-AF06-9AF8CD717DDD}" type="slidenum">
              <a:rPr lang="en-US"/>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A7443-535A-4653-9CF2-EAED81DD6231}" type="slidenum">
              <a:rPr lang="en-US"/>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4CC42F-CA37-4C56-952A-3B7E8EA685D9}" type="slidenum">
              <a:rPr lang="en-US"/>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B1FCA0-8AEE-4B95-AA3E-E61488F92E81}"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488B43-4725-4AFB-9DD1-664F3F2F74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D9A96639-FBE3-4ABB-9CAD-30272C2FA329}"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0F90E49-EA77-4D57-BC54-B3567FD053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222A050-33BA-4510-9985-1736D76974CB}" type="datetimeFigureOut">
              <a:rPr lang="en-US"/>
              <a:pPr>
                <a:defRPr/>
              </a:pPr>
              <a:t>1/25/2012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70494D7-1F9D-4071-9D1D-BFCA17A2DA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47D510CE-6618-471E-BAE6-D25C9902952A}" type="datetimeFigureOut">
              <a:rPr lang="en-US"/>
              <a:pPr>
                <a:defRPr/>
              </a:pPr>
              <a:t>1/25/2012</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3F7508BA-ED80-4989-9EB8-B2141A0E40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257EFA6-83C4-4DA2-9AF5-351B951A8380}" type="datetimeFigureOut">
              <a:rPr lang="en-US"/>
              <a:pPr>
                <a:defRPr/>
              </a:pPr>
              <a:t>1/25/2012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7C1EAA-291A-4D17-B216-36D410E121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6508341-3B47-454B-B696-4934115794FE}" type="datetimeFigureOut">
              <a:rPr lang="en-US"/>
              <a:pPr>
                <a:defRPr/>
              </a:pPr>
              <a:t>1/25/2012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055326-6C5E-481B-A01A-BA7BB2ABE3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2D9649-E4E1-46AE-9EE1-76FC1E515C0D}" type="datetimeFigureOut">
              <a:rPr lang="en-US"/>
              <a:pPr>
                <a:defRPr/>
              </a:pPr>
              <a:t>1/25/2012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7FB936-AC31-4161-B80B-E2846C1C7E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D84752C-867A-4C6B-93CE-417B40C2D48D}" type="datetimeFigureOut">
              <a:rPr lang="en-US"/>
              <a:pPr>
                <a:defRPr/>
              </a:pPr>
              <a:t>1/25/2012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3580557-2513-4536-8769-5A2F087D74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E7AC26D0-E815-46EE-98A6-4B4585EB7622}" type="datetimeFigureOut">
              <a:rPr lang="en-US"/>
              <a:pPr>
                <a:defRPr/>
              </a:pPr>
              <a:t>1/25/2012</a:t>
            </a:fld>
            <a:endParaRPr lang="en-US"/>
          </a:p>
        </p:txBody>
      </p:sp>
      <p:sp>
        <p:nvSpPr>
          <p:cNvPr id="12" name="Slide Number Placeholder 6"/>
          <p:cNvSpPr>
            <a:spLocks noGrp="1"/>
          </p:cNvSpPr>
          <p:nvPr>
            <p:ph type="sldNum" sz="quarter" idx="11"/>
          </p:nvPr>
        </p:nvSpPr>
        <p:spPr/>
        <p:txBody>
          <a:bodyPr/>
          <a:lstStyle>
            <a:lvl1pPr>
              <a:defRPr/>
            </a:lvl1pPr>
          </a:lstStyle>
          <a:p>
            <a:pPr>
              <a:defRPr/>
            </a:pPr>
            <a:fld id="{13C08689-F887-4BC7-95BA-80ADEC50776B}" type="slidenum">
              <a:rPr lang="en-US"/>
              <a:pPr>
                <a:defRPr/>
              </a:pPr>
              <a:t>‹#›</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04D220-269E-464F-AE9A-A7CDAF85BB27}" type="datetimeFigureOut">
              <a:rPr lang="en-US"/>
              <a:pPr>
                <a:defRPr/>
              </a:pPr>
              <a:t>1/25/2012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BEADB-DF4C-4D42-8B06-07EB83C03C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7E54912-C1EE-492B-BF83-443C1B34E3FA}" type="datetimeFigureOut">
              <a:rPr lang="en-US"/>
              <a:pPr>
                <a:defRPr/>
              </a:pPr>
              <a:t>1/25/2012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162DF2B-C5AC-483E-8E2D-D951C5C159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2CC2E17A-8B7A-4C03-AEB3-A151D3C04C00}" type="datetimeFigureOut">
              <a:rPr lang="en-US"/>
              <a:pPr>
                <a:defRPr/>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DE50F410-46EA-451E-B4C9-718A408266D0}" type="slidenum">
              <a:rPr lang="en-US"/>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6" r:id="rId3"/>
    <p:sldLayoutId id="2147483835" r:id="rId4"/>
    <p:sldLayoutId id="2147483834" r:id="rId5"/>
    <p:sldLayoutId id="2147483839" r:id="rId6"/>
    <p:sldLayoutId id="2147483840" r:id="rId7"/>
    <p:sldLayoutId id="2147483833" r:id="rId8"/>
    <p:sldLayoutId id="2147483841" r:id="rId9"/>
    <p:sldLayoutId id="2147483842" r:id="rId10"/>
    <p:sldLayoutId id="2147483843"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Lucida Sans"/>
        </a:defRPr>
      </a:lvl2pPr>
      <a:lvl3pPr algn="ctr" rtl="0" eaLnBrk="0" fontAlgn="base" hangingPunct="0">
        <a:spcBef>
          <a:spcPct val="0"/>
        </a:spcBef>
        <a:spcAft>
          <a:spcPct val="0"/>
        </a:spcAft>
        <a:defRPr sz="3500">
          <a:solidFill>
            <a:srgbClr val="6B7D72"/>
          </a:solidFill>
          <a:latin typeface="Lucida Sans"/>
        </a:defRPr>
      </a:lvl3pPr>
      <a:lvl4pPr algn="ctr" rtl="0" eaLnBrk="0" fontAlgn="base" hangingPunct="0">
        <a:spcBef>
          <a:spcPct val="0"/>
        </a:spcBef>
        <a:spcAft>
          <a:spcPct val="0"/>
        </a:spcAft>
        <a:defRPr sz="3500">
          <a:solidFill>
            <a:srgbClr val="6B7D72"/>
          </a:solidFill>
          <a:latin typeface="Lucida Sans"/>
        </a:defRPr>
      </a:lvl4pPr>
      <a:lvl5pPr algn="ctr" rtl="0" eaLnBrk="0" fontAlgn="base" hangingPunct="0">
        <a:spcBef>
          <a:spcPct val="0"/>
        </a:spcBef>
        <a:spcAft>
          <a:spcPct val="0"/>
        </a:spcAft>
        <a:defRPr sz="3500">
          <a:solidFill>
            <a:srgbClr val="6B7D72"/>
          </a:solidFill>
          <a:latin typeface="Lucida Sans"/>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11.xml"/><Relationship Id="rId5" Type="http://schemas.openxmlformats.org/officeDocument/2006/relationships/image" Target="../media/image27.wmf"/><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cbsnews.com/video/watch/?id=7360200n"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10.212.3.241/?a=71145&amp;ch=9&amp;d=00404AA"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10.212.3.241/?a=25222&amp;ch=10&amp;d=00019AA"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10.212.3.241/?a=49531&amp;ch=6&amp;d=00149AA"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10.212.3.241/?a=24756&amp;ch=1&amp;d=00905AA"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teacher.scholastic.com/activities/immigration/tour/" TargetMode="External"/><Relationship Id="rId2" Type="http://schemas.openxmlformats.org/officeDocument/2006/relationships/hyperlink" Target="http://10.212.3.241/?a=71976&amp;ch=2&amp;d=01245AA" TargetMode="Externa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10.212.3.241/?a=72404&amp;ch=4&amp;d=00907A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teacher.scholastic.com/activities/asian-american/angel_island/chapter5.ht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10.212.3.241/?a=24756&amp;ch=7&amp;d=00905AA"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200400"/>
            <a:ext cx="7696200" cy="1295400"/>
          </a:xfrm>
        </p:spPr>
        <p:txBody>
          <a:bodyPr/>
          <a:lstStyle/>
          <a:p>
            <a:pPr fontAlgn="auto">
              <a:spcAft>
                <a:spcPts val="0"/>
              </a:spcAft>
              <a:defRPr/>
            </a:pPr>
            <a:r>
              <a:rPr sz="3600" smtClean="0"/>
              <a:t>The </a:t>
            </a:r>
            <a:r>
              <a:rPr sz="3600"/>
              <a:t>Expansion of Industry </a:t>
            </a:r>
            <a:r>
              <a:rPr sz="3600" smtClean="0"/>
              <a:t>&amp; </a:t>
            </a:r>
            <a:r>
              <a:rPr sz="3600"/>
              <a:t>Big Business and </a:t>
            </a:r>
            <a:r>
              <a:rPr sz="3600" smtClean="0"/>
              <a:t>Labor</a:t>
            </a:r>
            <a:endParaRPr sz="3600"/>
          </a:p>
        </p:txBody>
      </p:sp>
      <p:sp>
        <p:nvSpPr>
          <p:cNvPr id="3" name="Text Placeholder 2"/>
          <p:cNvSpPr>
            <a:spLocks noGrp="1"/>
          </p:cNvSpPr>
          <p:nvPr>
            <p:ph type="body" idx="1"/>
          </p:nvPr>
        </p:nvSpPr>
        <p:spPr>
          <a:xfrm>
            <a:off x="736600" y="4606925"/>
            <a:ext cx="7696200" cy="523875"/>
          </a:xfrm>
        </p:spPr>
        <p:txBody>
          <a:bodyPr rtlCol="0"/>
          <a:lstStyle/>
          <a:p>
            <a:pPr eaLnBrk="1" fontAlgn="auto" hangingPunct="1">
              <a:spcAft>
                <a:spcPts val="0"/>
              </a:spcAft>
              <a:buFont typeface="Arial" pitchFamily="34" charset="0"/>
              <a:buNone/>
              <a:defRPr/>
            </a:pPr>
            <a:r>
              <a:rPr lang="en-US" dirty="0"/>
              <a:t>Chapter 14 - Sections 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b="1" u="sng" dirty="0">
                <a:solidFill>
                  <a:schemeClr val="accent1">
                    <a:lumMod val="75000"/>
                  </a:schemeClr>
                </a:solidFill>
              </a:rPr>
              <a:t>Inventions Promote Change</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298950" cy="4681537"/>
          </a:xfrm>
        </p:spPr>
        <p:txBody>
          <a:bodyPr/>
          <a:lstStyle/>
          <a:p>
            <a:pPr eaLnBrk="1" hangingPunct="1"/>
            <a:r>
              <a:rPr lang="en-US" b="1" smtClean="0"/>
              <a:t>Bessemer Steel Process</a:t>
            </a:r>
            <a:r>
              <a:rPr lang="en-US" smtClean="0"/>
              <a:t> </a:t>
            </a:r>
          </a:p>
          <a:p>
            <a:pPr eaLnBrk="1" hangingPunct="1"/>
            <a:r>
              <a:rPr lang="en-US" b="1" smtClean="0"/>
              <a:t>Light Bulb</a:t>
            </a:r>
            <a:r>
              <a:rPr lang="en-US" smtClean="0"/>
              <a:t> </a:t>
            </a:r>
          </a:p>
          <a:p>
            <a:pPr eaLnBrk="1" hangingPunct="1"/>
            <a:r>
              <a:rPr lang="en-US" b="1" smtClean="0"/>
              <a:t>Electricity</a:t>
            </a:r>
            <a:endParaRPr lang="en-US" smtClean="0"/>
          </a:p>
          <a:p>
            <a:pPr eaLnBrk="1" hangingPunct="1"/>
            <a:r>
              <a:rPr lang="en-US" b="1" smtClean="0"/>
              <a:t>Telephone</a:t>
            </a:r>
            <a:endParaRPr lang="en-US" smtClean="0"/>
          </a:p>
          <a:p>
            <a:pPr eaLnBrk="1" hangingPunct="1"/>
            <a:r>
              <a:rPr lang="en-US" b="1" smtClean="0"/>
              <a:t>Airplane</a:t>
            </a:r>
            <a:endParaRPr lang="en-US" smtClean="0"/>
          </a:p>
          <a:p>
            <a:pPr eaLnBrk="1" hangingPunct="1"/>
            <a:r>
              <a:rPr lang="en-US" b="1" smtClean="0"/>
              <a:t>Assembly-Line Manufacturing</a:t>
            </a:r>
            <a:r>
              <a:rPr lang="en-US" smtClean="0"/>
              <a:t> </a:t>
            </a:r>
          </a:p>
          <a:p>
            <a:pPr eaLnBrk="1" hangingPunct="1"/>
            <a:endParaRPr lang="en-US" smtClean="0"/>
          </a:p>
        </p:txBody>
      </p:sp>
      <p:pic>
        <p:nvPicPr>
          <p:cNvPr id="20483" name="Picture 2" descr="http://www.uh.edu/engines/chindogulike.jpg"/>
          <p:cNvPicPr>
            <a:picLocks noGrp="1" noChangeAspect="1" noChangeArrowheads="1"/>
          </p:cNvPicPr>
          <p:nvPr>
            <p:ph sz="half" idx="2"/>
          </p:nvPr>
        </p:nvPicPr>
        <p:blipFill>
          <a:blip r:embed="rId2" cstate="print"/>
          <a:srcRect/>
          <a:stretch>
            <a:fillRect/>
          </a:stretch>
        </p:blipFill>
        <p:spPr>
          <a:xfrm>
            <a:off x="4724400" y="1905000"/>
            <a:ext cx="3906838" cy="41322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Bessemer Steel Process</a:t>
            </a:r>
            <a:r>
              <a:rPr lang="en-US" dirty="0">
                <a:solidFill>
                  <a:schemeClr val="accent1">
                    <a:lumMod val="75000"/>
                  </a:schemeClr>
                </a:solidFill>
              </a:rPr>
              <a:t> </a:t>
            </a:r>
          </a:p>
        </p:txBody>
      </p:sp>
      <p:sp>
        <p:nvSpPr>
          <p:cNvPr id="6" name="Content Placeholder 5"/>
          <p:cNvSpPr>
            <a:spLocks noGrp="1"/>
          </p:cNvSpPr>
          <p:nvPr>
            <p:ph sz="half" idx="2"/>
          </p:nvPr>
        </p:nvSpPr>
        <p:spPr>
          <a:xfrm>
            <a:off x="4648200" y="1719263"/>
            <a:ext cx="4038600" cy="5138737"/>
          </a:xfrm>
        </p:spPr>
        <p:txBody>
          <a:bodyPr/>
          <a:lstStyle/>
          <a:p>
            <a:pPr eaLnBrk="1" hangingPunct="1"/>
            <a:r>
              <a:rPr lang="en-US" b="1" u="sng" smtClean="0"/>
              <a:t>Bessemer Steel Process:</a:t>
            </a:r>
            <a:r>
              <a:rPr lang="en-US" b="1" smtClean="0"/>
              <a:t> </a:t>
            </a:r>
            <a:r>
              <a:rPr lang="en-US" sz="2000" i="1" smtClean="0"/>
              <a:t>–</a:t>
            </a:r>
            <a:r>
              <a:rPr lang="en-US" sz="2000" b="1" i="1" smtClean="0"/>
              <a:t> </a:t>
            </a:r>
            <a:r>
              <a:rPr lang="en-US" sz="2000" i="1" smtClean="0"/>
              <a:t>def. - </a:t>
            </a:r>
            <a:r>
              <a:rPr lang="en-US" smtClean="0"/>
              <a:t>new manufacturing process to make steel </a:t>
            </a:r>
            <a:r>
              <a:rPr lang="en-US" sz="2400" smtClean="0"/>
              <a:t>(created by Henry Bessemer) </a:t>
            </a:r>
          </a:p>
          <a:p>
            <a:pPr eaLnBrk="1" hangingPunct="1"/>
            <a:endParaRPr lang="en-US" sz="800" smtClean="0"/>
          </a:p>
          <a:p>
            <a:pPr lvl="1" eaLnBrk="1" hangingPunct="1"/>
            <a:r>
              <a:rPr lang="en-US" b="1" i="1" smtClean="0"/>
              <a:t>SIG</a:t>
            </a:r>
            <a:r>
              <a:rPr lang="en-US" smtClean="0"/>
              <a:t> - new steel products used for building railroads and skyscrapers</a:t>
            </a:r>
            <a:endParaRPr lang="en-US" sz="2000" smtClean="0"/>
          </a:p>
          <a:p>
            <a:pPr eaLnBrk="1" hangingPunct="1"/>
            <a:endParaRPr lang="en-US" smtClean="0"/>
          </a:p>
        </p:txBody>
      </p:sp>
      <p:pic>
        <p:nvPicPr>
          <p:cNvPr id="21507" name="Picture 2" descr="http://en.citizendium.org/images/thumb/1/16/Bessemer_process_1889.gif/350px-Bessemer_process_1889.gif"/>
          <p:cNvPicPr>
            <a:picLocks noGrp="1" noChangeAspect="1" noChangeArrowheads="1"/>
          </p:cNvPicPr>
          <p:nvPr>
            <p:ph sz="half" idx="1"/>
          </p:nvPr>
        </p:nvPicPr>
        <p:blipFill>
          <a:blip r:embed="rId2" cstate="print"/>
          <a:srcRect/>
          <a:stretch>
            <a:fillRect/>
          </a:stretch>
        </p:blipFill>
        <p:spPr>
          <a:xfrm>
            <a:off x="304800" y="1828800"/>
            <a:ext cx="4352925" cy="38925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Light Bulb</a:t>
            </a:r>
            <a:r>
              <a:rPr lang="en-US" dirty="0">
                <a:solidFill>
                  <a:schemeClr val="accent1">
                    <a:lumMod val="75000"/>
                  </a:schemeClr>
                </a:solidFill>
              </a:rPr>
              <a:t> </a:t>
            </a:r>
          </a:p>
        </p:txBody>
      </p:sp>
      <p:sp>
        <p:nvSpPr>
          <p:cNvPr id="5" name="Content Placeholder 4"/>
          <p:cNvSpPr>
            <a:spLocks noGrp="1"/>
          </p:cNvSpPr>
          <p:nvPr>
            <p:ph sz="half" idx="1"/>
          </p:nvPr>
        </p:nvSpPr>
        <p:spPr>
          <a:xfrm>
            <a:off x="425450" y="1719263"/>
            <a:ext cx="4038600" cy="4406900"/>
          </a:xfrm>
        </p:spPr>
        <p:txBody>
          <a:bodyPr/>
          <a:lstStyle/>
          <a:p>
            <a:pPr eaLnBrk="1" hangingPunct="1"/>
            <a:r>
              <a:rPr lang="en-US" b="1" u="sng" smtClean="0"/>
              <a:t>Light Bulb</a:t>
            </a:r>
            <a:r>
              <a:rPr lang="en-US" smtClean="0"/>
              <a:t>: (Thomas Edison) – new development to serve as a source for light</a:t>
            </a:r>
          </a:p>
          <a:p>
            <a:pPr eaLnBrk="1" hangingPunct="1"/>
            <a:endParaRPr lang="en-US" sz="800" smtClean="0"/>
          </a:p>
          <a:p>
            <a:pPr lvl="1" eaLnBrk="1" hangingPunct="1"/>
            <a:r>
              <a:rPr lang="en-US" b="1" i="1" smtClean="0"/>
              <a:t>SIG</a:t>
            </a:r>
            <a:r>
              <a:rPr lang="en-US" smtClean="0"/>
              <a:t> –  made work less dependent on natural sunlight </a:t>
            </a:r>
            <a:endParaRPr lang="en-US" sz="2000" smtClean="0"/>
          </a:p>
          <a:p>
            <a:pPr eaLnBrk="1" hangingPunct="1"/>
            <a:endParaRPr lang="en-US" smtClean="0"/>
          </a:p>
        </p:txBody>
      </p:sp>
      <p:pic>
        <p:nvPicPr>
          <p:cNvPr id="22531" name="Picture 2" descr="http://images.usatoday.com/news/_photos/2007/02/09/bulb.jpg"/>
          <p:cNvPicPr>
            <a:picLocks noGrp="1" noChangeAspect="1" noChangeArrowheads="1"/>
          </p:cNvPicPr>
          <p:nvPr>
            <p:ph sz="half" idx="2"/>
          </p:nvPr>
        </p:nvPicPr>
        <p:blipFill>
          <a:blip r:embed="rId2" cstate="print"/>
          <a:srcRect/>
          <a:stretch>
            <a:fillRect/>
          </a:stretch>
        </p:blipFill>
        <p:spPr>
          <a:xfrm>
            <a:off x="5105400" y="2057400"/>
            <a:ext cx="3338513" cy="41560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smtClean="0">
                <a:solidFill>
                  <a:schemeClr val="accent1">
                    <a:lumMod val="75000"/>
                  </a:schemeClr>
                </a:solidFill>
              </a:rPr>
              <a:t>Electricity</a:t>
            </a:r>
            <a:endParaRPr lang="en-US" dirty="0">
              <a:solidFill>
                <a:schemeClr val="accent1">
                  <a:lumMod val="75000"/>
                </a:schemeClr>
              </a:solidFill>
            </a:endParaRPr>
          </a:p>
        </p:txBody>
      </p:sp>
      <p:sp>
        <p:nvSpPr>
          <p:cNvPr id="6" name="Content Placeholder 5"/>
          <p:cNvSpPr>
            <a:spLocks noGrp="1"/>
          </p:cNvSpPr>
          <p:nvPr>
            <p:ph sz="half" idx="2"/>
          </p:nvPr>
        </p:nvSpPr>
        <p:spPr>
          <a:xfrm>
            <a:off x="4648200" y="1719263"/>
            <a:ext cx="4038600" cy="4406900"/>
          </a:xfrm>
        </p:spPr>
        <p:txBody>
          <a:bodyPr/>
          <a:lstStyle/>
          <a:p>
            <a:pPr eaLnBrk="1" hangingPunct="1"/>
            <a:r>
              <a:rPr lang="en-US" b="1" u="sng" smtClean="0"/>
              <a:t>Electricity</a:t>
            </a:r>
            <a:r>
              <a:rPr lang="en-US" smtClean="0"/>
              <a:t>: (Thomas Edison) - new power source for businesses and homes</a:t>
            </a:r>
          </a:p>
          <a:p>
            <a:pPr eaLnBrk="1" hangingPunct="1"/>
            <a:endParaRPr lang="en-US" sz="800" smtClean="0"/>
          </a:p>
          <a:p>
            <a:pPr lvl="1" eaLnBrk="1" hangingPunct="1"/>
            <a:r>
              <a:rPr lang="en-US" b="1" i="1" smtClean="0"/>
              <a:t>SIG</a:t>
            </a:r>
            <a:r>
              <a:rPr lang="en-US" smtClean="0"/>
              <a:t> – electric power ran industrial machines that could be located anywhere</a:t>
            </a:r>
            <a:endParaRPr lang="en-US" sz="2000" smtClean="0"/>
          </a:p>
          <a:p>
            <a:pPr eaLnBrk="1" hangingPunct="1"/>
            <a:endParaRPr lang="en-US" smtClean="0"/>
          </a:p>
        </p:txBody>
      </p:sp>
      <p:pic>
        <p:nvPicPr>
          <p:cNvPr id="23555" name="Picture 2" descr="https://encrypted-tbn2.google.com/images?q=tbn:ANd9GcQ66A_QD5Mitm-WPSRL9hWiwwIR8kLxYnMV0eX46aic9GpVx8oY"/>
          <p:cNvPicPr>
            <a:picLocks noGrp="1" noChangeAspect="1" noChangeArrowheads="1"/>
          </p:cNvPicPr>
          <p:nvPr>
            <p:ph sz="half" idx="1"/>
          </p:nvPr>
        </p:nvPicPr>
        <p:blipFill>
          <a:blip r:embed="rId2" cstate="print"/>
          <a:srcRect/>
          <a:stretch>
            <a:fillRect/>
          </a:stretch>
        </p:blipFill>
        <p:spPr>
          <a:xfrm>
            <a:off x="304800" y="2362200"/>
            <a:ext cx="4545013" cy="2895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Telephone</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222750" cy="4605337"/>
          </a:xfrm>
        </p:spPr>
        <p:txBody>
          <a:bodyPr/>
          <a:lstStyle/>
          <a:p>
            <a:pPr eaLnBrk="1" hangingPunct="1"/>
            <a:r>
              <a:rPr lang="en-US" b="1" u="sng" smtClean="0"/>
              <a:t>Telephone: </a:t>
            </a:r>
            <a:r>
              <a:rPr lang="en-US" smtClean="0"/>
              <a:t>(Alexander Graham Bell) – revolutionized communications in business</a:t>
            </a:r>
            <a:endParaRPr lang="en-US" sz="2400" smtClean="0"/>
          </a:p>
          <a:p>
            <a:pPr lvl="1" eaLnBrk="1" hangingPunct="1"/>
            <a:r>
              <a:rPr lang="en-US" sz="2000" b="1" i="1" smtClean="0"/>
              <a:t>SIG</a:t>
            </a:r>
            <a:r>
              <a:rPr lang="en-US" b="1" smtClean="0"/>
              <a:t> – </a:t>
            </a:r>
            <a:r>
              <a:rPr lang="en-US" smtClean="0"/>
              <a:t>saved time and</a:t>
            </a:r>
            <a:r>
              <a:rPr lang="en-US" b="1" smtClean="0"/>
              <a:t> </a:t>
            </a:r>
            <a:r>
              <a:rPr lang="en-US" smtClean="0"/>
              <a:t>created new clerical jobs for women in business</a:t>
            </a:r>
            <a:endParaRPr lang="en-US" sz="2000" smtClean="0"/>
          </a:p>
          <a:p>
            <a:pPr eaLnBrk="1" hangingPunct="1"/>
            <a:endParaRPr lang="en-US" smtClean="0"/>
          </a:p>
        </p:txBody>
      </p:sp>
      <p:pic>
        <p:nvPicPr>
          <p:cNvPr id="45059" name="Picture 2" descr="http://www.sparkmuseum.com/images/Telephone/1876-Bell-centennial-lrg.jpg"/>
          <p:cNvPicPr>
            <a:picLocks noGrp="1" noChangeAspect="1" noChangeArrowheads="1"/>
          </p:cNvPicPr>
          <p:nvPr>
            <p:ph sz="half" idx="2"/>
          </p:nvPr>
        </p:nvPicPr>
        <p:blipFill>
          <a:blip r:embed="rId2" cstate="print"/>
          <a:srcRect/>
          <a:stretch>
            <a:fillRect/>
          </a:stretch>
        </p:blipFill>
        <p:spPr>
          <a:xfrm>
            <a:off x="4724400" y="2286000"/>
            <a:ext cx="4038600" cy="22828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Airplane</a:t>
            </a:r>
            <a:endParaRPr lang="en-US" dirty="0">
              <a:solidFill>
                <a:schemeClr val="accent1">
                  <a:lumMod val="75000"/>
                </a:schemeClr>
              </a:solidFill>
            </a:endParaRPr>
          </a:p>
        </p:txBody>
      </p:sp>
      <p:sp>
        <p:nvSpPr>
          <p:cNvPr id="5" name="Content Placeholder 4"/>
          <p:cNvSpPr>
            <a:spLocks noGrp="1"/>
          </p:cNvSpPr>
          <p:nvPr>
            <p:ph sz="half" idx="1"/>
          </p:nvPr>
        </p:nvSpPr>
        <p:spPr>
          <a:xfrm>
            <a:off x="228600" y="1676400"/>
            <a:ext cx="3810000" cy="5181600"/>
          </a:xfrm>
        </p:spPr>
        <p:txBody>
          <a:bodyPr rtlCol="0">
            <a:normAutofit lnSpcReduction="10000"/>
          </a:bodyPr>
          <a:lstStyle/>
          <a:p>
            <a:pPr eaLnBrk="1" fontAlgn="auto" hangingPunct="1">
              <a:spcAft>
                <a:spcPts val="0"/>
              </a:spcAft>
              <a:buFont typeface="Arial" pitchFamily="34" charset="0"/>
              <a:buChar char="•"/>
              <a:defRPr/>
            </a:pPr>
            <a:r>
              <a:rPr lang="en-US" b="1" u="sng" dirty="0" smtClean="0"/>
              <a:t>Airplane: </a:t>
            </a:r>
            <a:r>
              <a:rPr lang="en-US" dirty="0" smtClean="0"/>
              <a:t>(Wright </a:t>
            </a:r>
            <a:r>
              <a:rPr lang="en-US" dirty="0"/>
              <a:t>Brothers) – allowed for movement of goods and eventually people by air </a:t>
            </a:r>
            <a:r>
              <a:rPr lang="en-US" dirty="0" smtClean="0"/>
              <a:t>travel</a:t>
            </a:r>
          </a:p>
          <a:p>
            <a:pPr eaLnBrk="1" fontAlgn="auto" hangingPunct="1">
              <a:spcAft>
                <a:spcPts val="0"/>
              </a:spcAft>
              <a:buFont typeface="Arial" pitchFamily="34" charset="0"/>
              <a:buChar char="•"/>
              <a:defRPr/>
            </a:pPr>
            <a:endParaRPr lang="en-US" sz="800" dirty="0" smtClean="0"/>
          </a:p>
          <a:p>
            <a:pPr marL="640080" lvl="1" eaLnBrk="1" fontAlgn="auto" hangingPunct="1">
              <a:spcAft>
                <a:spcPts val="0"/>
              </a:spcAft>
              <a:buFont typeface="Arial" pitchFamily="34" charset="0"/>
              <a:buChar char="•"/>
              <a:defRPr/>
            </a:pPr>
            <a:r>
              <a:rPr lang="en-US" dirty="0"/>
              <a:t>First flight = Kitty Hawk, NC in </a:t>
            </a:r>
            <a:r>
              <a:rPr lang="en-US" dirty="0" smtClean="0"/>
              <a:t>1903</a:t>
            </a:r>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sz="2000" b="1" i="1" dirty="0"/>
              <a:t>SIG</a:t>
            </a:r>
            <a:r>
              <a:rPr lang="en-US" dirty="0"/>
              <a:t> – led to the creation of a U.S. airmail system by 1920</a:t>
            </a:r>
            <a:endParaRPr lang="en-US" sz="2000" dirty="0"/>
          </a:p>
          <a:p>
            <a:pPr eaLnBrk="1" fontAlgn="auto" hangingPunct="1">
              <a:spcAft>
                <a:spcPts val="0"/>
              </a:spcAft>
              <a:buFont typeface="Arial" pitchFamily="34" charset="0"/>
              <a:buChar char="•"/>
              <a:defRPr/>
            </a:pPr>
            <a:endParaRPr lang="en-US" dirty="0"/>
          </a:p>
        </p:txBody>
      </p:sp>
      <p:pic>
        <p:nvPicPr>
          <p:cNvPr id="25603" name="Picture 2" descr="https://encrypted-tbn0.google.com/images?q=tbn:ANd9GcSvg52EqP2VSUTAHdYciwVue4KLb5BjjwpLWlsArfD_kbhjm4LH"/>
          <p:cNvPicPr>
            <a:picLocks noGrp="1" noChangeAspect="1" noChangeArrowheads="1"/>
          </p:cNvPicPr>
          <p:nvPr>
            <p:ph sz="half" idx="2"/>
          </p:nvPr>
        </p:nvPicPr>
        <p:blipFill>
          <a:blip r:embed="rId2" cstate="print"/>
          <a:srcRect/>
          <a:stretch>
            <a:fillRect/>
          </a:stretch>
        </p:blipFill>
        <p:spPr>
          <a:xfrm>
            <a:off x="4038600" y="2286000"/>
            <a:ext cx="4824413" cy="34591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Assembly-Line Manufacturing</a:t>
            </a:r>
            <a:r>
              <a:rPr lang="en-US" dirty="0">
                <a:solidFill>
                  <a:schemeClr val="accent1">
                    <a:lumMod val="75000"/>
                  </a:schemeClr>
                </a:solidFill>
              </a:rPr>
              <a:t> </a:t>
            </a:r>
          </a:p>
        </p:txBody>
      </p:sp>
      <p:sp>
        <p:nvSpPr>
          <p:cNvPr id="6" name="Content Placeholder 5"/>
          <p:cNvSpPr>
            <a:spLocks noGrp="1"/>
          </p:cNvSpPr>
          <p:nvPr>
            <p:ph sz="half" idx="2"/>
          </p:nvPr>
        </p:nvSpPr>
        <p:spPr>
          <a:xfrm>
            <a:off x="4648200" y="1719263"/>
            <a:ext cx="4191000" cy="4910137"/>
          </a:xfrm>
        </p:spPr>
        <p:txBody>
          <a:bodyPr rtlCol="0">
            <a:normAutofit lnSpcReduction="10000"/>
          </a:bodyPr>
          <a:lstStyle/>
          <a:p>
            <a:pPr eaLnBrk="1" fontAlgn="auto" hangingPunct="1">
              <a:spcAft>
                <a:spcPts val="0"/>
              </a:spcAft>
              <a:buFont typeface="Arial" pitchFamily="34" charset="0"/>
              <a:buChar char="•"/>
              <a:defRPr/>
            </a:pPr>
            <a:r>
              <a:rPr lang="en-US" b="1" u="sng" dirty="0" smtClean="0"/>
              <a:t>Assembly-Line Manufacturing: </a:t>
            </a:r>
            <a:r>
              <a:rPr lang="en-US" dirty="0" smtClean="0"/>
              <a:t>(Henry </a:t>
            </a:r>
            <a:r>
              <a:rPr lang="en-US" dirty="0"/>
              <a:t>Ford) – broke industrial tasks down into simpler parts and improved efficiency in production of </a:t>
            </a:r>
            <a:r>
              <a:rPr lang="en-US" dirty="0" smtClean="0"/>
              <a:t>cars</a:t>
            </a:r>
          </a:p>
          <a:p>
            <a:pPr eaLnBrk="1" fontAlgn="auto" hangingPunct="1">
              <a:spcAft>
                <a:spcPts val="0"/>
              </a:spcAft>
              <a:buFont typeface="Arial" pitchFamily="34" charset="0"/>
              <a:buChar char="•"/>
              <a:defRPr/>
            </a:pPr>
            <a:endParaRPr lang="en-US" sz="2400" dirty="0"/>
          </a:p>
          <a:p>
            <a:pPr marL="640080" lvl="1" eaLnBrk="1" fontAlgn="auto" hangingPunct="1">
              <a:spcAft>
                <a:spcPts val="0"/>
              </a:spcAft>
              <a:buFont typeface="Arial" pitchFamily="34" charset="0"/>
              <a:buChar char="•"/>
              <a:defRPr/>
            </a:pPr>
            <a:r>
              <a:rPr lang="en-US" sz="2200" b="1" i="1" dirty="0"/>
              <a:t>SIG</a:t>
            </a:r>
            <a:r>
              <a:rPr lang="en-US" dirty="0"/>
              <a:t> </a:t>
            </a:r>
            <a:r>
              <a:rPr lang="en-US" b="1" dirty="0"/>
              <a:t>– </a:t>
            </a:r>
            <a:r>
              <a:rPr lang="en-US" dirty="0"/>
              <a:t>allowed for increased efficiency in production for many industrial products</a:t>
            </a:r>
            <a:endParaRPr lang="en-US" sz="2000" dirty="0"/>
          </a:p>
          <a:p>
            <a:pPr eaLnBrk="1" fontAlgn="auto" hangingPunct="1">
              <a:spcAft>
                <a:spcPts val="0"/>
              </a:spcAft>
              <a:buFont typeface="Arial" pitchFamily="34" charset="0"/>
              <a:buChar char="•"/>
              <a:defRPr/>
            </a:pPr>
            <a:endParaRPr lang="en-US" dirty="0"/>
          </a:p>
        </p:txBody>
      </p:sp>
      <p:pic>
        <p:nvPicPr>
          <p:cNvPr id="26627" name="Picture 2" descr="http://aipetcher.files.wordpress.com/2011/01/ford-assembly-line.jpg"/>
          <p:cNvPicPr>
            <a:picLocks noGrp="1" noChangeAspect="1" noChangeArrowheads="1"/>
          </p:cNvPicPr>
          <p:nvPr>
            <p:ph sz="half" idx="1"/>
          </p:nvPr>
        </p:nvPicPr>
        <p:blipFill>
          <a:blip r:embed="rId2" cstate="print"/>
          <a:srcRect/>
          <a:stretch>
            <a:fillRect/>
          </a:stretch>
        </p:blipFill>
        <p:spPr>
          <a:xfrm>
            <a:off x="425450" y="2509838"/>
            <a:ext cx="4038600" cy="28257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dirty="0">
                <a:solidFill>
                  <a:schemeClr val="accent1">
                    <a:lumMod val="75000"/>
                  </a:schemeClr>
                </a:solidFill>
              </a:rPr>
              <a:t>Leaders of Industry (aka “Robber Barons</a:t>
            </a:r>
            <a:r>
              <a:rPr lang="en-US" dirty="0" smtClean="0">
                <a:solidFill>
                  <a:schemeClr val="accent1">
                    <a:lumMod val="75000"/>
                  </a:schemeClr>
                </a:solidFill>
              </a:rPr>
              <a:t>”)</a:t>
            </a:r>
            <a:endParaRPr lang="en-US" dirty="0">
              <a:solidFill>
                <a:schemeClr val="accent1">
                  <a:lumMod val="75000"/>
                </a:schemeClr>
              </a:solidFill>
            </a:endParaRPr>
          </a:p>
        </p:txBody>
      </p:sp>
      <p:sp>
        <p:nvSpPr>
          <p:cNvPr id="6" name="Content Placeholder 5"/>
          <p:cNvSpPr>
            <a:spLocks noGrp="1"/>
          </p:cNvSpPr>
          <p:nvPr>
            <p:ph sz="half" idx="2"/>
          </p:nvPr>
        </p:nvSpPr>
        <p:spPr>
          <a:xfrm>
            <a:off x="4648200" y="1719263"/>
            <a:ext cx="4038600" cy="4406900"/>
          </a:xfrm>
        </p:spPr>
        <p:txBody>
          <a:bodyPr/>
          <a:lstStyle/>
          <a:p>
            <a:pPr eaLnBrk="1" hangingPunct="1"/>
            <a:r>
              <a:rPr lang="en-US" b="1" smtClean="0"/>
              <a:t>Andrew Carnegie</a:t>
            </a:r>
            <a:r>
              <a:rPr lang="en-US" smtClean="0"/>
              <a:t> </a:t>
            </a:r>
          </a:p>
          <a:p>
            <a:pPr eaLnBrk="1" hangingPunct="1"/>
            <a:r>
              <a:rPr lang="en-US" b="1" smtClean="0"/>
              <a:t>J.P. Morgan</a:t>
            </a:r>
            <a:r>
              <a:rPr lang="en-US" smtClean="0"/>
              <a:t> </a:t>
            </a:r>
          </a:p>
          <a:p>
            <a:pPr eaLnBrk="1" hangingPunct="1"/>
            <a:r>
              <a:rPr lang="en-US" b="1" smtClean="0"/>
              <a:t>John D. Rockefeller</a:t>
            </a:r>
            <a:r>
              <a:rPr lang="en-US" smtClean="0"/>
              <a:t> </a:t>
            </a:r>
          </a:p>
          <a:p>
            <a:pPr eaLnBrk="1" hangingPunct="1"/>
            <a:r>
              <a:rPr lang="en-US" b="1" smtClean="0"/>
              <a:t>Cornelius Vanderbilt</a:t>
            </a:r>
            <a:r>
              <a:rPr lang="en-US" smtClean="0"/>
              <a:t> </a:t>
            </a:r>
          </a:p>
          <a:p>
            <a:pPr eaLnBrk="1" hangingPunct="1"/>
            <a:endParaRPr lang="en-US" smtClean="0"/>
          </a:p>
        </p:txBody>
      </p:sp>
      <p:pic>
        <p:nvPicPr>
          <p:cNvPr id="27651" name="Picture 2" descr="http://www.gilderlehrman.org/historynow/06_2010/images/history5_pic.jpg"/>
          <p:cNvPicPr>
            <a:picLocks noGrp="1" noChangeAspect="1" noChangeArrowheads="1"/>
          </p:cNvPicPr>
          <p:nvPr>
            <p:ph sz="half" idx="1"/>
          </p:nvPr>
        </p:nvPicPr>
        <p:blipFill>
          <a:blip r:embed="rId2" cstate="print"/>
          <a:srcRect/>
          <a:stretch>
            <a:fillRect/>
          </a:stretch>
        </p:blipFill>
        <p:spPr>
          <a:xfrm>
            <a:off x="1143000" y="1676400"/>
            <a:ext cx="2874963" cy="45926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Andrew Carnegie</a:t>
            </a:r>
            <a:r>
              <a:rPr lang="en-US" dirty="0">
                <a:solidFill>
                  <a:schemeClr val="accent1">
                    <a:lumMod val="75000"/>
                  </a:schemeClr>
                </a:solidFill>
              </a:rPr>
              <a:t> </a:t>
            </a:r>
          </a:p>
        </p:txBody>
      </p:sp>
      <p:sp>
        <p:nvSpPr>
          <p:cNvPr id="5" name="Content Placeholder 4"/>
          <p:cNvSpPr>
            <a:spLocks noGrp="1"/>
          </p:cNvSpPr>
          <p:nvPr>
            <p:ph sz="half" idx="1"/>
          </p:nvPr>
        </p:nvSpPr>
        <p:spPr>
          <a:xfrm>
            <a:off x="425450" y="1719263"/>
            <a:ext cx="4375150" cy="5138737"/>
          </a:xfrm>
        </p:spPr>
        <p:txBody>
          <a:bodyPr rtlCol="0">
            <a:normAutofit fontScale="92500"/>
          </a:bodyPr>
          <a:lstStyle/>
          <a:p>
            <a:pPr eaLnBrk="1" fontAlgn="auto" hangingPunct="1">
              <a:spcAft>
                <a:spcPts val="0"/>
              </a:spcAft>
              <a:buFont typeface="Arial" pitchFamily="34" charset="0"/>
              <a:buChar char="•"/>
              <a:defRPr/>
            </a:pPr>
            <a:r>
              <a:rPr lang="en-US" b="1" u="sng" dirty="0" smtClean="0"/>
              <a:t>Andrew Carnegie</a:t>
            </a:r>
            <a:r>
              <a:rPr lang="en-US" dirty="0" smtClean="0"/>
              <a:t>: </a:t>
            </a:r>
            <a:r>
              <a:rPr lang="en-US" i="1" dirty="0" smtClean="0"/>
              <a:t>Steel Industry</a:t>
            </a:r>
          </a:p>
          <a:p>
            <a:pPr eaLnBrk="1" fontAlgn="auto" hangingPunct="1">
              <a:spcAft>
                <a:spcPts val="0"/>
              </a:spcAft>
              <a:buFont typeface="Arial" pitchFamily="34" charset="0"/>
              <a:buChar char="•"/>
              <a:defRPr/>
            </a:pPr>
            <a:endParaRPr lang="en-US" sz="900" i="1" dirty="0"/>
          </a:p>
          <a:p>
            <a:pPr marL="640080" lvl="1" eaLnBrk="1" fontAlgn="auto" hangingPunct="1">
              <a:spcAft>
                <a:spcPts val="0"/>
              </a:spcAft>
              <a:buFont typeface="Arial" pitchFamily="34" charset="0"/>
              <a:buChar char="•"/>
              <a:defRPr/>
            </a:pPr>
            <a:r>
              <a:rPr lang="en-US" dirty="0"/>
              <a:t>Scottish immigrant who rose from “rags to riches</a:t>
            </a:r>
            <a:r>
              <a:rPr lang="en-US" dirty="0" smtClean="0"/>
              <a:t>”</a:t>
            </a:r>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b="1" u="sng" dirty="0"/>
              <a:t>Carnegie Steel Company </a:t>
            </a:r>
            <a:r>
              <a:rPr lang="en-US" dirty="0"/>
              <a:t>– made more steel than any other company in </a:t>
            </a:r>
            <a:r>
              <a:rPr lang="en-US" dirty="0" smtClean="0"/>
              <a:t>US</a:t>
            </a:r>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dirty="0"/>
              <a:t>Developed a </a:t>
            </a:r>
            <a:r>
              <a:rPr lang="en-US" b="1" dirty="0" smtClean="0"/>
              <a:t>monopoly:</a:t>
            </a:r>
            <a:r>
              <a:rPr lang="en-US" dirty="0" smtClean="0"/>
              <a:t>       </a:t>
            </a:r>
            <a:r>
              <a:rPr lang="en-US" sz="2200" i="1" dirty="0" smtClean="0"/>
              <a:t>– </a:t>
            </a:r>
            <a:r>
              <a:rPr lang="en-US" sz="2200" i="1" dirty="0"/>
              <a:t>def. – </a:t>
            </a:r>
            <a:r>
              <a:rPr lang="en-US" dirty="0"/>
              <a:t>complete control over an industry’s production, wages, and prices when all competitors are bought </a:t>
            </a:r>
            <a:r>
              <a:rPr lang="en-US" dirty="0" smtClean="0"/>
              <a:t>out</a:t>
            </a:r>
            <a:endParaRPr lang="en-US" sz="2000" dirty="0"/>
          </a:p>
        </p:txBody>
      </p:sp>
      <p:pic>
        <p:nvPicPr>
          <p:cNvPr id="28675" name="Picture 6" descr="http://www.teslasociety.com/pictures/famous_immigrants/andrew_carnegie.jpg"/>
          <p:cNvPicPr>
            <a:picLocks noGrp="1" noChangeAspect="1" noChangeArrowheads="1"/>
          </p:cNvPicPr>
          <p:nvPr>
            <p:ph sz="half" idx="2"/>
          </p:nvPr>
        </p:nvPicPr>
        <p:blipFill>
          <a:blip r:embed="rId2" cstate="print"/>
          <a:srcRect/>
          <a:stretch>
            <a:fillRect/>
          </a:stretch>
        </p:blipFill>
        <p:spPr>
          <a:xfrm>
            <a:off x="4953000" y="1719263"/>
            <a:ext cx="3429000" cy="4406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J.P. Morgan</a:t>
            </a:r>
            <a:r>
              <a:rPr lang="en-US" dirty="0">
                <a:solidFill>
                  <a:schemeClr val="accent1">
                    <a:lumMod val="75000"/>
                  </a:schemeClr>
                </a:solidFill>
              </a:rPr>
              <a:t> </a:t>
            </a:r>
          </a:p>
        </p:txBody>
      </p:sp>
      <p:sp>
        <p:nvSpPr>
          <p:cNvPr id="6" name="Content Placeholder 5"/>
          <p:cNvSpPr>
            <a:spLocks noGrp="1"/>
          </p:cNvSpPr>
          <p:nvPr>
            <p:ph sz="half" idx="2"/>
          </p:nvPr>
        </p:nvSpPr>
        <p:spPr>
          <a:xfrm>
            <a:off x="4572000" y="1719263"/>
            <a:ext cx="4114800" cy="5138737"/>
          </a:xfrm>
        </p:spPr>
        <p:txBody>
          <a:bodyPr/>
          <a:lstStyle/>
          <a:p>
            <a:pPr eaLnBrk="1" hangingPunct="1"/>
            <a:r>
              <a:rPr lang="en-US" b="1" u="sng" smtClean="0"/>
              <a:t>J.P. Morgan: </a:t>
            </a:r>
            <a:r>
              <a:rPr lang="en-US" i="1" smtClean="0"/>
              <a:t>Banking and Finance</a:t>
            </a:r>
          </a:p>
          <a:p>
            <a:pPr eaLnBrk="1" hangingPunct="1"/>
            <a:endParaRPr lang="en-US" sz="800" i="1" smtClean="0"/>
          </a:p>
          <a:p>
            <a:pPr lvl="1" eaLnBrk="1" hangingPunct="1"/>
            <a:r>
              <a:rPr lang="en-US" smtClean="0"/>
              <a:t> Formed a </a:t>
            </a:r>
            <a:r>
              <a:rPr lang="en-US" b="1" smtClean="0"/>
              <a:t>holding company</a:t>
            </a:r>
            <a:r>
              <a:rPr lang="en-US" smtClean="0"/>
              <a:t> </a:t>
            </a:r>
            <a:r>
              <a:rPr lang="en-US" sz="2000" i="1" smtClean="0"/>
              <a:t>– def. – </a:t>
            </a:r>
            <a:r>
              <a:rPr lang="en-US" smtClean="0"/>
              <a:t>corporation that did nothing but buy out stock of other companies</a:t>
            </a:r>
          </a:p>
          <a:p>
            <a:pPr lvl="1" eaLnBrk="1" hangingPunct="1"/>
            <a:endParaRPr lang="en-US" sz="800" smtClean="0"/>
          </a:p>
          <a:p>
            <a:pPr lvl="1" eaLnBrk="1" hangingPunct="1"/>
            <a:r>
              <a:rPr lang="en-US" smtClean="0"/>
              <a:t>Bought out </a:t>
            </a:r>
            <a:r>
              <a:rPr lang="en-US" b="1" smtClean="0"/>
              <a:t>Carnegie Steel </a:t>
            </a:r>
            <a:r>
              <a:rPr lang="en-US" smtClean="0"/>
              <a:t>in 1903 to create </a:t>
            </a:r>
            <a:r>
              <a:rPr lang="en-US" b="1" smtClean="0"/>
              <a:t>U.S. Steel </a:t>
            </a:r>
            <a:r>
              <a:rPr lang="en-US" smtClean="0"/>
              <a:t>= world’s largest business</a:t>
            </a:r>
            <a:endParaRPr lang="en-US" sz="2000" smtClean="0"/>
          </a:p>
        </p:txBody>
      </p:sp>
      <p:pic>
        <p:nvPicPr>
          <p:cNvPr id="29699" name="Picture 2" descr="http://images.wikia.com/assassinscreed/images/7/75/JP-Morgan.jpg"/>
          <p:cNvPicPr>
            <a:picLocks noGrp="1" noChangeAspect="1" noChangeArrowheads="1"/>
          </p:cNvPicPr>
          <p:nvPr>
            <p:ph sz="half" idx="1"/>
          </p:nvPr>
        </p:nvPicPr>
        <p:blipFill>
          <a:blip r:embed="rId2" cstate="print"/>
          <a:srcRect/>
          <a:stretch>
            <a:fillRect/>
          </a:stretch>
        </p:blipFill>
        <p:spPr>
          <a:xfrm>
            <a:off x="1044575" y="2103438"/>
            <a:ext cx="2800350" cy="36385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5450" y="407988"/>
            <a:ext cx="8261350" cy="1039812"/>
          </a:xfrm>
        </p:spPr>
        <p:txBody>
          <a:bodyPr/>
          <a:lstStyle/>
          <a:p>
            <a:pPr eaLnBrk="1" hangingPunct="1">
              <a:defRPr/>
            </a:pPr>
            <a:r>
              <a:rPr lang="en-US" dirty="0" smtClean="0"/>
              <a:t>Activity:</a:t>
            </a:r>
            <a:endParaRPr lang="en-US" dirty="0"/>
          </a:p>
        </p:txBody>
      </p:sp>
      <p:sp>
        <p:nvSpPr>
          <p:cNvPr id="14338" name="Text Placeholder 5"/>
          <p:cNvSpPr>
            <a:spLocks noGrp="1"/>
          </p:cNvSpPr>
          <p:nvPr>
            <p:ph type="body" idx="1"/>
          </p:nvPr>
        </p:nvSpPr>
        <p:spPr>
          <a:xfrm>
            <a:off x="425450" y="1722438"/>
            <a:ext cx="4040188" cy="639762"/>
          </a:xfrm>
        </p:spPr>
        <p:txBody>
          <a:bodyPr/>
          <a:lstStyle/>
          <a:p>
            <a:pPr eaLnBrk="1" hangingPunct="1"/>
            <a:endParaRPr lang="en-US" smtClean="0"/>
          </a:p>
        </p:txBody>
      </p:sp>
      <p:sp>
        <p:nvSpPr>
          <p:cNvPr id="7" name="Content Placeholder 6"/>
          <p:cNvSpPr>
            <a:spLocks noGrp="1"/>
          </p:cNvSpPr>
          <p:nvPr>
            <p:ph sz="half" idx="2"/>
          </p:nvPr>
        </p:nvSpPr>
        <p:spPr>
          <a:xfrm>
            <a:off x="425450" y="2438400"/>
            <a:ext cx="4040188" cy="3687763"/>
          </a:xfrm>
        </p:spPr>
        <p:txBody>
          <a:bodyPr/>
          <a:lstStyle/>
          <a:p>
            <a:pPr eaLnBrk="1" hangingPunct="1"/>
            <a:r>
              <a:rPr lang="en-US" smtClean="0"/>
              <a:t>Each of you will receive a blank sheet of paper.</a:t>
            </a:r>
          </a:p>
          <a:p>
            <a:pPr eaLnBrk="1" hangingPunct="1"/>
            <a:endParaRPr lang="en-US" smtClean="0"/>
          </a:p>
          <a:p>
            <a:pPr eaLnBrk="1" hangingPunct="1"/>
            <a:r>
              <a:rPr lang="en-US" smtClean="0"/>
              <a:t>You will have 3 minutes to draw a detailed picture of a woman’s blouse.</a:t>
            </a:r>
          </a:p>
          <a:p>
            <a:pPr eaLnBrk="1" hangingPunct="1"/>
            <a:endParaRPr lang="en-US" smtClean="0"/>
          </a:p>
          <a:p>
            <a:pPr eaLnBrk="1" hangingPunct="1"/>
            <a:r>
              <a:rPr lang="en-US" smtClean="0"/>
              <a:t>Begin your drawings now.</a:t>
            </a:r>
          </a:p>
        </p:txBody>
      </p:sp>
      <p:sp>
        <p:nvSpPr>
          <p:cNvPr id="14340" name="Text Placeholder 7"/>
          <p:cNvSpPr>
            <a:spLocks noGrp="1"/>
          </p:cNvSpPr>
          <p:nvPr>
            <p:ph type="body" sz="quarter" idx="3"/>
          </p:nvPr>
        </p:nvSpPr>
        <p:spPr/>
        <p:txBody>
          <a:bodyPr/>
          <a:lstStyle/>
          <a:p>
            <a:pPr eaLnBrk="1" hangingPunct="1"/>
            <a:endParaRPr lang="en-US" smtClean="0"/>
          </a:p>
        </p:txBody>
      </p:sp>
      <p:pic>
        <p:nvPicPr>
          <p:cNvPr id="14341" name="Content Placeholder 9" descr="blouse.jpg"/>
          <p:cNvPicPr>
            <a:picLocks noGrp="1" noChangeAspect="1"/>
          </p:cNvPicPr>
          <p:nvPr>
            <p:ph sz="quarter" idx="4"/>
          </p:nvPr>
        </p:nvPicPr>
        <p:blipFill>
          <a:blip r:embed="rId2" cstate="print"/>
          <a:srcRect/>
          <a:stretch>
            <a:fillRect/>
          </a:stretch>
        </p:blipFill>
        <p:spPr>
          <a:xfrm>
            <a:off x="4953000" y="1752600"/>
            <a:ext cx="3932238" cy="48307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John D. Rockefeller</a:t>
            </a:r>
            <a:r>
              <a:rPr lang="en-US" dirty="0">
                <a:solidFill>
                  <a:schemeClr val="accent1">
                    <a:lumMod val="75000"/>
                  </a:schemeClr>
                </a:solidFill>
              </a:rPr>
              <a:t> </a:t>
            </a:r>
          </a:p>
        </p:txBody>
      </p:sp>
      <p:sp>
        <p:nvSpPr>
          <p:cNvPr id="5" name="Content Placeholder 4"/>
          <p:cNvSpPr>
            <a:spLocks noGrp="1"/>
          </p:cNvSpPr>
          <p:nvPr>
            <p:ph sz="half" idx="1"/>
          </p:nvPr>
        </p:nvSpPr>
        <p:spPr>
          <a:xfrm>
            <a:off x="425450" y="1719263"/>
            <a:ext cx="4222750" cy="4986337"/>
          </a:xfrm>
        </p:spPr>
        <p:txBody>
          <a:bodyPr rtlCol="0">
            <a:normAutofit fontScale="92500" lnSpcReduction="10000"/>
          </a:bodyPr>
          <a:lstStyle/>
          <a:p>
            <a:pPr eaLnBrk="1" fontAlgn="auto" hangingPunct="1">
              <a:spcAft>
                <a:spcPts val="0"/>
              </a:spcAft>
              <a:buFont typeface="Arial" pitchFamily="34" charset="0"/>
              <a:buChar char="•"/>
              <a:defRPr/>
            </a:pPr>
            <a:r>
              <a:rPr lang="en-US" b="1" u="sng" dirty="0" smtClean="0"/>
              <a:t>John D. Rockefeller</a:t>
            </a:r>
            <a:r>
              <a:rPr lang="en-US" b="1" dirty="0" smtClean="0"/>
              <a:t>: </a:t>
            </a:r>
            <a:r>
              <a:rPr lang="en-US" i="1" dirty="0" smtClean="0"/>
              <a:t>Oil Industry</a:t>
            </a:r>
          </a:p>
          <a:p>
            <a:pPr eaLnBrk="1" fontAlgn="auto" hangingPunct="1">
              <a:spcAft>
                <a:spcPts val="0"/>
              </a:spcAft>
              <a:buFont typeface="Arial" pitchFamily="34" charset="0"/>
              <a:buChar char="•"/>
              <a:defRPr/>
            </a:pPr>
            <a:endParaRPr lang="en-US" sz="900" i="1" dirty="0"/>
          </a:p>
          <a:p>
            <a:pPr marL="640080" lvl="1" eaLnBrk="1" fontAlgn="auto" hangingPunct="1">
              <a:spcAft>
                <a:spcPts val="0"/>
              </a:spcAft>
              <a:buFont typeface="Arial" pitchFamily="34" charset="0"/>
              <a:buChar char="•"/>
              <a:defRPr/>
            </a:pPr>
            <a:r>
              <a:rPr lang="en-US" b="1" dirty="0"/>
              <a:t>Standard Oil Company </a:t>
            </a:r>
            <a:r>
              <a:rPr lang="en-US" dirty="0"/>
              <a:t>– controlled 90% of all U.S. oil production </a:t>
            </a:r>
            <a:endParaRPr lang="en-US" dirty="0" smtClean="0"/>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dirty="0"/>
              <a:t>Controlled other companies by forming a </a:t>
            </a:r>
            <a:r>
              <a:rPr lang="en-US" b="1" dirty="0"/>
              <a:t>trust</a:t>
            </a:r>
            <a:r>
              <a:rPr lang="en-US" dirty="0"/>
              <a:t> </a:t>
            </a:r>
            <a:r>
              <a:rPr lang="en-US" sz="1900" i="1" dirty="0"/>
              <a:t>– def. – </a:t>
            </a:r>
            <a:r>
              <a:rPr lang="en-US" dirty="0"/>
              <a:t>several corporations made an agreement to be run by one executive board that ran the trust like one big </a:t>
            </a:r>
            <a:r>
              <a:rPr lang="en-US" dirty="0" smtClean="0"/>
              <a:t>company</a:t>
            </a:r>
          </a:p>
          <a:p>
            <a:pPr marL="640080" lvl="1" eaLnBrk="1" fontAlgn="auto" hangingPunct="1">
              <a:spcAft>
                <a:spcPts val="0"/>
              </a:spcAft>
              <a:buFont typeface="Arial" pitchFamily="34" charset="0"/>
              <a:buChar char="•"/>
              <a:defRPr/>
            </a:pPr>
            <a:endParaRPr lang="en-US" sz="900" dirty="0" smtClean="0"/>
          </a:p>
          <a:p>
            <a:pPr marL="640080" lvl="1" eaLnBrk="1" fontAlgn="auto" hangingPunct="1">
              <a:spcAft>
                <a:spcPts val="0"/>
              </a:spcAft>
              <a:buFont typeface="Arial" pitchFamily="34" charset="0"/>
              <a:buChar char="•"/>
              <a:defRPr/>
            </a:pPr>
            <a:r>
              <a:rPr lang="en-US" sz="2000" dirty="0" smtClean="0"/>
              <a:t>Standard Oil</a:t>
            </a:r>
            <a:endParaRPr lang="en-US" sz="2000" dirty="0"/>
          </a:p>
          <a:p>
            <a:pPr eaLnBrk="1" fontAlgn="auto" hangingPunct="1">
              <a:spcAft>
                <a:spcPts val="0"/>
              </a:spcAft>
              <a:buFont typeface="Arial" pitchFamily="34" charset="0"/>
              <a:buChar char="•"/>
              <a:defRPr/>
            </a:pPr>
            <a:endParaRPr lang="en-US" dirty="0"/>
          </a:p>
        </p:txBody>
      </p:sp>
      <p:pic>
        <p:nvPicPr>
          <p:cNvPr id="30723" name="Picture 2" descr="http://www.thefamouspeople.com/profiles/images/john-d-rockefeller-1.jpg"/>
          <p:cNvPicPr>
            <a:picLocks noGrp="1" noChangeAspect="1" noChangeArrowheads="1"/>
          </p:cNvPicPr>
          <p:nvPr>
            <p:ph sz="half" idx="2"/>
          </p:nvPr>
        </p:nvPicPr>
        <p:blipFill>
          <a:blip r:embed="rId2" cstate="print"/>
          <a:srcRect/>
          <a:stretch>
            <a:fillRect/>
          </a:stretch>
        </p:blipFill>
        <p:spPr>
          <a:xfrm>
            <a:off x="4692650" y="2133600"/>
            <a:ext cx="4297363" cy="3581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Cornelius Vanderbilt</a:t>
            </a:r>
            <a:r>
              <a:rPr lang="en-US" dirty="0">
                <a:solidFill>
                  <a:schemeClr val="accent1">
                    <a:lumMod val="75000"/>
                  </a:schemeClr>
                </a:solidFill>
              </a:rPr>
              <a:t> </a:t>
            </a:r>
          </a:p>
        </p:txBody>
      </p:sp>
      <p:sp>
        <p:nvSpPr>
          <p:cNvPr id="6" name="Content Placeholder 5"/>
          <p:cNvSpPr>
            <a:spLocks noGrp="1"/>
          </p:cNvSpPr>
          <p:nvPr>
            <p:ph sz="half" idx="2"/>
          </p:nvPr>
        </p:nvSpPr>
        <p:spPr>
          <a:xfrm>
            <a:off x="4648200" y="1719263"/>
            <a:ext cx="4267200" cy="4681537"/>
          </a:xfrm>
        </p:spPr>
        <p:txBody>
          <a:bodyPr/>
          <a:lstStyle/>
          <a:p>
            <a:pPr eaLnBrk="1" hangingPunct="1"/>
            <a:r>
              <a:rPr lang="en-US" b="1" u="sng" smtClean="0"/>
              <a:t>Cornelius Vanderbilt</a:t>
            </a:r>
            <a:r>
              <a:rPr lang="en-US" smtClean="0"/>
              <a:t>: </a:t>
            </a:r>
            <a:r>
              <a:rPr lang="en-US" i="1" smtClean="0"/>
              <a:t>Railroads</a:t>
            </a:r>
          </a:p>
          <a:p>
            <a:pPr eaLnBrk="1" hangingPunct="1"/>
            <a:endParaRPr lang="en-US" sz="800" i="1" smtClean="0"/>
          </a:p>
          <a:p>
            <a:pPr lvl="1" eaLnBrk="1" hangingPunct="1"/>
            <a:r>
              <a:rPr lang="en-US" smtClean="0"/>
              <a:t>Dominated control of much of the nation’s railroad lines in the Northeast and Midwest</a:t>
            </a:r>
            <a:endParaRPr lang="en-US" sz="2000" smtClean="0"/>
          </a:p>
          <a:p>
            <a:pPr eaLnBrk="1" hangingPunct="1"/>
            <a:endParaRPr lang="en-US" smtClean="0"/>
          </a:p>
        </p:txBody>
      </p:sp>
      <p:pic>
        <p:nvPicPr>
          <p:cNvPr id="31747" name="Picture 2" descr="http://t1.gstatic.com/images?q=tbn:ANd9GcQSnxDO6w_Bz6qePZlSO2-vmp5oXIpL6p6NcOXDEFW-cl3_rkkwzBkEYvjT"/>
          <p:cNvPicPr>
            <a:picLocks noGrp="1" noChangeAspect="1" noChangeArrowheads="1"/>
          </p:cNvPicPr>
          <p:nvPr>
            <p:ph sz="half" idx="1"/>
          </p:nvPr>
        </p:nvPicPr>
        <p:blipFill>
          <a:blip r:embed="rId2" cstate="print"/>
          <a:srcRect/>
          <a:stretch>
            <a:fillRect/>
          </a:stretch>
        </p:blipFill>
        <p:spPr>
          <a:xfrm>
            <a:off x="0" y="3124200"/>
            <a:ext cx="5143500" cy="34226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dirty="0">
                <a:solidFill>
                  <a:schemeClr val="accent1">
                    <a:lumMod val="75000"/>
                  </a:schemeClr>
                </a:solidFill>
              </a:rPr>
              <a:t>Reactions Against </a:t>
            </a:r>
            <a:r>
              <a:rPr lang="en-US" dirty="0" smtClean="0">
                <a:solidFill>
                  <a:schemeClr val="accent1">
                    <a:lumMod val="75000"/>
                  </a:schemeClr>
                </a:solidFill>
              </a:rPr>
              <a:t>Industrialists</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298950" cy="4605337"/>
          </a:xfrm>
        </p:spPr>
        <p:txBody>
          <a:bodyPr/>
          <a:lstStyle/>
          <a:p>
            <a:pPr eaLnBrk="1" hangingPunct="1"/>
            <a:r>
              <a:rPr lang="en-US" smtClean="0"/>
              <a:t>Carnegie, Morgan, Rockefeller, and Vanderbilt were called “</a:t>
            </a:r>
            <a:r>
              <a:rPr lang="en-US" b="1" smtClean="0"/>
              <a:t>Robber Barons</a:t>
            </a:r>
            <a:r>
              <a:rPr lang="en-US" smtClean="0"/>
              <a:t>” by critics</a:t>
            </a:r>
          </a:p>
          <a:p>
            <a:pPr eaLnBrk="1" hangingPunct="1"/>
            <a:endParaRPr lang="en-US" sz="800" smtClean="0"/>
          </a:p>
          <a:p>
            <a:pPr lvl="1" eaLnBrk="1" hangingPunct="1"/>
            <a:r>
              <a:rPr lang="en-US" smtClean="0"/>
              <a:t>Critics said they were making money in a corrupt manner</a:t>
            </a:r>
            <a:endParaRPr lang="en-US" sz="2000" smtClean="0"/>
          </a:p>
          <a:p>
            <a:pPr eaLnBrk="1" hangingPunct="1"/>
            <a:endParaRPr lang="en-US" smtClean="0"/>
          </a:p>
        </p:txBody>
      </p:sp>
      <p:pic>
        <p:nvPicPr>
          <p:cNvPr id="53251" name="Picture 2" descr="http://indeclaration.files.wordpress.com/2011/12/robberbarons1.jpg"/>
          <p:cNvPicPr>
            <a:picLocks noGrp="1" noChangeAspect="1" noChangeArrowheads="1"/>
          </p:cNvPicPr>
          <p:nvPr>
            <p:ph sz="half" idx="2"/>
          </p:nvPr>
        </p:nvPicPr>
        <p:blipFill>
          <a:blip r:embed="rId3" cstate="print"/>
          <a:srcRect/>
          <a:stretch>
            <a:fillRect/>
          </a:stretch>
        </p:blipFill>
        <p:spPr>
          <a:xfrm>
            <a:off x="4572000" y="1828800"/>
            <a:ext cx="4294716" cy="322103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a:normAutofit fontScale="90000"/>
          </a:bodyPr>
          <a:lstStyle/>
          <a:p>
            <a:pPr eaLnBrk="1" hangingPunct="1">
              <a:defRPr/>
            </a:pPr>
            <a:r>
              <a:rPr lang="en-US" dirty="0" smtClean="0"/>
              <a:t>Captains of Industry assignment</a:t>
            </a:r>
            <a:endParaRPr lang="en-US" dirty="0"/>
          </a:p>
        </p:txBody>
      </p:sp>
      <p:sp>
        <p:nvSpPr>
          <p:cNvPr id="160770" name="Content Placeholder 2"/>
          <p:cNvSpPr>
            <a:spLocks noGrp="1"/>
          </p:cNvSpPr>
          <p:nvPr>
            <p:ph sz="half" idx="1"/>
          </p:nvPr>
        </p:nvSpPr>
        <p:spPr>
          <a:xfrm>
            <a:off x="425450" y="1719263"/>
            <a:ext cx="4038600" cy="4406900"/>
          </a:xfrm>
        </p:spPr>
        <p:txBody>
          <a:bodyPr/>
          <a:lstStyle/>
          <a:p>
            <a:pPr eaLnBrk="1" hangingPunct="1"/>
            <a:r>
              <a:rPr lang="en-US" smtClean="0"/>
              <a:t>You are to read the biographies of the 4 captains of industry and INDIVIDUALLY create your own wanted poster for the captain of industry you pick.</a:t>
            </a:r>
          </a:p>
        </p:txBody>
      </p:sp>
      <p:sp>
        <p:nvSpPr>
          <p:cNvPr id="160771" name="Content Placeholder 3"/>
          <p:cNvSpPr>
            <a:spLocks noGrp="1"/>
          </p:cNvSpPr>
          <p:nvPr>
            <p:ph sz="half" idx="2"/>
          </p:nvPr>
        </p:nvSpPr>
        <p:spPr>
          <a:xfrm>
            <a:off x="4648200" y="1719263"/>
            <a:ext cx="4038600" cy="4406900"/>
          </a:xfrm>
        </p:spPr>
        <p:txBody>
          <a:bodyPr/>
          <a:lstStyle/>
          <a:p>
            <a:pPr eaLnBrk="1" hangingPunct="1"/>
            <a:r>
              <a:rPr lang="en-US" smtClean="0"/>
              <a:t>Please follow the directions on the assignment sheet!</a:t>
            </a:r>
          </a:p>
          <a:p>
            <a:pPr eaLnBrk="1" hangingPunct="1"/>
            <a:r>
              <a:rPr lang="en-US" smtClean="0"/>
              <a:t>See the example (Henry Ford) on the bottom of the assignment sheet.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pPr eaLnBrk="1" hangingPunct="1">
              <a:defRPr/>
            </a:pPr>
            <a:r>
              <a:rPr lang="en-US" sz="6000" dirty="0" smtClean="0">
                <a:solidFill>
                  <a:schemeClr val="accent1">
                    <a:lumMod val="75000"/>
                  </a:schemeClr>
                </a:solidFill>
                <a:latin typeface="Algerian" pitchFamily="82" charset="0"/>
              </a:rPr>
              <a:t>Monopoly and Corporation</a:t>
            </a:r>
            <a:endParaRPr lang="en-US" sz="6000" dirty="0">
              <a:solidFill>
                <a:schemeClr val="accent1">
                  <a:lumMod val="75000"/>
                </a:schemeClr>
              </a:solidFill>
              <a:latin typeface="Algerian" pitchFamily="82" charset="0"/>
            </a:endParaRPr>
          </a:p>
        </p:txBody>
      </p:sp>
      <p:sp>
        <p:nvSpPr>
          <p:cNvPr id="3" name="Subtitle 2"/>
          <p:cNvSpPr>
            <a:spLocks noGrp="1"/>
          </p:cNvSpPr>
          <p:nvPr>
            <p:ph type="subTitle" idx="1"/>
          </p:nvPr>
        </p:nvSpPr>
        <p:spPr/>
        <p:txBody>
          <a:bodyPr/>
          <a:lstStyle/>
          <a:p>
            <a:pPr eaLnBrk="1" hangingPunct="1">
              <a:defRPr/>
            </a:pPr>
            <a:endParaRPr lang="en-US" dirty="0"/>
          </a:p>
        </p:txBody>
      </p:sp>
      <p:pic>
        <p:nvPicPr>
          <p:cNvPr id="161795" name="Picture 2" descr="http://www.duke.edu/web/hoofnhorn/img/monopoly%20man.jpg"/>
          <p:cNvPicPr>
            <a:picLocks noChangeAspect="1" noChangeArrowheads="1"/>
          </p:cNvPicPr>
          <p:nvPr/>
        </p:nvPicPr>
        <p:blipFill>
          <a:blip r:embed="rId2" cstate="print"/>
          <a:srcRect/>
          <a:stretch>
            <a:fillRect/>
          </a:stretch>
        </p:blipFill>
        <p:spPr bwMode="auto">
          <a:xfrm>
            <a:off x="3124200" y="3505200"/>
            <a:ext cx="280987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Monopoly</a:t>
            </a:r>
            <a:endParaRPr lang="en-US" dirty="0"/>
          </a:p>
        </p:txBody>
      </p:sp>
      <p:sp>
        <p:nvSpPr>
          <p:cNvPr id="162818" name="Content Placeholder 2"/>
          <p:cNvSpPr>
            <a:spLocks noGrp="1"/>
          </p:cNvSpPr>
          <p:nvPr>
            <p:ph idx="1"/>
          </p:nvPr>
        </p:nvSpPr>
        <p:spPr/>
        <p:txBody>
          <a:bodyPr/>
          <a:lstStyle/>
          <a:p>
            <a:pPr eaLnBrk="1" hangingPunct="1"/>
            <a:r>
              <a:rPr lang="en-US" smtClean="0"/>
              <a:t>What is the goal of the game of monopoly?</a:t>
            </a:r>
          </a:p>
          <a:p>
            <a:pPr eaLnBrk="1" hangingPunct="1"/>
            <a:r>
              <a:rPr lang="en-US" smtClean="0"/>
              <a:t>How is that goal achieved?</a:t>
            </a:r>
          </a:p>
          <a:p>
            <a:pPr eaLnBrk="1" hangingPunct="1">
              <a:buFont typeface="Arial" charset="0"/>
              <a:buNone/>
            </a:pPr>
            <a:endParaRPr lang="en-US" smtClean="0"/>
          </a:p>
        </p:txBody>
      </p:sp>
      <p:pic>
        <p:nvPicPr>
          <p:cNvPr id="162819" name="Picture 3"/>
          <p:cNvPicPr>
            <a:picLocks noChangeAspect="1" noChangeArrowheads="1"/>
          </p:cNvPicPr>
          <p:nvPr/>
        </p:nvPicPr>
        <p:blipFill>
          <a:blip r:embed="rId2" cstate="print"/>
          <a:srcRect/>
          <a:stretch>
            <a:fillRect/>
          </a:stretch>
        </p:blipFill>
        <p:spPr bwMode="auto">
          <a:xfrm>
            <a:off x="2590800" y="2819400"/>
            <a:ext cx="3762375" cy="3810000"/>
          </a:xfrm>
          <a:prstGeom prst="rect">
            <a:avLst/>
          </a:prstGeom>
          <a:noFill/>
          <a:ln w="9525">
            <a:noFill/>
            <a:miter lim="800000"/>
            <a:headEnd/>
            <a:tailEnd/>
          </a:ln>
        </p:spPr>
      </p:pic>
      <p:sp>
        <p:nvSpPr>
          <p:cNvPr id="162820" name="TextBox 5"/>
          <p:cNvSpPr txBox="1">
            <a:spLocks noChangeArrowheads="1"/>
          </p:cNvSpPr>
          <p:nvPr/>
        </p:nvSpPr>
        <p:spPr bwMode="auto">
          <a:xfrm rot="-2445917">
            <a:off x="3694113" y="4419600"/>
            <a:ext cx="1573212" cy="461963"/>
          </a:xfrm>
          <a:prstGeom prst="rect">
            <a:avLst/>
          </a:prstGeom>
          <a:solidFill>
            <a:srgbClr val="FF0000"/>
          </a:solidFill>
          <a:ln w="9525">
            <a:solidFill>
              <a:schemeClr val="tx1"/>
            </a:solidFill>
            <a:miter lim="800000"/>
            <a:headEnd/>
            <a:tailEnd/>
          </a:ln>
        </p:spPr>
        <p:txBody>
          <a:bodyPr>
            <a:spAutoFit/>
          </a:bodyPr>
          <a:lstStyle/>
          <a:p>
            <a:r>
              <a:rPr lang="en-US" sz="2400">
                <a:solidFill>
                  <a:schemeClr val="bg1"/>
                </a:solidFill>
              </a:rPr>
              <a:t>Monopoly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41"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152400" y="1066800"/>
            <a:ext cx="1200150" cy="1076325"/>
          </a:xfrm>
          <a:prstGeom prst="rect">
            <a:avLst/>
          </a:prstGeom>
          <a:noFill/>
          <a:ln w="9525">
            <a:noFill/>
            <a:miter lim="800000"/>
            <a:headEnd/>
            <a:tailEnd/>
          </a:ln>
        </p:spPr>
      </p:pic>
      <p:sp>
        <p:nvSpPr>
          <p:cNvPr id="163842" name="Text Box 3"/>
          <p:cNvSpPr txBox="1">
            <a:spLocks noChangeArrowheads="1"/>
          </p:cNvSpPr>
          <p:nvPr/>
        </p:nvSpPr>
        <p:spPr bwMode="auto">
          <a:xfrm>
            <a:off x="304800" y="152400"/>
            <a:ext cx="2413000" cy="498475"/>
          </a:xfrm>
          <a:prstGeom prst="rect">
            <a:avLst/>
          </a:prstGeom>
          <a:solidFill>
            <a:srgbClr val="FFFFFF"/>
          </a:solidFill>
          <a:ln w="9525">
            <a:solidFill>
              <a:srgbClr val="000000"/>
            </a:solidFill>
            <a:miter lim="800000"/>
            <a:headEnd/>
            <a:tailEnd/>
          </a:ln>
        </p:spPr>
        <p:txBody>
          <a:bodyPr/>
          <a:lstStyle/>
          <a:p>
            <a:pPr>
              <a:spcAft>
                <a:spcPts val="1000"/>
              </a:spcAft>
            </a:pPr>
            <a:r>
              <a:rPr lang="en-US" sz="2200">
                <a:latin typeface="Calibri" pitchFamily="34" charset="0"/>
              </a:rPr>
              <a:t>Monopoly Example</a:t>
            </a:r>
            <a:endParaRPr lang="en-US"/>
          </a:p>
        </p:txBody>
      </p:sp>
      <p:pic>
        <p:nvPicPr>
          <p:cNvPr id="163843"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228600" y="3810000"/>
            <a:ext cx="1200150" cy="1076325"/>
          </a:xfrm>
          <a:prstGeom prst="rect">
            <a:avLst/>
          </a:prstGeom>
          <a:noFill/>
          <a:ln w="9525">
            <a:noFill/>
            <a:miter lim="800000"/>
            <a:headEnd/>
            <a:tailEnd/>
          </a:ln>
        </p:spPr>
      </p:pic>
      <p:pic>
        <p:nvPicPr>
          <p:cNvPr id="163844"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152400" y="2438400"/>
            <a:ext cx="1200150" cy="1076325"/>
          </a:xfrm>
          <a:prstGeom prst="rect">
            <a:avLst/>
          </a:prstGeom>
          <a:noFill/>
          <a:ln w="9525">
            <a:noFill/>
            <a:miter lim="800000"/>
            <a:headEnd/>
            <a:tailEnd/>
          </a:ln>
        </p:spPr>
      </p:pic>
      <p:sp>
        <p:nvSpPr>
          <p:cNvPr id="163845" name="Text Box 6"/>
          <p:cNvSpPr txBox="1">
            <a:spLocks noChangeArrowheads="1"/>
          </p:cNvSpPr>
          <p:nvPr/>
        </p:nvSpPr>
        <p:spPr bwMode="auto">
          <a:xfrm>
            <a:off x="304800" y="762000"/>
            <a:ext cx="1087438"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400" dirty="0">
                <a:latin typeface="Calibri" pitchFamily="34" charset="0"/>
              </a:rPr>
              <a:t>Phase 1</a:t>
            </a:r>
            <a:endParaRPr lang="en-US" dirty="0"/>
          </a:p>
        </p:txBody>
      </p:sp>
      <p:sp>
        <p:nvSpPr>
          <p:cNvPr id="163846" name="Text Box 7"/>
          <p:cNvSpPr txBox="1">
            <a:spLocks noChangeArrowheads="1"/>
          </p:cNvSpPr>
          <p:nvPr/>
        </p:nvSpPr>
        <p:spPr bwMode="auto">
          <a:xfrm>
            <a:off x="228600" y="4876800"/>
            <a:ext cx="1476375"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Strong Steel Company</a:t>
            </a:r>
            <a:endParaRPr lang="en-US" dirty="0"/>
          </a:p>
        </p:txBody>
      </p:sp>
      <p:sp>
        <p:nvSpPr>
          <p:cNvPr id="163847" name="Text Box 8"/>
          <p:cNvSpPr txBox="1">
            <a:spLocks noChangeArrowheads="1"/>
          </p:cNvSpPr>
          <p:nvPr/>
        </p:nvSpPr>
        <p:spPr bwMode="auto">
          <a:xfrm>
            <a:off x="152400" y="3505200"/>
            <a:ext cx="1606550"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Carnegie Steel Company</a:t>
            </a:r>
            <a:endParaRPr lang="en-US"/>
          </a:p>
        </p:txBody>
      </p:sp>
      <p:sp>
        <p:nvSpPr>
          <p:cNvPr id="163848" name="Text Box 9"/>
          <p:cNvSpPr txBox="1">
            <a:spLocks noChangeArrowheads="1"/>
          </p:cNvSpPr>
          <p:nvPr/>
        </p:nvSpPr>
        <p:spPr bwMode="auto">
          <a:xfrm>
            <a:off x="152400" y="2133600"/>
            <a:ext cx="1392238"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King Steel Company</a:t>
            </a:r>
            <a:endParaRPr lang="en-US" dirty="0"/>
          </a:p>
        </p:txBody>
      </p:sp>
      <p:sp>
        <p:nvSpPr>
          <p:cNvPr id="163849" name="Text Box 10"/>
          <p:cNvSpPr txBox="1">
            <a:spLocks noChangeArrowheads="1"/>
          </p:cNvSpPr>
          <p:nvPr/>
        </p:nvSpPr>
        <p:spPr bwMode="auto">
          <a:xfrm>
            <a:off x="304800" y="5181600"/>
            <a:ext cx="3278188" cy="1533525"/>
          </a:xfrm>
          <a:prstGeom prst="rect">
            <a:avLst/>
          </a:prstGeom>
          <a:solidFill>
            <a:srgbClr val="FFFFFF"/>
          </a:solidFill>
          <a:ln w="9525">
            <a:solidFill>
              <a:srgbClr val="000000"/>
            </a:solidFill>
            <a:miter lim="800000"/>
            <a:headEnd/>
            <a:tailEnd/>
          </a:ln>
        </p:spPr>
        <p:txBody>
          <a:bodyPr>
            <a:spAutoFit/>
          </a:bodyPr>
          <a:lstStyle/>
          <a:p>
            <a:pPr>
              <a:spcAft>
                <a:spcPts val="1000"/>
              </a:spcAft>
            </a:pPr>
            <a:r>
              <a:rPr lang="en-US" sz="1100" b="1" u="sng" dirty="0">
                <a:latin typeface="Calibri" pitchFamily="34" charset="0"/>
              </a:rPr>
              <a:t>Monopoly</a:t>
            </a:r>
            <a:r>
              <a:rPr lang="en-US" sz="1100" dirty="0">
                <a:latin typeface="Calibri" pitchFamily="34" charset="0"/>
              </a:rPr>
              <a:t>: gaining total control of a type of industry by one person or company.</a:t>
            </a:r>
          </a:p>
          <a:p>
            <a:pPr>
              <a:spcAft>
                <a:spcPts val="1000"/>
              </a:spcAft>
            </a:pPr>
            <a:r>
              <a:rPr lang="en-US" sz="1100" b="1" u="sng" dirty="0">
                <a:latin typeface="Calibri" pitchFamily="34" charset="0"/>
              </a:rPr>
              <a:t>Vertical Integration</a:t>
            </a:r>
            <a:r>
              <a:rPr lang="en-US" sz="1100" dirty="0">
                <a:latin typeface="Calibri" pitchFamily="34" charset="0"/>
              </a:rPr>
              <a:t>: the combining of companies that supply equipment and services needed for a particular industry.</a:t>
            </a:r>
          </a:p>
          <a:p>
            <a:pPr>
              <a:spcAft>
                <a:spcPts val="1000"/>
              </a:spcAft>
            </a:pPr>
            <a:r>
              <a:rPr lang="en-US" sz="1100" b="1" u="sng" dirty="0">
                <a:latin typeface="Calibri" pitchFamily="34" charset="0"/>
              </a:rPr>
              <a:t>Horizontal Integration</a:t>
            </a:r>
            <a:r>
              <a:rPr lang="en-US" sz="1100" dirty="0">
                <a:latin typeface="Calibri" pitchFamily="34" charset="0"/>
              </a:rPr>
              <a:t>: the combining of competing firms into one corporation.</a:t>
            </a:r>
            <a:endParaRPr lang="en-US" dirty="0"/>
          </a:p>
        </p:txBody>
      </p:sp>
      <p:cxnSp>
        <p:nvCxnSpPr>
          <p:cNvPr id="163850" name="AutoShape 11"/>
          <p:cNvCxnSpPr>
            <a:cxnSpLocks noChangeShapeType="1"/>
          </p:cNvCxnSpPr>
          <p:nvPr/>
        </p:nvCxnSpPr>
        <p:spPr bwMode="auto">
          <a:xfrm rot="5400000">
            <a:off x="-304799" y="2895600"/>
            <a:ext cx="4419600" cy="3175"/>
          </a:xfrm>
          <a:prstGeom prst="straightConnector1">
            <a:avLst/>
          </a:prstGeom>
          <a:noFill/>
          <a:ln w="9525">
            <a:solidFill>
              <a:srgbClr val="000000"/>
            </a:solidFill>
            <a:round/>
            <a:headEnd/>
            <a:tailEnd/>
          </a:ln>
        </p:spPr>
      </p:cxnSp>
      <p:sp>
        <p:nvSpPr>
          <p:cNvPr id="163851" name="Text Box 12"/>
          <p:cNvSpPr txBox="1">
            <a:spLocks noChangeArrowheads="1"/>
          </p:cNvSpPr>
          <p:nvPr/>
        </p:nvSpPr>
        <p:spPr bwMode="auto">
          <a:xfrm>
            <a:off x="2133600" y="762000"/>
            <a:ext cx="1087438"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400">
                <a:latin typeface="Calibri" pitchFamily="34" charset="0"/>
              </a:rPr>
              <a:t>Phase 2</a:t>
            </a:r>
            <a:endParaRPr lang="en-US"/>
          </a:p>
        </p:txBody>
      </p:sp>
      <p:pic>
        <p:nvPicPr>
          <p:cNvPr id="163852"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2057400" y="3810000"/>
            <a:ext cx="1200150" cy="1076325"/>
          </a:xfrm>
          <a:prstGeom prst="rect">
            <a:avLst/>
          </a:prstGeom>
          <a:noFill/>
          <a:ln w="9525">
            <a:noFill/>
            <a:miter lim="800000"/>
            <a:headEnd/>
            <a:tailEnd/>
          </a:ln>
        </p:spPr>
      </p:pic>
      <p:pic>
        <p:nvPicPr>
          <p:cNvPr id="163853"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2133600" y="2438400"/>
            <a:ext cx="1200150" cy="1076325"/>
          </a:xfrm>
          <a:prstGeom prst="rect">
            <a:avLst/>
          </a:prstGeom>
          <a:noFill/>
          <a:ln w="9525">
            <a:noFill/>
            <a:miter lim="800000"/>
            <a:headEnd/>
            <a:tailEnd/>
          </a:ln>
        </p:spPr>
      </p:pic>
      <p:pic>
        <p:nvPicPr>
          <p:cNvPr id="163854"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2133600" y="1066800"/>
            <a:ext cx="1200150" cy="1076325"/>
          </a:xfrm>
          <a:prstGeom prst="rect">
            <a:avLst/>
          </a:prstGeom>
          <a:noFill/>
          <a:ln w="9525">
            <a:noFill/>
            <a:miter lim="800000"/>
            <a:headEnd/>
            <a:tailEnd/>
          </a:ln>
        </p:spPr>
      </p:pic>
      <p:sp>
        <p:nvSpPr>
          <p:cNvPr id="163855" name="Text Box 16"/>
          <p:cNvSpPr txBox="1">
            <a:spLocks noChangeArrowheads="1"/>
          </p:cNvSpPr>
          <p:nvPr/>
        </p:nvSpPr>
        <p:spPr bwMode="auto">
          <a:xfrm>
            <a:off x="2057400" y="2133600"/>
            <a:ext cx="1392238"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King Steel Company</a:t>
            </a:r>
            <a:endParaRPr lang="en-US" dirty="0"/>
          </a:p>
        </p:txBody>
      </p:sp>
      <p:sp>
        <p:nvSpPr>
          <p:cNvPr id="163856" name="Text Box 17"/>
          <p:cNvSpPr txBox="1">
            <a:spLocks noChangeArrowheads="1"/>
          </p:cNvSpPr>
          <p:nvPr/>
        </p:nvSpPr>
        <p:spPr bwMode="auto">
          <a:xfrm>
            <a:off x="1981200" y="3505200"/>
            <a:ext cx="1606550"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Carnegie Steel Company</a:t>
            </a:r>
            <a:endParaRPr lang="en-US" dirty="0"/>
          </a:p>
        </p:txBody>
      </p:sp>
      <p:sp>
        <p:nvSpPr>
          <p:cNvPr id="163857" name="Text Box 18"/>
          <p:cNvSpPr txBox="1">
            <a:spLocks noChangeArrowheads="1"/>
          </p:cNvSpPr>
          <p:nvPr/>
        </p:nvSpPr>
        <p:spPr bwMode="auto">
          <a:xfrm>
            <a:off x="1981200" y="4876800"/>
            <a:ext cx="1476375"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Strong Steel Company</a:t>
            </a:r>
            <a:endParaRPr lang="en-US" dirty="0"/>
          </a:p>
        </p:txBody>
      </p:sp>
      <p:cxnSp>
        <p:nvCxnSpPr>
          <p:cNvPr id="163858" name="AutoShape 19"/>
          <p:cNvCxnSpPr>
            <a:cxnSpLocks noChangeShapeType="1"/>
          </p:cNvCxnSpPr>
          <p:nvPr/>
        </p:nvCxnSpPr>
        <p:spPr bwMode="auto">
          <a:xfrm>
            <a:off x="3352800" y="2971800"/>
            <a:ext cx="685800" cy="0"/>
          </a:xfrm>
          <a:prstGeom prst="straightConnector1">
            <a:avLst/>
          </a:prstGeom>
          <a:noFill/>
          <a:ln w="9525">
            <a:solidFill>
              <a:srgbClr val="000000"/>
            </a:solidFill>
            <a:round/>
            <a:headEnd/>
            <a:tailEnd type="triangle" w="med" len="med"/>
          </a:ln>
        </p:spPr>
      </p:cxnSp>
      <p:cxnSp>
        <p:nvCxnSpPr>
          <p:cNvPr id="163859" name="AutoShape 20"/>
          <p:cNvCxnSpPr>
            <a:cxnSpLocks noChangeShapeType="1"/>
          </p:cNvCxnSpPr>
          <p:nvPr/>
        </p:nvCxnSpPr>
        <p:spPr bwMode="auto">
          <a:xfrm flipH="1">
            <a:off x="5562600" y="0"/>
            <a:ext cx="28575" cy="6762750"/>
          </a:xfrm>
          <a:prstGeom prst="straightConnector1">
            <a:avLst/>
          </a:prstGeom>
          <a:noFill/>
          <a:ln w="9525">
            <a:solidFill>
              <a:srgbClr val="000000"/>
            </a:solidFill>
            <a:round/>
            <a:headEnd/>
            <a:tailEnd/>
          </a:ln>
        </p:spPr>
      </p:cxnSp>
      <p:sp>
        <p:nvSpPr>
          <p:cNvPr id="163860" name="Text Box 21"/>
          <p:cNvSpPr txBox="1">
            <a:spLocks noChangeArrowheads="1"/>
          </p:cNvSpPr>
          <p:nvPr/>
        </p:nvSpPr>
        <p:spPr bwMode="auto">
          <a:xfrm>
            <a:off x="5715000" y="152400"/>
            <a:ext cx="1087438"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400">
                <a:latin typeface="Calibri" pitchFamily="34" charset="0"/>
              </a:rPr>
              <a:t>Phase 3</a:t>
            </a:r>
            <a:endParaRPr lang="en-US"/>
          </a:p>
        </p:txBody>
      </p:sp>
      <p:pic>
        <p:nvPicPr>
          <p:cNvPr id="163861" name="Picture 1" descr="C:\Documents and Settings\bblackbu\Local Settings\Temporary Internet Files\Content.IE5\22C1OM5X\MCj04396000000[1].png"/>
          <p:cNvPicPr>
            <a:picLocks noChangeAspect="1" noChangeArrowheads="1"/>
          </p:cNvPicPr>
          <p:nvPr/>
        </p:nvPicPr>
        <p:blipFill>
          <a:blip r:embed="rId3" cstate="print"/>
          <a:srcRect/>
          <a:stretch>
            <a:fillRect/>
          </a:stretch>
        </p:blipFill>
        <p:spPr bwMode="auto">
          <a:xfrm>
            <a:off x="3962400" y="2438400"/>
            <a:ext cx="733425" cy="428625"/>
          </a:xfrm>
          <a:prstGeom prst="rect">
            <a:avLst/>
          </a:prstGeom>
          <a:noFill/>
          <a:ln w="9525">
            <a:noFill/>
            <a:miter lim="800000"/>
            <a:headEnd/>
            <a:tailEnd/>
          </a:ln>
        </p:spPr>
      </p:pic>
      <p:cxnSp>
        <p:nvCxnSpPr>
          <p:cNvPr id="163862" name="AutoShape 23"/>
          <p:cNvCxnSpPr>
            <a:cxnSpLocks noChangeShapeType="1"/>
          </p:cNvCxnSpPr>
          <p:nvPr/>
        </p:nvCxnSpPr>
        <p:spPr bwMode="auto">
          <a:xfrm>
            <a:off x="2057400" y="3886200"/>
            <a:ext cx="1266825" cy="968375"/>
          </a:xfrm>
          <a:prstGeom prst="straightConnector1">
            <a:avLst/>
          </a:prstGeom>
          <a:noFill/>
          <a:ln w="31750">
            <a:solidFill>
              <a:srgbClr val="C0504D"/>
            </a:solidFill>
            <a:round/>
            <a:headEnd/>
            <a:tailEnd/>
          </a:ln>
        </p:spPr>
      </p:cxnSp>
      <p:cxnSp>
        <p:nvCxnSpPr>
          <p:cNvPr id="163863" name="AutoShape 24"/>
          <p:cNvCxnSpPr>
            <a:cxnSpLocks noChangeShapeType="1"/>
          </p:cNvCxnSpPr>
          <p:nvPr/>
        </p:nvCxnSpPr>
        <p:spPr bwMode="auto">
          <a:xfrm flipV="1">
            <a:off x="1981200" y="3886200"/>
            <a:ext cx="1447800" cy="968375"/>
          </a:xfrm>
          <a:prstGeom prst="straightConnector1">
            <a:avLst/>
          </a:prstGeom>
          <a:noFill/>
          <a:ln w="31750">
            <a:solidFill>
              <a:srgbClr val="C0504D"/>
            </a:solidFill>
            <a:round/>
            <a:headEnd/>
            <a:tailEnd/>
          </a:ln>
        </p:spPr>
      </p:cxnSp>
      <p:pic>
        <p:nvPicPr>
          <p:cNvPr id="163864" name="Picture 25" descr="MCBD07289_0000[1]"/>
          <p:cNvPicPr>
            <a:picLocks noChangeAspect="1" noChangeArrowheads="1"/>
          </p:cNvPicPr>
          <p:nvPr/>
        </p:nvPicPr>
        <p:blipFill>
          <a:blip r:embed="rId4" cstate="print"/>
          <a:srcRect/>
          <a:stretch>
            <a:fillRect/>
          </a:stretch>
        </p:blipFill>
        <p:spPr bwMode="auto">
          <a:xfrm>
            <a:off x="4800600" y="2667000"/>
            <a:ext cx="723900" cy="615950"/>
          </a:xfrm>
          <a:prstGeom prst="rect">
            <a:avLst/>
          </a:prstGeom>
          <a:noFill/>
          <a:ln w="9525">
            <a:noFill/>
            <a:miter lim="800000"/>
            <a:headEnd/>
            <a:tailEnd/>
          </a:ln>
        </p:spPr>
      </p:pic>
      <p:pic>
        <p:nvPicPr>
          <p:cNvPr id="163865" name="Picture 26" descr="MCj02868710000[1]"/>
          <p:cNvPicPr>
            <a:picLocks noChangeAspect="1" noChangeArrowheads="1"/>
          </p:cNvPicPr>
          <p:nvPr/>
        </p:nvPicPr>
        <p:blipFill>
          <a:blip r:embed="rId5" cstate="print"/>
          <a:srcRect/>
          <a:stretch>
            <a:fillRect/>
          </a:stretch>
        </p:blipFill>
        <p:spPr bwMode="auto">
          <a:xfrm>
            <a:off x="4038600" y="2971800"/>
            <a:ext cx="676275" cy="695325"/>
          </a:xfrm>
          <a:prstGeom prst="rect">
            <a:avLst/>
          </a:prstGeom>
          <a:noFill/>
          <a:ln w="9525">
            <a:noFill/>
            <a:miter lim="800000"/>
            <a:headEnd/>
            <a:tailEnd/>
          </a:ln>
        </p:spPr>
      </p:pic>
      <p:pic>
        <p:nvPicPr>
          <p:cNvPr id="163866"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5638800" y="533400"/>
            <a:ext cx="1200150" cy="1076325"/>
          </a:xfrm>
          <a:prstGeom prst="rect">
            <a:avLst/>
          </a:prstGeom>
          <a:noFill/>
          <a:ln w="9525">
            <a:noFill/>
            <a:miter lim="800000"/>
            <a:headEnd/>
            <a:tailEnd/>
          </a:ln>
        </p:spPr>
      </p:pic>
      <p:pic>
        <p:nvPicPr>
          <p:cNvPr id="163867"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7343775" y="1371600"/>
            <a:ext cx="1800225" cy="1614488"/>
          </a:xfrm>
          <a:prstGeom prst="rect">
            <a:avLst/>
          </a:prstGeom>
          <a:noFill/>
          <a:ln w="9525">
            <a:noFill/>
            <a:miter lim="800000"/>
            <a:headEnd/>
            <a:tailEnd/>
          </a:ln>
        </p:spPr>
      </p:pic>
      <p:sp>
        <p:nvSpPr>
          <p:cNvPr id="163868" name="Text Box 29"/>
          <p:cNvSpPr txBox="1">
            <a:spLocks noChangeArrowheads="1"/>
          </p:cNvSpPr>
          <p:nvPr/>
        </p:nvSpPr>
        <p:spPr bwMode="auto">
          <a:xfrm>
            <a:off x="6934200" y="609600"/>
            <a:ext cx="1392238"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King Steel Company</a:t>
            </a:r>
            <a:endParaRPr lang="en-US" dirty="0"/>
          </a:p>
        </p:txBody>
      </p:sp>
      <p:sp>
        <p:nvSpPr>
          <p:cNvPr id="163869" name="Text Box 30"/>
          <p:cNvSpPr txBox="1">
            <a:spLocks noChangeArrowheads="1"/>
          </p:cNvSpPr>
          <p:nvPr/>
        </p:nvSpPr>
        <p:spPr bwMode="auto">
          <a:xfrm>
            <a:off x="7391400" y="2971800"/>
            <a:ext cx="1606550"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Carnegie Steel Company</a:t>
            </a:r>
            <a:endParaRPr lang="en-US" dirty="0"/>
          </a:p>
        </p:txBody>
      </p:sp>
      <p:sp>
        <p:nvSpPr>
          <p:cNvPr id="163870" name="Text Box 31"/>
          <p:cNvSpPr txBox="1">
            <a:spLocks noChangeArrowheads="1"/>
          </p:cNvSpPr>
          <p:nvPr/>
        </p:nvSpPr>
        <p:spPr bwMode="auto">
          <a:xfrm>
            <a:off x="5638800" y="1752600"/>
            <a:ext cx="1835150" cy="100330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Carnegie offers lower prices and eliminates the competition (King Steel)</a:t>
            </a:r>
            <a:endParaRPr lang="en-US"/>
          </a:p>
        </p:txBody>
      </p:sp>
      <p:pic>
        <p:nvPicPr>
          <p:cNvPr id="163871" name="Picture 7" descr="C:\Documents and Settings\bblackbu\Local Settings\Temporary Internet Files\Content.IE5\LWVTOCEN\MCj02979850000[1].wmf"/>
          <p:cNvPicPr>
            <a:picLocks noChangeAspect="1" noChangeArrowheads="1"/>
          </p:cNvPicPr>
          <p:nvPr/>
        </p:nvPicPr>
        <p:blipFill>
          <a:blip r:embed="rId2" cstate="print"/>
          <a:srcRect/>
          <a:stretch>
            <a:fillRect/>
          </a:stretch>
        </p:blipFill>
        <p:spPr bwMode="auto">
          <a:xfrm>
            <a:off x="6629400" y="3733800"/>
            <a:ext cx="2090738" cy="1874838"/>
          </a:xfrm>
          <a:prstGeom prst="rect">
            <a:avLst/>
          </a:prstGeom>
          <a:noFill/>
          <a:ln w="9525">
            <a:noFill/>
            <a:miter lim="800000"/>
            <a:headEnd/>
            <a:tailEnd/>
          </a:ln>
        </p:spPr>
      </p:pic>
      <p:sp>
        <p:nvSpPr>
          <p:cNvPr id="163872" name="Text Box 33"/>
          <p:cNvSpPr txBox="1">
            <a:spLocks noChangeArrowheads="1"/>
          </p:cNvSpPr>
          <p:nvPr/>
        </p:nvSpPr>
        <p:spPr bwMode="auto">
          <a:xfrm>
            <a:off x="5638800" y="3505200"/>
            <a:ext cx="1087438" cy="269875"/>
          </a:xfrm>
          <a:prstGeom prst="rect">
            <a:avLst/>
          </a:prstGeom>
          <a:solidFill>
            <a:srgbClr val="FFFFFF"/>
          </a:solidFill>
          <a:ln w="9525">
            <a:solidFill>
              <a:srgbClr val="000000"/>
            </a:solidFill>
            <a:miter lim="800000"/>
            <a:headEnd/>
            <a:tailEnd/>
          </a:ln>
        </p:spPr>
        <p:txBody>
          <a:bodyPr/>
          <a:lstStyle/>
          <a:p>
            <a:pPr>
              <a:spcAft>
                <a:spcPts val="1000"/>
              </a:spcAft>
            </a:pPr>
            <a:r>
              <a:rPr lang="en-US" sz="1400" dirty="0">
                <a:latin typeface="Calibri" pitchFamily="34" charset="0"/>
              </a:rPr>
              <a:t>Phase 4</a:t>
            </a:r>
            <a:endParaRPr lang="en-US" dirty="0"/>
          </a:p>
        </p:txBody>
      </p:sp>
      <p:sp>
        <p:nvSpPr>
          <p:cNvPr id="163873" name="Text Box 34"/>
          <p:cNvSpPr txBox="1">
            <a:spLocks noChangeArrowheads="1"/>
          </p:cNvSpPr>
          <p:nvPr/>
        </p:nvSpPr>
        <p:spPr bwMode="auto">
          <a:xfrm>
            <a:off x="5715000" y="5715000"/>
            <a:ext cx="3282950" cy="942975"/>
          </a:xfrm>
          <a:prstGeom prst="rect">
            <a:avLst/>
          </a:prstGeom>
          <a:solidFill>
            <a:srgbClr val="FFFFFF"/>
          </a:solidFill>
          <a:ln w="9525">
            <a:solidFill>
              <a:srgbClr val="000000"/>
            </a:solidFill>
            <a:miter lim="800000"/>
            <a:headEnd/>
            <a:tailEnd/>
          </a:ln>
        </p:spPr>
        <p:txBody>
          <a:bodyPr>
            <a:spAutoFit/>
          </a:bodyPr>
          <a:lstStyle/>
          <a:p>
            <a:pPr>
              <a:spcAft>
                <a:spcPts val="1000"/>
              </a:spcAft>
            </a:pPr>
            <a:r>
              <a:rPr lang="en-US" sz="1100" dirty="0">
                <a:latin typeface="Calibri" pitchFamily="34" charset="0"/>
              </a:rPr>
              <a:t>Now that Carnegie is the only company, what can they do to their prices?</a:t>
            </a:r>
          </a:p>
          <a:p>
            <a:pPr>
              <a:spcAft>
                <a:spcPts val="1000"/>
              </a:spcAft>
            </a:pPr>
            <a:r>
              <a:rPr lang="en-US" sz="1100" dirty="0">
                <a:latin typeface="Calibri" pitchFamily="34" charset="0"/>
              </a:rPr>
              <a:t>____________________________________________</a:t>
            </a:r>
            <a:endParaRPr lang="en-US" dirty="0"/>
          </a:p>
        </p:txBody>
      </p:sp>
      <p:cxnSp>
        <p:nvCxnSpPr>
          <p:cNvPr id="163874" name="AutoShape 35"/>
          <p:cNvCxnSpPr>
            <a:cxnSpLocks noChangeShapeType="1"/>
          </p:cNvCxnSpPr>
          <p:nvPr/>
        </p:nvCxnSpPr>
        <p:spPr bwMode="auto">
          <a:xfrm flipV="1">
            <a:off x="5638800" y="685800"/>
            <a:ext cx="1200150" cy="806450"/>
          </a:xfrm>
          <a:prstGeom prst="straightConnector1">
            <a:avLst/>
          </a:prstGeom>
          <a:noFill/>
          <a:ln w="31750">
            <a:solidFill>
              <a:srgbClr val="C0504D"/>
            </a:solidFill>
            <a:round/>
            <a:headEnd/>
            <a:tailEnd/>
          </a:ln>
        </p:spPr>
      </p:cxnSp>
      <p:cxnSp>
        <p:nvCxnSpPr>
          <p:cNvPr id="163875" name="AutoShape 36"/>
          <p:cNvCxnSpPr>
            <a:cxnSpLocks noChangeShapeType="1"/>
          </p:cNvCxnSpPr>
          <p:nvPr/>
        </p:nvCxnSpPr>
        <p:spPr bwMode="auto">
          <a:xfrm>
            <a:off x="5715000" y="685800"/>
            <a:ext cx="1114425" cy="806450"/>
          </a:xfrm>
          <a:prstGeom prst="straightConnector1">
            <a:avLst/>
          </a:prstGeom>
          <a:noFill/>
          <a:ln w="31750">
            <a:solidFill>
              <a:srgbClr val="C0504D"/>
            </a:solidFill>
            <a:round/>
            <a:headEnd/>
            <a:tailEnd/>
          </a:ln>
        </p:spPr>
      </p:cxnSp>
      <p:sp>
        <p:nvSpPr>
          <p:cNvPr id="163876" name="Text Box 37"/>
          <p:cNvSpPr txBox="1">
            <a:spLocks noChangeArrowheads="1"/>
          </p:cNvSpPr>
          <p:nvPr/>
        </p:nvSpPr>
        <p:spPr bwMode="auto">
          <a:xfrm>
            <a:off x="4038600" y="3810000"/>
            <a:ext cx="1371600" cy="1601788"/>
          </a:xfrm>
          <a:prstGeom prst="rect">
            <a:avLst/>
          </a:prstGeom>
          <a:solidFill>
            <a:srgbClr val="FFFFFF"/>
          </a:solidFill>
          <a:ln w="9525">
            <a:solidFill>
              <a:srgbClr val="000000"/>
            </a:solidFill>
            <a:miter lim="800000"/>
            <a:headEnd/>
            <a:tailEnd/>
          </a:ln>
        </p:spPr>
        <p:txBody>
          <a:bodyPr>
            <a:spAutoFit/>
          </a:bodyPr>
          <a:lstStyle/>
          <a:p>
            <a:pPr>
              <a:spcAft>
                <a:spcPts val="1000"/>
              </a:spcAft>
            </a:pPr>
            <a:r>
              <a:rPr lang="en-US" sz="1100" dirty="0">
                <a:latin typeface="Calibri" pitchFamily="34" charset="0"/>
              </a:rPr>
              <a:t>Carnegie acquires the means to produce steel more efficiently thus lowering prices and putting strong steel out of business</a:t>
            </a:r>
            <a:endParaRPr lang="en-US" dirty="0"/>
          </a:p>
        </p:txBody>
      </p:sp>
      <p:cxnSp>
        <p:nvCxnSpPr>
          <p:cNvPr id="42" name="Straight Connector 41"/>
          <p:cNvCxnSpPr/>
          <p:nvPr/>
        </p:nvCxnSpPr>
        <p:spPr>
          <a:xfrm>
            <a:off x="5562600" y="3352800"/>
            <a:ext cx="35814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blinds(horizontal)">
                                      <p:cBhvr>
                                        <p:cTn id="7" dur="500"/>
                                        <p:tgtEl>
                                          <p:spTgt spid="1638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48"/>
                                        </p:tgtEl>
                                        <p:attrNameLst>
                                          <p:attrName>style.visibility</p:attrName>
                                        </p:attrNameLst>
                                      </p:cBhvr>
                                      <p:to>
                                        <p:strVal val="visible"/>
                                      </p:to>
                                    </p:set>
                                    <p:animEffect transition="in" filter="blinds(horizontal)">
                                      <p:cBhvr>
                                        <p:cTn id="12" dur="500"/>
                                        <p:tgtEl>
                                          <p:spTgt spid="1638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47"/>
                                        </p:tgtEl>
                                        <p:attrNameLst>
                                          <p:attrName>style.visibility</p:attrName>
                                        </p:attrNameLst>
                                      </p:cBhvr>
                                      <p:to>
                                        <p:strVal val="visible"/>
                                      </p:to>
                                    </p:set>
                                    <p:animEffect transition="in" filter="blinds(horizontal)">
                                      <p:cBhvr>
                                        <p:cTn id="17" dur="500"/>
                                        <p:tgtEl>
                                          <p:spTgt spid="1638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46"/>
                                        </p:tgtEl>
                                        <p:attrNameLst>
                                          <p:attrName>style.visibility</p:attrName>
                                        </p:attrNameLst>
                                      </p:cBhvr>
                                      <p:to>
                                        <p:strVal val="visible"/>
                                      </p:to>
                                    </p:set>
                                    <p:animEffect transition="in" filter="blinds(horizontal)">
                                      <p:cBhvr>
                                        <p:cTn id="22" dur="500"/>
                                        <p:tgtEl>
                                          <p:spTgt spid="16384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851"/>
                                        </p:tgtEl>
                                        <p:attrNameLst>
                                          <p:attrName>style.visibility</p:attrName>
                                        </p:attrNameLst>
                                      </p:cBhvr>
                                      <p:to>
                                        <p:strVal val="visible"/>
                                      </p:to>
                                    </p:set>
                                    <p:animEffect transition="in" filter="box(in)">
                                      <p:cBhvr>
                                        <p:cTn id="27" dur="500"/>
                                        <p:tgtEl>
                                          <p:spTgt spid="1638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3855"/>
                                        </p:tgtEl>
                                        <p:attrNameLst>
                                          <p:attrName>style.visibility</p:attrName>
                                        </p:attrNameLst>
                                      </p:cBhvr>
                                      <p:to>
                                        <p:strVal val="visible"/>
                                      </p:to>
                                    </p:set>
                                    <p:animEffect transition="in" filter="box(in)">
                                      <p:cBhvr>
                                        <p:cTn id="32" dur="500"/>
                                        <p:tgtEl>
                                          <p:spTgt spid="16385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56"/>
                                        </p:tgtEl>
                                        <p:attrNameLst>
                                          <p:attrName>style.visibility</p:attrName>
                                        </p:attrNameLst>
                                      </p:cBhvr>
                                      <p:to>
                                        <p:strVal val="visible"/>
                                      </p:to>
                                    </p:set>
                                    <p:animEffect transition="in" filter="box(in)">
                                      <p:cBhvr>
                                        <p:cTn id="37" dur="500"/>
                                        <p:tgtEl>
                                          <p:spTgt spid="16385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3857"/>
                                        </p:tgtEl>
                                        <p:attrNameLst>
                                          <p:attrName>style.visibility</p:attrName>
                                        </p:attrNameLst>
                                      </p:cBhvr>
                                      <p:to>
                                        <p:strVal val="visible"/>
                                      </p:to>
                                    </p:set>
                                    <p:animEffect transition="in" filter="box(in)">
                                      <p:cBhvr>
                                        <p:cTn id="42" dur="500"/>
                                        <p:tgtEl>
                                          <p:spTgt spid="16385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3876"/>
                                        </p:tgtEl>
                                        <p:attrNameLst>
                                          <p:attrName>style.visibility</p:attrName>
                                        </p:attrNameLst>
                                      </p:cBhvr>
                                      <p:to>
                                        <p:strVal val="visible"/>
                                      </p:to>
                                    </p:set>
                                    <p:animEffect transition="in" filter="box(in)">
                                      <p:cBhvr>
                                        <p:cTn id="47" dur="500"/>
                                        <p:tgtEl>
                                          <p:spTgt spid="16387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3849"/>
                                        </p:tgtEl>
                                        <p:attrNameLst>
                                          <p:attrName>style.visibility</p:attrName>
                                        </p:attrNameLst>
                                      </p:cBhvr>
                                      <p:to>
                                        <p:strVal val="visible"/>
                                      </p:to>
                                    </p:set>
                                    <p:animEffect transition="in" filter="checkerboard(across)">
                                      <p:cBhvr>
                                        <p:cTn id="52" dur="500"/>
                                        <p:tgtEl>
                                          <p:spTgt spid="16384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3860"/>
                                        </p:tgtEl>
                                        <p:attrNameLst>
                                          <p:attrName>style.visibility</p:attrName>
                                        </p:attrNameLst>
                                      </p:cBhvr>
                                      <p:to>
                                        <p:strVal val="visible"/>
                                      </p:to>
                                    </p:set>
                                    <p:animEffect transition="in" filter="checkerboard(across)">
                                      <p:cBhvr>
                                        <p:cTn id="57" dur="500"/>
                                        <p:tgtEl>
                                          <p:spTgt spid="16386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63868"/>
                                        </p:tgtEl>
                                        <p:attrNameLst>
                                          <p:attrName>style.visibility</p:attrName>
                                        </p:attrNameLst>
                                      </p:cBhvr>
                                      <p:to>
                                        <p:strVal val="visible"/>
                                      </p:to>
                                    </p:set>
                                    <p:animEffect transition="in" filter="checkerboard(across)">
                                      <p:cBhvr>
                                        <p:cTn id="62" dur="500"/>
                                        <p:tgtEl>
                                          <p:spTgt spid="163868"/>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63870"/>
                                        </p:tgtEl>
                                        <p:attrNameLst>
                                          <p:attrName>style.visibility</p:attrName>
                                        </p:attrNameLst>
                                      </p:cBhvr>
                                      <p:to>
                                        <p:strVal val="visible"/>
                                      </p:to>
                                    </p:set>
                                    <p:animEffect transition="in" filter="checkerboard(across)">
                                      <p:cBhvr>
                                        <p:cTn id="67" dur="500"/>
                                        <p:tgtEl>
                                          <p:spTgt spid="16387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63869"/>
                                        </p:tgtEl>
                                        <p:attrNameLst>
                                          <p:attrName>style.visibility</p:attrName>
                                        </p:attrNameLst>
                                      </p:cBhvr>
                                      <p:to>
                                        <p:strVal val="visible"/>
                                      </p:to>
                                    </p:set>
                                    <p:animEffect transition="in" filter="checkerboard(across)">
                                      <p:cBhvr>
                                        <p:cTn id="72" dur="500"/>
                                        <p:tgtEl>
                                          <p:spTgt spid="163869"/>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3872"/>
                                        </p:tgtEl>
                                        <p:attrNameLst>
                                          <p:attrName>style.visibility</p:attrName>
                                        </p:attrNameLst>
                                      </p:cBhvr>
                                      <p:to>
                                        <p:strVal val="visible"/>
                                      </p:to>
                                    </p:set>
                                    <p:anim calcmode="lin" valueType="num">
                                      <p:cBhvr additive="base">
                                        <p:cTn id="77" dur="500" fill="hold"/>
                                        <p:tgtEl>
                                          <p:spTgt spid="163872"/>
                                        </p:tgtEl>
                                        <p:attrNameLst>
                                          <p:attrName>ppt_x</p:attrName>
                                        </p:attrNameLst>
                                      </p:cBhvr>
                                      <p:tavLst>
                                        <p:tav tm="0">
                                          <p:val>
                                            <p:strVal val="#ppt_x"/>
                                          </p:val>
                                        </p:tav>
                                        <p:tav tm="100000">
                                          <p:val>
                                            <p:strVal val="#ppt_x"/>
                                          </p:val>
                                        </p:tav>
                                      </p:tavLst>
                                    </p:anim>
                                    <p:anim calcmode="lin" valueType="num">
                                      <p:cBhvr additive="base">
                                        <p:cTn id="78" dur="500" fill="hold"/>
                                        <p:tgtEl>
                                          <p:spTgt spid="163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animBg="1"/>
      <p:bldP spid="163846" grpId="0" animBg="1"/>
      <p:bldP spid="163847" grpId="0" animBg="1"/>
      <p:bldP spid="163848" grpId="0" animBg="1"/>
      <p:bldP spid="163849" grpId="0" animBg="1"/>
      <p:bldP spid="163851" grpId="0" animBg="1"/>
      <p:bldP spid="163855" grpId="0" animBg="1"/>
      <p:bldP spid="163856" grpId="0" animBg="1"/>
      <p:bldP spid="163857" grpId="0" animBg="1"/>
      <p:bldP spid="163860" grpId="0" animBg="1"/>
      <p:bldP spid="163868" grpId="0" animBg="1"/>
      <p:bldP spid="163869" grpId="0" animBg="1"/>
      <p:bldP spid="163870" grpId="0" animBg="1"/>
      <p:bldP spid="163872" grpId="0" animBg="1"/>
      <p:bldP spid="16387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65" name="Picture 2" descr="MCj04316270000[1]"/>
          <p:cNvPicPr>
            <a:picLocks noChangeAspect="1" noChangeArrowheads="1"/>
          </p:cNvPicPr>
          <p:nvPr/>
        </p:nvPicPr>
        <p:blipFill>
          <a:blip r:embed="rId2" cstate="print"/>
          <a:srcRect/>
          <a:stretch>
            <a:fillRect/>
          </a:stretch>
        </p:blipFill>
        <p:spPr bwMode="auto">
          <a:xfrm>
            <a:off x="685800" y="1066800"/>
            <a:ext cx="1028700" cy="1028700"/>
          </a:xfrm>
          <a:prstGeom prst="rect">
            <a:avLst/>
          </a:prstGeom>
          <a:noFill/>
          <a:ln w="9525">
            <a:noFill/>
            <a:miter lim="800000"/>
            <a:headEnd/>
            <a:tailEnd/>
          </a:ln>
        </p:spPr>
      </p:pic>
      <p:pic>
        <p:nvPicPr>
          <p:cNvPr id="164866" name="Picture 3" descr="MCj04339120000[1]"/>
          <p:cNvPicPr>
            <a:picLocks noChangeAspect="1" noChangeArrowheads="1"/>
          </p:cNvPicPr>
          <p:nvPr/>
        </p:nvPicPr>
        <p:blipFill>
          <a:blip r:embed="rId3" cstate="print"/>
          <a:srcRect/>
          <a:stretch>
            <a:fillRect/>
          </a:stretch>
        </p:blipFill>
        <p:spPr bwMode="auto">
          <a:xfrm>
            <a:off x="533400" y="2667000"/>
            <a:ext cx="1028700" cy="1028700"/>
          </a:xfrm>
          <a:prstGeom prst="rect">
            <a:avLst/>
          </a:prstGeom>
          <a:noFill/>
          <a:ln w="9525">
            <a:noFill/>
            <a:miter lim="800000"/>
            <a:headEnd/>
            <a:tailEnd/>
          </a:ln>
        </p:spPr>
      </p:pic>
      <p:pic>
        <p:nvPicPr>
          <p:cNvPr id="164867" name="Picture 4" descr="MCj04338560000[1]"/>
          <p:cNvPicPr>
            <a:picLocks noChangeAspect="1" noChangeArrowheads="1"/>
          </p:cNvPicPr>
          <p:nvPr/>
        </p:nvPicPr>
        <p:blipFill>
          <a:blip r:embed="rId4" cstate="print"/>
          <a:srcRect/>
          <a:stretch>
            <a:fillRect/>
          </a:stretch>
        </p:blipFill>
        <p:spPr bwMode="auto">
          <a:xfrm>
            <a:off x="685800" y="4267200"/>
            <a:ext cx="1028700" cy="1028700"/>
          </a:xfrm>
          <a:prstGeom prst="rect">
            <a:avLst/>
          </a:prstGeom>
          <a:noFill/>
          <a:ln w="9525">
            <a:noFill/>
            <a:miter lim="800000"/>
            <a:headEnd/>
            <a:tailEnd/>
          </a:ln>
        </p:spPr>
      </p:pic>
      <p:sp>
        <p:nvSpPr>
          <p:cNvPr id="164868" name="Text Box 5"/>
          <p:cNvSpPr txBox="1">
            <a:spLocks noChangeArrowheads="1"/>
          </p:cNvSpPr>
          <p:nvPr/>
        </p:nvSpPr>
        <p:spPr bwMode="auto">
          <a:xfrm>
            <a:off x="381000" y="2133600"/>
            <a:ext cx="1600200" cy="34290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Uncle Sam’s company</a:t>
            </a:r>
            <a:endParaRPr lang="en-US"/>
          </a:p>
        </p:txBody>
      </p:sp>
      <p:sp>
        <p:nvSpPr>
          <p:cNvPr id="164869" name="Text Box 6"/>
          <p:cNvSpPr txBox="1">
            <a:spLocks noChangeArrowheads="1"/>
          </p:cNvSpPr>
          <p:nvPr/>
        </p:nvSpPr>
        <p:spPr bwMode="auto">
          <a:xfrm>
            <a:off x="381000" y="3733800"/>
            <a:ext cx="1485900" cy="45085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Murphy’s Company</a:t>
            </a:r>
            <a:endParaRPr lang="en-US"/>
          </a:p>
        </p:txBody>
      </p:sp>
      <p:sp>
        <p:nvSpPr>
          <p:cNvPr id="164870" name="Text Box 7"/>
          <p:cNvSpPr txBox="1">
            <a:spLocks noChangeArrowheads="1"/>
          </p:cNvSpPr>
          <p:nvPr/>
        </p:nvSpPr>
        <p:spPr bwMode="auto">
          <a:xfrm>
            <a:off x="381000" y="5486400"/>
            <a:ext cx="1600200" cy="34290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Green house Company</a:t>
            </a:r>
            <a:endParaRPr lang="en-US"/>
          </a:p>
        </p:txBody>
      </p:sp>
      <p:sp>
        <p:nvSpPr>
          <p:cNvPr id="164871" name="Line 8"/>
          <p:cNvSpPr>
            <a:spLocks noChangeShapeType="1"/>
          </p:cNvSpPr>
          <p:nvPr/>
        </p:nvSpPr>
        <p:spPr bwMode="auto">
          <a:xfrm flipV="1">
            <a:off x="1752600" y="2438400"/>
            <a:ext cx="1362075" cy="1028700"/>
          </a:xfrm>
          <a:prstGeom prst="line">
            <a:avLst/>
          </a:prstGeom>
          <a:noFill/>
          <a:ln w="9525">
            <a:solidFill>
              <a:srgbClr val="000000"/>
            </a:solidFill>
            <a:round/>
            <a:headEnd/>
            <a:tailEnd type="triangle" w="med" len="med"/>
          </a:ln>
        </p:spPr>
        <p:txBody>
          <a:bodyPr/>
          <a:lstStyle/>
          <a:p>
            <a:endParaRPr lang="en-US"/>
          </a:p>
        </p:txBody>
      </p:sp>
      <p:pic>
        <p:nvPicPr>
          <p:cNvPr id="164872" name="Picture 9" descr="MCj04339120000[1]"/>
          <p:cNvPicPr>
            <a:picLocks noChangeAspect="1" noChangeArrowheads="1"/>
          </p:cNvPicPr>
          <p:nvPr/>
        </p:nvPicPr>
        <p:blipFill>
          <a:blip r:embed="rId3" cstate="print"/>
          <a:srcRect/>
          <a:stretch>
            <a:fillRect/>
          </a:stretch>
        </p:blipFill>
        <p:spPr bwMode="auto">
          <a:xfrm>
            <a:off x="3048000" y="1066800"/>
            <a:ext cx="1485900" cy="1485900"/>
          </a:xfrm>
          <a:prstGeom prst="rect">
            <a:avLst/>
          </a:prstGeom>
          <a:noFill/>
          <a:ln w="9525">
            <a:noFill/>
            <a:miter lim="800000"/>
            <a:headEnd/>
            <a:tailEnd/>
          </a:ln>
        </p:spPr>
      </p:pic>
      <p:sp>
        <p:nvSpPr>
          <p:cNvPr id="164873" name="Text Box 10"/>
          <p:cNvSpPr txBox="1">
            <a:spLocks noChangeArrowheads="1"/>
          </p:cNvSpPr>
          <p:nvPr/>
        </p:nvSpPr>
        <p:spPr bwMode="auto">
          <a:xfrm>
            <a:off x="3505200" y="4648200"/>
            <a:ext cx="1847850" cy="552450"/>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Murphy’s Company asks the public to invest</a:t>
            </a:r>
            <a:endParaRPr lang="en-US" dirty="0"/>
          </a:p>
        </p:txBody>
      </p:sp>
      <p:sp>
        <p:nvSpPr>
          <p:cNvPr id="164874" name="AutoShape 11"/>
          <p:cNvSpPr>
            <a:spLocks noChangeArrowheads="1"/>
          </p:cNvSpPr>
          <p:nvPr/>
        </p:nvSpPr>
        <p:spPr bwMode="auto">
          <a:xfrm>
            <a:off x="2057400" y="2743200"/>
            <a:ext cx="2286000" cy="1323975"/>
          </a:xfrm>
          <a:prstGeom prst="cloudCallout">
            <a:avLst>
              <a:gd name="adj1" fmla="val -85722"/>
              <a:gd name="adj2" fmla="val 19352"/>
            </a:avLst>
          </a:prstGeom>
          <a:solidFill>
            <a:srgbClr val="FFFFFF"/>
          </a:solidFill>
          <a:ln w="9525">
            <a:solidFill>
              <a:srgbClr val="000000"/>
            </a:solidFill>
            <a:round/>
            <a:headEnd/>
            <a:tailEnd/>
          </a:ln>
        </p:spPr>
        <p:txBody>
          <a:bodyPr/>
          <a:lstStyle/>
          <a:p>
            <a:pPr>
              <a:spcAft>
                <a:spcPts val="1000"/>
              </a:spcAft>
            </a:pPr>
            <a:r>
              <a:rPr lang="en-US" sz="1100" dirty="0">
                <a:latin typeface="Calibri" pitchFamily="34" charset="0"/>
              </a:rPr>
              <a:t>Murphy’s Company wants to expand to become a Corporation But it need $</a:t>
            </a:r>
          </a:p>
          <a:p>
            <a:endParaRPr lang="en-US" dirty="0"/>
          </a:p>
        </p:txBody>
      </p:sp>
      <p:sp>
        <p:nvSpPr>
          <p:cNvPr id="164875" name="Line 12"/>
          <p:cNvSpPr>
            <a:spLocks noChangeShapeType="1"/>
          </p:cNvSpPr>
          <p:nvPr/>
        </p:nvSpPr>
        <p:spPr bwMode="auto">
          <a:xfrm>
            <a:off x="3352800" y="4114800"/>
            <a:ext cx="571500" cy="342900"/>
          </a:xfrm>
          <a:prstGeom prst="line">
            <a:avLst/>
          </a:prstGeom>
          <a:noFill/>
          <a:ln w="9525">
            <a:solidFill>
              <a:srgbClr val="000000"/>
            </a:solidFill>
            <a:round/>
            <a:headEnd/>
            <a:tailEnd type="triangle" w="med" len="med"/>
          </a:ln>
        </p:spPr>
        <p:txBody>
          <a:bodyPr/>
          <a:lstStyle/>
          <a:p>
            <a:endParaRPr lang="en-US"/>
          </a:p>
        </p:txBody>
      </p:sp>
      <p:pic>
        <p:nvPicPr>
          <p:cNvPr id="164876" name="Picture 13" descr="j0302953"/>
          <p:cNvPicPr>
            <a:picLocks noChangeAspect="1" noChangeArrowheads="1"/>
          </p:cNvPicPr>
          <p:nvPr/>
        </p:nvPicPr>
        <p:blipFill>
          <a:blip r:embed="rId5" cstate="print"/>
          <a:srcRect/>
          <a:stretch>
            <a:fillRect/>
          </a:stretch>
        </p:blipFill>
        <p:spPr bwMode="auto">
          <a:xfrm>
            <a:off x="6781800" y="2286000"/>
            <a:ext cx="407988" cy="571500"/>
          </a:xfrm>
          <a:prstGeom prst="rect">
            <a:avLst/>
          </a:prstGeom>
          <a:noFill/>
          <a:ln w="9525">
            <a:noFill/>
            <a:miter lim="800000"/>
            <a:headEnd/>
            <a:tailEnd/>
          </a:ln>
        </p:spPr>
      </p:pic>
      <p:pic>
        <p:nvPicPr>
          <p:cNvPr id="164877" name="Picture 14" descr="j0302953"/>
          <p:cNvPicPr>
            <a:picLocks noChangeAspect="1" noChangeArrowheads="1"/>
          </p:cNvPicPr>
          <p:nvPr/>
        </p:nvPicPr>
        <p:blipFill>
          <a:blip r:embed="rId6" cstate="print"/>
          <a:srcRect/>
          <a:stretch>
            <a:fillRect/>
          </a:stretch>
        </p:blipFill>
        <p:spPr bwMode="auto">
          <a:xfrm>
            <a:off x="6324600" y="2209800"/>
            <a:ext cx="347663" cy="487363"/>
          </a:xfrm>
          <a:prstGeom prst="rect">
            <a:avLst/>
          </a:prstGeom>
          <a:noFill/>
          <a:ln w="9525">
            <a:noFill/>
            <a:miter lim="800000"/>
            <a:headEnd/>
            <a:tailEnd/>
          </a:ln>
        </p:spPr>
      </p:pic>
      <p:pic>
        <p:nvPicPr>
          <p:cNvPr id="164878" name="Picture 15" descr="j0302953"/>
          <p:cNvPicPr>
            <a:picLocks noChangeAspect="1" noChangeArrowheads="1"/>
          </p:cNvPicPr>
          <p:nvPr/>
        </p:nvPicPr>
        <p:blipFill>
          <a:blip r:embed="rId7" cstate="print"/>
          <a:srcRect/>
          <a:stretch>
            <a:fillRect/>
          </a:stretch>
        </p:blipFill>
        <p:spPr bwMode="auto">
          <a:xfrm>
            <a:off x="6858000" y="2971800"/>
            <a:ext cx="488950" cy="685800"/>
          </a:xfrm>
          <a:prstGeom prst="rect">
            <a:avLst/>
          </a:prstGeom>
          <a:noFill/>
          <a:ln w="9525">
            <a:noFill/>
            <a:miter lim="800000"/>
            <a:headEnd/>
            <a:tailEnd/>
          </a:ln>
        </p:spPr>
      </p:pic>
      <p:pic>
        <p:nvPicPr>
          <p:cNvPr id="164879" name="Picture 16" descr="j0302953"/>
          <p:cNvPicPr>
            <a:picLocks noChangeAspect="1" noChangeArrowheads="1"/>
          </p:cNvPicPr>
          <p:nvPr/>
        </p:nvPicPr>
        <p:blipFill>
          <a:blip r:embed="rId5" cstate="print"/>
          <a:srcRect/>
          <a:stretch>
            <a:fillRect/>
          </a:stretch>
        </p:blipFill>
        <p:spPr bwMode="auto">
          <a:xfrm>
            <a:off x="6705600" y="3733800"/>
            <a:ext cx="407988" cy="571500"/>
          </a:xfrm>
          <a:prstGeom prst="rect">
            <a:avLst/>
          </a:prstGeom>
          <a:noFill/>
          <a:ln w="9525">
            <a:noFill/>
            <a:miter lim="800000"/>
            <a:headEnd/>
            <a:tailEnd/>
          </a:ln>
        </p:spPr>
      </p:pic>
      <p:pic>
        <p:nvPicPr>
          <p:cNvPr id="164880" name="Picture 17" descr="j0302953"/>
          <p:cNvPicPr>
            <a:picLocks noChangeAspect="1" noChangeArrowheads="1"/>
          </p:cNvPicPr>
          <p:nvPr/>
        </p:nvPicPr>
        <p:blipFill>
          <a:blip r:embed="rId7" cstate="print"/>
          <a:srcRect/>
          <a:stretch>
            <a:fillRect/>
          </a:stretch>
        </p:blipFill>
        <p:spPr bwMode="auto">
          <a:xfrm>
            <a:off x="6705600" y="1524000"/>
            <a:ext cx="488950" cy="685800"/>
          </a:xfrm>
          <a:prstGeom prst="rect">
            <a:avLst/>
          </a:prstGeom>
          <a:noFill/>
          <a:ln w="9525">
            <a:noFill/>
            <a:miter lim="800000"/>
            <a:headEnd/>
            <a:tailEnd/>
          </a:ln>
        </p:spPr>
      </p:pic>
      <p:pic>
        <p:nvPicPr>
          <p:cNvPr id="164881" name="Picture 19" descr="j0302953"/>
          <p:cNvPicPr>
            <a:picLocks noChangeAspect="1" noChangeArrowheads="1"/>
          </p:cNvPicPr>
          <p:nvPr/>
        </p:nvPicPr>
        <p:blipFill>
          <a:blip r:embed="rId5" cstate="print"/>
          <a:srcRect/>
          <a:stretch>
            <a:fillRect/>
          </a:stretch>
        </p:blipFill>
        <p:spPr bwMode="auto">
          <a:xfrm>
            <a:off x="6400800" y="2743200"/>
            <a:ext cx="407988" cy="571500"/>
          </a:xfrm>
          <a:prstGeom prst="rect">
            <a:avLst/>
          </a:prstGeom>
          <a:noFill/>
          <a:ln w="9525">
            <a:noFill/>
            <a:miter lim="800000"/>
            <a:headEnd/>
            <a:tailEnd/>
          </a:ln>
        </p:spPr>
      </p:pic>
      <p:sp>
        <p:nvSpPr>
          <p:cNvPr id="164882" name="Line 20"/>
          <p:cNvSpPr>
            <a:spLocks noChangeShapeType="1"/>
          </p:cNvSpPr>
          <p:nvPr/>
        </p:nvSpPr>
        <p:spPr bwMode="auto">
          <a:xfrm flipV="1">
            <a:off x="5181600" y="3657600"/>
            <a:ext cx="1219200" cy="990600"/>
          </a:xfrm>
          <a:prstGeom prst="line">
            <a:avLst/>
          </a:prstGeom>
          <a:noFill/>
          <a:ln w="9525">
            <a:solidFill>
              <a:srgbClr val="000000"/>
            </a:solidFill>
            <a:round/>
            <a:headEnd/>
            <a:tailEnd type="triangle" w="med" len="med"/>
          </a:ln>
        </p:spPr>
        <p:txBody>
          <a:bodyPr/>
          <a:lstStyle/>
          <a:p>
            <a:endParaRPr lang="en-US"/>
          </a:p>
        </p:txBody>
      </p:sp>
      <p:sp>
        <p:nvSpPr>
          <p:cNvPr id="164883" name="Line 21"/>
          <p:cNvSpPr>
            <a:spLocks noChangeShapeType="1"/>
          </p:cNvSpPr>
          <p:nvPr/>
        </p:nvSpPr>
        <p:spPr bwMode="auto">
          <a:xfrm flipH="1" flipV="1">
            <a:off x="3962400" y="2438400"/>
            <a:ext cx="2057400" cy="685800"/>
          </a:xfrm>
          <a:prstGeom prst="line">
            <a:avLst/>
          </a:prstGeom>
          <a:noFill/>
          <a:ln w="9525">
            <a:solidFill>
              <a:srgbClr val="000000"/>
            </a:solidFill>
            <a:round/>
            <a:headEnd/>
            <a:tailEnd type="triangle" w="med" len="med"/>
          </a:ln>
        </p:spPr>
        <p:txBody>
          <a:bodyPr/>
          <a:lstStyle/>
          <a:p>
            <a:endParaRPr lang="en-US"/>
          </a:p>
        </p:txBody>
      </p:sp>
      <p:sp>
        <p:nvSpPr>
          <p:cNvPr id="164884" name="Text Box 22"/>
          <p:cNvSpPr txBox="1">
            <a:spLocks noChangeArrowheads="1"/>
          </p:cNvSpPr>
          <p:nvPr/>
        </p:nvSpPr>
        <p:spPr bwMode="auto">
          <a:xfrm>
            <a:off x="4914900" y="3314700"/>
            <a:ext cx="1600200" cy="342900"/>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Public Invests </a:t>
            </a:r>
            <a:r>
              <a:rPr lang="en-US" sz="1100" dirty="0">
                <a:cs typeface="Times New Roman" pitchFamily="18" charset="0"/>
              </a:rPr>
              <a:t>Money</a:t>
            </a:r>
          </a:p>
        </p:txBody>
      </p:sp>
      <p:sp>
        <p:nvSpPr>
          <p:cNvPr id="164885" name="Line 23"/>
          <p:cNvSpPr>
            <a:spLocks noChangeShapeType="1"/>
          </p:cNvSpPr>
          <p:nvPr/>
        </p:nvSpPr>
        <p:spPr bwMode="auto">
          <a:xfrm>
            <a:off x="4419600" y="1981200"/>
            <a:ext cx="1943100" cy="228600"/>
          </a:xfrm>
          <a:prstGeom prst="line">
            <a:avLst/>
          </a:prstGeom>
          <a:noFill/>
          <a:ln w="9525">
            <a:solidFill>
              <a:srgbClr val="000000"/>
            </a:solidFill>
            <a:round/>
            <a:headEnd/>
            <a:tailEnd type="triangle" w="med" len="med"/>
          </a:ln>
        </p:spPr>
        <p:txBody>
          <a:bodyPr/>
          <a:lstStyle/>
          <a:p>
            <a:endParaRPr lang="en-US"/>
          </a:p>
        </p:txBody>
      </p:sp>
      <p:sp>
        <p:nvSpPr>
          <p:cNvPr id="164886" name="Text Box 24"/>
          <p:cNvSpPr txBox="1">
            <a:spLocks noChangeArrowheads="1"/>
          </p:cNvSpPr>
          <p:nvPr/>
        </p:nvSpPr>
        <p:spPr bwMode="auto">
          <a:xfrm>
            <a:off x="4343400" y="2209800"/>
            <a:ext cx="1714500" cy="342900"/>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MC sells company stock</a:t>
            </a:r>
            <a:endParaRPr lang="en-US" dirty="0"/>
          </a:p>
        </p:txBody>
      </p:sp>
      <p:sp>
        <p:nvSpPr>
          <p:cNvPr id="164887" name="Line 25"/>
          <p:cNvSpPr>
            <a:spLocks noChangeShapeType="1"/>
          </p:cNvSpPr>
          <p:nvPr/>
        </p:nvSpPr>
        <p:spPr bwMode="auto">
          <a:xfrm>
            <a:off x="4419600" y="1524000"/>
            <a:ext cx="2286000" cy="342900"/>
          </a:xfrm>
          <a:prstGeom prst="line">
            <a:avLst/>
          </a:prstGeom>
          <a:noFill/>
          <a:ln w="9525">
            <a:solidFill>
              <a:srgbClr val="000000"/>
            </a:solidFill>
            <a:round/>
            <a:headEnd/>
            <a:tailEnd type="triangle" w="med" len="med"/>
          </a:ln>
        </p:spPr>
        <p:txBody>
          <a:bodyPr/>
          <a:lstStyle/>
          <a:p>
            <a:endParaRPr lang="en-US"/>
          </a:p>
        </p:txBody>
      </p:sp>
      <p:sp>
        <p:nvSpPr>
          <p:cNvPr id="164888" name="Text Box 26"/>
          <p:cNvSpPr txBox="1">
            <a:spLocks noChangeArrowheads="1"/>
          </p:cNvSpPr>
          <p:nvPr/>
        </p:nvSpPr>
        <p:spPr bwMode="auto">
          <a:xfrm>
            <a:off x="4953000" y="914400"/>
            <a:ext cx="1828800" cy="533400"/>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MC gives a % of corporate profits (dividends)</a:t>
            </a:r>
            <a:endParaRPr lang="en-US" dirty="0"/>
          </a:p>
        </p:txBody>
      </p:sp>
      <p:sp>
        <p:nvSpPr>
          <p:cNvPr id="2075" name="AutoShape 27"/>
          <p:cNvSpPr>
            <a:spLocks noChangeArrowheads="1"/>
          </p:cNvSpPr>
          <p:nvPr/>
        </p:nvSpPr>
        <p:spPr bwMode="auto">
          <a:xfrm>
            <a:off x="4114800" y="4800600"/>
            <a:ext cx="2971800" cy="1943100"/>
          </a:xfrm>
          <a:prstGeom prst="star5">
            <a:avLst/>
          </a:prstGeom>
          <a:solidFill>
            <a:srgbClr val="FFFF00"/>
          </a:solidFill>
          <a:ln w="9525">
            <a:solidFill>
              <a:srgbClr val="000000"/>
            </a:solidFill>
            <a:miter lim="800000"/>
            <a:headEnd/>
            <a:tailEnd/>
          </a:ln>
        </p:spPr>
        <p:txBody>
          <a:bodyPr/>
          <a:lstStyle/>
          <a:p>
            <a:pPr>
              <a:defRPr/>
            </a:pPr>
            <a:endParaRPr lang="en-US"/>
          </a:p>
        </p:txBody>
      </p:sp>
      <p:sp>
        <p:nvSpPr>
          <p:cNvPr id="164890" name="Text Box 28"/>
          <p:cNvSpPr txBox="1">
            <a:spLocks noChangeArrowheads="1"/>
          </p:cNvSpPr>
          <p:nvPr/>
        </p:nvSpPr>
        <p:spPr bwMode="auto">
          <a:xfrm>
            <a:off x="4648200" y="5486400"/>
            <a:ext cx="1828800" cy="800100"/>
          </a:xfrm>
          <a:prstGeom prst="rect">
            <a:avLst/>
          </a:prstGeom>
          <a:solidFill>
            <a:srgbClr val="FFFFFF"/>
          </a:solidFill>
          <a:ln w="9525">
            <a:solidFill>
              <a:srgbClr val="000000"/>
            </a:solidFill>
            <a:miter lim="800000"/>
            <a:headEnd/>
            <a:tailEnd/>
          </a:ln>
        </p:spPr>
        <p:txBody>
          <a:bodyPr/>
          <a:lstStyle/>
          <a:p>
            <a:pPr>
              <a:spcAft>
                <a:spcPts val="1000"/>
              </a:spcAft>
            </a:pPr>
            <a:r>
              <a:rPr lang="en-US" sz="1100" dirty="0">
                <a:latin typeface="Calibri" pitchFamily="34" charset="0"/>
              </a:rPr>
              <a:t>Murphy’s Company becomes a corporation, because it has investors</a:t>
            </a:r>
            <a:endParaRPr lang="en-US" dirty="0"/>
          </a:p>
        </p:txBody>
      </p:sp>
      <p:pic>
        <p:nvPicPr>
          <p:cNvPr id="164891" name="Picture 29" descr="MCj04339120000[1]"/>
          <p:cNvPicPr>
            <a:picLocks noChangeAspect="1" noChangeArrowheads="1"/>
          </p:cNvPicPr>
          <p:nvPr/>
        </p:nvPicPr>
        <p:blipFill>
          <a:blip r:embed="rId8" cstate="print"/>
          <a:srcRect/>
          <a:stretch>
            <a:fillRect/>
          </a:stretch>
        </p:blipFill>
        <p:spPr bwMode="auto">
          <a:xfrm>
            <a:off x="4038600" y="2590800"/>
            <a:ext cx="342900" cy="342900"/>
          </a:xfrm>
          <a:prstGeom prst="rect">
            <a:avLst/>
          </a:prstGeom>
          <a:noFill/>
          <a:ln w="9525">
            <a:noFill/>
            <a:miter lim="800000"/>
            <a:headEnd/>
            <a:tailEnd/>
          </a:ln>
        </p:spPr>
      </p:pic>
      <p:pic>
        <p:nvPicPr>
          <p:cNvPr id="164892" name="Picture 30" descr="MCj04339120000[1]"/>
          <p:cNvPicPr>
            <a:picLocks noChangeAspect="1" noChangeArrowheads="1"/>
          </p:cNvPicPr>
          <p:nvPr/>
        </p:nvPicPr>
        <p:blipFill>
          <a:blip r:embed="rId8" cstate="print"/>
          <a:srcRect/>
          <a:stretch>
            <a:fillRect/>
          </a:stretch>
        </p:blipFill>
        <p:spPr bwMode="auto">
          <a:xfrm>
            <a:off x="4419600" y="3505200"/>
            <a:ext cx="342900" cy="342900"/>
          </a:xfrm>
          <a:prstGeom prst="rect">
            <a:avLst/>
          </a:prstGeom>
          <a:noFill/>
          <a:ln w="9525">
            <a:noFill/>
            <a:miter lim="800000"/>
            <a:headEnd/>
            <a:tailEnd/>
          </a:ln>
        </p:spPr>
      </p:pic>
      <p:pic>
        <p:nvPicPr>
          <p:cNvPr id="164893" name="Picture 31" descr="MCj04339120000[1]"/>
          <p:cNvPicPr>
            <a:picLocks noChangeAspect="1" noChangeArrowheads="1"/>
          </p:cNvPicPr>
          <p:nvPr/>
        </p:nvPicPr>
        <p:blipFill>
          <a:blip r:embed="rId8" cstate="print"/>
          <a:srcRect/>
          <a:stretch>
            <a:fillRect/>
          </a:stretch>
        </p:blipFill>
        <p:spPr bwMode="auto">
          <a:xfrm>
            <a:off x="4343400" y="3124200"/>
            <a:ext cx="342900" cy="342900"/>
          </a:xfrm>
          <a:prstGeom prst="rect">
            <a:avLst/>
          </a:prstGeom>
          <a:noFill/>
          <a:ln w="9525">
            <a:noFill/>
            <a:miter lim="800000"/>
            <a:headEnd/>
            <a:tailEnd/>
          </a:ln>
        </p:spPr>
      </p:pic>
      <p:pic>
        <p:nvPicPr>
          <p:cNvPr id="164894" name="Picture 32" descr="MCj04339120000[1]"/>
          <p:cNvPicPr>
            <a:picLocks noChangeAspect="1" noChangeArrowheads="1"/>
          </p:cNvPicPr>
          <p:nvPr/>
        </p:nvPicPr>
        <p:blipFill>
          <a:blip r:embed="rId8" cstate="print"/>
          <a:srcRect/>
          <a:stretch>
            <a:fillRect/>
          </a:stretch>
        </p:blipFill>
        <p:spPr bwMode="auto">
          <a:xfrm>
            <a:off x="4343400" y="2667000"/>
            <a:ext cx="342900" cy="342900"/>
          </a:xfrm>
          <a:prstGeom prst="rect">
            <a:avLst/>
          </a:prstGeom>
          <a:noFill/>
          <a:ln w="9525">
            <a:noFill/>
            <a:miter lim="800000"/>
            <a:headEnd/>
            <a:tailEnd/>
          </a:ln>
        </p:spPr>
      </p:pic>
      <p:pic>
        <p:nvPicPr>
          <p:cNvPr id="164895" name="Picture 33" descr="MCj04339120000[1]"/>
          <p:cNvPicPr>
            <a:picLocks noChangeAspect="1" noChangeArrowheads="1"/>
          </p:cNvPicPr>
          <p:nvPr/>
        </p:nvPicPr>
        <p:blipFill>
          <a:blip r:embed="rId8" cstate="print"/>
          <a:srcRect/>
          <a:stretch>
            <a:fillRect/>
          </a:stretch>
        </p:blipFill>
        <p:spPr bwMode="auto">
          <a:xfrm>
            <a:off x="3124200" y="2438400"/>
            <a:ext cx="342900" cy="342900"/>
          </a:xfrm>
          <a:prstGeom prst="rect">
            <a:avLst/>
          </a:prstGeom>
          <a:noFill/>
          <a:ln w="9525">
            <a:noFill/>
            <a:miter lim="800000"/>
            <a:headEnd/>
            <a:tailEnd/>
          </a:ln>
        </p:spPr>
      </p:pic>
      <p:pic>
        <p:nvPicPr>
          <p:cNvPr id="164896" name="Picture 34" descr="MCj04339120000[1]"/>
          <p:cNvPicPr>
            <a:picLocks noChangeAspect="1" noChangeArrowheads="1"/>
          </p:cNvPicPr>
          <p:nvPr/>
        </p:nvPicPr>
        <p:blipFill>
          <a:blip r:embed="rId8" cstate="print"/>
          <a:srcRect/>
          <a:stretch>
            <a:fillRect/>
          </a:stretch>
        </p:blipFill>
        <p:spPr bwMode="auto">
          <a:xfrm>
            <a:off x="4800600" y="3657600"/>
            <a:ext cx="342900" cy="342900"/>
          </a:xfrm>
          <a:prstGeom prst="rect">
            <a:avLst/>
          </a:prstGeom>
          <a:noFill/>
          <a:ln w="9525">
            <a:noFill/>
            <a:miter lim="800000"/>
            <a:headEnd/>
            <a:tailEnd/>
          </a:ln>
        </p:spPr>
      </p:pic>
      <p:pic>
        <p:nvPicPr>
          <p:cNvPr id="164897" name="Picture 35" descr="MCj04339120000[1]"/>
          <p:cNvPicPr>
            <a:picLocks noChangeAspect="1" noChangeArrowheads="1"/>
          </p:cNvPicPr>
          <p:nvPr/>
        </p:nvPicPr>
        <p:blipFill>
          <a:blip r:embed="rId8" cstate="print"/>
          <a:srcRect/>
          <a:stretch>
            <a:fillRect/>
          </a:stretch>
        </p:blipFill>
        <p:spPr bwMode="auto">
          <a:xfrm>
            <a:off x="5029200" y="2971800"/>
            <a:ext cx="342900" cy="342900"/>
          </a:xfrm>
          <a:prstGeom prst="rect">
            <a:avLst/>
          </a:prstGeom>
          <a:noFill/>
          <a:ln w="9525">
            <a:noFill/>
            <a:miter lim="800000"/>
            <a:headEnd/>
            <a:tailEnd/>
          </a:ln>
        </p:spPr>
      </p:pic>
      <p:pic>
        <p:nvPicPr>
          <p:cNvPr id="164898" name="Picture 36" descr="MCj04339120000[1]"/>
          <p:cNvPicPr>
            <a:picLocks noChangeAspect="1" noChangeArrowheads="1"/>
          </p:cNvPicPr>
          <p:nvPr/>
        </p:nvPicPr>
        <p:blipFill>
          <a:blip r:embed="rId9" cstate="print"/>
          <a:srcRect/>
          <a:stretch>
            <a:fillRect/>
          </a:stretch>
        </p:blipFill>
        <p:spPr bwMode="auto">
          <a:xfrm>
            <a:off x="5257800" y="3771900"/>
            <a:ext cx="457200" cy="457200"/>
          </a:xfrm>
          <a:prstGeom prst="rect">
            <a:avLst/>
          </a:prstGeom>
          <a:noFill/>
          <a:ln w="9525">
            <a:noFill/>
            <a:miter lim="800000"/>
            <a:headEnd/>
            <a:tailEnd/>
          </a:ln>
        </p:spPr>
      </p:pic>
      <p:pic>
        <p:nvPicPr>
          <p:cNvPr id="164899" name="Picture 37" descr="MCj04339120000[1]"/>
          <p:cNvPicPr>
            <a:picLocks noChangeAspect="1" noChangeArrowheads="1"/>
          </p:cNvPicPr>
          <p:nvPr/>
        </p:nvPicPr>
        <p:blipFill>
          <a:blip r:embed="rId8" cstate="print"/>
          <a:srcRect/>
          <a:stretch>
            <a:fillRect/>
          </a:stretch>
        </p:blipFill>
        <p:spPr bwMode="auto">
          <a:xfrm>
            <a:off x="4457700" y="3886200"/>
            <a:ext cx="342900" cy="342900"/>
          </a:xfrm>
          <a:prstGeom prst="rect">
            <a:avLst/>
          </a:prstGeom>
          <a:noFill/>
          <a:ln w="9525">
            <a:noFill/>
            <a:miter lim="800000"/>
            <a:headEnd/>
            <a:tailEnd/>
          </a:ln>
        </p:spPr>
      </p:pic>
      <p:sp>
        <p:nvSpPr>
          <p:cNvPr id="164900" name="Text Box 38"/>
          <p:cNvSpPr txBox="1">
            <a:spLocks noChangeArrowheads="1"/>
          </p:cNvSpPr>
          <p:nvPr/>
        </p:nvSpPr>
        <p:spPr bwMode="auto">
          <a:xfrm>
            <a:off x="2857500" y="342900"/>
            <a:ext cx="4457700" cy="457200"/>
          </a:xfrm>
          <a:prstGeom prst="rect">
            <a:avLst/>
          </a:prstGeom>
          <a:solidFill>
            <a:srgbClr val="FFFFFF"/>
          </a:solidFill>
          <a:ln w="9525">
            <a:solidFill>
              <a:srgbClr val="000000"/>
            </a:solidFill>
            <a:miter lim="800000"/>
            <a:headEnd/>
            <a:tailEnd/>
          </a:ln>
        </p:spPr>
        <p:txBody>
          <a:bodyPr/>
          <a:lstStyle/>
          <a:p>
            <a:pPr algn="ctr">
              <a:spcAft>
                <a:spcPts val="1000"/>
              </a:spcAft>
            </a:pPr>
            <a:r>
              <a:rPr lang="en-US" sz="2400" b="1">
                <a:latin typeface="Calibri" pitchFamily="34" charset="0"/>
              </a:rPr>
              <a:t>Creating a Corporation</a:t>
            </a:r>
            <a:endParaRPr lang="en-US"/>
          </a:p>
        </p:txBody>
      </p:sp>
      <p:sp>
        <p:nvSpPr>
          <p:cNvPr id="164901" name="Text Box 39"/>
          <p:cNvSpPr txBox="1">
            <a:spLocks noChangeArrowheads="1"/>
          </p:cNvSpPr>
          <p:nvPr/>
        </p:nvSpPr>
        <p:spPr bwMode="auto">
          <a:xfrm>
            <a:off x="238125" y="685800"/>
            <a:ext cx="1714500" cy="342900"/>
          </a:xfrm>
          <a:prstGeom prst="rect">
            <a:avLst/>
          </a:prstGeom>
          <a:solidFill>
            <a:srgbClr val="FFFFFF"/>
          </a:solidFill>
          <a:ln w="9525">
            <a:solidFill>
              <a:srgbClr val="000000"/>
            </a:solidFill>
            <a:miter lim="800000"/>
            <a:headEnd/>
            <a:tailEnd/>
          </a:ln>
        </p:spPr>
        <p:txBody>
          <a:bodyPr/>
          <a:lstStyle/>
          <a:p>
            <a:pPr>
              <a:spcAft>
                <a:spcPts val="1000"/>
              </a:spcAft>
            </a:pPr>
            <a:r>
              <a:rPr lang="en-US" sz="1600" b="1">
                <a:latin typeface="Calibri" pitchFamily="34" charset="0"/>
              </a:rPr>
              <a:t>Local Companies</a:t>
            </a:r>
            <a:endParaRPr lang="en-US"/>
          </a:p>
        </p:txBody>
      </p:sp>
      <p:sp>
        <p:nvSpPr>
          <p:cNvPr id="164902" name="Text Box 40"/>
          <p:cNvSpPr txBox="1">
            <a:spLocks noChangeArrowheads="1"/>
          </p:cNvSpPr>
          <p:nvPr/>
        </p:nvSpPr>
        <p:spPr bwMode="auto">
          <a:xfrm>
            <a:off x="7407275" y="838200"/>
            <a:ext cx="1590675" cy="5438775"/>
          </a:xfrm>
          <a:prstGeom prst="rect">
            <a:avLst/>
          </a:prstGeom>
          <a:solidFill>
            <a:srgbClr val="FFFFFF"/>
          </a:solidFill>
          <a:ln w="9525">
            <a:solidFill>
              <a:srgbClr val="000000"/>
            </a:solidFill>
            <a:miter lim="800000"/>
            <a:headEnd/>
            <a:tailEnd/>
          </a:ln>
        </p:spPr>
        <p:txBody>
          <a:bodyPr/>
          <a:lstStyle/>
          <a:p>
            <a:pPr>
              <a:spcAft>
                <a:spcPts val="1000"/>
              </a:spcAft>
            </a:pPr>
            <a:r>
              <a:rPr lang="en-US" sz="1600" b="1" u="sng" dirty="0">
                <a:latin typeface="Calibri" pitchFamily="34" charset="0"/>
              </a:rPr>
              <a:t>Corporation:</a:t>
            </a:r>
            <a:r>
              <a:rPr lang="en-US" sz="1600" dirty="0">
                <a:latin typeface="Calibri" pitchFamily="34" charset="0"/>
              </a:rPr>
              <a:t>  is a business in which investors own a share of the company and the corporation expands as a benefit of the investor’s money.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902"/>
                                        </p:tgtEl>
                                        <p:attrNameLst>
                                          <p:attrName>style.visibility</p:attrName>
                                        </p:attrNameLst>
                                      </p:cBhvr>
                                      <p:to>
                                        <p:strVal val="visible"/>
                                      </p:to>
                                    </p:set>
                                    <p:animEffect transition="in" filter="blinds(horizontal)">
                                      <p:cBhvr>
                                        <p:cTn id="7" dur="500"/>
                                        <p:tgtEl>
                                          <p:spTgt spid="1649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4901"/>
                                        </p:tgtEl>
                                        <p:attrNameLst>
                                          <p:attrName>style.visibility</p:attrName>
                                        </p:attrNameLst>
                                      </p:cBhvr>
                                      <p:to>
                                        <p:strVal val="visible"/>
                                      </p:to>
                                    </p:set>
                                    <p:animEffect transition="in" filter="diamond(in)">
                                      <p:cBhvr>
                                        <p:cTn id="12" dur="2000"/>
                                        <p:tgtEl>
                                          <p:spTgt spid="16490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64868"/>
                                        </p:tgtEl>
                                        <p:attrNameLst>
                                          <p:attrName>style.visibility</p:attrName>
                                        </p:attrNameLst>
                                      </p:cBhvr>
                                      <p:to>
                                        <p:strVal val="visible"/>
                                      </p:to>
                                    </p:set>
                                    <p:animEffect transition="in" filter="diamond(in)">
                                      <p:cBhvr>
                                        <p:cTn id="15" dur="2000"/>
                                        <p:tgtEl>
                                          <p:spTgt spid="16486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64869"/>
                                        </p:tgtEl>
                                        <p:attrNameLst>
                                          <p:attrName>style.visibility</p:attrName>
                                        </p:attrNameLst>
                                      </p:cBhvr>
                                      <p:to>
                                        <p:strVal val="visible"/>
                                      </p:to>
                                    </p:set>
                                    <p:animEffect transition="in" filter="diamond(in)">
                                      <p:cBhvr>
                                        <p:cTn id="18" dur="2000"/>
                                        <p:tgtEl>
                                          <p:spTgt spid="164869"/>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64870"/>
                                        </p:tgtEl>
                                        <p:attrNameLst>
                                          <p:attrName>style.visibility</p:attrName>
                                        </p:attrNameLst>
                                      </p:cBhvr>
                                      <p:to>
                                        <p:strVal val="visible"/>
                                      </p:to>
                                    </p:set>
                                    <p:animEffect transition="in" filter="diamond(in)">
                                      <p:cBhvr>
                                        <p:cTn id="21" dur="2000"/>
                                        <p:tgtEl>
                                          <p:spTgt spid="16487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4874"/>
                                        </p:tgtEl>
                                        <p:attrNameLst>
                                          <p:attrName>style.visibility</p:attrName>
                                        </p:attrNameLst>
                                      </p:cBhvr>
                                      <p:to>
                                        <p:strVal val="visible"/>
                                      </p:to>
                                    </p:set>
                                    <p:animEffect transition="in" filter="blinds(horizontal)">
                                      <p:cBhvr>
                                        <p:cTn id="26" dur="500"/>
                                        <p:tgtEl>
                                          <p:spTgt spid="16487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64873"/>
                                        </p:tgtEl>
                                        <p:attrNameLst>
                                          <p:attrName>style.visibility</p:attrName>
                                        </p:attrNameLst>
                                      </p:cBhvr>
                                      <p:to>
                                        <p:strVal val="visible"/>
                                      </p:to>
                                    </p:set>
                                    <p:animEffect transition="in" filter="diamond(in)">
                                      <p:cBhvr>
                                        <p:cTn id="31" dur="2000"/>
                                        <p:tgtEl>
                                          <p:spTgt spid="16487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4884"/>
                                        </p:tgtEl>
                                        <p:attrNameLst>
                                          <p:attrName>style.visibility</p:attrName>
                                        </p:attrNameLst>
                                      </p:cBhvr>
                                      <p:to>
                                        <p:strVal val="visible"/>
                                      </p:to>
                                    </p:set>
                                    <p:animEffect transition="in" filter="checkerboard(across)">
                                      <p:cBhvr>
                                        <p:cTn id="36" dur="500"/>
                                        <p:tgtEl>
                                          <p:spTgt spid="16488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4886"/>
                                        </p:tgtEl>
                                        <p:attrNameLst>
                                          <p:attrName>style.visibility</p:attrName>
                                        </p:attrNameLst>
                                      </p:cBhvr>
                                      <p:to>
                                        <p:strVal val="visible"/>
                                      </p:to>
                                    </p:set>
                                    <p:animEffect transition="in" filter="box(in)">
                                      <p:cBhvr>
                                        <p:cTn id="41" dur="500"/>
                                        <p:tgtEl>
                                          <p:spTgt spid="16488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64888"/>
                                        </p:tgtEl>
                                        <p:attrNameLst>
                                          <p:attrName>style.visibility</p:attrName>
                                        </p:attrNameLst>
                                      </p:cBhvr>
                                      <p:to>
                                        <p:strVal val="visible"/>
                                      </p:to>
                                    </p:set>
                                    <p:animEffect transition="in" filter="checkerboard(across)">
                                      <p:cBhvr>
                                        <p:cTn id="46" dur="500"/>
                                        <p:tgtEl>
                                          <p:spTgt spid="16488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64890"/>
                                        </p:tgtEl>
                                        <p:attrNameLst>
                                          <p:attrName>style.visibility</p:attrName>
                                        </p:attrNameLst>
                                      </p:cBhvr>
                                      <p:to>
                                        <p:strVal val="visible"/>
                                      </p:to>
                                    </p:set>
                                    <p:animEffect transition="in" filter="box(in)">
                                      <p:cBhvr>
                                        <p:cTn id="51" dur="500"/>
                                        <p:tgtEl>
                                          <p:spTgt spid="164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nimBg="1"/>
      <p:bldP spid="164870" grpId="0" animBg="1"/>
      <p:bldP spid="164873" grpId="0" animBg="1"/>
      <p:bldP spid="164874" grpId="0" animBg="1"/>
      <p:bldP spid="164884" grpId="0" animBg="1"/>
      <p:bldP spid="164886" grpId="0" animBg="1"/>
      <p:bldP spid="164888" grpId="0" animBg="1"/>
      <p:bldP spid="164890" grpId="0" animBg="1"/>
      <p:bldP spid="164901" grpId="0" animBg="1"/>
      <p:bldP spid="1649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dirty="0">
                <a:solidFill>
                  <a:schemeClr val="accent1">
                    <a:lumMod val="75000"/>
                  </a:schemeClr>
                </a:solidFill>
              </a:rPr>
              <a:t>Reactions Against </a:t>
            </a:r>
            <a:r>
              <a:rPr lang="en-US" dirty="0" smtClean="0">
                <a:solidFill>
                  <a:schemeClr val="accent1">
                    <a:lumMod val="75000"/>
                  </a:schemeClr>
                </a:solidFill>
              </a:rPr>
              <a:t>Industrialists</a:t>
            </a:r>
            <a:endParaRPr lang="en-US" dirty="0">
              <a:solidFill>
                <a:schemeClr val="accent1">
                  <a:lumMod val="75000"/>
                </a:schemeClr>
              </a:solidFill>
            </a:endParaRPr>
          </a:p>
        </p:txBody>
      </p:sp>
      <p:sp>
        <p:nvSpPr>
          <p:cNvPr id="6" name="Content Placeholder 5"/>
          <p:cNvSpPr>
            <a:spLocks noGrp="1"/>
          </p:cNvSpPr>
          <p:nvPr>
            <p:ph sz="half" idx="2"/>
          </p:nvPr>
        </p:nvSpPr>
        <p:spPr>
          <a:xfrm>
            <a:off x="4724400" y="1719263"/>
            <a:ext cx="4114800" cy="4986337"/>
          </a:xfrm>
        </p:spPr>
        <p:txBody>
          <a:bodyPr rtlCol="0">
            <a:normAutofit fontScale="85000" lnSpcReduction="20000"/>
          </a:bodyPr>
          <a:lstStyle/>
          <a:p>
            <a:pPr eaLnBrk="1" fontAlgn="auto" hangingPunct="1">
              <a:spcAft>
                <a:spcPts val="0"/>
              </a:spcAft>
              <a:buFont typeface="Arial" pitchFamily="34" charset="0"/>
              <a:buChar char="•"/>
              <a:defRPr/>
            </a:pPr>
            <a:r>
              <a:rPr lang="en-US" b="1" u="sng" dirty="0"/>
              <a:t>Sherman Antitrust </a:t>
            </a:r>
            <a:r>
              <a:rPr lang="en-US" b="1" u="sng" dirty="0" smtClean="0"/>
              <a:t>Act: </a:t>
            </a:r>
            <a:r>
              <a:rPr lang="en-US" dirty="0"/>
              <a:t>(1890) – made it illegal to form a trust that interfered with or “restrained” free trade </a:t>
            </a:r>
            <a:endParaRPr lang="en-US" dirty="0" smtClean="0"/>
          </a:p>
          <a:p>
            <a:pPr eaLnBrk="1" fontAlgn="auto" hangingPunct="1">
              <a:spcAft>
                <a:spcPts val="0"/>
              </a:spcAft>
              <a:buFont typeface="Arial" pitchFamily="34" charset="0"/>
              <a:buChar char="•"/>
              <a:defRPr/>
            </a:pPr>
            <a:endParaRPr lang="en-US" sz="1000" dirty="0"/>
          </a:p>
          <a:p>
            <a:pPr marL="640080" lvl="1" eaLnBrk="1" fontAlgn="auto" hangingPunct="1">
              <a:spcAft>
                <a:spcPts val="0"/>
              </a:spcAft>
              <a:buFont typeface="Arial" pitchFamily="34" charset="0"/>
              <a:buChar char="•"/>
              <a:defRPr/>
            </a:pPr>
            <a:r>
              <a:rPr lang="en-US" b="1" i="1" dirty="0"/>
              <a:t>SIG </a:t>
            </a:r>
            <a:r>
              <a:rPr lang="en-US" dirty="0"/>
              <a:t>- limited impact at first – corporations were able to win court cases and continue consolidation </a:t>
            </a:r>
            <a:r>
              <a:rPr lang="en-US" dirty="0" smtClean="0"/>
              <a:t>tactics</a:t>
            </a:r>
          </a:p>
          <a:p>
            <a:pPr marL="640080" lvl="1" eaLnBrk="1" fontAlgn="auto" hangingPunct="1">
              <a:spcAft>
                <a:spcPts val="0"/>
              </a:spcAft>
              <a:buFont typeface="Arial" pitchFamily="34" charset="0"/>
              <a:buChar char="•"/>
              <a:defRPr/>
            </a:pPr>
            <a:endParaRPr lang="en-US" sz="1100" dirty="0"/>
          </a:p>
          <a:p>
            <a:pPr eaLnBrk="1" fontAlgn="auto" hangingPunct="1">
              <a:spcAft>
                <a:spcPts val="0"/>
              </a:spcAft>
              <a:buFont typeface="Arial" pitchFamily="34" charset="0"/>
              <a:buChar char="•"/>
              <a:defRPr/>
            </a:pPr>
            <a:r>
              <a:rPr lang="en-US" dirty="0"/>
              <a:t>Unsafe working conditions and low pay caused workers/laborers to form Labor Unions devoted to improving the lives of workers</a:t>
            </a:r>
            <a:endParaRPr lang="en-US" sz="2400" dirty="0"/>
          </a:p>
          <a:p>
            <a:pPr eaLnBrk="1" fontAlgn="auto" hangingPunct="1">
              <a:spcAft>
                <a:spcPts val="0"/>
              </a:spcAft>
              <a:buFont typeface="Arial" pitchFamily="34" charset="0"/>
              <a:buChar char="•"/>
              <a:defRPr/>
            </a:pPr>
            <a:endParaRPr lang="en-US" dirty="0"/>
          </a:p>
        </p:txBody>
      </p:sp>
      <p:pic>
        <p:nvPicPr>
          <p:cNvPr id="34819" name="Picture 2" descr="https://encrypted-tbn0.google.com/images?q=tbn:ANd9GcSlaknwjNS-9N8TGPXKHxeQzuvvUfXQfVCGFYy_Lh_e6Ebv2RT1zg"/>
          <p:cNvPicPr>
            <a:picLocks noGrp="1" noChangeAspect="1" noChangeArrowheads="1"/>
          </p:cNvPicPr>
          <p:nvPr>
            <p:ph sz="half" idx="1"/>
          </p:nvPr>
        </p:nvPicPr>
        <p:blipFill>
          <a:blip r:embed="rId3" cstate="print"/>
          <a:srcRect/>
          <a:stretch>
            <a:fillRect/>
          </a:stretch>
        </p:blipFill>
        <p:spPr>
          <a:xfrm>
            <a:off x="381000" y="1905000"/>
            <a:ext cx="4356100" cy="4038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a:solidFill>
                  <a:schemeClr val="accent1">
                    <a:lumMod val="75000"/>
                  </a:schemeClr>
                </a:solidFill>
              </a:rPr>
              <a:t>Labor Unions </a:t>
            </a:r>
            <a:r>
              <a:rPr lang="en-US" dirty="0" smtClean="0">
                <a:solidFill>
                  <a:schemeClr val="accent1">
                    <a:lumMod val="75000"/>
                  </a:schemeClr>
                </a:solidFill>
              </a:rPr>
              <a:t>Emerge</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038600" cy="4406900"/>
          </a:xfrm>
        </p:spPr>
        <p:txBody>
          <a:bodyPr/>
          <a:lstStyle/>
          <a:p>
            <a:pPr eaLnBrk="1" hangingPunct="1"/>
            <a:r>
              <a:rPr lang="en-US" b="1" smtClean="0"/>
              <a:t>Knights of Labor</a:t>
            </a:r>
            <a:r>
              <a:rPr lang="en-US" smtClean="0"/>
              <a:t> </a:t>
            </a:r>
          </a:p>
          <a:p>
            <a:pPr eaLnBrk="1" hangingPunct="1"/>
            <a:r>
              <a:rPr lang="en-US" b="1" smtClean="0"/>
              <a:t>American Federation of Labor</a:t>
            </a:r>
            <a:r>
              <a:rPr lang="en-US" smtClean="0"/>
              <a:t> </a:t>
            </a:r>
            <a:r>
              <a:rPr lang="en-US" b="1" smtClean="0"/>
              <a:t>(AFL)</a:t>
            </a:r>
            <a:r>
              <a:rPr lang="en-US" smtClean="0"/>
              <a:t> </a:t>
            </a:r>
          </a:p>
          <a:p>
            <a:pPr eaLnBrk="1" hangingPunct="1"/>
            <a:r>
              <a:rPr lang="en-US" b="1" smtClean="0"/>
              <a:t>American Railway Union (ARU) </a:t>
            </a:r>
            <a:endParaRPr lang="en-US" smtClean="0"/>
          </a:p>
          <a:p>
            <a:pPr eaLnBrk="1" hangingPunct="1"/>
            <a:r>
              <a:rPr lang="en-US" b="1" smtClean="0"/>
              <a:t>International Ladies’ Garment Workers’ Union </a:t>
            </a:r>
            <a:endParaRPr lang="en-US" smtClean="0"/>
          </a:p>
        </p:txBody>
      </p:sp>
      <p:pic>
        <p:nvPicPr>
          <p:cNvPr id="36867" name="Picture 2" descr="https://encrypted-tbn1.google.com/images?q=tbn:ANd9GcR9z_ExdwGX2ntw_paskpy1bJNpgjwT_ZXLfB0lj8nt_3dcBoTI"/>
          <p:cNvPicPr>
            <a:picLocks noGrp="1" noChangeAspect="1" noChangeArrowheads="1"/>
          </p:cNvPicPr>
          <p:nvPr>
            <p:ph sz="half" idx="2"/>
          </p:nvPr>
        </p:nvPicPr>
        <p:blipFill>
          <a:blip r:embed="rId2" cstate="print"/>
          <a:srcRect/>
          <a:stretch>
            <a:fillRect/>
          </a:stretch>
        </p:blipFill>
        <p:spPr>
          <a:xfrm>
            <a:off x="4343400" y="2286000"/>
            <a:ext cx="4640263" cy="3692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hangingPunct="1">
              <a:defRPr/>
            </a:pPr>
            <a:r>
              <a:rPr lang="en-US" dirty="0" smtClean="0"/>
              <a:t>Factory competition</a:t>
            </a:r>
            <a:endParaRPr lang="en-US" dirty="0"/>
          </a:p>
        </p:txBody>
      </p:sp>
      <p:pic>
        <p:nvPicPr>
          <p:cNvPr id="15362" name="Content Placeholder 6" descr="two rows.jpg"/>
          <p:cNvPicPr>
            <a:picLocks noGrp="1" noChangeAspect="1"/>
          </p:cNvPicPr>
          <p:nvPr>
            <p:ph idx="1"/>
          </p:nvPr>
        </p:nvPicPr>
        <p:blipFill>
          <a:blip r:embed="rId3" cstate="print"/>
          <a:srcRect/>
          <a:stretch>
            <a:fillRect/>
          </a:stretch>
        </p:blipFill>
        <p:spPr>
          <a:xfrm>
            <a:off x="457200" y="2139950"/>
            <a:ext cx="8229600" cy="35988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Knights of Labor</a:t>
            </a:r>
            <a:r>
              <a:rPr lang="en-US" dirty="0">
                <a:solidFill>
                  <a:schemeClr val="accent1">
                    <a:lumMod val="75000"/>
                  </a:schemeClr>
                </a:solidFill>
              </a:rPr>
              <a:t> </a:t>
            </a:r>
          </a:p>
        </p:txBody>
      </p:sp>
      <p:sp>
        <p:nvSpPr>
          <p:cNvPr id="5" name="Content Placeholder 4"/>
          <p:cNvSpPr>
            <a:spLocks noGrp="1"/>
          </p:cNvSpPr>
          <p:nvPr>
            <p:ph sz="half" idx="1"/>
          </p:nvPr>
        </p:nvSpPr>
        <p:spPr>
          <a:xfrm>
            <a:off x="425450" y="1719263"/>
            <a:ext cx="4298950" cy="5138737"/>
          </a:xfrm>
        </p:spPr>
        <p:txBody>
          <a:bodyPr/>
          <a:lstStyle/>
          <a:p>
            <a:pPr eaLnBrk="1" hangingPunct="1"/>
            <a:r>
              <a:rPr lang="en-US" smtClean="0"/>
              <a:t>The </a:t>
            </a:r>
            <a:r>
              <a:rPr lang="en-US" b="1" i="1" smtClean="0"/>
              <a:t>Knights of Labor </a:t>
            </a:r>
            <a:r>
              <a:rPr lang="en-US" smtClean="0"/>
              <a:t>was founded by </a:t>
            </a:r>
            <a:r>
              <a:rPr lang="en-US" u="sng" smtClean="0"/>
              <a:t>Uriah Stephens </a:t>
            </a:r>
            <a:r>
              <a:rPr lang="en-US" smtClean="0"/>
              <a:t>in 1869</a:t>
            </a:r>
          </a:p>
          <a:p>
            <a:pPr eaLnBrk="1" hangingPunct="1"/>
            <a:endParaRPr lang="en-US" sz="2400" smtClean="0"/>
          </a:p>
          <a:p>
            <a:pPr lvl="1" eaLnBrk="1" hangingPunct="1"/>
            <a:r>
              <a:rPr lang="en-US" smtClean="0"/>
              <a:t>Open to all workers regardless of skill level, race or gender</a:t>
            </a:r>
          </a:p>
          <a:p>
            <a:pPr lvl="1" eaLnBrk="1" hangingPunct="1"/>
            <a:endParaRPr lang="en-US" sz="2000" smtClean="0"/>
          </a:p>
          <a:p>
            <a:pPr lvl="1" eaLnBrk="1" hangingPunct="1"/>
            <a:r>
              <a:rPr lang="en-US" smtClean="0"/>
              <a:t>Supported an 8 hour workday</a:t>
            </a:r>
            <a:endParaRPr lang="en-US" sz="2000" smtClean="0"/>
          </a:p>
        </p:txBody>
      </p:sp>
      <p:pic>
        <p:nvPicPr>
          <p:cNvPr id="56323" name="Picture 2" descr="https://encrypted-tbn1.google.com/images?q=tbn:ANd9GcT3FWBTFUR2qByRPqJSJ1sJu6OdEwqMD-ZW9mijhd_1RfBxpycm7Q"/>
          <p:cNvPicPr>
            <a:picLocks noGrp="1" noChangeAspect="1" noChangeArrowheads="1"/>
          </p:cNvPicPr>
          <p:nvPr>
            <p:ph sz="half" idx="2"/>
          </p:nvPr>
        </p:nvPicPr>
        <p:blipFill>
          <a:blip r:embed="rId2" cstate="print"/>
          <a:srcRect/>
          <a:stretch>
            <a:fillRect/>
          </a:stretch>
        </p:blipFill>
        <p:spPr>
          <a:xfrm>
            <a:off x="4800600" y="2133600"/>
            <a:ext cx="3750560" cy="3581400"/>
          </a:xfrm>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4" descr="haymarket strike.jpg"/>
          <p:cNvPicPr>
            <a:picLocks noGrp="1" noChangeAspect="1"/>
          </p:cNvPicPr>
          <p:nvPr>
            <p:ph sz="half" idx="4294967295"/>
          </p:nvPr>
        </p:nvPicPr>
        <p:blipFill>
          <a:blip r:embed="rId3" cstate="print"/>
          <a:srcRect r="6407" b="-72"/>
          <a:stretch>
            <a:fillRect/>
          </a:stretch>
        </p:blipFill>
        <p:spPr>
          <a:xfrm>
            <a:off x="304800" y="0"/>
            <a:ext cx="8610600" cy="697071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American Railway Union (ARU)</a:t>
            </a:r>
            <a:endParaRPr lang="en-US" dirty="0">
              <a:solidFill>
                <a:schemeClr val="accent1">
                  <a:lumMod val="75000"/>
                </a:schemeClr>
              </a:solidFill>
            </a:endParaRPr>
          </a:p>
        </p:txBody>
      </p:sp>
      <p:sp>
        <p:nvSpPr>
          <p:cNvPr id="5" name="Content Placeholder 4"/>
          <p:cNvSpPr>
            <a:spLocks noGrp="1"/>
          </p:cNvSpPr>
          <p:nvPr>
            <p:ph sz="half" idx="1"/>
          </p:nvPr>
        </p:nvSpPr>
        <p:spPr>
          <a:xfrm>
            <a:off x="304800" y="1752600"/>
            <a:ext cx="4298950" cy="4833938"/>
          </a:xfrm>
        </p:spPr>
        <p:txBody>
          <a:bodyPr/>
          <a:lstStyle/>
          <a:p>
            <a:pPr eaLnBrk="1" hangingPunct="1"/>
            <a:r>
              <a:rPr lang="en-US" smtClean="0"/>
              <a:t>The </a:t>
            </a:r>
            <a:r>
              <a:rPr lang="en-US" b="1" i="1" smtClean="0"/>
              <a:t>American Railway Union (ARU) </a:t>
            </a:r>
            <a:r>
              <a:rPr lang="en-US" smtClean="0"/>
              <a:t>was founded by </a:t>
            </a:r>
            <a:r>
              <a:rPr lang="en-US" u="sng" smtClean="0"/>
              <a:t>Eugene V. Debs</a:t>
            </a:r>
            <a:r>
              <a:rPr lang="en-US" smtClean="0"/>
              <a:t> (Socialist)</a:t>
            </a:r>
          </a:p>
          <a:p>
            <a:pPr eaLnBrk="1" hangingPunct="1"/>
            <a:endParaRPr lang="en-US" sz="1000" smtClean="0"/>
          </a:p>
          <a:p>
            <a:pPr lvl="1" eaLnBrk="1" hangingPunct="1"/>
            <a:r>
              <a:rPr lang="en-US" smtClean="0"/>
              <a:t>Open to all workers within a specific industry (railroads) regardless of skill level</a:t>
            </a:r>
          </a:p>
          <a:p>
            <a:pPr lvl="1" eaLnBrk="1" hangingPunct="1"/>
            <a:endParaRPr lang="en-US" sz="1000" smtClean="0"/>
          </a:p>
          <a:p>
            <a:pPr lvl="1" eaLnBrk="1" hangingPunct="1"/>
            <a:r>
              <a:rPr lang="en-US" smtClean="0"/>
              <a:t>Used strikes when necessary – involved in the Pullman Strike</a:t>
            </a:r>
            <a:endParaRPr lang="en-US" sz="2000" smtClean="0"/>
          </a:p>
        </p:txBody>
      </p:sp>
      <p:pic>
        <p:nvPicPr>
          <p:cNvPr id="40963" name="Picture 2" descr="http://www.gearedsteam.com/heisler/images/glen_union_lbr_co_ltd_2.jpg"/>
          <p:cNvPicPr>
            <a:picLocks noGrp="1" noChangeAspect="1" noChangeArrowheads="1"/>
          </p:cNvPicPr>
          <p:nvPr>
            <p:ph sz="half" idx="2"/>
          </p:nvPr>
        </p:nvPicPr>
        <p:blipFill>
          <a:blip r:embed="rId2" cstate="print"/>
          <a:srcRect/>
          <a:stretch>
            <a:fillRect/>
          </a:stretch>
        </p:blipFill>
        <p:spPr>
          <a:xfrm>
            <a:off x="4648200" y="1828800"/>
            <a:ext cx="4281488" cy="22558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ircle(in)">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b="1" dirty="0">
                <a:solidFill>
                  <a:schemeClr val="accent1">
                    <a:lumMod val="75000"/>
                  </a:schemeClr>
                </a:solidFill>
              </a:rPr>
              <a:t>International Ladies’ Garment Workers’ Union </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146550" cy="5138737"/>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a:t>
            </a:r>
            <a:r>
              <a:rPr lang="en-US" b="1" i="1" dirty="0" smtClean="0"/>
              <a:t>International Ladies’ Garment Workers’ Union </a:t>
            </a:r>
            <a:r>
              <a:rPr lang="en-US" dirty="0" smtClean="0"/>
              <a:t>was founded </a:t>
            </a:r>
            <a:r>
              <a:rPr lang="en-US" dirty="0"/>
              <a:t>by </a:t>
            </a:r>
            <a:r>
              <a:rPr lang="en-US" u="sng" dirty="0"/>
              <a:t>Pauline </a:t>
            </a:r>
            <a:r>
              <a:rPr lang="en-US" u="sng" dirty="0" smtClean="0"/>
              <a:t>Newman</a:t>
            </a:r>
          </a:p>
          <a:p>
            <a:pPr eaLnBrk="1" fontAlgn="auto" hangingPunct="1">
              <a:spcAft>
                <a:spcPts val="0"/>
              </a:spcAft>
              <a:buFont typeface="Arial" pitchFamily="34" charset="0"/>
              <a:buChar char="•"/>
              <a:defRPr/>
            </a:pPr>
            <a:endParaRPr lang="en-US" sz="1100" u="sng" dirty="0"/>
          </a:p>
          <a:p>
            <a:pPr marL="640080" lvl="1" eaLnBrk="1" fontAlgn="auto" hangingPunct="1">
              <a:spcAft>
                <a:spcPts val="0"/>
              </a:spcAft>
              <a:buFont typeface="Arial" pitchFamily="34" charset="0"/>
              <a:buChar char="•"/>
              <a:defRPr/>
            </a:pPr>
            <a:r>
              <a:rPr lang="en-US" dirty="0"/>
              <a:t>Labor union devoted to female workers in the textile </a:t>
            </a:r>
            <a:r>
              <a:rPr lang="en-US" dirty="0" smtClean="0"/>
              <a:t>industry</a:t>
            </a:r>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dirty="0"/>
              <a:t>Used strikes when </a:t>
            </a:r>
            <a:r>
              <a:rPr lang="en-US" dirty="0" smtClean="0"/>
              <a:t>necessary</a:t>
            </a:r>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dirty="0" smtClean="0">
                <a:hlinkClick r:id="rId2"/>
              </a:rPr>
              <a:t>Triangle Shirtwaist </a:t>
            </a:r>
            <a:r>
              <a:rPr lang="en-US" dirty="0" smtClean="0"/>
              <a:t> factory </a:t>
            </a:r>
            <a:r>
              <a:rPr lang="en-US" dirty="0"/>
              <a:t>fire - New York City in </a:t>
            </a:r>
            <a:r>
              <a:rPr lang="en-US" dirty="0" smtClean="0"/>
              <a:t>1911</a:t>
            </a:r>
            <a:endParaRPr lang="en-US" sz="2000" dirty="0"/>
          </a:p>
          <a:p>
            <a:pPr lvl="2" eaLnBrk="1" fontAlgn="auto" hangingPunct="1">
              <a:spcAft>
                <a:spcPts val="0"/>
              </a:spcAft>
              <a:buClr>
                <a:schemeClr val="accent3"/>
              </a:buClr>
              <a:buFont typeface="Arial" pitchFamily="34" charset="0"/>
              <a:buChar char="•"/>
              <a:defRPr/>
            </a:pPr>
            <a:r>
              <a:rPr lang="en-US" i="1" dirty="0"/>
              <a:t>146 people (mostly women) died as a result</a:t>
            </a:r>
            <a:endParaRPr lang="en-US" sz="1800" i="1" dirty="0"/>
          </a:p>
          <a:p>
            <a:pPr eaLnBrk="1" fontAlgn="auto" hangingPunct="1">
              <a:spcAft>
                <a:spcPts val="0"/>
              </a:spcAft>
              <a:buFont typeface="Arial" pitchFamily="34" charset="0"/>
              <a:buChar char="•"/>
              <a:defRPr/>
            </a:pPr>
            <a:endParaRPr lang="en-US" dirty="0"/>
          </a:p>
        </p:txBody>
      </p:sp>
      <p:pic>
        <p:nvPicPr>
          <p:cNvPr id="41987" name="Picture 2" descr="http://confederatearticles.files.wordpress.com/2011/10/06jhens-large1.jpg"/>
          <p:cNvPicPr>
            <a:picLocks noGrp="1" noChangeAspect="1" noChangeArrowheads="1"/>
          </p:cNvPicPr>
          <p:nvPr>
            <p:ph sz="half" idx="2"/>
          </p:nvPr>
        </p:nvPicPr>
        <p:blipFill>
          <a:blip r:embed="rId3" cstate="print"/>
          <a:srcRect/>
          <a:stretch>
            <a:fillRect/>
          </a:stretch>
        </p:blipFill>
        <p:spPr>
          <a:xfrm>
            <a:off x="4648200" y="2366963"/>
            <a:ext cx="4038600" cy="3111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b="1" dirty="0">
                <a:solidFill>
                  <a:schemeClr val="accent1">
                    <a:lumMod val="75000"/>
                  </a:schemeClr>
                </a:solidFill>
              </a:rPr>
              <a:t>American Federation of Labor</a:t>
            </a:r>
            <a:r>
              <a:rPr lang="en-US" dirty="0">
                <a:solidFill>
                  <a:schemeClr val="accent1">
                    <a:lumMod val="75000"/>
                  </a:schemeClr>
                </a:solidFill>
              </a:rPr>
              <a:t> </a:t>
            </a:r>
            <a:r>
              <a:rPr lang="en-US" b="1" dirty="0">
                <a:solidFill>
                  <a:schemeClr val="accent1">
                    <a:lumMod val="75000"/>
                  </a:schemeClr>
                </a:solidFill>
              </a:rPr>
              <a:t>(AFL)</a:t>
            </a:r>
            <a:r>
              <a:rPr lang="en-US" dirty="0">
                <a:solidFill>
                  <a:schemeClr val="accent1">
                    <a:lumMod val="75000"/>
                  </a:schemeClr>
                </a:solidFill>
              </a:rPr>
              <a:t> </a:t>
            </a:r>
          </a:p>
        </p:txBody>
      </p:sp>
      <p:sp>
        <p:nvSpPr>
          <p:cNvPr id="6" name="Content Placeholder 5"/>
          <p:cNvSpPr>
            <a:spLocks noGrp="1"/>
          </p:cNvSpPr>
          <p:nvPr>
            <p:ph sz="half" idx="2"/>
          </p:nvPr>
        </p:nvSpPr>
        <p:spPr>
          <a:xfrm>
            <a:off x="4724400" y="1719263"/>
            <a:ext cx="4191000" cy="5138737"/>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The </a:t>
            </a:r>
            <a:r>
              <a:rPr lang="en-US" b="1" i="1" dirty="0" smtClean="0"/>
              <a:t>American Federation of Labor (AFL) </a:t>
            </a:r>
            <a:r>
              <a:rPr lang="en-US" dirty="0" smtClean="0"/>
              <a:t>was founded </a:t>
            </a:r>
            <a:r>
              <a:rPr lang="en-US" dirty="0"/>
              <a:t>by </a:t>
            </a:r>
            <a:r>
              <a:rPr lang="en-US" u="sng" dirty="0"/>
              <a:t>Samuel Gompers </a:t>
            </a:r>
            <a:r>
              <a:rPr lang="en-US" dirty="0"/>
              <a:t>in </a:t>
            </a:r>
            <a:r>
              <a:rPr lang="en-US" dirty="0" smtClean="0"/>
              <a:t>1886</a:t>
            </a:r>
          </a:p>
          <a:p>
            <a:pPr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dirty="0"/>
              <a:t>Open to skilled workers </a:t>
            </a:r>
            <a:r>
              <a:rPr lang="en-US" dirty="0" smtClean="0"/>
              <a:t>only</a:t>
            </a:r>
          </a:p>
          <a:p>
            <a:pPr marL="640080" lvl="1" eaLnBrk="1" fontAlgn="auto" hangingPunct="1">
              <a:spcAft>
                <a:spcPts val="0"/>
              </a:spcAft>
              <a:buFont typeface="Arial" pitchFamily="34" charset="0"/>
              <a:buChar char="•"/>
              <a:defRPr/>
            </a:pPr>
            <a:endParaRPr lang="en-US" sz="1000" dirty="0"/>
          </a:p>
          <a:p>
            <a:pPr marL="640080" lvl="1" eaLnBrk="1" fontAlgn="auto" hangingPunct="1">
              <a:spcAft>
                <a:spcPts val="0"/>
              </a:spcAft>
              <a:buFont typeface="Arial" pitchFamily="34" charset="0"/>
              <a:buChar char="•"/>
              <a:defRPr/>
            </a:pPr>
            <a:r>
              <a:rPr lang="en-US" dirty="0"/>
              <a:t>Favored </a:t>
            </a:r>
            <a:r>
              <a:rPr lang="en-US" b="1" dirty="0"/>
              <a:t>collective bargaining</a:t>
            </a:r>
            <a:r>
              <a:rPr lang="en-US" dirty="0"/>
              <a:t> </a:t>
            </a:r>
            <a:r>
              <a:rPr lang="en-US" sz="2100" i="1" dirty="0"/>
              <a:t>– def. – </a:t>
            </a:r>
            <a:r>
              <a:rPr lang="en-US" dirty="0"/>
              <a:t>negotiation between management and representatives of labor to reach an agreement on wages, hours, and working </a:t>
            </a:r>
            <a:r>
              <a:rPr lang="en-US" dirty="0" smtClean="0"/>
              <a:t>conditions</a:t>
            </a:r>
          </a:p>
          <a:p>
            <a:pPr marL="640080" lvl="1" eaLnBrk="1" fontAlgn="auto" hangingPunct="1">
              <a:spcAft>
                <a:spcPts val="0"/>
              </a:spcAft>
              <a:buFont typeface="Arial" pitchFamily="34" charset="0"/>
              <a:buChar char="•"/>
              <a:defRPr/>
            </a:pPr>
            <a:endParaRPr lang="en-US" sz="1000" dirty="0"/>
          </a:p>
          <a:p>
            <a:pPr marL="640080" lvl="1" eaLnBrk="1" fontAlgn="auto" hangingPunct="1">
              <a:spcAft>
                <a:spcPts val="0"/>
              </a:spcAft>
              <a:buFont typeface="Arial" pitchFamily="34" charset="0"/>
              <a:buChar char="•"/>
              <a:defRPr/>
            </a:pPr>
            <a:r>
              <a:rPr lang="en-US" dirty="0"/>
              <a:t>Used strikes when necessary</a:t>
            </a:r>
            <a:endParaRPr lang="en-US" sz="2000" dirty="0"/>
          </a:p>
          <a:p>
            <a:pPr eaLnBrk="1" fontAlgn="auto" hangingPunct="1">
              <a:spcAft>
                <a:spcPts val="0"/>
              </a:spcAft>
              <a:buFont typeface="Arial" pitchFamily="34" charset="0"/>
              <a:buChar char="•"/>
              <a:defRPr/>
            </a:pPr>
            <a:endParaRPr lang="en-US" dirty="0"/>
          </a:p>
        </p:txBody>
      </p:sp>
      <p:pic>
        <p:nvPicPr>
          <p:cNvPr id="43011" name="Picture 2" descr="Gompers poster"/>
          <p:cNvPicPr>
            <a:picLocks noGrp="1" noChangeAspect="1" noChangeArrowheads="1"/>
          </p:cNvPicPr>
          <p:nvPr>
            <p:ph sz="half" idx="1"/>
          </p:nvPr>
        </p:nvPicPr>
        <p:blipFill>
          <a:blip r:embed="rId2" cstate="print"/>
          <a:srcRect/>
          <a:stretch>
            <a:fillRect/>
          </a:stretch>
        </p:blipFill>
        <p:spPr>
          <a:xfrm>
            <a:off x="762000" y="1600200"/>
            <a:ext cx="2789238" cy="5257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a:solidFill>
                  <a:schemeClr val="accent1">
                    <a:lumMod val="75000"/>
                  </a:schemeClr>
                </a:solidFill>
              </a:rPr>
              <a:t>Strikes Turn </a:t>
            </a:r>
            <a:r>
              <a:rPr lang="en-US" dirty="0" smtClean="0">
                <a:solidFill>
                  <a:schemeClr val="accent1">
                    <a:lumMod val="75000"/>
                  </a:schemeClr>
                </a:solidFill>
              </a:rPr>
              <a:t>Violent</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038600" cy="4406900"/>
          </a:xfrm>
        </p:spPr>
        <p:txBody>
          <a:bodyPr/>
          <a:lstStyle/>
          <a:p>
            <a:pPr eaLnBrk="1" hangingPunct="1"/>
            <a:r>
              <a:rPr lang="en-US" b="1" smtClean="0"/>
              <a:t>Haymarket Square</a:t>
            </a:r>
            <a:r>
              <a:rPr lang="en-US" smtClean="0"/>
              <a:t> </a:t>
            </a:r>
          </a:p>
          <a:p>
            <a:pPr eaLnBrk="1" hangingPunct="1"/>
            <a:r>
              <a:rPr lang="en-US" b="1" smtClean="0"/>
              <a:t>Pullman Strike</a:t>
            </a:r>
            <a:r>
              <a:rPr lang="en-US" smtClean="0"/>
              <a:t> </a:t>
            </a:r>
          </a:p>
          <a:p>
            <a:pPr eaLnBrk="1" hangingPunct="1"/>
            <a:r>
              <a:rPr lang="en-US" b="1" smtClean="0"/>
              <a:t>Homestead Strike</a:t>
            </a:r>
            <a:r>
              <a:rPr lang="en-US" smtClean="0"/>
              <a:t> </a:t>
            </a:r>
          </a:p>
          <a:p>
            <a:pPr eaLnBrk="1" hangingPunct="1"/>
            <a:endParaRPr lang="en-US" smtClean="0"/>
          </a:p>
        </p:txBody>
      </p:sp>
      <p:pic>
        <p:nvPicPr>
          <p:cNvPr id="44035" name="Picture 2" descr="http://regentsprep.org/Regents/ushisgov/themes/humansystems/images/haymarket.jpg"/>
          <p:cNvPicPr>
            <a:picLocks noGrp="1" noChangeAspect="1" noChangeArrowheads="1"/>
          </p:cNvPicPr>
          <p:nvPr>
            <p:ph sz="half" idx="2"/>
          </p:nvPr>
        </p:nvPicPr>
        <p:blipFill>
          <a:blip r:embed="rId2" cstate="print"/>
          <a:srcRect/>
          <a:stretch>
            <a:fillRect/>
          </a:stretch>
        </p:blipFill>
        <p:spPr>
          <a:xfrm>
            <a:off x="4648200" y="2560638"/>
            <a:ext cx="4038600" cy="2724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Haymarket Square</a:t>
            </a:r>
            <a:r>
              <a:rPr lang="en-US" dirty="0">
                <a:solidFill>
                  <a:schemeClr val="accent1">
                    <a:lumMod val="75000"/>
                  </a:schemeClr>
                </a:solidFill>
              </a:rPr>
              <a:t> </a:t>
            </a:r>
          </a:p>
        </p:txBody>
      </p:sp>
      <p:sp>
        <p:nvSpPr>
          <p:cNvPr id="5" name="Content Placeholder 4"/>
          <p:cNvSpPr>
            <a:spLocks noGrp="1"/>
          </p:cNvSpPr>
          <p:nvPr>
            <p:ph sz="half" idx="1"/>
          </p:nvPr>
        </p:nvSpPr>
        <p:spPr>
          <a:xfrm>
            <a:off x="425450" y="1719263"/>
            <a:ext cx="4756150" cy="5138737"/>
          </a:xfrm>
        </p:spPr>
        <p:txBody>
          <a:bodyPr/>
          <a:lstStyle/>
          <a:p>
            <a:pPr eaLnBrk="1" hangingPunct="1"/>
            <a:r>
              <a:rPr lang="en-US" b="1" dirty="0" smtClean="0">
                <a:solidFill>
                  <a:schemeClr val="accent1">
                    <a:lumMod val="75000"/>
                  </a:schemeClr>
                </a:solidFill>
                <a:hlinkClick r:id="rId2"/>
              </a:rPr>
              <a:t>Haymarket Square</a:t>
            </a:r>
            <a:r>
              <a:rPr lang="en-US" dirty="0" smtClean="0">
                <a:solidFill>
                  <a:schemeClr val="accent1">
                    <a:lumMod val="75000"/>
                  </a:schemeClr>
                </a:solidFill>
                <a:hlinkClick r:id="rId2"/>
              </a:rPr>
              <a:t> </a:t>
            </a:r>
            <a:r>
              <a:rPr lang="en-US" dirty="0" smtClean="0"/>
              <a:t>, Chicago 1886</a:t>
            </a:r>
          </a:p>
          <a:p>
            <a:pPr eaLnBrk="1" hangingPunct="1"/>
            <a:endParaRPr lang="en-US" sz="2400" dirty="0" smtClean="0"/>
          </a:p>
          <a:p>
            <a:pPr lvl="1" eaLnBrk="1" hangingPunct="1"/>
            <a:r>
              <a:rPr lang="en-US" dirty="0" smtClean="0"/>
              <a:t>A bomb exploded into a crowd of policemen and police fired into strikers</a:t>
            </a:r>
          </a:p>
          <a:p>
            <a:pPr lvl="1" eaLnBrk="1" hangingPunct="1"/>
            <a:endParaRPr lang="en-US" sz="2000" dirty="0" smtClean="0"/>
          </a:p>
          <a:p>
            <a:pPr lvl="1" eaLnBrk="1" hangingPunct="1"/>
            <a:r>
              <a:rPr lang="en-US" dirty="0" smtClean="0"/>
              <a:t>The public started to turn against labor unions</a:t>
            </a:r>
          </a:p>
        </p:txBody>
      </p:sp>
      <p:pic>
        <p:nvPicPr>
          <p:cNvPr id="45059" name="Picture 2" descr="http://memory.loc.gov/award/ichihay/v54v.jpg"/>
          <p:cNvPicPr>
            <a:picLocks noGrp="1" noChangeAspect="1" noChangeArrowheads="1"/>
          </p:cNvPicPr>
          <p:nvPr>
            <p:ph sz="half" idx="2"/>
          </p:nvPr>
        </p:nvPicPr>
        <p:blipFill>
          <a:blip r:embed="rId3" cstate="print"/>
          <a:srcRect/>
          <a:stretch>
            <a:fillRect/>
          </a:stretch>
        </p:blipFill>
        <p:spPr>
          <a:xfrm>
            <a:off x="4876800" y="2286000"/>
            <a:ext cx="4038600" cy="27654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Pullman Strike</a:t>
            </a:r>
            <a:r>
              <a:rPr lang="en-US" dirty="0">
                <a:solidFill>
                  <a:schemeClr val="accent1">
                    <a:lumMod val="75000"/>
                  </a:schemeClr>
                </a:solidFill>
              </a:rPr>
              <a:t> </a:t>
            </a:r>
          </a:p>
        </p:txBody>
      </p:sp>
      <p:sp>
        <p:nvSpPr>
          <p:cNvPr id="6" name="Content Placeholder 5"/>
          <p:cNvSpPr>
            <a:spLocks noGrp="1"/>
          </p:cNvSpPr>
          <p:nvPr>
            <p:ph sz="half" idx="2"/>
          </p:nvPr>
        </p:nvSpPr>
        <p:spPr>
          <a:xfrm>
            <a:off x="4495800" y="1719263"/>
            <a:ext cx="4191000" cy="4986337"/>
          </a:xfrm>
        </p:spPr>
        <p:txBody>
          <a:bodyPr/>
          <a:lstStyle/>
          <a:p>
            <a:pPr eaLnBrk="1" hangingPunct="1"/>
            <a:r>
              <a:rPr lang="en-US" b="1" dirty="0" smtClean="0">
                <a:solidFill>
                  <a:schemeClr val="accent1">
                    <a:lumMod val="75000"/>
                  </a:schemeClr>
                </a:solidFill>
                <a:hlinkClick r:id="rId2"/>
              </a:rPr>
              <a:t>Pullman Strike</a:t>
            </a:r>
            <a:r>
              <a:rPr lang="en-US" dirty="0" smtClean="0">
                <a:solidFill>
                  <a:schemeClr val="accent1">
                    <a:lumMod val="75000"/>
                  </a:schemeClr>
                </a:solidFill>
                <a:hlinkClick r:id="rId2"/>
              </a:rPr>
              <a:t> </a:t>
            </a:r>
            <a:r>
              <a:rPr lang="en-US" dirty="0" smtClean="0"/>
              <a:t>, near Pittsburgh 1892</a:t>
            </a:r>
          </a:p>
          <a:p>
            <a:pPr eaLnBrk="1" hangingPunct="1"/>
            <a:endParaRPr lang="en-US" sz="800" dirty="0" smtClean="0"/>
          </a:p>
          <a:p>
            <a:pPr lvl="1" eaLnBrk="1" hangingPunct="1"/>
            <a:r>
              <a:rPr lang="en-US" dirty="0" smtClean="0"/>
              <a:t>Workers at the </a:t>
            </a:r>
            <a:r>
              <a:rPr lang="en-US" u="sng" dirty="0" smtClean="0"/>
              <a:t>Carnegie Steel Plant </a:t>
            </a:r>
            <a:r>
              <a:rPr lang="en-US" dirty="0" smtClean="0"/>
              <a:t>went on strike when wages were cut</a:t>
            </a:r>
          </a:p>
          <a:p>
            <a:pPr lvl="1" eaLnBrk="1" hangingPunct="1"/>
            <a:endParaRPr lang="en-US" sz="800" dirty="0" smtClean="0"/>
          </a:p>
          <a:p>
            <a:pPr lvl="1" eaLnBrk="1" hangingPunct="1"/>
            <a:r>
              <a:rPr lang="en-US" dirty="0" smtClean="0"/>
              <a:t>Violence broke out and the </a:t>
            </a:r>
            <a:r>
              <a:rPr lang="en-US" u="sng" dirty="0" smtClean="0"/>
              <a:t>Pennsylvania National Guard</a:t>
            </a:r>
            <a:r>
              <a:rPr lang="en-US" dirty="0" smtClean="0"/>
              <a:t>  was called in to break up the strike</a:t>
            </a:r>
            <a:endParaRPr lang="en-US" sz="2000" dirty="0" smtClean="0"/>
          </a:p>
          <a:p>
            <a:pPr eaLnBrk="1" hangingPunct="1"/>
            <a:endParaRPr lang="en-US" dirty="0" smtClean="0"/>
          </a:p>
        </p:txBody>
      </p:sp>
      <p:pic>
        <p:nvPicPr>
          <p:cNvPr id="46083" name="Picture 2" descr="http://www.recollectionbooks.com/bleed/images/misc/sinnersPullmanStrike1.jpg"/>
          <p:cNvPicPr>
            <a:picLocks noGrp="1" noChangeAspect="1" noChangeArrowheads="1"/>
          </p:cNvPicPr>
          <p:nvPr>
            <p:ph sz="half" idx="1"/>
          </p:nvPr>
        </p:nvPicPr>
        <p:blipFill>
          <a:blip r:embed="rId3" cstate="print"/>
          <a:srcRect/>
          <a:stretch>
            <a:fillRect/>
          </a:stretch>
        </p:blipFill>
        <p:spPr>
          <a:xfrm>
            <a:off x="425450" y="2549525"/>
            <a:ext cx="4038600" cy="2746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b="1" dirty="0">
                <a:solidFill>
                  <a:schemeClr val="accent1">
                    <a:lumMod val="75000"/>
                  </a:schemeClr>
                </a:solidFill>
              </a:rPr>
              <a:t>Homestead </a:t>
            </a:r>
            <a:r>
              <a:rPr lang="en-US" b="1" dirty="0" smtClean="0">
                <a:solidFill>
                  <a:schemeClr val="accent1">
                    <a:lumMod val="75000"/>
                  </a:schemeClr>
                </a:solidFill>
              </a:rPr>
              <a:t>Strike</a:t>
            </a:r>
            <a:endParaRPr lang="en-US" dirty="0">
              <a:solidFill>
                <a:schemeClr val="accent1">
                  <a:lumMod val="75000"/>
                </a:schemeClr>
              </a:solidFill>
            </a:endParaRPr>
          </a:p>
        </p:txBody>
      </p:sp>
      <p:sp>
        <p:nvSpPr>
          <p:cNvPr id="5" name="Content Placeholder 4"/>
          <p:cNvSpPr>
            <a:spLocks noGrp="1"/>
          </p:cNvSpPr>
          <p:nvPr>
            <p:ph sz="half" idx="1"/>
          </p:nvPr>
        </p:nvSpPr>
        <p:spPr>
          <a:xfrm>
            <a:off x="228600" y="1752600"/>
            <a:ext cx="4114800" cy="4910138"/>
          </a:xfrm>
        </p:spPr>
        <p:txBody>
          <a:bodyPr/>
          <a:lstStyle/>
          <a:p>
            <a:pPr eaLnBrk="1" hangingPunct="1"/>
            <a:r>
              <a:rPr lang="en-US" dirty="0" smtClean="0">
                <a:solidFill>
                  <a:schemeClr val="accent1">
                    <a:lumMod val="75000"/>
                  </a:schemeClr>
                </a:solidFill>
                <a:hlinkClick r:id="rId2"/>
              </a:rPr>
              <a:t>Homestead Strike</a:t>
            </a:r>
            <a:r>
              <a:rPr lang="en-US" b="1" u="sng" dirty="0" smtClean="0"/>
              <a:t>, </a:t>
            </a:r>
            <a:r>
              <a:rPr lang="en-US" dirty="0" smtClean="0"/>
              <a:t>Chicago 1894</a:t>
            </a:r>
          </a:p>
          <a:p>
            <a:pPr eaLnBrk="1" hangingPunct="1"/>
            <a:endParaRPr lang="en-US" sz="800" dirty="0" smtClean="0"/>
          </a:p>
          <a:p>
            <a:pPr lvl="1" eaLnBrk="1" hangingPunct="1"/>
            <a:r>
              <a:rPr lang="en-US" dirty="0" smtClean="0"/>
              <a:t>Pullman employees went on strike after wages were cut</a:t>
            </a:r>
          </a:p>
          <a:p>
            <a:pPr lvl="1" eaLnBrk="1" hangingPunct="1"/>
            <a:endParaRPr lang="en-US" sz="800" dirty="0" smtClean="0"/>
          </a:p>
          <a:p>
            <a:pPr lvl="1" eaLnBrk="1" hangingPunct="1"/>
            <a:r>
              <a:rPr lang="en-US" dirty="0" smtClean="0"/>
              <a:t>Violence broke out – U.S. Army sent in by President Cleveland to break up the strike</a:t>
            </a:r>
            <a:endParaRPr lang="en-US" sz="2000" dirty="0" smtClean="0"/>
          </a:p>
          <a:p>
            <a:pPr eaLnBrk="1" hangingPunct="1"/>
            <a:endParaRPr lang="en-US" dirty="0" smtClean="0"/>
          </a:p>
        </p:txBody>
      </p:sp>
      <p:pic>
        <p:nvPicPr>
          <p:cNvPr id="47107" name="Picture 2" descr="https://encrypted-tbn0.google.com/images?q=tbn:ANd9GcQ4HcuoYaH9WXphKJdZfzouhHzbxB9J5YkWvlkplIEljDD0G3Rqug"/>
          <p:cNvPicPr>
            <a:picLocks noGrp="1" noChangeAspect="1" noChangeArrowheads="1"/>
          </p:cNvPicPr>
          <p:nvPr>
            <p:ph sz="half" idx="2"/>
          </p:nvPr>
        </p:nvPicPr>
        <p:blipFill>
          <a:blip r:embed="rId3" cstate="print"/>
          <a:srcRect/>
          <a:stretch>
            <a:fillRect/>
          </a:stretch>
        </p:blipFill>
        <p:spPr>
          <a:xfrm>
            <a:off x="4114800" y="2286000"/>
            <a:ext cx="4705350" cy="3200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Strikes Turn Violent</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038600" cy="4406900"/>
          </a:xfrm>
        </p:spPr>
        <p:txBody>
          <a:bodyPr/>
          <a:lstStyle/>
          <a:p>
            <a:pPr eaLnBrk="1" hangingPunct="1"/>
            <a:r>
              <a:rPr lang="en-US" b="1" i="1" smtClean="0"/>
              <a:t>SIG</a:t>
            </a:r>
            <a:r>
              <a:rPr lang="en-US" b="1" smtClean="0"/>
              <a:t> </a:t>
            </a:r>
            <a:r>
              <a:rPr lang="en-US" smtClean="0"/>
              <a:t>– violence associated with strikes caused the public to turn against labor unions</a:t>
            </a:r>
            <a:endParaRPr lang="en-US" sz="2400" smtClean="0"/>
          </a:p>
          <a:p>
            <a:pPr eaLnBrk="1" hangingPunct="1"/>
            <a:endParaRPr lang="en-US" smtClean="0"/>
          </a:p>
        </p:txBody>
      </p:sp>
      <p:pic>
        <p:nvPicPr>
          <p:cNvPr id="48131" name="Picture 2" descr="http://www.stephenhicks.org/wp-content/uploads/2011/11/homesteadriot1892.jpg"/>
          <p:cNvPicPr>
            <a:picLocks noGrp="1" noChangeAspect="1" noChangeArrowheads="1"/>
          </p:cNvPicPr>
          <p:nvPr>
            <p:ph sz="half" idx="2"/>
          </p:nvPr>
        </p:nvPicPr>
        <p:blipFill>
          <a:blip r:embed="rId2" cstate="print"/>
          <a:srcRect/>
          <a:stretch>
            <a:fillRect/>
          </a:stretch>
        </p:blipFill>
        <p:spPr>
          <a:xfrm>
            <a:off x="4648200" y="2457450"/>
            <a:ext cx="4038600" cy="2930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5450" y="407988"/>
            <a:ext cx="8261350" cy="1039812"/>
          </a:xfrm>
        </p:spPr>
        <p:txBody>
          <a:bodyPr/>
          <a:lstStyle/>
          <a:p>
            <a:pPr eaLnBrk="1" hangingPunct="1">
              <a:defRPr/>
            </a:pPr>
            <a:r>
              <a:rPr lang="en-US" dirty="0" smtClean="0"/>
              <a:t>The Production Line</a:t>
            </a:r>
            <a:endParaRPr lang="en-US" dirty="0"/>
          </a:p>
        </p:txBody>
      </p:sp>
      <p:sp>
        <p:nvSpPr>
          <p:cNvPr id="17410" name="Content Placeholder 6"/>
          <p:cNvSpPr>
            <a:spLocks noGrp="1"/>
          </p:cNvSpPr>
          <p:nvPr>
            <p:ph sz="half" idx="1"/>
          </p:nvPr>
        </p:nvSpPr>
        <p:spPr>
          <a:xfrm>
            <a:off x="425450" y="1719263"/>
            <a:ext cx="4038600" cy="4406900"/>
          </a:xfrm>
        </p:spPr>
        <p:txBody>
          <a:bodyPr/>
          <a:lstStyle/>
          <a:p>
            <a:pPr eaLnBrk="1" hangingPunct="1"/>
            <a:r>
              <a:rPr lang="en-US" smtClean="0"/>
              <a:t>Assembly lines will produce as many of these shirtwaist shirts as possible</a:t>
            </a:r>
          </a:p>
          <a:p>
            <a:pPr eaLnBrk="1" hangingPunct="1"/>
            <a:endParaRPr lang="en-US" smtClean="0"/>
          </a:p>
          <a:p>
            <a:pPr eaLnBrk="1" hangingPunct="1"/>
            <a:r>
              <a:rPr lang="en-US" smtClean="0"/>
              <a:t>Each worker will specialize in producing one feature of the blouse</a:t>
            </a:r>
          </a:p>
        </p:txBody>
      </p:sp>
      <p:pic>
        <p:nvPicPr>
          <p:cNvPr id="17411" name="Content Placeholder 8" descr="blouse blueprint.bmp"/>
          <p:cNvPicPr>
            <a:picLocks noGrp="1" noChangeAspect="1"/>
          </p:cNvPicPr>
          <p:nvPr>
            <p:ph sz="half" idx="2"/>
          </p:nvPr>
        </p:nvPicPr>
        <p:blipFill>
          <a:blip r:embed="rId2" cstate="print"/>
          <a:srcRect/>
          <a:stretch>
            <a:fillRect/>
          </a:stretch>
        </p:blipFill>
        <p:spPr>
          <a:xfrm>
            <a:off x="4648200" y="2155825"/>
            <a:ext cx="4038600" cy="35337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200400"/>
            <a:ext cx="7696200" cy="1295400"/>
          </a:xfrm>
        </p:spPr>
        <p:txBody>
          <a:bodyPr/>
          <a:lstStyle/>
          <a:p>
            <a:pPr fontAlgn="auto">
              <a:spcAft>
                <a:spcPts val="0"/>
              </a:spcAft>
              <a:defRPr/>
            </a:pPr>
            <a:r>
              <a:rPr smtClean="0"/>
              <a:t>The </a:t>
            </a:r>
            <a:r>
              <a:rPr/>
              <a:t>New </a:t>
            </a:r>
            <a:r>
              <a:rPr smtClean="0"/>
              <a:t>Immigrants</a:t>
            </a:r>
            <a:endParaRPr/>
          </a:p>
        </p:txBody>
      </p:sp>
      <p:sp>
        <p:nvSpPr>
          <p:cNvPr id="3" name="Text Placeholder 2"/>
          <p:cNvSpPr>
            <a:spLocks noGrp="1"/>
          </p:cNvSpPr>
          <p:nvPr>
            <p:ph type="body" idx="1"/>
          </p:nvPr>
        </p:nvSpPr>
        <p:spPr>
          <a:xfrm>
            <a:off x="736600" y="4606925"/>
            <a:ext cx="7696200" cy="523875"/>
          </a:xfrm>
        </p:spPr>
        <p:txBody>
          <a:bodyPr rtlCol="0"/>
          <a:lstStyle/>
          <a:p>
            <a:pPr eaLnBrk="1" fontAlgn="auto" hangingPunct="1">
              <a:spcAft>
                <a:spcPts val="0"/>
              </a:spcAft>
              <a:buFont typeface="Arial" pitchFamily="34" charset="0"/>
              <a:buNone/>
              <a:defRPr/>
            </a:pPr>
            <a:r>
              <a:rPr lang="en-US" dirty="0"/>
              <a:t>Chapter 15 – Section 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hlinkClick r:id="rId2"/>
              </a:rPr>
              <a:t>New immigrants</a:t>
            </a:r>
            <a:endParaRPr lang="en-US" dirty="0">
              <a:solidFill>
                <a:schemeClr val="accent1">
                  <a:lumMod val="75000"/>
                </a:schemeClr>
              </a:solidFill>
            </a:endParaRPr>
          </a:p>
        </p:txBody>
      </p:sp>
      <p:sp>
        <p:nvSpPr>
          <p:cNvPr id="6" name="Content Placeholder 5"/>
          <p:cNvSpPr>
            <a:spLocks noGrp="1"/>
          </p:cNvSpPr>
          <p:nvPr>
            <p:ph sz="half" idx="2"/>
          </p:nvPr>
        </p:nvSpPr>
        <p:spPr>
          <a:xfrm>
            <a:off x="381000" y="1676400"/>
            <a:ext cx="8534400" cy="2514600"/>
          </a:xfrm>
        </p:spPr>
        <p:txBody>
          <a:bodyPr rtlCol="0">
            <a:normAutofit lnSpcReduction="10000"/>
          </a:bodyPr>
          <a:lstStyle/>
          <a:p>
            <a:pPr eaLnBrk="1" fontAlgn="auto" hangingPunct="1">
              <a:spcAft>
                <a:spcPts val="0"/>
              </a:spcAft>
              <a:buFont typeface="Arial" pitchFamily="34" charset="0"/>
              <a:buChar char="•"/>
              <a:defRPr/>
            </a:pPr>
            <a:r>
              <a:rPr lang="en-US" b="1" i="1" dirty="0"/>
              <a:t>Main Idea </a:t>
            </a:r>
            <a:r>
              <a:rPr lang="en-US" dirty="0"/>
              <a:t>– Immigration reached a new high in the late 19</a:t>
            </a:r>
            <a:r>
              <a:rPr lang="en-US" baseline="30000" dirty="0"/>
              <a:t>th</a:t>
            </a:r>
            <a:r>
              <a:rPr lang="en-US" dirty="0"/>
              <a:t> and early 20</a:t>
            </a:r>
            <a:r>
              <a:rPr lang="en-US" baseline="30000" dirty="0"/>
              <a:t>th</a:t>
            </a:r>
            <a:r>
              <a:rPr lang="en-US" dirty="0"/>
              <a:t> centuries.  Most immigrants during this time period came from Southern and Eastern Europe as well as Asia.  These immigrants often faced hardships and hostility from native-born Americans.</a:t>
            </a:r>
          </a:p>
          <a:p>
            <a:pPr eaLnBrk="1" fontAlgn="auto" hangingPunct="1">
              <a:spcAft>
                <a:spcPts val="0"/>
              </a:spcAft>
              <a:buFont typeface="Arial" pitchFamily="34" charset="0"/>
              <a:buChar char="•"/>
              <a:defRPr/>
            </a:pPr>
            <a:endParaRPr lang="en-US" dirty="0"/>
          </a:p>
        </p:txBody>
      </p:sp>
      <p:pic>
        <p:nvPicPr>
          <p:cNvPr id="50179" name="Picture 2" descr="https://encrypted-tbn2.google.com/images?q=tbn:ANd9GcRc2e9-A_JazFvmoaNB3wOx_utpgSfKefjfnA7c8jVj2xS6OepS"/>
          <p:cNvPicPr>
            <a:picLocks noGrp="1" noChangeAspect="1" noChangeArrowheads="1"/>
          </p:cNvPicPr>
          <p:nvPr>
            <p:ph sz="half" idx="1"/>
          </p:nvPr>
        </p:nvPicPr>
        <p:blipFill>
          <a:blip r:embed="rId3" cstate="print"/>
          <a:srcRect/>
          <a:stretch>
            <a:fillRect/>
          </a:stretch>
        </p:blipFill>
        <p:spPr>
          <a:xfrm>
            <a:off x="2133600" y="4114800"/>
            <a:ext cx="4724400" cy="2492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The “Golden door”</a:t>
            </a:r>
            <a:endParaRPr lang="en-US" dirty="0">
              <a:solidFill>
                <a:schemeClr val="accent1">
                  <a:lumMod val="75000"/>
                </a:schemeClr>
              </a:solidFill>
            </a:endParaRPr>
          </a:p>
        </p:txBody>
      </p:sp>
      <p:sp>
        <p:nvSpPr>
          <p:cNvPr id="6" name="Content Placeholder 5"/>
          <p:cNvSpPr>
            <a:spLocks noGrp="1"/>
          </p:cNvSpPr>
          <p:nvPr>
            <p:ph sz="half" idx="2"/>
          </p:nvPr>
        </p:nvSpPr>
        <p:spPr>
          <a:xfrm>
            <a:off x="4648200" y="1719263"/>
            <a:ext cx="4038600" cy="4406900"/>
          </a:xfrm>
        </p:spPr>
        <p:txBody>
          <a:bodyPr/>
          <a:lstStyle/>
          <a:p>
            <a:pPr eaLnBrk="1" hangingPunct="1"/>
            <a:r>
              <a:rPr lang="en-US" b="1" smtClean="0"/>
              <a:t>Old Immigrants</a:t>
            </a:r>
          </a:p>
          <a:p>
            <a:pPr eaLnBrk="1" hangingPunct="1"/>
            <a:r>
              <a:rPr lang="en-US" b="1" smtClean="0"/>
              <a:t>New Immigrants</a:t>
            </a:r>
          </a:p>
          <a:p>
            <a:pPr eaLnBrk="1" hangingPunct="1"/>
            <a:r>
              <a:rPr lang="en-US" b="1" smtClean="0"/>
              <a:t>Asian Immigrants</a:t>
            </a:r>
          </a:p>
        </p:txBody>
      </p:sp>
      <p:pic>
        <p:nvPicPr>
          <p:cNvPr id="51203" name="Picture 4" descr="http://farm4.static.flickr.com/3617/3447013791_f0c195d079.jpg"/>
          <p:cNvPicPr>
            <a:picLocks noGrp="1" noChangeAspect="1" noChangeArrowheads="1"/>
          </p:cNvPicPr>
          <p:nvPr>
            <p:ph sz="half" idx="1"/>
          </p:nvPr>
        </p:nvPicPr>
        <p:blipFill>
          <a:blip r:embed="rId2" cstate="print"/>
          <a:srcRect/>
          <a:stretch>
            <a:fillRect/>
          </a:stretch>
        </p:blipFill>
        <p:spPr>
          <a:xfrm>
            <a:off x="425450" y="2581275"/>
            <a:ext cx="4038600" cy="26828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Through the golden door</a:t>
            </a:r>
            <a:endParaRPr lang="en-US" dirty="0">
              <a:solidFill>
                <a:schemeClr val="accent1">
                  <a:lumMod val="75000"/>
                </a:schemeClr>
              </a:solidFill>
            </a:endParaRPr>
          </a:p>
        </p:txBody>
      </p:sp>
      <p:sp>
        <p:nvSpPr>
          <p:cNvPr id="6" name="Content Placeholder 5"/>
          <p:cNvSpPr>
            <a:spLocks noGrp="1"/>
          </p:cNvSpPr>
          <p:nvPr>
            <p:ph sz="half" idx="2"/>
          </p:nvPr>
        </p:nvSpPr>
        <p:spPr>
          <a:xfrm>
            <a:off x="4648200" y="1719263"/>
            <a:ext cx="4038600" cy="4406900"/>
          </a:xfrm>
        </p:spPr>
        <p:txBody>
          <a:bodyPr rtlCol="0">
            <a:normAutofit fontScale="85000" lnSpcReduction="10000"/>
          </a:bodyPr>
          <a:lstStyle/>
          <a:p>
            <a:pPr eaLnBrk="1" fontAlgn="auto" hangingPunct="1">
              <a:spcAft>
                <a:spcPts val="0"/>
              </a:spcAft>
              <a:buFont typeface="Arial" pitchFamily="34" charset="0"/>
              <a:buChar char="•"/>
              <a:defRPr/>
            </a:pPr>
            <a:r>
              <a:rPr lang="en-US" i="1" dirty="0"/>
              <a:t>Background</a:t>
            </a:r>
            <a:r>
              <a:rPr lang="en-US" dirty="0"/>
              <a:t>: Millions of immigrants entered the U.S. in the late 19</a:t>
            </a:r>
            <a:r>
              <a:rPr lang="en-US" baseline="30000" dirty="0"/>
              <a:t>th</a:t>
            </a:r>
            <a:r>
              <a:rPr lang="en-US" dirty="0"/>
              <a:t> and early 20</a:t>
            </a:r>
            <a:r>
              <a:rPr lang="en-US" baseline="30000" dirty="0"/>
              <a:t>th</a:t>
            </a:r>
            <a:r>
              <a:rPr lang="en-US" dirty="0"/>
              <a:t> </a:t>
            </a:r>
            <a:r>
              <a:rPr lang="en-US" dirty="0" smtClean="0"/>
              <a:t>centuries</a:t>
            </a:r>
          </a:p>
          <a:p>
            <a:pPr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b="1" dirty="0"/>
              <a:t>“push” factors</a:t>
            </a:r>
            <a:r>
              <a:rPr lang="en-US" dirty="0"/>
              <a:t> (reasons to leave their homeland) = famine, land shortages, religious or political </a:t>
            </a:r>
            <a:r>
              <a:rPr lang="en-US" dirty="0" smtClean="0"/>
              <a:t>persecution</a:t>
            </a:r>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b="1" dirty="0"/>
              <a:t>“pull” factors</a:t>
            </a:r>
            <a:r>
              <a:rPr lang="en-US" dirty="0"/>
              <a:t> (reason to come to the U.S. ) = economic opportunity, freedom from persecution</a:t>
            </a:r>
            <a:endParaRPr lang="en-US" sz="2000" dirty="0"/>
          </a:p>
          <a:p>
            <a:pPr eaLnBrk="1" fontAlgn="auto" hangingPunct="1">
              <a:spcAft>
                <a:spcPts val="0"/>
              </a:spcAft>
              <a:buFont typeface="Arial" pitchFamily="34" charset="0"/>
              <a:buChar char="•"/>
              <a:defRPr/>
            </a:pPr>
            <a:endParaRPr lang="en-US" dirty="0"/>
          </a:p>
        </p:txBody>
      </p:sp>
      <p:pic>
        <p:nvPicPr>
          <p:cNvPr id="52227" name="Picture 2" descr="http://libertygibbert.files.wordpress.com/2011/04/immigrants2.jpg"/>
          <p:cNvPicPr>
            <a:picLocks noGrp="1" noChangeAspect="1" noChangeArrowheads="1"/>
          </p:cNvPicPr>
          <p:nvPr>
            <p:ph sz="half" idx="1"/>
          </p:nvPr>
        </p:nvPicPr>
        <p:blipFill>
          <a:blip r:embed="rId2" cstate="print"/>
          <a:srcRect/>
          <a:stretch>
            <a:fillRect/>
          </a:stretch>
        </p:blipFill>
        <p:spPr>
          <a:xfrm>
            <a:off x="425450" y="2501900"/>
            <a:ext cx="4038600" cy="28416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1)">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heel(1)">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Old immigrants</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038600" cy="4406900"/>
          </a:xfrm>
        </p:spPr>
        <p:txBody>
          <a:bodyPr rtlCol="0">
            <a:normAutofit fontScale="85000" lnSpcReduction="10000"/>
          </a:bodyPr>
          <a:lstStyle/>
          <a:p>
            <a:pPr eaLnBrk="1" fontAlgn="auto" hangingPunct="1">
              <a:spcAft>
                <a:spcPts val="0"/>
              </a:spcAft>
              <a:buFont typeface="Arial" pitchFamily="34" charset="0"/>
              <a:buChar char="•"/>
              <a:defRPr/>
            </a:pPr>
            <a:r>
              <a:rPr lang="en-US" b="1" u="sng" dirty="0" smtClean="0"/>
              <a:t>Old Immigrants: </a:t>
            </a:r>
            <a:r>
              <a:rPr lang="en-US" dirty="0" smtClean="0"/>
              <a:t>immigrants </a:t>
            </a:r>
            <a:r>
              <a:rPr lang="en-US" dirty="0"/>
              <a:t>who came to the U.S. prior to 1871, usually from countries in Northern and Western </a:t>
            </a:r>
            <a:r>
              <a:rPr lang="en-US" dirty="0" smtClean="0"/>
              <a:t>Europe</a:t>
            </a:r>
          </a:p>
          <a:p>
            <a:pPr eaLnBrk="1" fontAlgn="auto" hangingPunct="1">
              <a:spcAft>
                <a:spcPts val="0"/>
              </a:spcAft>
              <a:buFont typeface="Arial" pitchFamily="34" charset="0"/>
              <a:buChar char="•"/>
              <a:defRPr/>
            </a:pPr>
            <a:endParaRPr lang="en-US" sz="2400" dirty="0"/>
          </a:p>
          <a:p>
            <a:pPr marL="640080" lvl="1" eaLnBrk="1" fontAlgn="auto" hangingPunct="1">
              <a:spcAft>
                <a:spcPts val="0"/>
              </a:spcAft>
              <a:buFont typeface="Arial" pitchFamily="34" charset="0"/>
              <a:buChar char="•"/>
              <a:defRPr/>
            </a:pPr>
            <a:r>
              <a:rPr lang="en-US" dirty="0"/>
              <a:t>Ex: Great Britain, Ireland, Germany, Norway, </a:t>
            </a:r>
            <a:r>
              <a:rPr lang="en-US" dirty="0" smtClean="0"/>
              <a:t>Sweden</a:t>
            </a:r>
          </a:p>
          <a:p>
            <a:pPr marL="640080" lvl="1" eaLnBrk="1" fontAlgn="auto" hangingPunct="1">
              <a:spcAft>
                <a:spcPts val="0"/>
              </a:spcAft>
              <a:buFont typeface="Arial" pitchFamily="34" charset="0"/>
              <a:buChar char="•"/>
              <a:defRPr/>
            </a:pPr>
            <a:endParaRPr lang="en-US" sz="2000" dirty="0"/>
          </a:p>
          <a:p>
            <a:pPr marL="640080" lvl="1" eaLnBrk="1" fontAlgn="auto" hangingPunct="1">
              <a:spcAft>
                <a:spcPts val="0"/>
              </a:spcAft>
              <a:buFont typeface="Arial" pitchFamily="34" charset="0"/>
              <a:buChar char="•"/>
              <a:defRPr/>
            </a:pPr>
            <a:r>
              <a:rPr lang="en-US" dirty="0"/>
              <a:t>Many worked on canals or railroads, or in textile mills in the North and Midwest</a:t>
            </a:r>
            <a:endParaRPr lang="en-US" sz="2000" dirty="0"/>
          </a:p>
          <a:p>
            <a:pPr eaLnBrk="1" fontAlgn="auto" hangingPunct="1">
              <a:spcAft>
                <a:spcPts val="0"/>
              </a:spcAft>
              <a:buFont typeface="Arial" pitchFamily="34" charset="0"/>
              <a:buChar char="•"/>
              <a:defRPr/>
            </a:pPr>
            <a:endParaRPr lang="en-US" dirty="0"/>
          </a:p>
        </p:txBody>
      </p:sp>
      <p:pic>
        <p:nvPicPr>
          <p:cNvPr id="53251" name="Picture 2" descr="http://2.bp.blogspot.com/_mlPoGU4VqSk/S9HI8EISIAI/AAAAAAAAHRY/GXkdUOT2rgE/s1600/5th+avenue.jpg"/>
          <p:cNvPicPr>
            <a:picLocks noGrp="1" noChangeAspect="1" noChangeArrowheads="1"/>
          </p:cNvPicPr>
          <p:nvPr>
            <p:ph sz="half" idx="2"/>
          </p:nvPr>
        </p:nvPicPr>
        <p:blipFill>
          <a:blip r:embed="rId2" cstate="print"/>
          <a:srcRect/>
          <a:stretch>
            <a:fillRect/>
          </a:stretch>
        </p:blipFill>
        <p:spPr>
          <a:xfrm>
            <a:off x="5048250" y="1905000"/>
            <a:ext cx="3609975" cy="4419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New immigrants</a:t>
            </a:r>
            <a:endParaRPr lang="en-US" dirty="0">
              <a:solidFill>
                <a:schemeClr val="accent1">
                  <a:lumMod val="75000"/>
                </a:schemeClr>
              </a:solidFill>
            </a:endParaRPr>
          </a:p>
        </p:txBody>
      </p:sp>
      <p:sp>
        <p:nvSpPr>
          <p:cNvPr id="6" name="Content Placeholder 5"/>
          <p:cNvSpPr>
            <a:spLocks noGrp="1"/>
          </p:cNvSpPr>
          <p:nvPr>
            <p:ph sz="half" idx="2"/>
          </p:nvPr>
        </p:nvSpPr>
        <p:spPr>
          <a:xfrm>
            <a:off x="4648200" y="1719263"/>
            <a:ext cx="4038600" cy="5138737"/>
          </a:xfrm>
        </p:spPr>
        <p:txBody>
          <a:bodyPr rtlCol="0">
            <a:normAutofit fontScale="85000" lnSpcReduction="10000"/>
          </a:bodyPr>
          <a:lstStyle/>
          <a:p>
            <a:pPr eaLnBrk="1" fontAlgn="auto" hangingPunct="1">
              <a:spcAft>
                <a:spcPts val="0"/>
              </a:spcAft>
              <a:buFont typeface="Arial" pitchFamily="34" charset="0"/>
              <a:buChar char="•"/>
              <a:defRPr/>
            </a:pPr>
            <a:r>
              <a:rPr lang="en-US" b="1" u="sng" dirty="0" smtClean="0"/>
              <a:t>New Immigrants: </a:t>
            </a:r>
            <a:r>
              <a:rPr lang="en-US" dirty="0" smtClean="0"/>
              <a:t>immigrants </a:t>
            </a:r>
            <a:r>
              <a:rPr lang="en-US" dirty="0"/>
              <a:t>who came to the U.S. from 1871 to 1921, usually from countries in Southern and Eastern </a:t>
            </a:r>
            <a:r>
              <a:rPr lang="en-US" dirty="0" smtClean="0"/>
              <a:t>Europe</a:t>
            </a:r>
          </a:p>
          <a:p>
            <a:pPr eaLnBrk="1" fontAlgn="auto" hangingPunct="1">
              <a:spcAft>
                <a:spcPts val="0"/>
              </a:spcAft>
              <a:buFont typeface="Arial" pitchFamily="34" charset="0"/>
              <a:buChar char="•"/>
              <a:defRPr/>
            </a:pPr>
            <a:endParaRPr lang="en-US" sz="2400" dirty="0"/>
          </a:p>
          <a:p>
            <a:pPr marL="640080" lvl="1" eaLnBrk="1" fontAlgn="auto" hangingPunct="1">
              <a:spcAft>
                <a:spcPts val="0"/>
              </a:spcAft>
              <a:buFont typeface="Arial" pitchFamily="34" charset="0"/>
              <a:buChar char="•"/>
              <a:defRPr/>
            </a:pPr>
            <a:r>
              <a:rPr lang="en-US" dirty="0"/>
              <a:t>Ex: Italy, Greece, Poland, Russia, </a:t>
            </a:r>
            <a:r>
              <a:rPr lang="en-US" dirty="0" smtClean="0"/>
              <a:t>Austria-Hungary</a:t>
            </a:r>
          </a:p>
          <a:p>
            <a:pPr marL="640080" lvl="1" eaLnBrk="1" fontAlgn="auto" hangingPunct="1">
              <a:spcAft>
                <a:spcPts val="0"/>
              </a:spcAft>
              <a:buFont typeface="Arial" pitchFamily="34" charset="0"/>
              <a:buChar char="•"/>
              <a:defRPr/>
            </a:pPr>
            <a:endParaRPr lang="en-US" sz="2000" dirty="0"/>
          </a:p>
          <a:p>
            <a:pPr marL="640080" lvl="1" eaLnBrk="1" fontAlgn="auto" hangingPunct="1">
              <a:spcAft>
                <a:spcPts val="0"/>
              </a:spcAft>
              <a:buFont typeface="Arial" pitchFamily="34" charset="0"/>
              <a:buChar char="•"/>
              <a:defRPr/>
            </a:pPr>
            <a:r>
              <a:rPr lang="en-US" dirty="0"/>
              <a:t>Many worked in textile or steel mills, or in coal mines in the </a:t>
            </a:r>
            <a:r>
              <a:rPr lang="en-US" dirty="0" smtClean="0"/>
              <a:t>Northeast</a:t>
            </a:r>
          </a:p>
          <a:p>
            <a:pPr marL="640080" lvl="1" eaLnBrk="1" fontAlgn="auto" hangingPunct="1">
              <a:spcAft>
                <a:spcPts val="0"/>
              </a:spcAft>
              <a:buFont typeface="Arial" pitchFamily="34" charset="0"/>
              <a:buChar char="•"/>
              <a:defRPr/>
            </a:pPr>
            <a:endParaRPr lang="en-US" sz="2000" dirty="0"/>
          </a:p>
          <a:p>
            <a:pPr marL="640080" lvl="1" eaLnBrk="1" fontAlgn="auto" hangingPunct="1">
              <a:spcAft>
                <a:spcPts val="0"/>
              </a:spcAft>
              <a:buFont typeface="Arial" pitchFamily="34" charset="0"/>
              <a:buChar char="•"/>
              <a:defRPr/>
            </a:pPr>
            <a:r>
              <a:rPr lang="en-US" dirty="0"/>
              <a:t>Many worked in clothing industry in New York City</a:t>
            </a:r>
            <a:endParaRPr lang="en-US" sz="2000" dirty="0"/>
          </a:p>
          <a:p>
            <a:pPr eaLnBrk="1" fontAlgn="auto" hangingPunct="1">
              <a:spcAft>
                <a:spcPts val="0"/>
              </a:spcAft>
              <a:buFont typeface="Arial" pitchFamily="34" charset="0"/>
              <a:buChar char="•"/>
              <a:defRPr/>
            </a:pPr>
            <a:endParaRPr lang="en-US" dirty="0"/>
          </a:p>
        </p:txBody>
      </p:sp>
      <p:pic>
        <p:nvPicPr>
          <p:cNvPr id="54275" name="Picture 2" descr="http://libertygibbert.files.wordpress.com/2011/04/immigrants1.jpg?w=640&amp;h=400"/>
          <p:cNvPicPr>
            <a:picLocks noGrp="1" noChangeAspect="1" noChangeArrowheads="1"/>
          </p:cNvPicPr>
          <p:nvPr>
            <p:ph sz="half" idx="1"/>
          </p:nvPr>
        </p:nvPicPr>
        <p:blipFill>
          <a:blip r:embed="rId2" cstate="print"/>
          <a:srcRect/>
          <a:stretch>
            <a:fillRect/>
          </a:stretch>
        </p:blipFill>
        <p:spPr>
          <a:xfrm>
            <a:off x="425450" y="2660650"/>
            <a:ext cx="4038600" cy="2524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p:cTn id="2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Asian immigration</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527550" cy="4910137"/>
          </a:xfrm>
        </p:spPr>
        <p:txBody>
          <a:bodyPr/>
          <a:lstStyle/>
          <a:p>
            <a:pPr eaLnBrk="1" hangingPunct="1"/>
            <a:r>
              <a:rPr lang="en-US" smtClean="0"/>
              <a:t>Smaller numbers of immigrants from China and Japan came to the West coast of the U.S. between 1851-1883</a:t>
            </a:r>
          </a:p>
          <a:p>
            <a:pPr eaLnBrk="1" hangingPunct="1"/>
            <a:endParaRPr lang="en-US" sz="800" smtClean="0"/>
          </a:p>
          <a:p>
            <a:pPr lvl="1" eaLnBrk="1" hangingPunct="1"/>
            <a:r>
              <a:rPr lang="en-US" smtClean="0"/>
              <a:t>Ex: China, Japan</a:t>
            </a:r>
          </a:p>
          <a:p>
            <a:pPr lvl="1" eaLnBrk="1" hangingPunct="1"/>
            <a:endParaRPr lang="en-US" sz="800" smtClean="0"/>
          </a:p>
          <a:p>
            <a:pPr lvl="1" eaLnBrk="1" hangingPunct="1"/>
            <a:r>
              <a:rPr lang="en-US" smtClean="0"/>
              <a:t>Many Chinese immigrants helped to build the </a:t>
            </a:r>
            <a:r>
              <a:rPr lang="en-US" i="1" smtClean="0"/>
              <a:t>Transcontinental Railroad</a:t>
            </a:r>
            <a:endParaRPr lang="en-US" sz="2000" i="1" smtClean="0"/>
          </a:p>
          <a:p>
            <a:pPr eaLnBrk="1" hangingPunct="1"/>
            <a:endParaRPr lang="en-US" smtClean="0"/>
          </a:p>
        </p:txBody>
      </p:sp>
      <p:pic>
        <p:nvPicPr>
          <p:cNvPr id="71683" name="Picture 2" descr="http://www.indiatalkies.com/images/chinese-immigrants28344r.jpg"/>
          <p:cNvPicPr>
            <a:picLocks noGrp="1" noChangeAspect="1" noChangeArrowheads="1"/>
          </p:cNvPicPr>
          <p:nvPr>
            <p:ph sz="half" idx="2"/>
          </p:nvPr>
        </p:nvPicPr>
        <p:blipFill>
          <a:blip r:embed="rId2" cstate="print"/>
          <a:srcRect/>
          <a:stretch>
            <a:fillRect/>
          </a:stretch>
        </p:blipFill>
        <p:spPr>
          <a:xfrm>
            <a:off x="4724400" y="1828800"/>
            <a:ext cx="4038600" cy="25844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Entering the United states</a:t>
            </a:r>
            <a:endParaRPr lang="en-US" dirty="0">
              <a:solidFill>
                <a:schemeClr val="accent1">
                  <a:lumMod val="75000"/>
                </a:schemeClr>
              </a:solidFill>
            </a:endParaRPr>
          </a:p>
        </p:txBody>
      </p:sp>
      <p:sp>
        <p:nvSpPr>
          <p:cNvPr id="6" name="Content Placeholder 5"/>
          <p:cNvSpPr>
            <a:spLocks noGrp="1"/>
          </p:cNvSpPr>
          <p:nvPr>
            <p:ph sz="half" idx="2"/>
          </p:nvPr>
        </p:nvSpPr>
        <p:spPr>
          <a:xfrm>
            <a:off x="4648200" y="1719263"/>
            <a:ext cx="4038600" cy="4406900"/>
          </a:xfrm>
        </p:spPr>
        <p:txBody>
          <a:bodyPr/>
          <a:lstStyle/>
          <a:p>
            <a:pPr eaLnBrk="1" hangingPunct="1"/>
            <a:r>
              <a:rPr lang="en-US" b="1" smtClean="0"/>
              <a:t>Ellis Island</a:t>
            </a:r>
          </a:p>
          <a:p>
            <a:pPr eaLnBrk="1" hangingPunct="1"/>
            <a:r>
              <a:rPr lang="en-US" b="1" smtClean="0"/>
              <a:t>Angel Island</a:t>
            </a:r>
          </a:p>
        </p:txBody>
      </p:sp>
      <p:pic>
        <p:nvPicPr>
          <p:cNvPr id="56323" name="Picture 2" descr="http://images.everytrail.com/pics/fullsize/392108-angel_island.jpg"/>
          <p:cNvPicPr>
            <a:picLocks noGrp="1" noChangeAspect="1" noChangeArrowheads="1"/>
          </p:cNvPicPr>
          <p:nvPr>
            <p:ph sz="half" idx="1"/>
          </p:nvPr>
        </p:nvPicPr>
        <p:blipFill>
          <a:blip r:embed="rId2" cstate="print"/>
          <a:srcRect/>
          <a:stretch>
            <a:fillRect/>
          </a:stretch>
        </p:blipFill>
        <p:spPr>
          <a:xfrm>
            <a:off x="425450" y="2541588"/>
            <a:ext cx="4038600" cy="2762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Ellis island</a:t>
            </a:r>
            <a:endParaRPr lang="en-US" dirty="0">
              <a:solidFill>
                <a:schemeClr val="accent1">
                  <a:lumMod val="75000"/>
                </a:schemeClr>
              </a:solidFill>
            </a:endParaRPr>
          </a:p>
        </p:txBody>
      </p:sp>
      <p:sp>
        <p:nvSpPr>
          <p:cNvPr id="5" name="Content Placeholder 4"/>
          <p:cNvSpPr>
            <a:spLocks noGrp="1"/>
          </p:cNvSpPr>
          <p:nvPr>
            <p:ph sz="half" idx="1"/>
          </p:nvPr>
        </p:nvSpPr>
        <p:spPr>
          <a:xfrm>
            <a:off x="425450" y="1676400"/>
            <a:ext cx="4679950" cy="51816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solidFill>
                  <a:schemeClr val="accent1">
                    <a:lumMod val="75000"/>
                  </a:schemeClr>
                </a:solidFill>
                <a:hlinkClick r:id="rId2"/>
              </a:rPr>
              <a:t>Ellis island</a:t>
            </a:r>
            <a:r>
              <a:rPr lang="en-US" b="1" u="sng" dirty="0" smtClean="0"/>
              <a:t>: </a:t>
            </a:r>
            <a:r>
              <a:rPr lang="en-US" dirty="0" smtClean="0"/>
              <a:t>immigration </a:t>
            </a:r>
            <a:r>
              <a:rPr lang="en-US" dirty="0"/>
              <a:t>center in New York harbor (1892-1924) </a:t>
            </a:r>
            <a:endParaRPr lang="en-US" dirty="0" smtClean="0"/>
          </a:p>
          <a:p>
            <a:pPr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dirty="0"/>
              <a:t>Located near the </a:t>
            </a:r>
            <a:r>
              <a:rPr lang="en-US" i="1" dirty="0"/>
              <a:t>Statue of Liberty </a:t>
            </a:r>
            <a:r>
              <a:rPr lang="en-US" dirty="0"/>
              <a:t>= first view of U.S. for many </a:t>
            </a:r>
            <a:r>
              <a:rPr lang="en-US" dirty="0" smtClean="0"/>
              <a:t>immigrants</a:t>
            </a:r>
          </a:p>
          <a:p>
            <a:pPr marL="640080" lvl="1" eaLnBrk="1" fontAlgn="auto" hangingPunct="1">
              <a:spcAft>
                <a:spcPts val="0"/>
              </a:spcAft>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dirty="0"/>
              <a:t>Immigrants had to pass </a:t>
            </a:r>
            <a:r>
              <a:rPr lang="en-US" dirty="0" smtClean="0"/>
              <a:t>“inspection” </a:t>
            </a:r>
            <a:r>
              <a:rPr lang="en-US" dirty="0"/>
              <a:t>to gain entry to the U.S. </a:t>
            </a:r>
            <a:endParaRPr lang="en-US" sz="2000" dirty="0"/>
          </a:p>
          <a:p>
            <a:pPr lvl="2" eaLnBrk="1" fontAlgn="auto" hangingPunct="1">
              <a:spcAft>
                <a:spcPts val="0"/>
              </a:spcAft>
              <a:buClr>
                <a:schemeClr val="accent3"/>
              </a:buClr>
              <a:buFont typeface="Arial" pitchFamily="34" charset="0"/>
              <a:buChar char="•"/>
              <a:defRPr/>
            </a:pPr>
            <a:r>
              <a:rPr lang="en-US" u="sng" dirty="0"/>
              <a:t>Inspection</a:t>
            </a:r>
            <a:r>
              <a:rPr lang="en-US" dirty="0"/>
              <a:t> = physical exam, legal/document inspection, proof of no criminal record, proof of ability to </a:t>
            </a:r>
            <a:r>
              <a:rPr lang="en-US" dirty="0" smtClean="0"/>
              <a:t>work</a:t>
            </a:r>
          </a:p>
          <a:p>
            <a:pPr lvl="2" eaLnBrk="1" fontAlgn="auto" hangingPunct="1">
              <a:spcAft>
                <a:spcPts val="0"/>
              </a:spcAft>
              <a:buClr>
                <a:schemeClr val="accent3"/>
              </a:buClr>
              <a:buFont typeface="Arial" pitchFamily="34" charset="0"/>
              <a:buChar char="•"/>
              <a:defRPr/>
            </a:pPr>
            <a:endParaRPr lang="en-US" sz="900" dirty="0"/>
          </a:p>
          <a:p>
            <a:pPr marL="640080" lvl="1" eaLnBrk="1" fontAlgn="auto" hangingPunct="1">
              <a:spcAft>
                <a:spcPts val="0"/>
              </a:spcAft>
              <a:buFont typeface="Arial" pitchFamily="34" charset="0"/>
              <a:buChar char="•"/>
              <a:defRPr/>
            </a:pPr>
            <a:r>
              <a:rPr lang="en-US" b="1" i="1" dirty="0"/>
              <a:t>SIG</a:t>
            </a:r>
            <a:r>
              <a:rPr lang="en-US" dirty="0"/>
              <a:t> – 17 million immigrants entered the U.S. through Ellis </a:t>
            </a:r>
            <a:r>
              <a:rPr lang="en-US" dirty="0" smtClean="0"/>
              <a:t>Island</a:t>
            </a:r>
          </a:p>
          <a:p>
            <a:pPr marL="640080" lvl="1" eaLnBrk="1" fontAlgn="auto" hangingPunct="1">
              <a:spcAft>
                <a:spcPts val="0"/>
              </a:spcAft>
              <a:buFont typeface="Arial" pitchFamily="34" charset="0"/>
              <a:buChar char="•"/>
              <a:defRPr/>
            </a:pPr>
            <a:r>
              <a:rPr lang="en-US" sz="2000" dirty="0" smtClean="0">
                <a:hlinkClick r:id="rId3"/>
              </a:rPr>
              <a:t>Interactive Tour</a:t>
            </a:r>
            <a:endParaRPr lang="en-US" sz="1700" dirty="0" smtClean="0"/>
          </a:p>
          <a:p>
            <a:pPr marL="640080" lvl="1" eaLnBrk="1" fontAlgn="auto" hangingPunct="1">
              <a:spcAft>
                <a:spcPts val="0"/>
              </a:spcAft>
              <a:buNone/>
              <a:defRPr/>
            </a:pPr>
            <a:endParaRPr lang="en-US" sz="2000" dirty="0"/>
          </a:p>
          <a:p>
            <a:pPr eaLnBrk="1" fontAlgn="auto" hangingPunct="1">
              <a:spcAft>
                <a:spcPts val="0"/>
              </a:spcAft>
              <a:buFont typeface="Arial" pitchFamily="34" charset="0"/>
              <a:buChar char="•"/>
              <a:defRPr/>
            </a:pPr>
            <a:endParaRPr lang="en-US" dirty="0"/>
          </a:p>
        </p:txBody>
      </p:sp>
      <p:pic>
        <p:nvPicPr>
          <p:cNvPr id="57347" name="Picture 2" descr="http://nyc-architecture.com/LM/Ellis_island(1).jpg"/>
          <p:cNvPicPr>
            <a:picLocks noGrp="1" noChangeAspect="1" noChangeArrowheads="1"/>
          </p:cNvPicPr>
          <p:nvPr>
            <p:ph sz="half" idx="2"/>
          </p:nvPr>
        </p:nvPicPr>
        <p:blipFill>
          <a:blip r:embed="rId4" cstate="print"/>
          <a:srcRect/>
          <a:stretch>
            <a:fillRect/>
          </a:stretch>
        </p:blipFill>
        <p:spPr>
          <a:xfrm>
            <a:off x="4876800" y="2590800"/>
            <a:ext cx="4038600" cy="27400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1000"/>
                                        <p:tgtEl>
                                          <p:spTgt spid="5">
                                            <p:txEl>
                                              <p:pRg st="8" end="8"/>
                                            </p:txEl>
                                          </p:spTgt>
                                        </p:tgtEl>
                                      </p:cBhvr>
                                    </p:animEffect>
                                    <p:anim calcmode="lin" valueType="num">
                                      <p:cBhvr>
                                        <p:cTn id="4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Angel island</a:t>
            </a:r>
            <a:endParaRPr lang="en-US" dirty="0">
              <a:solidFill>
                <a:schemeClr val="accent1">
                  <a:lumMod val="75000"/>
                </a:schemeClr>
              </a:solidFill>
            </a:endParaRPr>
          </a:p>
        </p:txBody>
      </p:sp>
      <p:sp>
        <p:nvSpPr>
          <p:cNvPr id="6" name="Content Placeholder 5"/>
          <p:cNvSpPr>
            <a:spLocks noGrp="1"/>
          </p:cNvSpPr>
          <p:nvPr>
            <p:ph sz="half" idx="2"/>
          </p:nvPr>
        </p:nvSpPr>
        <p:spPr>
          <a:xfrm>
            <a:off x="4495800" y="1719263"/>
            <a:ext cx="4191000" cy="4910137"/>
          </a:xfrm>
        </p:spPr>
        <p:txBody>
          <a:bodyPr rtlCol="0">
            <a:normAutofit lnSpcReduction="10000"/>
          </a:bodyPr>
          <a:lstStyle/>
          <a:p>
            <a:pPr eaLnBrk="1" fontAlgn="auto" hangingPunct="1">
              <a:spcAft>
                <a:spcPts val="0"/>
              </a:spcAft>
              <a:buFont typeface="Arial" pitchFamily="34" charset="0"/>
              <a:buChar char="•"/>
              <a:defRPr/>
            </a:pPr>
            <a:r>
              <a:rPr lang="en-US" dirty="0" smtClean="0">
                <a:solidFill>
                  <a:schemeClr val="accent1">
                    <a:lumMod val="75000"/>
                  </a:schemeClr>
                </a:solidFill>
                <a:hlinkClick r:id="rId2"/>
              </a:rPr>
              <a:t>Angel island</a:t>
            </a:r>
            <a:r>
              <a:rPr lang="en-US" b="1" u="sng" dirty="0" smtClean="0"/>
              <a:t>: </a:t>
            </a:r>
            <a:r>
              <a:rPr lang="en-US" dirty="0" smtClean="0"/>
              <a:t>immigration </a:t>
            </a:r>
            <a:r>
              <a:rPr lang="en-US" dirty="0"/>
              <a:t>center in San Francisco (1910-1940</a:t>
            </a:r>
            <a:r>
              <a:rPr lang="en-US" dirty="0" smtClean="0"/>
              <a:t>)</a:t>
            </a:r>
          </a:p>
          <a:p>
            <a:pPr eaLnBrk="1" fontAlgn="auto" hangingPunct="1">
              <a:spcAft>
                <a:spcPts val="0"/>
              </a:spcAft>
              <a:buFont typeface="Arial" pitchFamily="34" charset="0"/>
              <a:buChar char="•"/>
              <a:defRPr/>
            </a:pPr>
            <a:endParaRPr lang="en-US" sz="2400" dirty="0"/>
          </a:p>
          <a:p>
            <a:pPr marL="640080" lvl="1" eaLnBrk="1" fontAlgn="auto" hangingPunct="1">
              <a:spcAft>
                <a:spcPts val="0"/>
              </a:spcAft>
              <a:buFont typeface="Arial" pitchFamily="34" charset="0"/>
              <a:buChar char="•"/>
              <a:defRPr/>
            </a:pPr>
            <a:r>
              <a:rPr lang="en-US" dirty="0"/>
              <a:t>Inspection process was more difficult than at Ellis </a:t>
            </a:r>
            <a:r>
              <a:rPr lang="en-US" dirty="0" smtClean="0"/>
              <a:t>Island</a:t>
            </a:r>
          </a:p>
          <a:p>
            <a:pPr marL="640080" lvl="1" eaLnBrk="1" fontAlgn="auto" hangingPunct="1">
              <a:spcAft>
                <a:spcPts val="0"/>
              </a:spcAft>
              <a:buFont typeface="Arial" pitchFamily="34" charset="0"/>
              <a:buChar char="•"/>
              <a:defRPr/>
            </a:pPr>
            <a:endParaRPr lang="en-US" sz="2000" dirty="0"/>
          </a:p>
          <a:p>
            <a:pPr marL="640080" lvl="1" eaLnBrk="1" fontAlgn="auto" hangingPunct="1">
              <a:spcAft>
                <a:spcPts val="0"/>
              </a:spcAft>
              <a:buFont typeface="Arial" pitchFamily="34" charset="0"/>
              <a:buChar char="•"/>
              <a:defRPr/>
            </a:pPr>
            <a:r>
              <a:rPr lang="en-US" b="1" i="1" dirty="0"/>
              <a:t>SIG </a:t>
            </a:r>
            <a:r>
              <a:rPr lang="en-US" dirty="0"/>
              <a:t>– 50,000 </a:t>
            </a:r>
            <a:r>
              <a:rPr lang="en-US" dirty="0" smtClean="0"/>
              <a:t>Chinese </a:t>
            </a:r>
            <a:r>
              <a:rPr lang="en-US" dirty="0"/>
              <a:t>immigrants entered U.S. through Angle Island</a:t>
            </a:r>
            <a:endParaRPr lang="en-US" sz="2000" dirty="0"/>
          </a:p>
          <a:p>
            <a:pPr eaLnBrk="1" fontAlgn="auto" hangingPunct="1">
              <a:spcAft>
                <a:spcPts val="0"/>
              </a:spcAft>
              <a:buFont typeface="Arial" pitchFamily="34" charset="0"/>
              <a:buChar char="•"/>
              <a:defRPr/>
            </a:pPr>
            <a:endParaRPr lang="en-US" dirty="0"/>
          </a:p>
        </p:txBody>
      </p:sp>
      <p:pic>
        <p:nvPicPr>
          <p:cNvPr id="58371" name="Picture 2" descr="http://www.latinamericanstudies.org/immigration/Angel-island.jpg"/>
          <p:cNvPicPr>
            <a:picLocks noGrp="1" noChangeAspect="1" noChangeArrowheads="1"/>
          </p:cNvPicPr>
          <p:nvPr>
            <p:ph sz="half" idx="1"/>
          </p:nvPr>
        </p:nvPicPr>
        <p:blipFill>
          <a:blip r:embed="rId3" cstate="print"/>
          <a:srcRect/>
          <a:stretch>
            <a:fillRect/>
          </a:stretch>
        </p:blipFill>
        <p:spPr>
          <a:xfrm>
            <a:off x="457200" y="2667000"/>
            <a:ext cx="4038600" cy="233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a:lstStyle/>
          <a:p>
            <a:pPr eaLnBrk="1" hangingPunct="1">
              <a:defRPr/>
            </a:pPr>
            <a:r>
              <a:rPr lang="en-US" dirty="0" smtClean="0"/>
              <a:t>assignments</a:t>
            </a:r>
            <a:endParaRPr lang="en-US" dirty="0"/>
          </a:p>
        </p:txBody>
      </p:sp>
      <p:sp>
        <p:nvSpPr>
          <p:cNvPr id="18434" name="Content Placeholder 2"/>
          <p:cNvSpPr>
            <a:spLocks noGrp="1"/>
          </p:cNvSpPr>
          <p:nvPr>
            <p:ph sz="half" idx="1"/>
          </p:nvPr>
        </p:nvSpPr>
        <p:spPr>
          <a:xfrm>
            <a:off x="425450" y="1719263"/>
            <a:ext cx="3689350" cy="5138737"/>
          </a:xfrm>
        </p:spPr>
        <p:txBody>
          <a:bodyPr/>
          <a:lstStyle/>
          <a:p>
            <a:pPr eaLnBrk="1" hangingPunct="1"/>
            <a:r>
              <a:rPr lang="en-US" smtClean="0"/>
              <a:t>Each worker will only produce </a:t>
            </a:r>
            <a:r>
              <a:rPr lang="en-US" i="1" smtClean="0"/>
              <a:t>one</a:t>
            </a:r>
            <a:r>
              <a:rPr lang="en-US" smtClean="0"/>
              <a:t> aspect of the shirt</a:t>
            </a:r>
          </a:p>
          <a:p>
            <a:pPr eaLnBrk="1" hangingPunct="1"/>
            <a:endParaRPr lang="en-US" smtClean="0"/>
          </a:p>
          <a:p>
            <a:pPr eaLnBrk="1" hangingPunct="1"/>
            <a:r>
              <a:rPr lang="en-US" smtClean="0"/>
              <a:t>Refer to the diagram on the right for the piece which you will be producing</a:t>
            </a:r>
          </a:p>
        </p:txBody>
      </p:sp>
      <p:pic>
        <p:nvPicPr>
          <p:cNvPr id="18435" name="Content Placeholder 4" descr="blouse assignments.bmp"/>
          <p:cNvPicPr>
            <a:picLocks noGrp="1" noChangeAspect="1"/>
          </p:cNvPicPr>
          <p:nvPr>
            <p:ph sz="half" idx="2"/>
          </p:nvPr>
        </p:nvPicPr>
        <p:blipFill>
          <a:blip r:embed="rId2" cstate="print"/>
          <a:srcRect/>
          <a:stretch>
            <a:fillRect/>
          </a:stretch>
        </p:blipFill>
        <p:spPr>
          <a:xfrm>
            <a:off x="3810000" y="1905000"/>
            <a:ext cx="5056188" cy="44958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Grp="1"/>
          </p:cNvSpPr>
          <p:nvPr>
            <p:ph type="title"/>
          </p:nvPr>
        </p:nvSpPr>
        <p:spPr bwMode="auto">
          <a:xfrm>
            <a:off x="425450" y="407988"/>
            <a:ext cx="4375150" cy="1039812"/>
          </a:xfrm>
          <a:noFill/>
        </p:spPr>
        <p:txBody>
          <a:bodyPr wrap="square" numCol="1" anchorCtr="0" compatLnSpc="1">
            <a:prstTxWarp prst="textNoShape">
              <a:avLst/>
            </a:prstTxWarp>
            <a:normAutofit fontScale="90000"/>
          </a:bodyPr>
          <a:lstStyle/>
          <a:p>
            <a:r>
              <a:rPr lang="en-US" sz="3100" cap="none" smtClean="0"/>
              <a:t>Li Keng Wong’s experience on Angel Island</a:t>
            </a:r>
          </a:p>
        </p:txBody>
      </p:sp>
      <p:sp>
        <p:nvSpPr>
          <p:cNvPr id="232453" name="Rectangle 5"/>
          <p:cNvSpPr>
            <a:spLocks noGrp="1"/>
          </p:cNvSpPr>
          <p:nvPr>
            <p:ph type="body" sz="half" idx="1"/>
          </p:nvPr>
        </p:nvSpPr>
        <p:spPr>
          <a:xfrm>
            <a:off x="457200" y="1600200"/>
            <a:ext cx="4038600" cy="4373563"/>
          </a:xfrm>
        </p:spPr>
        <p:txBody>
          <a:bodyPr/>
          <a:lstStyle/>
          <a:p>
            <a:pPr>
              <a:lnSpc>
                <a:spcPct val="80000"/>
              </a:lnSpc>
            </a:pPr>
            <a:r>
              <a:rPr lang="en-US" sz="1400" smtClean="0">
                <a:solidFill>
                  <a:schemeClr val="tx1"/>
                </a:solidFill>
              </a:rPr>
              <a:t>“It is estimated that 175,000 Chinese immigrants came through Angel Island. Immigrants from Korea, the Philippines, and Japan also came through Angel Island, though they were usually not detained as long as Chinese. Many Chinese were detained in Angel Island anywhere from two weeks to several months because of the Chinese Exclusion Act of 1882. A few people were detained up to two years!</a:t>
            </a:r>
          </a:p>
          <a:p>
            <a:pPr>
              <a:lnSpc>
                <a:spcPct val="80000"/>
              </a:lnSpc>
            </a:pPr>
            <a:r>
              <a:rPr lang="en-US" sz="1400" smtClean="0">
                <a:solidFill>
                  <a:schemeClr val="tx1"/>
                </a:solidFill>
              </a:rPr>
              <a:t>Some detainees carved Chinese poems on the walls to lament their fate. They were bored, lonely, sad, and isolated in the barracks. By patiently carving poems on the wooden walls, they helped to pass the slow ticking time and to express their frustrations.</a:t>
            </a:r>
          </a:p>
          <a:p>
            <a:pPr>
              <a:lnSpc>
                <a:spcPct val="80000"/>
              </a:lnSpc>
            </a:pPr>
            <a:r>
              <a:rPr lang="en-US" sz="1400" smtClean="0">
                <a:solidFill>
                  <a:schemeClr val="tx1"/>
                </a:solidFill>
              </a:rPr>
              <a:t>Women and men were segregated in Angel Island, and while we were there, we were locked up in the women's barracks. The barracks had barred doors and windows. Guards wearing green uniforms stood outside and constantly watched us. Our barrack had a handful of women who came before us and were still waiting to learn their fate — would they make it into the United States or return home in shame?</a:t>
            </a:r>
          </a:p>
          <a:p>
            <a:pPr>
              <a:lnSpc>
                <a:spcPct val="80000"/>
              </a:lnSpc>
            </a:pPr>
            <a:endParaRPr lang="en-US" sz="1400" smtClean="0">
              <a:solidFill>
                <a:schemeClr val="tx1"/>
              </a:solidFill>
            </a:endParaRPr>
          </a:p>
        </p:txBody>
      </p:sp>
      <p:sp>
        <p:nvSpPr>
          <p:cNvPr id="232454" name="Rectangle 6"/>
          <p:cNvSpPr>
            <a:spLocks noGrp="1"/>
          </p:cNvSpPr>
          <p:nvPr>
            <p:ph type="body" sz="half" idx="2"/>
          </p:nvPr>
        </p:nvSpPr>
        <p:spPr>
          <a:xfrm>
            <a:off x="4648200" y="533400"/>
            <a:ext cx="4038600" cy="6172200"/>
          </a:xfrm>
        </p:spPr>
        <p:txBody>
          <a:bodyPr/>
          <a:lstStyle/>
          <a:p>
            <a:pPr>
              <a:lnSpc>
                <a:spcPct val="80000"/>
              </a:lnSpc>
            </a:pPr>
            <a:r>
              <a:rPr lang="en-US" sz="1400" smtClean="0">
                <a:solidFill>
                  <a:schemeClr val="tx1"/>
                </a:solidFill>
              </a:rPr>
              <a:t>Each day, we sat and waited to be called for our immigration interview. The waiting was nerve-wracking. There wasn't anything to keep us occupied. We had no books to read and no toys to play with. We didn't study the coaching papers while being detained because we had memorized the questions and answers back in our village.</a:t>
            </a:r>
          </a:p>
          <a:p>
            <a:pPr>
              <a:lnSpc>
                <a:spcPct val="80000"/>
              </a:lnSpc>
            </a:pPr>
            <a:r>
              <a:rPr lang="en-US" sz="1400" smtClean="0">
                <a:solidFill>
                  <a:schemeClr val="tx1"/>
                </a:solidFill>
              </a:rPr>
              <a:t>Each day, we were escorted to the dining area, where we ate Chinese food. We ate rice, meat, and vegetables. We also ate bread and fruit. The food was good and was supplemented by the government.</a:t>
            </a:r>
          </a:p>
          <a:p>
            <a:pPr>
              <a:lnSpc>
                <a:spcPct val="80000"/>
              </a:lnSpc>
            </a:pPr>
            <a:r>
              <a:rPr lang="en-US" sz="1400" smtClean="0">
                <a:solidFill>
                  <a:schemeClr val="tx1"/>
                </a:solidFill>
              </a:rPr>
              <a:t>But we were not treated kindly. The officials seldom smiled or acknowledged us. I hated the detention and I was worried that we could be deported, but I did not have to worry for long.</a:t>
            </a:r>
          </a:p>
          <a:p>
            <a:pPr>
              <a:lnSpc>
                <a:spcPct val="80000"/>
              </a:lnSpc>
            </a:pPr>
            <a:r>
              <a:rPr lang="en-US" sz="1400" smtClean="0">
                <a:solidFill>
                  <a:schemeClr val="tx1"/>
                </a:solidFill>
              </a:rPr>
              <a:t>After a week, we had our immigration interview. We were interrogated separately. Mother was questioned for one day, my older sister Li Hong was questioned for half a day, and I was questioned for two hours. My father had to make the trip from Oakland, taking the ferry to Angel Island, where he was questioned for two days. We didn't even know he was there until later because we had no way to communicate with him!”</a:t>
            </a:r>
          </a:p>
          <a:p>
            <a:pPr>
              <a:lnSpc>
                <a:spcPct val="80000"/>
              </a:lnSpc>
            </a:pPr>
            <a:endParaRPr lang="en-US" sz="1400" smtClean="0">
              <a:solidFill>
                <a:schemeClr val="tx1"/>
              </a:solidFill>
            </a:endParaRPr>
          </a:p>
          <a:p>
            <a:pPr>
              <a:lnSpc>
                <a:spcPct val="80000"/>
              </a:lnSpc>
            </a:pPr>
            <a:r>
              <a:rPr lang="en-US" sz="1000" smtClean="0">
                <a:solidFill>
                  <a:schemeClr val="tx1"/>
                </a:solidFill>
                <a:hlinkClick r:id="rId2"/>
              </a:rPr>
              <a:t>http://teacher.scholastic.com/activities/asian-american/angel_island/chapter5.htm</a:t>
            </a:r>
            <a:r>
              <a:rPr lang="en-US" sz="1000" smtClean="0">
                <a:solidFill>
                  <a:schemeClr val="tx1"/>
                </a:solidFill>
              </a:rPr>
              <a:t> </a:t>
            </a:r>
          </a:p>
          <a:p>
            <a:pPr>
              <a:lnSpc>
                <a:spcPct val="80000"/>
              </a:lnSpc>
            </a:pPr>
            <a:endParaRPr lang="en-US" sz="10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assimilation</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603750" cy="5138737"/>
          </a:xfrm>
        </p:spPr>
        <p:txBody>
          <a:bodyPr rtlCol="0">
            <a:normAutofit fontScale="85000" lnSpcReduction="10000"/>
          </a:bodyPr>
          <a:lstStyle/>
          <a:p>
            <a:pPr eaLnBrk="1" fontAlgn="auto" hangingPunct="1">
              <a:spcAft>
                <a:spcPts val="0"/>
              </a:spcAft>
              <a:buFont typeface="Arial" pitchFamily="34" charset="0"/>
              <a:buChar char="•"/>
              <a:defRPr/>
            </a:pPr>
            <a:r>
              <a:rPr lang="en-US" dirty="0"/>
              <a:t>Most immigrants settled in urban </a:t>
            </a:r>
            <a:r>
              <a:rPr lang="en-US" b="1" dirty="0"/>
              <a:t>ethnic </a:t>
            </a:r>
            <a:r>
              <a:rPr lang="en-US" b="1" dirty="0" smtClean="0"/>
              <a:t>neighborhoods:</a:t>
            </a:r>
            <a:endParaRPr lang="en-US" sz="900" dirty="0" smtClean="0"/>
          </a:p>
          <a:p>
            <a:pPr lvl="1" eaLnBrk="1" fontAlgn="auto" hangingPunct="1">
              <a:spcAft>
                <a:spcPts val="0"/>
              </a:spcAft>
              <a:buFont typeface="Arial" pitchFamily="34" charset="0"/>
              <a:buChar char="•"/>
              <a:defRPr/>
            </a:pPr>
            <a:r>
              <a:rPr lang="en-US" dirty="0" smtClean="0"/>
              <a:t>areas </a:t>
            </a:r>
            <a:r>
              <a:rPr lang="en-US" dirty="0"/>
              <a:t>with people of the same ethnicity, culture, religion, and </a:t>
            </a:r>
            <a:r>
              <a:rPr lang="en-US" dirty="0" smtClean="0"/>
              <a:t>language</a:t>
            </a:r>
            <a:endParaRPr lang="en-US" sz="900" dirty="0"/>
          </a:p>
          <a:p>
            <a:pPr marL="640080" lvl="1" eaLnBrk="1" fontAlgn="auto" hangingPunct="1">
              <a:spcAft>
                <a:spcPts val="0"/>
              </a:spcAft>
              <a:buFont typeface="Arial" pitchFamily="34" charset="0"/>
              <a:buChar char="•"/>
              <a:defRPr/>
            </a:pPr>
            <a:r>
              <a:rPr lang="en-US" dirty="0"/>
              <a:t>Made assimilation into American society </a:t>
            </a:r>
            <a:r>
              <a:rPr lang="en-US" dirty="0" smtClean="0"/>
              <a:t>easier</a:t>
            </a:r>
          </a:p>
          <a:p>
            <a:pPr marL="640080" lvl="1" eaLnBrk="1" fontAlgn="auto" hangingPunct="1">
              <a:spcAft>
                <a:spcPts val="0"/>
              </a:spcAft>
              <a:buFont typeface="Arial" pitchFamily="34" charset="0"/>
              <a:buChar char="•"/>
              <a:defRPr/>
            </a:pPr>
            <a:endParaRPr lang="en-US" sz="1200" dirty="0"/>
          </a:p>
          <a:p>
            <a:pPr eaLnBrk="1" fontAlgn="auto" hangingPunct="1">
              <a:spcAft>
                <a:spcPts val="0"/>
              </a:spcAft>
              <a:buFont typeface="Arial" pitchFamily="34" charset="0"/>
              <a:buChar char="•"/>
              <a:defRPr/>
            </a:pPr>
            <a:r>
              <a:rPr lang="en-US" dirty="0"/>
              <a:t>Most immigrants worked hard to learn English, adopt American customs, and become American </a:t>
            </a:r>
            <a:r>
              <a:rPr lang="en-US" dirty="0" smtClean="0"/>
              <a:t>citizens</a:t>
            </a:r>
          </a:p>
          <a:p>
            <a:pPr eaLnBrk="1" fontAlgn="auto" hangingPunct="1">
              <a:spcAft>
                <a:spcPts val="0"/>
              </a:spcAft>
              <a:buFont typeface="Arial" pitchFamily="34" charset="0"/>
              <a:buChar char="•"/>
              <a:defRPr/>
            </a:pPr>
            <a:endParaRPr lang="en-US" sz="900" dirty="0"/>
          </a:p>
          <a:p>
            <a:pPr marL="343217" eaLnBrk="1" fontAlgn="auto" hangingPunct="1">
              <a:spcAft>
                <a:spcPts val="0"/>
              </a:spcAft>
              <a:buFont typeface="Arial" pitchFamily="34" charset="0"/>
              <a:buChar char="•"/>
              <a:defRPr/>
            </a:pPr>
            <a:r>
              <a:rPr lang="en-US" b="1" dirty="0" smtClean="0">
                <a:hlinkClick r:id="rId2"/>
              </a:rPr>
              <a:t>Public schools</a:t>
            </a:r>
            <a:r>
              <a:rPr lang="en-US" dirty="0" smtClean="0">
                <a:hlinkClick r:id="rId2"/>
              </a:rPr>
              <a:t> </a:t>
            </a:r>
            <a:r>
              <a:rPr lang="en-US" dirty="0" smtClean="0"/>
              <a:t>= </a:t>
            </a:r>
            <a:r>
              <a:rPr lang="en-US" dirty="0"/>
              <a:t>essential in the process of assimilating children of immigrants</a:t>
            </a:r>
          </a:p>
          <a:p>
            <a:pPr eaLnBrk="1" fontAlgn="auto" hangingPunct="1">
              <a:spcAft>
                <a:spcPts val="0"/>
              </a:spcAft>
              <a:buFont typeface="Arial" pitchFamily="34" charset="0"/>
              <a:buChar char="•"/>
              <a:defRPr/>
            </a:pPr>
            <a:endParaRPr lang="en-US" dirty="0"/>
          </a:p>
        </p:txBody>
      </p:sp>
      <p:pic>
        <p:nvPicPr>
          <p:cNvPr id="59395" name="Picture 2" descr="http://odeon.typepad.com/silverscreen/ParadiseSquare2.jpg"/>
          <p:cNvPicPr>
            <a:picLocks noGrp="1" noChangeAspect="1" noChangeArrowheads="1"/>
          </p:cNvPicPr>
          <p:nvPr>
            <p:ph sz="half" idx="2"/>
          </p:nvPr>
        </p:nvPicPr>
        <p:blipFill>
          <a:blip r:embed="rId3" cstate="print"/>
          <a:srcRect/>
          <a:stretch>
            <a:fillRect/>
          </a:stretch>
        </p:blipFill>
        <p:spPr>
          <a:xfrm>
            <a:off x="5029200" y="3962400"/>
            <a:ext cx="3810000" cy="25336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down)">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Melting pot</a:t>
            </a:r>
            <a:endParaRPr lang="en-US" dirty="0">
              <a:solidFill>
                <a:schemeClr val="accent1">
                  <a:lumMod val="75000"/>
                </a:schemeClr>
              </a:solidFill>
            </a:endParaRPr>
          </a:p>
        </p:txBody>
      </p:sp>
      <p:sp>
        <p:nvSpPr>
          <p:cNvPr id="6" name="Content Placeholder 5"/>
          <p:cNvSpPr>
            <a:spLocks noGrp="1"/>
          </p:cNvSpPr>
          <p:nvPr>
            <p:ph sz="half" idx="2"/>
          </p:nvPr>
        </p:nvSpPr>
        <p:spPr>
          <a:xfrm>
            <a:off x="4572000" y="1719263"/>
            <a:ext cx="4114800" cy="5138737"/>
          </a:xfrm>
        </p:spPr>
        <p:txBody>
          <a:bodyPr/>
          <a:lstStyle/>
          <a:p>
            <a:pPr eaLnBrk="1" hangingPunct="1"/>
            <a:r>
              <a:rPr lang="en-US" b="1" u="sng" smtClean="0"/>
              <a:t>Melting Pot: </a:t>
            </a:r>
            <a:r>
              <a:rPr lang="en-US" smtClean="0"/>
              <a:t>a mixture of people of different cultures and races who blended together by abandoning their native languages and customs</a:t>
            </a:r>
          </a:p>
        </p:txBody>
      </p:sp>
      <p:pic>
        <p:nvPicPr>
          <p:cNvPr id="60419" name="Picture 2" descr="http://efairall.edublogs.org/files/2011/10/Melting-pot_1208688065-142qagk.jpg"/>
          <p:cNvPicPr>
            <a:picLocks noGrp="1" noChangeAspect="1" noChangeArrowheads="1"/>
          </p:cNvPicPr>
          <p:nvPr>
            <p:ph sz="half" idx="1"/>
          </p:nvPr>
        </p:nvPicPr>
        <p:blipFill>
          <a:blip r:embed="rId3" cstate="print"/>
          <a:srcRect/>
          <a:stretch>
            <a:fillRect/>
          </a:stretch>
        </p:blipFill>
        <p:spPr>
          <a:xfrm>
            <a:off x="671513" y="1719263"/>
            <a:ext cx="3546475" cy="4406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lstStyle/>
          <a:p>
            <a:pPr eaLnBrk="1" fontAlgn="auto" hangingPunct="1">
              <a:spcAft>
                <a:spcPts val="0"/>
              </a:spcAft>
              <a:defRPr/>
            </a:pPr>
            <a:r>
              <a:rPr lang="en-US" dirty="0" smtClean="0">
                <a:solidFill>
                  <a:schemeClr val="accent1">
                    <a:lumMod val="75000"/>
                  </a:schemeClr>
                </a:solidFill>
              </a:rPr>
              <a:t>nativism</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222750" cy="4910137"/>
          </a:xfrm>
        </p:spPr>
        <p:txBody>
          <a:bodyPr rtlCol="0">
            <a:normAutofit fontScale="85000" lnSpcReduction="20000"/>
          </a:bodyPr>
          <a:lstStyle/>
          <a:p>
            <a:pPr eaLnBrk="1" fontAlgn="auto" hangingPunct="1">
              <a:spcAft>
                <a:spcPts val="0"/>
              </a:spcAft>
              <a:buFont typeface="Arial" pitchFamily="34" charset="0"/>
              <a:buChar char="•"/>
              <a:defRPr/>
            </a:pPr>
            <a:r>
              <a:rPr lang="en-US" b="1" dirty="0" err="1" smtClean="0"/>
              <a:t>Nativism</a:t>
            </a:r>
            <a:r>
              <a:rPr lang="en-US" b="1" dirty="0" smtClean="0"/>
              <a:t>: </a:t>
            </a:r>
            <a:r>
              <a:rPr lang="en-US" dirty="0" smtClean="0"/>
              <a:t>favoritism </a:t>
            </a:r>
            <a:r>
              <a:rPr lang="en-US" dirty="0"/>
              <a:t>of native-born Americans combined with anti-immigrant </a:t>
            </a:r>
            <a:r>
              <a:rPr lang="en-US" dirty="0" smtClean="0"/>
              <a:t>feelings</a:t>
            </a:r>
          </a:p>
          <a:p>
            <a:pPr eaLnBrk="1" fontAlgn="auto" hangingPunct="1">
              <a:spcAft>
                <a:spcPts val="0"/>
              </a:spcAft>
              <a:buFont typeface="Arial" pitchFamily="34" charset="0"/>
              <a:buChar char="•"/>
              <a:defRPr/>
            </a:pPr>
            <a:endParaRPr lang="en-US" sz="2400" dirty="0"/>
          </a:p>
          <a:p>
            <a:pPr marL="640080" lvl="1" eaLnBrk="1" fontAlgn="auto" hangingPunct="1">
              <a:spcAft>
                <a:spcPts val="0"/>
              </a:spcAft>
              <a:buFont typeface="Arial" pitchFamily="34" charset="0"/>
              <a:buChar char="•"/>
              <a:defRPr/>
            </a:pPr>
            <a:r>
              <a:rPr lang="en-US" dirty="0" smtClean="0"/>
              <a:t>Fear </a:t>
            </a:r>
            <a:r>
              <a:rPr lang="en-US" dirty="0"/>
              <a:t>that immigrants would take jobs for lower pay than American </a:t>
            </a:r>
            <a:r>
              <a:rPr lang="en-US" dirty="0" smtClean="0"/>
              <a:t>workers</a:t>
            </a:r>
          </a:p>
          <a:p>
            <a:pPr marL="640080" lvl="1" eaLnBrk="1" fontAlgn="auto" hangingPunct="1">
              <a:spcAft>
                <a:spcPts val="0"/>
              </a:spcAft>
              <a:buFont typeface="Arial" pitchFamily="34" charset="0"/>
              <a:buChar char="•"/>
              <a:defRPr/>
            </a:pPr>
            <a:endParaRPr lang="en-US" sz="2000" dirty="0"/>
          </a:p>
          <a:p>
            <a:pPr marL="640080" lvl="1" eaLnBrk="1" fontAlgn="auto" hangingPunct="1">
              <a:spcAft>
                <a:spcPts val="0"/>
              </a:spcAft>
              <a:buFont typeface="Arial" pitchFamily="34" charset="0"/>
              <a:buChar char="•"/>
              <a:defRPr/>
            </a:pPr>
            <a:r>
              <a:rPr lang="en-US" dirty="0"/>
              <a:t>Resentment that many immigrants did not give up their unique cultural </a:t>
            </a:r>
            <a:r>
              <a:rPr lang="en-US" dirty="0" smtClean="0"/>
              <a:t>identities</a:t>
            </a:r>
          </a:p>
          <a:p>
            <a:pPr marL="640080" lvl="1" eaLnBrk="1" fontAlgn="auto" hangingPunct="1">
              <a:spcAft>
                <a:spcPts val="0"/>
              </a:spcAft>
              <a:buFont typeface="Arial" pitchFamily="34" charset="0"/>
              <a:buChar char="•"/>
              <a:defRPr/>
            </a:pPr>
            <a:endParaRPr lang="en-US" sz="2000" dirty="0"/>
          </a:p>
          <a:p>
            <a:pPr marL="640080" lvl="1" eaLnBrk="1" fontAlgn="auto" hangingPunct="1">
              <a:spcAft>
                <a:spcPts val="0"/>
              </a:spcAft>
              <a:buFont typeface="Arial" pitchFamily="34" charset="0"/>
              <a:buChar char="•"/>
              <a:defRPr/>
            </a:pPr>
            <a:r>
              <a:rPr lang="en-US" dirty="0"/>
              <a:t>Prejudice based on religious, cultural, and racial differences</a:t>
            </a:r>
            <a:endParaRPr lang="en-US" sz="2000" dirty="0"/>
          </a:p>
          <a:p>
            <a:pPr eaLnBrk="1" fontAlgn="auto" hangingPunct="1">
              <a:spcAft>
                <a:spcPts val="0"/>
              </a:spcAft>
              <a:buFont typeface="Arial" pitchFamily="34" charset="0"/>
              <a:buChar char="•"/>
              <a:defRPr/>
            </a:pPr>
            <a:endParaRPr lang="en-US" dirty="0"/>
          </a:p>
        </p:txBody>
      </p:sp>
      <p:pic>
        <p:nvPicPr>
          <p:cNvPr id="62467" name="Picture 2" descr="http://apush-wiki-marlborough-school.wikispaces.com/file/view/anti-immigrant-cartoon-1896.jpg/70230163/anti-immigrant-cartoon-1896.jpg"/>
          <p:cNvPicPr>
            <a:picLocks noGrp="1" noChangeAspect="1" noChangeArrowheads="1"/>
          </p:cNvPicPr>
          <p:nvPr>
            <p:ph sz="half" idx="2"/>
          </p:nvPr>
        </p:nvPicPr>
        <p:blipFill>
          <a:blip r:embed="rId2" cstate="print"/>
          <a:srcRect/>
          <a:stretch>
            <a:fillRect/>
          </a:stretch>
        </p:blipFill>
        <p:spPr>
          <a:xfrm>
            <a:off x="5334000" y="1752600"/>
            <a:ext cx="3276600" cy="3575050"/>
          </a:xfrm>
        </p:spPr>
      </p:pic>
      <p:pic>
        <p:nvPicPr>
          <p:cNvPr id="62468" name="Picture 2" descr="http://www.latinamericanstudies.org/immigration/know-nothing-flag.jpg"/>
          <p:cNvPicPr>
            <a:picLocks noChangeAspect="1" noChangeArrowheads="1"/>
          </p:cNvPicPr>
          <p:nvPr/>
        </p:nvPicPr>
        <p:blipFill>
          <a:blip r:embed="rId3" cstate="print"/>
          <a:srcRect/>
          <a:stretch>
            <a:fillRect/>
          </a:stretch>
        </p:blipFill>
        <p:spPr bwMode="auto">
          <a:xfrm>
            <a:off x="5334000" y="4887913"/>
            <a:ext cx="3276600" cy="1970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dirty="0">
                <a:solidFill>
                  <a:schemeClr val="accent1">
                    <a:lumMod val="75000"/>
                  </a:schemeClr>
                </a:solidFill>
              </a:rPr>
              <a:t>Immigration Restriction Legislation</a:t>
            </a:r>
          </a:p>
        </p:txBody>
      </p:sp>
      <p:sp>
        <p:nvSpPr>
          <p:cNvPr id="6" name="Content Placeholder 5"/>
          <p:cNvSpPr>
            <a:spLocks noGrp="1"/>
          </p:cNvSpPr>
          <p:nvPr>
            <p:ph sz="half" idx="2"/>
          </p:nvPr>
        </p:nvSpPr>
        <p:spPr>
          <a:xfrm>
            <a:off x="4648200" y="1719263"/>
            <a:ext cx="4191000" cy="4833937"/>
          </a:xfrm>
        </p:spPr>
        <p:txBody>
          <a:bodyPr/>
          <a:lstStyle/>
          <a:p>
            <a:pPr lvl="1" eaLnBrk="1" hangingPunct="1"/>
            <a:r>
              <a:rPr lang="en-US" b="1" dirty="0" smtClean="0"/>
              <a:t>Chinese Exclusion Act of 1882 </a:t>
            </a:r>
            <a:r>
              <a:rPr lang="en-US" dirty="0" smtClean="0"/>
              <a:t>placed a 10 year ban on all Chinese immigration</a:t>
            </a:r>
          </a:p>
          <a:p>
            <a:pPr lvl="1" eaLnBrk="1" hangingPunct="1"/>
            <a:endParaRPr lang="en-US" sz="2000" dirty="0" smtClean="0"/>
          </a:p>
          <a:p>
            <a:pPr lvl="1" eaLnBrk="1" hangingPunct="1"/>
            <a:r>
              <a:rPr lang="en-US" b="1" dirty="0" smtClean="0"/>
              <a:t>Immigration Restriction Act of 1921</a:t>
            </a:r>
            <a:r>
              <a:rPr lang="en-US" dirty="0" smtClean="0"/>
              <a:t> – aimed at severely restricting the immigration totals of Southern and Eastern European immigrants</a:t>
            </a:r>
            <a:endParaRPr lang="en-US" sz="2000" dirty="0" smtClean="0"/>
          </a:p>
          <a:p>
            <a:pPr marL="114300" indent="0" eaLnBrk="1" hangingPunct="1">
              <a:buFont typeface="Arial" charset="0"/>
              <a:buNone/>
            </a:pPr>
            <a:endParaRPr lang="en-US" dirty="0" smtClean="0"/>
          </a:p>
        </p:txBody>
      </p:sp>
      <p:pic>
        <p:nvPicPr>
          <p:cNvPr id="63491" name="Picture 4" descr="http://3.bp.blogspot.com/_DhwcCqGFPe4/TN9p3UqYuqI/AAAAAAAAAbY/ESXlAN2fjhQ/s320/immigration_act.jpg"/>
          <p:cNvPicPr>
            <a:picLocks noChangeAspect="1" noChangeArrowheads="1"/>
          </p:cNvPicPr>
          <p:nvPr/>
        </p:nvPicPr>
        <p:blipFill>
          <a:blip r:embed="rId2" cstate="print"/>
          <a:srcRect/>
          <a:stretch>
            <a:fillRect/>
          </a:stretch>
        </p:blipFill>
        <p:spPr bwMode="auto">
          <a:xfrm>
            <a:off x="457200" y="1828800"/>
            <a:ext cx="4267200" cy="4608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noFill/>
        </p:spPr>
        <p:txBody>
          <a:bodyPr wrap="square" numCol="1" anchorCtr="0" compatLnSpc="1">
            <a:prstTxWarp prst="textNoShape">
              <a:avLst/>
            </a:prstTxWarp>
          </a:bodyPr>
          <a:lstStyle/>
          <a:p>
            <a:r>
              <a:rPr lang="en-US" cap="none" smtClean="0"/>
              <a:t>Reflection Questions:</a:t>
            </a:r>
          </a:p>
        </p:txBody>
      </p:sp>
      <p:pic>
        <p:nvPicPr>
          <p:cNvPr id="68611" name="Picture 3"/>
          <p:cNvPicPr>
            <a:picLocks noGrp="1" noChangeAspect="1" noChangeArrowheads="1"/>
          </p:cNvPicPr>
          <p:nvPr>
            <p:ph type="body" idx="1"/>
          </p:nvPr>
        </p:nvPicPr>
        <p:blipFill>
          <a:blip r:embed="rId2" cstate="print"/>
          <a:srcRect/>
          <a:stretch>
            <a:fillRect/>
          </a:stretch>
        </p:blipFill>
        <p:spPr>
          <a:xfrm>
            <a:off x="457200" y="1524000"/>
            <a:ext cx="4953000" cy="5105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out your exam review packets!!</a:t>
            </a:r>
            <a:endParaRPr lang="en-US" dirty="0"/>
          </a:p>
        </p:txBody>
      </p:sp>
      <p:sp>
        <p:nvSpPr>
          <p:cNvPr id="3" name="Text Placeholder 2"/>
          <p:cNvSpPr>
            <a:spLocks noGrp="1"/>
          </p:cNvSpPr>
          <p:nvPr>
            <p:ph type="body" idx="1"/>
          </p:nvPr>
        </p:nvSpPr>
        <p:spPr/>
        <p:txBody>
          <a:bodyPr/>
          <a:lstStyle/>
          <a:p>
            <a:r>
              <a:rPr lang="en-US" dirty="0" smtClean="0"/>
              <a:t>JDI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sz="3200" dirty="0">
                <a:solidFill>
                  <a:schemeClr val="accent1">
                    <a:lumMod val="75000"/>
                  </a:schemeClr>
                </a:solidFill>
              </a:rPr>
              <a:t>The Expansion of Industry &amp; Big Business and Labor</a:t>
            </a:r>
            <a:endParaRPr lang="en-US" dirty="0">
              <a:solidFill>
                <a:schemeClr val="accent1">
                  <a:lumMod val="75000"/>
                </a:schemeClr>
              </a:solidFill>
            </a:endParaRPr>
          </a:p>
        </p:txBody>
      </p:sp>
      <p:sp>
        <p:nvSpPr>
          <p:cNvPr id="5" name="Content Placeholder 4"/>
          <p:cNvSpPr>
            <a:spLocks noGrp="1"/>
          </p:cNvSpPr>
          <p:nvPr>
            <p:ph sz="half" idx="1"/>
          </p:nvPr>
        </p:nvSpPr>
        <p:spPr>
          <a:xfrm>
            <a:off x="425450" y="1719263"/>
            <a:ext cx="4070350" cy="4833937"/>
          </a:xfrm>
        </p:spPr>
        <p:txBody>
          <a:bodyPr rtlCol="0">
            <a:normAutofit fontScale="92500" lnSpcReduction="10000"/>
          </a:bodyPr>
          <a:lstStyle/>
          <a:p>
            <a:pPr eaLnBrk="1" fontAlgn="auto" hangingPunct="1">
              <a:spcAft>
                <a:spcPts val="0"/>
              </a:spcAft>
              <a:buFont typeface="Arial" pitchFamily="34" charset="0"/>
              <a:buChar char="•"/>
              <a:defRPr/>
            </a:pPr>
            <a:r>
              <a:rPr lang="en-US" b="1" i="1" dirty="0"/>
              <a:t>Main Idea </a:t>
            </a:r>
            <a:r>
              <a:rPr lang="en-US" dirty="0"/>
              <a:t>– At the end of the 19</a:t>
            </a:r>
            <a:r>
              <a:rPr lang="en-US" baseline="30000" dirty="0"/>
              <a:t>th</a:t>
            </a:r>
            <a:r>
              <a:rPr lang="en-US" dirty="0"/>
              <a:t> century, natural resources, creative ideas, and growing markets fueled an </a:t>
            </a:r>
            <a:r>
              <a:rPr lang="en-US" i="1" u="sng" dirty="0"/>
              <a:t>industrial revolution</a:t>
            </a:r>
            <a:r>
              <a:rPr lang="en-US" dirty="0"/>
              <a:t>.  The expansion of industry resulted in the growth of </a:t>
            </a:r>
            <a:r>
              <a:rPr lang="en-US" u="sng" dirty="0"/>
              <a:t>big business </a:t>
            </a:r>
            <a:r>
              <a:rPr lang="en-US" dirty="0"/>
              <a:t>and prompted laborers to form </a:t>
            </a:r>
            <a:r>
              <a:rPr lang="en-US" u="sng" dirty="0"/>
              <a:t>labor unions </a:t>
            </a:r>
            <a:r>
              <a:rPr lang="en-US" dirty="0"/>
              <a:t>to better their lives.</a:t>
            </a:r>
          </a:p>
          <a:p>
            <a:pPr eaLnBrk="1" fontAlgn="auto" hangingPunct="1">
              <a:spcAft>
                <a:spcPts val="0"/>
              </a:spcAft>
              <a:buFont typeface="Arial" pitchFamily="34" charset="0"/>
              <a:buChar char="•"/>
              <a:defRPr/>
            </a:pPr>
            <a:endParaRPr lang="en-US" dirty="0"/>
          </a:p>
        </p:txBody>
      </p:sp>
      <p:pic>
        <p:nvPicPr>
          <p:cNvPr id="19459" name="Picture 2" descr="http://media.nola.com/tpphotos/photo/2011/09/10001995-large.jpg"/>
          <p:cNvPicPr>
            <a:picLocks noGrp="1" noChangeAspect="1" noChangeArrowheads="1"/>
          </p:cNvPicPr>
          <p:nvPr>
            <p:ph sz="half" idx="2"/>
          </p:nvPr>
        </p:nvPicPr>
        <p:blipFill>
          <a:blip r:embed="rId2" cstate="print"/>
          <a:srcRect/>
          <a:stretch>
            <a:fillRect/>
          </a:stretch>
        </p:blipFill>
        <p:spPr>
          <a:xfrm>
            <a:off x="4648200" y="2297113"/>
            <a:ext cx="4038600" cy="3251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a:normAutofit fontScale="90000"/>
          </a:bodyPr>
          <a:lstStyle/>
          <a:p>
            <a:pPr eaLnBrk="1" hangingPunct="1">
              <a:defRPr/>
            </a:pPr>
            <a:r>
              <a:rPr lang="en-US" dirty="0" smtClean="0"/>
              <a:t>Post war changes to farm and city life</a:t>
            </a:r>
            <a:endParaRPr lang="en-US" dirty="0"/>
          </a:p>
        </p:txBody>
      </p:sp>
      <p:sp>
        <p:nvSpPr>
          <p:cNvPr id="146434" name="Content Placeholder 2"/>
          <p:cNvSpPr>
            <a:spLocks noGrp="1"/>
          </p:cNvSpPr>
          <p:nvPr>
            <p:ph sz="half" idx="1"/>
          </p:nvPr>
        </p:nvSpPr>
        <p:spPr>
          <a:xfrm>
            <a:off x="425450" y="1719262"/>
            <a:ext cx="4298950" cy="5138737"/>
          </a:xfrm>
        </p:spPr>
        <p:txBody>
          <a:bodyPr/>
          <a:lstStyle/>
          <a:p>
            <a:pPr marL="571500" indent="-457200" eaLnBrk="1" hangingPunct="1">
              <a:buFont typeface="Book Antiqua" pitchFamily="18" charset="0"/>
              <a:buAutoNum type="arabicPeriod"/>
            </a:pPr>
            <a:r>
              <a:rPr lang="en-US" sz="2400" b="1" u="sng" dirty="0" smtClean="0"/>
              <a:t>Mechanization </a:t>
            </a:r>
            <a:r>
              <a:rPr lang="en-US" sz="2400" dirty="0" smtClean="0"/>
              <a:t>(</a:t>
            </a:r>
            <a:r>
              <a:rPr lang="en-US" sz="2400" i="1" dirty="0" smtClean="0"/>
              <a:t>i.e. the Reaper</a:t>
            </a:r>
            <a:r>
              <a:rPr lang="en-US" sz="2400" dirty="0" smtClean="0"/>
              <a:t>) had reduced farm labor needs and increased production</a:t>
            </a:r>
          </a:p>
          <a:p>
            <a:pPr marL="571500" indent="-457200" eaLnBrk="1" hangingPunct="1">
              <a:buFont typeface="Book Antiqua" pitchFamily="18" charset="0"/>
              <a:buAutoNum type="arabicPeriod"/>
            </a:pPr>
            <a:endParaRPr lang="en-US" sz="900" dirty="0" smtClean="0"/>
          </a:p>
          <a:p>
            <a:pPr marL="571500" indent="-457200" eaLnBrk="1" hangingPunct="1">
              <a:buFont typeface="Book Antiqua" pitchFamily="18" charset="0"/>
              <a:buAutoNum type="arabicPeriod"/>
            </a:pPr>
            <a:r>
              <a:rPr lang="en-US" sz="2400" dirty="0" smtClean="0"/>
              <a:t>Industrial development in cities had increased labor needs.</a:t>
            </a:r>
          </a:p>
          <a:p>
            <a:pPr marL="571500" indent="-457200" eaLnBrk="1" hangingPunct="1">
              <a:buFont typeface="Book Antiqua" pitchFamily="18" charset="0"/>
              <a:buAutoNum type="arabicPeriod"/>
            </a:pPr>
            <a:endParaRPr lang="en-US" sz="800" dirty="0" smtClean="0"/>
          </a:p>
          <a:p>
            <a:pPr marL="571500" indent="-457200" eaLnBrk="1" hangingPunct="1">
              <a:buFont typeface="Book Antiqua" pitchFamily="18" charset="0"/>
              <a:buAutoNum type="arabicPeriod"/>
            </a:pPr>
            <a:r>
              <a:rPr lang="en-US" sz="2400" dirty="0" smtClean="0"/>
              <a:t>Industrialization provided access to consumer goods (</a:t>
            </a:r>
            <a:r>
              <a:rPr lang="en-US" sz="2400" i="1" dirty="0" smtClean="0"/>
              <a:t>i.e. mail order)</a:t>
            </a:r>
            <a:endParaRPr lang="en-US" sz="2400" dirty="0" smtClean="0"/>
          </a:p>
        </p:txBody>
      </p:sp>
      <p:sp>
        <p:nvSpPr>
          <p:cNvPr id="146435" name="Content Placeholder 3"/>
          <p:cNvSpPr>
            <a:spLocks noGrp="1"/>
          </p:cNvSpPr>
          <p:nvPr>
            <p:ph sz="half" idx="2"/>
          </p:nvPr>
        </p:nvSpPr>
        <p:spPr>
          <a:xfrm>
            <a:off x="4648200" y="1719263"/>
            <a:ext cx="4038600" cy="4406900"/>
          </a:xfrm>
        </p:spPr>
        <p:txBody>
          <a:bodyPr/>
          <a:lstStyle/>
          <a:p>
            <a:pPr eaLnBrk="1" hangingPunct="1"/>
            <a:endParaRPr lang="en-US" smtClean="0"/>
          </a:p>
        </p:txBody>
      </p:sp>
      <p:pic>
        <p:nvPicPr>
          <p:cNvPr id="146436" name="Picture 2"/>
          <p:cNvPicPr>
            <a:picLocks noChangeAspect="1" noChangeArrowheads="1"/>
          </p:cNvPicPr>
          <p:nvPr/>
        </p:nvPicPr>
        <p:blipFill>
          <a:blip r:embed="rId3" cstate="print"/>
          <a:srcRect/>
          <a:stretch>
            <a:fillRect/>
          </a:stretch>
        </p:blipFill>
        <p:spPr bwMode="auto">
          <a:xfrm>
            <a:off x="4876800" y="1752600"/>
            <a:ext cx="3717925" cy="462121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1525</TotalTime>
  <Words>2519</Words>
  <Application>Microsoft Office PowerPoint</Application>
  <PresentationFormat>On-screen Show (4:3)</PresentationFormat>
  <Paragraphs>301</Paragraphs>
  <Slides>54</Slides>
  <Notes>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Apothecary</vt:lpstr>
      <vt:lpstr>The Expansion of Industry &amp; Big Business and Labor</vt:lpstr>
      <vt:lpstr>Activity:</vt:lpstr>
      <vt:lpstr>Factory competition</vt:lpstr>
      <vt:lpstr>The Production Line</vt:lpstr>
      <vt:lpstr>assignments</vt:lpstr>
      <vt:lpstr>Reflection Questions:</vt:lpstr>
      <vt:lpstr>Take out your exam review packets!!</vt:lpstr>
      <vt:lpstr>The Expansion of Industry &amp; Big Business and Labor</vt:lpstr>
      <vt:lpstr>Post war changes to farm and city life</vt:lpstr>
      <vt:lpstr>Inventions Promote Change </vt:lpstr>
      <vt:lpstr>Bessemer Steel Process </vt:lpstr>
      <vt:lpstr>Light Bulb </vt:lpstr>
      <vt:lpstr>Electricity</vt:lpstr>
      <vt:lpstr>Telephone</vt:lpstr>
      <vt:lpstr>Airplane</vt:lpstr>
      <vt:lpstr>Assembly-Line Manufacturing </vt:lpstr>
      <vt:lpstr>Leaders of Industry (aka “Robber Barons”)</vt:lpstr>
      <vt:lpstr>Andrew Carnegie </vt:lpstr>
      <vt:lpstr>J.P. Morgan </vt:lpstr>
      <vt:lpstr>John D. Rockefeller </vt:lpstr>
      <vt:lpstr>Cornelius Vanderbilt </vt:lpstr>
      <vt:lpstr>Reactions Against Industrialists</vt:lpstr>
      <vt:lpstr>Captains of Industry assignment</vt:lpstr>
      <vt:lpstr>Monopoly and Corporation</vt:lpstr>
      <vt:lpstr>Monopoly</vt:lpstr>
      <vt:lpstr>Slide 26</vt:lpstr>
      <vt:lpstr>Slide 27</vt:lpstr>
      <vt:lpstr>Reactions Against Industrialists</vt:lpstr>
      <vt:lpstr>Labor Unions Emerge</vt:lpstr>
      <vt:lpstr>Knights of Labor </vt:lpstr>
      <vt:lpstr>Slide 31</vt:lpstr>
      <vt:lpstr>American Railway Union (ARU)</vt:lpstr>
      <vt:lpstr>International Ladies’ Garment Workers’ Union </vt:lpstr>
      <vt:lpstr>American Federation of Labor (AFL) </vt:lpstr>
      <vt:lpstr>Strikes Turn Violent</vt:lpstr>
      <vt:lpstr>Haymarket Square </vt:lpstr>
      <vt:lpstr>Pullman Strike </vt:lpstr>
      <vt:lpstr>Homestead Strike</vt:lpstr>
      <vt:lpstr>Strikes Turn Violent</vt:lpstr>
      <vt:lpstr>The New Immigrants</vt:lpstr>
      <vt:lpstr>New immigrants</vt:lpstr>
      <vt:lpstr>The “Golden door”</vt:lpstr>
      <vt:lpstr>Through the golden door</vt:lpstr>
      <vt:lpstr>Old immigrants</vt:lpstr>
      <vt:lpstr>New immigrants</vt:lpstr>
      <vt:lpstr>Asian immigration</vt:lpstr>
      <vt:lpstr>Entering the United states</vt:lpstr>
      <vt:lpstr>Ellis island</vt:lpstr>
      <vt:lpstr>Angel island</vt:lpstr>
      <vt:lpstr>Li Keng Wong’s experience on Angel Island</vt:lpstr>
      <vt:lpstr>assimilation</vt:lpstr>
      <vt:lpstr>Melting pot</vt:lpstr>
      <vt:lpstr>nativism</vt:lpstr>
      <vt:lpstr>Immigration Restriction Legislation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Tito</dc:creator>
  <cp:lastModifiedBy>LCPS</cp:lastModifiedBy>
  <cp:revision>131</cp:revision>
  <dcterms:created xsi:type="dcterms:W3CDTF">2011-12-30T03:30:47Z</dcterms:created>
  <dcterms:modified xsi:type="dcterms:W3CDTF">2012-01-25T12:56:16Z</dcterms:modified>
</cp:coreProperties>
</file>