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7"/>
  </p:notesMasterIdLst>
  <p:sldIdLst>
    <p:sldId id="256" r:id="rId2"/>
    <p:sldId id="261" r:id="rId3"/>
    <p:sldId id="266" r:id="rId4"/>
    <p:sldId id="257" r:id="rId5"/>
    <p:sldId id="258" r:id="rId6"/>
    <p:sldId id="263" r:id="rId7"/>
    <p:sldId id="264" r:id="rId8"/>
    <p:sldId id="259" r:id="rId9"/>
    <p:sldId id="260" r:id="rId10"/>
    <p:sldId id="282" r:id="rId11"/>
    <p:sldId id="265" r:id="rId12"/>
    <p:sldId id="267" r:id="rId13"/>
    <p:sldId id="268" r:id="rId14"/>
    <p:sldId id="269" r:id="rId15"/>
    <p:sldId id="275" r:id="rId16"/>
    <p:sldId id="276" r:id="rId17"/>
    <p:sldId id="271" r:id="rId18"/>
    <p:sldId id="277" r:id="rId19"/>
    <p:sldId id="272" r:id="rId20"/>
    <p:sldId id="273" r:id="rId21"/>
    <p:sldId id="274" r:id="rId22"/>
    <p:sldId id="278" r:id="rId23"/>
    <p:sldId id="283" r:id="rId24"/>
    <p:sldId id="284" r:id="rId25"/>
    <p:sldId id="304" r:id="rId26"/>
    <p:sldId id="285" r:id="rId27"/>
    <p:sldId id="286" r:id="rId28"/>
    <p:sldId id="287" r:id="rId29"/>
    <p:sldId id="288" r:id="rId30"/>
    <p:sldId id="290" r:id="rId31"/>
    <p:sldId id="289" r:id="rId32"/>
    <p:sldId id="279" r:id="rId33"/>
    <p:sldId id="280" r:id="rId34"/>
    <p:sldId id="291" r:id="rId35"/>
    <p:sldId id="292" r:id="rId36"/>
    <p:sldId id="293" r:id="rId37"/>
    <p:sldId id="294" r:id="rId38"/>
    <p:sldId id="295" r:id="rId39"/>
    <p:sldId id="296" r:id="rId40"/>
    <p:sldId id="298" r:id="rId41"/>
    <p:sldId id="297" r:id="rId42"/>
    <p:sldId id="299" r:id="rId43"/>
    <p:sldId id="300" r:id="rId44"/>
    <p:sldId id="303" r:id="rId45"/>
    <p:sldId id="302"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3"/>
    <p:restoredTop sz="82284" autoAdjust="0"/>
  </p:normalViewPr>
  <p:slideViewPr>
    <p:cSldViewPr>
      <p:cViewPr varScale="1">
        <p:scale>
          <a:sx n="78" d="100"/>
          <a:sy n="78" d="100"/>
        </p:scale>
        <p:origin x="192" y="5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BF1E53-E955-4375-AEFF-CF8ED446474F}" type="datetimeFigureOut">
              <a:rPr lang="en-US" smtClean="0"/>
              <a:t>12/2/18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30F56C-35E5-4928-8239-409CC9A801FC}" type="slidenum">
              <a:rPr lang="en-US" smtClean="0"/>
              <a:t>‹#›</a:t>
            </a:fld>
            <a:endParaRPr lang="en-US"/>
          </a:p>
        </p:txBody>
      </p:sp>
    </p:spTree>
    <p:extLst>
      <p:ext uri="{BB962C8B-B14F-4D97-AF65-F5344CB8AC3E}">
        <p14:creationId xmlns:p14="http://schemas.microsoft.com/office/powerpoint/2010/main" val="976197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30F56C-35E5-4928-8239-409CC9A801FC}" type="slidenum">
              <a:rPr lang="en-US" smtClean="0"/>
              <a:t>30</a:t>
            </a:fld>
            <a:endParaRPr lang="en-US"/>
          </a:p>
        </p:txBody>
      </p:sp>
    </p:spTree>
    <p:extLst>
      <p:ext uri="{BB962C8B-B14F-4D97-AF65-F5344CB8AC3E}">
        <p14:creationId xmlns:p14="http://schemas.microsoft.com/office/powerpoint/2010/main" val="88566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370F7028-9041-4DDA-AA1E-20BCFB7F213A}" type="datetimeFigureOut">
              <a:rPr lang="en-US" smtClean="0"/>
              <a:t>12/2/18</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C930368-72F5-43E4-B713-15AF58628CF9}"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70F7028-9041-4DDA-AA1E-20BCFB7F213A}" type="datetimeFigureOut">
              <a:rPr lang="en-US" smtClean="0"/>
              <a:t>12/2/18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30368-72F5-43E4-B713-15AF58628C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70F7028-9041-4DDA-AA1E-20BCFB7F213A}" type="datetimeFigureOut">
              <a:rPr lang="en-US" smtClean="0"/>
              <a:t>12/2/18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30368-72F5-43E4-B713-15AF58628C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370F7028-9041-4DDA-AA1E-20BCFB7F213A}" type="datetimeFigureOut">
              <a:rPr lang="en-US" smtClean="0"/>
              <a:t>12/2/18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30368-72F5-43E4-B713-15AF58628CF9}"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70F7028-9041-4DDA-AA1E-20BCFB7F213A}" type="datetimeFigureOut">
              <a:rPr lang="en-US" smtClean="0"/>
              <a:t>12/2/18</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C930368-72F5-43E4-B713-15AF58628CF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370F7028-9041-4DDA-AA1E-20BCFB7F213A}" type="datetimeFigureOut">
              <a:rPr lang="en-US" smtClean="0"/>
              <a:t>12/2/18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930368-72F5-43E4-B713-15AF58628CF9}"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370F7028-9041-4DDA-AA1E-20BCFB7F213A}" type="datetimeFigureOut">
              <a:rPr lang="en-US" smtClean="0"/>
              <a:t>12/2/18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930368-72F5-43E4-B713-15AF58628CF9}"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370F7028-9041-4DDA-AA1E-20BCFB7F213A}" type="datetimeFigureOut">
              <a:rPr lang="en-US" smtClean="0"/>
              <a:t>12/2/18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930368-72F5-43E4-B713-15AF58628C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0F7028-9041-4DDA-AA1E-20BCFB7F213A}" type="datetimeFigureOut">
              <a:rPr lang="en-US" smtClean="0"/>
              <a:t>12/2/18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930368-72F5-43E4-B713-15AF58628C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370F7028-9041-4DDA-AA1E-20BCFB7F213A}" type="datetimeFigureOut">
              <a:rPr lang="en-US" smtClean="0"/>
              <a:t>12/2/18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930368-72F5-43E4-B713-15AF58628CF9}"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370F7028-9041-4DDA-AA1E-20BCFB7F213A}" type="datetimeFigureOut">
              <a:rPr lang="en-US" smtClean="0"/>
              <a:t>12/2/18</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BC930368-72F5-43E4-B713-15AF58628CF9}"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370F7028-9041-4DDA-AA1E-20BCFB7F213A}" type="datetimeFigureOut">
              <a:rPr lang="en-US" smtClean="0"/>
              <a:t>12/2/18</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C930368-72F5-43E4-B713-15AF58628C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Growth of the National Economy</a:t>
            </a:r>
            <a:br>
              <a:rPr lang="en-US" dirty="0"/>
            </a:br>
            <a:r>
              <a:rPr lang="en-US" dirty="0"/>
              <a:t>1790-1850</a:t>
            </a:r>
          </a:p>
        </p:txBody>
      </p:sp>
    </p:spTree>
    <p:extLst>
      <p:ext uri="{BB962C8B-B14F-4D97-AF65-F5344CB8AC3E}">
        <p14:creationId xmlns:p14="http://schemas.microsoft.com/office/powerpoint/2010/main" val="3917087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gcampbell\Desktop\BtT-Coal-S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4381500" cy="310515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C:\Users\gcampbell\Desktop\coke_tow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3400" y="228600"/>
            <a:ext cx="4332551" cy="3105150"/>
          </a:xfrm>
          <a:prstGeom prst="rect">
            <a:avLst/>
          </a:prstGeom>
          <a:noFill/>
          <a:extLst>
            <a:ext uri="{909E8E84-426E-40DD-AFC4-6F175D3DCCD1}">
              <a14:hiddenFill xmlns:a14="http://schemas.microsoft.com/office/drawing/2010/main">
                <a:solidFill>
                  <a:srgbClr val="FFFFFF"/>
                </a:solidFill>
              </a14:hiddenFill>
            </a:ext>
          </a:extLst>
        </p:spPr>
      </p:pic>
      <p:pic>
        <p:nvPicPr>
          <p:cNvPr id="15365" name="Picture 5" descr="C:\Users\gcampbell\Desktop\coketow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1019" y="3657600"/>
            <a:ext cx="7098162" cy="2831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28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Northern and Southern Economies</a:t>
            </a:r>
          </a:p>
        </p:txBody>
      </p:sp>
      <p:sp>
        <p:nvSpPr>
          <p:cNvPr id="3" name="Text Placeholder 2"/>
          <p:cNvSpPr>
            <a:spLocks noGrp="1"/>
          </p:cNvSpPr>
          <p:nvPr>
            <p:ph type="body" idx="1"/>
          </p:nvPr>
        </p:nvSpPr>
        <p:spPr/>
        <p:txBody>
          <a:bodyPr/>
          <a:lstStyle/>
          <a:p>
            <a:endParaRPr lang="en-US" dirty="0"/>
          </a:p>
        </p:txBody>
      </p:sp>
      <p:pic>
        <p:nvPicPr>
          <p:cNvPr id="7170" name="Picture 2" descr="C:\Users\gcampbell\Desktop\Eastman+Johnson+%28American+painter%2C+1824-1906%29+Man+With+a+Scythe+186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2514600"/>
            <a:ext cx="3048000" cy="4189994"/>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gcampbell\Desktop\Citi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657084"/>
            <a:ext cx="4724400" cy="4001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636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Essential Question</a:t>
            </a:r>
          </a:p>
        </p:txBody>
      </p:sp>
      <p:sp>
        <p:nvSpPr>
          <p:cNvPr id="3" name="Content Placeholder 2"/>
          <p:cNvSpPr>
            <a:spLocks noGrp="1"/>
          </p:cNvSpPr>
          <p:nvPr>
            <p:ph sz="quarter" idx="1"/>
          </p:nvPr>
        </p:nvSpPr>
        <p:spPr/>
        <p:txBody>
          <a:bodyPr/>
          <a:lstStyle/>
          <a:p>
            <a:r>
              <a:rPr lang="en-US" dirty="0"/>
              <a:t>How did the Industrial Revolution help to heighten sectional differences, sectionalism, between the North and South?</a:t>
            </a:r>
          </a:p>
          <a:p>
            <a:endParaRPr lang="en-US" dirty="0"/>
          </a:p>
        </p:txBody>
      </p:sp>
    </p:spTree>
    <p:extLst>
      <p:ext uri="{BB962C8B-B14F-4D97-AF65-F5344CB8AC3E}">
        <p14:creationId xmlns:p14="http://schemas.microsoft.com/office/powerpoint/2010/main" val="1696268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Industrialization in the North</a:t>
            </a:r>
          </a:p>
        </p:txBody>
      </p:sp>
      <p:sp>
        <p:nvSpPr>
          <p:cNvPr id="3" name="Content Placeholder 2"/>
          <p:cNvSpPr>
            <a:spLocks noGrp="1"/>
          </p:cNvSpPr>
          <p:nvPr>
            <p:ph sz="quarter" idx="1"/>
          </p:nvPr>
        </p:nvSpPr>
        <p:spPr>
          <a:xfrm>
            <a:off x="228600" y="1447800"/>
            <a:ext cx="4953000" cy="5029200"/>
          </a:xfrm>
        </p:spPr>
        <p:txBody>
          <a:bodyPr/>
          <a:lstStyle/>
          <a:p>
            <a:r>
              <a:rPr lang="en-US" dirty="0"/>
              <a:t>Farming changes in the North</a:t>
            </a:r>
          </a:p>
          <a:p>
            <a:pPr lvl="1"/>
            <a:r>
              <a:rPr lang="en-US" dirty="0"/>
              <a:t>John Deere</a:t>
            </a:r>
          </a:p>
          <a:p>
            <a:r>
              <a:rPr lang="en-US" dirty="0"/>
              <a:t>Textile factories</a:t>
            </a:r>
          </a:p>
          <a:p>
            <a:r>
              <a:rPr lang="en-US" dirty="0"/>
              <a:t>How would the “transportation revolution” aide the more growing industrial farming techniques of the North?</a:t>
            </a:r>
          </a:p>
          <a:p>
            <a:r>
              <a:rPr lang="en-US" dirty="0"/>
              <a:t>What industries prosper from the Industrial Revolution in the North?</a:t>
            </a:r>
          </a:p>
        </p:txBody>
      </p:sp>
      <p:pic>
        <p:nvPicPr>
          <p:cNvPr id="9218" name="Picture 2" descr="C:\Users\gcampbell\Desktop\john dee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295400"/>
            <a:ext cx="3962400" cy="3076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0795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Northern Cities</a:t>
            </a:r>
          </a:p>
        </p:txBody>
      </p:sp>
      <p:sp>
        <p:nvSpPr>
          <p:cNvPr id="3" name="Content Placeholder 2"/>
          <p:cNvSpPr>
            <a:spLocks noGrp="1"/>
          </p:cNvSpPr>
          <p:nvPr>
            <p:ph sz="quarter" idx="1"/>
          </p:nvPr>
        </p:nvSpPr>
        <p:spPr/>
        <p:txBody>
          <a:bodyPr/>
          <a:lstStyle/>
          <a:p>
            <a:r>
              <a:rPr lang="en-US" dirty="0"/>
              <a:t>What is urbanization?</a:t>
            </a:r>
          </a:p>
          <a:p>
            <a:pPr lvl="1"/>
            <a:r>
              <a:rPr lang="en-US" dirty="0"/>
              <a:t>The mass movement of people in the early 19</a:t>
            </a:r>
            <a:r>
              <a:rPr lang="en-US" baseline="30000" dirty="0"/>
              <a:t>th</a:t>
            </a:r>
            <a:r>
              <a:rPr lang="en-US" dirty="0"/>
              <a:t> century into northern cities.</a:t>
            </a:r>
          </a:p>
          <a:p>
            <a:r>
              <a:rPr lang="en-US" dirty="0"/>
              <a:t>Why would people move to these areas?</a:t>
            </a:r>
          </a:p>
          <a:p>
            <a:r>
              <a:rPr lang="en-US" dirty="0"/>
              <a:t>What effect would this mass migration have on the cities?</a:t>
            </a:r>
          </a:p>
          <a:p>
            <a:r>
              <a:rPr lang="en-US" dirty="0"/>
              <a:t>Living situations were characterized by tenements.</a:t>
            </a:r>
          </a:p>
          <a:p>
            <a:r>
              <a:rPr lang="en-US" dirty="0"/>
              <a:t>What do you think it was like to live in a tenement apartment?</a:t>
            </a:r>
          </a:p>
        </p:txBody>
      </p:sp>
    </p:spTree>
    <p:extLst>
      <p:ext uri="{BB962C8B-B14F-4D97-AF65-F5344CB8AC3E}">
        <p14:creationId xmlns:p14="http://schemas.microsoft.com/office/powerpoint/2010/main" val="2693641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down)">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down)">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gcampbell\Desktop\div006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529" y="228600"/>
            <a:ext cx="3810000" cy="3025140"/>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gcampbell\Desktop\tenem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16568"/>
            <a:ext cx="4357437" cy="3124200"/>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descr="C:\Users\gcampbell\Desktop\020307a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0068" y="3428201"/>
            <a:ext cx="1910922" cy="3216718"/>
          </a:xfrm>
          <a:prstGeom prst="rect">
            <a:avLst/>
          </a:prstGeom>
          <a:noFill/>
          <a:extLst>
            <a:ext uri="{909E8E84-426E-40DD-AFC4-6F175D3DCCD1}">
              <a14:hiddenFill xmlns:a14="http://schemas.microsoft.com/office/drawing/2010/main">
                <a:solidFill>
                  <a:srgbClr val="FFFFFF"/>
                </a:solidFill>
              </a14:hiddenFill>
            </a:ext>
          </a:extLst>
        </p:spPr>
      </p:pic>
      <p:pic>
        <p:nvPicPr>
          <p:cNvPr id="10247" name="Picture 7" descr="C:\Users\gcampbell\Desktop\imag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1893" y="3516899"/>
            <a:ext cx="4057650" cy="3039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519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gcampbell\Desktop\inside tenem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608" y="3174977"/>
            <a:ext cx="2708283" cy="3546560"/>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Users\gcampbell\Desktop\sleep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4140300" cy="3022577"/>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Users\gcampbell\Desktop\020207a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1" y="258041"/>
            <a:ext cx="4194174" cy="6157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1283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Southern Economy</a:t>
            </a:r>
          </a:p>
        </p:txBody>
      </p:sp>
      <p:sp>
        <p:nvSpPr>
          <p:cNvPr id="3" name="Content Placeholder 2"/>
          <p:cNvSpPr>
            <a:spLocks noGrp="1"/>
          </p:cNvSpPr>
          <p:nvPr>
            <p:ph sz="quarter" idx="1"/>
          </p:nvPr>
        </p:nvSpPr>
        <p:spPr/>
        <p:txBody>
          <a:bodyPr/>
          <a:lstStyle/>
          <a:p>
            <a:r>
              <a:rPr lang="en-US" dirty="0"/>
              <a:t>Eli Whitney’s Cotton Gin</a:t>
            </a:r>
          </a:p>
          <a:p>
            <a:pPr lvl="1"/>
            <a:r>
              <a:rPr lang="en-US" dirty="0"/>
              <a:t>What affect would that have on cotton production?</a:t>
            </a:r>
          </a:p>
          <a:p>
            <a:r>
              <a:rPr lang="en-US" dirty="0"/>
              <a:t>“King Cotton,” why is this phrase important to the South?</a:t>
            </a:r>
          </a:p>
          <a:p>
            <a:r>
              <a:rPr lang="en-US" dirty="0"/>
              <a:t>Cotton belt</a:t>
            </a:r>
          </a:p>
          <a:p>
            <a:r>
              <a:rPr lang="en-US" dirty="0"/>
              <a:t>Cities will develop.	</a:t>
            </a:r>
          </a:p>
          <a:p>
            <a:pPr lvl="1"/>
            <a:r>
              <a:rPr lang="en-US" dirty="0"/>
              <a:t>Charleston, SC</a:t>
            </a:r>
          </a:p>
          <a:p>
            <a:pPr lvl="1"/>
            <a:r>
              <a:rPr lang="en-US" dirty="0"/>
              <a:t>Richmond, VA</a:t>
            </a:r>
          </a:p>
          <a:p>
            <a:pPr lvl="1"/>
            <a:r>
              <a:rPr lang="en-US" dirty="0"/>
              <a:t>New Orleans, LA</a:t>
            </a:r>
          </a:p>
        </p:txBody>
      </p:sp>
      <p:pic>
        <p:nvPicPr>
          <p:cNvPr id="12290" name="Picture 2" descr="C:\Users\gcampbell\Desktop\cotton_gin_21971_lg.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2743200"/>
            <a:ext cx="4761932" cy="3877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63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gcampbell\Desktop\englands-god-cotton-cropp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23959"/>
            <a:ext cx="5562600" cy="6600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9552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Slavery</a:t>
            </a:r>
          </a:p>
        </p:txBody>
      </p:sp>
      <p:sp>
        <p:nvSpPr>
          <p:cNvPr id="3" name="Content Placeholder 2"/>
          <p:cNvSpPr>
            <a:spLocks noGrp="1"/>
          </p:cNvSpPr>
          <p:nvPr>
            <p:ph sz="quarter" idx="1"/>
          </p:nvPr>
        </p:nvSpPr>
        <p:spPr/>
        <p:txBody>
          <a:bodyPr/>
          <a:lstStyle/>
          <a:p>
            <a:r>
              <a:rPr lang="en-US" dirty="0"/>
              <a:t>In 1808, the foreign slave trade was banned by Congress.</a:t>
            </a:r>
          </a:p>
          <a:p>
            <a:r>
              <a:rPr lang="en-US" dirty="0"/>
              <a:t>Slave population steadily increased. </a:t>
            </a:r>
          </a:p>
          <a:p>
            <a:pPr lvl="1"/>
            <a:r>
              <a:rPr lang="en-US" dirty="0"/>
              <a:t>1820, 1.5 million</a:t>
            </a:r>
          </a:p>
          <a:p>
            <a:pPr lvl="1"/>
            <a:r>
              <a:rPr lang="en-US" dirty="0"/>
              <a:t>1850, over 3 million</a:t>
            </a:r>
          </a:p>
          <a:p>
            <a:r>
              <a:rPr lang="en-US" dirty="0"/>
              <a:t>Without the slave trade, how could the slave population grow?</a:t>
            </a:r>
          </a:p>
          <a:p>
            <a:r>
              <a:rPr lang="en-US" dirty="0"/>
              <a:t>Increased dependency on slaves from more modern cotton production.</a:t>
            </a:r>
          </a:p>
        </p:txBody>
      </p:sp>
    </p:spTree>
    <p:extLst>
      <p:ext uri="{BB962C8B-B14F-4D97-AF65-F5344CB8AC3E}">
        <p14:creationId xmlns:p14="http://schemas.microsoft.com/office/powerpoint/2010/main" val="2632620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would you define “revolution?”</a:t>
            </a:r>
          </a:p>
        </p:txBody>
      </p:sp>
      <p:sp>
        <p:nvSpPr>
          <p:cNvPr id="3" name="Content Placeholder 2"/>
          <p:cNvSpPr>
            <a:spLocks noGrp="1"/>
          </p:cNvSpPr>
          <p:nvPr>
            <p:ph sz="quarter" idx="1"/>
          </p:nvPr>
        </p:nvSpPr>
        <p:spPr/>
        <p:txBody>
          <a:bodyPr/>
          <a:lstStyle/>
          <a:p>
            <a:r>
              <a:rPr lang="en-US" dirty="0"/>
              <a:t>An overthrow or repudiation and the thorough replacement of an established government or political system by the people governed.</a:t>
            </a:r>
          </a:p>
          <a:p>
            <a:r>
              <a:rPr lang="en-US" dirty="0"/>
              <a:t>A radical and pervasive change in society and the social structure, especially one made suddenly and often accompanied by violence.</a:t>
            </a:r>
          </a:p>
          <a:p>
            <a:r>
              <a:rPr lang="en-US" dirty="0"/>
              <a:t>A sudden, complete or marked change in something.</a:t>
            </a:r>
          </a:p>
        </p:txBody>
      </p:sp>
    </p:spTree>
    <p:extLst>
      <p:ext uri="{BB962C8B-B14F-4D97-AF65-F5344CB8AC3E}">
        <p14:creationId xmlns:p14="http://schemas.microsoft.com/office/powerpoint/2010/main" val="2547002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Slave Revolts</a:t>
            </a:r>
          </a:p>
        </p:txBody>
      </p:sp>
      <p:sp>
        <p:nvSpPr>
          <p:cNvPr id="3" name="Content Placeholder 2"/>
          <p:cNvSpPr>
            <a:spLocks noGrp="1"/>
          </p:cNvSpPr>
          <p:nvPr>
            <p:ph sz="quarter" idx="1"/>
          </p:nvPr>
        </p:nvSpPr>
        <p:spPr>
          <a:xfrm>
            <a:off x="4495800" y="1447800"/>
            <a:ext cx="4191000" cy="5105400"/>
          </a:xfrm>
        </p:spPr>
        <p:txBody>
          <a:bodyPr/>
          <a:lstStyle/>
          <a:p>
            <a:r>
              <a:rPr lang="en-US" dirty="0"/>
              <a:t>Turner’s Rebellion led by the slave Nat Turner.</a:t>
            </a:r>
          </a:p>
          <a:p>
            <a:r>
              <a:rPr lang="en-US" dirty="0"/>
              <a:t>70 slaves, killed more than 50 white people.</a:t>
            </a:r>
          </a:p>
          <a:p>
            <a:r>
              <a:rPr lang="en-US" dirty="0"/>
              <a:t>This event alarmed many white southerners.</a:t>
            </a:r>
          </a:p>
          <a:p>
            <a:pPr lvl="1"/>
            <a:r>
              <a:rPr lang="en-US" dirty="0"/>
              <a:t>Why? How would they answer?</a:t>
            </a:r>
          </a:p>
          <a:p>
            <a:r>
              <a:rPr lang="en-US" dirty="0"/>
              <a:t>What previous slave revolt occurred in South Carolina?</a:t>
            </a:r>
          </a:p>
        </p:txBody>
      </p:sp>
      <p:pic>
        <p:nvPicPr>
          <p:cNvPr id="14338" name="Picture 2" descr="C:\Users\gcampbell\Desktop\250px-Nat_Turner_captur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88168"/>
            <a:ext cx="4185377" cy="4017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119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Growth of Nationalism</a:t>
            </a:r>
          </a:p>
        </p:txBody>
      </p:sp>
    </p:spTree>
    <p:extLst>
      <p:ext uri="{BB962C8B-B14F-4D97-AF65-F5344CB8AC3E}">
        <p14:creationId xmlns:p14="http://schemas.microsoft.com/office/powerpoint/2010/main" val="29339767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 Ideas</a:t>
            </a:r>
          </a:p>
        </p:txBody>
      </p:sp>
      <p:sp>
        <p:nvSpPr>
          <p:cNvPr id="3" name="Content Placeholder 2"/>
          <p:cNvSpPr>
            <a:spLocks noGrp="1"/>
          </p:cNvSpPr>
          <p:nvPr>
            <p:ph sz="quarter" idx="1"/>
          </p:nvPr>
        </p:nvSpPr>
        <p:spPr/>
        <p:txBody>
          <a:bodyPr/>
          <a:lstStyle/>
          <a:p>
            <a:r>
              <a:rPr lang="en-US" dirty="0"/>
              <a:t>Nationalism</a:t>
            </a:r>
          </a:p>
          <a:p>
            <a:r>
              <a:rPr lang="en-US" dirty="0"/>
              <a:t>“Era of Good Feelings”</a:t>
            </a:r>
          </a:p>
          <a:p>
            <a:r>
              <a:rPr lang="en-US" dirty="0"/>
              <a:t>Monroe Doctrine</a:t>
            </a:r>
          </a:p>
          <a:p>
            <a:r>
              <a:rPr lang="en-US" dirty="0"/>
              <a:t>“The Corrupt Bargain”</a:t>
            </a:r>
          </a:p>
        </p:txBody>
      </p:sp>
    </p:spTree>
    <p:extLst>
      <p:ext uri="{BB962C8B-B14F-4D97-AF65-F5344CB8AC3E}">
        <p14:creationId xmlns:p14="http://schemas.microsoft.com/office/powerpoint/2010/main" val="31372197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dirty="0"/>
              <a:t>Do you consider yourself a North Carolinian or an American?</a:t>
            </a:r>
          </a:p>
          <a:p>
            <a:r>
              <a:rPr lang="en-US" dirty="0"/>
              <a:t>What does “nationalism” mean?</a:t>
            </a:r>
          </a:p>
          <a:p>
            <a:r>
              <a:rPr lang="en-US" dirty="0"/>
              <a:t>Do you think that people feel this way today?</a:t>
            </a:r>
          </a:p>
        </p:txBody>
      </p:sp>
    </p:spTree>
    <p:extLst>
      <p:ext uri="{BB962C8B-B14F-4D97-AF65-F5344CB8AC3E}">
        <p14:creationId xmlns:p14="http://schemas.microsoft.com/office/powerpoint/2010/main" val="1048299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Growing National Spirit</a:t>
            </a:r>
          </a:p>
        </p:txBody>
      </p:sp>
      <p:sp>
        <p:nvSpPr>
          <p:cNvPr id="3" name="Content Placeholder 2"/>
          <p:cNvSpPr>
            <a:spLocks noGrp="1"/>
          </p:cNvSpPr>
          <p:nvPr>
            <p:ph sz="quarter" idx="1"/>
          </p:nvPr>
        </p:nvSpPr>
        <p:spPr/>
        <p:txBody>
          <a:bodyPr/>
          <a:lstStyle/>
          <a:p>
            <a:r>
              <a:rPr lang="en-US" dirty="0"/>
              <a:t>James Monroe is the President from 1817-1825.</a:t>
            </a:r>
          </a:p>
          <a:p>
            <a:pPr lvl="1"/>
            <a:r>
              <a:rPr lang="en-US" dirty="0"/>
              <a:t>He is re-elected with an overwhelming majority.</a:t>
            </a:r>
          </a:p>
          <a:p>
            <a:r>
              <a:rPr lang="en-US" dirty="0"/>
              <a:t>“Era of Good Feelings”</a:t>
            </a:r>
          </a:p>
        </p:txBody>
      </p:sp>
      <p:pic>
        <p:nvPicPr>
          <p:cNvPr id="17410" name="Picture 2" descr="C:\Users\gcampbell\Desktop\220px-Jm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362200"/>
            <a:ext cx="3151875" cy="3796577"/>
          </a:xfrm>
          <a:prstGeom prst="rect">
            <a:avLst/>
          </a:prstGeom>
          <a:noFill/>
          <a:extLst>
            <a:ext uri="{909E8E84-426E-40DD-AFC4-6F175D3DCCD1}">
              <a14:hiddenFill xmlns:a14="http://schemas.microsoft.com/office/drawing/2010/main">
                <a:solidFill>
                  <a:srgbClr val="FFFFFF"/>
                </a:solidFill>
              </a14:hiddenFill>
            </a:ext>
          </a:extLst>
        </p:spPr>
      </p:pic>
      <p:pic>
        <p:nvPicPr>
          <p:cNvPr id="17411" name="Picture 3" descr="C:\Users\gcampbell\Desktop\182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859505"/>
            <a:ext cx="5012652" cy="3665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769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Nationalism in the Courts</a:t>
            </a:r>
          </a:p>
        </p:txBody>
      </p:sp>
      <p:sp>
        <p:nvSpPr>
          <p:cNvPr id="3" name="Content Placeholder 2"/>
          <p:cNvSpPr>
            <a:spLocks noGrp="1"/>
          </p:cNvSpPr>
          <p:nvPr>
            <p:ph sz="quarter" idx="1"/>
          </p:nvPr>
        </p:nvSpPr>
        <p:spPr/>
        <p:txBody>
          <a:bodyPr>
            <a:normAutofit/>
          </a:bodyPr>
          <a:lstStyle/>
          <a:p>
            <a:r>
              <a:rPr lang="en-US" dirty="0"/>
              <a:t>John Marshall</a:t>
            </a:r>
          </a:p>
          <a:p>
            <a:r>
              <a:rPr lang="en-US" dirty="0"/>
              <a:t>Dartmouth College vs. Woodward</a:t>
            </a:r>
          </a:p>
          <a:p>
            <a:pPr lvl="1"/>
            <a:r>
              <a:rPr lang="en-US" dirty="0"/>
              <a:t>United States Supreme Court decision dealing with the application of the Contracts Clause of the United States Constitution to private corporations.  The decision settled the nature of public versus private charters and resulted in the rise of the American business corporation and the American free enterprise system.</a:t>
            </a:r>
          </a:p>
          <a:p>
            <a:r>
              <a:rPr lang="en-US" dirty="0"/>
              <a:t>Leads to Federal protection against contracts</a:t>
            </a:r>
          </a:p>
          <a:p>
            <a:r>
              <a:rPr lang="en-US" dirty="0"/>
              <a:t>What does a ruling like this do for the federal government?</a:t>
            </a:r>
          </a:p>
        </p:txBody>
      </p:sp>
    </p:spTree>
    <p:extLst>
      <p:ext uri="{BB962C8B-B14F-4D97-AF65-F5344CB8AC3E}">
        <p14:creationId xmlns:p14="http://schemas.microsoft.com/office/powerpoint/2010/main" val="3017149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Monroe Doctrine</a:t>
            </a:r>
          </a:p>
        </p:txBody>
      </p:sp>
      <p:sp>
        <p:nvSpPr>
          <p:cNvPr id="3" name="Content Placeholder 2"/>
          <p:cNvSpPr>
            <a:spLocks noGrp="1"/>
          </p:cNvSpPr>
          <p:nvPr>
            <p:ph sz="quarter" idx="1"/>
          </p:nvPr>
        </p:nvSpPr>
        <p:spPr/>
        <p:txBody>
          <a:bodyPr/>
          <a:lstStyle/>
          <a:p>
            <a:r>
              <a:rPr lang="en-US" dirty="0"/>
              <a:t>It proclaims the United States’ growing prominence in the Western Hemisphere.</a:t>
            </a:r>
          </a:p>
          <a:p>
            <a:r>
              <a:rPr lang="en-US" dirty="0"/>
              <a:t>What does it say?</a:t>
            </a:r>
          </a:p>
          <a:p>
            <a:pPr lvl="1"/>
            <a:r>
              <a:rPr lang="en-US" dirty="0"/>
              <a:t>The U.S. would not become involved in European affairs, nor would it take sides among them.</a:t>
            </a:r>
          </a:p>
          <a:p>
            <a:pPr lvl="1"/>
            <a:r>
              <a:rPr lang="en-US" dirty="0"/>
              <a:t>The U.S. recognized the newly independent countries in the Western Hemisphere and would not try to dominate them.</a:t>
            </a:r>
          </a:p>
          <a:p>
            <a:pPr lvl="1"/>
            <a:r>
              <a:rPr lang="en-US" dirty="0"/>
              <a:t>The U.S. would not permit any further colonization of the Americas and any attempt by a European country to do would be seen as an act of aggression toward the U.S.</a:t>
            </a:r>
          </a:p>
        </p:txBody>
      </p:sp>
    </p:spTree>
    <p:extLst>
      <p:ext uri="{BB962C8B-B14F-4D97-AF65-F5344CB8AC3E}">
        <p14:creationId xmlns:p14="http://schemas.microsoft.com/office/powerpoint/2010/main" val="239165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the Monroe Doctrine</a:t>
            </a:r>
          </a:p>
        </p:txBody>
      </p:sp>
      <p:sp>
        <p:nvSpPr>
          <p:cNvPr id="3" name="Content Placeholder 2"/>
          <p:cNvSpPr>
            <a:spLocks noGrp="1"/>
          </p:cNvSpPr>
          <p:nvPr>
            <p:ph sz="quarter" idx="1"/>
          </p:nvPr>
        </p:nvSpPr>
        <p:spPr/>
        <p:txBody>
          <a:bodyPr/>
          <a:lstStyle/>
          <a:p>
            <a:r>
              <a:rPr lang="en-US" dirty="0"/>
              <a:t>Despite lacking a powerful military, no one challenged the U.S.</a:t>
            </a:r>
          </a:p>
          <a:p>
            <a:r>
              <a:rPr lang="en-US" dirty="0"/>
              <a:t>The U.S. positioned itself as the dominant country in the Western Hemisphere.</a:t>
            </a:r>
          </a:p>
          <a:p>
            <a:r>
              <a:rPr lang="en-US" dirty="0"/>
              <a:t>The U.S. established a precedent for setting world policy.</a:t>
            </a:r>
          </a:p>
        </p:txBody>
      </p:sp>
    </p:spTree>
    <p:extLst>
      <p:ext uri="{BB962C8B-B14F-4D97-AF65-F5344CB8AC3E}">
        <p14:creationId xmlns:p14="http://schemas.microsoft.com/office/powerpoint/2010/main" val="172233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228600"/>
            <a:ext cx="7772400" cy="1143000"/>
          </a:xfrm>
        </p:spPr>
        <p:txBody>
          <a:bodyPr/>
          <a:lstStyle/>
          <a:p>
            <a:r>
              <a:rPr lang="en-US" dirty="0"/>
              <a:t>The Election of 1824</a:t>
            </a:r>
          </a:p>
        </p:txBody>
      </p:sp>
      <p:sp>
        <p:nvSpPr>
          <p:cNvPr id="3" name="Content Placeholder 2"/>
          <p:cNvSpPr>
            <a:spLocks noGrp="1"/>
          </p:cNvSpPr>
          <p:nvPr>
            <p:ph sz="quarter" idx="4294967295"/>
          </p:nvPr>
        </p:nvSpPr>
        <p:spPr>
          <a:xfrm>
            <a:off x="381000" y="1524000"/>
            <a:ext cx="7772400" cy="4572000"/>
          </a:xfrm>
        </p:spPr>
        <p:txBody>
          <a:bodyPr/>
          <a:lstStyle/>
          <a:p>
            <a:r>
              <a:rPr lang="en-US" dirty="0"/>
              <a:t>Candidates:</a:t>
            </a:r>
          </a:p>
          <a:p>
            <a:pPr lvl="1"/>
            <a:r>
              <a:rPr lang="en-US" dirty="0"/>
              <a:t>John Quincy Adams from Massachusetts.</a:t>
            </a:r>
          </a:p>
          <a:p>
            <a:pPr lvl="1"/>
            <a:r>
              <a:rPr lang="en-US" dirty="0"/>
              <a:t>Henry Clay from Kentucky.</a:t>
            </a:r>
          </a:p>
          <a:p>
            <a:pPr lvl="1"/>
            <a:r>
              <a:rPr lang="en-US" dirty="0"/>
              <a:t>John C. Calhoun from South Carolina.</a:t>
            </a:r>
          </a:p>
          <a:p>
            <a:pPr lvl="1"/>
            <a:r>
              <a:rPr lang="en-US" dirty="0"/>
              <a:t>Andrew “Old Hickory” Jackson from Tennessee.</a:t>
            </a:r>
          </a:p>
          <a:p>
            <a:r>
              <a:rPr lang="en-US" dirty="0"/>
              <a:t>All had their attributes and had devoted supporters.</a:t>
            </a:r>
          </a:p>
          <a:p>
            <a:r>
              <a:rPr lang="en-US" dirty="0"/>
              <a:t>Jackson won the most votes in the electoral college, but not a majority.</a:t>
            </a:r>
          </a:p>
          <a:p>
            <a:pPr lvl="1"/>
            <a:r>
              <a:rPr lang="en-US" dirty="0"/>
              <a:t>House of Representatives decided the President.</a:t>
            </a:r>
          </a:p>
        </p:txBody>
      </p:sp>
    </p:spTree>
    <p:extLst>
      <p:ext uri="{BB962C8B-B14F-4D97-AF65-F5344CB8AC3E}">
        <p14:creationId xmlns:p14="http://schemas.microsoft.com/office/powerpoint/2010/main" val="2552011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down)">
                                      <p:cBhvr>
                                        <p:cTn id="29" dur="500"/>
                                        <p:tgtEl>
                                          <p:spTgt spid="3">
                                            <p:txEl>
                                              <p:pRg st="6" end="6"/>
                                            </p:tx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gcampbell\Desktop\200px-JCCalhoun-182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28600"/>
            <a:ext cx="2540000" cy="3098800"/>
          </a:xfrm>
          <a:prstGeom prst="rect">
            <a:avLst/>
          </a:prstGeom>
          <a:noFill/>
          <a:extLst>
            <a:ext uri="{909E8E84-426E-40DD-AFC4-6F175D3DCCD1}">
              <a14:hiddenFill xmlns:a14="http://schemas.microsoft.com/office/drawing/2010/main">
                <a:solidFill>
                  <a:srgbClr val="FFFFFF"/>
                </a:solidFill>
              </a14:hiddenFill>
            </a:ext>
          </a:extLst>
        </p:spPr>
      </p:pic>
      <p:pic>
        <p:nvPicPr>
          <p:cNvPr id="21507" name="Picture 3" descr="C:\Users\gcampbell\Desktop\220px-Henry_Clay[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7080" y="228600"/>
            <a:ext cx="2571520" cy="3098800"/>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Users\gcampbell\Desktop\Andrew_jackson_head[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6834" y="3536198"/>
            <a:ext cx="1866605" cy="3009901"/>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Users\gcampbell\Desktop\John-Quincy-Adams[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3536199"/>
            <a:ext cx="2377821" cy="300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1354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 Ideas</a:t>
            </a:r>
          </a:p>
        </p:txBody>
      </p:sp>
      <p:sp>
        <p:nvSpPr>
          <p:cNvPr id="3" name="Content Placeholder 2"/>
          <p:cNvSpPr>
            <a:spLocks noGrp="1"/>
          </p:cNvSpPr>
          <p:nvPr>
            <p:ph sz="quarter" idx="1"/>
          </p:nvPr>
        </p:nvSpPr>
        <p:spPr/>
        <p:txBody>
          <a:bodyPr/>
          <a:lstStyle/>
          <a:p>
            <a:r>
              <a:rPr lang="en-US" dirty="0"/>
              <a:t>Industrial Revolution</a:t>
            </a:r>
          </a:p>
          <a:p>
            <a:r>
              <a:rPr lang="en-US" dirty="0"/>
              <a:t>“Interchangeable Parts”</a:t>
            </a:r>
          </a:p>
          <a:p>
            <a:r>
              <a:rPr lang="en-US" dirty="0"/>
              <a:t>Transportation Innovations: Cumberland Road and Erie Canal</a:t>
            </a:r>
          </a:p>
        </p:txBody>
      </p:sp>
    </p:spTree>
    <p:extLst>
      <p:ext uri="{BB962C8B-B14F-4D97-AF65-F5344CB8AC3E}">
        <p14:creationId xmlns:p14="http://schemas.microsoft.com/office/powerpoint/2010/main" val="5829044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descr="C:\Users\gcampbell\Desktop\ElectoralCollege182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17838"/>
            <a:ext cx="8458200" cy="6187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47739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Corrupt Bargain”</a:t>
            </a:r>
          </a:p>
        </p:txBody>
      </p:sp>
      <p:sp>
        <p:nvSpPr>
          <p:cNvPr id="3" name="Content Placeholder 2"/>
          <p:cNvSpPr>
            <a:spLocks noGrp="1"/>
          </p:cNvSpPr>
          <p:nvPr>
            <p:ph sz="quarter" idx="1"/>
          </p:nvPr>
        </p:nvSpPr>
        <p:spPr/>
        <p:txBody>
          <a:bodyPr/>
          <a:lstStyle/>
          <a:p>
            <a:r>
              <a:rPr lang="en-US" dirty="0"/>
              <a:t>Jackson did not win a majority in the electoral college.</a:t>
            </a:r>
          </a:p>
          <a:p>
            <a:r>
              <a:rPr lang="en-US" dirty="0"/>
              <a:t>Adams came in second.</a:t>
            </a:r>
          </a:p>
          <a:p>
            <a:r>
              <a:rPr lang="en-US" dirty="0"/>
              <a:t>Constitutional, the House of Representatives votes.</a:t>
            </a:r>
          </a:p>
          <a:p>
            <a:r>
              <a:rPr lang="en-US" dirty="0"/>
              <a:t>Clay used his influence to help Adams.</a:t>
            </a:r>
          </a:p>
          <a:p>
            <a:pPr lvl="1"/>
            <a:r>
              <a:rPr lang="en-US" dirty="0"/>
              <a:t>Became his Secretary of State.</a:t>
            </a:r>
          </a:p>
        </p:txBody>
      </p:sp>
      <p:pic>
        <p:nvPicPr>
          <p:cNvPr id="22530" name="Picture 2" descr="C:\Users\gcampbell\Desktop\1-Corrupt-Bargai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886200"/>
            <a:ext cx="3997098" cy="2686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8463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Age of Jackson</a:t>
            </a:r>
          </a:p>
        </p:txBody>
      </p:sp>
      <p:pic>
        <p:nvPicPr>
          <p:cNvPr id="23554" name="Picture 2" descr="C:\Users\gcampbell\Desktop\Elt20081001204258830397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2667000"/>
            <a:ext cx="4463872" cy="3943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5908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 Ideas</a:t>
            </a:r>
          </a:p>
        </p:txBody>
      </p:sp>
      <p:sp>
        <p:nvSpPr>
          <p:cNvPr id="3" name="Content Placeholder 2"/>
          <p:cNvSpPr>
            <a:spLocks noGrp="1"/>
          </p:cNvSpPr>
          <p:nvPr>
            <p:ph sz="quarter" idx="1"/>
          </p:nvPr>
        </p:nvSpPr>
        <p:spPr/>
        <p:txBody>
          <a:bodyPr/>
          <a:lstStyle/>
          <a:p>
            <a:r>
              <a:rPr lang="en-US" dirty="0"/>
              <a:t>Spoils System</a:t>
            </a:r>
          </a:p>
          <a:p>
            <a:r>
              <a:rPr lang="en-US" dirty="0"/>
              <a:t>Nullification Crisis</a:t>
            </a:r>
          </a:p>
          <a:p>
            <a:r>
              <a:rPr lang="en-US" dirty="0"/>
              <a:t>Indian Removal</a:t>
            </a:r>
          </a:p>
          <a:p>
            <a:r>
              <a:rPr lang="en-US" dirty="0"/>
              <a:t>The Bank Wars</a:t>
            </a:r>
          </a:p>
        </p:txBody>
      </p:sp>
    </p:spTree>
    <p:extLst>
      <p:ext uri="{BB962C8B-B14F-4D97-AF65-F5344CB8AC3E}">
        <p14:creationId xmlns:p14="http://schemas.microsoft.com/office/powerpoint/2010/main" val="30024010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Andrew Jackson</a:t>
            </a:r>
          </a:p>
        </p:txBody>
      </p:sp>
      <p:sp>
        <p:nvSpPr>
          <p:cNvPr id="3" name="Content Placeholder 2"/>
          <p:cNvSpPr>
            <a:spLocks noGrp="1"/>
          </p:cNvSpPr>
          <p:nvPr>
            <p:ph sz="quarter" idx="1"/>
          </p:nvPr>
        </p:nvSpPr>
        <p:spPr/>
        <p:txBody>
          <a:bodyPr/>
          <a:lstStyle/>
          <a:p>
            <a:r>
              <a:rPr lang="en-US" dirty="0"/>
              <a:t>Anti-Federalist, but believed the Union and the federal government had power over the states. </a:t>
            </a:r>
          </a:p>
          <a:p>
            <a:r>
              <a:rPr lang="en-US" dirty="0"/>
              <a:t>Ignored the Supreme Court</a:t>
            </a:r>
          </a:p>
          <a:p>
            <a:r>
              <a:rPr lang="en-US" dirty="0"/>
              <a:t>Took advantage of the veto.</a:t>
            </a:r>
          </a:p>
          <a:p>
            <a:r>
              <a:rPr lang="en-US" dirty="0"/>
              <a:t>Spoils System</a:t>
            </a:r>
          </a:p>
          <a:p>
            <a:pPr lvl="1"/>
            <a:r>
              <a:rPr lang="en-US" dirty="0"/>
              <a:t>What can that tell us about Jackson?</a:t>
            </a:r>
          </a:p>
          <a:p>
            <a:pPr lvl="1"/>
            <a:r>
              <a:rPr lang="en-US" dirty="0"/>
              <a:t>What will this do to his government?</a:t>
            </a:r>
          </a:p>
        </p:txBody>
      </p:sp>
    </p:spTree>
    <p:extLst>
      <p:ext uri="{BB962C8B-B14F-4D97-AF65-F5344CB8AC3E}">
        <p14:creationId xmlns:p14="http://schemas.microsoft.com/office/powerpoint/2010/main" val="101704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Spoils System</a:t>
            </a:r>
          </a:p>
        </p:txBody>
      </p:sp>
      <p:sp>
        <p:nvSpPr>
          <p:cNvPr id="3" name="Content Placeholder 2"/>
          <p:cNvSpPr>
            <a:spLocks noGrp="1"/>
          </p:cNvSpPr>
          <p:nvPr>
            <p:ph sz="quarter" idx="1"/>
          </p:nvPr>
        </p:nvSpPr>
        <p:spPr/>
        <p:txBody>
          <a:bodyPr/>
          <a:lstStyle/>
          <a:p>
            <a:r>
              <a:rPr lang="en-US" dirty="0"/>
              <a:t>Rewarded supporters with government positions.</a:t>
            </a:r>
          </a:p>
          <a:p>
            <a:r>
              <a:rPr lang="en-US" dirty="0"/>
              <a:t>He valued loyalty over experience.</a:t>
            </a:r>
          </a:p>
          <a:p>
            <a:r>
              <a:rPr lang="en-US" dirty="0"/>
              <a:t>He tried to get rid of the “old guard.”</a:t>
            </a:r>
          </a:p>
          <a:p>
            <a:pPr lvl="1"/>
            <a:r>
              <a:rPr lang="en-US" dirty="0"/>
              <a:t>1/5 of the federal bureaucrats were replaced.</a:t>
            </a:r>
          </a:p>
          <a:p>
            <a:pPr lvl="1"/>
            <a:r>
              <a:rPr lang="en-US" dirty="0"/>
              <a:t>Many of these individuals were upset by this.</a:t>
            </a:r>
          </a:p>
        </p:txBody>
      </p:sp>
    </p:spTree>
    <p:extLst>
      <p:ext uri="{BB962C8B-B14F-4D97-AF65-F5344CB8AC3E}">
        <p14:creationId xmlns:p14="http://schemas.microsoft.com/office/powerpoint/2010/main" val="2050857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0" dur="500"/>
                                        <p:tgtEl>
                                          <p:spTgt spid="3">
                                            <p:txEl>
                                              <p:pRg st="3" end="3"/>
                                            </p:txEl>
                                          </p:spTgt>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dirty="0"/>
              <a:t>What is </a:t>
            </a:r>
            <a:r>
              <a:rPr lang="en-US" dirty="0" err="1"/>
              <a:t>Jacksonian</a:t>
            </a:r>
            <a:r>
              <a:rPr lang="en-US" dirty="0"/>
              <a:t> Democracy?</a:t>
            </a:r>
          </a:p>
          <a:p>
            <a:r>
              <a:rPr lang="en-US" dirty="0"/>
              <a:t>How does this lead to an expansion of suffrage?</a:t>
            </a:r>
          </a:p>
          <a:p>
            <a:r>
              <a:rPr lang="en-US" dirty="0"/>
              <a:t>How is the Spoils System related to patronage?</a:t>
            </a:r>
          </a:p>
        </p:txBody>
      </p:sp>
    </p:spTree>
    <p:extLst>
      <p:ext uri="{BB962C8B-B14F-4D97-AF65-F5344CB8AC3E}">
        <p14:creationId xmlns:p14="http://schemas.microsoft.com/office/powerpoint/2010/main" val="37678630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Nullification Crisis</a:t>
            </a:r>
          </a:p>
        </p:txBody>
      </p:sp>
      <p:sp>
        <p:nvSpPr>
          <p:cNvPr id="3" name="Content Placeholder 2"/>
          <p:cNvSpPr>
            <a:spLocks noGrp="1"/>
          </p:cNvSpPr>
          <p:nvPr>
            <p:ph sz="quarter" idx="1"/>
          </p:nvPr>
        </p:nvSpPr>
        <p:spPr/>
        <p:txBody>
          <a:bodyPr/>
          <a:lstStyle/>
          <a:p>
            <a:r>
              <a:rPr lang="en-US" dirty="0"/>
              <a:t>What was the main conflict which caused the Nullification Crisis?</a:t>
            </a:r>
          </a:p>
          <a:p>
            <a:r>
              <a:rPr lang="en-US" dirty="0"/>
              <a:t>What is the role of John C. Calhoun?</a:t>
            </a:r>
          </a:p>
          <a:p>
            <a:r>
              <a:rPr lang="en-US" dirty="0"/>
              <a:t>How does this crisis lead to a rise in sectionalism?</a:t>
            </a:r>
          </a:p>
          <a:p>
            <a:r>
              <a:rPr lang="en-US" dirty="0"/>
              <a:t>What future events are connected to the Nullification Crisis?</a:t>
            </a:r>
          </a:p>
        </p:txBody>
      </p:sp>
      <p:pic>
        <p:nvPicPr>
          <p:cNvPr id="24578" name="Picture 2" descr="C:\Users\gcampbell\Desktop\Nullification-Debat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657600"/>
            <a:ext cx="3657600" cy="3043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7271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were Southerners upset?</a:t>
            </a:r>
          </a:p>
        </p:txBody>
      </p:sp>
      <p:sp>
        <p:nvSpPr>
          <p:cNvPr id="3" name="Content Placeholder 2"/>
          <p:cNvSpPr>
            <a:spLocks noGrp="1"/>
          </p:cNvSpPr>
          <p:nvPr>
            <p:ph sz="quarter" idx="1"/>
          </p:nvPr>
        </p:nvSpPr>
        <p:spPr/>
        <p:txBody>
          <a:bodyPr/>
          <a:lstStyle/>
          <a:p>
            <a:r>
              <a:rPr lang="en-US" dirty="0"/>
              <a:t>The South felt the tariffs did more harm than good.</a:t>
            </a:r>
          </a:p>
          <a:p>
            <a:r>
              <a:rPr lang="en-US" dirty="0"/>
              <a:t>The South was growing slower than the rest of the nation.</a:t>
            </a:r>
          </a:p>
          <a:p>
            <a:pPr lvl="1"/>
            <a:r>
              <a:rPr lang="en-US" dirty="0"/>
              <a:t>Differences between the northern and southern economies?</a:t>
            </a:r>
          </a:p>
          <a:p>
            <a:r>
              <a:rPr lang="en-US" dirty="0"/>
              <a:t>Cotton prices were falling and good growing land was becoming scarce.</a:t>
            </a:r>
          </a:p>
        </p:txBody>
      </p:sp>
    </p:spTree>
    <p:extLst>
      <p:ext uri="{BB962C8B-B14F-4D97-AF65-F5344CB8AC3E}">
        <p14:creationId xmlns:p14="http://schemas.microsoft.com/office/powerpoint/2010/main" val="1624865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1832 Tariff Conflict</a:t>
            </a:r>
          </a:p>
        </p:txBody>
      </p:sp>
      <p:sp>
        <p:nvSpPr>
          <p:cNvPr id="3" name="Content Placeholder 2"/>
          <p:cNvSpPr>
            <a:spLocks noGrp="1"/>
          </p:cNvSpPr>
          <p:nvPr>
            <p:ph sz="quarter" idx="1"/>
          </p:nvPr>
        </p:nvSpPr>
        <p:spPr/>
        <p:txBody>
          <a:bodyPr/>
          <a:lstStyle/>
          <a:p>
            <a:r>
              <a:rPr lang="en-US" dirty="0"/>
              <a:t>1828, “Tariff of Abomination”</a:t>
            </a:r>
          </a:p>
          <a:p>
            <a:r>
              <a:rPr lang="en-US" dirty="0"/>
              <a:t>South Carolina Exposition written</a:t>
            </a:r>
          </a:p>
          <a:p>
            <a:r>
              <a:rPr lang="en-US" dirty="0"/>
              <a:t>1832, new tariff, “Force Bill”</a:t>
            </a:r>
          </a:p>
          <a:p>
            <a:r>
              <a:rPr lang="en-US" dirty="0"/>
              <a:t>South Carolina’s reaction?</a:t>
            </a:r>
          </a:p>
          <a:p>
            <a:r>
              <a:rPr lang="en-US" dirty="0"/>
              <a:t>Andrew Jackson’s response?</a:t>
            </a:r>
          </a:p>
          <a:p>
            <a:r>
              <a:rPr lang="en-US" dirty="0"/>
              <a:t>Henry Clay’s “Compromise” Tariff?</a:t>
            </a:r>
          </a:p>
        </p:txBody>
      </p:sp>
    </p:spTree>
    <p:extLst>
      <p:ext uri="{BB962C8B-B14F-4D97-AF65-F5344CB8AC3E}">
        <p14:creationId xmlns:p14="http://schemas.microsoft.com/office/powerpoint/2010/main" val="4240302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714" y="136071"/>
            <a:ext cx="5943600" cy="1143000"/>
          </a:xfrm>
        </p:spPr>
        <p:txBody>
          <a:bodyPr/>
          <a:lstStyle/>
          <a:p>
            <a:r>
              <a:rPr lang="en-US" dirty="0"/>
              <a:t>Inventions and Innovations</a:t>
            </a:r>
          </a:p>
        </p:txBody>
      </p:sp>
      <p:sp>
        <p:nvSpPr>
          <p:cNvPr id="3" name="Content Placeholder 2"/>
          <p:cNvSpPr>
            <a:spLocks noGrp="1"/>
          </p:cNvSpPr>
          <p:nvPr>
            <p:ph sz="quarter" idx="1"/>
          </p:nvPr>
        </p:nvSpPr>
        <p:spPr>
          <a:xfrm>
            <a:off x="304800" y="1371600"/>
            <a:ext cx="4648200" cy="5181600"/>
          </a:xfrm>
        </p:spPr>
        <p:txBody>
          <a:bodyPr>
            <a:normAutofit/>
          </a:bodyPr>
          <a:lstStyle/>
          <a:p>
            <a:r>
              <a:rPr lang="en-US" dirty="0"/>
              <a:t>The Industrial Revolution</a:t>
            </a:r>
          </a:p>
          <a:p>
            <a:pPr lvl="1"/>
            <a:r>
              <a:rPr lang="en-US" dirty="0"/>
              <a:t>Rise of the Textile Industry</a:t>
            </a:r>
          </a:p>
          <a:p>
            <a:pPr lvl="1"/>
            <a:r>
              <a:rPr lang="en-US" dirty="0"/>
              <a:t>What characterized the 19</a:t>
            </a:r>
            <a:r>
              <a:rPr lang="en-US" baseline="30000" dirty="0"/>
              <a:t>th</a:t>
            </a:r>
            <a:r>
              <a:rPr lang="en-US" dirty="0"/>
              <a:t> century textile factory?</a:t>
            </a:r>
          </a:p>
          <a:p>
            <a:pPr lvl="2"/>
            <a:r>
              <a:rPr lang="en-US" dirty="0"/>
              <a:t>Centralized</a:t>
            </a:r>
          </a:p>
          <a:p>
            <a:pPr lvl="2"/>
            <a:r>
              <a:rPr lang="en-US" dirty="0"/>
              <a:t>J.D. Rockefeller </a:t>
            </a:r>
          </a:p>
          <a:p>
            <a:r>
              <a:rPr lang="en-US" dirty="0"/>
              <a:t>Eli Whitney’s “Interchangeable Parts”</a:t>
            </a:r>
          </a:p>
          <a:p>
            <a:pPr lvl="1"/>
            <a:r>
              <a:rPr lang="en-US" dirty="0"/>
              <a:t>Who was the modern innovator that used this similar idea for his factory?</a:t>
            </a:r>
          </a:p>
          <a:p>
            <a:pPr lvl="2"/>
            <a:r>
              <a:rPr lang="en-US" dirty="0"/>
              <a:t>Other examples?</a:t>
            </a:r>
          </a:p>
        </p:txBody>
      </p:sp>
      <p:pic>
        <p:nvPicPr>
          <p:cNvPr id="1027" name="Picture 3" descr="C:\Users\gcampbell\Desktop\factories-beginning-industrial-revolution-800x8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524000"/>
            <a:ext cx="44704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148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Nullification Crisis, cont.</a:t>
            </a:r>
          </a:p>
        </p:txBody>
      </p:sp>
      <p:sp>
        <p:nvSpPr>
          <p:cNvPr id="3" name="Content Placeholder 2"/>
          <p:cNvSpPr>
            <a:spLocks noGrp="1"/>
          </p:cNvSpPr>
          <p:nvPr>
            <p:ph sz="quarter" idx="1"/>
          </p:nvPr>
        </p:nvSpPr>
        <p:spPr/>
        <p:txBody>
          <a:bodyPr/>
          <a:lstStyle/>
          <a:p>
            <a:r>
              <a:rPr lang="en-US" dirty="0"/>
              <a:t>The idea of “nullification” was proposed by Jefferson and Madison in the Virginia and Kentucky Resolutions.</a:t>
            </a:r>
          </a:p>
          <a:p>
            <a:r>
              <a:rPr lang="en-US" dirty="0"/>
              <a:t>South Caroline declared that states had the right to nullify federal laws, even secede from the Union.</a:t>
            </a:r>
          </a:p>
          <a:p>
            <a:r>
              <a:rPr lang="en-US" dirty="0"/>
              <a:t>After the Tariff of 1832, South Carolina declared the tariffs null and void and refused to collect the tax.</a:t>
            </a:r>
          </a:p>
          <a:p>
            <a:r>
              <a:rPr lang="en-US" dirty="0"/>
              <a:t>Jackson, with the Force Bill, threatened military intervention if South Carolina did not comply.</a:t>
            </a:r>
          </a:p>
          <a:p>
            <a:r>
              <a:rPr lang="en-US" dirty="0"/>
              <a:t>How did this crisis end?</a:t>
            </a:r>
          </a:p>
        </p:txBody>
      </p:sp>
    </p:spTree>
    <p:extLst>
      <p:ext uri="{BB962C8B-B14F-4D97-AF65-F5344CB8AC3E}">
        <p14:creationId xmlns:p14="http://schemas.microsoft.com/office/powerpoint/2010/main" val="232843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Nullification Crisis, cont.</a:t>
            </a:r>
          </a:p>
        </p:txBody>
      </p:sp>
      <p:sp>
        <p:nvSpPr>
          <p:cNvPr id="3" name="Content Placeholder 2"/>
          <p:cNvSpPr>
            <a:spLocks noGrp="1"/>
          </p:cNvSpPr>
          <p:nvPr>
            <p:ph sz="quarter" idx="1"/>
          </p:nvPr>
        </p:nvSpPr>
        <p:spPr/>
        <p:txBody>
          <a:bodyPr/>
          <a:lstStyle/>
          <a:p>
            <a:r>
              <a:rPr lang="en-US" dirty="0"/>
              <a:t>The Tariff of 1828, heavy tax on imports.</a:t>
            </a:r>
          </a:p>
          <a:p>
            <a:pPr lvl="1"/>
            <a:r>
              <a:rPr lang="en-US" dirty="0"/>
              <a:t>What would this encourage Americans to do?</a:t>
            </a:r>
          </a:p>
          <a:p>
            <a:r>
              <a:rPr lang="en-US" dirty="0"/>
              <a:t>The industrial North typically favored this tariff, why would the South be opposed to it?</a:t>
            </a:r>
          </a:p>
          <a:p>
            <a:pPr lvl="1"/>
            <a:r>
              <a:rPr lang="en-US" dirty="0"/>
              <a:t>European reaction to it?</a:t>
            </a:r>
          </a:p>
          <a:p>
            <a:pPr lvl="1"/>
            <a:r>
              <a:rPr lang="en-US" dirty="0"/>
              <a:t>“Tariff of Abomination”</a:t>
            </a:r>
          </a:p>
        </p:txBody>
      </p:sp>
    </p:spTree>
    <p:extLst>
      <p:ext uri="{BB962C8B-B14F-4D97-AF65-F5344CB8AC3E}">
        <p14:creationId xmlns:p14="http://schemas.microsoft.com/office/powerpoint/2010/main" val="3208539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Indian Removal</a:t>
            </a:r>
          </a:p>
        </p:txBody>
      </p:sp>
      <p:sp>
        <p:nvSpPr>
          <p:cNvPr id="3" name="Content Placeholder 2"/>
          <p:cNvSpPr>
            <a:spLocks noGrp="1"/>
          </p:cNvSpPr>
          <p:nvPr>
            <p:ph sz="quarter" idx="1"/>
          </p:nvPr>
        </p:nvSpPr>
        <p:spPr/>
        <p:txBody>
          <a:bodyPr>
            <a:normAutofit lnSpcReduction="10000"/>
          </a:bodyPr>
          <a:lstStyle/>
          <a:p>
            <a:r>
              <a:rPr lang="en-US" dirty="0"/>
              <a:t>What was Jackson’s goal?</a:t>
            </a:r>
          </a:p>
          <a:p>
            <a:r>
              <a:rPr lang="en-US" dirty="0"/>
              <a:t>1830, Indian Removal Act.</a:t>
            </a:r>
          </a:p>
          <a:p>
            <a:r>
              <a:rPr lang="en-US" dirty="0"/>
              <a:t>1831, Cherokee Nation vs. Georgia</a:t>
            </a:r>
          </a:p>
          <a:p>
            <a:r>
              <a:rPr lang="en-US" dirty="0"/>
              <a:t>1832, Worcester vs. Georgia</a:t>
            </a:r>
          </a:p>
          <a:p>
            <a:r>
              <a:rPr lang="en-US" dirty="0"/>
              <a:t>Jackson, “John Marshall has made his decision, now let him enforce it!”</a:t>
            </a:r>
          </a:p>
          <a:p>
            <a:r>
              <a:rPr lang="en-US" dirty="0"/>
              <a:t>The Bureau of Indian Affairs created in 1836 to deal with the Indians.</a:t>
            </a:r>
          </a:p>
          <a:p>
            <a:r>
              <a:rPr lang="en-US" dirty="0"/>
              <a:t>Resistance:</a:t>
            </a:r>
          </a:p>
          <a:p>
            <a:pPr lvl="1"/>
            <a:r>
              <a:rPr lang="en-US" dirty="0"/>
              <a:t>Black Hawk Wars</a:t>
            </a:r>
          </a:p>
          <a:p>
            <a:pPr lvl="1"/>
            <a:r>
              <a:rPr lang="en-US" dirty="0"/>
              <a:t>Second Seminole War</a:t>
            </a:r>
          </a:p>
        </p:txBody>
      </p:sp>
    </p:spTree>
    <p:extLst>
      <p:ext uri="{BB962C8B-B14F-4D97-AF65-F5344CB8AC3E}">
        <p14:creationId xmlns:p14="http://schemas.microsoft.com/office/powerpoint/2010/main" val="132578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Trail of Tears</a:t>
            </a:r>
          </a:p>
        </p:txBody>
      </p:sp>
      <p:sp>
        <p:nvSpPr>
          <p:cNvPr id="3" name="Content Placeholder 2"/>
          <p:cNvSpPr>
            <a:spLocks noGrp="1"/>
          </p:cNvSpPr>
          <p:nvPr>
            <p:ph sz="quarter" idx="1"/>
          </p:nvPr>
        </p:nvSpPr>
        <p:spPr>
          <a:xfrm>
            <a:off x="609600" y="1295400"/>
            <a:ext cx="5486400" cy="5181600"/>
          </a:xfrm>
        </p:spPr>
        <p:txBody>
          <a:bodyPr/>
          <a:lstStyle/>
          <a:p>
            <a:r>
              <a:rPr lang="en-US" dirty="0"/>
              <a:t>1838, the U.S. Army rounded up more than 15,000 Cherokees.</a:t>
            </a:r>
          </a:p>
          <a:p>
            <a:r>
              <a:rPr lang="en-US" dirty="0"/>
              <a:t>The journey is known as the “Trail of Tears.”</a:t>
            </a:r>
          </a:p>
          <a:p>
            <a:r>
              <a:rPr lang="en-US" dirty="0"/>
              <a:t>¼ died on the 116-day trip.</a:t>
            </a:r>
          </a:p>
          <a:p>
            <a:pPr lvl="1"/>
            <a:r>
              <a:rPr lang="en-US" dirty="0"/>
              <a:t>1,000 miles</a:t>
            </a:r>
          </a:p>
        </p:txBody>
      </p:sp>
      <p:pic>
        <p:nvPicPr>
          <p:cNvPr id="19458" name="Picture 2" descr="C:\Users\gcampbell\Desktop\Trail_of_Tears_Daw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8918" y="2895600"/>
            <a:ext cx="4295775" cy="3248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390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gcampbell\Desktop\Trails_of_Tears_e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28600"/>
            <a:ext cx="8257054" cy="6307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6788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Bank Wars</a:t>
            </a:r>
          </a:p>
        </p:txBody>
      </p:sp>
      <p:sp>
        <p:nvSpPr>
          <p:cNvPr id="3" name="Content Placeholder 2"/>
          <p:cNvSpPr>
            <a:spLocks noGrp="1"/>
          </p:cNvSpPr>
          <p:nvPr>
            <p:ph sz="quarter" idx="1"/>
          </p:nvPr>
        </p:nvSpPr>
        <p:spPr/>
        <p:txBody>
          <a:bodyPr/>
          <a:lstStyle/>
          <a:p>
            <a:r>
              <a:rPr lang="en-US" dirty="0"/>
              <a:t>The U.S. Bank seen as a “monster”, Panic of 1819</a:t>
            </a:r>
          </a:p>
          <a:p>
            <a:r>
              <a:rPr lang="en-US" dirty="0"/>
              <a:t>The power of a veto </a:t>
            </a:r>
          </a:p>
          <a:p>
            <a:pPr lvl="1"/>
            <a:r>
              <a:rPr lang="en-US" dirty="0"/>
              <a:t>“The bank is trying to kill me, but I will kill it.”</a:t>
            </a:r>
          </a:p>
          <a:p>
            <a:r>
              <a:rPr lang="en-US" dirty="0"/>
              <a:t>Ruined the National Republicans</a:t>
            </a:r>
          </a:p>
        </p:txBody>
      </p:sp>
      <p:pic>
        <p:nvPicPr>
          <p:cNvPr id="20482" name="Picture 2" descr="C:\Users\gcampbell\Desktop\national-bank-carto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200400"/>
            <a:ext cx="4103827"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851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Development of Transportation</a:t>
            </a:r>
          </a:p>
        </p:txBody>
      </p:sp>
      <p:sp>
        <p:nvSpPr>
          <p:cNvPr id="3" name="Content Placeholder 2"/>
          <p:cNvSpPr>
            <a:spLocks noGrp="1"/>
          </p:cNvSpPr>
          <p:nvPr>
            <p:ph sz="quarter" idx="1"/>
          </p:nvPr>
        </p:nvSpPr>
        <p:spPr>
          <a:xfrm>
            <a:off x="4876800" y="1447800"/>
            <a:ext cx="3810000" cy="5257800"/>
          </a:xfrm>
        </p:spPr>
        <p:txBody>
          <a:bodyPr>
            <a:normAutofit fontScale="92500" lnSpcReduction="20000"/>
          </a:bodyPr>
          <a:lstStyle/>
          <a:p>
            <a:r>
              <a:rPr lang="en-US" dirty="0"/>
              <a:t>Roads</a:t>
            </a:r>
          </a:p>
          <a:p>
            <a:pPr lvl="1"/>
            <a:r>
              <a:rPr lang="en-US" dirty="0"/>
              <a:t>Cumberland Road</a:t>
            </a:r>
          </a:p>
          <a:p>
            <a:r>
              <a:rPr lang="en-US" dirty="0"/>
              <a:t>River Travel and Canals</a:t>
            </a:r>
          </a:p>
          <a:p>
            <a:pPr lvl="1"/>
            <a:r>
              <a:rPr lang="en-US" dirty="0"/>
              <a:t>Erie Canal</a:t>
            </a:r>
          </a:p>
          <a:p>
            <a:pPr lvl="1"/>
            <a:r>
              <a:rPr lang="en-US" dirty="0"/>
              <a:t>Would this be beneficial for farmers? </a:t>
            </a:r>
          </a:p>
          <a:p>
            <a:r>
              <a:rPr lang="en-US" dirty="0"/>
              <a:t>Railroads</a:t>
            </a:r>
          </a:p>
          <a:p>
            <a:pPr lvl="1"/>
            <a:r>
              <a:rPr lang="en-US" dirty="0"/>
              <a:t>James Watt</a:t>
            </a:r>
          </a:p>
          <a:p>
            <a:pPr lvl="1"/>
            <a:r>
              <a:rPr lang="en-US" dirty="0"/>
              <a:t>By 1840, more than 3,300 miles of railroad track.</a:t>
            </a:r>
          </a:p>
          <a:p>
            <a:r>
              <a:rPr lang="en-US" dirty="0"/>
              <a:t>How does the development of a progressive transportation system relate to communication?</a:t>
            </a:r>
          </a:p>
          <a:p>
            <a:pPr lvl="1"/>
            <a:r>
              <a:rPr lang="en-US" dirty="0"/>
              <a:t>Newspapers, magazines, books.</a:t>
            </a:r>
          </a:p>
        </p:txBody>
      </p:sp>
      <p:pic>
        <p:nvPicPr>
          <p:cNvPr id="3074" name="Picture 2" descr="C:\Users\gcampbell\Desktop\James_Wat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691" y="1371599"/>
            <a:ext cx="1877572" cy="239077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gcampbell\Desktop\first_steam_tra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2530" y="1830386"/>
            <a:ext cx="2927255" cy="193198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gcampbell\Desktop\rr058004_America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61" y="4191000"/>
            <a:ext cx="4424023" cy="2256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723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endParaRPr lang="en-US" dirty="0"/>
          </a:p>
        </p:txBody>
      </p:sp>
      <p:pic>
        <p:nvPicPr>
          <p:cNvPr id="4098" name="Picture 2" descr="C:\Users\gcampbell\Desktop\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4476750" cy="33147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gcampbell\Desktop\507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7645" y="3695699"/>
            <a:ext cx="4187025" cy="294661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gcampbell\Desktop\wein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7646" y="456585"/>
            <a:ext cx="4187024" cy="316352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gcampbell\Desktop\43MBF00Z.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4240250"/>
            <a:ext cx="4504824" cy="1977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943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gcampbell\Desktop\c4c8b6b29e06ae1910ca822570e8727a_1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52400"/>
            <a:ext cx="4564706" cy="3225941"/>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gcampbell\Desktop\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744" y="3505200"/>
            <a:ext cx="4373217" cy="3135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612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143000"/>
          </a:xfrm>
        </p:spPr>
        <p:txBody>
          <a:bodyPr/>
          <a:lstStyle/>
          <a:p>
            <a:r>
              <a:rPr lang="en-US" dirty="0"/>
              <a:t>The Market Revolution</a:t>
            </a:r>
          </a:p>
        </p:txBody>
      </p:sp>
      <p:sp>
        <p:nvSpPr>
          <p:cNvPr id="3" name="Content Placeholder 2"/>
          <p:cNvSpPr>
            <a:spLocks noGrp="1"/>
          </p:cNvSpPr>
          <p:nvPr>
            <p:ph sz="quarter" idx="1"/>
          </p:nvPr>
        </p:nvSpPr>
        <p:spPr>
          <a:xfrm>
            <a:off x="914400" y="1143000"/>
            <a:ext cx="7772400" cy="4572000"/>
          </a:xfrm>
        </p:spPr>
        <p:txBody>
          <a:bodyPr/>
          <a:lstStyle/>
          <a:p>
            <a:r>
              <a:rPr lang="en-US" dirty="0"/>
              <a:t>“Free Enterprise System”</a:t>
            </a:r>
          </a:p>
          <a:p>
            <a:r>
              <a:rPr lang="en-US" dirty="0"/>
              <a:t>What is the </a:t>
            </a:r>
            <a:r>
              <a:rPr lang="en-US" i="1" dirty="0"/>
              <a:t>specialization</a:t>
            </a:r>
            <a:r>
              <a:rPr lang="en-US" dirty="0"/>
              <a:t> of workers in factories?</a:t>
            </a:r>
          </a:p>
          <a:p>
            <a:r>
              <a:rPr lang="en-US" dirty="0"/>
              <a:t>A shopping culture</a:t>
            </a:r>
          </a:p>
          <a:p>
            <a:pPr lvl="1"/>
            <a:r>
              <a:rPr lang="en-US" dirty="0"/>
              <a:t>What affect would this have on the middle-class?</a:t>
            </a:r>
          </a:p>
          <a:p>
            <a:pPr lvl="1"/>
            <a:r>
              <a:rPr lang="en-US" dirty="0"/>
              <a:t>How might this blur social class lines?</a:t>
            </a:r>
          </a:p>
        </p:txBody>
      </p:sp>
      <p:pic>
        <p:nvPicPr>
          <p:cNvPr id="6146" name="Picture 2" descr="C:\Users\gcampbell\Desktop\18a-Templet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676799"/>
            <a:ext cx="3944938" cy="2951018"/>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gcampbell\Desktop\Henry+F.+Darby+(1829+–+1897)+The+Reverend+John+Atwood+and+His+Famil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644504"/>
            <a:ext cx="4151313" cy="3113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0269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3" end="3"/>
                                            </p:txEl>
                                          </p:spTgt>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8"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Role of Banks</a:t>
            </a:r>
          </a:p>
        </p:txBody>
      </p:sp>
      <p:sp>
        <p:nvSpPr>
          <p:cNvPr id="3" name="Content Placeholder 2"/>
          <p:cNvSpPr>
            <a:spLocks noGrp="1"/>
          </p:cNvSpPr>
          <p:nvPr>
            <p:ph sz="quarter" idx="1"/>
          </p:nvPr>
        </p:nvSpPr>
        <p:spPr/>
        <p:txBody>
          <a:bodyPr/>
          <a:lstStyle/>
          <a:p>
            <a:r>
              <a:rPr lang="en-US" dirty="0"/>
              <a:t>How did banks fit into the Market Revolution?</a:t>
            </a:r>
          </a:p>
          <a:p>
            <a:r>
              <a:rPr lang="en-US" dirty="0"/>
              <a:t>Investment Capital</a:t>
            </a:r>
          </a:p>
          <a:p>
            <a:pPr lvl="1"/>
            <a:r>
              <a:rPr lang="en-US" dirty="0"/>
              <a:t>What do we use “capital” for in our own lives?</a:t>
            </a:r>
          </a:p>
          <a:p>
            <a:r>
              <a:rPr lang="en-US" dirty="0"/>
              <a:t>Uncontrolled Lending by state banks</a:t>
            </a:r>
          </a:p>
          <a:p>
            <a:pPr lvl="1"/>
            <a:r>
              <a:rPr lang="en-US" dirty="0"/>
              <a:t>In part, what was the worst economic crisis in the U.S. from this practice?</a:t>
            </a:r>
          </a:p>
          <a:p>
            <a:r>
              <a:rPr lang="en-US" dirty="0"/>
              <a:t>What is a bank note?</a:t>
            </a:r>
          </a:p>
          <a:p>
            <a:endParaRPr lang="en-US" dirty="0"/>
          </a:p>
        </p:txBody>
      </p:sp>
      <p:pic>
        <p:nvPicPr>
          <p:cNvPr id="8194" name="Picture 2" descr="C:\Users\gcampbell\Desktop\Bank no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4442038"/>
            <a:ext cx="4287951" cy="1866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8451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8194"/>
                                        </p:tgtEl>
                                        <p:attrNameLst>
                                          <p:attrName>style.visibility</p:attrName>
                                        </p:attrNameLst>
                                      </p:cBhvr>
                                      <p:to>
                                        <p:strVal val="visible"/>
                                      </p:to>
                                    </p:set>
                                    <p:anim calcmode="lin" valueType="num">
                                      <p:cBhvr additive="base">
                                        <p:cTn id="33" dur="500" fill="hold"/>
                                        <p:tgtEl>
                                          <p:spTgt spid="8194"/>
                                        </p:tgtEl>
                                        <p:attrNameLst>
                                          <p:attrName>ppt_x</p:attrName>
                                        </p:attrNameLst>
                                      </p:cBhvr>
                                      <p:tavLst>
                                        <p:tav tm="0">
                                          <p:val>
                                            <p:strVal val="#ppt_x"/>
                                          </p:val>
                                        </p:tav>
                                        <p:tav tm="100000">
                                          <p:val>
                                            <p:strVal val="#ppt_x"/>
                                          </p:val>
                                        </p:tav>
                                      </p:tavLst>
                                    </p:anim>
                                    <p:anim calcmode="lin" valueType="num">
                                      <p:cBhvr additive="base">
                                        <p:cTn id="34"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11640</TotalTime>
  <Words>1417</Words>
  <Application>Microsoft Macintosh PowerPoint</Application>
  <PresentationFormat>On-screen Show (4:3)</PresentationFormat>
  <Paragraphs>196</Paragraphs>
  <Slides>45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Calibri</vt:lpstr>
      <vt:lpstr>Franklin Gothic Book</vt:lpstr>
      <vt:lpstr>Perpetua</vt:lpstr>
      <vt:lpstr>Wingdings 2</vt:lpstr>
      <vt:lpstr>Equity</vt:lpstr>
      <vt:lpstr>Growth of the National Economy 1790-1850</vt:lpstr>
      <vt:lpstr>How would you define “revolution?”</vt:lpstr>
      <vt:lpstr>Main Ideas</vt:lpstr>
      <vt:lpstr>Inventions and Innovations</vt:lpstr>
      <vt:lpstr>Development of Transportation</vt:lpstr>
      <vt:lpstr>PowerPoint Presentation</vt:lpstr>
      <vt:lpstr>PowerPoint Presentation</vt:lpstr>
      <vt:lpstr>The Market Revolution</vt:lpstr>
      <vt:lpstr>The Role of Banks</vt:lpstr>
      <vt:lpstr>PowerPoint Presentation</vt:lpstr>
      <vt:lpstr>The Northern and Southern Economies</vt:lpstr>
      <vt:lpstr>Essential Question</vt:lpstr>
      <vt:lpstr>Industrialization in the North</vt:lpstr>
      <vt:lpstr>Northern Cities</vt:lpstr>
      <vt:lpstr>PowerPoint Presentation</vt:lpstr>
      <vt:lpstr>PowerPoint Presentation</vt:lpstr>
      <vt:lpstr>The Southern Economy</vt:lpstr>
      <vt:lpstr>PowerPoint Presentation</vt:lpstr>
      <vt:lpstr>Slavery</vt:lpstr>
      <vt:lpstr>Slave Revolts</vt:lpstr>
      <vt:lpstr>The Growth of Nationalism</vt:lpstr>
      <vt:lpstr>Main Ideas</vt:lpstr>
      <vt:lpstr>PowerPoint Presentation</vt:lpstr>
      <vt:lpstr>Growing National Spirit</vt:lpstr>
      <vt:lpstr>Nationalism in the Courts</vt:lpstr>
      <vt:lpstr>Monroe Doctrine</vt:lpstr>
      <vt:lpstr>Impact of the Monroe Doctrine</vt:lpstr>
      <vt:lpstr>The Election of 1824</vt:lpstr>
      <vt:lpstr>PowerPoint Presentation</vt:lpstr>
      <vt:lpstr>PowerPoint Presentation</vt:lpstr>
      <vt:lpstr>“The Corrupt Bargain”</vt:lpstr>
      <vt:lpstr>The Age of Jackson</vt:lpstr>
      <vt:lpstr>Main Ideas</vt:lpstr>
      <vt:lpstr>Andrew Jackson</vt:lpstr>
      <vt:lpstr>Spoils System</vt:lpstr>
      <vt:lpstr>PowerPoint Presentation</vt:lpstr>
      <vt:lpstr>The Nullification Crisis</vt:lpstr>
      <vt:lpstr>Why were Southerners upset?</vt:lpstr>
      <vt:lpstr>1832 Tariff Conflict</vt:lpstr>
      <vt:lpstr>The Nullification Crisis, cont.</vt:lpstr>
      <vt:lpstr>The Nullification Crisis, cont.</vt:lpstr>
      <vt:lpstr>Indian Removal</vt:lpstr>
      <vt:lpstr>Trail of Tears</vt:lpstr>
      <vt:lpstr>PowerPoint Presentation</vt:lpstr>
      <vt:lpstr>The Bank Wars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Growth of the National Economy</dc:title>
  <dc:creator>Windows User</dc:creator>
  <cp:lastModifiedBy>dramtreebooks@ec.rr.com</cp:lastModifiedBy>
  <cp:revision>79</cp:revision>
  <dcterms:created xsi:type="dcterms:W3CDTF">2012-10-02T12:18:20Z</dcterms:created>
  <dcterms:modified xsi:type="dcterms:W3CDTF">2018-12-02T21:30:16Z</dcterms:modified>
</cp:coreProperties>
</file>