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9" r:id="rId3"/>
    <p:sldId id="257" r:id="rId4"/>
    <p:sldId id="261" r:id="rId5"/>
    <p:sldId id="258" r:id="rId6"/>
    <p:sldId id="262" r:id="rId7"/>
    <p:sldId id="26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4"/>
    <p:restoredTop sz="94729"/>
  </p:normalViewPr>
  <p:slideViewPr>
    <p:cSldViewPr snapToGrid="0" snapToObjects="1">
      <p:cViewPr varScale="1">
        <p:scale>
          <a:sx n="60" d="100"/>
          <a:sy n="60" d="100"/>
        </p:scale>
        <p:origin x="176" y="1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036AA9-724D-BB47-90EE-5EA3241035AB}" type="datetimeFigureOut">
              <a:rPr lang="en-US" smtClean="0"/>
              <a:t>8/12/18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41189212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36AA9-724D-BB47-90EE-5EA3241035AB}" type="datetimeFigureOut">
              <a:rPr lang="en-US" smtClean="0"/>
              <a:t>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229872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36AA9-724D-BB47-90EE-5EA3241035AB}" type="datetimeFigureOut">
              <a:rPr lang="en-US" smtClean="0"/>
              <a:t>8/12/18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328691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036AA9-724D-BB47-90EE-5EA3241035AB}" type="datetimeFigureOut">
              <a:rPr lang="en-US" smtClean="0"/>
              <a:t>8/12/18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279225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EC036AA9-724D-BB47-90EE-5EA3241035AB}" type="datetimeFigureOut">
              <a:rPr lang="en-US" smtClean="0"/>
              <a:t>8/12/18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16045009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C036AA9-724D-BB47-90EE-5EA3241035AB}" type="datetimeFigureOut">
              <a:rPr lang="en-US" smtClean="0"/>
              <a:t>8/12/18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370185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EC036AA9-724D-BB47-90EE-5EA3241035AB}" type="datetimeFigureOut">
              <a:rPr lang="en-US" smtClean="0"/>
              <a:t>8/12/18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7F207-059B-1C4A-A51A-DB25554BD0B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6843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036AA9-724D-BB47-90EE-5EA3241035AB}" type="datetimeFigureOut">
              <a:rPr lang="en-US" smtClean="0"/>
              <a:t>8/12/18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425058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36AA9-724D-BB47-90EE-5EA3241035AB}" type="datetimeFigureOut">
              <a:rPr lang="en-US" smtClean="0"/>
              <a:t>8/12/18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364090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EC036AA9-724D-BB47-90EE-5EA3241035AB}" type="datetimeFigureOut">
              <a:rPr lang="en-US" smtClean="0"/>
              <a:t>8/12/18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372561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C036AA9-724D-BB47-90EE-5EA3241035AB}" type="datetimeFigureOut">
              <a:rPr lang="en-US" smtClean="0"/>
              <a:t>8/12/18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037F207-059B-1C4A-A51A-DB25554BD0B3}" type="slidenum">
              <a:rPr lang="en-US" smtClean="0"/>
              <a:t>‹#›</a:t>
            </a:fld>
            <a:endParaRPr lang="en-US"/>
          </a:p>
        </p:txBody>
      </p:sp>
    </p:spTree>
    <p:extLst>
      <p:ext uri="{BB962C8B-B14F-4D97-AF65-F5344CB8AC3E}">
        <p14:creationId xmlns:p14="http://schemas.microsoft.com/office/powerpoint/2010/main" val="50970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C036AA9-724D-BB47-90EE-5EA3241035AB}" type="datetimeFigureOut">
              <a:rPr lang="en-US" smtClean="0"/>
              <a:t>8/12/18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037F207-059B-1C4A-A51A-DB25554BD0B3}" type="slidenum">
              <a:rPr lang="en-US" smtClean="0"/>
              <a:t>‹#›</a:t>
            </a:fld>
            <a:endParaRPr lang="en-US"/>
          </a:p>
        </p:txBody>
      </p:sp>
    </p:spTree>
    <p:extLst>
      <p:ext uri="{BB962C8B-B14F-4D97-AF65-F5344CB8AC3E}">
        <p14:creationId xmlns:p14="http://schemas.microsoft.com/office/powerpoint/2010/main" val="217639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B73EB-D684-E848-BA77-E75CDF651F54}"/>
              </a:ext>
            </a:extLst>
          </p:cNvPr>
          <p:cNvSpPr>
            <a:spLocks noGrp="1"/>
          </p:cNvSpPr>
          <p:nvPr>
            <p:ph type="ctrTitle"/>
          </p:nvPr>
        </p:nvSpPr>
        <p:spPr>
          <a:xfrm>
            <a:off x="1578428" y="775658"/>
            <a:ext cx="8991600" cy="1645920"/>
          </a:xfrm>
        </p:spPr>
        <p:txBody>
          <a:bodyPr/>
          <a:lstStyle/>
          <a:p>
            <a:r>
              <a:rPr lang="en-US" dirty="0"/>
              <a:t>France &amp; The Netherlands in the New World</a:t>
            </a:r>
          </a:p>
        </p:txBody>
      </p:sp>
      <p:pic>
        <p:nvPicPr>
          <p:cNvPr id="5" name="Picture 4">
            <a:extLst>
              <a:ext uri="{FF2B5EF4-FFF2-40B4-BE49-F238E27FC236}">
                <a16:creationId xmlns:a16="http://schemas.microsoft.com/office/drawing/2014/main" id="{A00330A9-CF49-7F4A-89CF-73FC2B067D1B}"/>
              </a:ext>
            </a:extLst>
          </p:cNvPr>
          <p:cNvPicPr>
            <a:picLocks noChangeAspect="1"/>
          </p:cNvPicPr>
          <p:nvPr/>
        </p:nvPicPr>
        <p:blipFill>
          <a:blip r:embed="rId2"/>
          <a:stretch>
            <a:fillRect/>
          </a:stretch>
        </p:blipFill>
        <p:spPr>
          <a:xfrm>
            <a:off x="500743" y="2596243"/>
            <a:ext cx="5331580" cy="2999014"/>
          </a:xfrm>
          <a:prstGeom prst="rect">
            <a:avLst/>
          </a:prstGeom>
        </p:spPr>
      </p:pic>
      <p:pic>
        <p:nvPicPr>
          <p:cNvPr id="7" name="Picture 6">
            <a:extLst>
              <a:ext uri="{FF2B5EF4-FFF2-40B4-BE49-F238E27FC236}">
                <a16:creationId xmlns:a16="http://schemas.microsoft.com/office/drawing/2014/main" id="{EC4197BC-0809-ED45-BAB6-74D5EDA0F166}"/>
              </a:ext>
            </a:extLst>
          </p:cNvPr>
          <p:cNvPicPr>
            <a:picLocks noChangeAspect="1"/>
          </p:cNvPicPr>
          <p:nvPr/>
        </p:nvPicPr>
        <p:blipFill>
          <a:blip r:embed="rId3"/>
          <a:stretch>
            <a:fillRect/>
          </a:stretch>
        </p:blipFill>
        <p:spPr>
          <a:xfrm>
            <a:off x="6859951" y="2596244"/>
            <a:ext cx="4657136" cy="3092278"/>
          </a:xfrm>
          <a:prstGeom prst="rect">
            <a:avLst/>
          </a:prstGeom>
        </p:spPr>
      </p:pic>
    </p:spTree>
    <p:extLst>
      <p:ext uri="{BB962C8B-B14F-4D97-AF65-F5344CB8AC3E}">
        <p14:creationId xmlns:p14="http://schemas.microsoft.com/office/powerpoint/2010/main" val="950107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4B52-DD51-D848-AD5F-CAF0533C2E96}"/>
              </a:ext>
            </a:extLst>
          </p:cNvPr>
          <p:cNvSpPr>
            <a:spLocks noGrp="1"/>
          </p:cNvSpPr>
          <p:nvPr>
            <p:ph type="title"/>
          </p:nvPr>
        </p:nvSpPr>
        <p:spPr>
          <a:xfrm>
            <a:off x="2231136" y="32004"/>
            <a:ext cx="7729728" cy="644652"/>
          </a:xfrm>
        </p:spPr>
        <p:txBody>
          <a:bodyPr>
            <a:normAutofit fontScale="90000"/>
          </a:bodyPr>
          <a:lstStyle/>
          <a:p>
            <a:r>
              <a:rPr lang="en-US" dirty="0"/>
              <a:t>The King’s Loose reins…</a:t>
            </a:r>
          </a:p>
        </p:txBody>
      </p:sp>
      <p:sp>
        <p:nvSpPr>
          <p:cNvPr id="3" name="Content Placeholder 2">
            <a:extLst>
              <a:ext uri="{FF2B5EF4-FFF2-40B4-BE49-F238E27FC236}">
                <a16:creationId xmlns:a16="http://schemas.microsoft.com/office/drawing/2014/main" id="{83EC1C5B-9F0B-B147-BF76-9FE6B7914262}"/>
              </a:ext>
            </a:extLst>
          </p:cNvPr>
          <p:cNvSpPr>
            <a:spLocks noGrp="1"/>
          </p:cNvSpPr>
          <p:nvPr>
            <p:ph idx="1"/>
          </p:nvPr>
        </p:nvSpPr>
        <p:spPr>
          <a:xfrm>
            <a:off x="256032" y="973836"/>
            <a:ext cx="11649456" cy="3101983"/>
          </a:xfrm>
        </p:spPr>
        <p:txBody>
          <a:bodyPr>
            <a:noAutofit/>
          </a:bodyPr>
          <a:lstStyle/>
          <a:p>
            <a:r>
              <a:rPr lang="en-US" sz="2800" dirty="0"/>
              <a:t>With the exception of taxes on liquor, tobacco, beaver and moose skins, the French government did not try to manage New France from an ocean away.</a:t>
            </a:r>
          </a:p>
          <a:p>
            <a:r>
              <a:rPr lang="en-US" sz="2800" dirty="0"/>
              <a:t>A governor, intendant, and bishop were selected to run the colony. The governor was in charge of military affairs and relations with the Indians. The intendant was concerned with day to day administration and commercial and judicial matters. The bishop headed the church.</a:t>
            </a:r>
          </a:p>
          <a:p>
            <a:r>
              <a:rPr lang="en-US" sz="2800" dirty="0"/>
              <a:t>All three men served on the governing council (no member of which was ever elected by the settlers). When they worked together, the system worked fine. When not, it created real problems that hampered the growth of the colony.</a:t>
            </a:r>
          </a:p>
          <a:p>
            <a:r>
              <a:rPr lang="en-US" sz="2800" dirty="0"/>
              <a:t>The population of the colony was essential to its success, so more and more settlers were sent to New France through the 1680s.</a:t>
            </a:r>
          </a:p>
        </p:txBody>
      </p:sp>
    </p:spTree>
    <p:extLst>
      <p:ext uri="{BB962C8B-B14F-4D97-AF65-F5344CB8AC3E}">
        <p14:creationId xmlns:p14="http://schemas.microsoft.com/office/powerpoint/2010/main" val="99954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379C-1531-0C42-B2DF-8A1E0A0518EB}"/>
              </a:ext>
            </a:extLst>
          </p:cNvPr>
          <p:cNvSpPr>
            <a:spLocks noGrp="1"/>
          </p:cNvSpPr>
          <p:nvPr>
            <p:ph type="title"/>
          </p:nvPr>
        </p:nvSpPr>
        <p:spPr>
          <a:xfrm>
            <a:off x="2231136" y="13716"/>
            <a:ext cx="7729728" cy="662940"/>
          </a:xfrm>
        </p:spPr>
        <p:txBody>
          <a:bodyPr>
            <a:normAutofit fontScale="90000"/>
          </a:bodyPr>
          <a:lstStyle/>
          <a:p>
            <a:r>
              <a:rPr lang="en-US" dirty="0"/>
              <a:t>The French move west…</a:t>
            </a:r>
          </a:p>
        </p:txBody>
      </p:sp>
      <p:sp>
        <p:nvSpPr>
          <p:cNvPr id="3" name="Content Placeholder 2">
            <a:extLst>
              <a:ext uri="{FF2B5EF4-FFF2-40B4-BE49-F238E27FC236}">
                <a16:creationId xmlns:a16="http://schemas.microsoft.com/office/drawing/2014/main" id="{054A7AE4-5CA8-2E44-9DB4-C83B8EAD8F86}"/>
              </a:ext>
            </a:extLst>
          </p:cNvPr>
          <p:cNvSpPr>
            <a:spLocks noGrp="1"/>
          </p:cNvSpPr>
          <p:nvPr>
            <p:ph idx="1"/>
          </p:nvPr>
        </p:nvSpPr>
        <p:spPr>
          <a:xfrm>
            <a:off x="6329268" y="845820"/>
            <a:ext cx="5612796" cy="3101983"/>
          </a:xfrm>
        </p:spPr>
        <p:txBody>
          <a:bodyPr>
            <a:noAutofit/>
          </a:bodyPr>
          <a:lstStyle/>
          <a:p>
            <a:r>
              <a:rPr lang="en-US" sz="2400" dirty="0"/>
              <a:t>French administrators encouraged Indians to come to Quebec once a year to trade furs. The pelts were bartered for by the French in return for iron kettles, knives, guns, blankets, and brandy. These gatherings went on for weeks, and usually ended in a drunken spree.</a:t>
            </a:r>
          </a:p>
          <a:p>
            <a:r>
              <a:rPr lang="en-US" sz="2400" dirty="0"/>
              <a:t>The governor, Count de Frontenac, encouraged fur traders to establish posts closer to the Great Lakes where furs could be bought cheaper.</a:t>
            </a:r>
          </a:p>
          <a:p>
            <a:r>
              <a:rPr lang="en-US" sz="2400" dirty="0"/>
              <a:t>As a result of those frontier outposts near the Great Lakes, explorations of the Mississippi River were undertaken in earnest.</a:t>
            </a:r>
          </a:p>
        </p:txBody>
      </p:sp>
      <p:pic>
        <p:nvPicPr>
          <p:cNvPr id="5" name="Picture 4">
            <a:extLst>
              <a:ext uri="{FF2B5EF4-FFF2-40B4-BE49-F238E27FC236}">
                <a16:creationId xmlns:a16="http://schemas.microsoft.com/office/drawing/2014/main" id="{33166A2F-C312-AF4A-8594-2759EF8AFDA5}"/>
              </a:ext>
            </a:extLst>
          </p:cNvPr>
          <p:cNvPicPr>
            <a:picLocks noChangeAspect="1"/>
          </p:cNvPicPr>
          <p:nvPr/>
        </p:nvPicPr>
        <p:blipFill>
          <a:blip r:embed="rId2"/>
          <a:stretch>
            <a:fillRect/>
          </a:stretch>
        </p:blipFill>
        <p:spPr>
          <a:xfrm>
            <a:off x="219455" y="1495110"/>
            <a:ext cx="6109813" cy="4539930"/>
          </a:xfrm>
          <a:prstGeom prst="rect">
            <a:avLst/>
          </a:prstGeom>
        </p:spPr>
      </p:pic>
    </p:spTree>
    <p:extLst>
      <p:ext uri="{BB962C8B-B14F-4D97-AF65-F5344CB8AC3E}">
        <p14:creationId xmlns:p14="http://schemas.microsoft.com/office/powerpoint/2010/main" val="134449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4560-12CA-7443-BF70-6DC1E9F6A184}"/>
              </a:ext>
            </a:extLst>
          </p:cNvPr>
          <p:cNvSpPr>
            <a:spLocks noGrp="1"/>
          </p:cNvSpPr>
          <p:nvPr>
            <p:ph type="title"/>
          </p:nvPr>
        </p:nvSpPr>
        <p:spPr>
          <a:xfrm>
            <a:off x="2231136" y="32004"/>
            <a:ext cx="7729728" cy="1188720"/>
          </a:xfrm>
        </p:spPr>
        <p:txBody>
          <a:bodyPr>
            <a:normAutofit fontScale="90000"/>
          </a:bodyPr>
          <a:lstStyle/>
          <a:p>
            <a:r>
              <a:rPr lang="en-US" dirty="0"/>
              <a:t>Father Jacques Marquette and Louis Jolliet “rediscovered” the </a:t>
            </a:r>
            <a:br>
              <a:rPr lang="en-US" dirty="0"/>
            </a:br>
            <a:r>
              <a:rPr lang="en-US" dirty="0"/>
              <a:t>Mississippi river in 1673</a:t>
            </a:r>
          </a:p>
        </p:txBody>
      </p:sp>
      <p:pic>
        <p:nvPicPr>
          <p:cNvPr id="5" name="Picture 4">
            <a:extLst>
              <a:ext uri="{FF2B5EF4-FFF2-40B4-BE49-F238E27FC236}">
                <a16:creationId xmlns:a16="http://schemas.microsoft.com/office/drawing/2014/main" id="{DDC5C2D5-6201-FE4A-A23F-C9486B1B4956}"/>
              </a:ext>
            </a:extLst>
          </p:cNvPr>
          <p:cNvPicPr>
            <a:picLocks noChangeAspect="1"/>
          </p:cNvPicPr>
          <p:nvPr/>
        </p:nvPicPr>
        <p:blipFill>
          <a:blip r:embed="rId2"/>
          <a:stretch>
            <a:fillRect/>
          </a:stretch>
        </p:blipFill>
        <p:spPr>
          <a:xfrm>
            <a:off x="241300" y="1384300"/>
            <a:ext cx="3983228" cy="4929738"/>
          </a:xfrm>
          <a:prstGeom prst="rect">
            <a:avLst/>
          </a:prstGeom>
        </p:spPr>
      </p:pic>
      <p:pic>
        <p:nvPicPr>
          <p:cNvPr id="7" name="Picture 6">
            <a:extLst>
              <a:ext uri="{FF2B5EF4-FFF2-40B4-BE49-F238E27FC236}">
                <a16:creationId xmlns:a16="http://schemas.microsoft.com/office/drawing/2014/main" id="{0A14422C-B363-F54B-9CBD-012D8FF15A4A}"/>
              </a:ext>
            </a:extLst>
          </p:cNvPr>
          <p:cNvPicPr>
            <a:picLocks noChangeAspect="1"/>
          </p:cNvPicPr>
          <p:nvPr/>
        </p:nvPicPr>
        <p:blipFill>
          <a:blip r:embed="rId3"/>
          <a:stretch>
            <a:fillRect/>
          </a:stretch>
        </p:blipFill>
        <p:spPr>
          <a:xfrm>
            <a:off x="6795410" y="1331976"/>
            <a:ext cx="4982062" cy="4982062"/>
          </a:xfrm>
          <a:prstGeom prst="rect">
            <a:avLst/>
          </a:prstGeom>
        </p:spPr>
      </p:pic>
      <p:sp>
        <p:nvSpPr>
          <p:cNvPr id="8" name="TextBox 7">
            <a:extLst>
              <a:ext uri="{FF2B5EF4-FFF2-40B4-BE49-F238E27FC236}">
                <a16:creationId xmlns:a16="http://schemas.microsoft.com/office/drawing/2014/main" id="{CD6B81CA-0107-6B44-98AC-96B068467EE1}"/>
              </a:ext>
            </a:extLst>
          </p:cNvPr>
          <p:cNvSpPr txBox="1"/>
          <p:nvPr/>
        </p:nvSpPr>
        <p:spPr>
          <a:xfrm>
            <a:off x="4467553" y="1837848"/>
            <a:ext cx="2084832" cy="3970318"/>
          </a:xfrm>
          <a:prstGeom prst="rect">
            <a:avLst/>
          </a:prstGeom>
          <a:noFill/>
        </p:spPr>
        <p:txBody>
          <a:bodyPr wrap="square" rtlCol="0">
            <a:spAutoFit/>
          </a:bodyPr>
          <a:lstStyle/>
          <a:p>
            <a:pPr algn="ctr"/>
            <a:r>
              <a:rPr lang="en-US" sz="2800" dirty="0"/>
              <a:t>Father Jacques Marquette (left), </a:t>
            </a:r>
          </a:p>
          <a:p>
            <a:pPr algn="ctr"/>
            <a:r>
              <a:rPr lang="en-US" sz="2800" dirty="0"/>
              <a:t>and fur trapper &amp; explorer Luis Jolliet (right)</a:t>
            </a:r>
          </a:p>
        </p:txBody>
      </p:sp>
    </p:spTree>
    <p:extLst>
      <p:ext uri="{BB962C8B-B14F-4D97-AF65-F5344CB8AC3E}">
        <p14:creationId xmlns:p14="http://schemas.microsoft.com/office/powerpoint/2010/main" val="214548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2264-7E95-AE47-9594-7C8CE91B5255}"/>
              </a:ext>
            </a:extLst>
          </p:cNvPr>
          <p:cNvSpPr>
            <a:spLocks noGrp="1"/>
          </p:cNvSpPr>
          <p:nvPr>
            <p:ph type="title"/>
          </p:nvPr>
        </p:nvSpPr>
        <p:spPr>
          <a:xfrm>
            <a:off x="2231136" y="0"/>
            <a:ext cx="7729728" cy="585216"/>
          </a:xfrm>
        </p:spPr>
        <p:txBody>
          <a:bodyPr>
            <a:normAutofit fontScale="90000"/>
          </a:bodyPr>
          <a:lstStyle/>
          <a:p>
            <a:r>
              <a:rPr lang="en-US" dirty="0"/>
              <a:t>Robert LaSalle &amp; The </a:t>
            </a:r>
            <a:r>
              <a:rPr lang="en-US" dirty="0" err="1"/>
              <a:t>MIssissippi</a:t>
            </a:r>
            <a:endParaRPr lang="en-US" dirty="0"/>
          </a:p>
        </p:txBody>
      </p:sp>
      <p:pic>
        <p:nvPicPr>
          <p:cNvPr id="5" name="Picture 4">
            <a:extLst>
              <a:ext uri="{FF2B5EF4-FFF2-40B4-BE49-F238E27FC236}">
                <a16:creationId xmlns:a16="http://schemas.microsoft.com/office/drawing/2014/main" id="{95107C80-56D2-B046-B1B5-0744DFD9FD52}"/>
              </a:ext>
            </a:extLst>
          </p:cNvPr>
          <p:cNvPicPr>
            <a:picLocks noChangeAspect="1"/>
          </p:cNvPicPr>
          <p:nvPr/>
        </p:nvPicPr>
        <p:blipFill>
          <a:blip r:embed="rId2"/>
          <a:stretch>
            <a:fillRect/>
          </a:stretch>
        </p:blipFill>
        <p:spPr>
          <a:xfrm>
            <a:off x="7800590" y="713232"/>
            <a:ext cx="4320547" cy="5887466"/>
          </a:xfrm>
          <a:prstGeom prst="rect">
            <a:avLst/>
          </a:prstGeom>
        </p:spPr>
      </p:pic>
      <p:pic>
        <p:nvPicPr>
          <p:cNvPr id="7" name="Picture 6">
            <a:extLst>
              <a:ext uri="{FF2B5EF4-FFF2-40B4-BE49-F238E27FC236}">
                <a16:creationId xmlns:a16="http://schemas.microsoft.com/office/drawing/2014/main" id="{A8D3B6F5-65CA-E14D-BBED-38DE1830F1BB}"/>
              </a:ext>
            </a:extLst>
          </p:cNvPr>
          <p:cNvPicPr>
            <a:picLocks noChangeAspect="1"/>
          </p:cNvPicPr>
          <p:nvPr/>
        </p:nvPicPr>
        <p:blipFill>
          <a:blip r:embed="rId3"/>
          <a:stretch>
            <a:fillRect/>
          </a:stretch>
        </p:blipFill>
        <p:spPr>
          <a:xfrm>
            <a:off x="0" y="713232"/>
            <a:ext cx="7849955" cy="5887466"/>
          </a:xfrm>
          <a:prstGeom prst="rect">
            <a:avLst/>
          </a:prstGeom>
        </p:spPr>
      </p:pic>
    </p:spTree>
    <p:extLst>
      <p:ext uri="{BB962C8B-B14F-4D97-AF65-F5344CB8AC3E}">
        <p14:creationId xmlns:p14="http://schemas.microsoft.com/office/powerpoint/2010/main" val="318237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B21A7-2813-8F4F-B183-3928179D1433}"/>
              </a:ext>
            </a:extLst>
          </p:cNvPr>
          <p:cNvSpPr>
            <a:spLocks noGrp="1"/>
          </p:cNvSpPr>
          <p:nvPr>
            <p:ph type="title"/>
          </p:nvPr>
        </p:nvSpPr>
        <p:spPr>
          <a:xfrm>
            <a:off x="2066544" y="0"/>
            <a:ext cx="7729728" cy="786384"/>
          </a:xfrm>
        </p:spPr>
        <p:txBody>
          <a:bodyPr/>
          <a:lstStyle/>
          <a:p>
            <a:r>
              <a:rPr lang="en-US" dirty="0"/>
              <a:t>The Dutch &amp; New Netherlands</a:t>
            </a:r>
          </a:p>
        </p:txBody>
      </p:sp>
      <p:sp>
        <p:nvSpPr>
          <p:cNvPr id="3" name="Content Placeholder 2">
            <a:extLst>
              <a:ext uri="{FF2B5EF4-FFF2-40B4-BE49-F238E27FC236}">
                <a16:creationId xmlns:a16="http://schemas.microsoft.com/office/drawing/2014/main" id="{9E9E60CE-3BB3-124E-88B0-D54A6537CD35}"/>
              </a:ext>
            </a:extLst>
          </p:cNvPr>
          <p:cNvSpPr>
            <a:spLocks noGrp="1"/>
          </p:cNvSpPr>
          <p:nvPr>
            <p:ph idx="1"/>
          </p:nvPr>
        </p:nvSpPr>
        <p:spPr>
          <a:xfrm>
            <a:off x="5559552" y="1175004"/>
            <a:ext cx="6492240" cy="3101983"/>
          </a:xfrm>
        </p:spPr>
        <p:txBody>
          <a:bodyPr>
            <a:noAutofit/>
          </a:bodyPr>
          <a:lstStyle/>
          <a:p>
            <a:r>
              <a:rPr lang="en-US" sz="2400" dirty="0"/>
              <a:t>Holland (aka, the Netherlands) did not win its independence from Spain until the 17</a:t>
            </a:r>
            <a:r>
              <a:rPr lang="en-US" sz="2400" baseline="30000" dirty="0"/>
              <a:t>th</a:t>
            </a:r>
            <a:r>
              <a:rPr lang="en-US" sz="2400" dirty="0"/>
              <a:t> century, so it was late establishing North American colonies</a:t>
            </a:r>
          </a:p>
          <a:p>
            <a:r>
              <a:rPr lang="en-US" sz="2400" dirty="0"/>
              <a:t>But by 1609, a hired English captain named </a:t>
            </a:r>
            <a:r>
              <a:rPr lang="en-US" sz="2400" b="1" dirty="0"/>
              <a:t>Henry Hudson </a:t>
            </a:r>
            <a:r>
              <a:rPr lang="en-US" sz="2400" dirty="0"/>
              <a:t>was exploring along the Atlantic coast. He sailed up a river (which he named after himself) all the way to what is now modern Albany, NY. on behalf of the Dutch East India Company</a:t>
            </a:r>
          </a:p>
          <a:p>
            <a:r>
              <a:rPr lang="en-US" sz="2400" dirty="0"/>
              <a:t>Even though </a:t>
            </a:r>
            <a:r>
              <a:rPr lang="en-US" sz="2400" dirty="0" err="1"/>
              <a:t>Verrazzano</a:t>
            </a:r>
            <a:r>
              <a:rPr lang="en-US" sz="2400" dirty="0"/>
              <a:t> had sailed along the same coast for France earlier, the Dutch claimed the territory between Virginia and Canada based on Hudson’s expedition.</a:t>
            </a:r>
          </a:p>
        </p:txBody>
      </p:sp>
      <p:pic>
        <p:nvPicPr>
          <p:cNvPr id="7" name="Picture 6">
            <a:extLst>
              <a:ext uri="{FF2B5EF4-FFF2-40B4-BE49-F238E27FC236}">
                <a16:creationId xmlns:a16="http://schemas.microsoft.com/office/drawing/2014/main" id="{3125B65F-4059-204A-ACA2-9F62AC415E05}"/>
              </a:ext>
            </a:extLst>
          </p:cNvPr>
          <p:cNvPicPr>
            <a:picLocks noChangeAspect="1"/>
          </p:cNvPicPr>
          <p:nvPr/>
        </p:nvPicPr>
        <p:blipFill>
          <a:blip r:embed="rId2"/>
          <a:stretch>
            <a:fillRect/>
          </a:stretch>
        </p:blipFill>
        <p:spPr>
          <a:xfrm>
            <a:off x="489775" y="937260"/>
            <a:ext cx="4775295" cy="5682996"/>
          </a:xfrm>
          <a:prstGeom prst="rect">
            <a:avLst/>
          </a:prstGeom>
        </p:spPr>
      </p:pic>
    </p:spTree>
    <p:extLst>
      <p:ext uri="{BB962C8B-B14F-4D97-AF65-F5344CB8AC3E}">
        <p14:creationId xmlns:p14="http://schemas.microsoft.com/office/powerpoint/2010/main" val="142848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EF16B5-21DE-2648-959D-303935A391EA}"/>
              </a:ext>
            </a:extLst>
          </p:cNvPr>
          <p:cNvPicPr>
            <a:picLocks noChangeAspect="1"/>
          </p:cNvPicPr>
          <p:nvPr/>
        </p:nvPicPr>
        <p:blipFill>
          <a:blip r:embed="rId2"/>
          <a:stretch>
            <a:fillRect/>
          </a:stretch>
        </p:blipFill>
        <p:spPr>
          <a:xfrm>
            <a:off x="987552" y="0"/>
            <a:ext cx="10509504" cy="6858000"/>
          </a:xfrm>
          <a:prstGeom prst="rect">
            <a:avLst/>
          </a:prstGeom>
        </p:spPr>
      </p:pic>
    </p:spTree>
    <p:extLst>
      <p:ext uri="{BB962C8B-B14F-4D97-AF65-F5344CB8AC3E}">
        <p14:creationId xmlns:p14="http://schemas.microsoft.com/office/powerpoint/2010/main" val="362573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17CD-A79F-AF41-B4C5-B4FAB3F3BA80}"/>
              </a:ext>
            </a:extLst>
          </p:cNvPr>
          <p:cNvSpPr>
            <a:spLocks noGrp="1"/>
          </p:cNvSpPr>
          <p:nvPr>
            <p:ph type="title"/>
          </p:nvPr>
        </p:nvSpPr>
        <p:spPr>
          <a:xfrm>
            <a:off x="7150608" y="0"/>
            <a:ext cx="4273296" cy="1188720"/>
          </a:xfrm>
        </p:spPr>
        <p:txBody>
          <a:bodyPr/>
          <a:lstStyle/>
          <a:p>
            <a:r>
              <a:rPr lang="en-US" dirty="0"/>
              <a:t>Dutch West India Co. Settlements</a:t>
            </a:r>
          </a:p>
        </p:txBody>
      </p:sp>
      <p:pic>
        <p:nvPicPr>
          <p:cNvPr id="5" name="Picture 4">
            <a:extLst>
              <a:ext uri="{FF2B5EF4-FFF2-40B4-BE49-F238E27FC236}">
                <a16:creationId xmlns:a16="http://schemas.microsoft.com/office/drawing/2014/main" id="{018B85B2-C70B-DA4D-9917-C61B079C2909}"/>
              </a:ext>
            </a:extLst>
          </p:cNvPr>
          <p:cNvPicPr>
            <a:picLocks noChangeAspect="1"/>
          </p:cNvPicPr>
          <p:nvPr/>
        </p:nvPicPr>
        <p:blipFill>
          <a:blip r:embed="rId2"/>
          <a:stretch>
            <a:fillRect/>
          </a:stretch>
        </p:blipFill>
        <p:spPr>
          <a:xfrm>
            <a:off x="513588" y="0"/>
            <a:ext cx="5715000" cy="6858000"/>
          </a:xfrm>
          <a:prstGeom prst="rect">
            <a:avLst/>
          </a:prstGeom>
        </p:spPr>
      </p:pic>
      <p:sp>
        <p:nvSpPr>
          <p:cNvPr id="6" name="TextBox 5">
            <a:extLst>
              <a:ext uri="{FF2B5EF4-FFF2-40B4-BE49-F238E27FC236}">
                <a16:creationId xmlns:a16="http://schemas.microsoft.com/office/drawing/2014/main" id="{6071EF64-AC56-0F4E-8538-7D93F57CB792}"/>
              </a:ext>
            </a:extLst>
          </p:cNvPr>
          <p:cNvSpPr txBox="1"/>
          <p:nvPr/>
        </p:nvSpPr>
        <p:spPr>
          <a:xfrm>
            <a:off x="6228588" y="1256467"/>
            <a:ext cx="5687568" cy="5293757"/>
          </a:xfrm>
          <a:prstGeom prst="rect">
            <a:avLst/>
          </a:prstGeom>
          <a:noFill/>
        </p:spPr>
        <p:txBody>
          <a:bodyPr wrap="square" rtlCol="0">
            <a:spAutoFit/>
          </a:bodyPr>
          <a:lstStyle/>
          <a:p>
            <a:r>
              <a:rPr lang="en-US" sz="2000" dirty="0"/>
              <a:t>• The Dutch established trading settlements on the Delaware and Connecticut Rivers, and at </a:t>
            </a:r>
            <a:r>
              <a:rPr lang="en-US" sz="2000" b="1" dirty="0"/>
              <a:t>New Amsterdam</a:t>
            </a:r>
            <a:r>
              <a:rPr lang="en-US" sz="2000" dirty="0"/>
              <a:t> (New York City) and Fort Orange (Albany)</a:t>
            </a:r>
          </a:p>
          <a:p>
            <a:r>
              <a:rPr lang="en-US" sz="2000" dirty="0"/>
              <a:t>• </a:t>
            </a:r>
            <a:r>
              <a:rPr lang="en-US" sz="2000" b="1" dirty="0"/>
              <a:t>Peter Minuit </a:t>
            </a:r>
            <a:r>
              <a:rPr lang="en-US" sz="2000" dirty="0"/>
              <a:t>“bought” 22,000 acres of land on Manhattan Island for the Dutch from local Indians in exchange for $24 worth of beads and trade goods</a:t>
            </a:r>
          </a:p>
          <a:p>
            <a:r>
              <a:rPr lang="en-US" sz="2000" dirty="0"/>
              <a:t>	- But there is some debate about whether 	or not the tribe owned the land in the first 	place</a:t>
            </a:r>
          </a:p>
          <a:p>
            <a:r>
              <a:rPr lang="en-US" sz="2000" dirty="0"/>
              <a:t>• In </a:t>
            </a:r>
            <a:r>
              <a:rPr lang="en-US" sz="2000" b="1" dirty="0"/>
              <a:t>1629</a:t>
            </a:r>
            <a:r>
              <a:rPr lang="en-US" sz="2000" dirty="0"/>
              <a:t>, the company opened up the territory to anyone who would bring 50 settlers over. If they did, each settler family got </a:t>
            </a:r>
          </a:p>
          <a:p>
            <a:r>
              <a:rPr lang="en-US" sz="2000" dirty="0"/>
              <a:t>	- tracts of land of eighteen miles along one 	   	   side of the Hudson River, or nine miles 	  	   along both sides </a:t>
            </a:r>
          </a:p>
          <a:p>
            <a:r>
              <a:rPr lang="en-US" dirty="0"/>
              <a:t>	</a:t>
            </a:r>
          </a:p>
        </p:txBody>
      </p:sp>
    </p:spTree>
    <p:extLst>
      <p:ext uri="{BB962C8B-B14F-4D97-AF65-F5344CB8AC3E}">
        <p14:creationId xmlns:p14="http://schemas.microsoft.com/office/powerpoint/2010/main" val="1816472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A041C4-D54B-5842-BF4E-CCBFBF49ADE0}"/>
              </a:ext>
            </a:extLst>
          </p:cNvPr>
          <p:cNvSpPr>
            <a:spLocks noGrp="1"/>
          </p:cNvSpPr>
          <p:nvPr>
            <p:ph idx="1"/>
          </p:nvPr>
        </p:nvSpPr>
        <p:spPr>
          <a:xfrm>
            <a:off x="345440" y="1164725"/>
            <a:ext cx="6766560" cy="3101983"/>
          </a:xfrm>
        </p:spPr>
        <p:txBody>
          <a:bodyPr>
            <a:noAutofit/>
          </a:bodyPr>
          <a:lstStyle/>
          <a:p>
            <a:r>
              <a:rPr lang="en-US" sz="2400" dirty="0"/>
              <a:t>These company men who brought settlers over were known as patroons. They were to supply their tenants with homes, cattle, and tools.</a:t>
            </a:r>
          </a:p>
          <a:p>
            <a:r>
              <a:rPr lang="en-US" sz="2400" dirty="0"/>
              <a:t>In return, the tenants were to pay rent to the patroon, use his mill, keep the roads and buildings on his estate in good order, and accept the patroon’s jurisdiction in a manorial court.</a:t>
            </a:r>
          </a:p>
          <a:p>
            <a:r>
              <a:rPr lang="en-US" sz="2400" dirty="0"/>
              <a:t>Only five individuals became patroons, and not many settlers were willing to colonize under the terms set by the West India Company. Only one patroonship, located near Albany, survived.</a:t>
            </a:r>
          </a:p>
          <a:p>
            <a:r>
              <a:rPr lang="en-US" sz="2400" dirty="0"/>
              <a:t>To promote settlement, the company surrendered its monopoly on the fur trade in 1639 and allowed all settlers to trade with the Indians.</a:t>
            </a:r>
          </a:p>
        </p:txBody>
      </p:sp>
      <p:pic>
        <p:nvPicPr>
          <p:cNvPr id="5" name="Picture 4">
            <a:extLst>
              <a:ext uri="{FF2B5EF4-FFF2-40B4-BE49-F238E27FC236}">
                <a16:creationId xmlns:a16="http://schemas.microsoft.com/office/drawing/2014/main" id="{B2EB33BE-C814-AD4F-AB45-CCBD882D7AE4}"/>
              </a:ext>
            </a:extLst>
          </p:cNvPr>
          <p:cNvPicPr>
            <a:picLocks noChangeAspect="1"/>
          </p:cNvPicPr>
          <p:nvPr/>
        </p:nvPicPr>
        <p:blipFill>
          <a:blip r:embed="rId2"/>
          <a:stretch>
            <a:fillRect/>
          </a:stretch>
        </p:blipFill>
        <p:spPr>
          <a:xfrm>
            <a:off x="7112000" y="1164725"/>
            <a:ext cx="5080000" cy="4432300"/>
          </a:xfrm>
          <a:prstGeom prst="rect">
            <a:avLst/>
          </a:prstGeom>
        </p:spPr>
      </p:pic>
      <p:sp>
        <p:nvSpPr>
          <p:cNvPr id="6" name="Title 1">
            <a:extLst>
              <a:ext uri="{FF2B5EF4-FFF2-40B4-BE49-F238E27FC236}">
                <a16:creationId xmlns:a16="http://schemas.microsoft.com/office/drawing/2014/main" id="{EB23F333-0935-E642-8CEB-2AB4A4E86C1C}"/>
              </a:ext>
            </a:extLst>
          </p:cNvPr>
          <p:cNvSpPr>
            <a:spLocks noGrp="1"/>
          </p:cNvSpPr>
          <p:nvPr>
            <p:ph type="title"/>
          </p:nvPr>
        </p:nvSpPr>
        <p:spPr>
          <a:xfrm>
            <a:off x="1353312" y="140597"/>
            <a:ext cx="4273296" cy="865243"/>
          </a:xfrm>
        </p:spPr>
        <p:txBody>
          <a:bodyPr/>
          <a:lstStyle/>
          <a:p>
            <a:r>
              <a:rPr lang="en-US" dirty="0"/>
              <a:t>“Patroonships”</a:t>
            </a:r>
          </a:p>
        </p:txBody>
      </p:sp>
    </p:spTree>
    <p:extLst>
      <p:ext uri="{BB962C8B-B14F-4D97-AF65-F5344CB8AC3E}">
        <p14:creationId xmlns:p14="http://schemas.microsoft.com/office/powerpoint/2010/main" val="104328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9ABE-D84B-1341-8E4E-8C79376E2060}"/>
              </a:ext>
            </a:extLst>
          </p:cNvPr>
          <p:cNvSpPr>
            <a:spLocks noGrp="1"/>
          </p:cNvSpPr>
          <p:nvPr>
            <p:ph type="title"/>
          </p:nvPr>
        </p:nvSpPr>
        <p:spPr>
          <a:xfrm>
            <a:off x="2157984" y="0"/>
            <a:ext cx="7729728" cy="841248"/>
          </a:xfrm>
        </p:spPr>
        <p:txBody>
          <a:bodyPr/>
          <a:lstStyle/>
          <a:p>
            <a:r>
              <a:rPr lang="en-US" dirty="0"/>
              <a:t>Trade with the Mohawks</a:t>
            </a:r>
          </a:p>
        </p:txBody>
      </p:sp>
      <p:pic>
        <p:nvPicPr>
          <p:cNvPr id="5" name="Picture 4">
            <a:extLst>
              <a:ext uri="{FF2B5EF4-FFF2-40B4-BE49-F238E27FC236}">
                <a16:creationId xmlns:a16="http://schemas.microsoft.com/office/drawing/2014/main" id="{4736B30C-C99B-7B4D-AD84-43ED2C32249A}"/>
              </a:ext>
            </a:extLst>
          </p:cNvPr>
          <p:cNvPicPr>
            <a:picLocks noChangeAspect="1"/>
          </p:cNvPicPr>
          <p:nvPr/>
        </p:nvPicPr>
        <p:blipFill>
          <a:blip r:embed="rId2"/>
          <a:stretch>
            <a:fillRect/>
          </a:stretch>
        </p:blipFill>
        <p:spPr>
          <a:xfrm>
            <a:off x="258315" y="982541"/>
            <a:ext cx="9281926" cy="5875459"/>
          </a:xfrm>
          <a:prstGeom prst="rect">
            <a:avLst/>
          </a:prstGeom>
        </p:spPr>
      </p:pic>
      <p:sp>
        <p:nvSpPr>
          <p:cNvPr id="6" name="TextBox 5">
            <a:extLst>
              <a:ext uri="{FF2B5EF4-FFF2-40B4-BE49-F238E27FC236}">
                <a16:creationId xmlns:a16="http://schemas.microsoft.com/office/drawing/2014/main" id="{AC12CEAC-0379-BB45-B0D0-1D0E079BDE51}"/>
              </a:ext>
            </a:extLst>
          </p:cNvPr>
          <p:cNvSpPr txBox="1"/>
          <p:nvPr/>
        </p:nvSpPr>
        <p:spPr>
          <a:xfrm>
            <a:off x="9674352" y="982541"/>
            <a:ext cx="2377440" cy="5632311"/>
          </a:xfrm>
          <a:prstGeom prst="rect">
            <a:avLst/>
          </a:prstGeom>
          <a:noFill/>
        </p:spPr>
        <p:txBody>
          <a:bodyPr wrap="square" rtlCol="0">
            <a:spAutoFit/>
          </a:bodyPr>
          <a:lstStyle/>
          <a:p>
            <a:r>
              <a:rPr lang="en-US" sz="2000" dirty="0"/>
              <a:t>• While the Native Americans of the Manhattan area were soon killed off or had departed  for less contested areas, the Mohawks in the west became the prime source for beaver and deer skins for the Dutch</a:t>
            </a:r>
          </a:p>
          <a:p>
            <a:endParaRPr lang="en-US" sz="2000" dirty="0"/>
          </a:p>
          <a:p>
            <a:r>
              <a:rPr lang="en-US" sz="2000" dirty="0"/>
              <a:t>• Business was good, in part because the Dutch did not try to Christianize their Indian allies like France and Spain did</a:t>
            </a:r>
          </a:p>
        </p:txBody>
      </p:sp>
    </p:spTree>
    <p:extLst>
      <p:ext uri="{BB962C8B-B14F-4D97-AF65-F5344CB8AC3E}">
        <p14:creationId xmlns:p14="http://schemas.microsoft.com/office/powerpoint/2010/main" val="319249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5E18-404C-5144-992B-734D18C26F70}"/>
              </a:ext>
            </a:extLst>
          </p:cNvPr>
          <p:cNvSpPr>
            <a:spLocks noGrp="1"/>
          </p:cNvSpPr>
          <p:nvPr>
            <p:ph type="title"/>
          </p:nvPr>
        </p:nvSpPr>
        <p:spPr>
          <a:xfrm>
            <a:off x="164592" y="0"/>
            <a:ext cx="6601968" cy="1188720"/>
          </a:xfrm>
        </p:spPr>
        <p:txBody>
          <a:bodyPr/>
          <a:lstStyle/>
          <a:p>
            <a:r>
              <a:rPr lang="en-US" dirty="0"/>
              <a:t>The Attractiveness of New Netherlands</a:t>
            </a:r>
          </a:p>
        </p:txBody>
      </p:sp>
      <p:pic>
        <p:nvPicPr>
          <p:cNvPr id="5" name="Picture 4">
            <a:extLst>
              <a:ext uri="{FF2B5EF4-FFF2-40B4-BE49-F238E27FC236}">
                <a16:creationId xmlns:a16="http://schemas.microsoft.com/office/drawing/2014/main" id="{60063C0A-7B46-0F44-AEC5-CC619D725739}"/>
              </a:ext>
            </a:extLst>
          </p:cNvPr>
          <p:cNvPicPr>
            <a:picLocks noChangeAspect="1"/>
          </p:cNvPicPr>
          <p:nvPr/>
        </p:nvPicPr>
        <p:blipFill>
          <a:blip r:embed="rId2"/>
          <a:stretch>
            <a:fillRect/>
          </a:stretch>
        </p:blipFill>
        <p:spPr>
          <a:xfrm>
            <a:off x="6939435" y="0"/>
            <a:ext cx="5252565" cy="6858000"/>
          </a:xfrm>
          <a:prstGeom prst="rect">
            <a:avLst/>
          </a:prstGeom>
        </p:spPr>
      </p:pic>
      <p:sp>
        <p:nvSpPr>
          <p:cNvPr id="6" name="TextBox 5">
            <a:extLst>
              <a:ext uri="{FF2B5EF4-FFF2-40B4-BE49-F238E27FC236}">
                <a16:creationId xmlns:a16="http://schemas.microsoft.com/office/drawing/2014/main" id="{1D9212F1-850D-0D42-821C-AEEEFB122BCF}"/>
              </a:ext>
            </a:extLst>
          </p:cNvPr>
          <p:cNvSpPr txBox="1"/>
          <p:nvPr/>
        </p:nvSpPr>
        <p:spPr>
          <a:xfrm>
            <a:off x="201168" y="1426464"/>
            <a:ext cx="6510528" cy="5016758"/>
          </a:xfrm>
          <a:prstGeom prst="rect">
            <a:avLst/>
          </a:prstGeom>
          <a:noFill/>
        </p:spPr>
        <p:txBody>
          <a:bodyPr wrap="square" rtlCol="0">
            <a:spAutoFit/>
          </a:bodyPr>
          <a:lstStyle/>
          <a:p>
            <a:r>
              <a:rPr lang="en-US" sz="2000" dirty="0"/>
              <a:t>• At the time,  The Netherlands was both religiously tolerant and economically prosperous, so not many Dutchmen chose to emigrate to New Netherlands.</a:t>
            </a:r>
          </a:p>
          <a:p>
            <a:r>
              <a:rPr lang="en-US" sz="2000" dirty="0"/>
              <a:t>• But in the rest of Europe, that was in many cases religiously repressive and less bountiful, the attractiveness of New Netherlands was easy to see.</a:t>
            </a:r>
          </a:p>
          <a:p>
            <a:r>
              <a:rPr lang="en-US" sz="2000" dirty="0"/>
              <a:t>• By 1643, eighteen different languages were being spoken in </a:t>
            </a:r>
            <a:r>
              <a:rPr lang="en-US" sz="2000" b="1" dirty="0"/>
              <a:t>New Amsterdam</a:t>
            </a:r>
          </a:p>
          <a:p>
            <a:r>
              <a:rPr lang="en-US" sz="2000" dirty="0"/>
              <a:t>• Originally Dutch officials required all colonists to be </a:t>
            </a:r>
            <a:r>
              <a:rPr lang="en-US" sz="2000" b="1" dirty="0"/>
              <a:t>Calvinists</a:t>
            </a:r>
            <a:r>
              <a:rPr lang="en-US" sz="2000" dirty="0"/>
              <a:t>, but by mid-century they had dropped that requirement. That opened the door for </a:t>
            </a:r>
            <a:r>
              <a:rPr lang="en-US" sz="2000" b="1" dirty="0"/>
              <a:t>Catholics, Puritans, Lutherans, Anabaptists, Mennonites, Quakers</a:t>
            </a:r>
            <a:r>
              <a:rPr lang="en-US" sz="2000" dirty="0"/>
              <a:t>, and </a:t>
            </a:r>
            <a:r>
              <a:rPr lang="en-US" sz="2000" b="1" dirty="0"/>
              <a:t>Jews</a:t>
            </a:r>
            <a:r>
              <a:rPr lang="en-US" sz="2000" dirty="0"/>
              <a:t> to relocate to Holland’s New World possessions.</a:t>
            </a:r>
          </a:p>
          <a:p>
            <a:r>
              <a:rPr lang="en-US" sz="2000" dirty="0"/>
              <a:t>• Gov. </a:t>
            </a:r>
            <a:r>
              <a:rPr lang="en-US" sz="2000" b="1" dirty="0"/>
              <a:t>Peter Stuyvesant</a:t>
            </a:r>
            <a:r>
              <a:rPr lang="en-US" sz="2000" dirty="0"/>
              <a:t>, the son of a Calvinist minister, protested against it, but the company allowed </a:t>
            </a:r>
            <a:r>
              <a:rPr lang="en-US" sz="2000" b="1" dirty="0"/>
              <a:t>religious freedom </a:t>
            </a:r>
            <a:r>
              <a:rPr lang="en-US" sz="2000" dirty="0"/>
              <a:t>and liberal </a:t>
            </a:r>
            <a:r>
              <a:rPr lang="en-US" sz="2000" b="1" dirty="0"/>
              <a:t>civil rights </a:t>
            </a:r>
            <a:r>
              <a:rPr lang="en-US" sz="2000" dirty="0"/>
              <a:t>to all settlers anyway.</a:t>
            </a:r>
          </a:p>
        </p:txBody>
      </p:sp>
    </p:spTree>
    <p:extLst>
      <p:ext uri="{BB962C8B-B14F-4D97-AF65-F5344CB8AC3E}">
        <p14:creationId xmlns:p14="http://schemas.microsoft.com/office/powerpoint/2010/main" val="1605518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211B-7E70-E645-8B55-9D492FAB8A31}"/>
              </a:ext>
            </a:extLst>
          </p:cNvPr>
          <p:cNvSpPr>
            <a:spLocks noGrp="1"/>
          </p:cNvSpPr>
          <p:nvPr>
            <p:ph type="title"/>
          </p:nvPr>
        </p:nvSpPr>
        <p:spPr>
          <a:xfrm>
            <a:off x="0" y="-1"/>
            <a:ext cx="2990899" cy="1573619"/>
          </a:xfrm>
        </p:spPr>
        <p:txBody>
          <a:bodyPr>
            <a:normAutofit fontScale="90000"/>
          </a:bodyPr>
          <a:lstStyle/>
          <a:p>
            <a:r>
              <a:rPr lang="en-US" dirty="0"/>
              <a:t>Colonial Regions in North America</a:t>
            </a:r>
          </a:p>
        </p:txBody>
      </p:sp>
      <p:pic>
        <p:nvPicPr>
          <p:cNvPr id="5" name="Content Placeholder 4">
            <a:extLst>
              <a:ext uri="{FF2B5EF4-FFF2-40B4-BE49-F238E27FC236}">
                <a16:creationId xmlns:a16="http://schemas.microsoft.com/office/drawing/2014/main" id="{C1652524-62CE-0F4D-952F-66D9A9AB788D}"/>
              </a:ext>
            </a:extLst>
          </p:cNvPr>
          <p:cNvPicPr>
            <a:picLocks noGrp="1" noChangeAspect="1"/>
          </p:cNvPicPr>
          <p:nvPr>
            <p:ph idx="1"/>
          </p:nvPr>
        </p:nvPicPr>
        <p:blipFill>
          <a:blip r:embed="rId2"/>
          <a:stretch>
            <a:fillRect/>
          </a:stretch>
        </p:blipFill>
        <p:spPr>
          <a:xfrm>
            <a:off x="3217333" y="0"/>
            <a:ext cx="8974667" cy="6858000"/>
          </a:xfrm>
        </p:spPr>
      </p:pic>
      <p:sp>
        <p:nvSpPr>
          <p:cNvPr id="6" name="TextBox 5">
            <a:extLst>
              <a:ext uri="{FF2B5EF4-FFF2-40B4-BE49-F238E27FC236}">
                <a16:creationId xmlns:a16="http://schemas.microsoft.com/office/drawing/2014/main" id="{6C4B5CBA-FD00-A74D-82FC-32EB621EE26E}"/>
              </a:ext>
            </a:extLst>
          </p:cNvPr>
          <p:cNvSpPr txBox="1"/>
          <p:nvPr/>
        </p:nvSpPr>
        <p:spPr>
          <a:xfrm>
            <a:off x="226434" y="2469088"/>
            <a:ext cx="2764465" cy="3108543"/>
          </a:xfrm>
          <a:prstGeom prst="rect">
            <a:avLst/>
          </a:prstGeom>
          <a:noFill/>
        </p:spPr>
        <p:txBody>
          <a:bodyPr wrap="square" rtlCol="0">
            <a:spAutoFit/>
          </a:bodyPr>
          <a:lstStyle/>
          <a:p>
            <a:r>
              <a:rPr lang="en-US" sz="2800" dirty="0"/>
              <a:t>This map identifies the regions of North America settled by the English, French, Dutch, and Spanish.</a:t>
            </a:r>
          </a:p>
        </p:txBody>
      </p:sp>
    </p:spTree>
    <p:extLst>
      <p:ext uri="{BB962C8B-B14F-4D97-AF65-F5344CB8AC3E}">
        <p14:creationId xmlns:p14="http://schemas.microsoft.com/office/powerpoint/2010/main" val="1686480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FD3B-F3D8-AC4B-B064-C03FC4517B92}"/>
              </a:ext>
            </a:extLst>
          </p:cNvPr>
          <p:cNvSpPr>
            <a:spLocks noGrp="1"/>
          </p:cNvSpPr>
          <p:nvPr>
            <p:ph type="title"/>
          </p:nvPr>
        </p:nvSpPr>
        <p:spPr>
          <a:xfrm>
            <a:off x="4534852" y="0"/>
            <a:ext cx="7657147" cy="1188720"/>
          </a:xfrm>
        </p:spPr>
        <p:txBody>
          <a:bodyPr/>
          <a:lstStyle/>
          <a:p>
            <a:r>
              <a:rPr lang="en-US" dirty="0"/>
              <a:t>Solving a labor problem…</a:t>
            </a:r>
          </a:p>
        </p:txBody>
      </p:sp>
      <p:pic>
        <p:nvPicPr>
          <p:cNvPr id="5" name="Picture 4">
            <a:extLst>
              <a:ext uri="{FF2B5EF4-FFF2-40B4-BE49-F238E27FC236}">
                <a16:creationId xmlns:a16="http://schemas.microsoft.com/office/drawing/2014/main" id="{21CA3386-6E51-4843-9E9D-E929854C746D}"/>
              </a:ext>
            </a:extLst>
          </p:cNvPr>
          <p:cNvPicPr>
            <a:picLocks noChangeAspect="1"/>
          </p:cNvPicPr>
          <p:nvPr/>
        </p:nvPicPr>
        <p:blipFill>
          <a:blip r:embed="rId2"/>
          <a:stretch>
            <a:fillRect/>
          </a:stretch>
        </p:blipFill>
        <p:spPr>
          <a:xfrm>
            <a:off x="0" y="0"/>
            <a:ext cx="4534853" cy="6858000"/>
          </a:xfrm>
          <a:prstGeom prst="rect">
            <a:avLst/>
          </a:prstGeom>
        </p:spPr>
      </p:pic>
      <p:sp>
        <p:nvSpPr>
          <p:cNvPr id="6" name="TextBox 5">
            <a:extLst>
              <a:ext uri="{FF2B5EF4-FFF2-40B4-BE49-F238E27FC236}">
                <a16:creationId xmlns:a16="http://schemas.microsoft.com/office/drawing/2014/main" id="{B482770E-86F9-8C4B-9C60-D741B1565A18}"/>
              </a:ext>
            </a:extLst>
          </p:cNvPr>
          <p:cNvSpPr txBox="1"/>
          <p:nvPr/>
        </p:nvSpPr>
        <p:spPr>
          <a:xfrm>
            <a:off x="4769620" y="1225689"/>
            <a:ext cx="7187609" cy="5632311"/>
          </a:xfrm>
          <a:prstGeom prst="rect">
            <a:avLst/>
          </a:prstGeom>
          <a:noFill/>
        </p:spPr>
        <p:txBody>
          <a:bodyPr wrap="square" rtlCol="0">
            <a:spAutoFit/>
          </a:bodyPr>
          <a:lstStyle/>
          <a:p>
            <a:r>
              <a:rPr lang="en-US" sz="2400" dirty="0"/>
              <a:t>• Given that immigration to New Netherlands was slow, </a:t>
            </a:r>
            <a:r>
              <a:rPr lang="en-US" sz="2400" b="1" dirty="0"/>
              <a:t>the Dutch turned to slavery to provide the laborers they needed </a:t>
            </a:r>
            <a:r>
              <a:rPr lang="en-US" sz="2400" dirty="0"/>
              <a:t>to work their farms and tend their homes.</a:t>
            </a:r>
          </a:p>
          <a:p>
            <a:r>
              <a:rPr lang="en-US" sz="2400" dirty="0"/>
              <a:t>• The first African slaves arrived in the 1620s, and by the 1650s </a:t>
            </a:r>
            <a:r>
              <a:rPr lang="en-US" sz="2400" b="1" dirty="0"/>
              <a:t>slaves made up as much as ten percent </a:t>
            </a:r>
            <a:r>
              <a:rPr lang="en-US" sz="2400" dirty="0"/>
              <a:t>of the population - the highest percentage of any colony that far north.</a:t>
            </a:r>
          </a:p>
          <a:p>
            <a:r>
              <a:rPr lang="en-US" sz="2400" dirty="0"/>
              <a:t>• Unlike other colonies, </a:t>
            </a:r>
            <a:r>
              <a:rPr lang="en-US" sz="2400" b="1" dirty="0"/>
              <a:t>manumission</a:t>
            </a:r>
            <a:r>
              <a:rPr lang="en-US" sz="2400" dirty="0"/>
              <a:t> in the Dutch colony was relatively easy. </a:t>
            </a:r>
          </a:p>
          <a:p>
            <a:r>
              <a:rPr lang="en-US" sz="2400" dirty="0"/>
              <a:t>	- Many slaves were granted </a:t>
            </a:r>
            <a:r>
              <a:rPr lang="en-US" sz="2400" b="1" dirty="0"/>
              <a:t>“half freedom,” </a:t>
            </a:r>
            <a:r>
              <a:rPr lang="en-US" sz="2400" dirty="0"/>
              <a:t>in 	  which they worked part time for the West India 	  Company, but the other time was their own. </a:t>
            </a:r>
          </a:p>
          <a:p>
            <a:r>
              <a:rPr lang="en-US" sz="2400" dirty="0"/>
              <a:t>	- Freed slaves had </a:t>
            </a:r>
            <a:r>
              <a:rPr lang="en-US" sz="2400" b="1" dirty="0"/>
              <a:t>no restrictions </a:t>
            </a:r>
            <a:r>
              <a:rPr lang="en-US" sz="2400" dirty="0"/>
              <a:t>on them, and 	  they could even </a:t>
            </a:r>
            <a:r>
              <a:rPr lang="en-US" sz="2400" b="1" dirty="0"/>
              <a:t>intermarry</a:t>
            </a:r>
            <a:r>
              <a:rPr lang="en-US" sz="2400" dirty="0"/>
              <a:t> with whites.</a:t>
            </a:r>
          </a:p>
        </p:txBody>
      </p:sp>
    </p:spTree>
    <p:extLst>
      <p:ext uri="{BB962C8B-B14F-4D97-AF65-F5344CB8AC3E}">
        <p14:creationId xmlns:p14="http://schemas.microsoft.com/office/powerpoint/2010/main" val="2223565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E823-7D4C-A641-BD5C-DC63DCDD09EB}"/>
              </a:ext>
            </a:extLst>
          </p:cNvPr>
          <p:cNvSpPr>
            <a:spLocks noGrp="1"/>
          </p:cNvSpPr>
          <p:nvPr>
            <p:ph type="title"/>
          </p:nvPr>
        </p:nvSpPr>
        <p:spPr>
          <a:xfrm>
            <a:off x="2271568" y="0"/>
            <a:ext cx="7470258" cy="616688"/>
          </a:xfrm>
        </p:spPr>
        <p:txBody>
          <a:bodyPr>
            <a:normAutofit fontScale="90000"/>
          </a:bodyPr>
          <a:lstStyle/>
          <a:p>
            <a:r>
              <a:rPr lang="en-US" dirty="0"/>
              <a:t>New World Competition…</a:t>
            </a:r>
          </a:p>
        </p:txBody>
      </p:sp>
      <p:sp>
        <p:nvSpPr>
          <p:cNvPr id="4" name="TextBox 3">
            <a:extLst>
              <a:ext uri="{FF2B5EF4-FFF2-40B4-BE49-F238E27FC236}">
                <a16:creationId xmlns:a16="http://schemas.microsoft.com/office/drawing/2014/main" id="{53D060C1-5468-084E-B84C-3C0820ACBE8C}"/>
              </a:ext>
            </a:extLst>
          </p:cNvPr>
          <p:cNvSpPr txBox="1"/>
          <p:nvPr/>
        </p:nvSpPr>
        <p:spPr>
          <a:xfrm>
            <a:off x="4721742" y="616688"/>
            <a:ext cx="7470258" cy="3785652"/>
          </a:xfrm>
          <a:prstGeom prst="rect">
            <a:avLst/>
          </a:prstGeom>
          <a:noFill/>
        </p:spPr>
        <p:txBody>
          <a:bodyPr wrap="square" rtlCol="0">
            <a:spAutoFit/>
          </a:bodyPr>
          <a:lstStyle/>
          <a:p>
            <a:r>
              <a:rPr lang="en-US" sz="2400" dirty="0"/>
              <a:t>• The Dutch were in </a:t>
            </a:r>
            <a:r>
              <a:rPr lang="en-US" sz="2400" b="1" dirty="0"/>
              <a:t>competition with the French </a:t>
            </a:r>
            <a:r>
              <a:rPr lang="en-US" sz="2400" dirty="0"/>
              <a:t>for the fur trade</a:t>
            </a:r>
          </a:p>
          <a:p>
            <a:r>
              <a:rPr lang="en-US" sz="2400" dirty="0"/>
              <a:t>• Sweden established a competing colony under </a:t>
            </a:r>
            <a:r>
              <a:rPr lang="en-US" sz="2400" b="1" dirty="0"/>
              <a:t>Peter Minuit </a:t>
            </a:r>
            <a:r>
              <a:rPr lang="en-US" sz="2400" dirty="0"/>
              <a:t>on the west bank of the </a:t>
            </a:r>
            <a:r>
              <a:rPr lang="en-US" sz="2400" b="1" dirty="0"/>
              <a:t>Delaware River</a:t>
            </a:r>
          </a:p>
          <a:p>
            <a:r>
              <a:rPr lang="en-US" sz="2400" dirty="0"/>
              <a:t>	- </a:t>
            </a:r>
            <a:r>
              <a:rPr lang="en-US" sz="2400" b="1" dirty="0"/>
              <a:t>Gov. Peter Stuyvesant </a:t>
            </a:r>
            <a:r>
              <a:rPr lang="en-US" sz="2400" dirty="0"/>
              <a:t>led an expedition to 	   drive the Swedes out</a:t>
            </a:r>
            <a:r>
              <a:rPr lang="en-US" dirty="0"/>
              <a:t> </a:t>
            </a:r>
          </a:p>
          <a:p>
            <a:r>
              <a:rPr lang="en-US" dirty="0"/>
              <a:t>	</a:t>
            </a:r>
            <a:r>
              <a:rPr lang="en-US" sz="2400" dirty="0"/>
              <a:t>- By 1655, the Swedes had been forced to accept 	   Dutch rule </a:t>
            </a:r>
          </a:p>
          <a:p>
            <a:r>
              <a:rPr lang="en-US" sz="2400" dirty="0"/>
              <a:t>	- It was the Swedes who </a:t>
            </a:r>
            <a:r>
              <a:rPr lang="en-US" sz="2400" b="1" dirty="0"/>
              <a:t>introduced log cabins 	   to North America</a:t>
            </a:r>
          </a:p>
        </p:txBody>
      </p:sp>
      <p:pic>
        <p:nvPicPr>
          <p:cNvPr id="6" name="Picture 5">
            <a:extLst>
              <a:ext uri="{FF2B5EF4-FFF2-40B4-BE49-F238E27FC236}">
                <a16:creationId xmlns:a16="http://schemas.microsoft.com/office/drawing/2014/main" id="{22EDC0DF-9730-AB41-8302-01862D250C30}"/>
              </a:ext>
            </a:extLst>
          </p:cNvPr>
          <p:cNvPicPr>
            <a:picLocks noChangeAspect="1"/>
          </p:cNvPicPr>
          <p:nvPr/>
        </p:nvPicPr>
        <p:blipFill>
          <a:blip r:embed="rId2"/>
          <a:stretch>
            <a:fillRect/>
          </a:stretch>
        </p:blipFill>
        <p:spPr>
          <a:xfrm>
            <a:off x="34555" y="786809"/>
            <a:ext cx="4687187" cy="5624624"/>
          </a:xfrm>
          <a:prstGeom prst="rect">
            <a:avLst/>
          </a:prstGeom>
        </p:spPr>
      </p:pic>
      <p:pic>
        <p:nvPicPr>
          <p:cNvPr id="8" name="Picture 7">
            <a:extLst>
              <a:ext uri="{FF2B5EF4-FFF2-40B4-BE49-F238E27FC236}">
                <a16:creationId xmlns:a16="http://schemas.microsoft.com/office/drawing/2014/main" id="{5061DC62-7AC0-9645-B97F-7AC0DAED3864}"/>
              </a:ext>
            </a:extLst>
          </p:cNvPr>
          <p:cNvPicPr>
            <a:picLocks noChangeAspect="1"/>
          </p:cNvPicPr>
          <p:nvPr/>
        </p:nvPicPr>
        <p:blipFill>
          <a:blip r:embed="rId3"/>
          <a:stretch>
            <a:fillRect/>
          </a:stretch>
        </p:blipFill>
        <p:spPr>
          <a:xfrm>
            <a:off x="7993401" y="4462222"/>
            <a:ext cx="3496850" cy="2335896"/>
          </a:xfrm>
          <a:prstGeom prst="rect">
            <a:avLst/>
          </a:prstGeom>
        </p:spPr>
      </p:pic>
    </p:spTree>
    <p:extLst>
      <p:ext uri="{BB962C8B-B14F-4D97-AF65-F5344CB8AC3E}">
        <p14:creationId xmlns:p14="http://schemas.microsoft.com/office/powerpoint/2010/main" val="396689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1593-756F-8C40-86A5-DB9A45EBA001}"/>
              </a:ext>
            </a:extLst>
          </p:cNvPr>
          <p:cNvSpPr>
            <a:spLocks noGrp="1"/>
          </p:cNvSpPr>
          <p:nvPr>
            <p:ph type="title"/>
          </p:nvPr>
        </p:nvSpPr>
        <p:spPr>
          <a:xfrm>
            <a:off x="1722474" y="0"/>
            <a:ext cx="8782493" cy="502601"/>
          </a:xfrm>
        </p:spPr>
        <p:txBody>
          <a:bodyPr>
            <a:normAutofit fontScale="90000"/>
          </a:bodyPr>
          <a:lstStyle/>
          <a:p>
            <a:r>
              <a:rPr lang="en-US" dirty="0"/>
              <a:t>England Takes Long Island…</a:t>
            </a:r>
          </a:p>
        </p:txBody>
      </p:sp>
      <p:sp>
        <p:nvSpPr>
          <p:cNvPr id="3" name="Content Placeholder 2">
            <a:extLst>
              <a:ext uri="{FF2B5EF4-FFF2-40B4-BE49-F238E27FC236}">
                <a16:creationId xmlns:a16="http://schemas.microsoft.com/office/drawing/2014/main" id="{F7109AAB-B63F-964A-8AB0-1BBF5458E000}"/>
              </a:ext>
            </a:extLst>
          </p:cNvPr>
          <p:cNvSpPr>
            <a:spLocks noGrp="1"/>
          </p:cNvSpPr>
          <p:nvPr>
            <p:ph idx="1"/>
          </p:nvPr>
        </p:nvSpPr>
        <p:spPr>
          <a:xfrm>
            <a:off x="253479" y="502601"/>
            <a:ext cx="6891599" cy="3101983"/>
          </a:xfrm>
        </p:spPr>
        <p:txBody>
          <a:bodyPr>
            <a:noAutofit/>
          </a:bodyPr>
          <a:lstStyle/>
          <a:p>
            <a:r>
              <a:rPr lang="en-US" sz="2400" dirty="0"/>
              <a:t>The biggest threat to the Dutch came from </a:t>
            </a:r>
            <a:r>
              <a:rPr lang="en-US" sz="2400" b="1" dirty="0"/>
              <a:t>England</a:t>
            </a:r>
          </a:p>
          <a:p>
            <a:r>
              <a:rPr lang="en-US" sz="2400" dirty="0"/>
              <a:t>Englishmen forced the Dutch to cede the eastern half of Long Island by 1650</a:t>
            </a:r>
          </a:p>
          <a:p>
            <a:r>
              <a:rPr lang="en-US" sz="2400" dirty="0"/>
              <a:t>The English began moving west into the Dutch sector of the island, in large part to enjoy Dutch religious toleration</a:t>
            </a:r>
          </a:p>
          <a:p>
            <a:r>
              <a:rPr lang="en-US" sz="2400" dirty="0"/>
              <a:t>But they resented not having political democracy. By the 1660s, warfare had broken out</a:t>
            </a:r>
          </a:p>
          <a:p>
            <a:r>
              <a:rPr lang="en-US" sz="2400" dirty="0"/>
              <a:t>New Netherlands was swallowed up by the English when a British fleet under </a:t>
            </a:r>
            <a:r>
              <a:rPr lang="en-US" sz="2400" b="1" dirty="0"/>
              <a:t>Admiral Nicholls </a:t>
            </a:r>
            <a:r>
              <a:rPr lang="en-US" sz="2400" dirty="0"/>
              <a:t>arrived in </a:t>
            </a:r>
            <a:r>
              <a:rPr lang="en-US" sz="2400" b="1" dirty="0"/>
              <a:t>1664</a:t>
            </a:r>
            <a:r>
              <a:rPr lang="en-US" sz="2400" dirty="0"/>
              <a:t> and forced the Dutch to submit.</a:t>
            </a:r>
          </a:p>
          <a:p>
            <a:r>
              <a:rPr lang="en-US" sz="2400" dirty="0"/>
              <a:t>The English renamed New Amsterdam after King Charles II’s brother, James, Duke of York, . The settlement became </a:t>
            </a:r>
            <a:r>
              <a:rPr lang="en-US" sz="2400" b="1" dirty="0"/>
              <a:t>New York </a:t>
            </a:r>
            <a:r>
              <a:rPr lang="en-US" sz="2400" dirty="0"/>
              <a:t>in his honor.</a:t>
            </a:r>
          </a:p>
        </p:txBody>
      </p:sp>
      <p:pic>
        <p:nvPicPr>
          <p:cNvPr id="5" name="Picture 4">
            <a:extLst>
              <a:ext uri="{FF2B5EF4-FFF2-40B4-BE49-F238E27FC236}">
                <a16:creationId xmlns:a16="http://schemas.microsoft.com/office/drawing/2014/main" id="{FFF1EAEF-4272-214D-B81F-AEEDA892D16B}"/>
              </a:ext>
            </a:extLst>
          </p:cNvPr>
          <p:cNvPicPr>
            <a:picLocks noChangeAspect="1"/>
          </p:cNvPicPr>
          <p:nvPr/>
        </p:nvPicPr>
        <p:blipFill>
          <a:blip r:embed="rId2"/>
          <a:stretch>
            <a:fillRect/>
          </a:stretch>
        </p:blipFill>
        <p:spPr>
          <a:xfrm>
            <a:off x="7440763" y="958100"/>
            <a:ext cx="4751237" cy="5199321"/>
          </a:xfrm>
          <a:prstGeom prst="rect">
            <a:avLst/>
          </a:prstGeom>
        </p:spPr>
      </p:pic>
    </p:spTree>
    <p:extLst>
      <p:ext uri="{BB962C8B-B14F-4D97-AF65-F5344CB8AC3E}">
        <p14:creationId xmlns:p14="http://schemas.microsoft.com/office/powerpoint/2010/main" val="4096377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A7C70-CEB5-FA47-A43B-1C211336E817}"/>
              </a:ext>
            </a:extLst>
          </p:cNvPr>
          <p:cNvSpPr>
            <a:spLocks noGrp="1"/>
          </p:cNvSpPr>
          <p:nvPr>
            <p:ph type="title"/>
          </p:nvPr>
        </p:nvSpPr>
        <p:spPr>
          <a:xfrm>
            <a:off x="2231136" y="50293"/>
            <a:ext cx="7729728" cy="438806"/>
          </a:xfrm>
        </p:spPr>
        <p:txBody>
          <a:bodyPr>
            <a:normAutofit fontScale="90000"/>
          </a:bodyPr>
          <a:lstStyle/>
          <a:p>
            <a:r>
              <a:rPr lang="en-US" dirty="0"/>
              <a:t>In Summary…</a:t>
            </a:r>
          </a:p>
        </p:txBody>
      </p:sp>
      <p:sp>
        <p:nvSpPr>
          <p:cNvPr id="3" name="Content Placeholder 2">
            <a:extLst>
              <a:ext uri="{FF2B5EF4-FFF2-40B4-BE49-F238E27FC236}">
                <a16:creationId xmlns:a16="http://schemas.microsoft.com/office/drawing/2014/main" id="{62EF7D8C-13F0-A24F-9D2C-3E029BBB71ED}"/>
              </a:ext>
            </a:extLst>
          </p:cNvPr>
          <p:cNvSpPr>
            <a:spLocks noGrp="1"/>
          </p:cNvSpPr>
          <p:nvPr>
            <p:ph idx="1"/>
          </p:nvPr>
        </p:nvSpPr>
        <p:spPr>
          <a:xfrm>
            <a:off x="365051" y="489099"/>
            <a:ext cx="11461897" cy="3101983"/>
          </a:xfrm>
        </p:spPr>
        <p:txBody>
          <a:bodyPr>
            <a:noAutofit/>
          </a:bodyPr>
          <a:lstStyle/>
          <a:p>
            <a:r>
              <a:rPr lang="en-US" sz="2200" b="1" dirty="0"/>
              <a:t>Neither</a:t>
            </a:r>
            <a:r>
              <a:rPr lang="en-US" sz="2200" dirty="0"/>
              <a:t> New France or New Amsterdam </a:t>
            </a:r>
            <a:r>
              <a:rPr lang="en-US" sz="2200" b="1" dirty="0"/>
              <a:t>attracted large numbers </a:t>
            </a:r>
            <a:r>
              <a:rPr lang="en-US" sz="2200" dirty="0"/>
              <a:t>of settlers</a:t>
            </a:r>
          </a:p>
          <a:p>
            <a:r>
              <a:rPr lang="en-US" sz="2200" dirty="0"/>
              <a:t>Only New Netherlands allowed </a:t>
            </a:r>
            <a:r>
              <a:rPr lang="en-US" sz="2200" b="1" dirty="0"/>
              <a:t>religious and political dissidents </a:t>
            </a:r>
            <a:r>
              <a:rPr lang="en-US" sz="2200" dirty="0"/>
              <a:t>to settle there</a:t>
            </a:r>
          </a:p>
          <a:p>
            <a:r>
              <a:rPr lang="en-US" sz="2200" dirty="0"/>
              <a:t>Both </a:t>
            </a:r>
            <a:r>
              <a:rPr lang="en-US" sz="2200" b="1" dirty="0"/>
              <a:t>France</a:t>
            </a:r>
            <a:r>
              <a:rPr lang="en-US" sz="2200" dirty="0"/>
              <a:t> and </a:t>
            </a:r>
            <a:r>
              <a:rPr lang="en-US" sz="2200" b="1" dirty="0"/>
              <a:t>the Dutch </a:t>
            </a:r>
            <a:r>
              <a:rPr lang="en-US" sz="2200" dirty="0"/>
              <a:t>tried to institute </a:t>
            </a:r>
            <a:r>
              <a:rPr lang="en-US" sz="2200" b="1" dirty="0"/>
              <a:t>feudal systems </a:t>
            </a:r>
            <a:r>
              <a:rPr lang="en-US" sz="2200" dirty="0"/>
              <a:t>in their New World colonies, but neither was really successful</a:t>
            </a:r>
          </a:p>
          <a:p>
            <a:r>
              <a:rPr lang="en-US" sz="2200" dirty="0"/>
              <a:t>Government in both colonies was </a:t>
            </a:r>
            <a:r>
              <a:rPr lang="en-US" sz="2200" b="1" dirty="0"/>
              <a:t>autocratic</a:t>
            </a:r>
            <a:r>
              <a:rPr lang="en-US" sz="2200" dirty="0"/>
              <a:t> – set up to benefit those who made the laws</a:t>
            </a:r>
          </a:p>
          <a:p>
            <a:r>
              <a:rPr lang="en-US" sz="2200" b="1" dirty="0"/>
              <a:t>The needs of the people in both colonies was largely ignored</a:t>
            </a:r>
            <a:r>
              <a:rPr lang="en-US" sz="2200" dirty="0"/>
              <a:t>, and any benefit they realized was mostly coincidental</a:t>
            </a:r>
          </a:p>
          <a:p>
            <a:r>
              <a:rPr lang="en-US" sz="2200" dirty="0"/>
              <a:t>The French government only took control of New France after the Company of New France failed. New Netherlands was under the control of the West India Company the entire forty years it existed.</a:t>
            </a:r>
          </a:p>
          <a:p>
            <a:r>
              <a:rPr lang="en-US" sz="2200" dirty="0"/>
              <a:t>Both colonies were </a:t>
            </a:r>
            <a:r>
              <a:rPr lang="en-US" sz="2200" b="1" dirty="0"/>
              <a:t>mercantilist colonies</a:t>
            </a:r>
          </a:p>
          <a:p>
            <a:pPr lvl="1"/>
            <a:r>
              <a:rPr lang="en-US" sz="2200" dirty="0"/>
              <a:t>Mercantilism required all colonial products and natural resources could be sold only to the mother country</a:t>
            </a:r>
          </a:p>
          <a:p>
            <a:pPr lvl="1"/>
            <a:r>
              <a:rPr lang="en-US" sz="2200" dirty="0"/>
              <a:t>All materials shipped to the colonies had to be carried in the ships of the mother country</a:t>
            </a:r>
          </a:p>
          <a:p>
            <a:pPr lvl="1"/>
            <a:r>
              <a:rPr lang="en-US" sz="2200" b="1" dirty="0"/>
              <a:t>Both New France and New Netherlands condoned African slavery </a:t>
            </a:r>
            <a:r>
              <a:rPr lang="en-US" sz="2200" dirty="0"/>
              <a:t>as a labor force</a:t>
            </a:r>
          </a:p>
        </p:txBody>
      </p:sp>
    </p:spTree>
    <p:extLst>
      <p:ext uri="{BB962C8B-B14F-4D97-AF65-F5344CB8AC3E}">
        <p14:creationId xmlns:p14="http://schemas.microsoft.com/office/powerpoint/2010/main" val="62027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261A-AF25-8348-9E72-9C6C34A90BF5}"/>
              </a:ext>
            </a:extLst>
          </p:cNvPr>
          <p:cNvSpPr>
            <a:spLocks noGrp="1"/>
          </p:cNvSpPr>
          <p:nvPr>
            <p:ph type="title"/>
          </p:nvPr>
        </p:nvSpPr>
        <p:spPr>
          <a:xfrm>
            <a:off x="2231136" y="224463"/>
            <a:ext cx="7729728" cy="1188720"/>
          </a:xfrm>
        </p:spPr>
        <p:txBody>
          <a:bodyPr/>
          <a:lstStyle/>
          <a:p>
            <a:r>
              <a:rPr lang="en-US" dirty="0"/>
              <a:t>The European Beaver</a:t>
            </a:r>
          </a:p>
        </p:txBody>
      </p:sp>
      <p:pic>
        <p:nvPicPr>
          <p:cNvPr id="5" name="Picture 4">
            <a:extLst>
              <a:ext uri="{FF2B5EF4-FFF2-40B4-BE49-F238E27FC236}">
                <a16:creationId xmlns:a16="http://schemas.microsoft.com/office/drawing/2014/main" id="{066C50B7-C7C9-8242-B8DD-5EB81600CA3F}"/>
              </a:ext>
            </a:extLst>
          </p:cNvPr>
          <p:cNvPicPr>
            <a:picLocks noChangeAspect="1"/>
          </p:cNvPicPr>
          <p:nvPr/>
        </p:nvPicPr>
        <p:blipFill>
          <a:blip r:embed="rId2"/>
          <a:stretch>
            <a:fillRect/>
          </a:stretch>
        </p:blipFill>
        <p:spPr>
          <a:xfrm>
            <a:off x="5606143" y="1624693"/>
            <a:ext cx="6339115" cy="4754336"/>
          </a:xfrm>
          <a:prstGeom prst="rect">
            <a:avLst/>
          </a:prstGeom>
        </p:spPr>
      </p:pic>
      <p:sp>
        <p:nvSpPr>
          <p:cNvPr id="6" name="TextBox 5">
            <a:extLst>
              <a:ext uri="{FF2B5EF4-FFF2-40B4-BE49-F238E27FC236}">
                <a16:creationId xmlns:a16="http://schemas.microsoft.com/office/drawing/2014/main" id="{D409888E-08AD-4343-9C75-F5C73FF2ED49}"/>
              </a:ext>
            </a:extLst>
          </p:cNvPr>
          <p:cNvSpPr txBox="1"/>
          <p:nvPr/>
        </p:nvSpPr>
        <p:spPr>
          <a:xfrm>
            <a:off x="435429" y="1698171"/>
            <a:ext cx="4811485" cy="4154984"/>
          </a:xfrm>
          <a:prstGeom prst="rect">
            <a:avLst/>
          </a:prstGeom>
          <a:noFill/>
        </p:spPr>
        <p:txBody>
          <a:bodyPr wrap="square" rtlCol="0">
            <a:spAutoFit/>
          </a:bodyPr>
          <a:lstStyle/>
          <a:p>
            <a:r>
              <a:rPr lang="en-US" sz="2400" dirty="0"/>
              <a:t>• France did not establish any colonies in North America in the 1500s, although French explorers did venture into the American wilds</a:t>
            </a:r>
          </a:p>
          <a:p>
            <a:endParaRPr lang="en-US" sz="2400" dirty="0"/>
          </a:p>
          <a:p>
            <a:r>
              <a:rPr lang="en-US" sz="2400" dirty="0"/>
              <a:t>• But when the European beaver became extinct, France turned to its American cousin and the Native Americans who could catch it to satisfy the demand for the hats made from its furry pelt.</a:t>
            </a:r>
          </a:p>
        </p:txBody>
      </p:sp>
    </p:spTree>
    <p:extLst>
      <p:ext uri="{BB962C8B-B14F-4D97-AF65-F5344CB8AC3E}">
        <p14:creationId xmlns:p14="http://schemas.microsoft.com/office/powerpoint/2010/main" val="241037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21C01-40F9-8340-9C45-8C6C06810D56}"/>
              </a:ext>
            </a:extLst>
          </p:cNvPr>
          <p:cNvPicPr>
            <a:picLocks noChangeAspect="1"/>
          </p:cNvPicPr>
          <p:nvPr/>
        </p:nvPicPr>
        <p:blipFill>
          <a:blip r:embed="rId2"/>
          <a:stretch>
            <a:fillRect/>
          </a:stretch>
        </p:blipFill>
        <p:spPr>
          <a:xfrm>
            <a:off x="1133855" y="0"/>
            <a:ext cx="9536219" cy="6858000"/>
          </a:xfrm>
          <a:prstGeom prst="rect">
            <a:avLst/>
          </a:prstGeom>
        </p:spPr>
      </p:pic>
    </p:spTree>
    <p:extLst>
      <p:ext uri="{BB962C8B-B14F-4D97-AF65-F5344CB8AC3E}">
        <p14:creationId xmlns:p14="http://schemas.microsoft.com/office/powerpoint/2010/main" val="3205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87F6F-BC17-0E43-BEAC-3077948D6195}"/>
              </a:ext>
            </a:extLst>
          </p:cNvPr>
          <p:cNvSpPr>
            <a:spLocks noGrp="1"/>
          </p:cNvSpPr>
          <p:nvPr>
            <p:ph type="title"/>
          </p:nvPr>
        </p:nvSpPr>
        <p:spPr>
          <a:xfrm>
            <a:off x="2036264" y="215184"/>
            <a:ext cx="7729728" cy="834127"/>
          </a:xfrm>
        </p:spPr>
        <p:txBody>
          <a:bodyPr/>
          <a:lstStyle/>
          <a:p>
            <a:r>
              <a:rPr lang="en-US" dirty="0"/>
              <a:t>Samuel de Champlain</a:t>
            </a:r>
          </a:p>
        </p:txBody>
      </p:sp>
      <p:pic>
        <p:nvPicPr>
          <p:cNvPr id="5" name="Picture 4">
            <a:extLst>
              <a:ext uri="{FF2B5EF4-FFF2-40B4-BE49-F238E27FC236}">
                <a16:creationId xmlns:a16="http://schemas.microsoft.com/office/drawing/2014/main" id="{C9844B5F-FB95-394A-8B5E-04CA53FCB35A}"/>
              </a:ext>
            </a:extLst>
          </p:cNvPr>
          <p:cNvPicPr>
            <a:picLocks noChangeAspect="1"/>
          </p:cNvPicPr>
          <p:nvPr/>
        </p:nvPicPr>
        <p:blipFill>
          <a:blip r:embed="rId2"/>
          <a:stretch>
            <a:fillRect/>
          </a:stretch>
        </p:blipFill>
        <p:spPr>
          <a:xfrm>
            <a:off x="2416202" y="1332668"/>
            <a:ext cx="6969851" cy="5053142"/>
          </a:xfrm>
          <a:prstGeom prst="rect">
            <a:avLst/>
          </a:prstGeom>
        </p:spPr>
      </p:pic>
    </p:spTree>
    <p:extLst>
      <p:ext uri="{BB962C8B-B14F-4D97-AF65-F5344CB8AC3E}">
        <p14:creationId xmlns:p14="http://schemas.microsoft.com/office/powerpoint/2010/main" val="363429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281D-4805-724D-8E6A-F31DF75BBD1D}"/>
              </a:ext>
            </a:extLst>
          </p:cNvPr>
          <p:cNvSpPr>
            <a:spLocks noGrp="1"/>
          </p:cNvSpPr>
          <p:nvPr>
            <p:ph type="title"/>
          </p:nvPr>
        </p:nvSpPr>
        <p:spPr>
          <a:xfrm>
            <a:off x="2231136" y="160020"/>
            <a:ext cx="7729728" cy="1188720"/>
          </a:xfrm>
        </p:spPr>
        <p:txBody>
          <a:bodyPr>
            <a:normAutofit fontScale="90000"/>
          </a:bodyPr>
          <a:lstStyle/>
          <a:p>
            <a:r>
              <a:rPr lang="en-US" dirty="0"/>
              <a:t>Champlain explored along the East Coast and down the St. Lawrence River to the Great lakes</a:t>
            </a:r>
          </a:p>
        </p:txBody>
      </p:sp>
      <p:pic>
        <p:nvPicPr>
          <p:cNvPr id="7" name="Picture 6">
            <a:extLst>
              <a:ext uri="{FF2B5EF4-FFF2-40B4-BE49-F238E27FC236}">
                <a16:creationId xmlns:a16="http://schemas.microsoft.com/office/drawing/2014/main" id="{6356D0DB-811D-A948-AF3F-24412BE31E2D}"/>
              </a:ext>
            </a:extLst>
          </p:cNvPr>
          <p:cNvPicPr>
            <a:picLocks noChangeAspect="1"/>
          </p:cNvPicPr>
          <p:nvPr/>
        </p:nvPicPr>
        <p:blipFill>
          <a:blip r:embed="rId2"/>
          <a:stretch>
            <a:fillRect/>
          </a:stretch>
        </p:blipFill>
        <p:spPr>
          <a:xfrm>
            <a:off x="0" y="1524000"/>
            <a:ext cx="11188700" cy="5334000"/>
          </a:xfrm>
          <a:prstGeom prst="rect">
            <a:avLst/>
          </a:prstGeom>
        </p:spPr>
      </p:pic>
      <p:sp>
        <p:nvSpPr>
          <p:cNvPr id="8" name="TextBox 7">
            <a:extLst>
              <a:ext uri="{FF2B5EF4-FFF2-40B4-BE49-F238E27FC236}">
                <a16:creationId xmlns:a16="http://schemas.microsoft.com/office/drawing/2014/main" id="{D671A499-40BC-CB4B-9922-4DECA31F92B0}"/>
              </a:ext>
            </a:extLst>
          </p:cNvPr>
          <p:cNvSpPr txBox="1"/>
          <p:nvPr/>
        </p:nvSpPr>
        <p:spPr>
          <a:xfrm>
            <a:off x="9674352" y="2432304"/>
            <a:ext cx="1514348" cy="4154984"/>
          </a:xfrm>
          <a:prstGeom prst="rect">
            <a:avLst/>
          </a:prstGeom>
          <a:noFill/>
        </p:spPr>
        <p:txBody>
          <a:bodyPr wrap="square" rtlCol="0">
            <a:spAutoFit/>
          </a:bodyPr>
          <a:lstStyle/>
          <a:p>
            <a:r>
              <a:rPr lang="en-US" sz="2200" dirty="0"/>
              <a:t>Champlain established fur trading outposts at Port Royal (Annapolis), Acadia (Nova Scotia), and at the new city of Quebec.</a:t>
            </a:r>
          </a:p>
        </p:txBody>
      </p:sp>
      <p:sp>
        <p:nvSpPr>
          <p:cNvPr id="9" name="TextBox 8">
            <a:extLst>
              <a:ext uri="{FF2B5EF4-FFF2-40B4-BE49-F238E27FC236}">
                <a16:creationId xmlns:a16="http://schemas.microsoft.com/office/drawing/2014/main" id="{C3FE2701-C656-384A-8C0C-3E0FD25FF9F4}"/>
              </a:ext>
            </a:extLst>
          </p:cNvPr>
          <p:cNvSpPr txBox="1"/>
          <p:nvPr/>
        </p:nvSpPr>
        <p:spPr>
          <a:xfrm>
            <a:off x="188976" y="2601581"/>
            <a:ext cx="1514348" cy="3816429"/>
          </a:xfrm>
          <a:prstGeom prst="rect">
            <a:avLst/>
          </a:prstGeom>
          <a:noFill/>
        </p:spPr>
        <p:txBody>
          <a:bodyPr wrap="square" rtlCol="0">
            <a:spAutoFit/>
          </a:bodyPr>
          <a:lstStyle/>
          <a:p>
            <a:r>
              <a:rPr lang="en-US" sz="2200" dirty="0"/>
              <a:t>Champlain earned the friendship of the Hurons by siding with them against their Mohawk enemies. </a:t>
            </a:r>
          </a:p>
        </p:txBody>
      </p:sp>
    </p:spTree>
    <p:extLst>
      <p:ext uri="{BB962C8B-B14F-4D97-AF65-F5344CB8AC3E}">
        <p14:creationId xmlns:p14="http://schemas.microsoft.com/office/powerpoint/2010/main" val="215044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6614C2-9818-9446-A08D-EC3F05677E32}"/>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27531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40C9-E8A0-E246-AA95-90D0811C1CBD}"/>
              </a:ext>
            </a:extLst>
          </p:cNvPr>
          <p:cNvSpPr>
            <a:spLocks noGrp="1"/>
          </p:cNvSpPr>
          <p:nvPr>
            <p:ph type="title"/>
          </p:nvPr>
        </p:nvSpPr>
        <p:spPr>
          <a:xfrm>
            <a:off x="2231136" y="68580"/>
            <a:ext cx="7729728" cy="1188720"/>
          </a:xfrm>
        </p:spPr>
        <p:txBody>
          <a:bodyPr/>
          <a:lstStyle/>
          <a:p>
            <a:r>
              <a:rPr lang="en-US" dirty="0"/>
              <a:t>Champlain’s influence on North America</a:t>
            </a:r>
          </a:p>
        </p:txBody>
      </p:sp>
      <p:sp>
        <p:nvSpPr>
          <p:cNvPr id="3" name="Content Placeholder 2">
            <a:extLst>
              <a:ext uri="{FF2B5EF4-FFF2-40B4-BE49-F238E27FC236}">
                <a16:creationId xmlns:a16="http://schemas.microsoft.com/office/drawing/2014/main" id="{2F607EEC-2553-9946-8C4C-CDA9DDFBB9AD}"/>
              </a:ext>
            </a:extLst>
          </p:cNvPr>
          <p:cNvSpPr>
            <a:spLocks noGrp="1"/>
          </p:cNvSpPr>
          <p:nvPr>
            <p:ph idx="1"/>
          </p:nvPr>
        </p:nvSpPr>
        <p:spPr>
          <a:xfrm>
            <a:off x="6717792" y="1257300"/>
            <a:ext cx="5303520" cy="3101983"/>
          </a:xfrm>
        </p:spPr>
        <p:txBody>
          <a:bodyPr>
            <a:noAutofit/>
          </a:bodyPr>
          <a:lstStyle/>
          <a:p>
            <a:r>
              <a:rPr lang="en-US" sz="2400" dirty="0"/>
              <a:t>• He laid the groundwork for what would become Canada</a:t>
            </a:r>
          </a:p>
          <a:p>
            <a:r>
              <a:rPr lang="en-US" sz="2400" dirty="0"/>
              <a:t>• Champlain’s support took the warring native tribes from weapons of stone-tipped arrows, spears, and war clubs, to the use of firearms.</a:t>
            </a:r>
          </a:p>
          <a:p>
            <a:r>
              <a:rPr lang="en-US" sz="2400" dirty="0"/>
              <a:t>• By siding with the Huron against the Mohawks and other enemy tribes, the French transformed warfare in the northeast from small skirmishes for glory and petty booty into extended campaigns for the purpose of controlling the fur trade with the Europeans. </a:t>
            </a:r>
          </a:p>
        </p:txBody>
      </p:sp>
      <p:pic>
        <p:nvPicPr>
          <p:cNvPr id="5" name="Picture 4">
            <a:extLst>
              <a:ext uri="{FF2B5EF4-FFF2-40B4-BE49-F238E27FC236}">
                <a16:creationId xmlns:a16="http://schemas.microsoft.com/office/drawing/2014/main" id="{504EC74A-6237-E043-AA69-86FE545A06B0}"/>
              </a:ext>
            </a:extLst>
          </p:cNvPr>
          <p:cNvPicPr>
            <a:picLocks noChangeAspect="1"/>
          </p:cNvPicPr>
          <p:nvPr/>
        </p:nvPicPr>
        <p:blipFill>
          <a:blip r:embed="rId2"/>
          <a:stretch>
            <a:fillRect/>
          </a:stretch>
        </p:blipFill>
        <p:spPr>
          <a:xfrm>
            <a:off x="-171500" y="1540763"/>
            <a:ext cx="6889292" cy="5160706"/>
          </a:xfrm>
          <a:prstGeom prst="rect">
            <a:avLst/>
          </a:prstGeom>
        </p:spPr>
      </p:pic>
    </p:spTree>
    <p:extLst>
      <p:ext uri="{BB962C8B-B14F-4D97-AF65-F5344CB8AC3E}">
        <p14:creationId xmlns:p14="http://schemas.microsoft.com/office/powerpoint/2010/main" val="69322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EFF1-019E-FD47-9941-B81A659310E9}"/>
              </a:ext>
            </a:extLst>
          </p:cNvPr>
          <p:cNvSpPr>
            <a:spLocks noGrp="1"/>
          </p:cNvSpPr>
          <p:nvPr>
            <p:ph type="title"/>
          </p:nvPr>
        </p:nvSpPr>
        <p:spPr>
          <a:xfrm>
            <a:off x="1719072" y="0"/>
            <a:ext cx="8644128" cy="786384"/>
          </a:xfrm>
        </p:spPr>
        <p:txBody>
          <a:bodyPr/>
          <a:lstStyle/>
          <a:p>
            <a:r>
              <a:rPr lang="en-US" dirty="0"/>
              <a:t>New France becomes a royal colony</a:t>
            </a:r>
          </a:p>
        </p:txBody>
      </p:sp>
      <p:sp>
        <p:nvSpPr>
          <p:cNvPr id="3" name="Content Placeholder 2">
            <a:extLst>
              <a:ext uri="{FF2B5EF4-FFF2-40B4-BE49-F238E27FC236}">
                <a16:creationId xmlns:a16="http://schemas.microsoft.com/office/drawing/2014/main" id="{051187EF-D776-5140-BE03-D335D45E43A1}"/>
              </a:ext>
            </a:extLst>
          </p:cNvPr>
          <p:cNvSpPr>
            <a:spLocks noGrp="1"/>
          </p:cNvSpPr>
          <p:nvPr>
            <p:ph idx="1"/>
          </p:nvPr>
        </p:nvSpPr>
        <p:spPr>
          <a:xfrm>
            <a:off x="0" y="937260"/>
            <a:ext cx="4846320" cy="3101983"/>
          </a:xfrm>
        </p:spPr>
        <p:txBody>
          <a:bodyPr>
            <a:noAutofit/>
          </a:bodyPr>
          <a:lstStyle/>
          <a:p>
            <a:r>
              <a:rPr lang="en-US" sz="2000" dirty="0"/>
              <a:t>• Settlement of New France was slow, in part because the Hurons lost their war with the Iroquois, who preferred trading with the Dutch.</a:t>
            </a:r>
          </a:p>
          <a:p>
            <a:r>
              <a:rPr lang="en-US" sz="2000" dirty="0"/>
              <a:t>The English seized Port Royal and Quebec for a short time in the 1620s, discouraging French settlers from crossing over to colonize. The two towns were eventually returned by treaty.</a:t>
            </a:r>
          </a:p>
          <a:p>
            <a:r>
              <a:rPr lang="en-US" sz="2000" dirty="0"/>
              <a:t>By 1665,  French colonial policy was revamped under King Louis XIV, and New France was made a royal colony.. </a:t>
            </a:r>
          </a:p>
          <a:p>
            <a:r>
              <a:rPr lang="en-US" sz="2000" dirty="0"/>
              <a:t>A new governor, some settlers and – most importantly – 1000 French troops arrived in Quebec. They broke the Iroquois hold on the fur trade, and for a while peace and prosperity reigned.</a:t>
            </a:r>
          </a:p>
        </p:txBody>
      </p:sp>
      <p:pic>
        <p:nvPicPr>
          <p:cNvPr id="5" name="Picture 4">
            <a:extLst>
              <a:ext uri="{FF2B5EF4-FFF2-40B4-BE49-F238E27FC236}">
                <a16:creationId xmlns:a16="http://schemas.microsoft.com/office/drawing/2014/main" id="{A759450D-D3B2-4046-97E9-016E32D9E39F}"/>
              </a:ext>
            </a:extLst>
          </p:cNvPr>
          <p:cNvPicPr>
            <a:picLocks noChangeAspect="1"/>
          </p:cNvPicPr>
          <p:nvPr/>
        </p:nvPicPr>
        <p:blipFill>
          <a:blip r:embed="rId2"/>
          <a:stretch>
            <a:fillRect/>
          </a:stretch>
        </p:blipFill>
        <p:spPr>
          <a:xfrm>
            <a:off x="5035804" y="1321308"/>
            <a:ext cx="6985000" cy="4826000"/>
          </a:xfrm>
          <a:prstGeom prst="rect">
            <a:avLst/>
          </a:prstGeom>
        </p:spPr>
      </p:pic>
    </p:spTree>
    <p:extLst>
      <p:ext uri="{BB962C8B-B14F-4D97-AF65-F5344CB8AC3E}">
        <p14:creationId xmlns:p14="http://schemas.microsoft.com/office/powerpoint/2010/main" val="39628221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{AFD8CC17-CEAD-FF4C-8750-61DB33FD13A6}tf10001120</Template>
  <TotalTime>219</TotalTime>
  <Words>1433</Words>
  <Application>Microsoft Macintosh PowerPoint</Application>
  <PresentationFormat>Widescreen</PresentationFormat>
  <Paragraphs>89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Gill Sans MT</vt:lpstr>
      <vt:lpstr>Parcel</vt:lpstr>
      <vt:lpstr>France &amp; The Netherlands in the New World</vt:lpstr>
      <vt:lpstr>Colonial Regions in North America</vt:lpstr>
      <vt:lpstr>The European Beaver</vt:lpstr>
      <vt:lpstr>PowerPoint Presentation</vt:lpstr>
      <vt:lpstr>Samuel de Champlain</vt:lpstr>
      <vt:lpstr>Champlain explored along the East Coast and down the St. Lawrence River to the Great lakes</vt:lpstr>
      <vt:lpstr>PowerPoint Presentation</vt:lpstr>
      <vt:lpstr>Champlain’s influence on North America</vt:lpstr>
      <vt:lpstr>New France becomes a royal colony</vt:lpstr>
      <vt:lpstr>The King’s Loose reins…</vt:lpstr>
      <vt:lpstr>The French move west…</vt:lpstr>
      <vt:lpstr>Father Jacques Marquette and Louis Jolliet “rediscovered” the  Mississippi river in 1673</vt:lpstr>
      <vt:lpstr>Robert LaSalle &amp; The MIssissippi</vt:lpstr>
      <vt:lpstr>The Dutch &amp; New Netherlands</vt:lpstr>
      <vt:lpstr>PowerPoint Presentation</vt:lpstr>
      <vt:lpstr>Dutch West India Co. Settlements</vt:lpstr>
      <vt:lpstr>“Patroonships”</vt:lpstr>
      <vt:lpstr>Trade with the Mohawks</vt:lpstr>
      <vt:lpstr>The Attractiveness of New Netherlands</vt:lpstr>
      <vt:lpstr>Solving a labor problem…</vt:lpstr>
      <vt:lpstr>New World Competition…</vt:lpstr>
      <vt:lpstr>England Takes Long Island…</vt:lpstr>
      <vt:lpstr>In Summary…</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France &amp; The Netherlands in the New World</dc:title>
  <dc:creator>dramtreebooks@ec.rr.com</dc:creator>
  <cp:lastModifiedBy>dramtreebooks@ec.rr.com</cp:lastModifiedBy>
  <cp:revision>43</cp:revision>
  <dcterms:created xsi:type="dcterms:W3CDTF">2018-07-02T18:52:01Z</dcterms:created>
  <dcterms:modified xsi:type="dcterms:W3CDTF">2018-08-12T15:55:04Z</dcterms:modified>
</cp:coreProperties>
</file>