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docProps/custom.xml" ContentType="application/vnd.openxmlformats-officedocument.custom-properties+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9.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8" r:id="rId3"/>
    <p:sldId id="28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2" d="100"/>
          <a:sy n="92" d="100"/>
        </p:scale>
        <p:origin x="-992" y="-11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0739" y="856294"/>
            <a:ext cx="8376920" cy="22028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rgbClr val="00206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14400" y="732281"/>
            <a:ext cx="8229600" cy="1143000"/>
          </a:xfrm>
          <a:prstGeom prst="rect">
            <a:avLst/>
          </a:prstGeom>
        </p:spPr>
        <p:txBody>
          <a:bodyPr wrap="square" lIns="0" tIns="0" rIns="0" bIns="0">
            <a:spAutoFit/>
          </a:bodyPr>
          <a:lstStyle>
            <a:lvl1pPr>
              <a:defRPr sz="4400" b="1" i="0">
                <a:solidFill>
                  <a:schemeClr val="tx1"/>
                </a:solidFill>
                <a:latin typeface="Arial"/>
                <a:cs typeface="Arial"/>
              </a:defRPr>
            </a:lvl1pPr>
          </a:lstStyle>
          <a:p>
            <a:endParaRPr/>
          </a:p>
        </p:txBody>
      </p:sp>
      <p:sp>
        <p:nvSpPr>
          <p:cNvPr id="3" name="Holder 3"/>
          <p:cNvSpPr>
            <a:spLocks noGrp="1"/>
          </p:cNvSpPr>
          <p:nvPr>
            <p:ph type="body" idx="1"/>
          </p:nvPr>
        </p:nvSpPr>
        <p:spPr>
          <a:xfrm>
            <a:off x="722645" y="2918714"/>
            <a:ext cx="8613109" cy="2761615"/>
          </a:xfrm>
          <a:prstGeom prst="rect">
            <a:avLst/>
          </a:prstGeom>
        </p:spPr>
        <p:txBody>
          <a:bodyPr wrap="square" lIns="0" tIns="0" rIns="0" bIns="0">
            <a:spAutoFit/>
          </a:bodyPr>
          <a:lstStyle>
            <a:lvl1pPr>
              <a:defRPr sz="2800" b="1" i="0">
                <a:solidFill>
                  <a:srgbClr val="002060"/>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12/8/16</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outube.com/watch?v=VEZqarUnVp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outube.com/watch?v=nff7PXPRnc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outube.com/watch?v=lTTvKwCylF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eg"/><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outube.com/watch?v=tfHnwqtJT9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outube.com/watch?v=IF4lPWU_qx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113" y="1065784"/>
            <a:ext cx="8542655" cy="1057275"/>
          </a:xfrm>
          <a:prstGeom prst="rect">
            <a:avLst/>
          </a:prstGeom>
        </p:spPr>
        <p:txBody>
          <a:bodyPr vert="horz" wrap="square" lIns="0" tIns="0" rIns="0" bIns="0" rtlCol="0">
            <a:spAutoFit/>
          </a:bodyPr>
          <a:lstStyle/>
          <a:p>
            <a:pPr marL="12700">
              <a:lnSpc>
                <a:spcPct val="100000"/>
              </a:lnSpc>
            </a:pPr>
            <a:r>
              <a:rPr sz="6500" spc="-325" dirty="0"/>
              <a:t>The </a:t>
            </a:r>
            <a:r>
              <a:rPr sz="6500" spc="-285" dirty="0"/>
              <a:t>French</a:t>
            </a:r>
            <a:r>
              <a:rPr sz="6500" spc="235" dirty="0"/>
              <a:t> </a:t>
            </a:r>
            <a:r>
              <a:rPr sz="6500" spc="-70" dirty="0"/>
              <a:t>Revolution</a:t>
            </a:r>
            <a:endParaRPr sz="6500"/>
          </a:p>
        </p:txBody>
      </p:sp>
      <p:sp>
        <p:nvSpPr>
          <p:cNvPr id="3" name="object 3"/>
          <p:cNvSpPr txBox="1"/>
          <p:nvPr/>
        </p:nvSpPr>
        <p:spPr>
          <a:xfrm>
            <a:off x="1857755" y="2286000"/>
            <a:ext cx="6400800" cy="381000"/>
          </a:xfrm>
          <a:prstGeom prst="rect">
            <a:avLst/>
          </a:prstGeom>
          <a:solidFill>
            <a:srgbClr val="77933C"/>
          </a:solidFill>
        </p:spPr>
        <p:txBody>
          <a:bodyPr vert="horz" wrap="square" lIns="0" tIns="31115" rIns="0" bIns="0" rtlCol="0">
            <a:spAutoFit/>
          </a:bodyPr>
          <a:lstStyle/>
          <a:p>
            <a:pPr marL="1322705">
              <a:lnSpc>
                <a:spcPct val="100000"/>
              </a:lnSpc>
              <a:spcBef>
                <a:spcPts val="245"/>
              </a:spcBef>
            </a:pPr>
            <a:r>
              <a:rPr sz="1800" spc="-245" dirty="0">
                <a:latin typeface="Arial"/>
                <a:cs typeface="Arial"/>
              </a:rPr>
              <a:t>THE  EUROPEAN  </a:t>
            </a:r>
            <a:r>
              <a:rPr sz="1800" spc="-140" dirty="0">
                <a:latin typeface="Arial"/>
                <a:cs typeface="Arial"/>
              </a:rPr>
              <a:t>MOMENT </a:t>
            </a:r>
            <a:r>
              <a:rPr sz="1800" spc="-90" dirty="0">
                <a:latin typeface="Arial"/>
                <a:cs typeface="Arial"/>
              </a:rPr>
              <a:t>(1750 </a:t>
            </a:r>
            <a:r>
              <a:rPr sz="1800" spc="-105" dirty="0">
                <a:latin typeface="Arial"/>
                <a:cs typeface="Arial"/>
              </a:rPr>
              <a:t>–</a:t>
            </a:r>
            <a:r>
              <a:rPr sz="1800" spc="-300" dirty="0">
                <a:latin typeface="Arial"/>
                <a:cs typeface="Arial"/>
              </a:rPr>
              <a:t> </a:t>
            </a:r>
            <a:r>
              <a:rPr sz="1800" spc="-85" dirty="0">
                <a:latin typeface="Arial"/>
                <a:cs typeface="Arial"/>
              </a:rPr>
              <a:t>1900)</a:t>
            </a:r>
            <a:endParaRPr sz="1800">
              <a:latin typeface="Arial"/>
              <a:cs typeface="Arial"/>
            </a:endParaRPr>
          </a:p>
        </p:txBody>
      </p:sp>
      <p:sp>
        <p:nvSpPr>
          <p:cNvPr id="4" name="object 4"/>
          <p:cNvSpPr/>
          <p:nvPr/>
        </p:nvSpPr>
        <p:spPr>
          <a:xfrm>
            <a:off x="2231898" y="3124200"/>
            <a:ext cx="5695950" cy="34937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933958"/>
            <a:ext cx="8046084" cy="48768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b="0" spc="-195" dirty="0">
                <a:latin typeface="Arial"/>
                <a:cs typeface="Arial"/>
              </a:rPr>
              <a:t>Louis </a:t>
            </a:r>
            <a:r>
              <a:rPr sz="3200" b="0" spc="-300" dirty="0">
                <a:latin typeface="Arial"/>
                <a:cs typeface="Arial"/>
              </a:rPr>
              <a:t>XVI </a:t>
            </a:r>
            <a:r>
              <a:rPr sz="3200" b="0" spc="-135" dirty="0">
                <a:latin typeface="Arial"/>
                <a:cs typeface="Arial"/>
              </a:rPr>
              <a:t>called </a:t>
            </a:r>
            <a:r>
              <a:rPr sz="3200" b="0" spc="-100" dirty="0">
                <a:latin typeface="Arial"/>
                <a:cs typeface="Arial"/>
              </a:rPr>
              <a:t>on </a:t>
            </a:r>
            <a:r>
              <a:rPr sz="3200" b="0" spc="-40" dirty="0">
                <a:latin typeface="Arial"/>
                <a:cs typeface="Arial"/>
              </a:rPr>
              <a:t>the </a:t>
            </a:r>
            <a:r>
              <a:rPr sz="3200" b="0" spc="-215" dirty="0">
                <a:latin typeface="Arial"/>
                <a:cs typeface="Arial"/>
              </a:rPr>
              <a:t>Estates </a:t>
            </a:r>
            <a:r>
              <a:rPr sz="3200" b="0" spc="-175" dirty="0">
                <a:latin typeface="Arial"/>
                <a:cs typeface="Arial"/>
              </a:rPr>
              <a:t>General </a:t>
            </a:r>
            <a:r>
              <a:rPr sz="3200" b="0" spc="-45" dirty="0">
                <a:latin typeface="Arial"/>
                <a:cs typeface="Arial"/>
              </a:rPr>
              <a:t>in</a:t>
            </a:r>
            <a:r>
              <a:rPr sz="3200" b="0" spc="-70" dirty="0">
                <a:latin typeface="Arial"/>
                <a:cs typeface="Arial"/>
              </a:rPr>
              <a:t> </a:t>
            </a:r>
            <a:r>
              <a:rPr sz="3200" b="0" spc="-165" dirty="0">
                <a:latin typeface="Arial"/>
                <a:cs typeface="Arial"/>
              </a:rPr>
              <a:t>1789</a:t>
            </a:r>
            <a:endParaRPr sz="3200">
              <a:latin typeface="Arial"/>
              <a:cs typeface="Arial"/>
            </a:endParaRPr>
          </a:p>
        </p:txBody>
      </p:sp>
      <p:sp>
        <p:nvSpPr>
          <p:cNvPr id="3" name="object 3"/>
          <p:cNvSpPr txBox="1"/>
          <p:nvPr/>
        </p:nvSpPr>
        <p:spPr>
          <a:xfrm>
            <a:off x="764530" y="1427988"/>
            <a:ext cx="8068309" cy="2407920"/>
          </a:xfrm>
          <a:prstGeom prst="rect">
            <a:avLst/>
          </a:prstGeom>
        </p:spPr>
        <p:txBody>
          <a:bodyPr vert="horz" wrap="square" lIns="0" tIns="0" rIns="0" bIns="0" rtlCol="0">
            <a:spAutoFit/>
          </a:bodyPr>
          <a:lstStyle/>
          <a:p>
            <a:pPr marL="355600">
              <a:lnSpc>
                <a:spcPts val="2855"/>
              </a:lnSpc>
            </a:pPr>
            <a:r>
              <a:rPr sz="2400" spc="-114" dirty="0">
                <a:solidFill>
                  <a:srgbClr val="0070C0"/>
                </a:solidFill>
                <a:latin typeface="Arial"/>
                <a:cs typeface="Arial"/>
              </a:rPr>
              <a:t>(an</a:t>
            </a:r>
            <a:r>
              <a:rPr sz="2400" spc="-130" dirty="0">
                <a:solidFill>
                  <a:srgbClr val="0070C0"/>
                </a:solidFill>
                <a:latin typeface="Arial"/>
                <a:cs typeface="Arial"/>
              </a:rPr>
              <a:t> </a:t>
            </a:r>
            <a:r>
              <a:rPr sz="2400" spc="-140" dirty="0">
                <a:solidFill>
                  <a:srgbClr val="0070C0"/>
                </a:solidFill>
                <a:latin typeface="Arial"/>
                <a:cs typeface="Arial"/>
              </a:rPr>
              <a:t>assembly</a:t>
            </a:r>
            <a:r>
              <a:rPr sz="2400" spc="-135" dirty="0">
                <a:solidFill>
                  <a:srgbClr val="0070C0"/>
                </a:solidFill>
                <a:latin typeface="Arial"/>
                <a:cs typeface="Arial"/>
              </a:rPr>
              <a:t> </a:t>
            </a:r>
            <a:r>
              <a:rPr sz="2400" spc="-5" dirty="0">
                <a:solidFill>
                  <a:srgbClr val="0070C0"/>
                </a:solidFill>
                <a:latin typeface="Arial"/>
                <a:cs typeface="Arial"/>
              </a:rPr>
              <a:t>of</a:t>
            </a:r>
            <a:r>
              <a:rPr sz="2400" spc="-130" dirty="0">
                <a:solidFill>
                  <a:srgbClr val="0070C0"/>
                </a:solidFill>
                <a:latin typeface="Arial"/>
                <a:cs typeface="Arial"/>
              </a:rPr>
              <a:t> </a:t>
            </a:r>
            <a:r>
              <a:rPr sz="2400" spc="-30" dirty="0">
                <a:solidFill>
                  <a:srgbClr val="0070C0"/>
                </a:solidFill>
                <a:latin typeface="Arial"/>
                <a:cs typeface="Arial"/>
              </a:rPr>
              <a:t>the</a:t>
            </a:r>
            <a:r>
              <a:rPr sz="2400" spc="-125" dirty="0">
                <a:solidFill>
                  <a:srgbClr val="0070C0"/>
                </a:solidFill>
                <a:latin typeface="Arial"/>
                <a:cs typeface="Arial"/>
              </a:rPr>
              <a:t> </a:t>
            </a:r>
            <a:r>
              <a:rPr sz="2400" spc="-120" dirty="0">
                <a:solidFill>
                  <a:srgbClr val="0070C0"/>
                </a:solidFill>
                <a:latin typeface="Arial"/>
                <a:cs typeface="Arial"/>
              </a:rPr>
              <a:t>3</a:t>
            </a:r>
            <a:r>
              <a:rPr sz="2400" spc="-140" dirty="0">
                <a:solidFill>
                  <a:srgbClr val="0070C0"/>
                </a:solidFill>
                <a:latin typeface="Arial"/>
                <a:cs typeface="Arial"/>
              </a:rPr>
              <a:t> </a:t>
            </a:r>
            <a:r>
              <a:rPr sz="2400" spc="-114" dirty="0">
                <a:solidFill>
                  <a:srgbClr val="0070C0"/>
                </a:solidFill>
                <a:latin typeface="Arial"/>
                <a:cs typeface="Arial"/>
              </a:rPr>
              <a:t>estates,</a:t>
            </a:r>
            <a:r>
              <a:rPr sz="2400" spc="-125" dirty="0">
                <a:solidFill>
                  <a:srgbClr val="0070C0"/>
                </a:solidFill>
                <a:latin typeface="Arial"/>
                <a:cs typeface="Arial"/>
              </a:rPr>
              <a:t> </a:t>
            </a:r>
            <a:r>
              <a:rPr sz="2400" spc="-70" dirty="0">
                <a:solidFill>
                  <a:srgbClr val="0070C0"/>
                </a:solidFill>
                <a:latin typeface="Arial"/>
                <a:cs typeface="Arial"/>
              </a:rPr>
              <a:t>which</a:t>
            </a:r>
            <a:r>
              <a:rPr sz="2400" spc="-140" dirty="0">
                <a:solidFill>
                  <a:srgbClr val="0070C0"/>
                </a:solidFill>
                <a:latin typeface="Arial"/>
                <a:cs typeface="Arial"/>
              </a:rPr>
              <a:t> </a:t>
            </a:r>
            <a:r>
              <a:rPr sz="2400" spc="-114" dirty="0">
                <a:solidFill>
                  <a:srgbClr val="0070C0"/>
                </a:solidFill>
                <a:latin typeface="Arial"/>
                <a:cs typeface="Arial"/>
              </a:rPr>
              <a:t>had</a:t>
            </a:r>
            <a:r>
              <a:rPr sz="2400" spc="-120" dirty="0">
                <a:solidFill>
                  <a:srgbClr val="0070C0"/>
                </a:solidFill>
                <a:latin typeface="Arial"/>
                <a:cs typeface="Arial"/>
              </a:rPr>
              <a:t> </a:t>
            </a:r>
            <a:r>
              <a:rPr sz="2400" spc="-10" dirty="0">
                <a:solidFill>
                  <a:srgbClr val="0070C0"/>
                </a:solidFill>
                <a:latin typeface="Arial"/>
                <a:cs typeface="Arial"/>
              </a:rPr>
              <a:t>not</a:t>
            </a:r>
            <a:r>
              <a:rPr sz="2400" spc="-140" dirty="0">
                <a:solidFill>
                  <a:srgbClr val="0070C0"/>
                </a:solidFill>
                <a:latin typeface="Arial"/>
                <a:cs typeface="Arial"/>
              </a:rPr>
              <a:t> </a:t>
            </a:r>
            <a:r>
              <a:rPr sz="2400" spc="-35" dirty="0">
                <a:solidFill>
                  <a:srgbClr val="0070C0"/>
                </a:solidFill>
                <a:latin typeface="Arial"/>
                <a:cs typeface="Arial"/>
              </a:rPr>
              <a:t>met</a:t>
            </a:r>
            <a:r>
              <a:rPr sz="2400" spc="-135" dirty="0">
                <a:solidFill>
                  <a:srgbClr val="0070C0"/>
                </a:solidFill>
                <a:latin typeface="Arial"/>
                <a:cs typeface="Arial"/>
              </a:rPr>
              <a:t> </a:t>
            </a:r>
            <a:r>
              <a:rPr sz="2400" spc="-30" dirty="0">
                <a:solidFill>
                  <a:srgbClr val="0070C0"/>
                </a:solidFill>
                <a:latin typeface="Arial"/>
                <a:cs typeface="Arial"/>
              </a:rPr>
              <a:t>in</a:t>
            </a:r>
            <a:r>
              <a:rPr sz="2400" spc="-135" dirty="0">
                <a:solidFill>
                  <a:srgbClr val="0070C0"/>
                </a:solidFill>
                <a:latin typeface="Arial"/>
                <a:cs typeface="Arial"/>
              </a:rPr>
              <a:t> </a:t>
            </a:r>
            <a:r>
              <a:rPr sz="2400" spc="-120" dirty="0">
                <a:solidFill>
                  <a:srgbClr val="0070C0"/>
                </a:solidFill>
                <a:latin typeface="Arial"/>
                <a:cs typeface="Arial"/>
              </a:rPr>
              <a:t>175</a:t>
            </a:r>
            <a:r>
              <a:rPr sz="2400" spc="-145" dirty="0">
                <a:solidFill>
                  <a:srgbClr val="0070C0"/>
                </a:solidFill>
                <a:latin typeface="Arial"/>
                <a:cs typeface="Arial"/>
              </a:rPr>
              <a:t> </a:t>
            </a:r>
            <a:r>
              <a:rPr sz="2400" spc="-140" dirty="0">
                <a:solidFill>
                  <a:srgbClr val="0070C0"/>
                </a:solidFill>
                <a:latin typeface="Arial"/>
                <a:cs typeface="Arial"/>
              </a:rPr>
              <a:t>years)</a:t>
            </a:r>
            <a:endParaRPr sz="2400">
              <a:latin typeface="Arial"/>
              <a:cs typeface="Arial"/>
            </a:endParaRPr>
          </a:p>
          <a:p>
            <a:pPr marL="355600">
              <a:lnSpc>
                <a:spcPts val="3815"/>
              </a:lnSpc>
            </a:pPr>
            <a:r>
              <a:rPr sz="3200" spc="25" dirty="0">
                <a:latin typeface="Arial"/>
                <a:cs typeface="Arial"/>
              </a:rPr>
              <a:t>to </a:t>
            </a:r>
            <a:r>
              <a:rPr sz="3200" spc="-135" dirty="0">
                <a:latin typeface="Arial"/>
                <a:cs typeface="Arial"/>
              </a:rPr>
              <a:t>approve </a:t>
            </a:r>
            <a:r>
              <a:rPr sz="3200" spc="-250" dirty="0">
                <a:latin typeface="Arial"/>
                <a:cs typeface="Arial"/>
              </a:rPr>
              <a:t>a </a:t>
            </a:r>
            <a:r>
              <a:rPr sz="3200" spc="-114" dirty="0">
                <a:latin typeface="Arial"/>
                <a:cs typeface="Arial"/>
              </a:rPr>
              <a:t>new tax, </a:t>
            </a:r>
            <a:r>
              <a:rPr sz="3200" spc="-65" dirty="0">
                <a:latin typeface="Arial"/>
                <a:cs typeface="Arial"/>
              </a:rPr>
              <a:t>this </a:t>
            </a:r>
            <a:r>
              <a:rPr sz="3200" spc="-25" dirty="0">
                <a:latin typeface="Arial"/>
                <a:cs typeface="Arial"/>
              </a:rPr>
              <a:t>time</a:t>
            </a:r>
            <a:r>
              <a:rPr sz="3200" spc="-640" dirty="0">
                <a:latin typeface="Arial"/>
                <a:cs typeface="Arial"/>
              </a:rPr>
              <a:t> </a:t>
            </a:r>
            <a:r>
              <a:rPr sz="3200" spc="-100" dirty="0">
                <a:latin typeface="Arial"/>
                <a:cs typeface="Arial"/>
              </a:rPr>
              <a:t>on </a:t>
            </a:r>
            <a:r>
              <a:rPr sz="3200" spc="-40" dirty="0">
                <a:latin typeface="Arial"/>
                <a:cs typeface="Arial"/>
              </a:rPr>
              <a:t>the </a:t>
            </a:r>
            <a:r>
              <a:rPr sz="3200" spc="-135" dirty="0">
                <a:latin typeface="Arial"/>
                <a:cs typeface="Arial"/>
              </a:rPr>
              <a:t>nobles.</a:t>
            </a:r>
            <a:endParaRPr sz="3200">
              <a:latin typeface="Arial"/>
              <a:cs typeface="Arial"/>
            </a:endParaRPr>
          </a:p>
          <a:p>
            <a:pPr marL="354965" marR="29845" indent="-342265">
              <a:lnSpc>
                <a:spcPct val="100000"/>
              </a:lnSpc>
              <a:spcBef>
                <a:spcPts val="765"/>
              </a:spcBef>
              <a:buChar char="•"/>
              <a:tabLst>
                <a:tab pos="354965" algn="l"/>
                <a:tab pos="355600" algn="l"/>
              </a:tabLst>
            </a:pPr>
            <a:r>
              <a:rPr sz="3200" spc="-105" dirty="0">
                <a:latin typeface="Arial"/>
                <a:cs typeface="Arial"/>
              </a:rPr>
              <a:t>Historically </a:t>
            </a:r>
            <a:r>
              <a:rPr sz="3200" spc="-200" dirty="0">
                <a:latin typeface="Arial"/>
                <a:cs typeface="Arial"/>
              </a:rPr>
              <a:t>each </a:t>
            </a:r>
            <a:r>
              <a:rPr sz="3200" spc="-130" dirty="0">
                <a:latin typeface="Arial"/>
                <a:cs typeface="Arial"/>
              </a:rPr>
              <a:t>estate </a:t>
            </a:r>
            <a:r>
              <a:rPr sz="3200" spc="-225" dirty="0">
                <a:latin typeface="Arial"/>
                <a:cs typeface="Arial"/>
              </a:rPr>
              <a:t>was </a:t>
            </a:r>
            <a:r>
              <a:rPr sz="3200" spc="-145" dirty="0">
                <a:latin typeface="Arial"/>
                <a:cs typeface="Arial"/>
              </a:rPr>
              <a:t>given </a:t>
            </a:r>
            <a:r>
              <a:rPr sz="3200" spc="-135" dirty="0">
                <a:latin typeface="Arial"/>
                <a:cs typeface="Arial"/>
              </a:rPr>
              <a:t>one </a:t>
            </a:r>
            <a:r>
              <a:rPr sz="3200" spc="-85" dirty="0">
                <a:latin typeface="Arial"/>
                <a:cs typeface="Arial"/>
              </a:rPr>
              <a:t>vote,  </a:t>
            </a:r>
            <a:r>
              <a:rPr sz="3200" spc="-65" dirty="0">
                <a:latin typeface="Arial"/>
                <a:cs typeface="Arial"/>
              </a:rPr>
              <a:t>therefore </a:t>
            </a:r>
            <a:r>
              <a:rPr sz="3200" spc="-40" dirty="0">
                <a:latin typeface="Arial"/>
                <a:cs typeface="Arial"/>
              </a:rPr>
              <a:t>the </a:t>
            </a:r>
            <a:r>
              <a:rPr sz="3200" spc="-65" dirty="0">
                <a:latin typeface="Arial"/>
                <a:cs typeface="Arial"/>
              </a:rPr>
              <a:t>3</a:t>
            </a:r>
            <a:r>
              <a:rPr sz="3150" spc="-97" baseline="25132" dirty="0">
                <a:latin typeface="Arial"/>
                <a:cs typeface="Arial"/>
              </a:rPr>
              <a:t>rd </a:t>
            </a:r>
            <a:r>
              <a:rPr sz="3200" spc="-195" dirty="0">
                <a:latin typeface="Arial"/>
                <a:cs typeface="Arial"/>
              </a:rPr>
              <a:t>Estate </a:t>
            </a:r>
            <a:r>
              <a:rPr sz="3200" spc="-114" dirty="0">
                <a:latin typeface="Arial"/>
                <a:cs typeface="Arial"/>
              </a:rPr>
              <a:t>could </a:t>
            </a:r>
            <a:r>
              <a:rPr sz="3200" spc="-195" dirty="0">
                <a:latin typeface="Arial"/>
                <a:cs typeface="Arial"/>
              </a:rPr>
              <a:t>always </a:t>
            </a:r>
            <a:r>
              <a:rPr sz="3200" spc="-150" dirty="0">
                <a:latin typeface="Arial"/>
                <a:cs typeface="Arial"/>
              </a:rPr>
              <a:t>be  </a:t>
            </a:r>
            <a:r>
              <a:rPr sz="3200" spc="-60" dirty="0">
                <a:latin typeface="Arial"/>
                <a:cs typeface="Arial"/>
              </a:rPr>
              <a:t>outvoted </a:t>
            </a:r>
            <a:r>
              <a:rPr sz="3200" spc="-114" dirty="0">
                <a:latin typeface="Arial"/>
                <a:cs typeface="Arial"/>
              </a:rPr>
              <a:t>despite </a:t>
            </a:r>
            <a:r>
              <a:rPr sz="3200" spc="-135" dirty="0">
                <a:latin typeface="Arial"/>
                <a:cs typeface="Arial"/>
              </a:rPr>
              <a:t>being </a:t>
            </a:r>
            <a:r>
              <a:rPr sz="3200" spc="-40" dirty="0">
                <a:latin typeface="Arial"/>
                <a:cs typeface="Arial"/>
              </a:rPr>
              <a:t>the majority </a:t>
            </a:r>
            <a:r>
              <a:rPr sz="3200" spc="-10" dirty="0">
                <a:latin typeface="Arial"/>
                <a:cs typeface="Arial"/>
              </a:rPr>
              <a:t>of</a:t>
            </a:r>
            <a:r>
              <a:rPr sz="3200" spc="-490" dirty="0">
                <a:latin typeface="Arial"/>
                <a:cs typeface="Arial"/>
              </a:rPr>
              <a:t> </a:t>
            </a:r>
            <a:r>
              <a:rPr sz="3200" spc="-200" dirty="0">
                <a:latin typeface="Arial"/>
                <a:cs typeface="Arial"/>
              </a:rPr>
              <a:t>France.</a:t>
            </a:r>
            <a:endParaRPr sz="3200">
              <a:latin typeface="Arial"/>
              <a:cs typeface="Arial"/>
            </a:endParaRPr>
          </a:p>
        </p:txBody>
      </p:sp>
      <p:sp>
        <p:nvSpPr>
          <p:cNvPr id="4" name="object 4"/>
          <p:cNvSpPr/>
          <p:nvPr/>
        </p:nvSpPr>
        <p:spPr>
          <a:xfrm>
            <a:off x="685800" y="4191000"/>
            <a:ext cx="3505200" cy="24902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91200" y="4140708"/>
            <a:ext cx="3581399" cy="29855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67200" y="4343400"/>
            <a:ext cx="2209165" cy="1752600"/>
          </a:xfrm>
          <a:custGeom>
            <a:avLst/>
            <a:gdLst/>
            <a:ahLst/>
            <a:cxnLst/>
            <a:rect l="l" t="t" r="r" b="b"/>
            <a:pathLst>
              <a:path w="2209165" h="1752600">
                <a:moveTo>
                  <a:pt x="1295400" y="1536954"/>
                </a:moveTo>
                <a:lnTo>
                  <a:pt x="1295400" y="216408"/>
                </a:lnTo>
                <a:lnTo>
                  <a:pt x="1289732" y="166751"/>
                </a:lnTo>
                <a:lnTo>
                  <a:pt x="1273575" y="121186"/>
                </a:lnTo>
                <a:lnTo>
                  <a:pt x="1248193" y="81007"/>
                </a:lnTo>
                <a:lnTo>
                  <a:pt x="1214854" y="47506"/>
                </a:lnTo>
                <a:lnTo>
                  <a:pt x="1174824" y="21975"/>
                </a:lnTo>
                <a:lnTo>
                  <a:pt x="1129368" y="5709"/>
                </a:lnTo>
                <a:lnTo>
                  <a:pt x="1079754" y="0"/>
                </a:lnTo>
                <a:lnTo>
                  <a:pt x="216408" y="0"/>
                </a:lnTo>
                <a:lnTo>
                  <a:pt x="166751" y="5709"/>
                </a:lnTo>
                <a:lnTo>
                  <a:pt x="121186" y="21975"/>
                </a:lnTo>
                <a:lnTo>
                  <a:pt x="81007" y="47506"/>
                </a:lnTo>
                <a:lnTo>
                  <a:pt x="47506" y="81007"/>
                </a:lnTo>
                <a:lnTo>
                  <a:pt x="21975" y="121186"/>
                </a:lnTo>
                <a:lnTo>
                  <a:pt x="5709" y="166751"/>
                </a:lnTo>
                <a:lnTo>
                  <a:pt x="0" y="216408"/>
                </a:lnTo>
                <a:lnTo>
                  <a:pt x="0" y="1536954"/>
                </a:lnTo>
                <a:lnTo>
                  <a:pt x="5709" y="1586568"/>
                </a:lnTo>
                <a:lnTo>
                  <a:pt x="21975" y="1632024"/>
                </a:lnTo>
                <a:lnTo>
                  <a:pt x="47506" y="1672054"/>
                </a:lnTo>
                <a:lnTo>
                  <a:pt x="81007" y="1705393"/>
                </a:lnTo>
                <a:lnTo>
                  <a:pt x="121186" y="1730775"/>
                </a:lnTo>
                <a:lnTo>
                  <a:pt x="166751" y="1746932"/>
                </a:lnTo>
                <a:lnTo>
                  <a:pt x="216408" y="1752600"/>
                </a:lnTo>
                <a:lnTo>
                  <a:pt x="1079754" y="1752600"/>
                </a:lnTo>
                <a:lnTo>
                  <a:pt x="1129368" y="1746932"/>
                </a:lnTo>
                <a:lnTo>
                  <a:pt x="1174824" y="1730775"/>
                </a:lnTo>
                <a:lnTo>
                  <a:pt x="1214854" y="1705393"/>
                </a:lnTo>
                <a:lnTo>
                  <a:pt x="1248193" y="1672054"/>
                </a:lnTo>
                <a:lnTo>
                  <a:pt x="1273575" y="1632024"/>
                </a:lnTo>
                <a:lnTo>
                  <a:pt x="1289732" y="1586568"/>
                </a:lnTo>
                <a:lnTo>
                  <a:pt x="1295400" y="1536954"/>
                </a:lnTo>
                <a:close/>
              </a:path>
              <a:path w="2209165" h="1752600">
                <a:moveTo>
                  <a:pt x="2209038" y="631698"/>
                </a:moveTo>
                <a:lnTo>
                  <a:pt x="1295400" y="292608"/>
                </a:lnTo>
                <a:lnTo>
                  <a:pt x="1295400" y="730758"/>
                </a:lnTo>
                <a:lnTo>
                  <a:pt x="2209038" y="631698"/>
                </a:lnTo>
                <a:close/>
              </a:path>
            </a:pathLst>
          </a:custGeom>
          <a:solidFill>
            <a:srgbClr val="4F81BD"/>
          </a:solidFill>
        </p:spPr>
        <p:txBody>
          <a:bodyPr wrap="square" lIns="0" tIns="0" rIns="0" bIns="0" rtlCol="0"/>
          <a:lstStyle/>
          <a:p>
            <a:endParaRPr/>
          </a:p>
        </p:txBody>
      </p:sp>
      <p:sp>
        <p:nvSpPr>
          <p:cNvPr id="7" name="object 7"/>
          <p:cNvSpPr/>
          <p:nvPr/>
        </p:nvSpPr>
        <p:spPr>
          <a:xfrm>
            <a:off x="4255008" y="4331208"/>
            <a:ext cx="2234565" cy="1778000"/>
          </a:xfrm>
          <a:custGeom>
            <a:avLst/>
            <a:gdLst/>
            <a:ahLst/>
            <a:cxnLst/>
            <a:rect l="l" t="t" r="r" b="b"/>
            <a:pathLst>
              <a:path w="2234565" h="1778000">
                <a:moveTo>
                  <a:pt x="1320546" y="295718"/>
                </a:moveTo>
                <a:lnTo>
                  <a:pt x="1320546" y="216407"/>
                </a:lnTo>
                <a:lnTo>
                  <a:pt x="1313932" y="172551"/>
                </a:lnTo>
                <a:lnTo>
                  <a:pt x="1299266" y="131711"/>
                </a:lnTo>
                <a:lnTo>
                  <a:pt x="1277436" y="94780"/>
                </a:lnTo>
                <a:lnTo>
                  <a:pt x="1249332" y="62650"/>
                </a:lnTo>
                <a:lnTo>
                  <a:pt x="1215842" y="36215"/>
                </a:lnTo>
                <a:lnTo>
                  <a:pt x="1177854" y="16366"/>
                </a:lnTo>
                <a:lnTo>
                  <a:pt x="1136259" y="3997"/>
                </a:lnTo>
                <a:lnTo>
                  <a:pt x="1092708" y="68"/>
                </a:lnTo>
                <a:lnTo>
                  <a:pt x="227838" y="0"/>
                </a:lnTo>
                <a:lnTo>
                  <a:pt x="179209" y="5045"/>
                </a:lnTo>
                <a:lnTo>
                  <a:pt x="133925" y="20131"/>
                </a:lnTo>
                <a:lnTo>
                  <a:pt x="93215" y="44103"/>
                </a:lnTo>
                <a:lnTo>
                  <a:pt x="58313" y="75804"/>
                </a:lnTo>
                <a:lnTo>
                  <a:pt x="30448" y="114081"/>
                </a:lnTo>
                <a:lnTo>
                  <a:pt x="10854" y="157777"/>
                </a:lnTo>
                <a:lnTo>
                  <a:pt x="761" y="205740"/>
                </a:lnTo>
                <a:lnTo>
                  <a:pt x="0" y="217170"/>
                </a:lnTo>
                <a:lnTo>
                  <a:pt x="0" y="1549908"/>
                </a:lnTo>
                <a:lnTo>
                  <a:pt x="4370" y="1595500"/>
                </a:lnTo>
                <a:lnTo>
                  <a:pt x="17677" y="1638235"/>
                </a:lnTo>
                <a:lnTo>
                  <a:pt x="25146" y="1651906"/>
                </a:lnTo>
                <a:lnTo>
                  <a:pt x="25146" y="228600"/>
                </a:lnTo>
                <a:lnTo>
                  <a:pt x="27432" y="197358"/>
                </a:lnTo>
                <a:lnTo>
                  <a:pt x="49487" y="131930"/>
                </a:lnTo>
                <a:lnTo>
                  <a:pt x="92201" y="77723"/>
                </a:lnTo>
                <a:lnTo>
                  <a:pt x="133659" y="48456"/>
                </a:lnTo>
                <a:lnTo>
                  <a:pt x="197338" y="27334"/>
                </a:lnTo>
                <a:lnTo>
                  <a:pt x="227838" y="25199"/>
                </a:lnTo>
                <a:lnTo>
                  <a:pt x="1092708" y="25200"/>
                </a:lnTo>
                <a:lnTo>
                  <a:pt x="1152456" y="34372"/>
                </a:lnTo>
                <a:lnTo>
                  <a:pt x="1197491" y="54689"/>
                </a:lnTo>
                <a:lnTo>
                  <a:pt x="1235973" y="85067"/>
                </a:lnTo>
                <a:lnTo>
                  <a:pt x="1266156" y="123720"/>
                </a:lnTo>
                <a:lnTo>
                  <a:pt x="1286293" y="168858"/>
                </a:lnTo>
                <a:lnTo>
                  <a:pt x="1294638" y="218693"/>
                </a:lnTo>
                <a:lnTo>
                  <a:pt x="1295400" y="228599"/>
                </a:lnTo>
                <a:lnTo>
                  <a:pt x="1295400" y="310133"/>
                </a:lnTo>
                <a:lnTo>
                  <a:pt x="1298448" y="314705"/>
                </a:lnTo>
                <a:lnTo>
                  <a:pt x="1303782" y="316229"/>
                </a:lnTo>
                <a:lnTo>
                  <a:pt x="1312164" y="319343"/>
                </a:lnTo>
                <a:lnTo>
                  <a:pt x="1312164" y="292607"/>
                </a:lnTo>
                <a:lnTo>
                  <a:pt x="1320546" y="295718"/>
                </a:lnTo>
                <a:close/>
              </a:path>
              <a:path w="2234565" h="1778000">
                <a:moveTo>
                  <a:pt x="2219706" y="656412"/>
                </a:moveTo>
                <a:lnTo>
                  <a:pt x="2219706" y="630935"/>
                </a:lnTo>
                <a:lnTo>
                  <a:pt x="2216658" y="655319"/>
                </a:lnTo>
                <a:lnTo>
                  <a:pt x="2166543" y="636704"/>
                </a:lnTo>
                <a:lnTo>
                  <a:pt x="1306830" y="729995"/>
                </a:lnTo>
                <a:lnTo>
                  <a:pt x="1299972" y="730757"/>
                </a:lnTo>
                <a:lnTo>
                  <a:pt x="1295400" y="736091"/>
                </a:lnTo>
                <a:lnTo>
                  <a:pt x="1295400" y="1549146"/>
                </a:lnTo>
                <a:lnTo>
                  <a:pt x="1293876" y="1570482"/>
                </a:lnTo>
                <a:lnTo>
                  <a:pt x="1275292" y="1636952"/>
                </a:lnTo>
                <a:lnTo>
                  <a:pt x="1235202" y="1693164"/>
                </a:lnTo>
                <a:lnTo>
                  <a:pt x="1192221" y="1726259"/>
                </a:lnTo>
                <a:lnTo>
                  <a:pt x="1126685" y="1749239"/>
                </a:lnTo>
                <a:lnTo>
                  <a:pt x="227838" y="1752545"/>
                </a:lnTo>
                <a:lnTo>
                  <a:pt x="217932" y="1751838"/>
                </a:lnTo>
                <a:lnTo>
                  <a:pt x="173469" y="1744864"/>
                </a:lnTo>
                <a:lnTo>
                  <a:pt x="132710" y="1728503"/>
                </a:lnTo>
                <a:lnTo>
                  <a:pt x="96816" y="1703990"/>
                </a:lnTo>
                <a:lnTo>
                  <a:pt x="66951" y="1672562"/>
                </a:lnTo>
                <a:lnTo>
                  <a:pt x="44275" y="1635454"/>
                </a:lnTo>
                <a:lnTo>
                  <a:pt x="29953" y="1593903"/>
                </a:lnTo>
                <a:lnTo>
                  <a:pt x="25146" y="1549146"/>
                </a:lnTo>
                <a:lnTo>
                  <a:pt x="25146" y="1651906"/>
                </a:lnTo>
                <a:lnTo>
                  <a:pt x="67056" y="1711071"/>
                </a:lnTo>
                <a:lnTo>
                  <a:pt x="101108" y="1739138"/>
                </a:lnTo>
                <a:lnTo>
                  <a:pt x="140056" y="1760284"/>
                </a:lnTo>
                <a:lnTo>
                  <a:pt x="182890" y="1773492"/>
                </a:lnTo>
                <a:lnTo>
                  <a:pt x="227838" y="1777675"/>
                </a:lnTo>
                <a:lnTo>
                  <a:pt x="1092708" y="1777746"/>
                </a:lnTo>
                <a:lnTo>
                  <a:pt x="1136787" y="1773632"/>
                </a:lnTo>
                <a:lnTo>
                  <a:pt x="1178262" y="1761168"/>
                </a:lnTo>
                <a:lnTo>
                  <a:pt x="1216206" y="1741239"/>
                </a:lnTo>
                <a:lnTo>
                  <a:pt x="1249694" y="1714728"/>
                </a:lnTo>
                <a:lnTo>
                  <a:pt x="1277798" y="1682522"/>
                </a:lnTo>
                <a:lnTo>
                  <a:pt x="1299592" y="1645504"/>
                </a:lnTo>
                <a:lnTo>
                  <a:pt x="1309116" y="1618720"/>
                </a:lnTo>
                <a:lnTo>
                  <a:pt x="1309116" y="755141"/>
                </a:lnTo>
                <a:lnTo>
                  <a:pt x="1320546" y="742949"/>
                </a:lnTo>
                <a:lnTo>
                  <a:pt x="1320546" y="753902"/>
                </a:lnTo>
                <a:lnTo>
                  <a:pt x="2219706" y="656412"/>
                </a:lnTo>
                <a:close/>
              </a:path>
              <a:path w="2234565" h="1778000">
                <a:moveTo>
                  <a:pt x="1320546" y="753902"/>
                </a:moveTo>
                <a:lnTo>
                  <a:pt x="1320546" y="742949"/>
                </a:lnTo>
                <a:lnTo>
                  <a:pt x="1309116" y="755141"/>
                </a:lnTo>
                <a:lnTo>
                  <a:pt x="1320546" y="753902"/>
                </a:lnTo>
                <a:close/>
              </a:path>
              <a:path w="2234565" h="1778000">
                <a:moveTo>
                  <a:pt x="1320546" y="1560576"/>
                </a:moveTo>
                <a:lnTo>
                  <a:pt x="1320546" y="753902"/>
                </a:lnTo>
                <a:lnTo>
                  <a:pt x="1309116" y="755141"/>
                </a:lnTo>
                <a:lnTo>
                  <a:pt x="1309116" y="1618720"/>
                </a:lnTo>
                <a:lnTo>
                  <a:pt x="1314150" y="1604560"/>
                </a:lnTo>
                <a:lnTo>
                  <a:pt x="1320546" y="1560576"/>
                </a:lnTo>
                <a:close/>
              </a:path>
              <a:path w="2234565" h="1778000">
                <a:moveTo>
                  <a:pt x="2234184" y="639317"/>
                </a:moveTo>
                <a:lnTo>
                  <a:pt x="2231136" y="633983"/>
                </a:lnTo>
                <a:lnTo>
                  <a:pt x="2225802" y="631697"/>
                </a:lnTo>
                <a:lnTo>
                  <a:pt x="1312164" y="292607"/>
                </a:lnTo>
                <a:lnTo>
                  <a:pt x="1320546" y="304799"/>
                </a:lnTo>
                <a:lnTo>
                  <a:pt x="1320546" y="322457"/>
                </a:lnTo>
                <a:lnTo>
                  <a:pt x="2166543" y="636704"/>
                </a:lnTo>
                <a:lnTo>
                  <a:pt x="2219706" y="630935"/>
                </a:lnTo>
                <a:lnTo>
                  <a:pt x="2219706" y="656412"/>
                </a:lnTo>
                <a:lnTo>
                  <a:pt x="2222754" y="656081"/>
                </a:lnTo>
                <a:lnTo>
                  <a:pt x="2228088" y="655319"/>
                </a:lnTo>
                <a:lnTo>
                  <a:pt x="2232660" y="650747"/>
                </a:lnTo>
                <a:lnTo>
                  <a:pt x="2233422" y="645413"/>
                </a:lnTo>
                <a:lnTo>
                  <a:pt x="2234184" y="639317"/>
                </a:lnTo>
                <a:close/>
              </a:path>
              <a:path w="2234565" h="1778000">
                <a:moveTo>
                  <a:pt x="1320546" y="322457"/>
                </a:moveTo>
                <a:lnTo>
                  <a:pt x="1320546" y="304799"/>
                </a:lnTo>
                <a:lnTo>
                  <a:pt x="1312164" y="292607"/>
                </a:lnTo>
                <a:lnTo>
                  <a:pt x="1312164" y="319343"/>
                </a:lnTo>
                <a:lnTo>
                  <a:pt x="1320546" y="322457"/>
                </a:lnTo>
                <a:close/>
              </a:path>
              <a:path w="2234565" h="1778000">
                <a:moveTo>
                  <a:pt x="2219706" y="630935"/>
                </a:moveTo>
                <a:lnTo>
                  <a:pt x="2166543" y="636704"/>
                </a:lnTo>
                <a:lnTo>
                  <a:pt x="2216658" y="655319"/>
                </a:lnTo>
                <a:lnTo>
                  <a:pt x="2219706" y="630935"/>
                </a:lnTo>
                <a:close/>
              </a:path>
            </a:pathLst>
          </a:custGeom>
          <a:solidFill>
            <a:srgbClr val="385D8A"/>
          </a:solidFill>
        </p:spPr>
        <p:txBody>
          <a:bodyPr wrap="square" lIns="0" tIns="0" rIns="0" bIns="0" rtlCol="0"/>
          <a:lstStyle/>
          <a:p>
            <a:endParaRPr/>
          </a:p>
        </p:txBody>
      </p:sp>
      <p:sp>
        <p:nvSpPr>
          <p:cNvPr id="8" name="object 8"/>
          <p:cNvSpPr txBox="1"/>
          <p:nvPr/>
        </p:nvSpPr>
        <p:spPr>
          <a:xfrm>
            <a:off x="4426719" y="4519421"/>
            <a:ext cx="976630" cy="1395730"/>
          </a:xfrm>
          <a:prstGeom prst="rect">
            <a:avLst/>
          </a:prstGeom>
        </p:spPr>
        <p:txBody>
          <a:bodyPr vert="horz" wrap="square" lIns="0" tIns="0" rIns="0" bIns="0" rtlCol="0">
            <a:spAutoFit/>
          </a:bodyPr>
          <a:lstStyle/>
          <a:p>
            <a:pPr marL="12700" marR="5080" indent="-635" algn="ctr">
              <a:lnSpc>
                <a:spcPct val="100000"/>
              </a:lnSpc>
            </a:pPr>
            <a:r>
              <a:rPr sz="1800" i="1" spc="-145" dirty="0">
                <a:solidFill>
                  <a:srgbClr val="FFFFFF"/>
                </a:solidFill>
                <a:latin typeface="Arial"/>
                <a:cs typeface="Arial"/>
              </a:rPr>
              <a:t>Looks </a:t>
            </a:r>
            <a:r>
              <a:rPr sz="1800" i="1" spc="-70" dirty="0">
                <a:solidFill>
                  <a:srgbClr val="FFFFFF"/>
                </a:solidFill>
                <a:latin typeface="Arial"/>
                <a:cs typeface="Arial"/>
              </a:rPr>
              <a:t>like  </a:t>
            </a:r>
            <a:r>
              <a:rPr sz="1800" i="1" spc="-45" dirty="0">
                <a:solidFill>
                  <a:srgbClr val="FFFFFF"/>
                </a:solidFill>
                <a:latin typeface="Arial"/>
                <a:cs typeface="Arial"/>
              </a:rPr>
              <a:t>the </a:t>
            </a:r>
            <a:r>
              <a:rPr sz="1800" i="1" spc="-65" dirty="0">
                <a:solidFill>
                  <a:srgbClr val="FFFFFF"/>
                </a:solidFill>
                <a:latin typeface="Arial"/>
                <a:cs typeface="Arial"/>
              </a:rPr>
              <a:t>vote</a:t>
            </a:r>
            <a:r>
              <a:rPr sz="1800" i="1" spc="-210" dirty="0">
                <a:solidFill>
                  <a:srgbClr val="FFFFFF"/>
                </a:solidFill>
                <a:latin typeface="Arial"/>
                <a:cs typeface="Arial"/>
              </a:rPr>
              <a:t> </a:t>
            </a:r>
            <a:r>
              <a:rPr sz="1800" i="1" spc="-95" dirty="0">
                <a:solidFill>
                  <a:srgbClr val="FFFFFF"/>
                </a:solidFill>
                <a:latin typeface="Arial"/>
                <a:cs typeface="Arial"/>
              </a:rPr>
              <a:t>is  </a:t>
            </a:r>
            <a:r>
              <a:rPr sz="1800" i="1" spc="-90" dirty="0">
                <a:solidFill>
                  <a:srgbClr val="FFFFFF"/>
                </a:solidFill>
                <a:latin typeface="Arial"/>
                <a:cs typeface="Arial"/>
              </a:rPr>
              <a:t>2</a:t>
            </a:r>
            <a:r>
              <a:rPr sz="1800" i="1" spc="-180" dirty="0">
                <a:solidFill>
                  <a:srgbClr val="FFFFFF"/>
                </a:solidFill>
                <a:latin typeface="Arial"/>
                <a:cs typeface="Arial"/>
              </a:rPr>
              <a:t> </a:t>
            </a:r>
            <a:r>
              <a:rPr sz="1800" i="1" spc="-100" dirty="0">
                <a:solidFill>
                  <a:srgbClr val="FFFFFF"/>
                </a:solidFill>
                <a:latin typeface="Helvetica Neue"/>
                <a:cs typeface="Helvetica Neue"/>
              </a:rPr>
              <a:t>‐</a:t>
            </a:r>
            <a:r>
              <a:rPr sz="1800" i="1" spc="-100" dirty="0">
                <a:solidFill>
                  <a:srgbClr val="FFFFFF"/>
                </a:solidFill>
                <a:latin typeface="Arial"/>
                <a:cs typeface="Arial"/>
              </a:rPr>
              <a:t>1,</a:t>
            </a:r>
            <a:endParaRPr sz="1800">
              <a:latin typeface="Arial"/>
              <a:cs typeface="Arial"/>
            </a:endParaRPr>
          </a:p>
          <a:p>
            <a:pPr marL="96520" marR="88900" algn="ctr">
              <a:lnSpc>
                <a:spcPct val="100000"/>
              </a:lnSpc>
            </a:pPr>
            <a:r>
              <a:rPr sz="1800" i="1" spc="-70" dirty="0">
                <a:solidFill>
                  <a:srgbClr val="FFFFFF"/>
                </a:solidFill>
                <a:latin typeface="Arial"/>
                <a:cs typeface="Arial"/>
              </a:rPr>
              <a:t>bummer  </a:t>
            </a:r>
            <a:r>
              <a:rPr sz="1800" i="1" spc="-15" dirty="0">
                <a:solidFill>
                  <a:srgbClr val="FFFFFF"/>
                </a:solidFill>
                <a:latin typeface="Arial"/>
                <a:cs typeface="Arial"/>
              </a:rPr>
              <a:t>for</a:t>
            </a:r>
            <a:r>
              <a:rPr sz="1800" i="1" spc="-175" dirty="0">
                <a:solidFill>
                  <a:srgbClr val="FFFFFF"/>
                </a:solidFill>
                <a:latin typeface="Arial"/>
                <a:cs typeface="Arial"/>
              </a:rPr>
              <a:t> </a:t>
            </a:r>
            <a:r>
              <a:rPr sz="1800" i="1" spc="-50" dirty="0">
                <a:solidFill>
                  <a:srgbClr val="FFFFFF"/>
                </a:solidFill>
                <a:latin typeface="Arial"/>
                <a:cs typeface="Arial"/>
              </a:rPr>
              <a:t>you!</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4269690" y="1016254"/>
            <a:ext cx="4841875" cy="5391785"/>
          </a:xfrm>
          <a:prstGeom prst="rect">
            <a:avLst/>
          </a:prstGeom>
        </p:spPr>
        <p:txBody>
          <a:bodyPr vert="horz" wrap="square" lIns="0" tIns="0" rIns="0" bIns="0" rtlCol="0">
            <a:spAutoFit/>
          </a:bodyPr>
          <a:lstStyle/>
          <a:p>
            <a:pPr marL="355600" marR="5080" indent="-342900">
              <a:lnSpc>
                <a:spcPts val="3460"/>
              </a:lnSpc>
              <a:buChar char="•"/>
              <a:tabLst>
                <a:tab pos="355600" algn="l"/>
                <a:tab pos="356235" algn="l"/>
              </a:tabLst>
            </a:pPr>
            <a:r>
              <a:rPr sz="3200" spc="-100" dirty="0">
                <a:latin typeface="Arial"/>
                <a:cs typeface="Arial"/>
              </a:rPr>
              <a:t>At </a:t>
            </a:r>
            <a:r>
              <a:rPr sz="3200" spc="-40" dirty="0">
                <a:latin typeface="Arial"/>
                <a:cs typeface="Arial"/>
              </a:rPr>
              <a:t>the </a:t>
            </a:r>
            <a:r>
              <a:rPr sz="3200" spc="-100" dirty="0">
                <a:latin typeface="Arial"/>
                <a:cs typeface="Arial"/>
              </a:rPr>
              <a:t>meeting </a:t>
            </a:r>
            <a:r>
              <a:rPr sz="3200" spc="-40" dirty="0">
                <a:latin typeface="Arial"/>
                <a:cs typeface="Arial"/>
              </a:rPr>
              <a:t>the </a:t>
            </a:r>
            <a:r>
              <a:rPr sz="3200" spc="-75" dirty="0">
                <a:latin typeface="Arial"/>
                <a:cs typeface="Arial"/>
              </a:rPr>
              <a:t>3</a:t>
            </a:r>
            <a:r>
              <a:rPr sz="3150" spc="-112" baseline="25132" dirty="0">
                <a:latin typeface="Arial"/>
                <a:cs typeface="Arial"/>
              </a:rPr>
              <a:t>rd  </a:t>
            </a:r>
            <a:r>
              <a:rPr sz="3200" spc="-195" dirty="0">
                <a:latin typeface="Arial"/>
                <a:cs typeface="Arial"/>
              </a:rPr>
              <a:t>Estate </a:t>
            </a:r>
            <a:r>
              <a:rPr sz="3200" spc="-125" dirty="0">
                <a:latin typeface="Arial"/>
                <a:cs typeface="Arial"/>
              </a:rPr>
              <a:t>refused </a:t>
            </a:r>
            <a:r>
              <a:rPr sz="3200" spc="25" dirty="0">
                <a:latin typeface="Arial"/>
                <a:cs typeface="Arial"/>
              </a:rPr>
              <a:t>to </a:t>
            </a:r>
            <a:r>
              <a:rPr sz="3200" spc="-110" dirty="0">
                <a:latin typeface="Arial"/>
                <a:cs typeface="Arial"/>
              </a:rPr>
              <a:t>conduct  </a:t>
            </a:r>
            <a:r>
              <a:rPr sz="3200" spc="-195" dirty="0">
                <a:latin typeface="Arial"/>
                <a:cs typeface="Arial"/>
              </a:rPr>
              <a:t>business </a:t>
            </a:r>
            <a:r>
              <a:rPr sz="3200" spc="-5" dirty="0">
                <a:latin typeface="Arial"/>
                <a:cs typeface="Arial"/>
              </a:rPr>
              <a:t>until </a:t>
            </a:r>
            <a:r>
              <a:rPr sz="3200" spc="-40" dirty="0">
                <a:latin typeface="Arial"/>
                <a:cs typeface="Arial"/>
              </a:rPr>
              <a:t>the </a:t>
            </a:r>
            <a:r>
              <a:rPr sz="3200" spc="-125" dirty="0">
                <a:latin typeface="Arial"/>
                <a:cs typeface="Arial"/>
              </a:rPr>
              <a:t>king  </a:t>
            </a:r>
            <a:r>
              <a:rPr sz="3200" spc="-95" dirty="0">
                <a:latin typeface="Arial"/>
                <a:cs typeface="Arial"/>
              </a:rPr>
              <a:t>ordered </a:t>
            </a:r>
            <a:r>
              <a:rPr sz="3200" spc="-75" dirty="0">
                <a:latin typeface="Arial"/>
                <a:cs typeface="Arial"/>
              </a:rPr>
              <a:t>all </a:t>
            </a:r>
            <a:r>
              <a:rPr sz="3200" spc="-60" dirty="0">
                <a:latin typeface="Arial"/>
                <a:cs typeface="Arial"/>
              </a:rPr>
              <a:t>three </a:t>
            </a:r>
            <a:r>
              <a:rPr sz="3200" spc="-160" dirty="0">
                <a:latin typeface="Arial"/>
                <a:cs typeface="Arial"/>
              </a:rPr>
              <a:t>estates</a:t>
            </a:r>
            <a:r>
              <a:rPr sz="3200" spc="-480" dirty="0">
                <a:latin typeface="Arial"/>
                <a:cs typeface="Arial"/>
              </a:rPr>
              <a:t> </a:t>
            </a:r>
            <a:r>
              <a:rPr sz="3200" spc="10" dirty="0">
                <a:latin typeface="Arial"/>
                <a:cs typeface="Arial"/>
              </a:rPr>
              <a:t>to  </a:t>
            </a:r>
            <a:r>
              <a:rPr sz="3200" spc="-55" dirty="0">
                <a:latin typeface="Arial"/>
                <a:cs typeface="Arial"/>
              </a:rPr>
              <a:t>sit</a:t>
            </a:r>
            <a:r>
              <a:rPr sz="3200" spc="-225" dirty="0">
                <a:latin typeface="Arial"/>
                <a:cs typeface="Arial"/>
              </a:rPr>
              <a:t> </a:t>
            </a:r>
            <a:r>
              <a:rPr sz="3200" spc="-105" dirty="0">
                <a:latin typeface="Arial"/>
                <a:cs typeface="Arial"/>
              </a:rPr>
              <a:t>together.</a:t>
            </a:r>
            <a:endParaRPr sz="3200">
              <a:latin typeface="Arial"/>
              <a:cs typeface="Arial"/>
            </a:endParaRPr>
          </a:p>
          <a:p>
            <a:pPr marL="354965" marR="368935" indent="-342265">
              <a:lnSpc>
                <a:spcPts val="3460"/>
              </a:lnSpc>
              <a:spcBef>
                <a:spcPts val="760"/>
              </a:spcBef>
              <a:buChar char="•"/>
              <a:tabLst>
                <a:tab pos="354965" algn="l"/>
                <a:tab pos="355600" algn="l"/>
              </a:tabLst>
            </a:pPr>
            <a:r>
              <a:rPr sz="3200" spc="-40" dirty="0">
                <a:latin typeface="Arial"/>
                <a:cs typeface="Arial"/>
              </a:rPr>
              <a:t>After </a:t>
            </a:r>
            <a:r>
              <a:rPr sz="3200" spc="-195" dirty="0">
                <a:latin typeface="Arial"/>
                <a:cs typeface="Arial"/>
              </a:rPr>
              <a:t>weeks </a:t>
            </a:r>
            <a:r>
              <a:rPr sz="3200" spc="-10" dirty="0">
                <a:latin typeface="Arial"/>
                <a:cs typeface="Arial"/>
              </a:rPr>
              <a:t>of</a:t>
            </a:r>
            <a:r>
              <a:rPr sz="3200" spc="-320" dirty="0">
                <a:latin typeface="Arial"/>
                <a:cs typeface="Arial"/>
              </a:rPr>
              <a:t> </a:t>
            </a:r>
            <a:r>
              <a:rPr sz="3200" spc="-125" dirty="0">
                <a:latin typeface="Arial"/>
                <a:cs typeface="Arial"/>
              </a:rPr>
              <a:t>stalemate  </a:t>
            </a:r>
            <a:r>
              <a:rPr sz="3200" spc="-70" dirty="0">
                <a:latin typeface="Arial"/>
                <a:cs typeface="Arial"/>
              </a:rPr>
              <a:t>they </a:t>
            </a:r>
            <a:r>
              <a:rPr sz="3200" spc="-135" dirty="0">
                <a:latin typeface="Arial"/>
                <a:cs typeface="Arial"/>
              </a:rPr>
              <a:t>decided </a:t>
            </a:r>
            <a:r>
              <a:rPr sz="3200" spc="25" dirty="0">
                <a:latin typeface="Arial"/>
                <a:cs typeface="Arial"/>
              </a:rPr>
              <a:t>to </a:t>
            </a:r>
            <a:r>
              <a:rPr sz="3200" spc="-35" dirty="0">
                <a:latin typeface="Arial"/>
                <a:cs typeface="Arial"/>
              </a:rPr>
              <a:t>form</a:t>
            </a:r>
            <a:r>
              <a:rPr sz="3200" spc="-505" dirty="0">
                <a:latin typeface="Arial"/>
                <a:cs typeface="Arial"/>
              </a:rPr>
              <a:t> </a:t>
            </a:r>
            <a:r>
              <a:rPr sz="3200" spc="-40" dirty="0">
                <a:latin typeface="Arial"/>
                <a:cs typeface="Arial"/>
              </a:rPr>
              <a:t>the  </a:t>
            </a:r>
            <a:r>
              <a:rPr sz="3200" spc="-95" dirty="0">
                <a:latin typeface="Arial"/>
                <a:cs typeface="Arial"/>
              </a:rPr>
              <a:t>National </a:t>
            </a:r>
            <a:r>
              <a:rPr sz="3200" spc="-195" dirty="0">
                <a:latin typeface="Arial"/>
                <a:cs typeface="Arial"/>
              </a:rPr>
              <a:t>Assembly </a:t>
            </a:r>
            <a:r>
              <a:rPr sz="2400" spc="-135" dirty="0">
                <a:solidFill>
                  <a:srgbClr val="0070C0"/>
                </a:solidFill>
                <a:latin typeface="Arial"/>
                <a:cs typeface="Arial"/>
              </a:rPr>
              <a:t>(a  </a:t>
            </a:r>
            <a:r>
              <a:rPr sz="2400" spc="-85" dirty="0">
                <a:solidFill>
                  <a:srgbClr val="0070C0"/>
                </a:solidFill>
                <a:latin typeface="Arial"/>
                <a:cs typeface="Arial"/>
              </a:rPr>
              <a:t>legislative </a:t>
            </a:r>
            <a:r>
              <a:rPr sz="2400" spc="-90" dirty="0">
                <a:solidFill>
                  <a:srgbClr val="0070C0"/>
                </a:solidFill>
                <a:latin typeface="Arial"/>
                <a:cs typeface="Arial"/>
              </a:rPr>
              <a:t>body </a:t>
            </a:r>
            <a:r>
              <a:rPr sz="2400" spc="-5" dirty="0">
                <a:solidFill>
                  <a:srgbClr val="0070C0"/>
                </a:solidFill>
                <a:latin typeface="Arial"/>
                <a:cs typeface="Arial"/>
              </a:rPr>
              <a:t>of their </a:t>
            </a:r>
            <a:r>
              <a:rPr sz="2400" spc="-65" dirty="0">
                <a:solidFill>
                  <a:srgbClr val="0070C0"/>
                </a:solidFill>
                <a:latin typeface="Arial"/>
                <a:cs typeface="Arial"/>
              </a:rPr>
              <a:t>own) </a:t>
            </a:r>
            <a:r>
              <a:rPr sz="3200" spc="-45" dirty="0">
                <a:latin typeface="Arial"/>
                <a:cs typeface="Arial"/>
              </a:rPr>
              <a:t>in  </a:t>
            </a:r>
            <a:r>
              <a:rPr sz="3200" spc="-70" dirty="0">
                <a:latin typeface="Arial"/>
                <a:cs typeface="Arial"/>
              </a:rPr>
              <a:t>effect </a:t>
            </a:r>
            <a:r>
              <a:rPr sz="3200" spc="-105" dirty="0">
                <a:latin typeface="Arial"/>
                <a:cs typeface="Arial"/>
              </a:rPr>
              <a:t>proclaiming </a:t>
            </a:r>
            <a:r>
              <a:rPr sz="3200" spc="-5" dirty="0">
                <a:latin typeface="Arial"/>
                <a:cs typeface="Arial"/>
              </a:rPr>
              <a:t>that  </a:t>
            </a:r>
            <a:r>
              <a:rPr sz="3200" spc="-220" dirty="0">
                <a:latin typeface="Arial"/>
                <a:cs typeface="Arial"/>
              </a:rPr>
              <a:t>France </a:t>
            </a:r>
            <a:r>
              <a:rPr sz="3200" spc="-125" dirty="0">
                <a:latin typeface="Arial"/>
                <a:cs typeface="Arial"/>
              </a:rPr>
              <a:t>should </a:t>
            </a:r>
            <a:r>
              <a:rPr sz="3200" spc="-150" dirty="0">
                <a:latin typeface="Arial"/>
                <a:cs typeface="Arial"/>
              </a:rPr>
              <a:t>be </a:t>
            </a:r>
            <a:r>
              <a:rPr sz="3200" spc="-250" dirty="0">
                <a:latin typeface="Arial"/>
                <a:cs typeface="Arial"/>
              </a:rPr>
              <a:t>a  </a:t>
            </a:r>
            <a:r>
              <a:rPr sz="3200" spc="-60" dirty="0">
                <a:latin typeface="Arial"/>
                <a:cs typeface="Arial"/>
              </a:rPr>
              <a:t>constitutional</a:t>
            </a:r>
            <a:r>
              <a:rPr sz="3200" spc="-160" dirty="0">
                <a:latin typeface="Arial"/>
                <a:cs typeface="Arial"/>
              </a:rPr>
              <a:t> monarchy.</a:t>
            </a:r>
            <a:endParaRPr sz="3200">
              <a:latin typeface="Arial"/>
              <a:cs typeface="Arial"/>
            </a:endParaRPr>
          </a:p>
        </p:txBody>
      </p:sp>
      <p:sp>
        <p:nvSpPr>
          <p:cNvPr id="3" name="object 3"/>
          <p:cNvSpPr/>
          <p:nvPr/>
        </p:nvSpPr>
        <p:spPr>
          <a:xfrm>
            <a:off x="914400" y="1600200"/>
            <a:ext cx="3143250" cy="441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764540" y="3524758"/>
            <a:ext cx="8216900" cy="3544570"/>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 pos="6485255" algn="l"/>
              </a:tabLst>
            </a:pPr>
            <a:r>
              <a:rPr sz="3200" spc="-175" dirty="0">
                <a:latin typeface="Arial"/>
                <a:cs typeface="Arial"/>
              </a:rPr>
              <a:t>However, </a:t>
            </a:r>
            <a:r>
              <a:rPr sz="3200" spc="-60" dirty="0">
                <a:latin typeface="Arial"/>
                <a:cs typeface="Arial"/>
              </a:rPr>
              <a:t>three </a:t>
            </a:r>
            <a:r>
              <a:rPr sz="3200" spc="-240" dirty="0">
                <a:latin typeface="Arial"/>
                <a:cs typeface="Arial"/>
              </a:rPr>
              <a:t>days </a:t>
            </a:r>
            <a:r>
              <a:rPr sz="3200" spc="-55" dirty="0">
                <a:latin typeface="Arial"/>
                <a:cs typeface="Arial"/>
              </a:rPr>
              <a:t>later </a:t>
            </a:r>
            <a:r>
              <a:rPr sz="3200" spc="-40" dirty="0">
                <a:latin typeface="Arial"/>
                <a:cs typeface="Arial"/>
              </a:rPr>
              <a:t>the </a:t>
            </a:r>
            <a:r>
              <a:rPr sz="3200" spc="-65" dirty="0">
                <a:latin typeface="Arial"/>
                <a:cs typeface="Arial"/>
              </a:rPr>
              <a:t>3</a:t>
            </a:r>
            <a:r>
              <a:rPr sz="3150" spc="-97" baseline="25132" dirty="0">
                <a:latin typeface="Arial"/>
                <a:cs typeface="Arial"/>
              </a:rPr>
              <a:t>rd </a:t>
            </a:r>
            <a:r>
              <a:rPr sz="3200" spc="-130" dirty="0">
                <a:latin typeface="Arial"/>
                <a:cs typeface="Arial"/>
              </a:rPr>
              <a:t>estate </a:t>
            </a:r>
            <a:r>
              <a:rPr sz="3200" spc="-80" dirty="0">
                <a:latin typeface="Arial"/>
                <a:cs typeface="Arial"/>
              </a:rPr>
              <a:t>found  </a:t>
            </a:r>
            <a:r>
              <a:rPr sz="3200" spc="-45" dirty="0">
                <a:latin typeface="Arial"/>
                <a:cs typeface="Arial"/>
              </a:rPr>
              <a:t>itsel</a:t>
            </a:r>
            <a:r>
              <a:rPr sz="3200" spc="-35" dirty="0">
                <a:latin typeface="Arial"/>
                <a:cs typeface="Arial"/>
              </a:rPr>
              <a:t>f</a:t>
            </a:r>
            <a:r>
              <a:rPr sz="3200" spc="-150" dirty="0">
                <a:latin typeface="Arial"/>
                <a:cs typeface="Arial"/>
              </a:rPr>
              <a:t> </a:t>
            </a:r>
            <a:r>
              <a:rPr sz="3200" spc="-120" dirty="0">
                <a:latin typeface="Arial"/>
                <a:cs typeface="Arial"/>
              </a:rPr>
              <a:t>loc</a:t>
            </a:r>
            <a:r>
              <a:rPr sz="3200" spc="-235" dirty="0">
                <a:latin typeface="Arial"/>
                <a:cs typeface="Arial"/>
              </a:rPr>
              <a:t>k</a:t>
            </a:r>
            <a:r>
              <a:rPr sz="3200" spc="-150" dirty="0">
                <a:latin typeface="Arial"/>
                <a:cs typeface="Arial"/>
              </a:rPr>
              <a:t>e</a:t>
            </a:r>
            <a:r>
              <a:rPr sz="3200" spc="-145" dirty="0">
                <a:latin typeface="Arial"/>
                <a:cs typeface="Arial"/>
              </a:rPr>
              <a:t>d</a:t>
            </a:r>
            <a:r>
              <a:rPr sz="3200" spc="-155" dirty="0">
                <a:latin typeface="Arial"/>
                <a:cs typeface="Arial"/>
              </a:rPr>
              <a:t> </a:t>
            </a:r>
            <a:r>
              <a:rPr sz="3200" spc="-10" dirty="0">
                <a:latin typeface="Arial"/>
                <a:cs typeface="Arial"/>
              </a:rPr>
              <a:t>ou</a:t>
            </a:r>
            <a:r>
              <a:rPr sz="3200" spc="-5" dirty="0">
                <a:latin typeface="Arial"/>
                <a:cs typeface="Arial"/>
              </a:rPr>
              <a:t>t</a:t>
            </a:r>
            <a:r>
              <a:rPr sz="3200" spc="-155" dirty="0">
                <a:latin typeface="Arial"/>
                <a:cs typeface="Arial"/>
              </a:rPr>
              <a:t> </a:t>
            </a:r>
            <a:r>
              <a:rPr sz="3200" spc="-10" dirty="0">
                <a:latin typeface="Arial"/>
                <a:cs typeface="Arial"/>
              </a:rPr>
              <a:t>o</a:t>
            </a:r>
            <a:r>
              <a:rPr sz="3200" spc="-5" dirty="0">
                <a:latin typeface="Arial"/>
                <a:cs typeface="Arial"/>
              </a:rPr>
              <a:t>f</a:t>
            </a:r>
            <a:r>
              <a:rPr sz="3200" spc="-165" dirty="0">
                <a:latin typeface="Arial"/>
                <a:cs typeface="Arial"/>
              </a:rPr>
              <a:t> </a:t>
            </a:r>
            <a:r>
              <a:rPr sz="3200" spc="-40" dirty="0">
                <a:latin typeface="Arial"/>
                <a:cs typeface="Arial"/>
              </a:rPr>
              <a:t>the</a:t>
            </a:r>
            <a:r>
              <a:rPr sz="3200" spc="-160" dirty="0">
                <a:latin typeface="Arial"/>
                <a:cs typeface="Arial"/>
              </a:rPr>
              <a:t> </a:t>
            </a:r>
            <a:r>
              <a:rPr sz="3200" spc="-175" dirty="0">
                <a:latin typeface="Arial"/>
                <a:cs typeface="Arial"/>
              </a:rPr>
              <a:t>me</a:t>
            </a:r>
            <a:r>
              <a:rPr sz="3200" spc="-160" dirty="0">
                <a:latin typeface="Arial"/>
                <a:cs typeface="Arial"/>
              </a:rPr>
              <a:t>e</a:t>
            </a:r>
            <a:r>
              <a:rPr sz="3200" spc="180" dirty="0">
                <a:latin typeface="Arial"/>
                <a:cs typeface="Arial"/>
              </a:rPr>
              <a:t>t</a:t>
            </a:r>
            <a:r>
              <a:rPr sz="3200" spc="-110" dirty="0">
                <a:latin typeface="Arial"/>
                <a:cs typeface="Arial"/>
              </a:rPr>
              <a:t>in</a:t>
            </a:r>
            <a:r>
              <a:rPr sz="3200" spc="-150" dirty="0">
                <a:latin typeface="Arial"/>
                <a:cs typeface="Arial"/>
              </a:rPr>
              <a:t>g</a:t>
            </a:r>
            <a:r>
              <a:rPr sz="3200" spc="-145" dirty="0">
                <a:latin typeface="Arial"/>
                <a:cs typeface="Arial"/>
              </a:rPr>
              <a:t> </a:t>
            </a:r>
            <a:r>
              <a:rPr sz="3200" spc="-90" dirty="0">
                <a:latin typeface="Arial"/>
                <a:cs typeface="Arial"/>
              </a:rPr>
              <a:t>hall</a:t>
            </a:r>
            <a:r>
              <a:rPr sz="3200" spc="-60" dirty="0">
                <a:latin typeface="Arial"/>
                <a:cs typeface="Arial"/>
              </a:rPr>
              <a:t>.</a:t>
            </a:r>
            <a:r>
              <a:rPr sz="3200" dirty="0">
                <a:latin typeface="Arial"/>
                <a:cs typeface="Arial"/>
              </a:rPr>
              <a:t>	</a:t>
            </a:r>
            <a:r>
              <a:rPr sz="3200" spc="-185" dirty="0">
                <a:latin typeface="Arial"/>
                <a:cs typeface="Arial"/>
              </a:rPr>
              <a:t>The</a:t>
            </a:r>
            <a:r>
              <a:rPr sz="3200" spc="-145" dirty="0">
                <a:latin typeface="Arial"/>
                <a:cs typeface="Arial"/>
              </a:rPr>
              <a:t>r</a:t>
            </a:r>
            <a:r>
              <a:rPr sz="3200" spc="-220" dirty="0">
                <a:latin typeface="Arial"/>
                <a:cs typeface="Arial"/>
              </a:rPr>
              <a:t>e</a:t>
            </a:r>
            <a:r>
              <a:rPr sz="3200" spc="20" dirty="0">
                <a:latin typeface="Arial"/>
                <a:cs typeface="Arial"/>
              </a:rPr>
              <a:t>f</a:t>
            </a:r>
            <a:r>
              <a:rPr sz="3200" spc="-35" dirty="0">
                <a:latin typeface="Arial"/>
                <a:cs typeface="Arial"/>
              </a:rPr>
              <a:t>o</a:t>
            </a:r>
            <a:r>
              <a:rPr sz="3200" spc="-60" dirty="0">
                <a:latin typeface="Arial"/>
                <a:cs typeface="Arial"/>
              </a:rPr>
              <a:t>r</a:t>
            </a:r>
            <a:r>
              <a:rPr sz="3200" spc="-120" dirty="0">
                <a:latin typeface="Arial"/>
                <a:cs typeface="Arial"/>
              </a:rPr>
              <a:t>e,  </a:t>
            </a:r>
            <a:r>
              <a:rPr sz="3200" spc="-70" dirty="0">
                <a:latin typeface="Arial"/>
                <a:cs typeface="Arial"/>
              </a:rPr>
              <a:t>they </a:t>
            </a:r>
            <a:r>
              <a:rPr sz="3200" spc="-50" dirty="0">
                <a:latin typeface="Arial"/>
                <a:cs typeface="Arial"/>
              </a:rPr>
              <a:t>met </a:t>
            </a:r>
            <a:r>
              <a:rPr sz="3200" spc="-55" dirty="0">
                <a:latin typeface="Arial"/>
                <a:cs typeface="Arial"/>
              </a:rPr>
              <a:t>at </a:t>
            </a:r>
            <a:r>
              <a:rPr sz="3200" spc="-180" dirty="0">
                <a:latin typeface="Arial"/>
                <a:cs typeface="Arial"/>
              </a:rPr>
              <a:t>an </a:t>
            </a:r>
            <a:r>
              <a:rPr sz="3200" spc="-60" dirty="0">
                <a:latin typeface="Arial"/>
                <a:cs typeface="Arial"/>
              </a:rPr>
              <a:t>indoor </a:t>
            </a:r>
            <a:r>
              <a:rPr sz="3200" spc="-100" dirty="0">
                <a:latin typeface="Arial"/>
                <a:cs typeface="Arial"/>
              </a:rPr>
              <a:t>tennis </a:t>
            </a:r>
            <a:r>
              <a:rPr sz="3200" spc="-55" dirty="0">
                <a:latin typeface="Arial"/>
                <a:cs typeface="Arial"/>
              </a:rPr>
              <a:t>court </a:t>
            </a:r>
            <a:r>
              <a:rPr sz="3200" spc="-155" dirty="0">
                <a:latin typeface="Arial"/>
                <a:cs typeface="Arial"/>
              </a:rPr>
              <a:t>and </a:t>
            </a:r>
            <a:r>
              <a:rPr sz="3200" spc="-140" dirty="0">
                <a:latin typeface="Arial"/>
                <a:cs typeface="Arial"/>
              </a:rPr>
              <a:t>pledged  </a:t>
            </a:r>
            <a:r>
              <a:rPr sz="3200" spc="25" dirty="0">
                <a:latin typeface="Arial"/>
                <a:cs typeface="Arial"/>
              </a:rPr>
              <a:t>to </a:t>
            </a:r>
            <a:r>
              <a:rPr sz="3200" spc="-180" dirty="0">
                <a:latin typeface="Arial"/>
                <a:cs typeface="Arial"/>
              </a:rPr>
              <a:t>stay </a:t>
            </a:r>
            <a:r>
              <a:rPr sz="3200" spc="-5" dirty="0">
                <a:latin typeface="Arial"/>
                <a:cs typeface="Arial"/>
              </a:rPr>
              <a:t>until </a:t>
            </a:r>
            <a:r>
              <a:rPr sz="3200" spc="-70" dirty="0">
                <a:latin typeface="Arial"/>
                <a:cs typeface="Arial"/>
              </a:rPr>
              <a:t>they </a:t>
            </a:r>
            <a:r>
              <a:rPr sz="3200" spc="-85" dirty="0">
                <a:latin typeface="Arial"/>
                <a:cs typeface="Arial"/>
              </a:rPr>
              <a:t>drew </a:t>
            </a:r>
            <a:r>
              <a:rPr sz="3200" spc="-105" dirty="0">
                <a:latin typeface="Arial"/>
                <a:cs typeface="Arial"/>
              </a:rPr>
              <a:t>up </a:t>
            </a:r>
            <a:r>
              <a:rPr sz="3200" spc="-250" dirty="0">
                <a:latin typeface="Arial"/>
                <a:cs typeface="Arial"/>
              </a:rPr>
              <a:t>a </a:t>
            </a:r>
            <a:r>
              <a:rPr sz="3200" spc="-114" dirty="0">
                <a:latin typeface="Arial"/>
                <a:cs typeface="Arial"/>
              </a:rPr>
              <a:t>new</a:t>
            </a:r>
            <a:r>
              <a:rPr sz="3200" spc="-605" dirty="0">
                <a:latin typeface="Arial"/>
                <a:cs typeface="Arial"/>
              </a:rPr>
              <a:t> </a:t>
            </a:r>
            <a:r>
              <a:rPr sz="3200" spc="-50" dirty="0">
                <a:latin typeface="Arial"/>
                <a:cs typeface="Arial"/>
              </a:rPr>
              <a:t>constitution.</a:t>
            </a:r>
            <a:endParaRPr sz="3200">
              <a:latin typeface="Arial"/>
              <a:cs typeface="Arial"/>
            </a:endParaRPr>
          </a:p>
          <a:p>
            <a:pPr marL="354965" marR="26670" indent="-342265">
              <a:lnSpc>
                <a:spcPct val="100000"/>
              </a:lnSpc>
              <a:spcBef>
                <a:spcPts val="765"/>
              </a:spcBef>
              <a:buChar char="•"/>
              <a:tabLst>
                <a:tab pos="354965" algn="l"/>
                <a:tab pos="356235" algn="l"/>
              </a:tabLst>
            </a:pPr>
            <a:r>
              <a:rPr sz="3200" spc="-235" dirty="0">
                <a:latin typeface="Arial"/>
                <a:cs typeface="Arial"/>
              </a:rPr>
              <a:t>The Tennis </a:t>
            </a:r>
            <a:r>
              <a:rPr sz="3200" spc="-120" dirty="0">
                <a:latin typeface="Arial"/>
                <a:cs typeface="Arial"/>
              </a:rPr>
              <a:t>Court </a:t>
            </a:r>
            <a:r>
              <a:rPr sz="3200" spc="-145" dirty="0">
                <a:latin typeface="Arial"/>
                <a:cs typeface="Arial"/>
              </a:rPr>
              <a:t>Oath </a:t>
            </a:r>
            <a:r>
              <a:rPr sz="3200" spc="-135" dirty="0">
                <a:latin typeface="Arial"/>
                <a:cs typeface="Arial"/>
              </a:rPr>
              <a:t>ended </a:t>
            </a:r>
            <a:r>
              <a:rPr sz="3200" spc="-40" dirty="0">
                <a:latin typeface="Arial"/>
                <a:cs typeface="Arial"/>
              </a:rPr>
              <a:t>the </a:t>
            </a:r>
            <a:r>
              <a:rPr sz="3200" spc="-140" dirty="0">
                <a:latin typeface="Arial"/>
                <a:cs typeface="Arial"/>
              </a:rPr>
              <a:t>king’s </a:t>
            </a:r>
            <a:r>
              <a:rPr sz="3200" spc="-175" dirty="0">
                <a:latin typeface="Arial"/>
                <a:cs typeface="Arial"/>
              </a:rPr>
              <a:t>hopes  </a:t>
            </a:r>
            <a:r>
              <a:rPr sz="3200" spc="-5" dirty="0">
                <a:latin typeface="Arial"/>
                <a:cs typeface="Arial"/>
              </a:rPr>
              <a:t>that </a:t>
            </a:r>
            <a:r>
              <a:rPr sz="3200" spc="-40" dirty="0">
                <a:latin typeface="Arial"/>
                <a:cs typeface="Arial"/>
              </a:rPr>
              <a:t>the </a:t>
            </a:r>
            <a:r>
              <a:rPr sz="3200" spc="-215" dirty="0">
                <a:latin typeface="Arial"/>
                <a:cs typeface="Arial"/>
              </a:rPr>
              <a:t>Estates </a:t>
            </a:r>
            <a:r>
              <a:rPr sz="3200" spc="-190" dirty="0">
                <a:latin typeface="Arial"/>
                <a:cs typeface="Arial"/>
              </a:rPr>
              <a:t>General’s </a:t>
            </a:r>
            <a:r>
              <a:rPr sz="3200" spc="-200" dirty="0">
                <a:latin typeface="Arial"/>
                <a:cs typeface="Arial"/>
              </a:rPr>
              <a:t>agenda </a:t>
            </a:r>
            <a:r>
              <a:rPr sz="3200" spc="-70" dirty="0">
                <a:latin typeface="Arial"/>
                <a:cs typeface="Arial"/>
              </a:rPr>
              <a:t>would </a:t>
            </a:r>
            <a:r>
              <a:rPr sz="3200" spc="-65" dirty="0">
                <a:latin typeface="Arial"/>
                <a:cs typeface="Arial"/>
              </a:rPr>
              <a:t>just</a:t>
            </a:r>
            <a:r>
              <a:rPr sz="3200" spc="-330" dirty="0">
                <a:latin typeface="Arial"/>
                <a:cs typeface="Arial"/>
              </a:rPr>
              <a:t> </a:t>
            </a:r>
            <a:r>
              <a:rPr sz="3200" spc="-150" dirty="0">
                <a:latin typeface="Arial"/>
                <a:cs typeface="Arial"/>
              </a:rPr>
              <a:t>be  </a:t>
            </a:r>
            <a:r>
              <a:rPr sz="3200" spc="-80" dirty="0">
                <a:latin typeface="Arial"/>
                <a:cs typeface="Arial"/>
              </a:rPr>
              <a:t>about</a:t>
            </a:r>
            <a:r>
              <a:rPr sz="3200" spc="-180" dirty="0">
                <a:latin typeface="Arial"/>
                <a:cs typeface="Arial"/>
              </a:rPr>
              <a:t> </a:t>
            </a:r>
            <a:r>
              <a:rPr sz="3200" spc="-160" dirty="0">
                <a:latin typeface="Arial"/>
                <a:cs typeface="Arial"/>
              </a:rPr>
              <a:t>economics.</a:t>
            </a:r>
            <a:endParaRPr sz="3200">
              <a:latin typeface="Arial"/>
              <a:cs typeface="Arial"/>
            </a:endParaRPr>
          </a:p>
        </p:txBody>
      </p:sp>
      <p:sp>
        <p:nvSpPr>
          <p:cNvPr id="3" name="object 3"/>
          <p:cNvSpPr/>
          <p:nvPr/>
        </p:nvSpPr>
        <p:spPr>
          <a:xfrm>
            <a:off x="3328415" y="762000"/>
            <a:ext cx="3675888" cy="259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764540" y="1162558"/>
            <a:ext cx="4263390" cy="2926715"/>
          </a:xfrm>
          <a:prstGeom prst="rect">
            <a:avLst/>
          </a:prstGeom>
        </p:spPr>
        <p:txBody>
          <a:bodyPr vert="horz" wrap="square" lIns="0" tIns="0" rIns="0" bIns="0" rtlCol="0">
            <a:spAutoFit/>
          </a:bodyPr>
          <a:lstStyle/>
          <a:p>
            <a:pPr marL="354965" marR="5080" indent="-342265">
              <a:lnSpc>
                <a:spcPct val="100000"/>
              </a:lnSpc>
              <a:buChar char="•"/>
              <a:tabLst>
                <a:tab pos="354965" algn="l"/>
                <a:tab pos="355600" algn="l"/>
              </a:tabLst>
            </a:pPr>
            <a:r>
              <a:rPr sz="3200" spc="-210" dirty="0">
                <a:latin typeface="Arial"/>
                <a:cs typeface="Arial"/>
              </a:rPr>
              <a:t>Rumors </a:t>
            </a:r>
            <a:r>
              <a:rPr sz="3200" spc="-170" dirty="0">
                <a:latin typeface="Arial"/>
                <a:cs typeface="Arial"/>
              </a:rPr>
              <a:t>spread </a:t>
            </a:r>
            <a:r>
              <a:rPr sz="3200" spc="-5" dirty="0">
                <a:latin typeface="Arial"/>
                <a:cs typeface="Arial"/>
              </a:rPr>
              <a:t>that</a:t>
            </a:r>
            <a:r>
              <a:rPr sz="3200" spc="-125" dirty="0">
                <a:latin typeface="Arial"/>
                <a:cs typeface="Arial"/>
              </a:rPr>
              <a:t> </a:t>
            </a:r>
            <a:r>
              <a:rPr sz="3200" spc="-40" dirty="0">
                <a:latin typeface="Arial"/>
                <a:cs typeface="Arial"/>
              </a:rPr>
              <a:t>the  </a:t>
            </a:r>
            <a:r>
              <a:rPr sz="3200" spc="-125" dirty="0">
                <a:latin typeface="Arial"/>
                <a:cs typeface="Arial"/>
              </a:rPr>
              <a:t>king </a:t>
            </a:r>
            <a:r>
              <a:rPr sz="3200" spc="-225" dirty="0">
                <a:latin typeface="Arial"/>
                <a:cs typeface="Arial"/>
              </a:rPr>
              <a:t>was </a:t>
            </a:r>
            <a:r>
              <a:rPr sz="3200" spc="-95" dirty="0">
                <a:latin typeface="Arial"/>
                <a:cs typeface="Arial"/>
              </a:rPr>
              <a:t>bringing </a:t>
            </a:r>
            <a:r>
              <a:rPr sz="3200" spc="-45" dirty="0">
                <a:latin typeface="Arial"/>
                <a:cs typeface="Arial"/>
              </a:rPr>
              <a:t>in  </a:t>
            </a:r>
            <a:r>
              <a:rPr sz="3200" spc="-85" dirty="0">
                <a:latin typeface="Arial"/>
                <a:cs typeface="Arial"/>
              </a:rPr>
              <a:t>troops </a:t>
            </a:r>
            <a:r>
              <a:rPr sz="3200" spc="25" dirty="0">
                <a:latin typeface="Arial"/>
                <a:cs typeface="Arial"/>
              </a:rPr>
              <a:t>to </a:t>
            </a:r>
            <a:r>
              <a:rPr sz="3200" spc="-225" dirty="0">
                <a:latin typeface="Arial"/>
                <a:cs typeface="Arial"/>
              </a:rPr>
              <a:t>massacre  </a:t>
            </a:r>
            <a:r>
              <a:rPr sz="3200" spc="-190" dirty="0">
                <a:latin typeface="Arial"/>
                <a:cs typeface="Arial"/>
              </a:rPr>
              <a:t>French </a:t>
            </a:r>
            <a:r>
              <a:rPr sz="3200" spc="-135" dirty="0">
                <a:latin typeface="Arial"/>
                <a:cs typeface="Arial"/>
              </a:rPr>
              <a:t>citizens, </a:t>
            </a:r>
            <a:r>
              <a:rPr sz="3200" spc="-225" dirty="0">
                <a:latin typeface="Arial"/>
                <a:cs typeface="Arial"/>
              </a:rPr>
              <a:t>so </a:t>
            </a:r>
            <a:r>
              <a:rPr sz="3200" spc="-40" dirty="0">
                <a:latin typeface="Arial"/>
                <a:cs typeface="Arial"/>
              </a:rPr>
              <a:t>the  </a:t>
            </a:r>
            <a:r>
              <a:rPr sz="3200" spc="-114" dirty="0">
                <a:latin typeface="Arial"/>
                <a:cs typeface="Arial"/>
              </a:rPr>
              <a:t>people </a:t>
            </a:r>
            <a:r>
              <a:rPr sz="3200" spc="-200" dirty="0">
                <a:latin typeface="Arial"/>
                <a:cs typeface="Arial"/>
              </a:rPr>
              <a:t>began </a:t>
            </a:r>
            <a:r>
              <a:rPr sz="3200" spc="25" dirty="0">
                <a:latin typeface="Arial"/>
                <a:cs typeface="Arial"/>
              </a:rPr>
              <a:t>to </a:t>
            </a:r>
            <a:r>
              <a:rPr sz="3200" spc="-114" dirty="0">
                <a:latin typeface="Arial"/>
                <a:cs typeface="Arial"/>
              </a:rPr>
              <a:t>gather  </a:t>
            </a:r>
            <a:r>
              <a:rPr sz="3200" spc="-160" dirty="0">
                <a:latin typeface="Arial"/>
                <a:cs typeface="Arial"/>
              </a:rPr>
              <a:t>weapons.</a:t>
            </a:r>
            <a:endParaRPr sz="3200">
              <a:latin typeface="Arial"/>
              <a:cs typeface="Arial"/>
            </a:endParaRPr>
          </a:p>
        </p:txBody>
      </p:sp>
      <p:sp>
        <p:nvSpPr>
          <p:cNvPr id="3" name="object 3"/>
          <p:cNvSpPr txBox="1"/>
          <p:nvPr/>
        </p:nvSpPr>
        <p:spPr>
          <a:xfrm>
            <a:off x="764336" y="4183795"/>
            <a:ext cx="4702175" cy="1715770"/>
          </a:xfrm>
          <a:prstGeom prst="rect">
            <a:avLst/>
          </a:prstGeom>
        </p:spPr>
        <p:txBody>
          <a:bodyPr vert="horz" wrap="square" lIns="0" tIns="2540" rIns="0" bIns="0" rtlCol="0">
            <a:spAutoFit/>
          </a:bodyPr>
          <a:lstStyle/>
          <a:p>
            <a:pPr marL="355600" indent="-342900">
              <a:lnSpc>
                <a:spcPct val="100000"/>
              </a:lnSpc>
              <a:spcBef>
                <a:spcPts val="20"/>
              </a:spcBef>
              <a:buChar char="•"/>
              <a:tabLst>
                <a:tab pos="354965" algn="l"/>
                <a:tab pos="355600" algn="l"/>
              </a:tabLst>
            </a:pPr>
            <a:r>
              <a:rPr sz="3200" spc="-240" dirty="0">
                <a:latin typeface="Arial"/>
                <a:cs typeface="Arial"/>
              </a:rPr>
              <a:t>On </a:t>
            </a:r>
            <a:r>
              <a:rPr sz="3200" spc="-210" dirty="0">
                <a:latin typeface="Arial"/>
                <a:cs typeface="Arial"/>
              </a:rPr>
              <a:t>July </a:t>
            </a:r>
            <a:r>
              <a:rPr sz="3200" spc="-140" dirty="0">
                <a:latin typeface="Arial"/>
                <a:cs typeface="Arial"/>
              </a:rPr>
              <a:t>14, </a:t>
            </a:r>
            <a:r>
              <a:rPr sz="3200" spc="-165" dirty="0">
                <a:latin typeface="Arial"/>
                <a:cs typeface="Arial"/>
              </a:rPr>
              <a:t>1789</a:t>
            </a:r>
            <a:r>
              <a:rPr sz="3200" spc="-80" dirty="0">
                <a:latin typeface="Arial"/>
                <a:cs typeface="Arial"/>
              </a:rPr>
              <a:t> </a:t>
            </a:r>
            <a:r>
              <a:rPr sz="3200" spc="-70" dirty="0">
                <a:latin typeface="Arial"/>
                <a:cs typeface="Arial"/>
              </a:rPr>
              <a:t>they</a:t>
            </a:r>
            <a:endParaRPr sz="3200">
              <a:latin typeface="Arial"/>
              <a:cs typeface="Arial"/>
            </a:endParaRPr>
          </a:p>
          <a:p>
            <a:pPr marL="355600">
              <a:lnSpc>
                <a:spcPct val="100000"/>
              </a:lnSpc>
            </a:pPr>
            <a:r>
              <a:rPr sz="3200" spc="-100" dirty="0">
                <a:latin typeface="Arial"/>
                <a:cs typeface="Arial"/>
              </a:rPr>
              <a:t>stormed </a:t>
            </a:r>
            <a:r>
              <a:rPr sz="3200" spc="-40" dirty="0">
                <a:latin typeface="Arial"/>
                <a:cs typeface="Arial"/>
              </a:rPr>
              <a:t>the </a:t>
            </a:r>
            <a:r>
              <a:rPr sz="3200" spc="-125" dirty="0">
                <a:latin typeface="Arial"/>
                <a:cs typeface="Arial"/>
              </a:rPr>
              <a:t>Bastille </a:t>
            </a:r>
            <a:r>
              <a:rPr sz="2400" spc="-114" dirty="0">
                <a:solidFill>
                  <a:srgbClr val="0070C0"/>
                </a:solidFill>
                <a:latin typeface="Arial"/>
                <a:cs typeface="Arial"/>
              </a:rPr>
              <a:t>(an</a:t>
            </a:r>
            <a:r>
              <a:rPr sz="2400" spc="-365" dirty="0">
                <a:solidFill>
                  <a:srgbClr val="0070C0"/>
                </a:solidFill>
                <a:latin typeface="Arial"/>
                <a:cs typeface="Arial"/>
              </a:rPr>
              <a:t> </a:t>
            </a:r>
            <a:r>
              <a:rPr sz="2400" spc="-45" dirty="0">
                <a:solidFill>
                  <a:srgbClr val="0070C0"/>
                </a:solidFill>
                <a:latin typeface="Arial"/>
                <a:cs typeface="Arial"/>
              </a:rPr>
              <a:t>old</a:t>
            </a:r>
            <a:endParaRPr sz="2400">
              <a:latin typeface="Arial"/>
              <a:cs typeface="Arial"/>
            </a:endParaRPr>
          </a:p>
          <a:p>
            <a:pPr marL="355600" marR="5080">
              <a:lnSpc>
                <a:spcPct val="100000"/>
              </a:lnSpc>
              <a:spcBef>
                <a:spcPts val="45"/>
              </a:spcBef>
            </a:pPr>
            <a:r>
              <a:rPr sz="2400" spc="-75" dirty="0">
                <a:solidFill>
                  <a:srgbClr val="0070C0"/>
                </a:solidFill>
                <a:latin typeface="Arial"/>
                <a:cs typeface="Arial"/>
              </a:rPr>
              <a:t>prison where </a:t>
            </a:r>
            <a:r>
              <a:rPr sz="2400" spc="-85" dirty="0">
                <a:solidFill>
                  <a:srgbClr val="0070C0"/>
                </a:solidFill>
                <a:latin typeface="Arial"/>
                <a:cs typeface="Arial"/>
              </a:rPr>
              <a:t>gunpowder </a:t>
            </a:r>
            <a:r>
              <a:rPr sz="2400" spc="-114" dirty="0">
                <a:solidFill>
                  <a:srgbClr val="0070C0"/>
                </a:solidFill>
                <a:latin typeface="Arial"/>
                <a:cs typeface="Arial"/>
              </a:rPr>
              <a:t>and</a:t>
            </a:r>
            <a:r>
              <a:rPr sz="2400" spc="-320" dirty="0">
                <a:solidFill>
                  <a:srgbClr val="0070C0"/>
                </a:solidFill>
                <a:latin typeface="Arial"/>
                <a:cs typeface="Arial"/>
              </a:rPr>
              <a:t> </a:t>
            </a:r>
            <a:r>
              <a:rPr sz="2400" spc="-125" dirty="0">
                <a:solidFill>
                  <a:srgbClr val="0070C0"/>
                </a:solidFill>
                <a:latin typeface="Arial"/>
                <a:cs typeface="Arial"/>
              </a:rPr>
              <a:t>arms  </a:t>
            </a:r>
            <a:r>
              <a:rPr sz="2400" spc="-85" dirty="0">
                <a:solidFill>
                  <a:srgbClr val="0070C0"/>
                </a:solidFill>
                <a:latin typeface="Arial"/>
                <a:cs typeface="Arial"/>
              </a:rPr>
              <a:t>were</a:t>
            </a:r>
            <a:r>
              <a:rPr sz="2400" spc="-170" dirty="0">
                <a:solidFill>
                  <a:srgbClr val="0070C0"/>
                </a:solidFill>
                <a:latin typeface="Arial"/>
                <a:cs typeface="Arial"/>
              </a:rPr>
              <a:t> </a:t>
            </a:r>
            <a:r>
              <a:rPr sz="2400" spc="-80" dirty="0">
                <a:solidFill>
                  <a:srgbClr val="0070C0"/>
                </a:solidFill>
                <a:latin typeface="Arial"/>
                <a:cs typeface="Arial"/>
              </a:rPr>
              <a:t>stored).</a:t>
            </a:r>
            <a:endParaRPr sz="2400">
              <a:latin typeface="Arial"/>
              <a:cs typeface="Arial"/>
            </a:endParaRPr>
          </a:p>
        </p:txBody>
      </p:sp>
      <p:sp>
        <p:nvSpPr>
          <p:cNvPr id="4" name="object 4"/>
          <p:cNvSpPr/>
          <p:nvPr/>
        </p:nvSpPr>
        <p:spPr>
          <a:xfrm>
            <a:off x="5638800" y="896873"/>
            <a:ext cx="3676650" cy="59519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1295400" y="914400"/>
            <a:ext cx="7696200" cy="61379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12140" y="772292"/>
            <a:ext cx="8519160" cy="4077970"/>
          </a:xfrm>
          <a:prstGeom prst="rect">
            <a:avLst/>
          </a:prstGeom>
        </p:spPr>
        <p:txBody>
          <a:bodyPr vert="horz" wrap="square" lIns="0" tIns="0" rIns="0" bIns="0" rtlCol="0">
            <a:spAutoFit/>
          </a:bodyPr>
          <a:lstStyle/>
          <a:p>
            <a:pPr marL="354965" marR="86360" indent="-342265">
              <a:lnSpc>
                <a:spcPct val="91900"/>
              </a:lnSpc>
              <a:buChar char="•"/>
              <a:tabLst>
                <a:tab pos="354965" algn="l"/>
                <a:tab pos="355600" algn="l"/>
              </a:tabLst>
            </a:pPr>
            <a:r>
              <a:rPr sz="3200" spc="-235" dirty="0">
                <a:latin typeface="Arial"/>
                <a:cs typeface="Arial"/>
              </a:rPr>
              <a:t>The </a:t>
            </a:r>
            <a:r>
              <a:rPr sz="3200" spc="-95" dirty="0">
                <a:latin typeface="Arial"/>
                <a:cs typeface="Arial"/>
              </a:rPr>
              <a:t>National </a:t>
            </a:r>
            <a:r>
              <a:rPr sz="3200" spc="-195" dirty="0">
                <a:latin typeface="Arial"/>
                <a:cs typeface="Arial"/>
              </a:rPr>
              <a:t>Assembly </a:t>
            </a:r>
            <a:r>
              <a:rPr sz="3200" spc="-229" dirty="0">
                <a:latin typeface="Arial"/>
                <a:cs typeface="Arial"/>
              </a:rPr>
              <a:t>passed </a:t>
            </a:r>
            <a:r>
              <a:rPr sz="3200" spc="-40" dirty="0">
                <a:latin typeface="Arial"/>
                <a:cs typeface="Arial"/>
              </a:rPr>
              <a:t>the </a:t>
            </a:r>
            <a:r>
              <a:rPr sz="3200" spc="-125" dirty="0">
                <a:latin typeface="Arial"/>
                <a:cs typeface="Arial"/>
              </a:rPr>
              <a:t>Declaration </a:t>
            </a:r>
            <a:r>
              <a:rPr sz="3200" spc="-10" dirty="0">
                <a:latin typeface="Arial"/>
                <a:cs typeface="Arial"/>
              </a:rPr>
              <a:t>of  </a:t>
            </a:r>
            <a:r>
              <a:rPr sz="3200" spc="-40" dirty="0">
                <a:latin typeface="Arial"/>
                <a:cs typeface="Arial"/>
              </a:rPr>
              <a:t>the </a:t>
            </a:r>
            <a:r>
              <a:rPr sz="3200" spc="-190" dirty="0">
                <a:latin typeface="Arial"/>
                <a:cs typeface="Arial"/>
              </a:rPr>
              <a:t>Rights </a:t>
            </a:r>
            <a:r>
              <a:rPr sz="3200" spc="-10" dirty="0">
                <a:latin typeface="Arial"/>
                <a:cs typeface="Arial"/>
              </a:rPr>
              <a:t>of </a:t>
            </a:r>
            <a:r>
              <a:rPr sz="3200" spc="-95" dirty="0">
                <a:latin typeface="Arial"/>
                <a:cs typeface="Arial"/>
              </a:rPr>
              <a:t>Man </a:t>
            </a:r>
            <a:r>
              <a:rPr sz="2400" spc="-45" dirty="0">
                <a:solidFill>
                  <a:srgbClr val="0070C0"/>
                </a:solidFill>
                <a:latin typeface="Arial"/>
                <a:cs typeface="Arial"/>
              </a:rPr>
              <a:t>(the </a:t>
            </a:r>
            <a:r>
              <a:rPr sz="2400" spc="-80" dirty="0">
                <a:solidFill>
                  <a:srgbClr val="0070C0"/>
                </a:solidFill>
                <a:latin typeface="Arial"/>
                <a:cs typeface="Arial"/>
              </a:rPr>
              <a:t>document </a:t>
            </a:r>
            <a:r>
              <a:rPr sz="2400" spc="-95" dirty="0">
                <a:solidFill>
                  <a:srgbClr val="0070C0"/>
                </a:solidFill>
                <a:latin typeface="Arial"/>
                <a:cs typeface="Arial"/>
              </a:rPr>
              <a:t>set </a:t>
            </a:r>
            <a:r>
              <a:rPr sz="2400" spc="5" dirty="0">
                <a:solidFill>
                  <a:srgbClr val="0070C0"/>
                </a:solidFill>
                <a:latin typeface="Arial"/>
                <a:cs typeface="Arial"/>
              </a:rPr>
              <a:t>forth </a:t>
            </a:r>
            <a:r>
              <a:rPr sz="2400" spc="-30" dirty="0">
                <a:solidFill>
                  <a:srgbClr val="0070C0"/>
                </a:solidFill>
                <a:latin typeface="Arial"/>
                <a:cs typeface="Arial"/>
              </a:rPr>
              <a:t>the </a:t>
            </a:r>
            <a:r>
              <a:rPr sz="2400" spc="-135" dirty="0">
                <a:solidFill>
                  <a:srgbClr val="0070C0"/>
                </a:solidFill>
                <a:latin typeface="Arial"/>
                <a:cs typeface="Arial"/>
              </a:rPr>
              <a:t>ideas </a:t>
            </a:r>
            <a:r>
              <a:rPr sz="2400" spc="-10" dirty="0">
                <a:solidFill>
                  <a:srgbClr val="0070C0"/>
                </a:solidFill>
                <a:latin typeface="Arial"/>
                <a:cs typeface="Arial"/>
              </a:rPr>
              <a:t>of  </a:t>
            </a:r>
            <a:r>
              <a:rPr sz="2400" spc="-55" dirty="0">
                <a:solidFill>
                  <a:srgbClr val="0070C0"/>
                </a:solidFill>
                <a:latin typeface="Arial"/>
                <a:cs typeface="Arial"/>
              </a:rPr>
              <a:t>equality </a:t>
            </a:r>
            <a:r>
              <a:rPr sz="2400" spc="35" dirty="0">
                <a:solidFill>
                  <a:srgbClr val="0070C0"/>
                </a:solidFill>
                <a:latin typeface="Arial"/>
                <a:cs typeface="Arial"/>
              </a:rPr>
              <a:t>&amp; </a:t>
            </a:r>
            <a:r>
              <a:rPr sz="2400" spc="-80" dirty="0">
                <a:solidFill>
                  <a:srgbClr val="0070C0"/>
                </a:solidFill>
                <a:latin typeface="Arial"/>
                <a:cs typeface="Arial"/>
              </a:rPr>
              <a:t>representative</a:t>
            </a:r>
            <a:r>
              <a:rPr sz="2400" spc="-365" dirty="0">
                <a:solidFill>
                  <a:srgbClr val="0070C0"/>
                </a:solidFill>
                <a:latin typeface="Arial"/>
                <a:cs typeface="Arial"/>
              </a:rPr>
              <a:t> </a:t>
            </a:r>
            <a:r>
              <a:rPr sz="2400" spc="-85" dirty="0">
                <a:solidFill>
                  <a:srgbClr val="0070C0"/>
                </a:solidFill>
                <a:latin typeface="Arial"/>
                <a:cs typeface="Arial"/>
              </a:rPr>
              <a:t>government).</a:t>
            </a:r>
            <a:endParaRPr sz="2400">
              <a:latin typeface="Arial"/>
              <a:cs typeface="Arial"/>
            </a:endParaRPr>
          </a:p>
          <a:p>
            <a:pPr marL="355600" marR="28575" indent="-342900">
              <a:lnSpc>
                <a:spcPts val="3460"/>
              </a:lnSpc>
              <a:spcBef>
                <a:spcPts val="765"/>
              </a:spcBef>
              <a:buChar char="•"/>
              <a:tabLst>
                <a:tab pos="354965" algn="l"/>
                <a:tab pos="355600" algn="l"/>
                <a:tab pos="3222625" algn="l"/>
              </a:tabLst>
            </a:pPr>
            <a:r>
              <a:rPr sz="3200" spc="-145" dirty="0">
                <a:latin typeface="Arial"/>
                <a:cs typeface="Arial"/>
              </a:rPr>
              <a:t>Before </a:t>
            </a:r>
            <a:r>
              <a:rPr sz="3200" spc="-114" dirty="0">
                <a:latin typeface="Arial"/>
                <a:cs typeface="Arial"/>
              </a:rPr>
              <a:t>long </a:t>
            </a:r>
            <a:r>
              <a:rPr sz="3200" spc="-250" dirty="0">
                <a:latin typeface="Arial"/>
                <a:cs typeface="Arial"/>
              </a:rPr>
              <a:t>a </a:t>
            </a:r>
            <a:r>
              <a:rPr sz="3200" spc="-114" dirty="0">
                <a:latin typeface="Arial"/>
                <a:cs typeface="Arial"/>
              </a:rPr>
              <a:t>great </a:t>
            </a:r>
            <a:r>
              <a:rPr sz="3200" spc="-100" dirty="0">
                <a:latin typeface="Arial"/>
                <a:cs typeface="Arial"/>
              </a:rPr>
              <a:t>fear </a:t>
            </a:r>
            <a:r>
              <a:rPr sz="3200" spc="-114" dirty="0">
                <a:latin typeface="Arial"/>
                <a:cs typeface="Arial"/>
              </a:rPr>
              <a:t>swept </a:t>
            </a:r>
            <a:r>
              <a:rPr sz="3200" spc="-110" dirty="0">
                <a:latin typeface="Arial"/>
                <a:cs typeface="Arial"/>
              </a:rPr>
              <a:t>over </a:t>
            </a:r>
            <a:r>
              <a:rPr sz="3200" spc="-220" dirty="0">
                <a:latin typeface="Arial"/>
                <a:cs typeface="Arial"/>
              </a:rPr>
              <a:t>Paris </a:t>
            </a:r>
            <a:r>
              <a:rPr sz="3200" spc="-155" dirty="0">
                <a:latin typeface="Arial"/>
                <a:cs typeface="Arial"/>
              </a:rPr>
              <a:t>and</a:t>
            </a:r>
            <a:r>
              <a:rPr sz="3200" spc="-275" dirty="0">
                <a:latin typeface="Arial"/>
                <a:cs typeface="Arial"/>
              </a:rPr>
              <a:t> </a:t>
            </a:r>
            <a:r>
              <a:rPr sz="3200" spc="-15" dirty="0">
                <a:latin typeface="Arial"/>
                <a:cs typeface="Arial"/>
              </a:rPr>
              <a:t>into  </a:t>
            </a:r>
            <a:r>
              <a:rPr sz="3200" spc="-40" dirty="0">
                <a:latin typeface="Arial"/>
                <a:cs typeface="Arial"/>
              </a:rPr>
              <a:t>the</a:t>
            </a:r>
            <a:r>
              <a:rPr sz="3200" spc="-140" dirty="0">
                <a:latin typeface="Arial"/>
                <a:cs typeface="Arial"/>
              </a:rPr>
              <a:t> </a:t>
            </a:r>
            <a:r>
              <a:rPr sz="3200" spc="-110" dirty="0">
                <a:latin typeface="Arial"/>
                <a:cs typeface="Arial"/>
              </a:rPr>
              <a:t>countryside.	</a:t>
            </a:r>
            <a:r>
              <a:rPr sz="3200" spc="-240" dirty="0">
                <a:latin typeface="Arial"/>
                <a:cs typeface="Arial"/>
              </a:rPr>
              <a:t>Peasants </a:t>
            </a:r>
            <a:r>
              <a:rPr sz="3200" spc="-190" dirty="0">
                <a:latin typeface="Arial"/>
                <a:cs typeface="Arial"/>
              </a:rPr>
              <a:t>became</a:t>
            </a:r>
            <a:r>
              <a:rPr sz="3200" spc="-90" dirty="0">
                <a:latin typeface="Arial"/>
                <a:cs typeface="Arial"/>
              </a:rPr>
              <a:t> </a:t>
            </a:r>
            <a:r>
              <a:rPr sz="3200" spc="-100" dirty="0">
                <a:latin typeface="Arial"/>
                <a:cs typeface="Arial"/>
              </a:rPr>
              <a:t>outlaws</a:t>
            </a:r>
            <a:r>
              <a:rPr sz="3200" spc="-155" dirty="0">
                <a:latin typeface="Arial"/>
                <a:cs typeface="Arial"/>
              </a:rPr>
              <a:t> </a:t>
            </a:r>
            <a:r>
              <a:rPr sz="3200" spc="-150" dirty="0">
                <a:latin typeface="Arial"/>
                <a:cs typeface="Arial"/>
              </a:rPr>
              <a:t>by </a:t>
            </a:r>
            <a:r>
              <a:rPr sz="3200" spc="-90" dirty="0">
                <a:latin typeface="Arial"/>
                <a:cs typeface="Arial"/>
              </a:rPr>
              <a:t> </a:t>
            </a:r>
            <a:r>
              <a:rPr sz="3200" spc="-114" dirty="0">
                <a:latin typeface="Arial"/>
                <a:cs typeface="Arial"/>
              </a:rPr>
              <a:t>destroying </a:t>
            </a:r>
            <a:r>
              <a:rPr sz="3200" spc="-40" dirty="0">
                <a:latin typeface="Arial"/>
                <a:cs typeface="Arial"/>
              </a:rPr>
              <a:t>the </a:t>
            </a:r>
            <a:r>
              <a:rPr sz="3200" spc="-175" dirty="0">
                <a:latin typeface="Arial"/>
                <a:cs typeface="Arial"/>
              </a:rPr>
              <a:t>homes </a:t>
            </a:r>
            <a:r>
              <a:rPr sz="3200" spc="-10" dirty="0">
                <a:latin typeface="Arial"/>
                <a:cs typeface="Arial"/>
              </a:rPr>
              <a:t>of</a:t>
            </a:r>
            <a:r>
              <a:rPr sz="3200" spc="-315" dirty="0">
                <a:latin typeface="Arial"/>
                <a:cs typeface="Arial"/>
              </a:rPr>
              <a:t> </a:t>
            </a:r>
            <a:r>
              <a:rPr sz="3200" spc="-135" dirty="0">
                <a:latin typeface="Arial"/>
                <a:cs typeface="Arial"/>
              </a:rPr>
              <a:t>nobles.</a:t>
            </a:r>
            <a:endParaRPr sz="3200">
              <a:latin typeface="Arial"/>
              <a:cs typeface="Arial"/>
            </a:endParaRPr>
          </a:p>
          <a:p>
            <a:pPr marL="354965" marR="5080" indent="-342265">
              <a:lnSpc>
                <a:spcPts val="3460"/>
              </a:lnSpc>
              <a:spcBef>
                <a:spcPts val="760"/>
              </a:spcBef>
              <a:buChar char="•"/>
              <a:tabLst>
                <a:tab pos="354965" algn="l"/>
                <a:tab pos="355600" algn="l"/>
              </a:tabLst>
            </a:pPr>
            <a:r>
              <a:rPr sz="3200" spc="-204" dirty="0">
                <a:latin typeface="Arial"/>
                <a:cs typeface="Arial"/>
              </a:rPr>
              <a:t>Thousands </a:t>
            </a:r>
            <a:r>
              <a:rPr sz="3200" spc="-10" dirty="0">
                <a:latin typeface="Arial"/>
                <a:cs typeface="Arial"/>
              </a:rPr>
              <a:t>of </a:t>
            </a:r>
            <a:r>
              <a:rPr sz="3200" spc="-180" dirty="0">
                <a:latin typeface="Arial"/>
                <a:cs typeface="Arial"/>
              </a:rPr>
              <a:t>Parisian </a:t>
            </a:r>
            <a:r>
              <a:rPr sz="3200" spc="-114" dirty="0">
                <a:latin typeface="Arial"/>
                <a:cs typeface="Arial"/>
              </a:rPr>
              <a:t>women </a:t>
            </a:r>
            <a:r>
              <a:rPr sz="3200" spc="-30" dirty="0">
                <a:latin typeface="Arial"/>
                <a:cs typeface="Arial"/>
              </a:rPr>
              <a:t>rioting </a:t>
            </a:r>
            <a:r>
              <a:rPr sz="3200" spc="-110" dirty="0">
                <a:latin typeface="Arial"/>
                <a:cs typeface="Arial"/>
              </a:rPr>
              <a:t>over </a:t>
            </a:r>
            <a:r>
              <a:rPr sz="3200" spc="-40" dirty="0">
                <a:latin typeface="Arial"/>
                <a:cs typeface="Arial"/>
              </a:rPr>
              <a:t>the  </a:t>
            </a:r>
            <a:r>
              <a:rPr sz="3200" spc="-100" dirty="0">
                <a:latin typeface="Arial"/>
                <a:cs typeface="Arial"/>
              </a:rPr>
              <a:t>price </a:t>
            </a:r>
            <a:r>
              <a:rPr sz="3200" spc="-10" dirty="0">
                <a:latin typeface="Arial"/>
                <a:cs typeface="Arial"/>
              </a:rPr>
              <a:t>of </a:t>
            </a:r>
            <a:r>
              <a:rPr sz="3200" spc="-130" dirty="0">
                <a:latin typeface="Arial"/>
                <a:cs typeface="Arial"/>
              </a:rPr>
              <a:t>bread </a:t>
            </a:r>
            <a:r>
              <a:rPr sz="3200" spc="-145" dirty="0">
                <a:latin typeface="Arial"/>
                <a:cs typeface="Arial"/>
              </a:rPr>
              <a:t>marched </a:t>
            </a:r>
            <a:r>
              <a:rPr sz="3200" spc="25" dirty="0">
                <a:latin typeface="Arial"/>
                <a:cs typeface="Arial"/>
              </a:rPr>
              <a:t>to </a:t>
            </a:r>
            <a:r>
              <a:rPr sz="3200" spc="-40" dirty="0">
                <a:latin typeface="Arial"/>
                <a:cs typeface="Arial"/>
              </a:rPr>
              <a:t>the </a:t>
            </a:r>
            <a:r>
              <a:rPr sz="3200" spc="-250" dirty="0">
                <a:latin typeface="Arial"/>
                <a:cs typeface="Arial"/>
              </a:rPr>
              <a:t>Palace </a:t>
            </a:r>
            <a:r>
              <a:rPr sz="3200" spc="-10" dirty="0">
                <a:latin typeface="Arial"/>
                <a:cs typeface="Arial"/>
              </a:rPr>
              <a:t>of</a:t>
            </a:r>
            <a:r>
              <a:rPr sz="3200" spc="-595" dirty="0">
                <a:latin typeface="Arial"/>
                <a:cs typeface="Arial"/>
              </a:rPr>
              <a:t> </a:t>
            </a:r>
            <a:r>
              <a:rPr sz="3200" spc="-180" dirty="0">
                <a:latin typeface="Arial"/>
                <a:cs typeface="Arial"/>
              </a:rPr>
              <a:t>Versailles  </a:t>
            </a:r>
            <a:r>
              <a:rPr sz="3200" spc="-155" dirty="0">
                <a:latin typeface="Arial"/>
                <a:cs typeface="Arial"/>
              </a:rPr>
              <a:t>and </a:t>
            </a:r>
            <a:r>
              <a:rPr sz="3200" spc="-130" dirty="0">
                <a:latin typeface="Arial"/>
                <a:cs typeface="Arial"/>
              </a:rPr>
              <a:t>broke</a:t>
            </a:r>
            <a:r>
              <a:rPr sz="3200" spc="-235" dirty="0">
                <a:latin typeface="Arial"/>
                <a:cs typeface="Arial"/>
              </a:rPr>
              <a:t> </a:t>
            </a:r>
            <a:r>
              <a:rPr sz="3200" spc="-60" dirty="0">
                <a:latin typeface="Arial"/>
                <a:cs typeface="Arial"/>
              </a:rPr>
              <a:t>in.</a:t>
            </a:r>
            <a:endParaRPr sz="3200">
              <a:latin typeface="Arial"/>
              <a:cs typeface="Arial"/>
            </a:endParaRPr>
          </a:p>
        </p:txBody>
      </p:sp>
      <p:sp>
        <p:nvSpPr>
          <p:cNvPr id="3" name="object 3"/>
          <p:cNvSpPr/>
          <p:nvPr/>
        </p:nvSpPr>
        <p:spPr>
          <a:xfrm>
            <a:off x="3733800" y="4648200"/>
            <a:ext cx="3886199" cy="23416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88258" y="787654"/>
            <a:ext cx="8615680" cy="4528820"/>
          </a:xfrm>
          <a:prstGeom prst="rect">
            <a:avLst/>
          </a:prstGeom>
        </p:spPr>
        <p:txBody>
          <a:bodyPr vert="horz" wrap="square" lIns="0" tIns="0" rIns="0" bIns="0" rtlCol="0">
            <a:spAutoFit/>
          </a:bodyPr>
          <a:lstStyle/>
          <a:p>
            <a:pPr marL="355600" marR="417195" indent="-342900">
              <a:lnSpc>
                <a:spcPts val="3460"/>
              </a:lnSpc>
              <a:buChar char="•"/>
              <a:tabLst>
                <a:tab pos="355600" algn="l"/>
                <a:tab pos="356235" algn="l"/>
              </a:tabLst>
            </a:pPr>
            <a:r>
              <a:rPr sz="3200" spc="-100" dirty="0">
                <a:latin typeface="Arial"/>
                <a:cs typeface="Arial"/>
              </a:rPr>
              <a:t>At </a:t>
            </a:r>
            <a:r>
              <a:rPr sz="3200" spc="-35" dirty="0">
                <a:latin typeface="Arial"/>
                <a:cs typeface="Arial"/>
              </a:rPr>
              <a:t>first, </a:t>
            </a:r>
            <a:r>
              <a:rPr sz="3200" spc="-75" dirty="0">
                <a:latin typeface="Arial"/>
                <a:cs typeface="Arial"/>
              </a:rPr>
              <a:t>rival </a:t>
            </a:r>
            <a:r>
              <a:rPr sz="3200" spc="-180" dirty="0">
                <a:latin typeface="Arial"/>
                <a:cs typeface="Arial"/>
              </a:rPr>
              <a:t>European </a:t>
            </a:r>
            <a:r>
              <a:rPr sz="3200" spc="-160" dirty="0">
                <a:latin typeface="Arial"/>
                <a:cs typeface="Arial"/>
              </a:rPr>
              <a:t>monarchs </a:t>
            </a:r>
            <a:r>
              <a:rPr sz="3200" spc="-125" dirty="0">
                <a:latin typeface="Arial"/>
                <a:cs typeface="Arial"/>
              </a:rPr>
              <a:t>welcomed</a:t>
            </a:r>
            <a:r>
              <a:rPr sz="3200" spc="-365" dirty="0">
                <a:latin typeface="Arial"/>
                <a:cs typeface="Arial"/>
              </a:rPr>
              <a:t> </a:t>
            </a:r>
            <a:r>
              <a:rPr sz="3200" spc="-40" dirty="0">
                <a:latin typeface="Arial"/>
                <a:cs typeface="Arial"/>
              </a:rPr>
              <a:t>the  </a:t>
            </a:r>
            <a:r>
              <a:rPr sz="3200" spc="-155" dirty="0">
                <a:latin typeface="Arial"/>
                <a:cs typeface="Arial"/>
              </a:rPr>
              <a:t>weakening </a:t>
            </a:r>
            <a:r>
              <a:rPr sz="3200" spc="-10" dirty="0">
                <a:latin typeface="Arial"/>
                <a:cs typeface="Arial"/>
              </a:rPr>
              <a:t>of </a:t>
            </a:r>
            <a:r>
              <a:rPr sz="3200" spc="-40" dirty="0">
                <a:latin typeface="Arial"/>
                <a:cs typeface="Arial"/>
              </a:rPr>
              <a:t>the </a:t>
            </a:r>
            <a:r>
              <a:rPr sz="3200" spc="-190" dirty="0">
                <a:latin typeface="Arial"/>
                <a:cs typeface="Arial"/>
              </a:rPr>
              <a:t>French </a:t>
            </a:r>
            <a:r>
              <a:rPr sz="3200" spc="-114" dirty="0">
                <a:latin typeface="Arial"/>
                <a:cs typeface="Arial"/>
              </a:rPr>
              <a:t>king, </a:t>
            </a:r>
            <a:r>
              <a:rPr sz="3200" spc="-10" dirty="0">
                <a:latin typeface="Arial"/>
                <a:cs typeface="Arial"/>
              </a:rPr>
              <a:t>but </a:t>
            </a:r>
            <a:r>
              <a:rPr sz="3200" spc="-305" dirty="0">
                <a:latin typeface="Arial"/>
                <a:cs typeface="Arial"/>
              </a:rPr>
              <a:t>as </a:t>
            </a:r>
            <a:r>
              <a:rPr sz="3200" spc="-215" dirty="0">
                <a:latin typeface="Arial"/>
                <a:cs typeface="Arial"/>
              </a:rPr>
              <a:t>chaos  </a:t>
            </a:r>
            <a:r>
              <a:rPr sz="3200" spc="-165" dirty="0">
                <a:latin typeface="Arial"/>
                <a:cs typeface="Arial"/>
              </a:rPr>
              <a:t>escalated </a:t>
            </a:r>
            <a:r>
              <a:rPr sz="3200" spc="-70" dirty="0">
                <a:latin typeface="Arial"/>
                <a:cs typeface="Arial"/>
              </a:rPr>
              <a:t>they </a:t>
            </a:r>
            <a:r>
              <a:rPr sz="3200" spc="-120" dirty="0">
                <a:latin typeface="Arial"/>
                <a:cs typeface="Arial"/>
              </a:rPr>
              <a:t>feared </a:t>
            </a:r>
            <a:r>
              <a:rPr sz="3200" spc="-85" dirty="0">
                <a:latin typeface="Arial"/>
                <a:cs typeface="Arial"/>
              </a:rPr>
              <a:t>revolutions </a:t>
            </a:r>
            <a:r>
              <a:rPr sz="3200" spc="-45" dirty="0">
                <a:latin typeface="Arial"/>
                <a:cs typeface="Arial"/>
              </a:rPr>
              <a:t>in </a:t>
            </a:r>
            <a:r>
              <a:rPr sz="3200" spc="-15" dirty="0">
                <a:latin typeface="Arial"/>
                <a:cs typeface="Arial"/>
              </a:rPr>
              <a:t>their </a:t>
            </a:r>
            <a:r>
              <a:rPr sz="3200" spc="-85" dirty="0">
                <a:latin typeface="Arial"/>
                <a:cs typeface="Arial"/>
              </a:rPr>
              <a:t>own  </a:t>
            </a:r>
            <a:r>
              <a:rPr sz="3200" spc="-105" dirty="0">
                <a:latin typeface="Arial"/>
                <a:cs typeface="Arial"/>
              </a:rPr>
              <a:t>country.</a:t>
            </a:r>
            <a:endParaRPr sz="3200">
              <a:latin typeface="Arial"/>
              <a:cs typeface="Arial"/>
            </a:endParaRPr>
          </a:p>
          <a:p>
            <a:pPr marL="355600" marR="185420" indent="-342900" algn="just">
              <a:lnSpc>
                <a:spcPct val="91500"/>
              </a:lnSpc>
              <a:spcBef>
                <a:spcPts val="655"/>
              </a:spcBef>
              <a:buChar char="•"/>
              <a:tabLst>
                <a:tab pos="355600" algn="l"/>
              </a:tabLst>
            </a:pPr>
            <a:r>
              <a:rPr sz="3200" spc="-235" dirty="0">
                <a:latin typeface="Arial"/>
                <a:cs typeface="Arial"/>
              </a:rPr>
              <a:t>The </a:t>
            </a:r>
            <a:r>
              <a:rPr sz="3200" spc="-114" dirty="0">
                <a:latin typeface="Arial"/>
                <a:cs typeface="Arial"/>
              </a:rPr>
              <a:t>royal </a:t>
            </a:r>
            <a:r>
              <a:rPr sz="3200" spc="-80" dirty="0">
                <a:latin typeface="Arial"/>
                <a:cs typeface="Arial"/>
              </a:rPr>
              <a:t>family </a:t>
            </a:r>
            <a:r>
              <a:rPr sz="3200" spc="-10" dirty="0">
                <a:latin typeface="Arial"/>
                <a:cs typeface="Arial"/>
              </a:rPr>
              <a:t>tried </a:t>
            </a:r>
            <a:r>
              <a:rPr sz="3200" spc="25" dirty="0">
                <a:latin typeface="Arial"/>
                <a:cs typeface="Arial"/>
              </a:rPr>
              <a:t>to </a:t>
            </a:r>
            <a:r>
              <a:rPr sz="3200" spc="-229" dirty="0">
                <a:latin typeface="Arial"/>
                <a:cs typeface="Arial"/>
              </a:rPr>
              <a:t>escape </a:t>
            </a:r>
            <a:r>
              <a:rPr sz="3200" spc="-35" dirty="0">
                <a:latin typeface="Arial"/>
                <a:cs typeface="Arial"/>
              </a:rPr>
              <a:t>from </a:t>
            </a:r>
            <a:r>
              <a:rPr sz="3200" spc="-200" dirty="0">
                <a:latin typeface="Arial"/>
                <a:cs typeface="Arial"/>
              </a:rPr>
              <a:t>France, </a:t>
            </a:r>
            <a:r>
              <a:rPr sz="3200" spc="-15" dirty="0">
                <a:latin typeface="Arial"/>
                <a:cs typeface="Arial"/>
              </a:rPr>
              <a:t>but  </a:t>
            </a:r>
            <a:r>
              <a:rPr sz="3200" spc="-110" dirty="0">
                <a:latin typeface="Arial"/>
                <a:cs typeface="Arial"/>
              </a:rPr>
              <a:t>were </a:t>
            </a:r>
            <a:r>
              <a:rPr sz="3200" spc="-105" dirty="0">
                <a:latin typeface="Arial"/>
                <a:cs typeface="Arial"/>
              </a:rPr>
              <a:t>captured. </a:t>
            </a:r>
            <a:r>
              <a:rPr sz="2600" spc="-90" dirty="0">
                <a:solidFill>
                  <a:srgbClr val="0070C0"/>
                </a:solidFill>
                <a:latin typeface="Arial"/>
                <a:cs typeface="Arial"/>
              </a:rPr>
              <a:t>(Austria </a:t>
            </a:r>
            <a:r>
              <a:rPr sz="2600" spc="35" dirty="0">
                <a:solidFill>
                  <a:srgbClr val="0070C0"/>
                </a:solidFill>
                <a:latin typeface="Arial"/>
                <a:cs typeface="Arial"/>
              </a:rPr>
              <a:t>&amp; </a:t>
            </a:r>
            <a:r>
              <a:rPr sz="2600" spc="-170" dirty="0">
                <a:solidFill>
                  <a:srgbClr val="0070C0"/>
                </a:solidFill>
                <a:latin typeface="Arial"/>
                <a:cs typeface="Arial"/>
              </a:rPr>
              <a:t>Prussia </a:t>
            </a:r>
            <a:r>
              <a:rPr sz="2600" spc="-70" dirty="0">
                <a:solidFill>
                  <a:srgbClr val="0070C0"/>
                </a:solidFill>
                <a:latin typeface="Arial"/>
                <a:cs typeface="Arial"/>
              </a:rPr>
              <a:t>threatened </a:t>
            </a:r>
            <a:r>
              <a:rPr sz="2600" spc="20" dirty="0">
                <a:solidFill>
                  <a:srgbClr val="0070C0"/>
                </a:solidFill>
                <a:latin typeface="Arial"/>
                <a:cs typeface="Arial"/>
              </a:rPr>
              <a:t>to </a:t>
            </a:r>
            <a:r>
              <a:rPr sz="2600" spc="-95" dirty="0">
                <a:solidFill>
                  <a:srgbClr val="0070C0"/>
                </a:solidFill>
                <a:latin typeface="Arial"/>
                <a:cs typeface="Arial"/>
              </a:rPr>
              <a:t>destroy  </a:t>
            </a:r>
            <a:r>
              <a:rPr sz="2600" spc="-180" dirty="0">
                <a:solidFill>
                  <a:srgbClr val="0070C0"/>
                </a:solidFill>
                <a:latin typeface="Arial"/>
                <a:cs typeface="Arial"/>
              </a:rPr>
              <a:t>Paris </a:t>
            </a:r>
            <a:r>
              <a:rPr sz="2600" spc="40" dirty="0">
                <a:solidFill>
                  <a:srgbClr val="0070C0"/>
                </a:solidFill>
                <a:latin typeface="Arial"/>
                <a:cs typeface="Arial"/>
              </a:rPr>
              <a:t>if </a:t>
            </a:r>
            <a:r>
              <a:rPr sz="2600" spc="-30" dirty="0">
                <a:solidFill>
                  <a:srgbClr val="0070C0"/>
                </a:solidFill>
                <a:latin typeface="Arial"/>
                <a:cs typeface="Arial"/>
              </a:rPr>
              <a:t>the </a:t>
            </a:r>
            <a:r>
              <a:rPr sz="2600" spc="-95" dirty="0">
                <a:solidFill>
                  <a:srgbClr val="0070C0"/>
                </a:solidFill>
                <a:latin typeface="Arial"/>
                <a:cs typeface="Arial"/>
              </a:rPr>
              <a:t>royal </a:t>
            </a:r>
            <a:r>
              <a:rPr sz="2600" spc="-65" dirty="0">
                <a:solidFill>
                  <a:srgbClr val="0070C0"/>
                </a:solidFill>
                <a:latin typeface="Arial"/>
                <a:cs typeface="Arial"/>
              </a:rPr>
              <a:t>family </a:t>
            </a:r>
            <a:r>
              <a:rPr sz="2600" spc="-185" dirty="0">
                <a:solidFill>
                  <a:srgbClr val="0070C0"/>
                </a:solidFill>
                <a:latin typeface="Arial"/>
                <a:cs typeface="Arial"/>
              </a:rPr>
              <a:t>was</a:t>
            </a:r>
            <a:r>
              <a:rPr sz="2600" spc="-480" dirty="0">
                <a:solidFill>
                  <a:srgbClr val="0070C0"/>
                </a:solidFill>
                <a:latin typeface="Arial"/>
                <a:cs typeface="Arial"/>
              </a:rPr>
              <a:t> </a:t>
            </a:r>
            <a:r>
              <a:rPr sz="2600" spc="-95" dirty="0">
                <a:solidFill>
                  <a:srgbClr val="0070C0"/>
                </a:solidFill>
                <a:latin typeface="Arial"/>
                <a:cs typeface="Arial"/>
              </a:rPr>
              <a:t>harmed).</a:t>
            </a:r>
            <a:endParaRPr sz="2600">
              <a:latin typeface="Arial"/>
              <a:cs typeface="Arial"/>
            </a:endParaRPr>
          </a:p>
          <a:p>
            <a:pPr marL="355600" marR="5080" indent="-342900">
              <a:lnSpc>
                <a:spcPts val="3460"/>
              </a:lnSpc>
              <a:spcBef>
                <a:spcPts val="770"/>
              </a:spcBef>
              <a:buChar char="•"/>
              <a:tabLst>
                <a:tab pos="355600" algn="l"/>
                <a:tab pos="356235" algn="l"/>
              </a:tabLst>
            </a:pPr>
            <a:r>
              <a:rPr sz="3200" spc="-235" dirty="0">
                <a:latin typeface="Arial"/>
                <a:cs typeface="Arial"/>
              </a:rPr>
              <a:t>The </a:t>
            </a:r>
            <a:r>
              <a:rPr sz="3200" spc="-114" dirty="0">
                <a:latin typeface="Arial"/>
                <a:cs typeface="Arial"/>
              </a:rPr>
              <a:t>new </a:t>
            </a:r>
            <a:r>
              <a:rPr sz="3200" spc="-190" dirty="0">
                <a:latin typeface="Arial"/>
                <a:cs typeface="Arial"/>
              </a:rPr>
              <a:t>French </a:t>
            </a:r>
            <a:r>
              <a:rPr sz="3200" spc="-125" dirty="0">
                <a:latin typeface="Arial"/>
                <a:cs typeface="Arial"/>
              </a:rPr>
              <a:t>legislators </a:t>
            </a:r>
            <a:r>
              <a:rPr sz="3200" spc="-135" dirty="0">
                <a:latin typeface="Arial"/>
                <a:cs typeface="Arial"/>
              </a:rPr>
              <a:t>decided </a:t>
            </a:r>
            <a:r>
              <a:rPr sz="3200" spc="25" dirty="0">
                <a:latin typeface="Arial"/>
                <a:cs typeface="Arial"/>
              </a:rPr>
              <a:t>to </a:t>
            </a:r>
            <a:r>
              <a:rPr sz="3200" spc="-140" dirty="0">
                <a:latin typeface="Arial"/>
                <a:cs typeface="Arial"/>
              </a:rPr>
              <a:t>declare</a:t>
            </a:r>
            <a:r>
              <a:rPr sz="3200" spc="-280" dirty="0">
                <a:latin typeface="Arial"/>
                <a:cs typeface="Arial"/>
              </a:rPr>
              <a:t> </a:t>
            </a:r>
            <a:r>
              <a:rPr sz="3200" spc="-90" dirty="0">
                <a:latin typeface="Arial"/>
                <a:cs typeface="Arial"/>
              </a:rPr>
              <a:t>war  </a:t>
            </a:r>
            <a:r>
              <a:rPr sz="3200" spc="-100" dirty="0">
                <a:latin typeface="Arial"/>
                <a:cs typeface="Arial"/>
              </a:rPr>
              <a:t>on </a:t>
            </a:r>
            <a:r>
              <a:rPr sz="3200" spc="-114" dirty="0">
                <a:latin typeface="Arial"/>
                <a:cs typeface="Arial"/>
              </a:rPr>
              <a:t>Austria </a:t>
            </a:r>
            <a:r>
              <a:rPr sz="3200" spc="-155" dirty="0">
                <a:latin typeface="Arial"/>
                <a:cs typeface="Arial"/>
              </a:rPr>
              <a:t>and </a:t>
            </a:r>
            <a:r>
              <a:rPr sz="3200" spc="-215" dirty="0">
                <a:latin typeface="Arial"/>
                <a:cs typeface="Arial"/>
              </a:rPr>
              <a:t>Prussia </a:t>
            </a:r>
            <a:r>
              <a:rPr sz="3200" spc="-110" dirty="0">
                <a:latin typeface="Arial"/>
                <a:cs typeface="Arial"/>
              </a:rPr>
              <a:t>when </a:t>
            </a:r>
            <a:r>
              <a:rPr sz="3200" spc="-70" dirty="0">
                <a:latin typeface="Arial"/>
                <a:cs typeface="Arial"/>
              </a:rPr>
              <a:t>they </a:t>
            </a:r>
            <a:r>
              <a:rPr sz="3200" spc="-130" dirty="0">
                <a:latin typeface="Arial"/>
                <a:cs typeface="Arial"/>
              </a:rPr>
              <a:t>heard </a:t>
            </a:r>
            <a:r>
              <a:rPr sz="3200" spc="-105" dirty="0">
                <a:latin typeface="Arial"/>
                <a:cs typeface="Arial"/>
              </a:rPr>
              <a:t>rumors  </a:t>
            </a:r>
            <a:r>
              <a:rPr sz="3200" spc="-5" dirty="0">
                <a:latin typeface="Arial"/>
                <a:cs typeface="Arial"/>
              </a:rPr>
              <a:t>that </a:t>
            </a:r>
            <a:r>
              <a:rPr sz="3200" spc="-70" dirty="0">
                <a:latin typeface="Arial"/>
                <a:cs typeface="Arial"/>
              </a:rPr>
              <a:t>they </a:t>
            </a:r>
            <a:r>
              <a:rPr sz="3200" spc="-110" dirty="0">
                <a:latin typeface="Arial"/>
                <a:cs typeface="Arial"/>
              </a:rPr>
              <a:t>were </a:t>
            </a:r>
            <a:r>
              <a:rPr sz="3200" spc="-155" dirty="0">
                <a:latin typeface="Arial"/>
                <a:cs typeface="Arial"/>
              </a:rPr>
              <a:t>going </a:t>
            </a:r>
            <a:r>
              <a:rPr sz="3200" spc="25" dirty="0">
                <a:latin typeface="Arial"/>
                <a:cs typeface="Arial"/>
              </a:rPr>
              <a:t>to </a:t>
            </a:r>
            <a:r>
              <a:rPr sz="3200" spc="-95" dirty="0">
                <a:latin typeface="Arial"/>
                <a:cs typeface="Arial"/>
              </a:rPr>
              <a:t>help</a:t>
            </a:r>
            <a:r>
              <a:rPr sz="3200" spc="-610" dirty="0">
                <a:latin typeface="Arial"/>
                <a:cs typeface="Arial"/>
              </a:rPr>
              <a:t> </a:t>
            </a:r>
            <a:r>
              <a:rPr sz="3200" spc="-195" dirty="0">
                <a:latin typeface="Arial"/>
                <a:cs typeface="Arial"/>
              </a:rPr>
              <a:t>Louis </a:t>
            </a:r>
            <a:r>
              <a:rPr sz="3200" spc="-245" dirty="0">
                <a:latin typeface="Arial"/>
                <a:cs typeface="Arial"/>
              </a:rPr>
              <a:t>XVI.</a:t>
            </a:r>
            <a:endParaRPr sz="3200">
              <a:latin typeface="Arial"/>
              <a:cs typeface="Arial"/>
            </a:endParaRPr>
          </a:p>
        </p:txBody>
      </p:sp>
      <p:sp>
        <p:nvSpPr>
          <p:cNvPr id="3" name="object 3"/>
          <p:cNvSpPr/>
          <p:nvPr/>
        </p:nvSpPr>
        <p:spPr>
          <a:xfrm>
            <a:off x="3886200" y="5486400"/>
            <a:ext cx="2286000" cy="16139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12140" y="707135"/>
            <a:ext cx="8582025" cy="3323590"/>
          </a:xfrm>
          <a:prstGeom prst="rect">
            <a:avLst/>
          </a:prstGeom>
        </p:spPr>
        <p:txBody>
          <a:bodyPr vert="horz" wrap="square" lIns="0" tIns="0" rIns="0" bIns="0" rtlCol="0">
            <a:spAutoFit/>
          </a:bodyPr>
          <a:lstStyle/>
          <a:p>
            <a:pPr marL="355600" marR="301625" indent="-342900">
              <a:lnSpc>
                <a:spcPct val="100000"/>
              </a:lnSpc>
              <a:buChar char="•"/>
              <a:tabLst>
                <a:tab pos="354965" algn="l"/>
                <a:tab pos="355600" algn="l"/>
              </a:tabLst>
            </a:pPr>
            <a:r>
              <a:rPr sz="3000" spc="-215" dirty="0">
                <a:latin typeface="Arial"/>
                <a:cs typeface="Arial"/>
              </a:rPr>
              <a:t>The </a:t>
            </a:r>
            <a:r>
              <a:rPr sz="3000" spc="-85" dirty="0">
                <a:latin typeface="Arial"/>
                <a:cs typeface="Arial"/>
              </a:rPr>
              <a:t>revolutionaries </a:t>
            </a:r>
            <a:r>
              <a:rPr sz="3000" spc="-130" dirty="0">
                <a:latin typeface="Arial"/>
                <a:cs typeface="Arial"/>
              </a:rPr>
              <a:t>responded </a:t>
            </a:r>
            <a:r>
              <a:rPr sz="3000" spc="-125" dirty="0">
                <a:latin typeface="Arial"/>
                <a:cs typeface="Arial"/>
              </a:rPr>
              <a:t>by </a:t>
            </a:r>
            <a:r>
              <a:rPr sz="3000" spc="-90" dirty="0">
                <a:latin typeface="Arial"/>
                <a:cs typeface="Arial"/>
              </a:rPr>
              <a:t>imprisoning </a:t>
            </a:r>
            <a:r>
              <a:rPr sz="3000" spc="-40" dirty="0">
                <a:latin typeface="Arial"/>
                <a:cs typeface="Arial"/>
              </a:rPr>
              <a:t>the  </a:t>
            </a:r>
            <a:r>
              <a:rPr sz="3000" spc="-105" dirty="0">
                <a:latin typeface="Arial"/>
                <a:cs typeface="Arial"/>
              </a:rPr>
              <a:t>royal </a:t>
            </a:r>
            <a:r>
              <a:rPr sz="3000" spc="-70" dirty="0">
                <a:latin typeface="Arial"/>
                <a:cs typeface="Arial"/>
              </a:rPr>
              <a:t>family </a:t>
            </a:r>
            <a:r>
              <a:rPr sz="3000" spc="-140" dirty="0">
                <a:latin typeface="Arial"/>
                <a:cs typeface="Arial"/>
              </a:rPr>
              <a:t>and </a:t>
            </a:r>
            <a:r>
              <a:rPr sz="3000" spc="-85" dirty="0">
                <a:latin typeface="Arial"/>
                <a:cs typeface="Arial"/>
              </a:rPr>
              <a:t>murdering </a:t>
            </a:r>
            <a:r>
              <a:rPr sz="3000" spc="-130" dirty="0">
                <a:latin typeface="Arial"/>
                <a:cs typeface="Arial"/>
              </a:rPr>
              <a:t>thousands </a:t>
            </a:r>
            <a:r>
              <a:rPr sz="3000" spc="-5" dirty="0">
                <a:latin typeface="Arial"/>
                <a:cs typeface="Arial"/>
              </a:rPr>
              <a:t>of </a:t>
            </a:r>
            <a:r>
              <a:rPr sz="3000" spc="-175" dirty="0">
                <a:latin typeface="Arial"/>
                <a:cs typeface="Arial"/>
              </a:rPr>
              <a:t>French  </a:t>
            </a:r>
            <a:r>
              <a:rPr sz="3000" spc="-114" dirty="0">
                <a:latin typeface="Arial"/>
                <a:cs typeface="Arial"/>
              </a:rPr>
              <a:t>prisoners</a:t>
            </a:r>
            <a:r>
              <a:rPr sz="3000" spc="-160" dirty="0">
                <a:latin typeface="Arial"/>
                <a:cs typeface="Arial"/>
              </a:rPr>
              <a:t> </a:t>
            </a:r>
            <a:r>
              <a:rPr sz="3000" spc="-70" dirty="0">
                <a:latin typeface="Arial"/>
                <a:cs typeface="Arial"/>
              </a:rPr>
              <a:t>who</a:t>
            </a:r>
            <a:r>
              <a:rPr sz="3000" spc="-155" dirty="0">
                <a:latin typeface="Arial"/>
                <a:cs typeface="Arial"/>
              </a:rPr>
              <a:t> </a:t>
            </a:r>
            <a:r>
              <a:rPr sz="3000" spc="-105" dirty="0">
                <a:latin typeface="Arial"/>
                <a:cs typeface="Arial"/>
              </a:rPr>
              <a:t>were</a:t>
            </a:r>
            <a:r>
              <a:rPr sz="3000" spc="-170" dirty="0">
                <a:latin typeface="Arial"/>
                <a:cs typeface="Arial"/>
              </a:rPr>
              <a:t> </a:t>
            </a:r>
            <a:r>
              <a:rPr sz="3000" spc="-75" dirty="0">
                <a:latin typeface="Arial"/>
                <a:cs typeface="Arial"/>
              </a:rPr>
              <a:t>rumored</a:t>
            </a:r>
            <a:r>
              <a:rPr sz="3000" spc="-150" dirty="0">
                <a:latin typeface="Arial"/>
                <a:cs typeface="Arial"/>
              </a:rPr>
              <a:t> </a:t>
            </a:r>
            <a:r>
              <a:rPr sz="3000" spc="25" dirty="0">
                <a:latin typeface="Arial"/>
                <a:cs typeface="Arial"/>
              </a:rPr>
              <a:t>to</a:t>
            </a:r>
            <a:r>
              <a:rPr sz="3000" spc="-160" dirty="0">
                <a:latin typeface="Arial"/>
                <a:cs typeface="Arial"/>
              </a:rPr>
              <a:t> </a:t>
            </a:r>
            <a:r>
              <a:rPr sz="3000" spc="-130" dirty="0">
                <a:latin typeface="Arial"/>
                <a:cs typeface="Arial"/>
              </a:rPr>
              <a:t>break</a:t>
            </a:r>
            <a:r>
              <a:rPr sz="3000" spc="-175" dirty="0">
                <a:latin typeface="Arial"/>
                <a:cs typeface="Arial"/>
              </a:rPr>
              <a:t> </a:t>
            </a:r>
            <a:r>
              <a:rPr sz="3000" spc="-5" dirty="0">
                <a:latin typeface="Arial"/>
                <a:cs typeface="Arial"/>
              </a:rPr>
              <a:t>out</a:t>
            </a:r>
            <a:r>
              <a:rPr sz="3000" spc="-170" dirty="0">
                <a:latin typeface="Arial"/>
                <a:cs typeface="Arial"/>
              </a:rPr>
              <a:t> </a:t>
            </a:r>
            <a:r>
              <a:rPr sz="3000" spc="-140" dirty="0">
                <a:latin typeface="Arial"/>
                <a:cs typeface="Arial"/>
              </a:rPr>
              <a:t>and</a:t>
            </a:r>
            <a:r>
              <a:rPr sz="3000" spc="-175" dirty="0">
                <a:latin typeface="Arial"/>
                <a:cs typeface="Arial"/>
              </a:rPr>
              <a:t> </a:t>
            </a:r>
            <a:r>
              <a:rPr sz="3000" spc="-85" dirty="0">
                <a:latin typeface="Arial"/>
                <a:cs typeface="Arial"/>
              </a:rPr>
              <a:t>help  </a:t>
            </a:r>
            <a:r>
              <a:rPr sz="3000" spc="-60" dirty="0">
                <a:latin typeface="Arial"/>
                <a:cs typeface="Arial"/>
              </a:rPr>
              <a:t>them.</a:t>
            </a:r>
            <a:endParaRPr sz="3000">
              <a:latin typeface="Arial"/>
              <a:cs typeface="Arial"/>
            </a:endParaRPr>
          </a:p>
          <a:p>
            <a:pPr marL="355600" marR="5080" indent="-342900">
              <a:lnSpc>
                <a:spcPct val="100000"/>
              </a:lnSpc>
              <a:spcBef>
                <a:spcPts val="720"/>
              </a:spcBef>
              <a:buChar char="•"/>
              <a:tabLst>
                <a:tab pos="354965" algn="l"/>
                <a:tab pos="355600" algn="l"/>
              </a:tabLst>
            </a:pPr>
            <a:r>
              <a:rPr sz="3000" spc="-215" dirty="0">
                <a:latin typeface="Arial"/>
                <a:cs typeface="Arial"/>
              </a:rPr>
              <a:t>The </a:t>
            </a:r>
            <a:r>
              <a:rPr sz="3000" spc="-90" dirty="0">
                <a:latin typeface="Arial"/>
                <a:cs typeface="Arial"/>
              </a:rPr>
              <a:t>National </a:t>
            </a:r>
            <a:r>
              <a:rPr sz="3000" spc="-130" dirty="0">
                <a:latin typeface="Arial"/>
                <a:cs typeface="Arial"/>
              </a:rPr>
              <a:t>Convention </a:t>
            </a:r>
            <a:r>
              <a:rPr sz="3000" spc="-114" dirty="0">
                <a:latin typeface="Arial"/>
                <a:cs typeface="Arial"/>
              </a:rPr>
              <a:t>convicted </a:t>
            </a:r>
            <a:r>
              <a:rPr sz="3000" spc="-180" dirty="0">
                <a:latin typeface="Arial"/>
                <a:cs typeface="Arial"/>
              </a:rPr>
              <a:t>Louis </a:t>
            </a:r>
            <a:r>
              <a:rPr sz="3000" spc="-275" dirty="0">
                <a:latin typeface="Arial"/>
                <a:cs typeface="Arial"/>
              </a:rPr>
              <a:t>XVI </a:t>
            </a:r>
            <a:r>
              <a:rPr sz="3000" spc="-5" dirty="0">
                <a:latin typeface="Arial"/>
                <a:cs typeface="Arial"/>
              </a:rPr>
              <a:t>of  </a:t>
            </a:r>
            <a:r>
              <a:rPr sz="3000" spc="-110" dirty="0">
                <a:latin typeface="Arial"/>
                <a:cs typeface="Arial"/>
              </a:rPr>
              <a:t>treason </a:t>
            </a:r>
            <a:r>
              <a:rPr sz="3000" spc="-140" dirty="0">
                <a:latin typeface="Arial"/>
                <a:cs typeface="Arial"/>
              </a:rPr>
              <a:t>and </a:t>
            </a:r>
            <a:r>
              <a:rPr sz="3000" spc="-145" dirty="0">
                <a:latin typeface="Arial"/>
                <a:cs typeface="Arial"/>
              </a:rPr>
              <a:t>sentenced </a:t>
            </a:r>
            <a:r>
              <a:rPr sz="3000" spc="-60" dirty="0">
                <a:latin typeface="Arial"/>
                <a:cs typeface="Arial"/>
              </a:rPr>
              <a:t>him </a:t>
            </a:r>
            <a:r>
              <a:rPr sz="3000" spc="25" dirty="0">
                <a:latin typeface="Arial"/>
                <a:cs typeface="Arial"/>
              </a:rPr>
              <a:t>to</a:t>
            </a:r>
            <a:r>
              <a:rPr sz="3000" spc="-509" dirty="0">
                <a:latin typeface="Arial"/>
                <a:cs typeface="Arial"/>
              </a:rPr>
              <a:t> </a:t>
            </a:r>
            <a:r>
              <a:rPr sz="3000" spc="-90" dirty="0">
                <a:latin typeface="Arial"/>
                <a:cs typeface="Arial"/>
              </a:rPr>
              <a:t>death. </a:t>
            </a:r>
            <a:r>
              <a:rPr sz="3000" spc="-85" dirty="0">
                <a:latin typeface="Arial"/>
                <a:cs typeface="Arial"/>
              </a:rPr>
              <a:t>In </a:t>
            </a:r>
            <a:r>
              <a:rPr sz="3000" spc="-185" dirty="0">
                <a:latin typeface="Arial"/>
                <a:cs typeface="Arial"/>
              </a:rPr>
              <a:t>January </a:t>
            </a:r>
            <a:r>
              <a:rPr sz="3000" spc="-155" dirty="0">
                <a:latin typeface="Arial"/>
                <a:cs typeface="Arial"/>
              </a:rPr>
              <a:t>1793  </a:t>
            </a:r>
            <a:r>
              <a:rPr sz="3000" spc="-135" dirty="0">
                <a:latin typeface="Arial"/>
                <a:cs typeface="Arial"/>
              </a:rPr>
              <a:t>he </a:t>
            </a:r>
            <a:r>
              <a:rPr sz="3000" spc="-210" dirty="0">
                <a:latin typeface="Arial"/>
                <a:cs typeface="Arial"/>
              </a:rPr>
              <a:t>was </a:t>
            </a:r>
            <a:r>
              <a:rPr sz="3000" spc="-60" dirty="0">
                <a:latin typeface="Arial"/>
                <a:cs typeface="Arial"/>
              </a:rPr>
              <a:t>killed </a:t>
            </a:r>
            <a:r>
              <a:rPr sz="3000" spc="-125" dirty="0">
                <a:latin typeface="Arial"/>
                <a:cs typeface="Arial"/>
              </a:rPr>
              <a:t>by </a:t>
            </a:r>
            <a:r>
              <a:rPr sz="3000" spc="-235" dirty="0">
                <a:latin typeface="Arial"/>
                <a:cs typeface="Arial"/>
              </a:rPr>
              <a:t>a </a:t>
            </a:r>
            <a:r>
              <a:rPr sz="3000" spc="-130" dirty="0">
                <a:latin typeface="Arial"/>
                <a:cs typeface="Arial"/>
              </a:rPr>
              <a:t>machine </a:t>
            </a:r>
            <a:r>
              <a:rPr sz="3000" spc="-120" dirty="0">
                <a:latin typeface="Arial"/>
                <a:cs typeface="Arial"/>
              </a:rPr>
              <a:t>called </a:t>
            </a:r>
            <a:r>
              <a:rPr sz="3000" spc="-40" dirty="0">
                <a:latin typeface="Arial"/>
                <a:cs typeface="Arial"/>
              </a:rPr>
              <a:t>the</a:t>
            </a:r>
            <a:r>
              <a:rPr sz="3000" spc="-340" dirty="0">
                <a:latin typeface="Arial"/>
                <a:cs typeface="Arial"/>
              </a:rPr>
              <a:t> </a:t>
            </a:r>
            <a:r>
              <a:rPr sz="3000" spc="-50" dirty="0">
                <a:latin typeface="Arial"/>
                <a:cs typeface="Arial"/>
              </a:rPr>
              <a:t>guillotine.</a:t>
            </a:r>
            <a:endParaRPr sz="3000">
              <a:latin typeface="Arial"/>
              <a:cs typeface="Arial"/>
            </a:endParaRPr>
          </a:p>
        </p:txBody>
      </p:sp>
      <p:sp>
        <p:nvSpPr>
          <p:cNvPr id="3" name="object 3"/>
          <p:cNvSpPr/>
          <p:nvPr/>
        </p:nvSpPr>
        <p:spPr>
          <a:xfrm>
            <a:off x="838200" y="4114800"/>
            <a:ext cx="3886200" cy="29093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29200" y="4114800"/>
            <a:ext cx="4200905" cy="29093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05357"/>
            <a:ext cx="8149590" cy="975360"/>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200" b="0" spc="-320" dirty="0">
                <a:latin typeface="Arial"/>
                <a:cs typeface="Arial"/>
              </a:rPr>
              <a:t>As </a:t>
            </a:r>
            <a:r>
              <a:rPr sz="3200" b="0" spc="-25" dirty="0">
                <a:latin typeface="Arial"/>
                <a:cs typeface="Arial"/>
              </a:rPr>
              <a:t>time </a:t>
            </a:r>
            <a:r>
              <a:rPr sz="3200" b="0" spc="-229" dirty="0">
                <a:latin typeface="Arial"/>
                <a:cs typeface="Arial"/>
              </a:rPr>
              <a:t>passed </a:t>
            </a:r>
            <a:r>
              <a:rPr sz="3200" b="0" spc="-100" dirty="0">
                <a:latin typeface="Arial"/>
                <a:cs typeface="Arial"/>
              </a:rPr>
              <a:t>more </a:t>
            </a:r>
            <a:r>
              <a:rPr sz="3200" b="0" spc="-155" dirty="0">
                <a:latin typeface="Arial"/>
                <a:cs typeface="Arial"/>
              </a:rPr>
              <a:t>and </a:t>
            </a:r>
            <a:r>
              <a:rPr sz="3200" b="0" spc="-100" dirty="0">
                <a:latin typeface="Arial"/>
                <a:cs typeface="Arial"/>
              </a:rPr>
              <a:t>more </a:t>
            </a:r>
            <a:r>
              <a:rPr sz="3200" b="0" spc="-114" dirty="0">
                <a:latin typeface="Arial"/>
                <a:cs typeface="Arial"/>
              </a:rPr>
              <a:t>people </a:t>
            </a:r>
            <a:r>
              <a:rPr sz="3200" b="0" spc="-220" dirty="0">
                <a:latin typeface="Arial"/>
                <a:cs typeface="Arial"/>
              </a:rPr>
              <a:t>accused  </a:t>
            </a:r>
            <a:r>
              <a:rPr sz="3200" b="0" spc="-10" dirty="0">
                <a:latin typeface="Arial"/>
                <a:cs typeface="Arial"/>
              </a:rPr>
              <a:t>of </a:t>
            </a:r>
            <a:r>
              <a:rPr sz="3200" b="0" spc="-135" dirty="0">
                <a:latin typeface="Arial"/>
                <a:cs typeface="Arial"/>
              </a:rPr>
              <a:t>being </a:t>
            </a:r>
            <a:r>
              <a:rPr sz="3200" b="0" spc="-165" dirty="0">
                <a:latin typeface="Arial"/>
                <a:cs typeface="Arial"/>
              </a:rPr>
              <a:t>against </a:t>
            </a:r>
            <a:r>
              <a:rPr sz="3200" b="0" spc="-40" dirty="0">
                <a:latin typeface="Arial"/>
                <a:cs typeface="Arial"/>
              </a:rPr>
              <a:t>the </a:t>
            </a:r>
            <a:r>
              <a:rPr sz="3200" b="0" spc="-70" dirty="0">
                <a:latin typeface="Arial"/>
                <a:cs typeface="Arial"/>
              </a:rPr>
              <a:t>rebellion </a:t>
            </a:r>
            <a:r>
              <a:rPr sz="3200" b="0" spc="-110" dirty="0">
                <a:latin typeface="Arial"/>
                <a:cs typeface="Arial"/>
              </a:rPr>
              <a:t>were</a:t>
            </a:r>
            <a:r>
              <a:rPr sz="3200" b="0" spc="-500" dirty="0">
                <a:latin typeface="Arial"/>
                <a:cs typeface="Arial"/>
              </a:rPr>
              <a:t> </a:t>
            </a:r>
            <a:r>
              <a:rPr sz="3200" b="0" spc="-65" dirty="0">
                <a:latin typeface="Arial"/>
                <a:cs typeface="Arial"/>
              </a:rPr>
              <a:t>killed.</a:t>
            </a:r>
            <a:endParaRPr sz="3200">
              <a:latin typeface="Arial"/>
              <a:cs typeface="Arial"/>
            </a:endParaRPr>
          </a:p>
        </p:txBody>
      </p:sp>
      <p:sp>
        <p:nvSpPr>
          <p:cNvPr id="3" name="object 3"/>
          <p:cNvSpPr txBox="1"/>
          <p:nvPr/>
        </p:nvSpPr>
        <p:spPr>
          <a:xfrm>
            <a:off x="764458" y="1771893"/>
            <a:ext cx="7916545" cy="2420620"/>
          </a:xfrm>
          <a:prstGeom prst="rect">
            <a:avLst/>
          </a:prstGeom>
        </p:spPr>
        <p:txBody>
          <a:bodyPr vert="horz" wrap="square" lIns="0" tIns="0" rIns="0" bIns="0" rtlCol="0">
            <a:spAutoFit/>
          </a:bodyPr>
          <a:lstStyle/>
          <a:p>
            <a:pPr marL="355600" marR="258445" indent="-342900">
              <a:lnSpc>
                <a:spcPct val="101299"/>
              </a:lnSpc>
              <a:buChar char="•"/>
              <a:tabLst>
                <a:tab pos="354965" algn="l"/>
                <a:tab pos="355600" algn="l"/>
              </a:tabLst>
            </a:pPr>
            <a:r>
              <a:rPr sz="3200" spc="-125" dirty="0">
                <a:latin typeface="Arial"/>
                <a:cs typeface="Arial"/>
              </a:rPr>
              <a:t>Many </a:t>
            </a:r>
            <a:r>
              <a:rPr sz="3200" spc="-10" dirty="0">
                <a:latin typeface="Arial"/>
                <a:cs typeface="Arial"/>
              </a:rPr>
              <a:t>of </a:t>
            </a:r>
            <a:r>
              <a:rPr sz="3200" spc="-40" dirty="0">
                <a:latin typeface="Arial"/>
                <a:cs typeface="Arial"/>
              </a:rPr>
              <a:t>the </a:t>
            </a:r>
            <a:r>
              <a:rPr sz="3200" spc="-90" dirty="0">
                <a:latin typeface="Arial"/>
                <a:cs typeface="Arial"/>
              </a:rPr>
              <a:t>revolutionaries </a:t>
            </a:r>
            <a:r>
              <a:rPr sz="3200" spc="-110" dirty="0">
                <a:latin typeface="Arial"/>
                <a:cs typeface="Arial"/>
              </a:rPr>
              <a:t>were</a:t>
            </a:r>
            <a:r>
              <a:rPr sz="3200" spc="-615" dirty="0">
                <a:latin typeface="Arial"/>
                <a:cs typeface="Arial"/>
              </a:rPr>
              <a:t> </a:t>
            </a:r>
            <a:r>
              <a:rPr sz="3200" spc="-220" dirty="0">
                <a:latin typeface="Arial"/>
                <a:cs typeface="Arial"/>
              </a:rPr>
              <a:t>Jacobins </a:t>
            </a:r>
            <a:r>
              <a:rPr sz="2400" spc="-135" dirty="0">
                <a:solidFill>
                  <a:srgbClr val="0070C0"/>
                </a:solidFill>
                <a:latin typeface="Arial"/>
                <a:cs typeface="Arial"/>
              </a:rPr>
              <a:t>(a  </a:t>
            </a:r>
            <a:r>
              <a:rPr sz="2400" spc="-40" dirty="0">
                <a:solidFill>
                  <a:srgbClr val="0070C0"/>
                </a:solidFill>
                <a:latin typeface="Arial"/>
                <a:cs typeface="Arial"/>
              </a:rPr>
              <a:t>political </a:t>
            </a:r>
            <a:r>
              <a:rPr sz="2400" spc="-85" dirty="0">
                <a:solidFill>
                  <a:srgbClr val="0070C0"/>
                </a:solidFill>
                <a:latin typeface="Arial"/>
                <a:cs typeface="Arial"/>
              </a:rPr>
              <a:t>club </a:t>
            </a:r>
            <a:r>
              <a:rPr sz="2400" spc="-5" dirty="0">
                <a:solidFill>
                  <a:srgbClr val="0070C0"/>
                </a:solidFill>
                <a:latin typeface="Arial"/>
                <a:cs typeface="Arial"/>
              </a:rPr>
              <a:t>that </a:t>
            </a:r>
            <a:r>
              <a:rPr sz="2400" spc="-105" dirty="0">
                <a:solidFill>
                  <a:srgbClr val="0070C0"/>
                </a:solidFill>
                <a:latin typeface="Arial"/>
                <a:cs typeface="Arial"/>
              </a:rPr>
              <a:t>urged</a:t>
            </a:r>
            <a:r>
              <a:rPr sz="2400" spc="-445" dirty="0">
                <a:solidFill>
                  <a:srgbClr val="0070C0"/>
                </a:solidFill>
                <a:latin typeface="Arial"/>
                <a:cs typeface="Arial"/>
              </a:rPr>
              <a:t> </a:t>
            </a:r>
            <a:r>
              <a:rPr sz="2400" spc="-110" dirty="0">
                <a:solidFill>
                  <a:srgbClr val="0070C0"/>
                </a:solidFill>
                <a:latin typeface="Arial"/>
                <a:cs typeface="Arial"/>
              </a:rPr>
              <a:t>democracy).</a:t>
            </a:r>
            <a:endParaRPr sz="2400">
              <a:latin typeface="Arial"/>
              <a:cs typeface="Arial"/>
            </a:endParaRPr>
          </a:p>
          <a:p>
            <a:pPr marL="355600" marR="5080" indent="-342900">
              <a:lnSpc>
                <a:spcPct val="100000"/>
              </a:lnSpc>
              <a:spcBef>
                <a:spcPts val="715"/>
              </a:spcBef>
              <a:buChar char="•"/>
              <a:tabLst>
                <a:tab pos="355600" algn="l"/>
                <a:tab pos="356235" algn="l"/>
                <a:tab pos="4556125" algn="l"/>
              </a:tabLst>
            </a:pPr>
            <a:r>
              <a:rPr sz="3200" spc="-235" dirty="0">
                <a:latin typeface="Arial"/>
                <a:cs typeface="Arial"/>
              </a:rPr>
              <a:t>The </a:t>
            </a:r>
            <a:r>
              <a:rPr sz="3200" spc="-105" dirty="0">
                <a:latin typeface="Arial"/>
                <a:cs typeface="Arial"/>
              </a:rPr>
              <a:t>most </a:t>
            </a:r>
            <a:r>
              <a:rPr sz="3200" spc="-125" dirty="0">
                <a:latin typeface="Arial"/>
                <a:cs typeface="Arial"/>
              </a:rPr>
              <a:t>radical </a:t>
            </a:r>
            <a:r>
              <a:rPr sz="3200" spc="-10" dirty="0">
                <a:latin typeface="Arial"/>
                <a:cs typeface="Arial"/>
              </a:rPr>
              <a:t>of </a:t>
            </a:r>
            <a:r>
              <a:rPr sz="3200" spc="-40" dirty="0">
                <a:latin typeface="Arial"/>
                <a:cs typeface="Arial"/>
              </a:rPr>
              <a:t>the </a:t>
            </a:r>
            <a:r>
              <a:rPr sz="3200" spc="-90" dirty="0">
                <a:latin typeface="Arial"/>
                <a:cs typeface="Arial"/>
              </a:rPr>
              <a:t>revolutionaries </a:t>
            </a:r>
            <a:r>
              <a:rPr sz="3200" spc="-225" dirty="0">
                <a:latin typeface="Arial"/>
                <a:cs typeface="Arial"/>
              </a:rPr>
              <a:t>was  </a:t>
            </a:r>
            <a:r>
              <a:rPr sz="3200" spc="-75" dirty="0">
                <a:latin typeface="Arial"/>
                <a:cs typeface="Arial"/>
              </a:rPr>
              <a:t>Maximilien</a:t>
            </a:r>
            <a:r>
              <a:rPr sz="3200" spc="-45" dirty="0">
                <a:latin typeface="Arial"/>
                <a:cs typeface="Arial"/>
              </a:rPr>
              <a:t> </a:t>
            </a:r>
            <a:r>
              <a:rPr sz="3200" spc="-160" dirty="0">
                <a:latin typeface="Arial"/>
                <a:cs typeface="Arial"/>
              </a:rPr>
              <a:t>Robespierre.	</a:t>
            </a:r>
            <a:r>
              <a:rPr sz="3200" spc="-260" dirty="0">
                <a:latin typeface="Arial"/>
                <a:cs typeface="Arial"/>
              </a:rPr>
              <a:t>He </a:t>
            </a:r>
            <a:r>
              <a:rPr sz="3200" spc="-130" dirty="0">
                <a:latin typeface="Arial"/>
                <a:cs typeface="Arial"/>
              </a:rPr>
              <a:t>set </a:t>
            </a:r>
            <a:r>
              <a:rPr sz="3200" spc="-10" dirty="0">
                <a:latin typeface="Arial"/>
                <a:cs typeface="Arial"/>
              </a:rPr>
              <a:t>out </a:t>
            </a:r>
            <a:r>
              <a:rPr sz="3200" spc="25" dirty="0">
                <a:latin typeface="Arial"/>
                <a:cs typeface="Arial"/>
              </a:rPr>
              <a:t>to</a:t>
            </a:r>
            <a:r>
              <a:rPr sz="3200" spc="-280" dirty="0">
                <a:latin typeface="Arial"/>
                <a:cs typeface="Arial"/>
              </a:rPr>
              <a:t> </a:t>
            </a:r>
            <a:r>
              <a:rPr sz="3200" spc="-55" dirty="0">
                <a:latin typeface="Arial"/>
                <a:cs typeface="Arial"/>
              </a:rPr>
              <a:t>build</a:t>
            </a:r>
            <a:r>
              <a:rPr sz="3200" spc="-150" dirty="0">
                <a:latin typeface="Arial"/>
                <a:cs typeface="Arial"/>
              </a:rPr>
              <a:t> </a:t>
            </a:r>
            <a:r>
              <a:rPr sz="3200" spc="-250" dirty="0">
                <a:latin typeface="Arial"/>
                <a:cs typeface="Arial"/>
              </a:rPr>
              <a:t>a </a:t>
            </a:r>
            <a:r>
              <a:rPr sz="3200" spc="-125" dirty="0">
                <a:latin typeface="Arial"/>
                <a:cs typeface="Arial"/>
              </a:rPr>
              <a:t> </a:t>
            </a:r>
            <a:r>
              <a:rPr sz="3200" spc="-50" dirty="0">
                <a:latin typeface="Arial"/>
                <a:cs typeface="Arial"/>
              </a:rPr>
              <a:t>“republic </a:t>
            </a:r>
            <a:r>
              <a:rPr sz="3200" spc="-10" dirty="0">
                <a:latin typeface="Arial"/>
                <a:cs typeface="Arial"/>
              </a:rPr>
              <a:t>of</a:t>
            </a:r>
            <a:r>
              <a:rPr sz="3200" spc="-320" dirty="0">
                <a:latin typeface="Arial"/>
                <a:cs typeface="Arial"/>
              </a:rPr>
              <a:t> </a:t>
            </a:r>
            <a:r>
              <a:rPr sz="3200" spc="-30" dirty="0">
                <a:latin typeface="Arial"/>
                <a:cs typeface="Arial"/>
              </a:rPr>
              <a:t>virtue.”</a:t>
            </a:r>
            <a:endParaRPr sz="3200">
              <a:latin typeface="Arial"/>
              <a:cs typeface="Arial"/>
            </a:endParaRPr>
          </a:p>
        </p:txBody>
      </p:sp>
      <p:sp>
        <p:nvSpPr>
          <p:cNvPr id="4" name="object 4"/>
          <p:cNvSpPr/>
          <p:nvPr/>
        </p:nvSpPr>
        <p:spPr>
          <a:xfrm>
            <a:off x="1524000" y="4343400"/>
            <a:ext cx="2753105" cy="27066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86400" y="4043172"/>
            <a:ext cx="2180844" cy="31546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840739" y="856294"/>
            <a:ext cx="8178800" cy="2202815"/>
          </a:xfrm>
          <a:prstGeom prst="rect">
            <a:avLst/>
          </a:prstGeom>
        </p:spPr>
        <p:txBody>
          <a:bodyPr vert="horz" wrap="square" lIns="0" tIns="1270" rIns="0" bIns="0" rtlCol="0">
            <a:spAutoFit/>
          </a:bodyPr>
          <a:lstStyle/>
          <a:p>
            <a:pPr marL="355600" marR="5080" indent="-342900">
              <a:lnSpc>
                <a:spcPct val="100000"/>
              </a:lnSpc>
              <a:spcBef>
                <a:spcPts val="10"/>
              </a:spcBef>
              <a:buChar char="•"/>
              <a:tabLst>
                <a:tab pos="354965" algn="l"/>
                <a:tab pos="355600" algn="l"/>
              </a:tabLst>
            </a:pPr>
            <a:r>
              <a:rPr sz="3200" spc="-95" dirty="0">
                <a:latin typeface="Arial"/>
                <a:cs typeface="Arial"/>
              </a:rPr>
              <a:t>Ironically </a:t>
            </a:r>
            <a:r>
              <a:rPr sz="3200" spc="-40" dirty="0">
                <a:latin typeface="Arial"/>
                <a:cs typeface="Arial"/>
              </a:rPr>
              <a:t>the </a:t>
            </a:r>
            <a:r>
              <a:rPr sz="3200" spc="-60" dirty="0">
                <a:latin typeface="Arial"/>
                <a:cs typeface="Arial"/>
              </a:rPr>
              <a:t>revolution </a:t>
            </a:r>
            <a:r>
              <a:rPr sz="3200" spc="-10" dirty="0">
                <a:latin typeface="Arial"/>
                <a:cs typeface="Arial"/>
              </a:rPr>
              <a:t>for </a:t>
            </a:r>
            <a:r>
              <a:rPr sz="3200" spc="-30" dirty="0">
                <a:latin typeface="Arial"/>
                <a:cs typeface="Arial"/>
              </a:rPr>
              <a:t>liberty </a:t>
            </a:r>
            <a:r>
              <a:rPr sz="3200" spc="-190" dirty="0">
                <a:latin typeface="Arial"/>
                <a:cs typeface="Arial"/>
              </a:rPr>
              <a:t>became </a:t>
            </a:r>
            <a:r>
              <a:rPr sz="3200" spc="-250" dirty="0">
                <a:latin typeface="Arial"/>
                <a:cs typeface="Arial"/>
              </a:rPr>
              <a:t>a  </a:t>
            </a:r>
            <a:r>
              <a:rPr sz="3200" spc="-80" dirty="0">
                <a:latin typeface="Arial"/>
                <a:cs typeface="Arial"/>
              </a:rPr>
              <a:t>dictatorship </a:t>
            </a:r>
            <a:r>
              <a:rPr sz="3200" spc="-155" dirty="0">
                <a:latin typeface="Arial"/>
                <a:cs typeface="Arial"/>
              </a:rPr>
              <a:t>and </a:t>
            </a:r>
            <a:r>
              <a:rPr sz="3200" spc="-140" dirty="0">
                <a:latin typeface="Arial"/>
                <a:cs typeface="Arial"/>
              </a:rPr>
              <a:t>thousands </a:t>
            </a:r>
            <a:r>
              <a:rPr sz="3200" spc="-10" dirty="0">
                <a:latin typeface="Arial"/>
                <a:cs typeface="Arial"/>
              </a:rPr>
              <a:t>of </a:t>
            </a:r>
            <a:r>
              <a:rPr sz="3200" spc="-185" dirty="0">
                <a:latin typeface="Arial"/>
                <a:cs typeface="Arial"/>
              </a:rPr>
              <a:t>peasants</a:t>
            </a:r>
            <a:r>
              <a:rPr sz="3200" spc="-385" dirty="0">
                <a:latin typeface="Arial"/>
                <a:cs typeface="Arial"/>
              </a:rPr>
              <a:t> </a:t>
            </a:r>
            <a:r>
              <a:rPr sz="3200" spc="-114" dirty="0">
                <a:latin typeface="Arial"/>
                <a:cs typeface="Arial"/>
              </a:rPr>
              <a:t>were</a:t>
            </a:r>
            <a:endParaRPr sz="3200">
              <a:latin typeface="Arial"/>
              <a:cs typeface="Arial"/>
            </a:endParaRPr>
          </a:p>
          <a:p>
            <a:pPr marL="355600">
              <a:lnSpc>
                <a:spcPct val="100000"/>
              </a:lnSpc>
            </a:pPr>
            <a:r>
              <a:rPr sz="3200" spc="-65" dirty="0">
                <a:latin typeface="Arial"/>
                <a:cs typeface="Arial"/>
              </a:rPr>
              <a:t>killed</a:t>
            </a:r>
            <a:r>
              <a:rPr sz="3200" spc="-640" dirty="0">
                <a:latin typeface="Arial"/>
                <a:cs typeface="Arial"/>
              </a:rPr>
              <a:t> </a:t>
            </a:r>
            <a:r>
              <a:rPr sz="2400" spc="-114" dirty="0">
                <a:solidFill>
                  <a:srgbClr val="4F82BD"/>
                </a:solidFill>
                <a:latin typeface="Arial"/>
                <a:cs typeface="Arial"/>
              </a:rPr>
              <a:t>(an </a:t>
            </a:r>
            <a:r>
              <a:rPr sz="2400" spc="-120" dirty="0">
                <a:solidFill>
                  <a:srgbClr val="4F82BD"/>
                </a:solidFill>
                <a:latin typeface="Arial"/>
                <a:cs typeface="Arial"/>
              </a:rPr>
              <a:t>18 </a:t>
            </a:r>
            <a:r>
              <a:rPr sz="2400" spc="-110" dirty="0">
                <a:solidFill>
                  <a:srgbClr val="4F82BD"/>
                </a:solidFill>
                <a:latin typeface="Arial"/>
                <a:cs typeface="Arial"/>
              </a:rPr>
              <a:t>year </a:t>
            </a:r>
            <a:r>
              <a:rPr sz="2400" spc="-45" dirty="0">
                <a:solidFill>
                  <a:srgbClr val="4F82BD"/>
                </a:solidFill>
                <a:latin typeface="Arial"/>
                <a:cs typeface="Arial"/>
              </a:rPr>
              <a:t>old </a:t>
            </a:r>
            <a:r>
              <a:rPr sz="2400" spc="-50" dirty="0">
                <a:solidFill>
                  <a:srgbClr val="4F82BD"/>
                </a:solidFill>
                <a:latin typeface="Arial"/>
                <a:cs typeface="Arial"/>
              </a:rPr>
              <a:t>youth </a:t>
            </a:r>
            <a:r>
              <a:rPr sz="2400" spc="-165" dirty="0">
                <a:solidFill>
                  <a:srgbClr val="4F82BD"/>
                </a:solidFill>
                <a:latin typeface="Arial"/>
                <a:cs typeface="Arial"/>
              </a:rPr>
              <a:t>was </a:t>
            </a:r>
            <a:r>
              <a:rPr sz="2400" spc="-50" dirty="0">
                <a:solidFill>
                  <a:srgbClr val="4F82BD"/>
                </a:solidFill>
                <a:latin typeface="Arial"/>
                <a:cs typeface="Arial"/>
              </a:rPr>
              <a:t>killed </a:t>
            </a:r>
            <a:r>
              <a:rPr sz="2400" spc="-10" dirty="0">
                <a:solidFill>
                  <a:srgbClr val="4F82BD"/>
                </a:solidFill>
                <a:latin typeface="Arial"/>
                <a:cs typeface="Arial"/>
              </a:rPr>
              <a:t>for </a:t>
            </a:r>
            <a:r>
              <a:rPr sz="2400" spc="-45" dirty="0">
                <a:solidFill>
                  <a:srgbClr val="4F82BD"/>
                </a:solidFill>
                <a:latin typeface="Arial"/>
                <a:cs typeface="Arial"/>
              </a:rPr>
              <a:t>cutting </a:t>
            </a:r>
            <a:r>
              <a:rPr sz="2400" spc="-65" dirty="0">
                <a:solidFill>
                  <a:srgbClr val="4F82BD"/>
                </a:solidFill>
                <a:latin typeface="Arial"/>
                <a:cs typeface="Arial"/>
              </a:rPr>
              <a:t>down </a:t>
            </a:r>
            <a:r>
              <a:rPr sz="2400" spc="-190" dirty="0">
                <a:solidFill>
                  <a:srgbClr val="4F82BD"/>
                </a:solidFill>
                <a:latin typeface="Arial"/>
                <a:cs typeface="Arial"/>
              </a:rPr>
              <a:t>a </a:t>
            </a:r>
            <a:r>
              <a:rPr sz="2400" spc="-40" dirty="0">
                <a:solidFill>
                  <a:srgbClr val="4F82BD"/>
                </a:solidFill>
                <a:latin typeface="Arial"/>
                <a:cs typeface="Arial"/>
              </a:rPr>
              <a:t>tree</a:t>
            </a:r>
            <a:endParaRPr sz="2400">
              <a:latin typeface="Arial"/>
              <a:cs typeface="Arial"/>
            </a:endParaRPr>
          </a:p>
          <a:p>
            <a:pPr marL="354965" marR="5080">
              <a:lnSpc>
                <a:spcPct val="100000"/>
              </a:lnSpc>
              <a:spcBef>
                <a:spcPts val="50"/>
              </a:spcBef>
            </a:pPr>
            <a:r>
              <a:rPr sz="2400" spc="-5" dirty="0">
                <a:solidFill>
                  <a:srgbClr val="4F82BD"/>
                </a:solidFill>
                <a:latin typeface="Arial"/>
                <a:cs typeface="Arial"/>
              </a:rPr>
              <a:t>that </a:t>
            </a:r>
            <a:r>
              <a:rPr sz="2400" spc="-114" dirty="0">
                <a:solidFill>
                  <a:srgbClr val="4F82BD"/>
                </a:solidFill>
                <a:latin typeface="Arial"/>
                <a:cs typeface="Arial"/>
              </a:rPr>
              <a:t>had been </a:t>
            </a:r>
            <a:r>
              <a:rPr sz="2400" spc="-65" dirty="0">
                <a:solidFill>
                  <a:srgbClr val="4F82BD"/>
                </a:solidFill>
                <a:latin typeface="Arial"/>
                <a:cs typeface="Arial"/>
              </a:rPr>
              <a:t>planted </a:t>
            </a:r>
            <a:r>
              <a:rPr sz="2400" spc="-225" dirty="0">
                <a:solidFill>
                  <a:srgbClr val="4F82BD"/>
                </a:solidFill>
                <a:latin typeface="Arial"/>
                <a:cs typeface="Arial"/>
              </a:rPr>
              <a:t>as </a:t>
            </a:r>
            <a:r>
              <a:rPr sz="2400" spc="-190" dirty="0">
                <a:solidFill>
                  <a:srgbClr val="4F82BD"/>
                </a:solidFill>
                <a:latin typeface="Arial"/>
                <a:cs typeface="Arial"/>
              </a:rPr>
              <a:t>a </a:t>
            </a:r>
            <a:r>
              <a:rPr sz="2400" spc="-110" dirty="0">
                <a:solidFill>
                  <a:srgbClr val="4F82BD"/>
                </a:solidFill>
                <a:latin typeface="Arial"/>
                <a:cs typeface="Arial"/>
              </a:rPr>
              <a:t>symbol </a:t>
            </a:r>
            <a:r>
              <a:rPr sz="2400" spc="-5" dirty="0">
                <a:solidFill>
                  <a:srgbClr val="4F82BD"/>
                </a:solidFill>
                <a:latin typeface="Arial"/>
                <a:cs typeface="Arial"/>
              </a:rPr>
              <a:t>of </a:t>
            </a:r>
            <a:r>
              <a:rPr sz="2400" spc="-25" dirty="0">
                <a:solidFill>
                  <a:srgbClr val="4F82BD"/>
                </a:solidFill>
                <a:latin typeface="Arial"/>
                <a:cs typeface="Arial"/>
              </a:rPr>
              <a:t>liberty;</a:t>
            </a:r>
            <a:r>
              <a:rPr sz="2400" spc="-465" dirty="0">
                <a:solidFill>
                  <a:srgbClr val="4F82BD"/>
                </a:solidFill>
                <a:latin typeface="Arial"/>
                <a:cs typeface="Arial"/>
              </a:rPr>
              <a:t> </a:t>
            </a:r>
            <a:r>
              <a:rPr sz="2400" spc="-85" dirty="0">
                <a:solidFill>
                  <a:srgbClr val="4F82BD"/>
                </a:solidFill>
                <a:latin typeface="Arial"/>
                <a:cs typeface="Arial"/>
              </a:rPr>
              <a:t>women </a:t>
            </a:r>
            <a:r>
              <a:rPr sz="2400" spc="-55" dirty="0">
                <a:solidFill>
                  <a:srgbClr val="4F82BD"/>
                </a:solidFill>
                <a:latin typeface="Arial"/>
                <a:cs typeface="Arial"/>
              </a:rPr>
              <a:t>who </a:t>
            </a:r>
            <a:r>
              <a:rPr sz="2400" spc="-90" dirty="0">
                <a:solidFill>
                  <a:srgbClr val="4F82BD"/>
                </a:solidFill>
                <a:latin typeface="Arial"/>
                <a:cs typeface="Arial"/>
              </a:rPr>
              <a:t>were  </a:t>
            </a:r>
            <a:r>
              <a:rPr sz="2400" spc="-55" dirty="0">
                <a:solidFill>
                  <a:srgbClr val="4F82BD"/>
                </a:solidFill>
                <a:latin typeface="Arial"/>
                <a:cs typeface="Arial"/>
              </a:rPr>
              <a:t>instrumental</a:t>
            </a:r>
            <a:r>
              <a:rPr sz="2400" spc="-135" dirty="0">
                <a:solidFill>
                  <a:srgbClr val="4F82BD"/>
                </a:solidFill>
                <a:latin typeface="Arial"/>
                <a:cs typeface="Arial"/>
              </a:rPr>
              <a:t> </a:t>
            </a:r>
            <a:r>
              <a:rPr sz="2400" spc="-30" dirty="0">
                <a:solidFill>
                  <a:srgbClr val="4F82BD"/>
                </a:solidFill>
                <a:latin typeface="Arial"/>
                <a:cs typeface="Arial"/>
              </a:rPr>
              <a:t>in</a:t>
            </a:r>
            <a:r>
              <a:rPr sz="2400" spc="-135" dirty="0">
                <a:solidFill>
                  <a:srgbClr val="4F82BD"/>
                </a:solidFill>
                <a:latin typeface="Arial"/>
                <a:cs typeface="Arial"/>
              </a:rPr>
              <a:t> </a:t>
            </a:r>
            <a:r>
              <a:rPr sz="2400" spc="-60" dirty="0">
                <a:solidFill>
                  <a:srgbClr val="4F82BD"/>
                </a:solidFill>
                <a:latin typeface="Arial"/>
                <a:cs typeface="Arial"/>
              </a:rPr>
              <a:t>starting</a:t>
            </a:r>
            <a:r>
              <a:rPr sz="2400" spc="-140" dirty="0">
                <a:solidFill>
                  <a:srgbClr val="4F82BD"/>
                </a:solidFill>
                <a:latin typeface="Arial"/>
                <a:cs typeface="Arial"/>
              </a:rPr>
              <a:t> </a:t>
            </a:r>
            <a:r>
              <a:rPr sz="2400" spc="-30" dirty="0">
                <a:solidFill>
                  <a:srgbClr val="4F82BD"/>
                </a:solidFill>
                <a:latin typeface="Arial"/>
                <a:cs typeface="Arial"/>
              </a:rPr>
              <a:t>the</a:t>
            </a:r>
            <a:r>
              <a:rPr sz="2400" spc="-135" dirty="0">
                <a:solidFill>
                  <a:srgbClr val="4F82BD"/>
                </a:solidFill>
                <a:latin typeface="Arial"/>
                <a:cs typeface="Arial"/>
              </a:rPr>
              <a:t> </a:t>
            </a:r>
            <a:r>
              <a:rPr sz="2400" spc="-45" dirty="0">
                <a:solidFill>
                  <a:srgbClr val="4F82BD"/>
                </a:solidFill>
                <a:latin typeface="Arial"/>
                <a:cs typeface="Arial"/>
              </a:rPr>
              <a:t>revolution</a:t>
            </a:r>
            <a:r>
              <a:rPr sz="2400" spc="-135" dirty="0">
                <a:solidFill>
                  <a:srgbClr val="4F82BD"/>
                </a:solidFill>
                <a:latin typeface="Arial"/>
                <a:cs typeface="Arial"/>
              </a:rPr>
              <a:t> </a:t>
            </a:r>
            <a:r>
              <a:rPr sz="2400" spc="-65" dirty="0">
                <a:solidFill>
                  <a:srgbClr val="4F82BD"/>
                </a:solidFill>
                <a:latin typeface="Arial"/>
                <a:cs typeface="Arial"/>
              </a:rPr>
              <a:t>now</a:t>
            </a:r>
            <a:r>
              <a:rPr sz="2400" spc="-140" dirty="0">
                <a:solidFill>
                  <a:srgbClr val="4F82BD"/>
                </a:solidFill>
                <a:latin typeface="Arial"/>
                <a:cs typeface="Arial"/>
              </a:rPr>
              <a:t> </a:t>
            </a:r>
            <a:r>
              <a:rPr sz="2400" spc="-85" dirty="0">
                <a:solidFill>
                  <a:srgbClr val="4F82BD"/>
                </a:solidFill>
                <a:latin typeface="Arial"/>
                <a:cs typeface="Arial"/>
              </a:rPr>
              <a:t>were</a:t>
            </a:r>
            <a:r>
              <a:rPr sz="2400" spc="-125" dirty="0">
                <a:solidFill>
                  <a:srgbClr val="4F82BD"/>
                </a:solidFill>
                <a:latin typeface="Arial"/>
                <a:cs typeface="Arial"/>
              </a:rPr>
              <a:t> </a:t>
            </a:r>
            <a:r>
              <a:rPr sz="2400" spc="-114" dirty="0">
                <a:solidFill>
                  <a:srgbClr val="4F82BD"/>
                </a:solidFill>
                <a:latin typeface="Arial"/>
                <a:cs typeface="Arial"/>
              </a:rPr>
              <a:t>repressed).</a:t>
            </a:r>
            <a:endParaRPr sz="2400">
              <a:latin typeface="Arial"/>
              <a:cs typeface="Arial"/>
            </a:endParaRPr>
          </a:p>
        </p:txBody>
      </p:sp>
      <p:sp>
        <p:nvSpPr>
          <p:cNvPr id="3" name="object 3"/>
          <p:cNvSpPr txBox="1"/>
          <p:nvPr/>
        </p:nvSpPr>
        <p:spPr>
          <a:xfrm>
            <a:off x="840739" y="3149853"/>
            <a:ext cx="7219950" cy="975994"/>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200" spc="-175" dirty="0">
                <a:latin typeface="Arial"/>
                <a:cs typeface="Arial"/>
              </a:rPr>
              <a:t>Robespierre’s </a:t>
            </a:r>
            <a:r>
              <a:rPr sz="3200" spc="-110" dirty="0">
                <a:latin typeface="Arial"/>
                <a:cs typeface="Arial"/>
              </a:rPr>
              <a:t>reign </a:t>
            </a:r>
            <a:r>
              <a:rPr sz="3200" spc="-190" dirty="0">
                <a:latin typeface="Arial"/>
                <a:cs typeface="Arial"/>
              </a:rPr>
              <a:t>became </a:t>
            </a:r>
            <a:r>
              <a:rPr sz="3200" spc="-100" dirty="0">
                <a:latin typeface="Arial"/>
                <a:cs typeface="Arial"/>
              </a:rPr>
              <a:t>known </a:t>
            </a:r>
            <a:r>
              <a:rPr sz="3200" spc="-305" dirty="0">
                <a:latin typeface="Arial"/>
                <a:cs typeface="Arial"/>
              </a:rPr>
              <a:t>as </a:t>
            </a:r>
            <a:r>
              <a:rPr sz="3200" spc="-40" dirty="0">
                <a:latin typeface="Arial"/>
                <a:cs typeface="Arial"/>
              </a:rPr>
              <a:t>the  </a:t>
            </a:r>
            <a:r>
              <a:rPr sz="3200" spc="-240" dirty="0">
                <a:latin typeface="Arial"/>
                <a:cs typeface="Arial"/>
              </a:rPr>
              <a:t>Reign </a:t>
            </a:r>
            <a:r>
              <a:rPr sz="3200" spc="-10" dirty="0">
                <a:latin typeface="Arial"/>
                <a:cs typeface="Arial"/>
              </a:rPr>
              <a:t>of</a:t>
            </a:r>
            <a:r>
              <a:rPr sz="3200" spc="-140" dirty="0">
                <a:latin typeface="Arial"/>
                <a:cs typeface="Arial"/>
              </a:rPr>
              <a:t> </a:t>
            </a:r>
            <a:r>
              <a:rPr sz="3200" spc="-185" dirty="0">
                <a:latin typeface="Arial"/>
                <a:cs typeface="Arial"/>
              </a:rPr>
              <a:t>Terror.</a:t>
            </a:r>
            <a:endParaRPr sz="3200">
              <a:latin typeface="Arial"/>
              <a:cs typeface="Arial"/>
            </a:endParaRPr>
          </a:p>
        </p:txBody>
      </p:sp>
      <p:sp>
        <p:nvSpPr>
          <p:cNvPr id="4" name="object 4"/>
          <p:cNvSpPr/>
          <p:nvPr/>
        </p:nvSpPr>
        <p:spPr>
          <a:xfrm>
            <a:off x="4191000" y="3962400"/>
            <a:ext cx="4723638" cy="2895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914400" y="732281"/>
            <a:ext cx="8229600" cy="1143000"/>
          </a:xfrm>
          <a:custGeom>
            <a:avLst/>
            <a:gdLst/>
            <a:ahLst/>
            <a:cxnLst/>
            <a:rect l="l" t="t" r="r" b="b"/>
            <a:pathLst>
              <a:path w="8229600" h="1143000">
                <a:moveTo>
                  <a:pt x="0" y="0"/>
                </a:moveTo>
                <a:lnTo>
                  <a:pt x="0" y="1143000"/>
                </a:lnTo>
                <a:lnTo>
                  <a:pt x="8229600" y="1142999"/>
                </a:lnTo>
                <a:lnTo>
                  <a:pt x="8229600" y="0"/>
                </a:lnTo>
                <a:lnTo>
                  <a:pt x="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0025" rIns="0" bIns="0" rtlCol="0">
            <a:spAutoFit/>
          </a:bodyPr>
          <a:lstStyle/>
          <a:p>
            <a:pPr marL="1743075">
              <a:lnSpc>
                <a:spcPct val="100000"/>
              </a:lnSpc>
              <a:spcBef>
                <a:spcPts val="1575"/>
              </a:spcBef>
            </a:pPr>
            <a:r>
              <a:rPr spc="-370" dirty="0"/>
              <a:t>Quick </a:t>
            </a:r>
            <a:r>
              <a:rPr spc="-280" dirty="0"/>
              <a:t>Video</a:t>
            </a:r>
            <a:r>
              <a:rPr spc="-160" dirty="0"/>
              <a:t> </a:t>
            </a:r>
            <a:r>
              <a:rPr spc="-220" dirty="0"/>
              <a:t>1</a:t>
            </a:r>
          </a:p>
        </p:txBody>
      </p:sp>
      <p:sp>
        <p:nvSpPr>
          <p:cNvPr id="4" name="object 4"/>
          <p:cNvSpPr txBox="1"/>
          <p:nvPr/>
        </p:nvSpPr>
        <p:spPr>
          <a:xfrm>
            <a:off x="914400" y="2133600"/>
            <a:ext cx="8229600" cy="457200"/>
          </a:xfrm>
          <a:prstGeom prst="rect">
            <a:avLst/>
          </a:prstGeom>
          <a:solidFill>
            <a:srgbClr val="1F497D"/>
          </a:solidFill>
        </p:spPr>
        <p:txBody>
          <a:bodyPr vert="horz" wrap="square" lIns="0" tIns="37465" rIns="0" bIns="0" rtlCol="0">
            <a:spAutoFit/>
          </a:bodyPr>
          <a:lstStyle/>
          <a:p>
            <a:pPr marL="1514475">
              <a:lnSpc>
                <a:spcPct val="100000"/>
              </a:lnSpc>
              <a:spcBef>
                <a:spcPts val="295"/>
              </a:spcBef>
              <a:tabLst>
                <a:tab pos="5020310" algn="l"/>
              </a:tabLst>
            </a:pPr>
            <a:r>
              <a:rPr sz="2400" i="1" spc="-5" dirty="0">
                <a:solidFill>
                  <a:srgbClr val="FFFFFF"/>
                </a:solidFill>
                <a:latin typeface="Arial"/>
                <a:cs typeface="Arial"/>
              </a:rPr>
              <a:t>The French</a:t>
            </a:r>
            <a:r>
              <a:rPr sz="2400" i="1" spc="10" dirty="0">
                <a:solidFill>
                  <a:srgbClr val="FFFFFF"/>
                </a:solidFill>
                <a:latin typeface="Arial"/>
                <a:cs typeface="Arial"/>
              </a:rPr>
              <a:t> </a:t>
            </a:r>
            <a:r>
              <a:rPr sz="2400" i="1" spc="-5" dirty="0">
                <a:solidFill>
                  <a:srgbClr val="FFFFFF"/>
                </a:solidFill>
                <a:latin typeface="Arial"/>
                <a:cs typeface="Arial"/>
              </a:rPr>
              <a:t>Revolution</a:t>
            </a:r>
            <a:r>
              <a:rPr sz="2400" i="1" spc="20" dirty="0">
                <a:solidFill>
                  <a:srgbClr val="FFFFFF"/>
                </a:solidFill>
                <a:latin typeface="Arial"/>
                <a:cs typeface="Arial"/>
              </a:rPr>
              <a:t> </a:t>
            </a:r>
            <a:r>
              <a:rPr sz="2400" i="1" spc="-5" dirty="0">
                <a:solidFill>
                  <a:srgbClr val="FFFFFF"/>
                </a:solidFill>
                <a:latin typeface="Arial"/>
                <a:cs typeface="Arial"/>
              </a:rPr>
              <a:t>–	In a</a:t>
            </a:r>
            <a:r>
              <a:rPr sz="2400" i="1" spc="-50" dirty="0">
                <a:solidFill>
                  <a:srgbClr val="FFFFFF"/>
                </a:solidFill>
                <a:latin typeface="Arial"/>
                <a:cs typeface="Arial"/>
              </a:rPr>
              <a:t> </a:t>
            </a:r>
            <a:r>
              <a:rPr sz="2400" i="1" spc="-10" dirty="0">
                <a:solidFill>
                  <a:srgbClr val="FFFFFF"/>
                </a:solidFill>
                <a:latin typeface="Arial"/>
                <a:cs typeface="Arial"/>
              </a:rPr>
              <a:t>Nutshell</a:t>
            </a:r>
            <a:endParaRPr sz="2400">
              <a:latin typeface="Arial"/>
              <a:cs typeface="Arial"/>
            </a:endParaRPr>
          </a:p>
        </p:txBody>
      </p:sp>
      <p:sp>
        <p:nvSpPr>
          <p:cNvPr id="5" name="object 5"/>
          <p:cNvSpPr/>
          <p:nvPr/>
        </p:nvSpPr>
        <p:spPr>
          <a:xfrm>
            <a:off x="7921752" y="755904"/>
            <a:ext cx="1072896" cy="107746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65266" y="2918714"/>
            <a:ext cx="8555355" cy="1396365"/>
          </a:xfrm>
          <a:prstGeom prst="rect">
            <a:avLst/>
          </a:prstGeom>
        </p:spPr>
        <p:txBody>
          <a:bodyPr vert="horz" wrap="square" lIns="0" tIns="0" rIns="0" bIns="0" rtlCol="0">
            <a:spAutoFit/>
          </a:bodyPr>
          <a:lstStyle/>
          <a:p>
            <a:pPr marL="354965" marR="5080" indent="-342265">
              <a:lnSpc>
                <a:spcPct val="100000"/>
              </a:lnSpc>
              <a:buFont typeface="Arial"/>
              <a:buChar char="•"/>
              <a:tabLst>
                <a:tab pos="354965" algn="l"/>
                <a:tab pos="356235" algn="l"/>
              </a:tabLst>
            </a:pPr>
            <a:r>
              <a:rPr sz="2800" b="1" spc="-200" dirty="0">
                <a:solidFill>
                  <a:srgbClr val="002060"/>
                </a:solidFill>
                <a:latin typeface="Arial"/>
                <a:cs typeface="Arial"/>
              </a:rPr>
              <a:t>Below </a:t>
            </a:r>
            <a:r>
              <a:rPr sz="2800" b="1" spc="-265" dirty="0">
                <a:solidFill>
                  <a:srgbClr val="002060"/>
                </a:solidFill>
                <a:latin typeface="Arial"/>
                <a:cs typeface="Arial"/>
              </a:rPr>
              <a:t>is </a:t>
            </a:r>
            <a:r>
              <a:rPr sz="2800" b="1" spc="-175" dirty="0">
                <a:solidFill>
                  <a:srgbClr val="002060"/>
                </a:solidFill>
                <a:latin typeface="Arial"/>
                <a:cs typeface="Arial"/>
              </a:rPr>
              <a:t>a </a:t>
            </a:r>
            <a:r>
              <a:rPr sz="2800" b="1" spc="-300" dirty="0">
                <a:solidFill>
                  <a:srgbClr val="002060"/>
                </a:solidFill>
                <a:latin typeface="Arial"/>
                <a:cs typeface="Arial"/>
              </a:rPr>
              <a:t>YouTube </a:t>
            </a:r>
            <a:r>
              <a:rPr sz="2800" b="1" spc="-150" dirty="0">
                <a:solidFill>
                  <a:srgbClr val="002060"/>
                </a:solidFill>
                <a:latin typeface="Arial"/>
                <a:cs typeface="Arial"/>
              </a:rPr>
              <a:t>link </a:t>
            </a:r>
            <a:r>
              <a:rPr sz="2800" b="1" spc="-100" dirty="0">
                <a:solidFill>
                  <a:srgbClr val="002060"/>
                </a:solidFill>
                <a:latin typeface="Arial"/>
                <a:cs typeface="Arial"/>
              </a:rPr>
              <a:t>to </a:t>
            </a:r>
            <a:r>
              <a:rPr sz="2800" b="1" spc="-175" dirty="0">
                <a:solidFill>
                  <a:srgbClr val="002060"/>
                </a:solidFill>
                <a:latin typeface="Arial"/>
                <a:cs typeface="Arial"/>
              </a:rPr>
              <a:t>a </a:t>
            </a:r>
            <a:r>
              <a:rPr sz="2800" b="1" spc="-185" dirty="0">
                <a:solidFill>
                  <a:srgbClr val="002060"/>
                </a:solidFill>
                <a:latin typeface="Arial"/>
                <a:cs typeface="Arial"/>
              </a:rPr>
              <a:t>very </a:t>
            </a:r>
            <a:r>
              <a:rPr sz="2800" b="1" spc="-160" dirty="0">
                <a:solidFill>
                  <a:srgbClr val="002060"/>
                </a:solidFill>
                <a:latin typeface="Arial"/>
                <a:cs typeface="Arial"/>
              </a:rPr>
              <a:t>short, </a:t>
            </a:r>
            <a:r>
              <a:rPr sz="2800" b="1" spc="-125" dirty="0">
                <a:solidFill>
                  <a:srgbClr val="002060"/>
                </a:solidFill>
                <a:latin typeface="Arial"/>
                <a:cs typeface="Arial"/>
              </a:rPr>
              <a:t>but </a:t>
            </a:r>
            <a:r>
              <a:rPr sz="2800" b="1" spc="-185" dirty="0">
                <a:solidFill>
                  <a:srgbClr val="002060"/>
                </a:solidFill>
                <a:latin typeface="Arial"/>
                <a:cs typeface="Arial"/>
              </a:rPr>
              <a:t>very </a:t>
            </a:r>
            <a:r>
              <a:rPr sz="2800" b="1" spc="-145" dirty="0">
                <a:solidFill>
                  <a:srgbClr val="002060"/>
                </a:solidFill>
                <a:latin typeface="Arial"/>
                <a:cs typeface="Arial"/>
              </a:rPr>
              <a:t>helpful  </a:t>
            </a:r>
            <a:r>
              <a:rPr sz="2800" b="1" spc="-160" dirty="0">
                <a:solidFill>
                  <a:srgbClr val="002060"/>
                </a:solidFill>
                <a:latin typeface="Arial"/>
                <a:cs typeface="Arial"/>
              </a:rPr>
              <a:t>introduction </a:t>
            </a:r>
            <a:r>
              <a:rPr sz="2800" b="1" spc="-100" dirty="0">
                <a:solidFill>
                  <a:srgbClr val="002060"/>
                </a:solidFill>
                <a:latin typeface="Arial"/>
                <a:cs typeface="Arial"/>
              </a:rPr>
              <a:t>to </a:t>
            </a:r>
            <a:r>
              <a:rPr sz="2800" b="1" spc="-105" dirty="0">
                <a:solidFill>
                  <a:srgbClr val="002060"/>
                </a:solidFill>
                <a:latin typeface="Arial"/>
                <a:cs typeface="Arial"/>
              </a:rPr>
              <a:t>the </a:t>
            </a:r>
            <a:r>
              <a:rPr sz="2800" b="1" spc="-254" dirty="0">
                <a:solidFill>
                  <a:srgbClr val="002060"/>
                </a:solidFill>
                <a:latin typeface="Arial"/>
                <a:cs typeface="Arial"/>
              </a:rPr>
              <a:t>French</a:t>
            </a:r>
            <a:r>
              <a:rPr sz="2800" b="1" spc="-265" dirty="0">
                <a:solidFill>
                  <a:srgbClr val="002060"/>
                </a:solidFill>
                <a:latin typeface="Arial"/>
                <a:cs typeface="Arial"/>
              </a:rPr>
              <a:t> </a:t>
            </a:r>
            <a:r>
              <a:rPr sz="2800" b="1" spc="-175" dirty="0">
                <a:solidFill>
                  <a:srgbClr val="002060"/>
                </a:solidFill>
                <a:latin typeface="Arial"/>
                <a:cs typeface="Arial"/>
              </a:rPr>
              <a:t>Revolution.</a:t>
            </a:r>
            <a:endParaRPr sz="2800" dirty="0">
              <a:latin typeface="Arial"/>
              <a:cs typeface="Arial"/>
            </a:endParaRPr>
          </a:p>
          <a:p>
            <a:pPr marL="355600" indent="-342900">
              <a:lnSpc>
                <a:spcPct val="100000"/>
              </a:lnSpc>
              <a:spcBef>
                <a:spcPts val="670"/>
              </a:spcBef>
              <a:buClr>
                <a:srgbClr val="002060"/>
              </a:buClr>
              <a:buFont typeface="Arial"/>
              <a:buChar char="•"/>
              <a:tabLst>
                <a:tab pos="354965" algn="l"/>
                <a:tab pos="355600" algn="l"/>
              </a:tabLst>
            </a:pPr>
            <a:r>
              <a:rPr sz="2800" b="1" u="heavy" spc="-155" dirty="0">
                <a:solidFill>
                  <a:srgbClr val="0000FF"/>
                </a:solidFill>
                <a:latin typeface="Arial"/>
                <a:cs typeface="Arial"/>
                <a:hlinkClick r:id="rId3"/>
              </a:rPr>
              <a:t>http://www.youtube.com/watch?v=VEZqarUnVpo</a:t>
            </a:r>
            <a:endParaRPr sz="2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914400" y="732281"/>
            <a:ext cx="8229600" cy="1143000"/>
          </a:xfrm>
          <a:custGeom>
            <a:avLst/>
            <a:gdLst/>
            <a:ahLst/>
            <a:cxnLst/>
            <a:rect l="l" t="t" r="r" b="b"/>
            <a:pathLst>
              <a:path w="8229600" h="1143000">
                <a:moveTo>
                  <a:pt x="0" y="0"/>
                </a:moveTo>
                <a:lnTo>
                  <a:pt x="0" y="1143000"/>
                </a:lnTo>
                <a:lnTo>
                  <a:pt x="8229600" y="1142999"/>
                </a:lnTo>
                <a:lnTo>
                  <a:pt x="8229600" y="0"/>
                </a:lnTo>
                <a:lnTo>
                  <a:pt x="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0025" rIns="0" bIns="0" rtlCol="0">
            <a:spAutoFit/>
          </a:bodyPr>
          <a:lstStyle/>
          <a:p>
            <a:pPr marL="1743075">
              <a:lnSpc>
                <a:spcPct val="100000"/>
              </a:lnSpc>
              <a:spcBef>
                <a:spcPts val="1575"/>
              </a:spcBef>
            </a:pPr>
            <a:r>
              <a:rPr spc="-370" dirty="0"/>
              <a:t>Quick </a:t>
            </a:r>
            <a:r>
              <a:rPr spc="-280" dirty="0"/>
              <a:t>Video</a:t>
            </a:r>
            <a:r>
              <a:rPr spc="-160" dirty="0"/>
              <a:t> </a:t>
            </a:r>
            <a:r>
              <a:rPr spc="-220" dirty="0"/>
              <a:t>2</a:t>
            </a:r>
          </a:p>
        </p:txBody>
      </p:sp>
      <p:sp>
        <p:nvSpPr>
          <p:cNvPr id="4" name="object 4"/>
          <p:cNvSpPr txBox="1"/>
          <p:nvPr/>
        </p:nvSpPr>
        <p:spPr>
          <a:xfrm>
            <a:off x="914400" y="2133600"/>
            <a:ext cx="8229600" cy="457200"/>
          </a:xfrm>
          <a:prstGeom prst="rect">
            <a:avLst/>
          </a:prstGeom>
          <a:solidFill>
            <a:srgbClr val="1F497D"/>
          </a:solidFill>
        </p:spPr>
        <p:txBody>
          <a:bodyPr vert="horz" wrap="square" lIns="0" tIns="37465" rIns="0" bIns="0" rtlCol="0">
            <a:spAutoFit/>
          </a:bodyPr>
          <a:lstStyle/>
          <a:p>
            <a:pPr marL="2318385">
              <a:lnSpc>
                <a:spcPct val="100000"/>
              </a:lnSpc>
              <a:spcBef>
                <a:spcPts val="295"/>
              </a:spcBef>
            </a:pPr>
            <a:r>
              <a:rPr sz="2400" i="1" spc="-5" dirty="0">
                <a:solidFill>
                  <a:srgbClr val="FFFFFF"/>
                </a:solidFill>
                <a:latin typeface="Arial"/>
                <a:cs typeface="Arial"/>
              </a:rPr>
              <a:t>The French Revolution</a:t>
            </a:r>
            <a:r>
              <a:rPr sz="2400" i="1" spc="-50" dirty="0">
                <a:solidFill>
                  <a:srgbClr val="FFFFFF"/>
                </a:solidFill>
                <a:latin typeface="Arial"/>
                <a:cs typeface="Arial"/>
              </a:rPr>
              <a:t> </a:t>
            </a:r>
            <a:r>
              <a:rPr sz="2400" i="1" spc="-5" dirty="0">
                <a:solidFill>
                  <a:srgbClr val="FFFFFF"/>
                </a:solidFill>
                <a:latin typeface="Arial"/>
                <a:cs typeface="Arial"/>
              </a:rPr>
              <a:t>8/9</a:t>
            </a:r>
            <a:endParaRPr sz="2400">
              <a:latin typeface="Arial"/>
              <a:cs typeface="Arial"/>
            </a:endParaRPr>
          </a:p>
        </p:txBody>
      </p:sp>
      <p:sp>
        <p:nvSpPr>
          <p:cNvPr id="5" name="object 5"/>
          <p:cNvSpPr/>
          <p:nvPr/>
        </p:nvSpPr>
        <p:spPr>
          <a:xfrm>
            <a:off x="7921752" y="755904"/>
            <a:ext cx="1072896" cy="107746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65159" y="2918714"/>
            <a:ext cx="8009255" cy="3188335"/>
          </a:xfrm>
          <a:prstGeom prst="rect">
            <a:avLst/>
          </a:prstGeom>
        </p:spPr>
        <p:txBody>
          <a:bodyPr vert="horz" wrap="square" lIns="0" tIns="0" rIns="0" bIns="0" rtlCol="0">
            <a:spAutoFit/>
          </a:bodyPr>
          <a:lstStyle/>
          <a:p>
            <a:pPr marL="355600" marR="380365" indent="-342900">
              <a:lnSpc>
                <a:spcPct val="100000"/>
              </a:lnSpc>
              <a:buFont typeface="Arial"/>
              <a:buChar char="•"/>
              <a:tabLst>
                <a:tab pos="355600" algn="l"/>
                <a:tab pos="356235" algn="l"/>
                <a:tab pos="2394585" algn="l"/>
              </a:tabLst>
            </a:pPr>
            <a:r>
              <a:rPr sz="2800" b="1" spc="-215" dirty="0">
                <a:solidFill>
                  <a:srgbClr val="002060"/>
                </a:solidFill>
                <a:latin typeface="Arial"/>
                <a:cs typeface="Arial"/>
              </a:rPr>
              <a:t>One </a:t>
            </a:r>
            <a:r>
              <a:rPr sz="2800" b="1" spc="-125" dirty="0">
                <a:solidFill>
                  <a:srgbClr val="002060"/>
                </a:solidFill>
                <a:latin typeface="Arial"/>
                <a:cs typeface="Arial"/>
              </a:rPr>
              <a:t>of </a:t>
            </a:r>
            <a:r>
              <a:rPr sz="2800" b="1" spc="-105" dirty="0">
                <a:solidFill>
                  <a:srgbClr val="002060"/>
                </a:solidFill>
                <a:latin typeface="Arial"/>
                <a:cs typeface="Arial"/>
              </a:rPr>
              <a:t>the </a:t>
            </a:r>
            <a:r>
              <a:rPr sz="2800" b="1" spc="-235" dirty="0">
                <a:solidFill>
                  <a:srgbClr val="002060"/>
                </a:solidFill>
                <a:latin typeface="Arial"/>
                <a:cs typeface="Arial"/>
              </a:rPr>
              <a:t>key </a:t>
            </a:r>
            <a:r>
              <a:rPr sz="2800" b="1" spc="-210" dirty="0">
                <a:solidFill>
                  <a:srgbClr val="002060"/>
                </a:solidFill>
                <a:latin typeface="Arial"/>
                <a:cs typeface="Arial"/>
              </a:rPr>
              <a:t>figures </a:t>
            </a:r>
            <a:r>
              <a:rPr sz="2800" b="1" spc="-125" dirty="0">
                <a:solidFill>
                  <a:srgbClr val="002060"/>
                </a:solidFill>
                <a:latin typeface="Arial"/>
                <a:cs typeface="Arial"/>
              </a:rPr>
              <a:t>of </a:t>
            </a:r>
            <a:r>
              <a:rPr sz="2800" b="1" spc="-105" dirty="0">
                <a:solidFill>
                  <a:srgbClr val="002060"/>
                </a:solidFill>
                <a:latin typeface="Arial"/>
                <a:cs typeface="Arial"/>
              </a:rPr>
              <a:t>the </a:t>
            </a:r>
            <a:r>
              <a:rPr sz="2800" b="1" spc="-254" dirty="0">
                <a:solidFill>
                  <a:srgbClr val="002060"/>
                </a:solidFill>
                <a:latin typeface="Arial"/>
                <a:cs typeface="Arial"/>
              </a:rPr>
              <a:t>French </a:t>
            </a:r>
            <a:r>
              <a:rPr sz="2800" b="1" spc="-190" dirty="0">
                <a:solidFill>
                  <a:srgbClr val="002060"/>
                </a:solidFill>
                <a:latin typeface="Arial"/>
                <a:cs typeface="Arial"/>
              </a:rPr>
              <a:t>Revolution </a:t>
            </a:r>
            <a:r>
              <a:rPr sz="2800" b="1" spc="-265" dirty="0">
                <a:solidFill>
                  <a:srgbClr val="002060"/>
                </a:solidFill>
                <a:latin typeface="Arial"/>
                <a:cs typeface="Arial"/>
              </a:rPr>
              <a:t>is  </a:t>
            </a:r>
            <a:r>
              <a:rPr sz="2800" b="1" spc="-200" dirty="0">
                <a:solidFill>
                  <a:srgbClr val="002060"/>
                </a:solidFill>
                <a:latin typeface="Arial"/>
                <a:cs typeface="Arial"/>
              </a:rPr>
              <a:t>Robespierre.	</a:t>
            </a:r>
            <a:r>
              <a:rPr sz="2800" b="1" spc="-120" dirty="0">
                <a:solidFill>
                  <a:srgbClr val="002060"/>
                </a:solidFill>
                <a:latin typeface="Arial"/>
                <a:cs typeface="Arial"/>
              </a:rPr>
              <a:t>In </a:t>
            </a:r>
            <a:r>
              <a:rPr sz="2800" b="1" spc="-175" dirty="0">
                <a:solidFill>
                  <a:srgbClr val="002060"/>
                </a:solidFill>
                <a:latin typeface="Arial"/>
                <a:cs typeface="Arial"/>
              </a:rPr>
              <a:t>this </a:t>
            </a:r>
            <a:r>
              <a:rPr sz="2800" b="1" spc="-180" dirty="0">
                <a:solidFill>
                  <a:srgbClr val="002060"/>
                </a:solidFill>
                <a:latin typeface="Arial"/>
                <a:cs typeface="Arial"/>
              </a:rPr>
              <a:t>video </a:t>
            </a:r>
            <a:r>
              <a:rPr sz="2800" b="1" spc="-225" dirty="0">
                <a:solidFill>
                  <a:srgbClr val="002060"/>
                </a:solidFill>
                <a:latin typeface="Arial"/>
                <a:cs typeface="Arial"/>
              </a:rPr>
              <a:t>you </a:t>
            </a:r>
            <a:r>
              <a:rPr sz="2800" b="1" spc="-90" dirty="0">
                <a:solidFill>
                  <a:srgbClr val="002060"/>
                </a:solidFill>
                <a:latin typeface="Arial"/>
                <a:cs typeface="Arial"/>
              </a:rPr>
              <a:t>will </a:t>
            </a:r>
            <a:r>
              <a:rPr sz="2800" b="1" spc="-250" dirty="0">
                <a:solidFill>
                  <a:srgbClr val="002060"/>
                </a:solidFill>
                <a:latin typeface="Arial"/>
                <a:cs typeface="Arial"/>
              </a:rPr>
              <a:t>see</a:t>
            </a:r>
            <a:r>
              <a:rPr sz="2800" b="1" spc="-155" dirty="0">
                <a:solidFill>
                  <a:srgbClr val="002060"/>
                </a:solidFill>
                <a:latin typeface="Arial"/>
                <a:cs typeface="Arial"/>
              </a:rPr>
              <a:t> </a:t>
            </a:r>
            <a:r>
              <a:rPr sz="2800" b="1" spc="-175" dirty="0">
                <a:solidFill>
                  <a:srgbClr val="002060"/>
                </a:solidFill>
                <a:latin typeface="Arial"/>
                <a:cs typeface="Arial"/>
              </a:rPr>
              <a:t>how</a:t>
            </a:r>
            <a:r>
              <a:rPr sz="2800" b="1" spc="-170" dirty="0">
                <a:solidFill>
                  <a:srgbClr val="002060"/>
                </a:solidFill>
                <a:latin typeface="Arial"/>
                <a:cs typeface="Arial"/>
              </a:rPr>
              <a:t> </a:t>
            </a:r>
            <a:r>
              <a:rPr sz="2800" b="1" spc="-105" dirty="0">
                <a:solidFill>
                  <a:srgbClr val="002060"/>
                </a:solidFill>
                <a:latin typeface="Arial"/>
                <a:cs typeface="Arial"/>
              </a:rPr>
              <a:t>the </a:t>
            </a:r>
            <a:r>
              <a:rPr sz="2800" b="1" spc="-60" dirty="0">
                <a:solidFill>
                  <a:srgbClr val="002060"/>
                </a:solidFill>
                <a:latin typeface="Arial"/>
                <a:cs typeface="Arial"/>
              </a:rPr>
              <a:t> </a:t>
            </a:r>
            <a:r>
              <a:rPr sz="2800" b="1" spc="-155" dirty="0">
                <a:solidFill>
                  <a:srgbClr val="002060"/>
                </a:solidFill>
                <a:latin typeface="Arial"/>
                <a:cs typeface="Arial"/>
              </a:rPr>
              <a:t>revolution </a:t>
            </a:r>
            <a:r>
              <a:rPr sz="2800" b="1" spc="-145" dirty="0">
                <a:solidFill>
                  <a:srgbClr val="002060"/>
                </a:solidFill>
                <a:latin typeface="Arial"/>
                <a:cs typeface="Arial"/>
              </a:rPr>
              <a:t>really </a:t>
            </a:r>
            <a:r>
              <a:rPr sz="2800" b="1" spc="-250" dirty="0">
                <a:solidFill>
                  <a:srgbClr val="002060"/>
                </a:solidFill>
                <a:latin typeface="Arial"/>
                <a:cs typeface="Arial"/>
              </a:rPr>
              <a:t>begins </a:t>
            </a:r>
            <a:r>
              <a:rPr sz="2800" b="1" spc="-100" dirty="0">
                <a:solidFill>
                  <a:srgbClr val="002060"/>
                </a:solidFill>
                <a:latin typeface="Arial"/>
                <a:cs typeface="Arial"/>
              </a:rPr>
              <a:t>to </a:t>
            </a:r>
            <a:r>
              <a:rPr sz="2800" b="1" spc="-185" dirty="0">
                <a:solidFill>
                  <a:srgbClr val="002060"/>
                </a:solidFill>
                <a:latin typeface="Arial"/>
                <a:cs typeface="Arial"/>
              </a:rPr>
              <a:t>get </a:t>
            </a:r>
            <a:r>
              <a:rPr sz="2800" b="1" spc="-125" dirty="0">
                <a:solidFill>
                  <a:srgbClr val="002060"/>
                </a:solidFill>
                <a:latin typeface="Arial"/>
                <a:cs typeface="Arial"/>
              </a:rPr>
              <a:t>out of</a:t>
            </a:r>
            <a:r>
              <a:rPr sz="2800" b="1" spc="-110" dirty="0">
                <a:solidFill>
                  <a:srgbClr val="002060"/>
                </a:solidFill>
                <a:latin typeface="Arial"/>
                <a:cs typeface="Arial"/>
              </a:rPr>
              <a:t> </a:t>
            </a:r>
            <a:r>
              <a:rPr sz="2800" b="1" spc="-165" dirty="0">
                <a:solidFill>
                  <a:srgbClr val="002060"/>
                </a:solidFill>
                <a:latin typeface="Arial"/>
                <a:cs typeface="Arial"/>
              </a:rPr>
              <a:t>hand.</a:t>
            </a:r>
            <a:endParaRPr sz="2800" dirty="0">
              <a:latin typeface="Arial"/>
              <a:cs typeface="Arial"/>
            </a:endParaRPr>
          </a:p>
          <a:p>
            <a:pPr marL="354965" marR="5080" indent="-342265">
              <a:lnSpc>
                <a:spcPct val="100000"/>
              </a:lnSpc>
              <a:spcBef>
                <a:spcPts val="670"/>
              </a:spcBef>
              <a:buFont typeface="Arial"/>
              <a:buChar char="•"/>
              <a:tabLst>
                <a:tab pos="354965" algn="l"/>
                <a:tab pos="355600" algn="l"/>
              </a:tabLst>
            </a:pPr>
            <a:r>
              <a:rPr sz="2800" b="1" spc="-215" dirty="0">
                <a:solidFill>
                  <a:srgbClr val="002060"/>
                </a:solidFill>
                <a:latin typeface="Arial"/>
                <a:cs typeface="Arial"/>
              </a:rPr>
              <a:t>One </a:t>
            </a:r>
            <a:r>
              <a:rPr sz="2800" b="1" spc="-170" dirty="0">
                <a:solidFill>
                  <a:srgbClr val="002060"/>
                </a:solidFill>
                <a:latin typeface="Arial"/>
                <a:cs typeface="Arial"/>
              </a:rPr>
              <a:t>thing </a:t>
            </a:r>
            <a:r>
              <a:rPr sz="2800" b="1" spc="-150" dirty="0">
                <a:solidFill>
                  <a:srgbClr val="002060"/>
                </a:solidFill>
                <a:latin typeface="Arial"/>
                <a:cs typeface="Arial"/>
              </a:rPr>
              <a:t>from </a:t>
            </a:r>
            <a:r>
              <a:rPr sz="2800" b="1" spc="-175" dirty="0">
                <a:solidFill>
                  <a:srgbClr val="002060"/>
                </a:solidFill>
                <a:latin typeface="Arial"/>
                <a:cs typeface="Arial"/>
              </a:rPr>
              <a:t>this </a:t>
            </a:r>
            <a:r>
              <a:rPr sz="2800" b="1" spc="-180" dirty="0">
                <a:solidFill>
                  <a:srgbClr val="002060"/>
                </a:solidFill>
                <a:latin typeface="Arial"/>
                <a:cs typeface="Arial"/>
              </a:rPr>
              <a:t>video </a:t>
            </a:r>
            <a:r>
              <a:rPr sz="2800" b="1" spc="-225" dirty="0">
                <a:solidFill>
                  <a:srgbClr val="002060"/>
                </a:solidFill>
                <a:latin typeface="Arial"/>
                <a:cs typeface="Arial"/>
              </a:rPr>
              <a:t>you </a:t>
            </a:r>
            <a:r>
              <a:rPr sz="2800" b="1" spc="-229" dirty="0">
                <a:solidFill>
                  <a:srgbClr val="002060"/>
                </a:solidFill>
                <a:latin typeface="Arial"/>
                <a:cs typeface="Arial"/>
              </a:rPr>
              <a:t>should </a:t>
            </a:r>
            <a:r>
              <a:rPr sz="2800" b="1" spc="-155" dirty="0">
                <a:solidFill>
                  <a:srgbClr val="002060"/>
                </a:solidFill>
                <a:latin typeface="Arial"/>
                <a:cs typeface="Arial"/>
              </a:rPr>
              <a:t>take </a:t>
            </a:r>
            <a:r>
              <a:rPr sz="2800" b="1" spc="-140" dirty="0">
                <a:solidFill>
                  <a:srgbClr val="002060"/>
                </a:solidFill>
                <a:latin typeface="Arial"/>
                <a:cs typeface="Arial"/>
              </a:rPr>
              <a:t>note </a:t>
            </a:r>
            <a:r>
              <a:rPr sz="2800" b="1" spc="-125" dirty="0">
                <a:solidFill>
                  <a:srgbClr val="002060"/>
                </a:solidFill>
                <a:latin typeface="Arial"/>
                <a:cs typeface="Arial"/>
              </a:rPr>
              <a:t>of </a:t>
            </a:r>
            <a:r>
              <a:rPr sz="2800" b="1" spc="-265" dirty="0">
                <a:solidFill>
                  <a:srgbClr val="002060"/>
                </a:solidFill>
                <a:latin typeface="Arial"/>
                <a:cs typeface="Arial"/>
              </a:rPr>
              <a:t>is  </a:t>
            </a:r>
            <a:r>
              <a:rPr sz="2800" b="1" spc="-175" dirty="0">
                <a:solidFill>
                  <a:srgbClr val="002060"/>
                </a:solidFill>
                <a:latin typeface="Arial"/>
                <a:cs typeface="Arial"/>
              </a:rPr>
              <a:t>how </a:t>
            </a:r>
            <a:r>
              <a:rPr sz="2800" b="1" spc="-195" dirty="0">
                <a:solidFill>
                  <a:srgbClr val="002060"/>
                </a:solidFill>
                <a:latin typeface="Arial"/>
                <a:cs typeface="Arial"/>
              </a:rPr>
              <a:t>even </a:t>
            </a:r>
            <a:r>
              <a:rPr sz="2800" b="1" spc="-175" dirty="0">
                <a:solidFill>
                  <a:srgbClr val="002060"/>
                </a:solidFill>
                <a:latin typeface="Arial"/>
                <a:cs typeface="Arial"/>
              </a:rPr>
              <a:t>“Christianity” </a:t>
            </a:r>
            <a:r>
              <a:rPr sz="2800" b="1" spc="-265" dirty="0">
                <a:solidFill>
                  <a:srgbClr val="002060"/>
                </a:solidFill>
                <a:latin typeface="Arial"/>
                <a:cs typeface="Arial"/>
              </a:rPr>
              <a:t>is </a:t>
            </a:r>
            <a:r>
              <a:rPr sz="2800" b="1" spc="-160" dirty="0">
                <a:solidFill>
                  <a:srgbClr val="002060"/>
                </a:solidFill>
                <a:latin typeface="Arial"/>
                <a:cs typeface="Arial"/>
              </a:rPr>
              <a:t>targeted </a:t>
            </a:r>
            <a:r>
              <a:rPr sz="2800" b="1" spc="-229" dirty="0">
                <a:solidFill>
                  <a:srgbClr val="002060"/>
                </a:solidFill>
                <a:latin typeface="Arial"/>
                <a:cs typeface="Arial"/>
              </a:rPr>
              <a:t>by </a:t>
            </a:r>
            <a:r>
              <a:rPr sz="2800" b="1" spc="-105" dirty="0">
                <a:solidFill>
                  <a:srgbClr val="002060"/>
                </a:solidFill>
                <a:latin typeface="Arial"/>
                <a:cs typeface="Arial"/>
              </a:rPr>
              <a:t>the  </a:t>
            </a:r>
            <a:r>
              <a:rPr sz="2800" b="1" spc="-160" dirty="0">
                <a:solidFill>
                  <a:srgbClr val="002060"/>
                </a:solidFill>
                <a:latin typeface="Arial"/>
                <a:cs typeface="Arial"/>
              </a:rPr>
              <a:t>revolutionaries.</a:t>
            </a:r>
            <a:endParaRPr sz="2800" dirty="0">
              <a:latin typeface="Arial"/>
              <a:cs typeface="Arial"/>
            </a:endParaRPr>
          </a:p>
          <a:p>
            <a:pPr marL="355600" indent="-342900">
              <a:lnSpc>
                <a:spcPct val="100000"/>
              </a:lnSpc>
              <a:spcBef>
                <a:spcPts val="670"/>
              </a:spcBef>
              <a:buClr>
                <a:srgbClr val="002060"/>
              </a:buClr>
              <a:buFont typeface="Arial"/>
              <a:buChar char="•"/>
              <a:tabLst>
                <a:tab pos="354965" algn="l"/>
                <a:tab pos="355600" algn="l"/>
              </a:tabLst>
            </a:pPr>
            <a:r>
              <a:rPr sz="2800" b="1" u="heavy" spc="-155" dirty="0">
                <a:solidFill>
                  <a:srgbClr val="0000FF"/>
                </a:solidFill>
                <a:latin typeface="Arial"/>
                <a:cs typeface="Arial"/>
                <a:hlinkClick r:id="rId3"/>
              </a:rPr>
              <a:t>http://www.youtube.com/watch?v=nff7PXPRnc0</a:t>
            </a:r>
            <a:endParaRPr sz="28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4927346" y="933958"/>
            <a:ext cx="4311650" cy="5495290"/>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200" spc="-190" dirty="0">
                <a:latin typeface="Arial"/>
                <a:cs typeface="Arial"/>
              </a:rPr>
              <a:t>People </a:t>
            </a:r>
            <a:r>
              <a:rPr sz="3200" spc="-45" dirty="0">
                <a:latin typeface="Arial"/>
                <a:cs typeface="Arial"/>
              </a:rPr>
              <a:t>ultimately </a:t>
            </a:r>
            <a:r>
              <a:rPr sz="3200" spc="-125" dirty="0">
                <a:latin typeface="Arial"/>
                <a:cs typeface="Arial"/>
              </a:rPr>
              <a:t>grew  </a:t>
            </a:r>
            <a:r>
              <a:rPr sz="3200" spc="-20" dirty="0">
                <a:latin typeface="Arial"/>
                <a:cs typeface="Arial"/>
              </a:rPr>
              <a:t>tired </a:t>
            </a:r>
            <a:r>
              <a:rPr sz="3200" spc="-10" dirty="0">
                <a:latin typeface="Arial"/>
                <a:cs typeface="Arial"/>
              </a:rPr>
              <a:t>of terror </a:t>
            </a:r>
            <a:r>
              <a:rPr sz="3200" spc="-155" dirty="0">
                <a:latin typeface="Arial"/>
                <a:cs typeface="Arial"/>
              </a:rPr>
              <a:t>and  </a:t>
            </a:r>
            <a:r>
              <a:rPr sz="3200" spc="-100" dirty="0">
                <a:latin typeface="Arial"/>
                <a:cs typeface="Arial"/>
              </a:rPr>
              <a:t>wanted </a:t>
            </a:r>
            <a:r>
              <a:rPr sz="3200" spc="-180" dirty="0">
                <a:latin typeface="Arial"/>
                <a:cs typeface="Arial"/>
              </a:rPr>
              <a:t>change; </a:t>
            </a:r>
            <a:r>
              <a:rPr sz="3200" spc="-45" dirty="0">
                <a:latin typeface="Arial"/>
                <a:cs typeface="Arial"/>
              </a:rPr>
              <a:t>in</a:t>
            </a:r>
            <a:r>
              <a:rPr sz="3200" spc="-210" dirty="0">
                <a:latin typeface="Arial"/>
                <a:cs typeface="Arial"/>
              </a:rPr>
              <a:t> </a:t>
            </a:r>
            <a:r>
              <a:rPr sz="3200" spc="-165" dirty="0">
                <a:latin typeface="Arial"/>
                <a:cs typeface="Arial"/>
              </a:rPr>
              <a:t>1794  Robespierre </a:t>
            </a:r>
            <a:r>
              <a:rPr sz="3200" spc="-95" dirty="0">
                <a:latin typeface="Arial"/>
                <a:cs typeface="Arial"/>
              </a:rPr>
              <a:t>himself  </a:t>
            </a:r>
            <a:r>
              <a:rPr sz="3200" spc="-225" dirty="0">
                <a:latin typeface="Arial"/>
                <a:cs typeface="Arial"/>
              </a:rPr>
              <a:t>was</a:t>
            </a:r>
            <a:r>
              <a:rPr sz="3200" spc="-235" dirty="0">
                <a:latin typeface="Arial"/>
                <a:cs typeface="Arial"/>
              </a:rPr>
              <a:t> </a:t>
            </a:r>
            <a:r>
              <a:rPr sz="3200" spc="-150" dirty="0">
                <a:latin typeface="Arial"/>
                <a:cs typeface="Arial"/>
              </a:rPr>
              <a:t>beheaded.</a:t>
            </a:r>
            <a:endParaRPr sz="3200">
              <a:latin typeface="Arial"/>
              <a:cs typeface="Arial"/>
            </a:endParaRPr>
          </a:p>
          <a:p>
            <a:pPr marL="354965" marR="346075" indent="-342265">
              <a:lnSpc>
                <a:spcPct val="100000"/>
              </a:lnSpc>
              <a:spcBef>
                <a:spcPts val="765"/>
              </a:spcBef>
              <a:buChar char="•"/>
              <a:tabLst>
                <a:tab pos="354965" algn="l"/>
                <a:tab pos="355600" algn="l"/>
              </a:tabLst>
            </a:pPr>
            <a:r>
              <a:rPr sz="3200" spc="-95" dirty="0">
                <a:latin typeface="Arial"/>
                <a:cs typeface="Arial"/>
              </a:rPr>
              <a:t>In </a:t>
            </a:r>
            <a:r>
              <a:rPr sz="3200" spc="-150" dirty="0">
                <a:latin typeface="Arial"/>
                <a:cs typeface="Arial"/>
              </a:rPr>
              <a:t>1799, </a:t>
            </a:r>
            <a:r>
              <a:rPr sz="3200" spc="-40" dirty="0">
                <a:latin typeface="Arial"/>
                <a:cs typeface="Arial"/>
              </a:rPr>
              <a:t>the </a:t>
            </a:r>
            <a:r>
              <a:rPr sz="3200" spc="-150" dirty="0">
                <a:latin typeface="Arial"/>
                <a:cs typeface="Arial"/>
              </a:rPr>
              <a:t>general  </a:t>
            </a:r>
            <a:r>
              <a:rPr sz="3200" spc="-135" dirty="0">
                <a:latin typeface="Arial"/>
                <a:cs typeface="Arial"/>
              </a:rPr>
              <a:t>Napoleon </a:t>
            </a:r>
            <a:r>
              <a:rPr sz="3200" spc="-210" dirty="0">
                <a:latin typeface="Arial"/>
                <a:cs typeface="Arial"/>
              </a:rPr>
              <a:t>seized  </a:t>
            </a:r>
            <a:r>
              <a:rPr sz="3200" spc="-55" dirty="0">
                <a:latin typeface="Arial"/>
                <a:cs typeface="Arial"/>
              </a:rPr>
              <a:t>political </a:t>
            </a:r>
            <a:r>
              <a:rPr sz="3200" spc="-85" dirty="0">
                <a:latin typeface="Arial"/>
                <a:cs typeface="Arial"/>
              </a:rPr>
              <a:t>power </a:t>
            </a:r>
            <a:r>
              <a:rPr sz="3200" spc="-35" dirty="0">
                <a:latin typeface="Arial"/>
                <a:cs typeface="Arial"/>
              </a:rPr>
              <a:t>from  </a:t>
            </a:r>
            <a:r>
              <a:rPr sz="3200" spc="-40" dirty="0">
                <a:latin typeface="Arial"/>
                <a:cs typeface="Arial"/>
              </a:rPr>
              <a:t>the </a:t>
            </a:r>
            <a:r>
              <a:rPr sz="3200" spc="-90" dirty="0">
                <a:latin typeface="Arial"/>
                <a:cs typeface="Arial"/>
              </a:rPr>
              <a:t>unpopular </a:t>
            </a:r>
            <a:r>
              <a:rPr sz="3200" spc="-190" dirty="0">
                <a:latin typeface="Arial"/>
                <a:cs typeface="Arial"/>
              </a:rPr>
              <a:t>French  </a:t>
            </a:r>
            <a:r>
              <a:rPr sz="3200" spc="-110" dirty="0">
                <a:latin typeface="Arial"/>
                <a:cs typeface="Arial"/>
              </a:rPr>
              <a:t>government </a:t>
            </a:r>
            <a:r>
              <a:rPr sz="3200" spc="-45" dirty="0">
                <a:latin typeface="Arial"/>
                <a:cs typeface="Arial"/>
              </a:rPr>
              <a:t>in </a:t>
            </a:r>
            <a:r>
              <a:rPr sz="3200" spc="-250" dirty="0">
                <a:latin typeface="Arial"/>
                <a:cs typeface="Arial"/>
              </a:rPr>
              <a:t>a</a:t>
            </a:r>
            <a:r>
              <a:rPr sz="3200" spc="-360" dirty="0">
                <a:latin typeface="Arial"/>
                <a:cs typeface="Arial"/>
              </a:rPr>
              <a:t> </a:t>
            </a:r>
            <a:r>
              <a:rPr sz="3200" spc="-150" dirty="0">
                <a:latin typeface="Arial"/>
                <a:cs typeface="Arial"/>
              </a:rPr>
              <a:t>coup  </a:t>
            </a:r>
            <a:r>
              <a:rPr sz="3200" spc="-10" dirty="0">
                <a:latin typeface="Arial"/>
                <a:cs typeface="Arial"/>
              </a:rPr>
              <a:t>d’</a:t>
            </a:r>
            <a:r>
              <a:rPr sz="3200" spc="-260" dirty="0">
                <a:latin typeface="Arial"/>
                <a:cs typeface="Arial"/>
              </a:rPr>
              <a:t> </a:t>
            </a:r>
            <a:r>
              <a:rPr sz="3200" spc="-50" dirty="0">
                <a:latin typeface="Arial"/>
                <a:cs typeface="Arial"/>
              </a:rPr>
              <a:t>etat.</a:t>
            </a:r>
            <a:endParaRPr sz="3200">
              <a:latin typeface="Arial"/>
              <a:cs typeface="Arial"/>
            </a:endParaRPr>
          </a:p>
        </p:txBody>
      </p:sp>
      <p:sp>
        <p:nvSpPr>
          <p:cNvPr id="3" name="object 3"/>
          <p:cNvSpPr/>
          <p:nvPr/>
        </p:nvSpPr>
        <p:spPr>
          <a:xfrm>
            <a:off x="1295400" y="914400"/>
            <a:ext cx="2193035" cy="27241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4038600"/>
            <a:ext cx="4239005" cy="2857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914400" y="732281"/>
            <a:ext cx="8229600" cy="1143000"/>
          </a:xfrm>
          <a:custGeom>
            <a:avLst/>
            <a:gdLst/>
            <a:ahLst/>
            <a:cxnLst/>
            <a:rect l="l" t="t" r="r" b="b"/>
            <a:pathLst>
              <a:path w="8229600" h="1143000">
                <a:moveTo>
                  <a:pt x="0" y="0"/>
                </a:moveTo>
                <a:lnTo>
                  <a:pt x="0" y="1143000"/>
                </a:lnTo>
                <a:lnTo>
                  <a:pt x="8229600" y="1142999"/>
                </a:lnTo>
                <a:lnTo>
                  <a:pt x="8229600" y="0"/>
                </a:lnTo>
                <a:lnTo>
                  <a:pt x="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0025" rIns="0" bIns="0" rtlCol="0">
            <a:spAutoFit/>
          </a:bodyPr>
          <a:lstStyle/>
          <a:p>
            <a:pPr marL="1743075">
              <a:lnSpc>
                <a:spcPct val="100000"/>
              </a:lnSpc>
              <a:spcBef>
                <a:spcPts val="1575"/>
              </a:spcBef>
            </a:pPr>
            <a:r>
              <a:rPr spc="-370" dirty="0"/>
              <a:t>Quick </a:t>
            </a:r>
            <a:r>
              <a:rPr spc="-280" dirty="0"/>
              <a:t>Video</a:t>
            </a:r>
            <a:r>
              <a:rPr spc="-160" dirty="0"/>
              <a:t> </a:t>
            </a:r>
            <a:r>
              <a:rPr spc="-220" dirty="0"/>
              <a:t>3</a:t>
            </a:r>
          </a:p>
        </p:txBody>
      </p:sp>
      <p:sp>
        <p:nvSpPr>
          <p:cNvPr id="4" name="object 4"/>
          <p:cNvSpPr txBox="1"/>
          <p:nvPr/>
        </p:nvSpPr>
        <p:spPr>
          <a:xfrm>
            <a:off x="914400" y="2133600"/>
            <a:ext cx="8229600" cy="457200"/>
          </a:xfrm>
          <a:prstGeom prst="rect">
            <a:avLst/>
          </a:prstGeom>
          <a:solidFill>
            <a:srgbClr val="1F497D"/>
          </a:solidFill>
        </p:spPr>
        <p:txBody>
          <a:bodyPr vert="horz" wrap="square" lIns="0" tIns="37465" rIns="0" bIns="0" rtlCol="0">
            <a:spAutoFit/>
          </a:bodyPr>
          <a:lstStyle/>
          <a:p>
            <a:pPr marL="1462405">
              <a:lnSpc>
                <a:spcPct val="100000"/>
              </a:lnSpc>
              <a:spcBef>
                <a:spcPts val="295"/>
              </a:spcBef>
            </a:pPr>
            <a:r>
              <a:rPr sz="2400" i="1" spc="-5" dirty="0">
                <a:solidFill>
                  <a:srgbClr val="FFFFFF"/>
                </a:solidFill>
                <a:latin typeface="Arial"/>
                <a:cs typeface="Arial"/>
              </a:rPr>
              <a:t>The French Revolution – Crash</a:t>
            </a:r>
            <a:r>
              <a:rPr sz="2400" i="1" spc="10" dirty="0">
                <a:solidFill>
                  <a:srgbClr val="FFFFFF"/>
                </a:solidFill>
                <a:latin typeface="Arial"/>
                <a:cs typeface="Arial"/>
              </a:rPr>
              <a:t> </a:t>
            </a:r>
            <a:r>
              <a:rPr sz="2400" i="1" spc="-10" dirty="0">
                <a:solidFill>
                  <a:srgbClr val="FFFFFF"/>
                </a:solidFill>
                <a:latin typeface="Arial"/>
                <a:cs typeface="Arial"/>
              </a:rPr>
              <a:t>Course</a:t>
            </a:r>
            <a:endParaRPr sz="2400">
              <a:latin typeface="Arial"/>
              <a:cs typeface="Arial"/>
            </a:endParaRPr>
          </a:p>
        </p:txBody>
      </p:sp>
      <p:sp>
        <p:nvSpPr>
          <p:cNvPr id="5" name="object 5"/>
          <p:cNvSpPr/>
          <p:nvPr/>
        </p:nvSpPr>
        <p:spPr>
          <a:xfrm>
            <a:off x="7921752" y="755904"/>
            <a:ext cx="1072896" cy="107746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65159" y="2918714"/>
            <a:ext cx="8299450" cy="224980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356235" algn="l"/>
                <a:tab pos="3862070" algn="l"/>
              </a:tabLst>
            </a:pPr>
            <a:r>
              <a:rPr sz="2800" b="1" spc="-200" dirty="0">
                <a:solidFill>
                  <a:srgbClr val="002060"/>
                </a:solidFill>
                <a:latin typeface="Arial"/>
                <a:cs typeface="Arial"/>
              </a:rPr>
              <a:t>Below </a:t>
            </a:r>
            <a:r>
              <a:rPr sz="2800" b="1" spc="-265" dirty="0">
                <a:solidFill>
                  <a:srgbClr val="002060"/>
                </a:solidFill>
                <a:latin typeface="Arial"/>
                <a:cs typeface="Arial"/>
              </a:rPr>
              <a:t>is </a:t>
            </a:r>
            <a:r>
              <a:rPr sz="2800" b="1" spc="-175" dirty="0">
                <a:solidFill>
                  <a:srgbClr val="002060"/>
                </a:solidFill>
                <a:latin typeface="Arial"/>
                <a:cs typeface="Arial"/>
              </a:rPr>
              <a:t>a </a:t>
            </a:r>
            <a:r>
              <a:rPr sz="2800" b="1" spc="-300" dirty="0">
                <a:solidFill>
                  <a:srgbClr val="002060"/>
                </a:solidFill>
                <a:latin typeface="Arial"/>
                <a:cs typeface="Arial"/>
              </a:rPr>
              <a:t>YouTube </a:t>
            </a:r>
            <a:r>
              <a:rPr sz="2800" b="1" spc="-150" dirty="0">
                <a:solidFill>
                  <a:srgbClr val="002060"/>
                </a:solidFill>
                <a:latin typeface="Arial"/>
                <a:cs typeface="Arial"/>
              </a:rPr>
              <a:t>link </a:t>
            </a:r>
            <a:r>
              <a:rPr sz="2800" b="1" spc="-100" dirty="0">
                <a:solidFill>
                  <a:srgbClr val="002060"/>
                </a:solidFill>
                <a:latin typeface="Arial"/>
                <a:cs typeface="Arial"/>
              </a:rPr>
              <a:t>to </a:t>
            </a:r>
            <a:r>
              <a:rPr sz="2800" b="1" spc="-175" dirty="0">
                <a:solidFill>
                  <a:srgbClr val="002060"/>
                </a:solidFill>
                <a:latin typeface="Arial"/>
                <a:cs typeface="Arial"/>
              </a:rPr>
              <a:t>a </a:t>
            </a:r>
            <a:r>
              <a:rPr sz="2800" b="1" spc="-285" dirty="0">
                <a:solidFill>
                  <a:srgbClr val="002060"/>
                </a:solidFill>
                <a:latin typeface="Arial"/>
                <a:cs typeface="Arial"/>
              </a:rPr>
              <a:t>“Crash </a:t>
            </a:r>
            <a:r>
              <a:rPr sz="2800" b="1" spc="-270" dirty="0">
                <a:solidFill>
                  <a:srgbClr val="002060"/>
                </a:solidFill>
                <a:latin typeface="Arial"/>
                <a:cs typeface="Arial"/>
              </a:rPr>
              <a:t>Course” </a:t>
            </a:r>
            <a:r>
              <a:rPr sz="2800" b="1" spc="-180" dirty="0">
                <a:solidFill>
                  <a:srgbClr val="002060"/>
                </a:solidFill>
                <a:latin typeface="Arial"/>
                <a:cs typeface="Arial"/>
              </a:rPr>
              <a:t>video </a:t>
            </a:r>
            <a:r>
              <a:rPr sz="2800" b="1" spc="-210" dirty="0">
                <a:solidFill>
                  <a:srgbClr val="002060"/>
                </a:solidFill>
                <a:latin typeface="Arial"/>
                <a:cs typeface="Arial"/>
              </a:rPr>
              <a:t>on  </a:t>
            </a:r>
            <a:r>
              <a:rPr sz="2800" b="1" spc="-105" dirty="0">
                <a:solidFill>
                  <a:srgbClr val="002060"/>
                </a:solidFill>
                <a:latin typeface="Arial"/>
                <a:cs typeface="Arial"/>
              </a:rPr>
              <a:t>the</a:t>
            </a:r>
            <a:r>
              <a:rPr sz="2800" b="1" spc="-100" dirty="0">
                <a:solidFill>
                  <a:srgbClr val="002060"/>
                </a:solidFill>
                <a:latin typeface="Arial"/>
                <a:cs typeface="Arial"/>
              </a:rPr>
              <a:t> </a:t>
            </a:r>
            <a:r>
              <a:rPr sz="2800" b="1" spc="-254" dirty="0">
                <a:solidFill>
                  <a:srgbClr val="002060"/>
                </a:solidFill>
                <a:latin typeface="Arial"/>
                <a:cs typeface="Arial"/>
              </a:rPr>
              <a:t>French</a:t>
            </a:r>
            <a:r>
              <a:rPr sz="2800" b="1" spc="-85" dirty="0">
                <a:solidFill>
                  <a:srgbClr val="002060"/>
                </a:solidFill>
                <a:latin typeface="Arial"/>
                <a:cs typeface="Arial"/>
              </a:rPr>
              <a:t> </a:t>
            </a:r>
            <a:r>
              <a:rPr sz="2800" b="1" spc="-175" dirty="0">
                <a:solidFill>
                  <a:srgbClr val="002060"/>
                </a:solidFill>
                <a:latin typeface="Arial"/>
                <a:cs typeface="Arial"/>
              </a:rPr>
              <a:t>Revolution.	</a:t>
            </a:r>
            <a:r>
              <a:rPr sz="2800" b="1" spc="-165" dirty="0">
                <a:solidFill>
                  <a:srgbClr val="002060"/>
                </a:solidFill>
                <a:latin typeface="Arial"/>
                <a:cs typeface="Arial"/>
              </a:rPr>
              <a:t>Now </a:t>
            </a:r>
            <a:r>
              <a:rPr sz="2800" b="1" spc="-85" dirty="0">
                <a:solidFill>
                  <a:srgbClr val="002060"/>
                </a:solidFill>
                <a:latin typeface="Arial"/>
                <a:cs typeface="Arial"/>
              </a:rPr>
              <a:t>that </a:t>
            </a:r>
            <a:r>
              <a:rPr sz="2800" b="1" spc="-225" dirty="0">
                <a:solidFill>
                  <a:srgbClr val="002060"/>
                </a:solidFill>
                <a:latin typeface="Arial"/>
                <a:cs typeface="Arial"/>
              </a:rPr>
              <a:t>you </a:t>
            </a:r>
            <a:r>
              <a:rPr sz="2800" b="1" spc="-185" dirty="0">
                <a:solidFill>
                  <a:srgbClr val="002060"/>
                </a:solidFill>
                <a:latin typeface="Arial"/>
                <a:cs typeface="Arial"/>
              </a:rPr>
              <a:t>know</a:t>
            </a:r>
            <a:r>
              <a:rPr sz="2800" b="1" spc="-145" dirty="0">
                <a:solidFill>
                  <a:srgbClr val="002060"/>
                </a:solidFill>
                <a:latin typeface="Arial"/>
                <a:cs typeface="Arial"/>
              </a:rPr>
              <a:t> </a:t>
            </a:r>
            <a:r>
              <a:rPr sz="2800" b="1" spc="-105" dirty="0">
                <a:solidFill>
                  <a:srgbClr val="002060"/>
                </a:solidFill>
                <a:latin typeface="Arial"/>
                <a:cs typeface="Arial"/>
              </a:rPr>
              <a:t>the</a:t>
            </a:r>
            <a:r>
              <a:rPr sz="2800" b="1" spc="-155" dirty="0">
                <a:solidFill>
                  <a:srgbClr val="002060"/>
                </a:solidFill>
                <a:latin typeface="Arial"/>
                <a:cs typeface="Arial"/>
              </a:rPr>
              <a:t> </a:t>
            </a:r>
            <a:r>
              <a:rPr sz="2800" b="1" spc="-175" dirty="0">
                <a:solidFill>
                  <a:srgbClr val="002060"/>
                </a:solidFill>
                <a:latin typeface="Arial"/>
                <a:cs typeface="Arial"/>
              </a:rPr>
              <a:t>main </a:t>
            </a:r>
            <a:r>
              <a:rPr sz="2800" b="1" spc="-85" dirty="0">
                <a:solidFill>
                  <a:srgbClr val="002060"/>
                </a:solidFill>
                <a:latin typeface="Arial"/>
                <a:cs typeface="Arial"/>
              </a:rPr>
              <a:t> </a:t>
            </a:r>
            <a:r>
              <a:rPr sz="2800" b="1" spc="-155" dirty="0">
                <a:solidFill>
                  <a:srgbClr val="002060"/>
                </a:solidFill>
                <a:latin typeface="Arial"/>
                <a:cs typeface="Arial"/>
              </a:rPr>
              <a:t>idea </a:t>
            </a:r>
            <a:r>
              <a:rPr sz="2800" b="1" i="1" spc="-155" dirty="0">
                <a:solidFill>
                  <a:srgbClr val="002060"/>
                </a:solidFill>
                <a:latin typeface="Arial-BoldItalicMT"/>
                <a:cs typeface="Arial-BoldItalicMT"/>
              </a:rPr>
              <a:t>(and </a:t>
            </a:r>
            <a:r>
              <a:rPr sz="2800" b="1" i="1" spc="-160" dirty="0">
                <a:solidFill>
                  <a:srgbClr val="002060"/>
                </a:solidFill>
                <a:latin typeface="Arial-BoldItalicMT"/>
                <a:cs typeface="Arial-BoldItalicMT"/>
              </a:rPr>
              <a:t>then </a:t>
            </a:r>
            <a:r>
              <a:rPr sz="2800" b="1" i="1" spc="-240" dirty="0">
                <a:solidFill>
                  <a:srgbClr val="002060"/>
                </a:solidFill>
                <a:latin typeface="Arial-BoldItalicMT"/>
                <a:cs typeface="Arial-BoldItalicMT"/>
              </a:rPr>
              <a:t>some) </a:t>
            </a:r>
            <a:r>
              <a:rPr sz="2800" b="1" spc="-125" dirty="0">
                <a:solidFill>
                  <a:srgbClr val="002060"/>
                </a:solidFill>
                <a:latin typeface="Arial"/>
                <a:cs typeface="Arial"/>
              </a:rPr>
              <a:t>of </a:t>
            </a:r>
            <a:r>
              <a:rPr sz="2800" b="1" spc="-105" dirty="0">
                <a:solidFill>
                  <a:srgbClr val="002060"/>
                </a:solidFill>
                <a:latin typeface="Arial"/>
                <a:cs typeface="Arial"/>
              </a:rPr>
              <a:t>the </a:t>
            </a:r>
            <a:r>
              <a:rPr sz="2800" b="1" spc="-254" dirty="0">
                <a:solidFill>
                  <a:srgbClr val="002060"/>
                </a:solidFill>
                <a:latin typeface="Arial"/>
                <a:cs typeface="Arial"/>
              </a:rPr>
              <a:t>French </a:t>
            </a:r>
            <a:r>
              <a:rPr sz="2800" b="1" spc="-190" dirty="0">
                <a:solidFill>
                  <a:srgbClr val="002060"/>
                </a:solidFill>
                <a:latin typeface="Arial"/>
                <a:cs typeface="Arial"/>
              </a:rPr>
              <a:t>Revolution </a:t>
            </a:r>
            <a:r>
              <a:rPr sz="2800" b="1" spc="-75" dirty="0">
                <a:solidFill>
                  <a:srgbClr val="002060"/>
                </a:solidFill>
                <a:latin typeface="Arial"/>
                <a:cs typeface="Arial"/>
              </a:rPr>
              <a:t>let </a:t>
            </a:r>
            <a:r>
              <a:rPr sz="2800" b="1" spc="-175" dirty="0">
                <a:solidFill>
                  <a:srgbClr val="002060"/>
                </a:solidFill>
                <a:latin typeface="Arial"/>
                <a:cs typeface="Arial"/>
              </a:rPr>
              <a:t>this  </a:t>
            </a:r>
            <a:r>
              <a:rPr sz="2800" b="1" spc="-180" dirty="0">
                <a:solidFill>
                  <a:srgbClr val="002060"/>
                </a:solidFill>
                <a:latin typeface="Arial"/>
                <a:cs typeface="Arial"/>
              </a:rPr>
              <a:t>video </a:t>
            </a:r>
            <a:r>
              <a:rPr sz="2800" b="1" spc="-215" dirty="0">
                <a:solidFill>
                  <a:srgbClr val="002060"/>
                </a:solidFill>
                <a:latin typeface="Arial"/>
                <a:cs typeface="Arial"/>
              </a:rPr>
              <a:t>serve </a:t>
            </a:r>
            <a:r>
              <a:rPr sz="2800" b="1" spc="-310" dirty="0">
                <a:solidFill>
                  <a:srgbClr val="002060"/>
                </a:solidFill>
                <a:latin typeface="Arial"/>
                <a:cs typeface="Arial"/>
              </a:rPr>
              <a:t>as </a:t>
            </a:r>
            <a:r>
              <a:rPr sz="2800" b="1" spc="-175" dirty="0">
                <a:solidFill>
                  <a:srgbClr val="002060"/>
                </a:solidFill>
                <a:latin typeface="Arial"/>
                <a:cs typeface="Arial"/>
              </a:rPr>
              <a:t>a </a:t>
            </a:r>
            <a:r>
              <a:rPr sz="2800" b="1" spc="-145" dirty="0">
                <a:solidFill>
                  <a:srgbClr val="002060"/>
                </a:solidFill>
                <a:latin typeface="Arial"/>
                <a:cs typeface="Arial"/>
              </a:rPr>
              <a:t>review </a:t>
            </a:r>
            <a:r>
              <a:rPr sz="2800" b="1" spc="-130" dirty="0">
                <a:solidFill>
                  <a:srgbClr val="002060"/>
                </a:solidFill>
                <a:latin typeface="Arial"/>
                <a:cs typeface="Arial"/>
              </a:rPr>
              <a:t>for</a:t>
            </a:r>
            <a:r>
              <a:rPr sz="2800" b="1" spc="114" dirty="0">
                <a:solidFill>
                  <a:srgbClr val="002060"/>
                </a:solidFill>
                <a:latin typeface="Arial"/>
                <a:cs typeface="Arial"/>
              </a:rPr>
              <a:t> </a:t>
            </a:r>
            <a:r>
              <a:rPr sz="2800" b="1" spc="-180" dirty="0">
                <a:solidFill>
                  <a:srgbClr val="002060"/>
                </a:solidFill>
                <a:latin typeface="Arial"/>
                <a:cs typeface="Arial"/>
              </a:rPr>
              <a:t>you.</a:t>
            </a:r>
            <a:endParaRPr sz="2800">
              <a:latin typeface="Arial"/>
              <a:cs typeface="Arial"/>
            </a:endParaRPr>
          </a:p>
          <a:p>
            <a:pPr marL="355600" indent="-342900">
              <a:lnSpc>
                <a:spcPct val="100000"/>
              </a:lnSpc>
              <a:spcBef>
                <a:spcPts val="670"/>
              </a:spcBef>
              <a:buClr>
                <a:srgbClr val="002060"/>
              </a:buClr>
              <a:buFont typeface="Arial"/>
              <a:buChar char="•"/>
              <a:tabLst>
                <a:tab pos="354965" algn="l"/>
                <a:tab pos="355600" algn="l"/>
              </a:tabLst>
            </a:pPr>
            <a:r>
              <a:rPr sz="2800" b="1" u="heavy" spc="-170" dirty="0">
                <a:solidFill>
                  <a:srgbClr val="0000FF"/>
                </a:solidFill>
                <a:latin typeface="Arial"/>
                <a:cs typeface="Arial"/>
                <a:hlinkClick r:id="rId3"/>
              </a:rPr>
              <a:t>http://www.youtube.com/watch?v=lTTvKwCylFY</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88340" y="780582"/>
            <a:ext cx="8528050" cy="2748280"/>
          </a:xfrm>
          <a:prstGeom prst="rect">
            <a:avLst/>
          </a:prstGeom>
        </p:spPr>
        <p:txBody>
          <a:bodyPr vert="horz" wrap="square" lIns="0" tIns="0" rIns="0" bIns="0" rtlCol="0">
            <a:spAutoFit/>
          </a:bodyPr>
          <a:lstStyle/>
          <a:p>
            <a:pPr marL="354965" marR="5080" indent="-342265">
              <a:lnSpc>
                <a:spcPct val="100200"/>
              </a:lnSpc>
              <a:buChar char="•"/>
              <a:tabLst>
                <a:tab pos="354965" algn="l"/>
                <a:tab pos="355600" algn="l"/>
              </a:tabLst>
            </a:pPr>
            <a:r>
              <a:rPr sz="3200" spc="-100" dirty="0">
                <a:latin typeface="Arial"/>
                <a:cs typeface="Arial"/>
              </a:rPr>
              <a:t>At </a:t>
            </a:r>
            <a:r>
              <a:rPr sz="3200" spc="-35" dirty="0">
                <a:latin typeface="Arial"/>
                <a:cs typeface="Arial"/>
              </a:rPr>
              <a:t>first, </a:t>
            </a:r>
            <a:r>
              <a:rPr sz="3200" spc="-135" dirty="0">
                <a:latin typeface="Arial"/>
                <a:cs typeface="Arial"/>
              </a:rPr>
              <a:t>Napoleon </a:t>
            </a:r>
            <a:r>
              <a:rPr sz="3200" spc="-110" dirty="0">
                <a:latin typeface="Arial"/>
                <a:cs typeface="Arial"/>
              </a:rPr>
              <a:t>worked </a:t>
            </a:r>
            <a:r>
              <a:rPr sz="3200" spc="-100" dirty="0">
                <a:latin typeface="Arial"/>
                <a:cs typeface="Arial"/>
              </a:rPr>
              <a:t>on </a:t>
            </a:r>
            <a:r>
              <a:rPr sz="3200" spc="-40" dirty="0">
                <a:latin typeface="Arial"/>
                <a:cs typeface="Arial"/>
              </a:rPr>
              <a:t>the </a:t>
            </a:r>
            <a:r>
              <a:rPr sz="3200" spc="-180" dirty="0">
                <a:latin typeface="Arial"/>
                <a:cs typeface="Arial"/>
              </a:rPr>
              <a:t>economy, </a:t>
            </a:r>
            <a:r>
              <a:rPr sz="3200" spc="-150" dirty="0">
                <a:latin typeface="Arial"/>
                <a:cs typeface="Arial"/>
              </a:rPr>
              <a:t>he</a:t>
            </a:r>
            <a:r>
              <a:rPr sz="3200" spc="-540" dirty="0">
                <a:latin typeface="Arial"/>
                <a:cs typeface="Arial"/>
              </a:rPr>
              <a:t> </a:t>
            </a:r>
            <a:r>
              <a:rPr sz="3200" spc="-130" dirty="0">
                <a:latin typeface="Arial"/>
                <a:cs typeface="Arial"/>
              </a:rPr>
              <a:t>set  </a:t>
            </a:r>
            <a:r>
              <a:rPr sz="3200" spc="-105" dirty="0">
                <a:latin typeface="Arial"/>
                <a:cs typeface="Arial"/>
              </a:rPr>
              <a:t>up </a:t>
            </a:r>
            <a:r>
              <a:rPr sz="3200" spc="-250" dirty="0">
                <a:latin typeface="Arial"/>
                <a:cs typeface="Arial"/>
              </a:rPr>
              <a:t>a </a:t>
            </a:r>
            <a:r>
              <a:rPr sz="3200" spc="-75" dirty="0">
                <a:latin typeface="Arial"/>
                <a:cs typeface="Arial"/>
              </a:rPr>
              <a:t>national </a:t>
            </a:r>
            <a:r>
              <a:rPr sz="3200" spc="-140" dirty="0">
                <a:latin typeface="Arial"/>
                <a:cs typeface="Arial"/>
              </a:rPr>
              <a:t>banking </a:t>
            </a:r>
            <a:r>
              <a:rPr sz="3200" spc="-180" dirty="0">
                <a:latin typeface="Arial"/>
                <a:cs typeface="Arial"/>
              </a:rPr>
              <a:t>system, </a:t>
            </a:r>
            <a:r>
              <a:rPr sz="3200" spc="-135" dirty="0">
                <a:latin typeface="Arial"/>
                <a:cs typeface="Arial"/>
              </a:rPr>
              <a:t>ended </a:t>
            </a:r>
            <a:r>
              <a:rPr sz="3200" spc="-114" dirty="0">
                <a:latin typeface="Arial"/>
                <a:cs typeface="Arial"/>
              </a:rPr>
              <a:t>government  </a:t>
            </a:r>
            <a:r>
              <a:rPr sz="3200" spc="-55" dirty="0">
                <a:latin typeface="Arial"/>
                <a:cs typeface="Arial"/>
              </a:rPr>
              <a:t>corruption, </a:t>
            </a:r>
            <a:r>
              <a:rPr sz="3200" spc="-155" dirty="0">
                <a:latin typeface="Arial"/>
                <a:cs typeface="Arial"/>
              </a:rPr>
              <a:t>and </a:t>
            </a:r>
            <a:r>
              <a:rPr sz="3200" spc="-100" dirty="0">
                <a:latin typeface="Arial"/>
                <a:cs typeface="Arial"/>
              </a:rPr>
              <a:t>carried </a:t>
            </a:r>
            <a:r>
              <a:rPr sz="3200" spc="-10" dirty="0">
                <a:latin typeface="Arial"/>
                <a:cs typeface="Arial"/>
              </a:rPr>
              <a:t>out </a:t>
            </a:r>
            <a:r>
              <a:rPr sz="3200" spc="-150" dirty="0">
                <a:latin typeface="Arial"/>
                <a:cs typeface="Arial"/>
              </a:rPr>
              <a:t>legal </a:t>
            </a:r>
            <a:r>
              <a:rPr sz="3200" spc="-60" dirty="0">
                <a:latin typeface="Arial"/>
                <a:cs typeface="Arial"/>
              </a:rPr>
              <a:t>reform </a:t>
            </a:r>
            <a:r>
              <a:rPr sz="2800" spc="-175" dirty="0">
                <a:latin typeface="Arial"/>
                <a:cs typeface="Arial"/>
              </a:rPr>
              <a:t>(The  </a:t>
            </a:r>
            <a:r>
              <a:rPr sz="2800" spc="-110" dirty="0">
                <a:latin typeface="Arial"/>
                <a:cs typeface="Arial"/>
              </a:rPr>
              <a:t>Napoleonic </a:t>
            </a:r>
            <a:r>
              <a:rPr sz="2800" spc="-220" dirty="0">
                <a:latin typeface="Arial"/>
                <a:cs typeface="Arial"/>
              </a:rPr>
              <a:t>Code </a:t>
            </a:r>
            <a:r>
              <a:rPr sz="2400" spc="-135" dirty="0">
                <a:solidFill>
                  <a:srgbClr val="0070C0"/>
                </a:solidFill>
                <a:latin typeface="Arial"/>
                <a:cs typeface="Arial"/>
              </a:rPr>
              <a:t>(system </a:t>
            </a:r>
            <a:r>
              <a:rPr sz="2400" spc="-5" dirty="0">
                <a:solidFill>
                  <a:srgbClr val="0070C0"/>
                </a:solidFill>
                <a:latin typeface="Arial"/>
                <a:cs typeface="Arial"/>
              </a:rPr>
              <a:t>of </a:t>
            </a:r>
            <a:r>
              <a:rPr sz="2400" spc="-114" dirty="0">
                <a:solidFill>
                  <a:srgbClr val="0070C0"/>
                </a:solidFill>
                <a:latin typeface="Arial"/>
                <a:cs typeface="Arial"/>
              </a:rPr>
              <a:t>laws) </a:t>
            </a:r>
            <a:r>
              <a:rPr sz="2800" spc="-225" dirty="0">
                <a:latin typeface="Arial"/>
                <a:cs typeface="Arial"/>
              </a:rPr>
              <a:t>gave </a:t>
            </a:r>
            <a:r>
              <a:rPr sz="2800" spc="-35" dirty="0">
                <a:latin typeface="Arial"/>
                <a:cs typeface="Arial"/>
              </a:rPr>
              <a:t>the </a:t>
            </a:r>
            <a:r>
              <a:rPr sz="2800" spc="-70" dirty="0">
                <a:latin typeface="Arial"/>
                <a:cs typeface="Arial"/>
              </a:rPr>
              <a:t>country </a:t>
            </a:r>
            <a:r>
              <a:rPr sz="2800" spc="-215" dirty="0">
                <a:latin typeface="Arial"/>
                <a:cs typeface="Arial"/>
              </a:rPr>
              <a:t>a  </a:t>
            </a:r>
            <a:r>
              <a:rPr sz="2800" spc="-45" dirty="0">
                <a:latin typeface="Arial"/>
                <a:cs typeface="Arial"/>
              </a:rPr>
              <a:t>uniform </a:t>
            </a:r>
            <a:r>
              <a:rPr sz="2800" spc="-110" dirty="0">
                <a:latin typeface="Arial"/>
                <a:cs typeface="Arial"/>
              </a:rPr>
              <a:t>set </a:t>
            </a:r>
            <a:r>
              <a:rPr sz="2800" spc="-5" dirty="0">
                <a:latin typeface="Arial"/>
                <a:cs typeface="Arial"/>
              </a:rPr>
              <a:t>of </a:t>
            </a:r>
            <a:r>
              <a:rPr sz="2800" spc="-130" dirty="0">
                <a:latin typeface="Arial"/>
                <a:cs typeface="Arial"/>
              </a:rPr>
              <a:t>laws, </a:t>
            </a:r>
            <a:r>
              <a:rPr sz="2800" spc="-85" dirty="0">
                <a:latin typeface="Arial"/>
                <a:cs typeface="Arial"/>
              </a:rPr>
              <a:t>although </a:t>
            </a:r>
            <a:r>
              <a:rPr sz="2800" spc="-145" dirty="0">
                <a:latin typeface="Arial"/>
                <a:cs typeface="Arial"/>
              </a:rPr>
              <a:t>also </a:t>
            </a:r>
            <a:r>
              <a:rPr sz="2800" spc="-30" dirty="0">
                <a:latin typeface="Arial"/>
                <a:cs typeface="Arial"/>
              </a:rPr>
              <a:t>limited </a:t>
            </a:r>
            <a:r>
              <a:rPr sz="2800" spc="-150" dirty="0">
                <a:latin typeface="Arial"/>
                <a:cs typeface="Arial"/>
              </a:rPr>
              <a:t>many </a:t>
            </a:r>
            <a:r>
              <a:rPr sz="2800" spc="-55" dirty="0">
                <a:latin typeface="Arial"/>
                <a:cs typeface="Arial"/>
              </a:rPr>
              <a:t>liberties  </a:t>
            </a:r>
            <a:r>
              <a:rPr sz="2400" spc="-125" dirty="0">
                <a:solidFill>
                  <a:srgbClr val="0070C0"/>
                </a:solidFill>
                <a:latin typeface="Arial"/>
                <a:cs typeface="Arial"/>
              </a:rPr>
              <a:t>ex: </a:t>
            </a:r>
            <a:r>
              <a:rPr sz="2400" spc="-65" dirty="0">
                <a:solidFill>
                  <a:srgbClr val="0070C0"/>
                </a:solidFill>
                <a:latin typeface="Arial"/>
                <a:cs typeface="Arial"/>
              </a:rPr>
              <a:t>freedom </a:t>
            </a:r>
            <a:r>
              <a:rPr sz="2400" spc="-5" dirty="0">
                <a:solidFill>
                  <a:srgbClr val="0070C0"/>
                </a:solidFill>
                <a:latin typeface="Arial"/>
                <a:cs typeface="Arial"/>
              </a:rPr>
              <a:t>of </a:t>
            </a:r>
            <a:r>
              <a:rPr sz="2400" spc="-30" dirty="0">
                <a:solidFill>
                  <a:srgbClr val="0070C0"/>
                </a:solidFill>
                <a:latin typeface="Arial"/>
                <a:cs typeface="Arial"/>
              </a:rPr>
              <a:t>the</a:t>
            </a:r>
            <a:r>
              <a:rPr sz="2400" spc="-400" dirty="0">
                <a:solidFill>
                  <a:srgbClr val="0070C0"/>
                </a:solidFill>
                <a:latin typeface="Arial"/>
                <a:cs typeface="Arial"/>
              </a:rPr>
              <a:t> </a:t>
            </a:r>
            <a:r>
              <a:rPr sz="2400" spc="-130" dirty="0">
                <a:solidFill>
                  <a:srgbClr val="0070C0"/>
                </a:solidFill>
                <a:latin typeface="Arial"/>
                <a:cs typeface="Arial"/>
              </a:rPr>
              <a:t>press</a:t>
            </a:r>
            <a:r>
              <a:rPr sz="2800" spc="-130" dirty="0">
                <a:latin typeface="Arial"/>
                <a:cs typeface="Arial"/>
              </a:rPr>
              <a:t>).</a:t>
            </a:r>
            <a:endParaRPr sz="2800">
              <a:latin typeface="Arial"/>
              <a:cs typeface="Arial"/>
            </a:endParaRPr>
          </a:p>
        </p:txBody>
      </p:sp>
      <p:sp>
        <p:nvSpPr>
          <p:cNvPr id="3" name="object 3"/>
          <p:cNvSpPr txBox="1"/>
          <p:nvPr/>
        </p:nvSpPr>
        <p:spPr>
          <a:xfrm>
            <a:off x="688340" y="3618880"/>
            <a:ext cx="8585835" cy="1229360"/>
          </a:xfrm>
          <a:prstGeom prst="rect">
            <a:avLst/>
          </a:prstGeom>
        </p:spPr>
        <p:txBody>
          <a:bodyPr vert="horz" wrap="square" lIns="0" tIns="0" rIns="0" bIns="0" rtlCol="0">
            <a:spAutoFit/>
          </a:bodyPr>
          <a:lstStyle/>
          <a:p>
            <a:pPr marL="355600" marR="5080" indent="-342900" algn="just">
              <a:lnSpc>
                <a:spcPct val="100699"/>
              </a:lnSpc>
              <a:buChar char="•"/>
              <a:tabLst>
                <a:tab pos="355600" algn="l"/>
              </a:tabLst>
            </a:pPr>
            <a:r>
              <a:rPr sz="3200" spc="-95" dirty="0">
                <a:latin typeface="Arial"/>
                <a:cs typeface="Arial"/>
              </a:rPr>
              <a:t>In </a:t>
            </a:r>
            <a:r>
              <a:rPr sz="3200" spc="-150" dirty="0">
                <a:latin typeface="Arial"/>
                <a:cs typeface="Arial"/>
              </a:rPr>
              <a:t>1804, he </a:t>
            </a:r>
            <a:r>
              <a:rPr sz="3200" spc="-135" dirty="0">
                <a:latin typeface="Arial"/>
                <a:cs typeface="Arial"/>
              </a:rPr>
              <a:t>decided </a:t>
            </a:r>
            <a:r>
              <a:rPr sz="3200" spc="25" dirty="0">
                <a:latin typeface="Arial"/>
                <a:cs typeface="Arial"/>
              </a:rPr>
              <a:t>to </a:t>
            </a:r>
            <a:r>
              <a:rPr sz="3200" spc="-200" dirty="0">
                <a:latin typeface="Arial"/>
                <a:cs typeface="Arial"/>
              </a:rPr>
              <a:t>make </a:t>
            </a:r>
            <a:r>
              <a:rPr sz="3200" spc="-95" dirty="0">
                <a:latin typeface="Arial"/>
                <a:cs typeface="Arial"/>
              </a:rPr>
              <a:t>himself emperor </a:t>
            </a:r>
            <a:r>
              <a:rPr sz="2400" spc="-155" dirty="0">
                <a:solidFill>
                  <a:srgbClr val="0070C0"/>
                </a:solidFill>
                <a:latin typeface="Arial"/>
                <a:cs typeface="Arial"/>
              </a:rPr>
              <a:t>(The  </a:t>
            </a:r>
            <a:r>
              <a:rPr sz="2400" spc="-140" dirty="0">
                <a:solidFill>
                  <a:srgbClr val="0070C0"/>
                </a:solidFill>
                <a:latin typeface="Arial"/>
                <a:cs typeface="Arial"/>
              </a:rPr>
              <a:t>French </a:t>
            </a:r>
            <a:r>
              <a:rPr sz="2400" spc="-85" dirty="0">
                <a:solidFill>
                  <a:srgbClr val="0070C0"/>
                </a:solidFill>
                <a:latin typeface="Arial"/>
                <a:cs typeface="Arial"/>
              </a:rPr>
              <a:t>people </a:t>
            </a:r>
            <a:r>
              <a:rPr sz="2400" spc="-75" dirty="0">
                <a:solidFill>
                  <a:srgbClr val="0070C0"/>
                </a:solidFill>
                <a:latin typeface="Arial"/>
                <a:cs typeface="Arial"/>
              </a:rPr>
              <a:t>supported </a:t>
            </a:r>
            <a:r>
              <a:rPr sz="2400" spc="-55" dirty="0">
                <a:solidFill>
                  <a:srgbClr val="0070C0"/>
                </a:solidFill>
                <a:latin typeface="Arial"/>
                <a:cs typeface="Arial"/>
              </a:rPr>
              <a:t>this, </a:t>
            </a:r>
            <a:r>
              <a:rPr sz="2400" spc="-30" dirty="0">
                <a:solidFill>
                  <a:srgbClr val="0070C0"/>
                </a:solidFill>
                <a:latin typeface="Arial"/>
                <a:cs typeface="Arial"/>
              </a:rPr>
              <a:t>in </a:t>
            </a:r>
            <a:r>
              <a:rPr sz="2400" spc="-190" dirty="0">
                <a:solidFill>
                  <a:srgbClr val="0070C0"/>
                </a:solidFill>
                <a:latin typeface="Arial"/>
                <a:cs typeface="Arial"/>
              </a:rPr>
              <a:t>a </a:t>
            </a:r>
            <a:r>
              <a:rPr sz="2400" spc="-180" dirty="0">
                <a:solidFill>
                  <a:srgbClr val="0070C0"/>
                </a:solidFill>
                <a:latin typeface="Arial"/>
                <a:cs typeface="Arial"/>
              </a:rPr>
              <a:t>sense </a:t>
            </a:r>
            <a:r>
              <a:rPr sz="2400" spc="-110" dirty="0">
                <a:solidFill>
                  <a:srgbClr val="0070C0"/>
                </a:solidFill>
                <a:latin typeface="Arial"/>
                <a:cs typeface="Arial"/>
              </a:rPr>
              <a:t>he </a:t>
            </a:r>
            <a:r>
              <a:rPr sz="2400" spc="-114" dirty="0">
                <a:solidFill>
                  <a:srgbClr val="0070C0"/>
                </a:solidFill>
                <a:latin typeface="Arial"/>
                <a:cs typeface="Arial"/>
              </a:rPr>
              <a:t>had </a:t>
            </a:r>
            <a:r>
              <a:rPr sz="2400" spc="-120" dirty="0">
                <a:solidFill>
                  <a:srgbClr val="0070C0"/>
                </a:solidFill>
                <a:latin typeface="Arial"/>
                <a:cs typeface="Arial"/>
              </a:rPr>
              <a:t>become </a:t>
            </a:r>
            <a:r>
              <a:rPr sz="2400" spc="-190" dirty="0">
                <a:solidFill>
                  <a:srgbClr val="0070C0"/>
                </a:solidFill>
                <a:latin typeface="Arial"/>
                <a:cs typeface="Arial"/>
              </a:rPr>
              <a:t>a </a:t>
            </a:r>
            <a:r>
              <a:rPr sz="2400" spc="-70" dirty="0">
                <a:solidFill>
                  <a:srgbClr val="0070C0"/>
                </a:solidFill>
                <a:latin typeface="Arial"/>
                <a:cs typeface="Arial"/>
              </a:rPr>
              <a:t>popular  </a:t>
            </a:r>
            <a:r>
              <a:rPr sz="2400" spc="-45" dirty="0">
                <a:solidFill>
                  <a:srgbClr val="0070C0"/>
                </a:solidFill>
                <a:latin typeface="Arial"/>
                <a:cs typeface="Arial"/>
              </a:rPr>
              <a:t>dictator).</a:t>
            </a:r>
            <a:endParaRPr sz="2400">
              <a:latin typeface="Arial"/>
              <a:cs typeface="Arial"/>
            </a:endParaRPr>
          </a:p>
        </p:txBody>
      </p:sp>
      <p:sp>
        <p:nvSpPr>
          <p:cNvPr id="4" name="object 4"/>
          <p:cNvSpPr/>
          <p:nvPr/>
        </p:nvSpPr>
        <p:spPr>
          <a:xfrm>
            <a:off x="6248400" y="4623816"/>
            <a:ext cx="1716023" cy="23355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48000" y="4623816"/>
            <a:ext cx="2747772" cy="233552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88340" y="703894"/>
            <a:ext cx="5081905" cy="5740400"/>
          </a:xfrm>
          <a:prstGeom prst="rect">
            <a:avLst/>
          </a:prstGeom>
        </p:spPr>
        <p:txBody>
          <a:bodyPr vert="horz" wrap="square" lIns="0" tIns="0" rIns="0" bIns="0" rtlCol="0">
            <a:spAutoFit/>
          </a:bodyPr>
          <a:lstStyle/>
          <a:p>
            <a:pPr marL="355600" marR="5080" indent="-342900">
              <a:lnSpc>
                <a:spcPct val="100299"/>
              </a:lnSpc>
              <a:buChar char="•"/>
              <a:tabLst>
                <a:tab pos="354965" algn="l"/>
                <a:tab pos="355600" algn="l"/>
              </a:tabLst>
            </a:pPr>
            <a:r>
              <a:rPr sz="3200" spc="-175" dirty="0">
                <a:latin typeface="Arial"/>
                <a:cs typeface="Arial"/>
              </a:rPr>
              <a:t>However, </a:t>
            </a:r>
            <a:r>
              <a:rPr sz="3200" spc="-135" dirty="0">
                <a:latin typeface="Arial"/>
                <a:cs typeface="Arial"/>
              </a:rPr>
              <a:t>Napoleon </a:t>
            </a:r>
            <a:r>
              <a:rPr sz="3200" spc="-225" dirty="0">
                <a:latin typeface="Arial"/>
                <a:cs typeface="Arial"/>
              </a:rPr>
              <a:t>was </a:t>
            </a:r>
            <a:r>
              <a:rPr sz="3200" spc="-10" dirty="0">
                <a:latin typeface="Arial"/>
                <a:cs typeface="Arial"/>
              </a:rPr>
              <a:t>not  </a:t>
            </a:r>
            <a:r>
              <a:rPr sz="3200" spc="-75" dirty="0">
                <a:latin typeface="Arial"/>
                <a:cs typeface="Arial"/>
              </a:rPr>
              <a:t>content </a:t>
            </a:r>
            <a:r>
              <a:rPr sz="3200" spc="20" dirty="0">
                <a:latin typeface="Arial"/>
                <a:cs typeface="Arial"/>
              </a:rPr>
              <a:t>with </a:t>
            </a:r>
            <a:r>
              <a:rPr sz="3200" spc="-135" dirty="0">
                <a:latin typeface="Arial"/>
                <a:cs typeface="Arial"/>
              </a:rPr>
              <a:t>being </a:t>
            </a:r>
            <a:r>
              <a:rPr sz="3200" spc="-40" dirty="0">
                <a:latin typeface="Arial"/>
                <a:cs typeface="Arial"/>
              </a:rPr>
              <a:t>the  </a:t>
            </a:r>
            <a:r>
              <a:rPr sz="3200" spc="-125" dirty="0">
                <a:latin typeface="Arial"/>
                <a:cs typeface="Arial"/>
              </a:rPr>
              <a:t>master </a:t>
            </a:r>
            <a:r>
              <a:rPr sz="3200" spc="-10" dirty="0">
                <a:latin typeface="Arial"/>
                <a:cs typeface="Arial"/>
              </a:rPr>
              <a:t>of </a:t>
            </a:r>
            <a:r>
              <a:rPr sz="3200" spc="-200" dirty="0">
                <a:latin typeface="Arial"/>
                <a:cs typeface="Arial"/>
              </a:rPr>
              <a:t>France, </a:t>
            </a:r>
            <a:r>
              <a:rPr sz="3200" spc="-150" dirty="0">
                <a:latin typeface="Arial"/>
                <a:cs typeface="Arial"/>
              </a:rPr>
              <a:t>he</a:t>
            </a:r>
            <a:r>
              <a:rPr sz="3200" spc="-385" dirty="0">
                <a:latin typeface="Arial"/>
                <a:cs typeface="Arial"/>
              </a:rPr>
              <a:t> </a:t>
            </a:r>
            <a:r>
              <a:rPr sz="3200" spc="-100" dirty="0">
                <a:latin typeface="Arial"/>
                <a:cs typeface="Arial"/>
              </a:rPr>
              <a:t>wanted  </a:t>
            </a:r>
            <a:r>
              <a:rPr sz="3200" spc="25" dirty="0">
                <a:latin typeface="Arial"/>
                <a:cs typeface="Arial"/>
              </a:rPr>
              <a:t>to </a:t>
            </a:r>
            <a:r>
              <a:rPr sz="3200" spc="-60" dirty="0">
                <a:latin typeface="Arial"/>
                <a:cs typeface="Arial"/>
              </a:rPr>
              <a:t>control </a:t>
            </a:r>
            <a:r>
              <a:rPr sz="3200" spc="-75" dirty="0">
                <a:latin typeface="Arial"/>
                <a:cs typeface="Arial"/>
              </a:rPr>
              <a:t>all </a:t>
            </a:r>
            <a:r>
              <a:rPr sz="3200" spc="-10" dirty="0">
                <a:latin typeface="Arial"/>
                <a:cs typeface="Arial"/>
              </a:rPr>
              <a:t>of </a:t>
            </a:r>
            <a:r>
              <a:rPr sz="3200" spc="-180" dirty="0">
                <a:latin typeface="Arial"/>
                <a:cs typeface="Arial"/>
              </a:rPr>
              <a:t>Europe </a:t>
            </a:r>
            <a:r>
              <a:rPr sz="2400" spc="-110" dirty="0">
                <a:solidFill>
                  <a:srgbClr val="0070C0"/>
                </a:solidFill>
                <a:latin typeface="Arial"/>
                <a:cs typeface="Arial"/>
              </a:rPr>
              <a:t>(and  he </a:t>
            </a:r>
            <a:r>
              <a:rPr sz="2400" spc="-165" dirty="0">
                <a:solidFill>
                  <a:srgbClr val="0070C0"/>
                </a:solidFill>
                <a:latin typeface="Arial"/>
                <a:cs typeface="Arial"/>
              </a:rPr>
              <a:t>was </a:t>
            </a:r>
            <a:r>
              <a:rPr sz="2400" spc="-135" dirty="0">
                <a:solidFill>
                  <a:srgbClr val="0070C0"/>
                </a:solidFill>
                <a:latin typeface="Arial"/>
                <a:cs typeface="Arial"/>
              </a:rPr>
              <a:t>close </a:t>
            </a:r>
            <a:r>
              <a:rPr sz="2400" spc="20" dirty="0">
                <a:solidFill>
                  <a:srgbClr val="0070C0"/>
                </a:solidFill>
                <a:latin typeface="Arial"/>
                <a:cs typeface="Arial"/>
              </a:rPr>
              <a:t>to </a:t>
            </a:r>
            <a:r>
              <a:rPr sz="2400" spc="-100" dirty="0">
                <a:solidFill>
                  <a:srgbClr val="0070C0"/>
                </a:solidFill>
                <a:latin typeface="Arial"/>
                <a:cs typeface="Arial"/>
              </a:rPr>
              <a:t>being </a:t>
            </a:r>
            <a:r>
              <a:rPr sz="2400" spc="-145" dirty="0">
                <a:solidFill>
                  <a:srgbClr val="0070C0"/>
                </a:solidFill>
                <a:latin typeface="Arial"/>
                <a:cs typeface="Arial"/>
              </a:rPr>
              <a:t>successful </a:t>
            </a:r>
            <a:r>
              <a:rPr sz="2400" spc="-140" dirty="0">
                <a:solidFill>
                  <a:srgbClr val="0070C0"/>
                </a:solidFill>
                <a:latin typeface="Arial"/>
                <a:cs typeface="Arial"/>
              </a:rPr>
              <a:t>– </a:t>
            </a:r>
            <a:r>
              <a:rPr sz="2400" spc="-185" dirty="0">
                <a:solidFill>
                  <a:srgbClr val="0070C0"/>
                </a:solidFill>
                <a:latin typeface="Arial"/>
                <a:cs typeface="Arial"/>
              </a:rPr>
              <a:t>see  </a:t>
            </a:r>
            <a:r>
              <a:rPr sz="2400" spc="-95" dirty="0">
                <a:solidFill>
                  <a:srgbClr val="0070C0"/>
                </a:solidFill>
                <a:latin typeface="Arial"/>
                <a:cs typeface="Arial"/>
              </a:rPr>
              <a:t>map).</a:t>
            </a:r>
            <a:endParaRPr sz="2400">
              <a:latin typeface="Arial"/>
              <a:cs typeface="Arial"/>
            </a:endParaRPr>
          </a:p>
          <a:p>
            <a:pPr marL="355600" marR="309245" indent="-342900">
              <a:lnSpc>
                <a:spcPct val="100000"/>
              </a:lnSpc>
              <a:spcBef>
                <a:spcPts val="715"/>
              </a:spcBef>
              <a:buChar char="•"/>
              <a:tabLst>
                <a:tab pos="354965" algn="l"/>
                <a:tab pos="355600" algn="l"/>
                <a:tab pos="1885314" algn="l"/>
              </a:tabLst>
            </a:pPr>
            <a:r>
              <a:rPr sz="3200" spc="-225" dirty="0">
                <a:latin typeface="Arial"/>
                <a:cs typeface="Arial"/>
              </a:rPr>
              <a:t>Across </a:t>
            </a:r>
            <a:r>
              <a:rPr sz="3200" spc="-40" dirty="0">
                <a:latin typeface="Arial"/>
                <a:cs typeface="Arial"/>
              </a:rPr>
              <a:t>the </a:t>
            </a:r>
            <a:r>
              <a:rPr sz="3200" spc="-65" dirty="0">
                <a:latin typeface="Arial"/>
                <a:cs typeface="Arial"/>
              </a:rPr>
              <a:t>continent  </a:t>
            </a:r>
            <a:r>
              <a:rPr sz="3200" spc="-225" dirty="0">
                <a:latin typeface="Arial"/>
                <a:cs typeface="Arial"/>
              </a:rPr>
              <a:t>France’s </a:t>
            </a:r>
            <a:r>
              <a:rPr sz="3200" spc="-95" dirty="0">
                <a:latin typeface="Arial"/>
                <a:cs typeface="Arial"/>
              </a:rPr>
              <a:t>empire continued  </a:t>
            </a:r>
            <a:r>
              <a:rPr sz="3200" spc="25" dirty="0">
                <a:latin typeface="Arial"/>
                <a:cs typeface="Arial"/>
              </a:rPr>
              <a:t>to</a:t>
            </a:r>
            <a:r>
              <a:rPr sz="3200" spc="-160" dirty="0">
                <a:latin typeface="Arial"/>
                <a:cs typeface="Arial"/>
              </a:rPr>
              <a:t> </a:t>
            </a:r>
            <a:r>
              <a:rPr sz="3200" spc="-145" dirty="0">
                <a:latin typeface="Arial"/>
                <a:cs typeface="Arial"/>
              </a:rPr>
              <a:t>grow.	</a:t>
            </a:r>
            <a:r>
              <a:rPr sz="3200" spc="-235" dirty="0">
                <a:latin typeface="Arial"/>
                <a:cs typeface="Arial"/>
              </a:rPr>
              <a:t>The</a:t>
            </a:r>
            <a:r>
              <a:rPr sz="3200" spc="-200" dirty="0">
                <a:latin typeface="Arial"/>
                <a:cs typeface="Arial"/>
              </a:rPr>
              <a:t> </a:t>
            </a:r>
            <a:r>
              <a:rPr sz="3200" spc="-25" dirty="0">
                <a:latin typeface="Arial"/>
                <a:cs typeface="Arial"/>
              </a:rPr>
              <a:t>first</a:t>
            </a:r>
            <a:r>
              <a:rPr sz="3200" spc="-195" dirty="0">
                <a:latin typeface="Arial"/>
                <a:cs typeface="Arial"/>
              </a:rPr>
              <a:t> </a:t>
            </a:r>
            <a:r>
              <a:rPr sz="3200" spc="-70" dirty="0">
                <a:latin typeface="Arial"/>
                <a:cs typeface="Arial"/>
              </a:rPr>
              <a:t>major </a:t>
            </a:r>
            <a:r>
              <a:rPr sz="3200" spc="-40" dirty="0">
                <a:latin typeface="Arial"/>
                <a:cs typeface="Arial"/>
              </a:rPr>
              <a:t> </a:t>
            </a:r>
            <a:r>
              <a:rPr sz="3200" spc="-35" dirty="0">
                <a:latin typeface="Arial"/>
                <a:cs typeface="Arial"/>
              </a:rPr>
              <a:t>military </a:t>
            </a:r>
            <a:r>
              <a:rPr sz="3200" spc="-165" dirty="0">
                <a:latin typeface="Arial"/>
                <a:cs typeface="Arial"/>
              </a:rPr>
              <a:t>setback </a:t>
            </a:r>
            <a:r>
              <a:rPr sz="3200" spc="-225" dirty="0">
                <a:latin typeface="Arial"/>
                <a:cs typeface="Arial"/>
              </a:rPr>
              <a:t>was </a:t>
            </a:r>
            <a:r>
              <a:rPr sz="3200" spc="-55" dirty="0">
                <a:latin typeface="Arial"/>
                <a:cs typeface="Arial"/>
              </a:rPr>
              <a:t>at</a:t>
            </a:r>
            <a:r>
              <a:rPr sz="3200" spc="-210" dirty="0">
                <a:latin typeface="Arial"/>
                <a:cs typeface="Arial"/>
              </a:rPr>
              <a:t> </a:t>
            </a:r>
            <a:r>
              <a:rPr sz="3200" spc="-40" dirty="0">
                <a:latin typeface="Arial"/>
                <a:cs typeface="Arial"/>
              </a:rPr>
              <a:t>the  </a:t>
            </a:r>
            <a:r>
              <a:rPr sz="3200" spc="-170" dirty="0">
                <a:latin typeface="Arial"/>
                <a:cs typeface="Arial"/>
              </a:rPr>
              <a:t>naval </a:t>
            </a:r>
            <a:r>
              <a:rPr sz="3200" spc="-90" dirty="0">
                <a:latin typeface="Arial"/>
                <a:cs typeface="Arial"/>
              </a:rPr>
              <a:t>Battle </a:t>
            </a:r>
            <a:r>
              <a:rPr sz="3200" spc="-10" dirty="0">
                <a:latin typeface="Arial"/>
                <a:cs typeface="Arial"/>
              </a:rPr>
              <a:t>of </a:t>
            </a:r>
            <a:r>
              <a:rPr sz="3200" spc="-185" dirty="0">
                <a:latin typeface="Arial"/>
                <a:cs typeface="Arial"/>
              </a:rPr>
              <a:t>Trafalgar  </a:t>
            </a:r>
            <a:r>
              <a:rPr sz="3200" spc="-165" dirty="0">
                <a:latin typeface="Arial"/>
                <a:cs typeface="Arial"/>
              </a:rPr>
              <a:t>against </a:t>
            </a:r>
            <a:r>
              <a:rPr sz="3200" spc="-40" dirty="0">
                <a:latin typeface="Arial"/>
                <a:cs typeface="Arial"/>
              </a:rPr>
              <a:t>the </a:t>
            </a:r>
            <a:r>
              <a:rPr sz="3200" spc="-90" dirty="0">
                <a:latin typeface="Arial"/>
                <a:cs typeface="Arial"/>
              </a:rPr>
              <a:t>British</a:t>
            </a:r>
            <a:r>
              <a:rPr sz="3200" spc="-275" dirty="0">
                <a:latin typeface="Arial"/>
                <a:cs typeface="Arial"/>
              </a:rPr>
              <a:t> </a:t>
            </a:r>
            <a:r>
              <a:rPr sz="3200" spc="-135" dirty="0">
                <a:latin typeface="Arial"/>
                <a:cs typeface="Arial"/>
              </a:rPr>
              <a:t>(1805).</a:t>
            </a:r>
            <a:endParaRPr sz="3200">
              <a:latin typeface="Arial"/>
              <a:cs typeface="Arial"/>
            </a:endParaRPr>
          </a:p>
        </p:txBody>
      </p:sp>
      <p:sp>
        <p:nvSpPr>
          <p:cNvPr id="3" name="object 3"/>
          <p:cNvSpPr/>
          <p:nvPr/>
        </p:nvSpPr>
        <p:spPr>
          <a:xfrm>
            <a:off x="5702046" y="3657600"/>
            <a:ext cx="3731514" cy="30807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53200" y="647700"/>
            <a:ext cx="2362200" cy="299237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705357"/>
            <a:ext cx="7396480" cy="975360"/>
          </a:xfrm>
          <a:prstGeom prst="rect">
            <a:avLst/>
          </a:prstGeom>
        </p:spPr>
        <p:txBody>
          <a:bodyPr vert="horz" wrap="square" lIns="0" tIns="0" rIns="0" bIns="0" rtlCol="0">
            <a:spAutoFit/>
          </a:bodyPr>
          <a:lstStyle/>
          <a:p>
            <a:pPr marL="354965" marR="5080" indent="-342265">
              <a:lnSpc>
                <a:spcPct val="100000"/>
              </a:lnSpc>
              <a:buChar char="•"/>
              <a:tabLst>
                <a:tab pos="354965" algn="l"/>
                <a:tab pos="355600" algn="l"/>
              </a:tabLst>
            </a:pPr>
            <a:r>
              <a:rPr sz="3200" b="0" spc="-40" dirty="0">
                <a:latin typeface="Arial"/>
                <a:cs typeface="Arial"/>
              </a:rPr>
              <a:t>After </a:t>
            </a:r>
            <a:r>
              <a:rPr sz="3200" b="0" spc="-200" dirty="0">
                <a:latin typeface="Arial"/>
                <a:cs typeface="Arial"/>
              </a:rPr>
              <a:t>Trafalgar, </a:t>
            </a:r>
            <a:r>
              <a:rPr sz="3200" b="0" spc="-135" dirty="0">
                <a:latin typeface="Arial"/>
                <a:cs typeface="Arial"/>
              </a:rPr>
              <a:t>Napoleon </a:t>
            </a:r>
            <a:r>
              <a:rPr sz="3200" b="0" spc="-229" dirty="0">
                <a:latin typeface="Arial"/>
                <a:cs typeface="Arial"/>
              </a:rPr>
              <a:t>makes </a:t>
            </a:r>
            <a:r>
              <a:rPr sz="3200" b="0" spc="-250" dirty="0">
                <a:latin typeface="Arial"/>
                <a:cs typeface="Arial"/>
              </a:rPr>
              <a:t>a </a:t>
            </a:r>
            <a:r>
              <a:rPr sz="3200" b="0" spc="-175" dirty="0">
                <a:latin typeface="Arial"/>
                <a:cs typeface="Arial"/>
              </a:rPr>
              <a:t>series </a:t>
            </a:r>
            <a:r>
              <a:rPr sz="3200" b="0" spc="-10" dirty="0">
                <a:latin typeface="Arial"/>
                <a:cs typeface="Arial"/>
              </a:rPr>
              <a:t>of  </a:t>
            </a:r>
            <a:r>
              <a:rPr sz="3200" b="0" spc="-175" dirty="0">
                <a:latin typeface="Arial"/>
                <a:cs typeface="Arial"/>
              </a:rPr>
              <a:t>mistakes </a:t>
            </a:r>
            <a:r>
              <a:rPr sz="3200" b="0" spc="-130" dirty="0">
                <a:latin typeface="Arial"/>
                <a:cs typeface="Arial"/>
              </a:rPr>
              <a:t>leading </a:t>
            </a:r>
            <a:r>
              <a:rPr sz="3200" b="0" spc="25" dirty="0">
                <a:latin typeface="Arial"/>
                <a:cs typeface="Arial"/>
              </a:rPr>
              <a:t>to </a:t>
            </a:r>
            <a:r>
              <a:rPr sz="3200" b="0" spc="-150" dirty="0">
                <a:latin typeface="Arial"/>
                <a:cs typeface="Arial"/>
              </a:rPr>
              <a:t>his</a:t>
            </a:r>
            <a:r>
              <a:rPr sz="3200" b="0" spc="-365" dirty="0">
                <a:latin typeface="Arial"/>
                <a:cs typeface="Arial"/>
              </a:rPr>
              <a:t> </a:t>
            </a:r>
            <a:r>
              <a:rPr sz="3200" b="0" spc="-70" dirty="0">
                <a:latin typeface="Arial"/>
                <a:cs typeface="Arial"/>
              </a:rPr>
              <a:t>downfall.</a:t>
            </a:r>
            <a:endParaRPr sz="3200">
              <a:latin typeface="Arial"/>
              <a:cs typeface="Arial"/>
            </a:endParaRPr>
          </a:p>
        </p:txBody>
      </p:sp>
      <p:sp>
        <p:nvSpPr>
          <p:cNvPr id="3" name="object 3"/>
          <p:cNvSpPr txBox="1"/>
          <p:nvPr/>
        </p:nvSpPr>
        <p:spPr>
          <a:xfrm>
            <a:off x="1145468" y="1769617"/>
            <a:ext cx="8209280" cy="3499485"/>
          </a:xfrm>
          <a:prstGeom prst="rect">
            <a:avLst/>
          </a:prstGeom>
        </p:spPr>
        <p:txBody>
          <a:bodyPr vert="horz" wrap="square" lIns="0" tIns="0" rIns="0" bIns="0" rtlCol="0">
            <a:spAutoFit/>
          </a:bodyPr>
          <a:lstStyle/>
          <a:p>
            <a:pPr marL="298450" marR="5080" indent="-285750">
              <a:lnSpc>
                <a:spcPct val="100000"/>
              </a:lnSpc>
              <a:buChar char="–"/>
              <a:tabLst>
                <a:tab pos="299085" algn="l"/>
                <a:tab pos="5417185" algn="l"/>
                <a:tab pos="6804659" algn="l"/>
              </a:tabLst>
            </a:pPr>
            <a:r>
              <a:rPr sz="2800" spc="-145" dirty="0">
                <a:latin typeface="Arial"/>
                <a:cs typeface="Arial"/>
              </a:rPr>
              <a:t>Establishing </a:t>
            </a:r>
            <a:r>
              <a:rPr sz="2800" spc="-215" dirty="0">
                <a:latin typeface="Arial"/>
                <a:cs typeface="Arial"/>
              </a:rPr>
              <a:t>a </a:t>
            </a:r>
            <a:r>
              <a:rPr sz="2800" b="1" spc="-210" dirty="0">
                <a:latin typeface="Arial"/>
                <a:cs typeface="Arial"/>
              </a:rPr>
              <a:t>blockade </a:t>
            </a:r>
            <a:r>
              <a:rPr sz="2800" spc="-130" dirty="0">
                <a:latin typeface="Arial"/>
                <a:cs typeface="Arial"/>
              </a:rPr>
              <a:t>he</a:t>
            </a:r>
            <a:r>
              <a:rPr sz="2800" spc="125" dirty="0">
                <a:latin typeface="Arial"/>
                <a:cs typeface="Arial"/>
              </a:rPr>
              <a:t> </a:t>
            </a:r>
            <a:r>
              <a:rPr sz="2800" spc="-45" dirty="0">
                <a:latin typeface="Arial"/>
                <a:cs typeface="Arial"/>
              </a:rPr>
              <a:t>couldn’t</a:t>
            </a:r>
            <a:r>
              <a:rPr sz="2800" spc="-85" dirty="0">
                <a:latin typeface="Arial"/>
                <a:cs typeface="Arial"/>
              </a:rPr>
              <a:t> </a:t>
            </a:r>
            <a:r>
              <a:rPr sz="2800" spc="-100" dirty="0">
                <a:latin typeface="Arial"/>
                <a:cs typeface="Arial"/>
              </a:rPr>
              <a:t>enforce.	</a:t>
            </a:r>
            <a:r>
              <a:rPr sz="2800" spc="-110" dirty="0">
                <a:latin typeface="Arial"/>
                <a:cs typeface="Arial"/>
              </a:rPr>
              <a:t>Under</a:t>
            </a:r>
            <a:r>
              <a:rPr sz="2800" spc="-220" dirty="0">
                <a:latin typeface="Arial"/>
                <a:cs typeface="Arial"/>
              </a:rPr>
              <a:t> </a:t>
            </a:r>
            <a:r>
              <a:rPr sz="2800" spc="-130" dirty="0">
                <a:latin typeface="Arial"/>
                <a:cs typeface="Arial"/>
              </a:rPr>
              <a:t>his </a:t>
            </a:r>
            <a:r>
              <a:rPr sz="2800" spc="-85" dirty="0">
                <a:latin typeface="Arial"/>
                <a:cs typeface="Arial"/>
              </a:rPr>
              <a:t> </a:t>
            </a:r>
            <a:r>
              <a:rPr sz="2800" spc="-65" dirty="0">
                <a:latin typeface="Arial"/>
                <a:cs typeface="Arial"/>
              </a:rPr>
              <a:t>“Continental </a:t>
            </a:r>
            <a:r>
              <a:rPr sz="2800" spc="-145" dirty="0">
                <a:latin typeface="Arial"/>
                <a:cs typeface="Arial"/>
              </a:rPr>
              <a:t>System” </a:t>
            </a:r>
            <a:r>
              <a:rPr sz="2800" spc="-130" dirty="0">
                <a:latin typeface="Arial"/>
                <a:cs typeface="Arial"/>
              </a:rPr>
              <a:t>he </a:t>
            </a:r>
            <a:r>
              <a:rPr sz="2800" spc="-10" dirty="0">
                <a:latin typeface="Arial"/>
                <a:cs typeface="Arial"/>
              </a:rPr>
              <a:t>tried </a:t>
            </a:r>
            <a:r>
              <a:rPr sz="2800" spc="20" dirty="0">
                <a:latin typeface="Arial"/>
                <a:cs typeface="Arial"/>
              </a:rPr>
              <a:t>to </a:t>
            </a:r>
            <a:r>
              <a:rPr sz="2800" spc="-175" dirty="0">
                <a:latin typeface="Arial"/>
                <a:cs typeface="Arial"/>
              </a:rPr>
              <a:t>make </a:t>
            </a:r>
            <a:r>
              <a:rPr sz="2800" spc="-65" dirty="0">
                <a:latin typeface="Arial"/>
                <a:cs typeface="Arial"/>
              </a:rPr>
              <a:t>continental  </a:t>
            </a:r>
            <a:r>
              <a:rPr sz="2800" spc="-160" dirty="0">
                <a:latin typeface="Arial"/>
                <a:cs typeface="Arial"/>
              </a:rPr>
              <a:t>Europe </a:t>
            </a:r>
            <a:r>
              <a:rPr sz="2800" spc="-70" dirty="0">
                <a:latin typeface="Arial"/>
                <a:cs typeface="Arial"/>
              </a:rPr>
              <a:t>self</a:t>
            </a:r>
            <a:r>
              <a:rPr sz="2800" spc="-70" dirty="0">
                <a:latin typeface="Arial Unicode MS"/>
                <a:cs typeface="Arial Unicode MS"/>
              </a:rPr>
              <a:t>‐</a:t>
            </a:r>
            <a:r>
              <a:rPr sz="2800" spc="-70" dirty="0">
                <a:latin typeface="Arial"/>
                <a:cs typeface="Arial"/>
              </a:rPr>
              <a:t>sufficient</a:t>
            </a:r>
            <a:r>
              <a:rPr sz="2800" spc="-45" dirty="0">
                <a:latin typeface="Arial"/>
                <a:cs typeface="Arial"/>
              </a:rPr>
              <a:t> </a:t>
            </a:r>
            <a:r>
              <a:rPr sz="2800" spc="-30" dirty="0">
                <a:latin typeface="Arial"/>
                <a:cs typeface="Arial"/>
              </a:rPr>
              <a:t>from</a:t>
            </a:r>
            <a:r>
              <a:rPr sz="2800" spc="-105" dirty="0">
                <a:latin typeface="Arial"/>
                <a:cs typeface="Arial"/>
              </a:rPr>
              <a:t> </a:t>
            </a:r>
            <a:r>
              <a:rPr sz="2800" spc="-70" dirty="0">
                <a:latin typeface="Arial"/>
                <a:cs typeface="Arial"/>
              </a:rPr>
              <a:t>Britain.	</a:t>
            </a:r>
            <a:r>
              <a:rPr sz="2800" spc="-190" dirty="0">
                <a:latin typeface="Arial"/>
                <a:cs typeface="Arial"/>
              </a:rPr>
              <a:t>Smugglers</a:t>
            </a:r>
            <a:r>
              <a:rPr sz="2800" spc="-180" dirty="0">
                <a:latin typeface="Arial"/>
                <a:cs typeface="Arial"/>
              </a:rPr>
              <a:t> </a:t>
            </a:r>
            <a:r>
              <a:rPr sz="2800" spc="-30" dirty="0">
                <a:latin typeface="Arial"/>
                <a:cs typeface="Arial"/>
              </a:rPr>
              <a:t>still</a:t>
            </a:r>
            <a:r>
              <a:rPr sz="2800" spc="-175" dirty="0">
                <a:latin typeface="Arial"/>
                <a:cs typeface="Arial"/>
              </a:rPr>
              <a:t> </a:t>
            </a:r>
            <a:r>
              <a:rPr sz="2800" spc="-65" dirty="0">
                <a:latin typeface="Arial"/>
                <a:cs typeface="Arial"/>
              </a:rPr>
              <a:t>got </a:t>
            </a:r>
            <a:r>
              <a:rPr sz="2800" spc="160" dirty="0">
                <a:latin typeface="Arial"/>
                <a:cs typeface="Arial"/>
              </a:rPr>
              <a:t> </a:t>
            </a:r>
            <a:r>
              <a:rPr sz="2800" spc="-30" dirty="0">
                <a:latin typeface="Arial"/>
                <a:cs typeface="Arial"/>
              </a:rPr>
              <a:t>stuff</a:t>
            </a:r>
            <a:r>
              <a:rPr sz="2800" spc="-240" dirty="0">
                <a:latin typeface="Arial"/>
                <a:cs typeface="Arial"/>
              </a:rPr>
              <a:t> </a:t>
            </a:r>
            <a:r>
              <a:rPr sz="2800" spc="-50" dirty="0">
                <a:latin typeface="Arial"/>
                <a:cs typeface="Arial"/>
              </a:rPr>
              <a:t>in.</a:t>
            </a:r>
            <a:endParaRPr sz="2800">
              <a:latin typeface="Arial"/>
              <a:cs typeface="Arial"/>
            </a:endParaRPr>
          </a:p>
          <a:p>
            <a:pPr marL="297815" marR="316230" indent="-285115">
              <a:lnSpc>
                <a:spcPct val="100000"/>
              </a:lnSpc>
              <a:spcBef>
                <a:spcPts val="670"/>
              </a:spcBef>
              <a:buChar char="–"/>
              <a:tabLst>
                <a:tab pos="298450" algn="l"/>
                <a:tab pos="3414395" algn="l"/>
              </a:tabLst>
            </a:pPr>
            <a:r>
              <a:rPr sz="2800" spc="-204" dirty="0">
                <a:latin typeface="Arial"/>
                <a:cs typeface="Arial"/>
              </a:rPr>
              <a:t>The</a:t>
            </a:r>
            <a:r>
              <a:rPr sz="2800" spc="-145" dirty="0">
                <a:latin typeface="Arial"/>
                <a:cs typeface="Arial"/>
              </a:rPr>
              <a:t> </a:t>
            </a:r>
            <a:r>
              <a:rPr sz="2800" b="1" spc="-210" dirty="0">
                <a:latin typeface="Arial"/>
                <a:cs typeface="Arial"/>
              </a:rPr>
              <a:t>Peninsular</a:t>
            </a:r>
            <a:r>
              <a:rPr sz="2800" b="1" spc="-160" dirty="0">
                <a:latin typeface="Arial"/>
                <a:cs typeface="Arial"/>
              </a:rPr>
              <a:t> </a:t>
            </a:r>
            <a:r>
              <a:rPr sz="2800" b="1" spc="-140" dirty="0">
                <a:latin typeface="Arial"/>
                <a:cs typeface="Arial"/>
              </a:rPr>
              <a:t>War</a:t>
            </a:r>
            <a:r>
              <a:rPr sz="2800" spc="-140" dirty="0">
                <a:latin typeface="Arial"/>
                <a:cs typeface="Arial"/>
              </a:rPr>
              <a:t>.	</a:t>
            </a:r>
            <a:r>
              <a:rPr sz="2800" spc="-35" dirty="0">
                <a:latin typeface="Arial"/>
                <a:cs typeface="Arial"/>
              </a:rPr>
              <a:t>After </a:t>
            </a:r>
            <a:r>
              <a:rPr sz="2800" spc="-90" dirty="0">
                <a:latin typeface="Arial"/>
                <a:cs typeface="Arial"/>
              </a:rPr>
              <a:t>taking </a:t>
            </a:r>
            <a:r>
              <a:rPr sz="2800" spc="-100" dirty="0">
                <a:latin typeface="Arial"/>
                <a:cs typeface="Arial"/>
              </a:rPr>
              <a:t>over</a:t>
            </a:r>
            <a:r>
              <a:rPr sz="2800" spc="-370" dirty="0">
                <a:latin typeface="Arial"/>
                <a:cs typeface="Arial"/>
              </a:rPr>
              <a:t> </a:t>
            </a:r>
            <a:r>
              <a:rPr sz="2800" spc="-195" dirty="0">
                <a:latin typeface="Arial"/>
                <a:cs typeface="Arial"/>
              </a:rPr>
              <a:t>Spain</a:t>
            </a:r>
            <a:r>
              <a:rPr sz="2800" spc="-160" dirty="0">
                <a:latin typeface="Arial"/>
                <a:cs typeface="Arial"/>
              </a:rPr>
              <a:t> </a:t>
            </a:r>
            <a:r>
              <a:rPr sz="2800" spc="-135" dirty="0">
                <a:latin typeface="Arial"/>
                <a:cs typeface="Arial"/>
              </a:rPr>
              <a:t>and </a:t>
            </a:r>
            <a:r>
              <a:rPr sz="2800" spc="-70" dirty="0">
                <a:latin typeface="Arial"/>
                <a:cs typeface="Arial"/>
              </a:rPr>
              <a:t> </a:t>
            </a:r>
            <a:r>
              <a:rPr sz="2800" spc="-35" dirty="0">
                <a:latin typeface="Arial"/>
                <a:cs typeface="Arial"/>
              </a:rPr>
              <a:t>putting </a:t>
            </a:r>
            <a:r>
              <a:rPr sz="2800" spc="-130" dirty="0">
                <a:latin typeface="Arial"/>
                <a:cs typeface="Arial"/>
              </a:rPr>
              <a:t>his </a:t>
            </a:r>
            <a:r>
              <a:rPr sz="2800" spc="-35" dirty="0">
                <a:latin typeface="Arial"/>
                <a:cs typeface="Arial"/>
              </a:rPr>
              <a:t>brother in </a:t>
            </a:r>
            <a:r>
              <a:rPr sz="2800" spc="-160" dirty="0">
                <a:latin typeface="Arial"/>
                <a:cs typeface="Arial"/>
              </a:rPr>
              <a:t>charge </a:t>
            </a:r>
            <a:r>
              <a:rPr sz="2800" spc="-100" dirty="0">
                <a:latin typeface="Arial"/>
                <a:cs typeface="Arial"/>
              </a:rPr>
              <a:t>outraged </a:t>
            </a:r>
            <a:r>
              <a:rPr sz="2800" spc="-200" dirty="0">
                <a:latin typeface="Arial"/>
                <a:cs typeface="Arial"/>
              </a:rPr>
              <a:t>Spanish  </a:t>
            </a:r>
            <a:r>
              <a:rPr sz="2800" spc="-160" dirty="0">
                <a:latin typeface="Arial"/>
                <a:cs typeface="Arial"/>
              </a:rPr>
              <a:t>peasants </a:t>
            </a:r>
            <a:r>
              <a:rPr sz="2800" spc="-165" dirty="0">
                <a:latin typeface="Arial"/>
                <a:cs typeface="Arial"/>
              </a:rPr>
              <a:t>used </a:t>
            </a:r>
            <a:r>
              <a:rPr sz="2800" spc="-80" dirty="0">
                <a:latin typeface="Arial"/>
                <a:cs typeface="Arial"/>
              </a:rPr>
              <a:t>guerilla </a:t>
            </a:r>
            <a:r>
              <a:rPr sz="2800" spc="-85" dirty="0">
                <a:latin typeface="Arial"/>
                <a:cs typeface="Arial"/>
              </a:rPr>
              <a:t>warfare </a:t>
            </a:r>
            <a:r>
              <a:rPr sz="2800" spc="20" dirty="0">
                <a:latin typeface="Arial"/>
                <a:cs typeface="Arial"/>
              </a:rPr>
              <a:t>to </a:t>
            </a:r>
            <a:r>
              <a:rPr sz="2800" spc="-20" dirty="0">
                <a:latin typeface="Arial"/>
                <a:cs typeface="Arial"/>
              </a:rPr>
              <a:t>kill</a:t>
            </a:r>
            <a:r>
              <a:rPr sz="2800" spc="-455" dirty="0">
                <a:latin typeface="Arial"/>
                <a:cs typeface="Arial"/>
              </a:rPr>
              <a:t> </a:t>
            </a:r>
            <a:r>
              <a:rPr sz="2800" spc="-130" dirty="0">
                <a:latin typeface="Arial"/>
                <a:cs typeface="Arial"/>
              </a:rPr>
              <a:t>300,000 </a:t>
            </a:r>
            <a:r>
              <a:rPr sz="2800" spc="-165" dirty="0">
                <a:latin typeface="Arial"/>
                <a:cs typeface="Arial"/>
              </a:rPr>
              <a:t>French  </a:t>
            </a:r>
            <a:r>
              <a:rPr sz="2800" spc="-114" dirty="0">
                <a:latin typeface="Arial"/>
                <a:cs typeface="Arial"/>
              </a:rPr>
              <a:t>soldiers.</a:t>
            </a:r>
            <a:endParaRPr sz="2800">
              <a:latin typeface="Arial"/>
              <a:cs typeface="Arial"/>
            </a:endParaRPr>
          </a:p>
        </p:txBody>
      </p:sp>
      <p:sp>
        <p:nvSpPr>
          <p:cNvPr id="4" name="object 4"/>
          <p:cNvSpPr/>
          <p:nvPr/>
        </p:nvSpPr>
        <p:spPr>
          <a:xfrm>
            <a:off x="4267200" y="5105400"/>
            <a:ext cx="2603754" cy="19720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5539" y="708914"/>
            <a:ext cx="7574915" cy="2164715"/>
          </a:xfrm>
          <a:prstGeom prst="rect">
            <a:avLst/>
          </a:prstGeom>
        </p:spPr>
        <p:txBody>
          <a:bodyPr vert="horz" wrap="square" lIns="0" tIns="0" rIns="0" bIns="0" rtlCol="0">
            <a:spAutoFit/>
          </a:bodyPr>
          <a:lstStyle/>
          <a:p>
            <a:pPr marL="297815" marR="5080" indent="-285750">
              <a:lnSpc>
                <a:spcPct val="100000"/>
              </a:lnSpc>
            </a:pPr>
            <a:r>
              <a:rPr sz="2800" b="0" dirty="0">
                <a:latin typeface="Arial"/>
                <a:cs typeface="Arial"/>
              </a:rPr>
              <a:t>– </a:t>
            </a:r>
            <a:r>
              <a:rPr sz="2800" spc="-210" dirty="0"/>
              <a:t>Invasion </a:t>
            </a:r>
            <a:r>
              <a:rPr sz="2800" spc="-130" dirty="0"/>
              <a:t>into </a:t>
            </a:r>
            <a:r>
              <a:rPr sz="2800" spc="-270" dirty="0"/>
              <a:t>Russia</a:t>
            </a:r>
            <a:r>
              <a:rPr sz="2800" b="0" spc="-270" dirty="0">
                <a:latin typeface="Arial"/>
                <a:cs typeface="Arial"/>
              </a:rPr>
              <a:t>. </a:t>
            </a:r>
            <a:r>
              <a:rPr sz="2400" b="0" spc="-114" dirty="0">
                <a:latin typeface="Arial"/>
                <a:cs typeface="Arial"/>
              </a:rPr>
              <a:t>(why? </a:t>
            </a:r>
            <a:r>
              <a:rPr sz="2400" b="0" spc="-190" dirty="0">
                <a:latin typeface="Arial"/>
                <a:cs typeface="Arial"/>
              </a:rPr>
              <a:t>Because </a:t>
            </a:r>
            <a:r>
              <a:rPr sz="2400" b="0" spc="-204" dirty="0">
                <a:latin typeface="Arial"/>
                <a:cs typeface="Arial"/>
              </a:rPr>
              <a:t>Russia </a:t>
            </a:r>
            <a:r>
              <a:rPr sz="2400" b="0" spc="-165" dirty="0">
                <a:latin typeface="Arial"/>
                <a:cs typeface="Arial"/>
              </a:rPr>
              <a:t>was </a:t>
            </a:r>
            <a:r>
              <a:rPr sz="2400" b="0" spc="-60" dirty="0">
                <a:latin typeface="Arial"/>
                <a:cs typeface="Arial"/>
              </a:rPr>
              <a:t>trading  </a:t>
            </a:r>
            <a:r>
              <a:rPr sz="2400" b="0" spc="15" dirty="0">
                <a:latin typeface="Arial"/>
                <a:cs typeface="Arial"/>
              </a:rPr>
              <a:t>with </a:t>
            </a:r>
            <a:r>
              <a:rPr sz="2400" b="0" spc="-60" dirty="0">
                <a:latin typeface="Arial"/>
                <a:cs typeface="Arial"/>
              </a:rPr>
              <a:t>Britain) </a:t>
            </a:r>
            <a:r>
              <a:rPr sz="2800" b="0" spc="-280" dirty="0">
                <a:latin typeface="Arial"/>
                <a:cs typeface="Arial"/>
              </a:rPr>
              <a:t>As </a:t>
            </a:r>
            <a:r>
              <a:rPr sz="2800" b="0" spc="-130" dirty="0">
                <a:latin typeface="Arial"/>
                <a:cs typeface="Arial"/>
              </a:rPr>
              <a:t>his </a:t>
            </a:r>
            <a:r>
              <a:rPr sz="2800" b="0" spc="-75" dirty="0">
                <a:latin typeface="Arial"/>
                <a:cs typeface="Arial"/>
              </a:rPr>
              <a:t>troops </a:t>
            </a:r>
            <a:r>
              <a:rPr sz="2800" b="0" spc="-160" dirty="0">
                <a:latin typeface="Arial"/>
                <a:cs typeface="Arial"/>
              </a:rPr>
              <a:t>advanced </a:t>
            </a:r>
            <a:r>
              <a:rPr sz="2800" b="0" spc="-35" dirty="0">
                <a:latin typeface="Arial"/>
                <a:cs typeface="Arial"/>
              </a:rPr>
              <a:t>the </a:t>
            </a:r>
            <a:r>
              <a:rPr sz="2800" b="0" spc="-225" dirty="0">
                <a:latin typeface="Arial"/>
                <a:cs typeface="Arial"/>
              </a:rPr>
              <a:t>Russians  </a:t>
            </a:r>
            <a:r>
              <a:rPr sz="2800" b="0" spc="-65" dirty="0">
                <a:latin typeface="Arial"/>
                <a:cs typeface="Arial"/>
              </a:rPr>
              <a:t>retreated </a:t>
            </a:r>
            <a:r>
              <a:rPr sz="2800" b="0" spc="-135" dirty="0">
                <a:latin typeface="Arial"/>
                <a:cs typeface="Arial"/>
              </a:rPr>
              <a:t>and </a:t>
            </a:r>
            <a:r>
              <a:rPr sz="2800" b="0" spc="-85" dirty="0">
                <a:latin typeface="Arial"/>
                <a:cs typeface="Arial"/>
              </a:rPr>
              <a:t>burned </a:t>
            </a:r>
            <a:r>
              <a:rPr sz="2800" b="0" spc="-35" dirty="0">
                <a:latin typeface="Arial"/>
                <a:cs typeface="Arial"/>
              </a:rPr>
              <a:t>the </a:t>
            </a:r>
            <a:r>
              <a:rPr sz="2800" b="0" spc="-65" dirty="0">
                <a:latin typeface="Arial"/>
                <a:cs typeface="Arial"/>
              </a:rPr>
              <a:t>farm </a:t>
            </a:r>
            <a:r>
              <a:rPr sz="2800" b="0" spc="-80" dirty="0">
                <a:latin typeface="Arial"/>
                <a:cs typeface="Arial"/>
              </a:rPr>
              <a:t>fields </a:t>
            </a:r>
            <a:r>
              <a:rPr sz="2800" b="0" spc="-85" dirty="0">
                <a:latin typeface="Arial"/>
                <a:cs typeface="Arial"/>
              </a:rPr>
              <a:t>behind </a:t>
            </a:r>
            <a:r>
              <a:rPr sz="2800" b="0" spc="-55" dirty="0">
                <a:latin typeface="Arial"/>
                <a:cs typeface="Arial"/>
              </a:rPr>
              <a:t>them  </a:t>
            </a:r>
            <a:r>
              <a:rPr sz="2800" b="0" spc="-125" dirty="0">
                <a:latin typeface="Arial"/>
                <a:cs typeface="Arial"/>
              </a:rPr>
              <a:t>leaving </a:t>
            </a:r>
            <a:r>
              <a:rPr sz="2800" b="0" spc="-135" dirty="0">
                <a:latin typeface="Arial"/>
                <a:cs typeface="Arial"/>
              </a:rPr>
              <a:t>Napoleon’s </a:t>
            </a:r>
            <a:r>
              <a:rPr sz="2800" b="0" spc="-120" dirty="0">
                <a:latin typeface="Arial"/>
                <a:cs typeface="Arial"/>
              </a:rPr>
              <a:t>soldiers </a:t>
            </a:r>
            <a:r>
              <a:rPr sz="2800" b="0" spc="15" dirty="0">
                <a:latin typeface="Arial"/>
                <a:cs typeface="Arial"/>
              </a:rPr>
              <a:t>with </a:t>
            </a:r>
            <a:r>
              <a:rPr sz="2800" b="0" spc="-65" dirty="0">
                <a:latin typeface="Arial"/>
                <a:cs typeface="Arial"/>
              </a:rPr>
              <a:t>nothing </a:t>
            </a:r>
            <a:r>
              <a:rPr sz="2800" b="0" spc="20" dirty="0">
                <a:latin typeface="Arial"/>
                <a:cs typeface="Arial"/>
              </a:rPr>
              <a:t>to </a:t>
            </a:r>
            <a:r>
              <a:rPr sz="2800" b="0" spc="-85" dirty="0">
                <a:latin typeface="Arial"/>
                <a:cs typeface="Arial"/>
              </a:rPr>
              <a:t>eat,  </a:t>
            </a:r>
            <a:r>
              <a:rPr sz="2800" b="0" spc="-60" dirty="0">
                <a:latin typeface="Arial"/>
                <a:cs typeface="Arial"/>
              </a:rPr>
              <a:t>therefore </a:t>
            </a:r>
            <a:r>
              <a:rPr sz="2800" b="0" spc="-65" dirty="0">
                <a:latin typeface="Arial"/>
                <a:cs typeface="Arial"/>
              </a:rPr>
              <a:t>they </a:t>
            </a:r>
            <a:r>
              <a:rPr sz="2800" b="0" spc="-135" dirty="0">
                <a:latin typeface="Arial"/>
                <a:cs typeface="Arial"/>
              </a:rPr>
              <a:t>had </a:t>
            </a:r>
            <a:r>
              <a:rPr sz="2800" b="0" spc="20" dirty="0">
                <a:latin typeface="Arial"/>
                <a:cs typeface="Arial"/>
              </a:rPr>
              <a:t>to</a:t>
            </a:r>
            <a:r>
              <a:rPr sz="2800" b="0" spc="-360" dirty="0">
                <a:latin typeface="Arial"/>
                <a:cs typeface="Arial"/>
              </a:rPr>
              <a:t> </a:t>
            </a:r>
            <a:r>
              <a:rPr sz="2800" b="0" spc="-45" dirty="0">
                <a:latin typeface="Arial"/>
                <a:cs typeface="Arial"/>
              </a:rPr>
              <a:t>retreat.</a:t>
            </a:r>
            <a:endParaRPr sz="2800">
              <a:latin typeface="Arial"/>
              <a:cs typeface="Arial"/>
            </a:endParaRPr>
          </a:p>
        </p:txBody>
      </p:sp>
      <p:sp>
        <p:nvSpPr>
          <p:cNvPr id="3" name="object 3"/>
          <p:cNvSpPr/>
          <p:nvPr/>
        </p:nvSpPr>
        <p:spPr>
          <a:xfrm>
            <a:off x="1752600" y="3200399"/>
            <a:ext cx="6096000" cy="32545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705357"/>
            <a:ext cx="8372475" cy="1983739"/>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 pos="3582035" algn="l"/>
              </a:tabLst>
            </a:pPr>
            <a:r>
              <a:rPr sz="3200" b="0" spc="-135" dirty="0">
                <a:latin typeface="Arial"/>
                <a:cs typeface="Arial"/>
              </a:rPr>
              <a:t>Napoleon </a:t>
            </a:r>
            <a:r>
              <a:rPr sz="3200" b="0" spc="-75" dirty="0">
                <a:latin typeface="Arial"/>
                <a:cs typeface="Arial"/>
              </a:rPr>
              <a:t>lost </a:t>
            </a:r>
            <a:r>
              <a:rPr sz="3200" b="0" spc="-105" dirty="0">
                <a:latin typeface="Arial"/>
                <a:cs typeface="Arial"/>
              </a:rPr>
              <a:t>favor </a:t>
            </a:r>
            <a:r>
              <a:rPr sz="3200" b="0" spc="20" dirty="0">
                <a:latin typeface="Arial"/>
                <a:cs typeface="Arial"/>
              </a:rPr>
              <a:t>with </a:t>
            </a:r>
            <a:r>
              <a:rPr sz="3200" b="0" spc="-40" dirty="0">
                <a:latin typeface="Arial"/>
                <a:cs typeface="Arial"/>
              </a:rPr>
              <a:t>the </a:t>
            </a:r>
            <a:r>
              <a:rPr sz="3200" b="0" spc="-190" dirty="0">
                <a:latin typeface="Arial"/>
                <a:cs typeface="Arial"/>
              </a:rPr>
              <a:t>French </a:t>
            </a:r>
            <a:r>
              <a:rPr sz="3200" b="0" spc="-114" dirty="0">
                <a:latin typeface="Arial"/>
                <a:cs typeface="Arial"/>
              </a:rPr>
              <a:t>people </a:t>
            </a:r>
            <a:r>
              <a:rPr sz="3200" b="0" spc="-155" dirty="0">
                <a:latin typeface="Arial"/>
                <a:cs typeface="Arial"/>
              </a:rPr>
              <a:t>and  </a:t>
            </a:r>
            <a:r>
              <a:rPr sz="3200" b="0" spc="-225" dirty="0">
                <a:latin typeface="Arial"/>
                <a:cs typeface="Arial"/>
              </a:rPr>
              <a:t>was </a:t>
            </a:r>
            <a:r>
              <a:rPr sz="3200" b="0" spc="-120" dirty="0">
                <a:latin typeface="Arial"/>
                <a:cs typeface="Arial"/>
              </a:rPr>
              <a:t>exiled</a:t>
            </a:r>
            <a:r>
              <a:rPr sz="3200" b="0" spc="-70" dirty="0">
                <a:latin typeface="Arial"/>
                <a:cs typeface="Arial"/>
              </a:rPr>
              <a:t> </a:t>
            </a:r>
            <a:r>
              <a:rPr sz="3200" b="0" spc="25" dirty="0">
                <a:latin typeface="Arial"/>
                <a:cs typeface="Arial"/>
              </a:rPr>
              <a:t>to</a:t>
            </a:r>
            <a:r>
              <a:rPr sz="3200" b="0" spc="-160" dirty="0">
                <a:latin typeface="Arial"/>
                <a:cs typeface="Arial"/>
              </a:rPr>
              <a:t> </a:t>
            </a:r>
            <a:r>
              <a:rPr sz="3200" b="0" spc="-200" dirty="0">
                <a:latin typeface="Arial"/>
                <a:cs typeface="Arial"/>
              </a:rPr>
              <a:t>Elba.	</a:t>
            </a:r>
            <a:r>
              <a:rPr sz="3200" b="0" spc="-175" dirty="0">
                <a:latin typeface="Arial"/>
                <a:cs typeface="Arial"/>
              </a:rPr>
              <a:t>However, </a:t>
            </a:r>
            <a:r>
              <a:rPr sz="3200" b="0" spc="-250" dirty="0">
                <a:latin typeface="Arial"/>
                <a:cs typeface="Arial"/>
              </a:rPr>
              <a:t>a </a:t>
            </a:r>
            <a:r>
              <a:rPr sz="3200" b="0" spc="-150" dirty="0">
                <a:latin typeface="Arial"/>
                <a:cs typeface="Arial"/>
              </a:rPr>
              <a:t>year</a:t>
            </a:r>
            <a:r>
              <a:rPr sz="3200" b="0" spc="-95" dirty="0">
                <a:latin typeface="Arial"/>
                <a:cs typeface="Arial"/>
              </a:rPr>
              <a:t> </a:t>
            </a:r>
            <a:r>
              <a:rPr sz="3200" b="0" spc="-55" dirty="0">
                <a:latin typeface="Arial"/>
                <a:cs typeface="Arial"/>
              </a:rPr>
              <a:t>later</a:t>
            </a:r>
            <a:r>
              <a:rPr sz="3200" b="0" spc="-165" dirty="0">
                <a:latin typeface="Arial"/>
                <a:cs typeface="Arial"/>
              </a:rPr>
              <a:t> </a:t>
            </a:r>
            <a:r>
              <a:rPr sz="3200" b="0" spc="-150" dirty="0">
                <a:latin typeface="Arial"/>
                <a:cs typeface="Arial"/>
              </a:rPr>
              <a:t>he </a:t>
            </a:r>
            <a:r>
              <a:rPr sz="3200" b="0" spc="-80" dirty="0">
                <a:latin typeface="Arial"/>
                <a:cs typeface="Arial"/>
              </a:rPr>
              <a:t> </a:t>
            </a:r>
            <a:r>
              <a:rPr sz="3200" b="0" spc="-60" dirty="0">
                <a:latin typeface="Arial"/>
                <a:cs typeface="Arial"/>
              </a:rPr>
              <a:t>returned </a:t>
            </a:r>
            <a:r>
              <a:rPr sz="3200" b="0" spc="-155" dirty="0">
                <a:latin typeface="Arial"/>
                <a:cs typeface="Arial"/>
              </a:rPr>
              <a:t>and </a:t>
            </a:r>
            <a:r>
              <a:rPr sz="3200" b="0" spc="-65" dirty="0">
                <a:latin typeface="Arial"/>
                <a:cs typeface="Arial"/>
              </a:rPr>
              <a:t>retook </a:t>
            </a:r>
            <a:r>
              <a:rPr sz="3200" b="0" spc="-85" dirty="0">
                <a:latin typeface="Arial"/>
                <a:cs typeface="Arial"/>
              </a:rPr>
              <a:t>power only </a:t>
            </a:r>
            <a:r>
              <a:rPr sz="3200" b="0" spc="25" dirty="0">
                <a:latin typeface="Arial"/>
                <a:cs typeface="Arial"/>
              </a:rPr>
              <a:t>to </a:t>
            </a:r>
            <a:r>
              <a:rPr sz="3200" b="0" spc="-160" dirty="0">
                <a:latin typeface="Arial"/>
                <a:cs typeface="Arial"/>
              </a:rPr>
              <a:t>lose </a:t>
            </a:r>
            <a:r>
              <a:rPr sz="3200" b="0" spc="-165" dirty="0">
                <a:latin typeface="Arial"/>
                <a:cs typeface="Arial"/>
              </a:rPr>
              <a:t>once  </a:t>
            </a:r>
            <a:r>
              <a:rPr sz="3200" b="0" spc="-185" dirty="0">
                <a:latin typeface="Arial"/>
                <a:cs typeface="Arial"/>
              </a:rPr>
              <a:t>again </a:t>
            </a:r>
            <a:r>
              <a:rPr sz="3200" b="0" spc="-55" dirty="0">
                <a:latin typeface="Arial"/>
                <a:cs typeface="Arial"/>
              </a:rPr>
              <a:t>at </a:t>
            </a:r>
            <a:r>
              <a:rPr sz="3200" b="0" spc="-40" dirty="0">
                <a:latin typeface="Arial"/>
                <a:cs typeface="Arial"/>
              </a:rPr>
              <a:t>the </a:t>
            </a:r>
            <a:r>
              <a:rPr sz="3200" b="0" spc="-90" dirty="0">
                <a:latin typeface="Arial"/>
                <a:cs typeface="Arial"/>
              </a:rPr>
              <a:t>Battle </a:t>
            </a:r>
            <a:r>
              <a:rPr sz="3200" b="0" spc="-10" dirty="0">
                <a:latin typeface="Arial"/>
                <a:cs typeface="Arial"/>
              </a:rPr>
              <a:t>of </a:t>
            </a:r>
            <a:r>
              <a:rPr sz="3200" b="0" spc="-95" dirty="0">
                <a:latin typeface="Arial"/>
                <a:cs typeface="Arial"/>
              </a:rPr>
              <a:t>Waterloo </a:t>
            </a:r>
            <a:r>
              <a:rPr sz="3200" b="0" spc="-145" dirty="0">
                <a:latin typeface="Arial"/>
                <a:cs typeface="Arial"/>
              </a:rPr>
              <a:t>(1815) </a:t>
            </a:r>
            <a:r>
              <a:rPr sz="3200" b="0" spc="-165" dirty="0">
                <a:latin typeface="Arial"/>
                <a:cs typeface="Arial"/>
              </a:rPr>
              <a:t>against</a:t>
            </a:r>
            <a:r>
              <a:rPr sz="3200" b="0" spc="-565" dirty="0">
                <a:latin typeface="Arial"/>
                <a:cs typeface="Arial"/>
              </a:rPr>
              <a:t> </a:t>
            </a:r>
            <a:r>
              <a:rPr sz="3200" b="0" spc="-180" dirty="0">
                <a:latin typeface="Arial"/>
                <a:cs typeface="Arial"/>
              </a:rPr>
              <a:t>an</a:t>
            </a:r>
            <a:endParaRPr sz="3200">
              <a:latin typeface="Arial"/>
              <a:cs typeface="Arial"/>
            </a:endParaRPr>
          </a:p>
        </p:txBody>
      </p:sp>
      <p:sp>
        <p:nvSpPr>
          <p:cNvPr id="3" name="object 3"/>
          <p:cNvSpPr txBox="1"/>
          <p:nvPr/>
        </p:nvSpPr>
        <p:spPr>
          <a:xfrm>
            <a:off x="6002528" y="2757678"/>
            <a:ext cx="3305175" cy="393700"/>
          </a:xfrm>
          <a:prstGeom prst="rect">
            <a:avLst/>
          </a:prstGeom>
        </p:spPr>
        <p:txBody>
          <a:bodyPr vert="horz" wrap="square" lIns="0" tIns="0" rIns="0" bIns="0" rtlCol="0">
            <a:spAutoFit/>
          </a:bodyPr>
          <a:lstStyle/>
          <a:p>
            <a:pPr marL="12700">
              <a:lnSpc>
                <a:spcPct val="100000"/>
              </a:lnSpc>
            </a:pPr>
            <a:r>
              <a:rPr sz="2400" spc="-145" dirty="0">
                <a:solidFill>
                  <a:srgbClr val="0070C0"/>
                </a:solidFill>
                <a:latin typeface="Arial"/>
                <a:cs typeface="Arial"/>
              </a:rPr>
              <a:t>(This </a:t>
            </a:r>
            <a:r>
              <a:rPr sz="2400" spc="-20" dirty="0">
                <a:solidFill>
                  <a:srgbClr val="0070C0"/>
                </a:solidFill>
                <a:latin typeface="Arial"/>
                <a:cs typeface="Arial"/>
              </a:rPr>
              <a:t>time </a:t>
            </a:r>
            <a:r>
              <a:rPr sz="2400" spc="-110" dirty="0">
                <a:solidFill>
                  <a:srgbClr val="0070C0"/>
                </a:solidFill>
                <a:latin typeface="Arial"/>
                <a:cs typeface="Arial"/>
              </a:rPr>
              <a:t>he </a:t>
            </a:r>
            <a:r>
              <a:rPr sz="2400" spc="-165" dirty="0">
                <a:solidFill>
                  <a:srgbClr val="0070C0"/>
                </a:solidFill>
                <a:latin typeface="Arial"/>
                <a:cs typeface="Arial"/>
              </a:rPr>
              <a:t>was </a:t>
            </a:r>
            <a:r>
              <a:rPr sz="2400" spc="-90" dirty="0">
                <a:solidFill>
                  <a:srgbClr val="0070C0"/>
                </a:solidFill>
                <a:latin typeface="Arial"/>
                <a:cs typeface="Arial"/>
              </a:rPr>
              <a:t>exiled</a:t>
            </a:r>
            <a:r>
              <a:rPr sz="2400" spc="-265" dirty="0">
                <a:solidFill>
                  <a:srgbClr val="0070C0"/>
                </a:solidFill>
                <a:latin typeface="Arial"/>
                <a:cs typeface="Arial"/>
              </a:rPr>
              <a:t> </a:t>
            </a:r>
            <a:r>
              <a:rPr sz="2400" spc="5" dirty="0">
                <a:solidFill>
                  <a:srgbClr val="0070C0"/>
                </a:solidFill>
                <a:latin typeface="Arial"/>
                <a:cs typeface="Arial"/>
              </a:rPr>
              <a:t>to</a:t>
            </a:r>
            <a:endParaRPr sz="2400">
              <a:latin typeface="Arial"/>
              <a:cs typeface="Arial"/>
            </a:endParaRPr>
          </a:p>
        </p:txBody>
      </p:sp>
      <p:sp>
        <p:nvSpPr>
          <p:cNvPr id="4" name="object 4"/>
          <p:cNvSpPr txBox="1"/>
          <p:nvPr/>
        </p:nvSpPr>
        <p:spPr>
          <a:xfrm>
            <a:off x="1031239" y="2656117"/>
            <a:ext cx="4808220" cy="887730"/>
          </a:xfrm>
          <a:prstGeom prst="rect">
            <a:avLst/>
          </a:prstGeom>
        </p:spPr>
        <p:txBody>
          <a:bodyPr vert="horz" wrap="square" lIns="0" tIns="0" rIns="0" bIns="0" rtlCol="0">
            <a:spAutoFit/>
          </a:bodyPr>
          <a:lstStyle/>
          <a:p>
            <a:pPr marL="12700">
              <a:lnSpc>
                <a:spcPct val="100000"/>
              </a:lnSpc>
            </a:pPr>
            <a:r>
              <a:rPr sz="3200" spc="-125" dirty="0">
                <a:latin typeface="Arial"/>
                <a:cs typeface="Arial"/>
              </a:rPr>
              <a:t>alliance </a:t>
            </a:r>
            <a:r>
              <a:rPr sz="3200" spc="-10" dirty="0">
                <a:latin typeface="Arial"/>
                <a:cs typeface="Arial"/>
              </a:rPr>
              <a:t>of </a:t>
            </a:r>
            <a:r>
              <a:rPr sz="3200" spc="-180" dirty="0">
                <a:latin typeface="Arial"/>
                <a:cs typeface="Arial"/>
              </a:rPr>
              <a:t>European</a:t>
            </a:r>
            <a:r>
              <a:rPr sz="3200" spc="-330" dirty="0">
                <a:latin typeface="Arial"/>
                <a:cs typeface="Arial"/>
              </a:rPr>
              <a:t> </a:t>
            </a:r>
            <a:r>
              <a:rPr sz="3200" spc="-105" dirty="0">
                <a:latin typeface="Arial"/>
                <a:cs typeface="Arial"/>
              </a:rPr>
              <a:t>nations.</a:t>
            </a:r>
            <a:endParaRPr sz="3200">
              <a:latin typeface="Arial"/>
              <a:cs typeface="Arial"/>
            </a:endParaRPr>
          </a:p>
          <a:p>
            <a:pPr marL="12700">
              <a:lnSpc>
                <a:spcPct val="100000"/>
              </a:lnSpc>
              <a:spcBef>
                <a:spcPts val="50"/>
              </a:spcBef>
            </a:pPr>
            <a:r>
              <a:rPr sz="2400" spc="-145" dirty="0">
                <a:solidFill>
                  <a:srgbClr val="0070C0"/>
                </a:solidFill>
                <a:latin typeface="Arial"/>
                <a:cs typeface="Arial"/>
              </a:rPr>
              <a:t>St. </a:t>
            </a:r>
            <a:r>
              <a:rPr sz="2400" spc="-135" dirty="0">
                <a:solidFill>
                  <a:srgbClr val="0070C0"/>
                </a:solidFill>
                <a:latin typeface="Arial"/>
                <a:cs typeface="Arial"/>
              </a:rPr>
              <a:t>Helena </a:t>
            </a:r>
            <a:r>
              <a:rPr sz="2400" spc="10" dirty="0">
                <a:solidFill>
                  <a:srgbClr val="0070C0"/>
                </a:solidFill>
                <a:latin typeface="Arial"/>
                <a:cs typeface="Arial"/>
              </a:rPr>
              <a:t>off </a:t>
            </a:r>
            <a:r>
              <a:rPr sz="2400" spc="-30" dirty="0">
                <a:solidFill>
                  <a:srgbClr val="0070C0"/>
                </a:solidFill>
                <a:latin typeface="Arial"/>
                <a:cs typeface="Arial"/>
              </a:rPr>
              <a:t>the </a:t>
            </a:r>
            <a:r>
              <a:rPr sz="2400" spc="-125" dirty="0">
                <a:solidFill>
                  <a:srgbClr val="0070C0"/>
                </a:solidFill>
                <a:latin typeface="Arial"/>
                <a:cs typeface="Arial"/>
              </a:rPr>
              <a:t>coast </a:t>
            </a:r>
            <a:r>
              <a:rPr sz="2400" spc="-5" dirty="0">
                <a:solidFill>
                  <a:srgbClr val="0070C0"/>
                </a:solidFill>
                <a:latin typeface="Arial"/>
                <a:cs typeface="Arial"/>
              </a:rPr>
              <a:t>of</a:t>
            </a:r>
            <a:r>
              <a:rPr sz="2400" spc="-380" dirty="0">
                <a:solidFill>
                  <a:srgbClr val="0070C0"/>
                </a:solidFill>
                <a:latin typeface="Arial"/>
                <a:cs typeface="Arial"/>
              </a:rPr>
              <a:t> </a:t>
            </a:r>
            <a:r>
              <a:rPr sz="2400" spc="-85" dirty="0">
                <a:solidFill>
                  <a:srgbClr val="0070C0"/>
                </a:solidFill>
                <a:latin typeface="Arial"/>
                <a:cs typeface="Arial"/>
              </a:rPr>
              <a:t>Africa).</a:t>
            </a:r>
            <a:endParaRPr sz="2400">
              <a:latin typeface="Arial"/>
              <a:cs typeface="Arial"/>
            </a:endParaRPr>
          </a:p>
        </p:txBody>
      </p:sp>
      <p:sp>
        <p:nvSpPr>
          <p:cNvPr id="5" name="object 5"/>
          <p:cNvSpPr/>
          <p:nvPr/>
        </p:nvSpPr>
        <p:spPr>
          <a:xfrm>
            <a:off x="1600200" y="4038600"/>
            <a:ext cx="2667000" cy="2667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531358" y="3617976"/>
            <a:ext cx="3749802" cy="30876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914400" y="732281"/>
            <a:ext cx="8229600" cy="1143000"/>
          </a:xfrm>
          <a:custGeom>
            <a:avLst/>
            <a:gdLst/>
            <a:ahLst/>
            <a:cxnLst/>
            <a:rect l="l" t="t" r="r" b="b"/>
            <a:pathLst>
              <a:path w="8229600" h="1143000">
                <a:moveTo>
                  <a:pt x="0" y="0"/>
                </a:moveTo>
                <a:lnTo>
                  <a:pt x="0" y="1143000"/>
                </a:lnTo>
                <a:lnTo>
                  <a:pt x="8229600" y="1142999"/>
                </a:lnTo>
                <a:lnTo>
                  <a:pt x="8229600" y="0"/>
                </a:lnTo>
                <a:lnTo>
                  <a:pt x="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0025" rIns="0" bIns="0" rtlCol="0">
            <a:spAutoFit/>
          </a:bodyPr>
          <a:lstStyle/>
          <a:p>
            <a:pPr marL="1743075">
              <a:lnSpc>
                <a:spcPct val="100000"/>
              </a:lnSpc>
              <a:spcBef>
                <a:spcPts val="1575"/>
              </a:spcBef>
            </a:pPr>
            <a:r>
              <a:rPr spc="-370" dirty="0"/>
              <a:t>Quick </a:t>
            </a:r>
            <a:r>
              <a:rPr spc="-280" dirty="0"/>
              <a:t>Video</a:t>
            </a:r>
            <a:r>
              <a:rPr spc="-160" dirty="0"/>
              <a:t> </a:t>
            </a:r>
            <a:r>
              <a:rPr spc="-220" dirty="0"/>
              <a:t>4</a:t>
            </a:r>
          </a:p>
        </p:txBody>
      </p:sp>
      <p:sp>
        <p:nvSpPr>
          <p:cNvPr id="4" name="object 4"/>
          <p:cNvSpPr txBox="1"/>
          <p:nvPr/>
        </p:nvSpPr>
        <p:spPr>
          <a:xfrm>
            <a:off x="914400" y="2133600"/>
            <a:ext cx="8229600" cy="457200"/>
          </a:xfrm>
          <a:prstGeom prst="rect">
            <a:avLst/>
          </a:prstGeom>
          <a:solidFill>
            <a:srgbClr val="1F497D"/>
          </a:solidFill>
        </p:spPr>
        <p:txBody>
          <a:bodyPr vert="horz" wrap="square" lIns="0" tIns="37465" rIns="0" bIns="0" rtlCol="0">
            <a:spAutoFit/>
          </a:bodyPr>
          <a:lstStyle/>
          <a:p>
            <a:pPr marL="767715">
              <a:lnSpc>
                <a:spcPct val="100000"/>
              </a:lnSpc>
              <a:spcBef>
                <a:spcPts val="295"/>
              </a:spcBef>
            </a:pPr>
            <a:r>
              <a:rPr sz="2400" i="1" spc="-5" dirty="0">
                <a:solidFill>
                  <a:srgbClr val="FFFFFF"/>
                </a:solidFill>
                <a:latin typeface="Arial"/>
                <a:cs typeface="Arial"/>
              </a:rPr>
              <a:t>All </a:t>
            </a:r>
            <a:r>
              <a:rPr sz="2400" i="1" spc="-50" dirty="0">
                <a:solidFill>
                  <a:srgbClr val="FFFFFF"/>
                </a:solidFill>
                <a:latin typeface="Arial"/>
                <a:cs typeface="Arial"/>
              </a:rPr>
              <a:t>You </a:t>
            </a:r>
            <a:r>
              <a:rPr sz="2400" i="1" spc="-5" dirty="0">
                <a:solidFill>
                  <a:srgbClr val="FFFFFF"/>
                </a:solidFill>
                <a:latin typeface="Arial"/>
                <a:cs typeface="Arial"/>
              </a:rPr>
              <a:t>Need to Know About Napoleon</a:t>
            </a:r>
            <a:r>
              <a:rPr sz="2400" i="1" spc="-55" dirty="0">
                <a:solidFill>
                  <a:srgbClr val="FFFFFF"/>
                </a:solidFill>
                <a:latin typeface="Arial"/>
                <a:cs typeface="Arial"/>
              </a:rPr>
              <a:t> </a:t>
            </a:r>
            <a:r>
              <a:rPr sz="2400" i="1" spc="-10" dirty="0">
                <a:solidFill>
                  <a:srgbClr val="FFFFFF"/>
                </a:solidFill>
                <a:latin typeface="Arial"/>
                <a:cs typeface="Arial"/>
              </a:rPr>
              <a:t>Bonaparte</a:t>
            </a:r>
            <a:endParaRPr sz="2400">
              <a:latin typeface="Arial"/>
              <a:cs typeface="Arial"/>
            </a:endParaRPr>
          </a:p>
        </p:txBody>
      </p:sp>
      <p:sp>
        <p:nvSpPr>
          <p:cNvPr id="5" name="object 5"/>
          <p:cNvSpPr/>
          <p:nvPr/>
        </p:nvSpPr>
        <p:spPr>
          <a:xfrm>
            <a:off x="7921752" y="755904"/>
            <a:ext cx="1072896" cy="107746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99307" y="2994914"/>
            <a:ext cx="8071484" cy="139636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356235" algn="l"/>
              </a:tabLst>
            </a:pPr>
            <a:r>
              <a:rPr sz="2800" b="1" spc="-265" dirty="0">
                <a:solidFill>
                  <a:srgbClr val="002060"/>
                </a:solidFill>
                <a:latin typeface="Arial"/>
                <a:cs typeface="Arial"/>
              </a:rPr>
              <a:t>This </a:t>
            </a:r>
            <a:r>
              <a:rPr sz="2800" b="1" spc="-180" dirty="0">
                <a:solidFill>
                  <a:srgbClr val="002060"/>
                </a:solidFill>
                <a:latin typeface="Arial"/>
                <a:cs typeface="Arial"/>
              </a:rPr>
              <a:t>video </a:t>
            </a:r>
            <a:r>
              <a:rPr sz="2800" b="1" spc="-265" dirty="0">
                <a:solidFill>
                  <a:srgbClr val="002060"/>
                </a:solidFill>
                <a:latin typeface="Arial"/>
                <a:cs typeface="Arial"/>
              </a:rPr>
              <a:t>is </a:t>
            </a:r>
            <a:r>
              <a:rPr sz="2800" b="1" spc="-175" dirty="0">
                <a:solidFill>
                  <a:srgbClr val="002060"/>
                </a:solidFill>
                <a:latin typeface="Arial"/>
                <a:cs typeface="Arial"/>
              </a:rPr>
              <a:t>a </a:t>
            </a:r>
            <a:r>
              <a:rPr sz="2800" b="1" spc="-220" dirty="0">
                <a:solidFill>
                  <a:srgbClr val="002060"/>
                </a:solidFill>
                <a:latin typeface="Arial"/>
                <a:cs typeface="Arial"/>
              </a:rPr>
              <a:t>quick </a:t>
            </a:r>
            <a:r>
              <a:rPr sz="2800" b="1" spc="-225" dirty="0">
                <a:solidFill>
                  <a:srgbClr val="002060"/>
                </a:solidFill>
                <a:latin typeface="Arial"/>
                <a:cs typeface="Arial"/>
              </a:rPr>
              <a:t>summary </a:t>
            </a:r>
            <a:r>
              <a:rPr sz="2800" b="1" spc="-125" dirty="0">
                <a:solidFill>
                  <a:srgbClr val="002060"/>
                </a:solidFill>
                <a:latin typeface="Arial"/>
                <a:cs typeface="Arial"/>
              </a:rPr>
              <a:t>of </a:t>
            </a:r>
            <a:r>
              <a:rPr sz="2800" b="1" spc="-190" dirty="0">
                <a:solidFill>
                  <a:srgbClr val="002060"/>
                </a:solidFill>
                <a:latin typeface="Arial"/>
                <a:cs typeface="Arial"/>
              </a:rPr>
              <a:t>Napoleon's </a:t>
            </a:r>
            <a:r>
              <a:rPr sz="2800" b="1" spc="-110" dirty="0">
                <a:solidFill>
                  <a:srgbClr val="002060"/>
                </a:solidFill>
                <a:latin typeface="Arial"/>
                <a:cs typeface="Arial"/>
              </a:rPr>
              <a:t>life </a:t>
            </a:r>
            <a:r>
              <a:rPr sz="2800" b="1" spc="-200" dirty="0">
                <a:solidFill>
                  <a:srgbClr val="002060"/>
                </a:solidFill>
                <a:latin typeface="Arial"/>
                <a:cs typeface="Arial"/>
              </a:rPr>
              <a:t>and  </a:t>
            </a:r>
            <a:r>
              <a:rPr sz="2800" b="1" spc="-225" dirty="0">
                <a:solidFill>
                  <a:srgbClr val="002060"/>
                </a:solidFill>
                <a:latin typeface="Arial"/>
                <a:cs typeface="Arial"/>
              </a:rPr>
              <a:t>significance </a:t>
            </a:r>
            <a:r>
              <a:rPr sz="2800" b="1" spc="-150" dirty="0">
                <a:solidFill>
                  <a:srgbClr val="002060"/>
                </a:solidFill>
                <a:latin typeface="Arial"/>
                <a:cs typeface="Arial"/>
              </a:rPr>
              <a:t>in </a:t>
            </a:r>
            <a:r>
              <a:rPr sz="2800" b="1" spc="-225" dirty="0">
                <a:solidFill>
                  <a:srgbClr val="002060"/>
                </a:solidFill>
                <a:latin typeface="Arial"/>
                <a:cs typeface="Arial"/>
              </a:rPr>
              <a:t>European</a:t>
            </a:r>
            <a:r>
              <a:rPr sz="2800" b="1" spc="-105" dirty="0">
                <a:solidFill>
                  <a:srgbClr val="002060"/>
                </a:solidFill>
                <a:latin typeface="Arial"/>
                <a:cs typeface="Arial"/>
              </a:rPr>
              <a:t> </a:t>
            </a:r>
            <a:r>
              <a:rPr sz="2800" b="1" spc="-190" dirty="0">
                <a:solidFill>
                  <a:srgbClr val="002060"/>
                </a:solidFill>
                <a:latin typeface="Arial"/>
                <a:cs typeface="Arial"/>
              </a:rPr>
              <a:t>history.</a:t>
            </a:r>
            <a:endParaRPr sz="2800">
              <a:latin typeface="Arial"/>
              <a:cs typeface="Arial"/>
            </a:endParaRPr>
          </a:p>
          <a:p>
            <a:pPr marL="355600" indent="-342900">
              <a:lnSpc>
                <a:spcPct val="100000"/>
              </a:lnSpc>
              <a:spcBef>
                <a:spcPts val="670"/>
              </a:spcBef>
              <a:buClr>
                <a:srgbClr val="002060"/>
              </a:buClr>
              <a:buFont typeface="Arial"/>
              <a:buChar char="•"/>
              <a:tabLst>
                <a:tab pos="354965" algn="l"/>
                <a:tab pos="355600" algn="l"/>
              </a:tabLst>
            </a:pPr>
            <a:r>
              <a:rPr sz="2800" b="1" u="heavy" spc="-140" dirty="0">
                <a:solidFill>
                  <a:srgbClr val="0000FF"/>
                </a:solidFill>
                <a:latin typeface="Arial"/>
                <a:cs typeface="Arial"/>
                <a:hlinkClick r:id="rId3"/>
              </a:rPr>
              <a:t>http://www.youtube.com/watch?v=tfHnwqtJT9U</a:t>
            </a:r>
            <a:endParaRPr sz="2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p:nvPr/>
        </p:nvSpPr>
        <p:spPr>
          <a:xfrm>
            <a:off x="914400" y="732281"/>
            <a:ext cx="8229600" cy="1143000"/>
          </a:xfrm>
          <a:custGeom>
            <a:avLst/>
            <a:gdLst/>
            <a:ahLst/>
            <a:cxnLst/>
            <a:rect l="l" t="t" r="r" b="b"/>
            <a:pathLst>
              <a:path w="8229600" h="1143000">
                <a:moveTo>
                  <a:pt x="0" y="0"/>
                </a:moveTo>
                <a:lnTo>
                  <a:pt x="0" y="1143000"/>
                </a:lnTo>
                <a:lnTo>
                  <a:pt x="8229600" y="1142999"/>
                </a:lnTo>
                <a:lnTo>
                  <a:pt x="8229600" y="0"/>
                </a:lnTo>
                <a:lnTo>
                  <a:pt x="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0025" rIns="0" bIns="0" rtlCol="0">
            <a:spAutoFit/>
          </a:bodyPr>
          <a:lstStyle/>
          <a:p>
            <a:pPr marL="1743075">
              <a:lnSpc>
                <a:spcPct val="100000"/>
              </a:lnSpc>
              <a:spcBef>
                <a:spcPts val="1575"/>
              </a:spcBef>
            </a:pPr>
            <a:r>
              <a:rPr spc="-370" dirty="0"/>
              <a:t>Quick </a:t>
            </a:r>
            <a:r>
              <a:rPr spc="-280" dirty="0"/>
              <a:t>Video</a:t>
            </a:r>
            <a:r>
              <a:rPr spc="-160" dirty="0"/>
              <a:t> </a:t>
            </a:r>
            <a:r>
              <a:rPr spc="-220" dirty="0"/>
              <a:t>5</a:t>
            </a:r>
          </a:p>
        </p:txBody>
      </p:sp>
      <p:sp>
        <p:nvSpPr>
          <p:cNvPr id="4" name="object 4"/>
          <p:cNvSpPr txBox="1"/>
          <p:nvPr/>
        </p:nvSpPr>
        <p:spPr>
          <a:xfrm>
            <a:off x="914400" y="2133600"/>
            <a:ext cx="8229600" cy="457200"/>
          </a:xfrm>
          <a:prstGeom prst="rect">
            <a:avLst/>
          </a:prstGeom>
          <a:solidFill>
            <a:srgbClr val="1F497D"/>
          </a:solidFill>
        </p:spPr>
        <p:txBody>
          <a:bodyPr vert="horz" wrap="square" lIns="0" tIns="37465" rIns="0" bIns="0" rtlCol="0">
            <a:spAutoFit/>
          </a:bodyPr>
          <a:lstStyle/>
          <a:p>
            <a:pPr marL="489584">
              <a:lnSpc>
                <a:spcPct val="100000"/>
              </a:lnSpc>
              <a:spcBef>
                <a:spcPts val="295"/>
              </a:spcBef>
            </a:pPr>
            <a:r>
              <a:rPr sz="2400" i="1" spc="-5" dirty="0">
                <a:solidFill>
                  <a:srgbClr val="FFFFFF"/>
                </a:solidFill>
                <a:latin typeface="Arial"/>
                <a:cs typeface="Arial"/>
              </a:rPr>
              <a:t>The French Revolution – From Louis XVI to</a:t>
            </a:r>
            <a:r>
              <a:rPr sz="2400" i="1" spc="35" dirty="0">
                <a:solidFill>
                  <a:srgbClr val="FFFFFF"/>
                </a:solidFill>
                <a:latin typeface="Arial"/>
                <a:cs typeface="Arial"/>
              </a:rPr>
              <a:t> </a:t>
            </a:r>
            <a:r>
              <a:rPr sz="2400" i="1" spc="-10" dirty="0">
                <a:solidFill>
                  <a:srgbClr val="FFFFFF"/>
                </a:solidFill>
                <a:latin typeface="Arial"/>
                <a:cs typeface="Arial"/>
              </a:rPr>
              <a:t>Napoleon</a:t>
            </a:r>
            <a:endParaRPr sz="2400">
              <a:latin typeface="Arial"/>
              <a:cs typeface="Arial"/>
            </a:endParaRPr>
          </a:p>
        </p:txBody>
      </p:sp>
      <p:sp>
        <p:nvSpPr>
          <p:cNvPr id="5" name="object 5"/>
          <p:cNvSpPr/>
          <p:nvPr/>
        </p:nvSpPr>
        <p:spPr>
          <a:xfrm>
            <a:off x="7921752" y="755904"/>
            <a:ext cx="1072896" cy="1077467"/>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body" idx="1"/>
          </p:nvPr>
        </p:nvSpPr>
        <p:spPr>
          <a:prstGeom prst="rect">
            <a:avLst/>
          </a:prstGeom>
        </p:spPr>
        <p:txBody>
          <a:bodyPr vert="horz" wrap="square" lIns="0" tIns="0" rIns="0" bIns="0" rtlCol="0">
            <a:spAutoFit/>
          </a:bodyPr>
          <a:lstStyle/>
          <a:p>
            <a:pPr marL="397510" marR="5080" indent="-342900">
              <a:lnSpc>
                <a:spcPct val="100000"/>
              </a:lnSpc>
              <a:buFont typeface="Arial"/>
              <a:buChar char="•"/>
              <a:tabLst>
                <a:tab pos="398145" algn="l"/>
                <a:tab pos="398780" algn="l"/>
              </a:tabLst>
            </a:pPr>
            <a:r>
              <a:rPr spc="-265" dirty="0"/>
              <a:t>This </a:t>
            </a:r>
            <a:r>
              <a:rPr spc="-180" dirty="0"/>
              <a:t>video </a:t>
            </a:r>
            <a:r>
              <a:rPr spc="-195" dirty="0"/>
              <a:t>starts </a:t>
            </a:r>
            <a:r>
              <a:rPr spc="-100" dirty="0"/>
              <a:t>off </a:t>
            </a:r>
            <a:r>
              <a:rPr spc="-90" dirty="0"/>
              <a:t>with </a:t>
            </a:r>
            <a:r>
              <a:rPr spc="-175" dirty="0"/>
              <a:t>a </a:t>
            </a:r>
            <a:r>
              <a:rPr spc="-125" dirty="0"/>
              <a:t>brief </a:t>
            </a:r>
            <a:r>
              <a:rPr spc="-185" dirty="0"/>
              <a:t>history </a:t>
            </a:r>
            <a:r>
              <a:rPr spc="-125" dirty="0"/>
              <a:t>of </a:t>
            </a:r>
            <a:r>
              <a:rPr spc="-105" dirty="0"/>
              <a:t>the </a:t>
            </a:r>
            <a:r>
              <a:rPr spc="-254" dirty="0"/>
              <a:t>French  </a:t>
            </a:r>
            <a:r>
              <a:rPr spc="-225" dirty="0"/>
              <a:t>monarchy </a:t>
            </a:r>
            <a:r>
              <a:rPr spc="-135" dirty="0"/>
              <a:t>then </a:t>
            </a:r>
            <a:r>
              <a:rPr spc="-305" dirty="0"/>
              <a:t>goes </a:t>
            </a:r>
            <a:r>
              <a:rPr spc="-130" dirty="0"/>
              <a:t>into </a:t>
            </a:r>
            <a:r>
              <a:rPr spc="-105" dirty="0"/>
              <a:t>the </a:t>
            </a:r>
            <a:r>
              <a:rPr spc="-254" dirty="0"/>
              <a:t>French </a:t>
            </a:r>
            <a:r>
              <a:rPr spc="-190" dirty="0"/>
              <a:t>Revolution </a:t>
            </a:r>
            <a:r>
              <a:rPr spc="-200" dirty="0"/>
              <a:t>and </a:t>
            </a:r>
            <a:r>
              <a:rPr spc="-105" dirty="0"/>
              <a:t>the  </a:t>
            </a:r>
            <a:r>
              <a:rPr spc="-185" dirty="0"/>
              <a:t>exploits </a:t>
            </a:r>
            <a:r>
              <a:rPr spc="-125" dirty="0"/>
              <a:t>of</a:t>
            </a:r>
            <a:r>
              <a:rPr spc="-190" dirty="0"/>
              <a:t> </a:t>
            </a:r>
            <a:r>
              <a:rPr spc="-160" dirty="0"/>
              <a:t>Napoleon.</a:t>
            </a:r>
          </a:p>
          <a:p>
            <a:pPr marL="397510" marR="63500" indent="-342900">
              <a:lnSpc>
                <a:spcPct val="100000"/>
              </a:lnSpc>
              <a:spcBef>
                <a:spcPts val="670"/>
              </a:spcBef>
              <a:buFont typeface="Arial"/>
              <a:buChar char="•"/>
              <a:tabLst>
                <a:tab pos="398145" algn="l"/>
                <a:tab pos="398780" algn="l"/>
              </a:tabLst>
            </a:pPr>
            <a:r>
              <a:rPr spc="-200" dirty="0"/>
              <a:t>Although </a:t>
            </a:r>
            <a:r>
              <a:rPr spc="-165" dirty="0"/>
              <a:t>its </a:t>
            </a:r>
            <a:r>
              <a:rPr spc="-185" dirty="0"/>
              <a:t>only </a:t>
            </a:r>
            <a:r>
              <a:rPr spc="-150" dirty="0"/>
              <a:t>four </a:t>
            </a:r>
            <a:r>
              <a:rPr spc="-190" dirty="0"/>
              <a:t>minutes </a:t>
            </a:r>
            <a:r>
              <a:rPr spc="-225" dirty="0"/>
              <a:t>long </a:t>
            </a:r>
            <a:r>
              <a:rPr spc="-160" dirty="0"/>
              <a:t>it’s </a:t>
            </a:r>
            <a:r>
              <a:rPr spc="-175" dirty="0"/>
              <a:t>a </a:t>
            </a:r>
            <a:r>
              <a:rPr spc="-185" dirty="0"/>
              <a:t>decent </a:t>
            </a:r>
            <a:r>
              <a:rPr spc="-145" dirty="0"/>
              <a:t>review  </a:t>
            </a:r>
            <a:r>
              <a:rPr spc="-125" dirty="0"/>
              <a:t>of </a:t>
            </a:r>
            <a:r>
              <a:rPr spc="-105" dirty="0"/>
              <a:t>the </a:t>
            </a:r>
            <a:r>
              <a:rPr spc="-254" dirty="0"/>
              <a:t>French </a:t>
            </a:r>
            <a:r>
              <a:rPr spc="-204" dirty="0"/>
              <a:t>events </a:t>
            </a:r>
            <a:r>
              <a:rPr spc="-80" dirty="0"/>
              <a:t>at </a:t>
            </a:r>
            <a:r>
              <a:rPr spc="-175" dirty="0"/>
              <a:t>this</a:t>
            </a:r>
            <a:r>
              <a:rPr spc="-160" dirty="0"/>
              <a:t> </a:t>
            </a:r>
            <a:r>
              <a:rPr spc="-90" dirty="0"/>
              <a:t>time.</a:t>
            </a:r>
          </a:p>
          <a:p>
            <a:pPr marL="397510" indent="-342900">
              <a:lnSpc>
                <a:spcPct val="100000"/>
              </a:lnSpc>
              <a:spcBef>
                <a:spcPts val="670"/>
              </a:spcBef>
              <a:buClr>
                <a:srgbClr val="002060"/>
              </a:buClr>
              <a:buFont typeface="Arial"/>
              <a:buChar char="•"/>
              <a:tabLst>
                <a:tab pos="397510" algn="l"/>
                <a:tab pos="398145" algn="l"/>
              </a:tabLst>
            </a:pPr>
            <a:r>
              <a:rPr u="heavy" spc="-150" dirty="0">
                <a:solidFill>
                  <a:srgbClr val="0000FF"/>
                </a:solidFill>
                <a:hlinkClick r:id="rId3"/>
              </a:rPr>
              <a:t>http://www.youtube.com/watch?v=IF4lPWU_qxY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uses of French Rev Diagram.gif"/>
          <p:cNvPicPr>
            <a:picLocks noChangeAspect="1"/>
          </p:cNvPicPr>
          <p:nvPr/>
        </p:nvPicPr>
        <p:blipFill>
          <a:blip r:embed="rId2"/>
          <a:stretch>
            <a:fillRect/>
          </a:stretch>
        </p:blipFill>
        <p:spPr>
          <a:xfrm>
            <a:off x="457200" y="970732"/>
            <a:ext cx="9097678" cy="57348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5007" y="999744"/>
            <a:ext cx="5092193" cy="553998"/>
          </a:xfrm>
          <a:prstGeom prst="rect">
            <a:avLst/>
          </a:prstGeom>
        </p:spPr>
        <p:txBody>
          <a:bodyPr vert="horz" wrap="square" lIns="0" tIns="0" rIns="0" bIns="0" rtlCol="0">
            <a:spAutoFit/>
          </a:bodyPr>
          <a:lstStyle/>
          <a:p>
            <a:pPr marL="12700">
              <a:lnSpc>
                <a:spcPct val="100000"/>
              </a:lnSpc>
            </a:pPr>
            <a:r>
              <a:rPr sz="3600" i="1" spc="-265" dirty="0">
                <a:latin typeface="Arial-BoldItalicMT"/>
                <a:cs typeface="Arial-BoldItalicMT"/>
              </a:rPr>
              <a:t>Revolution </a:t>
            </a:r>
            <a:r>
              <a:rPr sz="3600" i="1" spc="-215" dirty="0" smtClean="0">
                <a:latin typeface="Arial-BoldItalicMT"/>
                <a:cs typeface="Arial-BoldItalicMT"/>
              </a:rPr>
              <a:t>in</a:t>
            </a:r>
            <a:r>
              <a:rPr lang="en-US" sz="3600" i="1" spc="-160" dirty="0" smtClean="0">
                <a:latin typeface="Arial-BoldItalicMT"/>
                <a:cs typeface="Arial-BoldItalicMT"/>
              </a:rPr>
              <a:t> </a:t>
            </a:r>
            <a:r>
              <a:rPr sz="3600" i="1" spc="-350" dirty="0" smtClean="0">
                <a:latin typeface="Arial-BoldItalicMT"/>
                <a:cs typeface="Arial-BoldItalicMT"/>
              </a:rPr>
              <a:t>France</a:t>
            </a:r>
            <a:r>
              <a:rPr sz="3600" i="1" spc="-350" dirty="0">
                <a:latin typeface="Arial-BoldItalicMT"/>
                <a:cs typeface="Arial-BoldItalicMT"/>
              </a:rPr>
              <a:t>?</a:t>
            </a:r>
            <a:endParaRPr sz="3600" dirty="0">
              <a:latin typeface="Arial-BoldItalicMT"/>
              <a:cs typeface="Arial-BoldItalicMT"/>
            </a:endParaRPr>
          </a:p>
        </p:txBody>
      </p:sp>
      <p:sp>
        <p:nvSpPr>
          <p:cNvPr id="3" name="object 3"/>
          <p:cNvSpPr txBox="1"/>
          <p:nvPr/>
        </p:nvSpPr>
        <p:spPr>
          <a:xfrm>
            <a:off x="992896" y="2159254"/>
            <a:ext cx="7615555" cy="4196715"/>
          </a:xfrm>
          <a:prstGeom prst="rect">
            <a:avLst/>
          </a:prstGeom>
        </p:spPr>
        <p:txBody>
          <a:bodyPr vert="horz" wrap="square" lIns="0" tIns="0" rIns="0" bIns="0" rtlCol="0">
            <a:spAutoFit/>
          </a:bodyPr>
          <a:lstStyle/>
          <a:p>
            <a:pPr marL="355600" marR="582930" indent="-343535">
              <a:lnSpc>
                <a:spcPts val="3460"/>
              </a:lnSpc>
            </a:pPr>
            <a:r>
              <a:rPr sz="3200" spc="-280" dirty="0">
                <a:latin typeface="Arial"/>
                <a:cs typeface="Arial"/>
              </a:rPr>
              <a:t>+ </a:t>
            </a:r>
            <a:r>
              <a:rPr sz="3200" spc="-220" dirty="0">
                <a:latin typeface="Arial"/>
                <a:cs typeface="Arial"/>
              </a:rPr>
              <a:t>France </a:t>
            </a:r>
            <a:r>
              <a:rPr sz="3200" spc="-155" dirty="0">
                <a:latin typeface="Arial"/>
                <a:cs typeface="Arial"/>
              </a:rPr>
              <a:t>had </a:t>
            </a:r>
            <a:r>
              <a:rPr sz="3200" spc="-120" dirty="0">
                <a:latin typeface="Arial"/>
                <a:cs typeface="Arial"/>
              </a:rPr>
              <a:t>absolute </a:t>
            </a:r>
            <a:r>
              <a:rPr sz="3200" spc="-100" dirty="0">
                <a:latin typeface="Arial"/>
                <a:cs typeface="Arial"/>
              </a:rPr>
              <a:t>rulers </a:t>
            </a:r>
            <a:r>
              <a:rPr sz="3200" spc="-75" dirty="0">
                <a:latin typeface="Arial"/>
                <a:cs typeface="Arial"/>
              </a:rPr>
              <a:t>who </a:t>
            </a:r>
            <a:r>
              <a:rPr sz="3200" spc="-90" dirty="0">
                <a:latin typeface="Arial"/>
                <a:cs typeface="Arial"/>
              </a:rPr>
              <a:t>lived  </a:t>
            </a:r>
            <a:r>
              <a:rPr sz="3200" spc="-150" dirty="0">
                <a:latin typeface="Arial"/>
                <a:cs typeface="Arial"/>
              </a:rPr>
              <a:t>lavish </a:t>
            </a:r>
            <a:r>
              <a:rPr sz="3200" spc="-105" dirty="0">
                <a:latin typeface="Arial"/>
                <a:cs typeface="Arial"/>
              </a:rPr>
              <a:t>lifestyles </a:t>
            </a:r>
            <a:r>
              <a:rPr sz="3200" spc="-155" dirty="0">
                <a:latin typeface="Arial"/>
                <a:cs typeface="Arial"/>
              </a:rPr>
              <a:t>and </a:t>
            </a:r>
            <a:r>
              <a:rPr sz="3200" spc="-125" dirty="0">
                <a:latin typeface="Arial"/>
                <a:cs typeface="Arial"/>
              </a:rPr>
              <a:t>spent </a:t>
            </a:r>
            <a:r>
              <a:rPr sz="3200" spc="-250" dirty="0">
                <a:latin typeface="Arial"/>
                <a:cs typeface="Arial"/>
              </a:rPr>
              <a:t>a </a:t>
            </a:r>
            <a:r>
              <a:rPr sz="3200" spc="30" dirty="0">
                <a:latin typeface="Arial"/>
                <a:cs typeface="Arial"/>
              </a:rPr>
              <a:t>lot </a:t>
            </a:r>
            <a:r>
              <a:rPr sz="3200" spc="-10" dirty="0">
                <a:latin typeface="Arial"/>
                <a:cs typeface="Arial"/>
              </a:rPr>
              <a:t>of</a:t>
            </a:r>
            <a:r>
              <a:rPr sz="3200" spc="-310" dirty="0">
                <a:latin typeface="Arial"/>
                <a:cs typeface="Arial"/>
              </a:rPr>
              <a:t> </a:t>
            </a:r>
            <a:r>
              <a:rPr sz="3200" spc="-135" dirty="0">
                <a:latin typeface="Arial"/>
                <a:cs typeface="Arial"/>
              </a:rPr>
              <a:t>money</a:t>
            </a:r>
            <a:endParaRPr sz="3200">
              <a:latin typeface="Arial"/>
              <a:cs typeface="Arial"/>
            </a:endParaRPr>
          </a:p>
          <a:p>
            <a:pPr marL="12700">
              <a:lnSpc>
                <a:spcPct val="100000"/>
              </a:lnSpc>
              <a:spcBef>
                <a:spcPts val="330"/>
              </a:spcBef>
            </a:pPr>
            <a:r>
              <a:rPr sz="3200" spc="-280" dirty="0">
                <a:latin typeface="Arial"/>
                <a:cs typeface="Arial"/>
              </a:rPr>
              <a:t>+  </a:t>
            </a:r>
            <a:r>
              <a:rPr sz="3200" spc="-40" dirty="0">
                <a:latin typeface="Arial"/>
                <a:cs typeface="Arial"/>
              </a:rPr>
              <a:t>the </a:t>
            </a:r>
            <a:r>
              <a:rPr sz="3200" spc="-60" dirty="0">
                <a:latin typeface="Arial"/>
                <a:cs typeface="Arial"/>
              </a:rPr>
              <a:t>lower </a:t>
            </a:r>
            <a:r>
              <a:rPr sz="3200" spc="-250" dirty="0">
                <a:latin typeface="Arial"/>
                <a:cs typeface="Arial"/>
              </a:rPr>
              <a:t>classes </a:t>
            </a:r>
            <a:r>
              <a:rPr sz="3200" spc="-110" dirty="0">
                <a:latin typeface="Arial"/>
                <a:cs typeface="Arial"/>
              </a:rPr>
              <a:t>paid </a:t>
            </a:r>
            <a:r>
              <a:rPr sz="3200" spc="-105" dirty="0">
                <a:latin typeface="Arial"/>
                <a:cs typeface="Arial"/>
              </a:rPr>
              <a:t>most </a:t>
            </a:r>
            <a:r>
              <a:rPr sz="3200" spc="-10" dirty="0">
                <a:latin typeface="Arial"/>
                <a:cs typeface="Arial"/>
              </a:rPr>
              <a:t>of </a:t>
            </a:r>
            <a:r>
              <a:rPr sz="3200" spc="-40" dirty="0">
                <a:latin typeface="Arial"/>
                <a:cs typeface="Arial"/>
              </a:rPr>
              <a:t>the</a:t>
            </a:r>
            <a:r>
              <a:rPr sz="3200" spc="-645" dirty="0">
                <a:latin typeface="Arial"/>
                <a:cs typeface="Arial"/>
              </a:rPr>
              <a:t> </a:t>
            </a:r>
            <a:r>
              <a:rPr sz="3200" spc="-200" dirty="0">
                <a:latin typeface="Arial"/>
                <a:cs typeface="Arial"/>
              </a:rPr>
              <a:t>taxes</a:t>
            </a:r>
            <a:endParaRPr sz="3200">
              <a:latin typeface="Arial"/>
              <a:cs typeface="Arial"/>
            </a:endParaRPr>
          </a:p>
          <a:p>
            <a:pPr marL="355600" marR="5080" indent="-342900">
              <a:lnSpc>
                <a:spcPts val="3460"/>
              </a:lnSpc>
              <a:spcBef>
                <a:spcPts val="815"/>
              </a:spcBef>
            </a:pPr>
            <a:r>
              <a:rPr sz="3200" spc="-280" dirty="0">
                <a:latin typeface="Arial"/>
                <a:cs typeface="Arial"/>
              </a:rPr>
              <a:t>+ </a:t>
            </a:r>
            <a:r>
              <a:rPr sz="3200" spc="-40" dirty="0">
                <a:latin typeface="Arial"/>
                <a:cs typeface="Arial"/>
              </a:rPr>
              <a:t>the </a:t>
            </a:r>
            <a:r>
              <a:rPr sz="3200" spc="-110" dirty="0">
                <a:latin typeface="Arial"/>
                <a:cs typeface="Arial"/>
              </a:rPr>
              <a:t>Enlightenment </a:t>
            </a:r>
            <a:r>
              <a:rPr sz="3200" spc="-80" dirty="0">
                <a:latin typeface="Arial"/>
                <a:cs typeface="Arial"/>
              </a:rPr>
              <a:t>brought about </a:t>
            </a:r>
            <a:r>
              <a:rPr sz="3200" spc="-114" dirty="0">
                <a:latin typeface="Arial"/>
                <a:cs typeface="Arial"/>
              </a:rPr>
              <a:t>new</a:t>
            </a:r>
            <a:r>
              <a:rPr sz="3200" spc="-300" dirty="0">
                <a:latin typeface="Arial"/>
                <a:cs typeface="Arial"/>
              </a:rPr>
              <a:t> </a:t>
            </a:r>
            <a:r>
              <a:rPr sz="3200" spc="-180" dirty="0">
                <a:latin typeface="Arial"/>
                <a:cs typeface="Arial"/>
              </a:rPr>
              <a:t>ideas  </a:t>
            </a:r>
            <a:r>
              <a:rPr sz="3200" spc="-80" dirty="0">
                <a:latin typeface="Arial"/>
                <a:cs typeface="Arial"/>
              </a:rPr>
              <a:t>about </a:t>
            </a:r>
            <a:r>
              <a:rPr sz="3200" spc="-30" dirty="0">
                <a:latin typeface="Arial"/>
                <a:cs typeface="Arial"/>
              </a:rPr>
              <a:t>better </a:t>
            </a:r>
            <a:r>
              <a:rPr sz="3200" spc="-100" dirty="0">
                <a:latin typeface="Arial"/>
                <a:cs typeface="Arial"/>
              </a:rPr>
              <a:t>forms </a:t>
            </a:r>
            <a:r>
              <a:rPr sz="3200" spc="-10" dirty="0">
                <a:latin typeface="Arial"/>
                <a:cs typeface="Arial"/>
              </a:rPr>
              <a:t>of</a:t>
            </a:r>
            <a:r>
              <a:rPr sz="3200" spc="-445" dirty="0">
                <a:latin typeface="Arial"/>
                <a:cs typeface="Arial"/>
              </a:rPr>
              <a:t> </a:t>
            </a:r>
            <a:r>
              <a:rPr sz="3200" spc="-114" dirty="0">
                <a:latin typeface="Arial"/>
                <a:cs typeface="Arial"/>
              </a:rPr>
              <a:t>government</a:t>
            </a:r>
            <a:endParaRPr sz="3200">
              <a:latin typeface="Arial"/>
              <a:cs typeface="Arial"/>
            </a:endParaRPr>
          </a:p>
          <a:p>
            <a:pPr marL="355600" marR="798195" indent="-342900">
              <a:lnSpc>
                <a:spcPts val="3460"/>
              </a:lnSpc>
              <a:spcBef>
                <a:spcPts val="765"/>
              </a:spcBef>
            </a:pPr>
            <a:r>
              <a:rPr sz="3200" spc="-280" dirty="0">
                <a:latin typeface="Arial"/>
                <a:cs typeface="Arial"/>
              </a:rPr>
              <a:t>+ </a:t>
            </a:r>
            <a:r>
              <a:rPr sz="3200" spc="-40" dirty="0">
                <a:latin typeface="Arial"/>
                <a:cs typeface="Arial"/>
              </a:rPr>
              <a:t>the </a:t>
            </a:r>
            <a:r>
              <a:rPr sz="3200" spc="-290" dirty="0">
                <a:latin typeface="Arial"/>
                <a:cs typeface="Arial"/>
              </a:rPr>
              <a:t>U.S. </a:t>
            </a:r>
            <a:r>
              <a:rPr sz="3200" spc="-225" dirty="0">
                <a:latin typeface="Arial"/>
                <a:cs typeface="Arial"/>
              </a:rPr>
              <a:t>was </a:t>
            </a:r>
            <a:r>
              <a:rPr sz="3200" spc="-180" dirty="0">
                <a:latin typeface="Arial"/>
                <a:cs typeface="Arial"/>
              </a:rPr>
              <a:t>an </a:t>
            </a:r>
            <a:r>
              <a:rPr sz="3200" spc="-165" dirty="0">
                <a:latin typeface="Arial"/>
                <a:cs typeface="Arial"/>
              </a:rPr>
              <a:t>example </a:t>
            </a:r>
            <a:r>
              <a:rPr sz="3200" spc="-10" dirty="0">
                <a:latin typeface="Arial"/>
                <a:cs typeface="Arial"/>
              </a:rPr>
              <a:t>of </a:t>
            </a:r>
            <a:r>
              <a:rPr sz="3200" spc="-100" dirty="0">
                <a:latin typeface="Arial"/>
                <a:cs typeface="Arial"/>
              </a:rPr>
              <a:t>enlightened  </a:t>
            </a:r>
            <a:r>
              <a:rPr sz="3200" spc="-114" dirty="0">
                <a:latin typeface="Arial"/>
                <a:cs typeface="Arial"/>
              </a:rPr>
              <a:t>government</a:t>
            </a:r>
            <a:endParaRPr sz="3200">
              <a:latin typeface="Arial"/>
              <a:cs typeface="Arial"/>
            </a:endParaRPr>
          </a:p>
          <a:p>
            <a:pPr marL="12700">
              <a:lnSpc>
                <a:spcPct val="100000"/>
              </a:lnSpc>
              <a:spcBef>
                <a:spcPts val="2445"/>
              </a:spcBef>
            </a:pPr>
            <a:r>
              <a:rPr sz="3200" spc="-280" dirty="0">
                <a:latin typeface="Arial"/>
                <a:cs typeface="Arial"/>
              </a:rPr>
              <a:t>= </a:t>
            </a:r>
            <a:r>
              <a:rPr sz="3200" spc="-60" dirty="0">
                <a:latin typeface="Arial"/>
                <a:cs typeface="Arial"/>
              </a:rPr>
              <a:t>revolution </a:t>
            </a:r>
            <a:r>
              <a:rPr sz="3200" spc="-45" dirty="0">
                <a:latin typeface="Arial"/>
                <a:cs typeface="Arial"/>
              </a:rPr>
              <a:t>in</a:t>
            </a:r>
            <a:r>
              <a:rPr sz="3200" spc="-145" dirty="0">
                <a:latin typeface="Arial"/>
                <a:cs typeface="Arial"/>
              </a:rPr>
              <a:t> </a:t>
            </a:r>
            <a:r>
              <a:rPr sz="3200" spc="-220" dirty="0">
                <a:latin typeface="Arial"/>
                <a:cs typeface="Arial"/>
              </a:rPr>
              <a:t>France</a:t>
            </a:r>
            <a:endParaRPr sz="3200">
              <a:latin typeface="Arial"/>
              <a:cs typeface="Arial"/>
            </a:endParaRPr>
          </a:p>
        </p:txBody>
      </p:sp>
      <p:sp>
        <p:nvSpPr>
          <p:cNvPr id="4" name="object 4"/>
          <p:cNvSpPr/>
          <p:nvPr/>
        </p:nvSpPr>
        <p:spPr>
          <a:xfrm>
            <a:off x="1005839" y="5788849"/>
            <a:ext cx="7209790" cy="0"/>
          </a:xfrm>
          <a:custGeom>
            <a:avLst/>
            <a:gdLst/>
            <a:ahLst/>
            <a:cxnLst/>
            <a:rect l="l" t="t" r="r" b="b"/>
            <a:pathLst>
              <a:path w="7209790">
                <a:moveTo>
                  <a:pt x="0" y="0"/>
                </a:moveTo>
                <a:lnTo>
                  <a:pt x="7209738" y="0"/>
                </a:lnTo>
              </a:path>
            </a:pathLst>
          </a:custGeom>
          <a:ln w="13211">
            <a:solidFill>
              <a:srgbClr val="00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781557"/>
            <a:ext cx="8181975" cy="48768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b="0" spc="-190" dirty="0">
                <a:latin typeface="Arial"/>
                <a:cs typeface="Arial"/>
              </a:rPr>
              <a:t>French </a:t>
            </a:r>
            <a:r>
              <a:rPr sz="3200" b="0" spc="-125" dirty="0">
                <a:latin typeface="Arial"/>
                <a:cs typeface="Arial"/>
              </a:rPr>
              <a:t>society </a:t>
            </a:r>
            <a:r>
              <a:rPr sz="3200" b="0" spc="-225" dirty="0">
                <a:latin typeface="Arial"/>
                <a:cs typeface="Arial"/>
              </a:rPr>
              <a:t>was </a:t>
            </a:r>
            <a:r>
              <a:rPr sz="3200" b="0" spc="-90" dirty="0">
                <a:latin typeface="Arial"/>
                <a:cs typeface="Arial"/>
              </a:rPr>
              <a:t>divided </a:t>
            </a:r>
            <a:r>
              <a:rPr sz="3200" b="0" spc="-15" dirty="0">
                <a:latin typeface="Arial"/>
                <a:cs typeface="Arial"/>
              </a:rPr>
              <a:t>into </a:t>
            </a:r>
            <a:r>
              <a:rPr sz="3200" b="0" spc="-160" dirty="0">
                <a:latin typeface="Arial"/>
                <a:cs typeface="Arial"/>
              </a:rPr>
              <a:t>3 </a:t>
            </a:r>
            <a:r>
              <a:rPr sz="3200" b="0" spc="-155" dirty="0">
                <a:latin typeface="Arial"/>
                <a:cs typeface="Arial"/>
              </a:rPr>
              <a:t>social</a:t>
            </a:r>
            <a:r>
              <a:rPr sz="3200" b="0" spc="-270" dirty="0">
                <a:latin typeface="Arial"/>
                <a:cs typeface="Arial"/>
              </a:rPr>
              <a:t> </a:t>
            </a:r>
            <a:r>
              <a:rPr sz="3200" b="0" spc="-225" dirty="0">
                <a:latin typeface="Arial"/>
                <a:cs typeface="Arial"/>
              </a:rPr>
              <a:t>classes:</a:t>
            </a:r>
            <a:endParaRPr sz="3200">
              <a:latin typeface="Arial"/>
              <a:cs typeface="Arial"/>
            </a:endParaRPr>
          </a:p>
        </p:txBody>
      </p:sp>
      <p:sp>
        <p:nvSpPr>
          <p:cNvPr id="3" name="object 3"/>
          <p:cNvSpPr txBox="1"/>
          <p:nvPr/>
        </p:nvSpPr>
        <p:spPr>
          <a:xfrm>
            <a:off x="1145539" y="1400931"/>
            <a:ext cx="8205470" cy="3312795"/>
          </a:xfrm>
          <a:prstGeom prst="rect">
            <a:avLst/>
          </a:prstGeom>
        </p:spPr>
        <p:txBody>
          <a:bodyPr vert="horz" wrap="square" lIns="0" tIns="0" rIns="0" bIns="0" rtlCol="0">
            <a:spAutoFit/>
          </a:bodyPr>
          <a:lstStyle/>
          <a:p>
            <a:pPr marL="298450" marR="5080" indent="-285750">
              <a:lnSpc>
                <a:spcPct val="103899"/>
              </a:lnSpc>
              <a:buChar char="–"/>
              <a:tabLst>
                <a:tab pos="298450" algn="l"/>
              </a:tabLst>
            </a:pPr>
            <a:r>
              <a:rPr sz="2800" spc="-85" dirty="0">
                <a:latin typeface="Arial"/>
                <a:cs typeface="Arial"/>
              </a:rPr>
              <a:t>1</a:t>
            </a:r>
            <a:r>
              <a:rPr sz="2775" spc="-127" baseline="25525" dirty="0">
                <a:latin typeface="Arial"/>
                <a:cs typeface="Arial"/>
              </a:rPr>
              <a:t>st </a:t>
            </a:r>
            <a:r>
              <a:rPr sz="2800" spc="-150" dirty="0">
                <a:latin typeface="Arial"/>
                <a:cs typeface="Arial"/>
              </a:rPr>
              <a:t>Estate: </a:t>
            </a:r>
            <a:r>
              <a:rPr sz="2800" spc="-170" dirty="0">
                <a:latin typeface="Arial"/>
                <a:cs typeface="Arial"/>
              </a:rPr>
              <a:t>Church </a:t>
            </a:r>
            <a:r>
              <a:rPr sz="2800" spc="-125" dirty="0">
                <a:latin typeface="Arial"/>
                <a:cs typeface="Arial"/>
              </a:rPr>
              <a:t>clergy </a:t>
            </a:r>
            <a:r>
              <a:rPr sz="2400" spc="-150" dirty="0">
                <a:latin typeface="Arial"/>
                <a:cs typeface="Arial"/>
              </a:rPr>
              <a:t>(less </a:t>
            </a:r>
            <a:r>
              <a:rPr sz="2400" spc="-50" dirty="0">
                <a:latin typeface="Arial"/>
                <a:cs typeface="Arial"/>
              </a:rPr>
              <a:t>than </a:t>
            </a:r>
            <a:r>
              <a:rPr sz="2400" spc="-270" dirty="0">
                <a:latin typeface="Arial"/>
                <a:cs typeface="Arial"/>
              </a:rPr>
              <a:t>1% </a:t>
            </a:r>
            <a:r>
              <a:rPr sz="2400" spc="-5" dirty="0">
                <a:latin typeface="Arial"/>
                <a:cs typeface="Arial"/>
              </a:rPr>
              <a:t>of </a:t>
            </a:r>
            <a:r>
              <a:rPr sz="2400" spc="-55" dirty="0">
                <a:latin typeface="Arial"/>
                <a:cs typeface="Arial"/>
              </a:rPr>
              <a:t>population, </a:t>
            </a:r>
            <a:r>
              <a:rPr sz="2400" spc="-80" dirty="0">
                <a:latin typeface="Arial"/>
                <a:cs typeface="Arial"/>
              </a:rPr>
              <a:t>owned  </a:t>
            </a:r>
            <a:r>
              <a:rPr sz="2400" spc="-220" dirty="0">
                <a:latin typeface="Arial"/>
                <a:cs typeface="Arial"/>
              </a:rPr>
              <a:t>10% </a:t>
            </a:r>
            <a:r>
              <a:rPr sz="2400" spc="-5" dirty="0">
                <a:latin typeface="Arial"/>
                <a:cs typeface="Arial"/>
              </a:rPr>
              <a:t>of </a:t>
            </a:r>
            <a:r>
              <a:rPr sz="2400" spc="-85" dirty="0">
                <a:latin typeface="Arial"/>
                <a:cs typeface="Arial"/>
              </a:rPr>
              <a:t>land, </a:t>
            </a:r>
            <a:r>
              <a:rPr sz="2400" spc="-80" dirty="0">
                <a:latin typeface="Arial"/>
                <a:cs typeface="Arial"/>
              </a:rPr>
              <a:t>paid </a:t>
            </a:r>
            <a:r>
              <a:rPr sz="2400" spc="-30" dirty="0">
                <a:latin typeface="Arial"/>
                <a:cs typeface="Arial"/>
              </a:rPr>
              <a:t>virtually </a:t>
            </a:r>
            <a:r>
              <a:rPr sz="2400" spc="-75" dirty="0">
                <a:latin typeface="Arial"/>
                <a:cs typeface="Arial"/>
              </a:rPr>
              <a:t>no</a:t>
            </a:r>
            <a:r>
              <a:rPr sz="2400" spc="-425" dirty="0">
                <a:latin typeface="Arial"/>
                <a:cs typeface="Arial"/>
              </a:rPr>
              <a:t> </a:t>
            </a:r>
            <a:r>
              <a:rPr sz="2400" spc="-130" dirty="0">
                <a:latin typeface="Arial"/>
                <a:cs typeface="Arial"/>
              </a:rPr>
              <a:t>taxes).</a:t>
            </a:r>
            <a:endParaRPr sz="2400">
              <a:latin typeface="Arial"/>
              <a:cs typeface="Arial"/>
            </a:endParaRPr>
          </a:p>
          <a:p>
            <a:pPr marL="298450" marR="277495" indent="-285750">
              <a:lnSpc>
                <a:spcPct val="100400"/>
              </a:lnSpc>
              <a:spcBef>
                <a:spcPts val="635"/>
              </a:spcBef>
              <a:buChar char="–"/>
              <a:tabLst>
                <a:tab pos="298450" algn="l"/>
              </a:tabLst>
            </a:pPr>
            <a:r>
              <a:rPr sz="2800" spc="-80" dirty="0">
                <a:latin typeface="Arial"/>
                <a:cs typeface="Arial"/>
              </a:rPr>
              <a:t>2</a:t>
            </a:r>
            <a:r>
              <a:rPr sz="2775" spc="-120" baseline="25525" dirty="0">
                <a:latin typeface="Arial"/>
                <a:cs typeface="Arial"/>
              </a:rPr>
              <a:t>nd </a:t>
            </a:r>
            <a:r>
              <a:rPr sz="2800" spc="-150" dirty="0">
                <a:latin typeface="Arial"/>
                <a:cs typeface="Arial"/>
              </a:rPr>
              <a:t>Estate: </a:t>
            </a:r>
            <a:r>
              <a:rPr sz="2800" spc="-125" dirty="0">
                <a:latin typeface="Arial"/>
                <a:cs typeface="Arial"/>
              </a:rPr>
              <a:t>nobles </a:t>
            </a:r>
            <a:r>
              <a:rPr sz="2400" spc="-65" dirty="0">
                <a:latin typeface="Arial"/>
                <a:cs typeface="Arial"/>
              </a:rPr>
              <a:t>(about </a:t>
            </a:r>
            <a:r>
              <a:rPr sz="2400" spc="-270" dirty="0">
                <a:latin typeface="Arial"/>
                <a:cs typeface="Arial"/>
              </a:rPr>
              <a:t>2% </a:t>
            </a:r>
            <a:r>
              <a:rPr sz="2400" spc="-5" dirty="0">
                <a:latin typeface="Arial"/>
                <a:cs typeface="Arial"/>
              </a:rPr>
              <a:t>of </a:t>
            </a:r>
            <a:r>
              <a:rPr sz="2400" spc="-55" dirty="0">
                <a:latin typeface="Arial"/>
                <a:cs typeface="Arial"/>
              </a:rPr>
              <a:t>population, </a:t>
            </a:r>
            <a:r>
              <a:rPr sz="2400" spc="-80" dirty="0">
                <a:latin typeface="Arial"/>
                <a:cs typeface="Arial"/>
              </a:rPr>
              <a:t>owned </a:t>
            </a:r>
            <a:r>
              <a:rPr sz="2400" spc="-220" dirty="0">
                <a:latin typeface="Arial"/>
                <a:cs typeface="Arial"/>
              </a:rPr>
              <a:t>30% </a:t>
            </a:r>
            <a:r>
              <a:rPr sz="2400" spc="-10" dirty="0">
                <a:latin typeface="Arial"/>
                <a:cs typeface="Arial"/>
              </a:rPr>
              <a:t>of  </a:t>
            </a:r>
            <a:r>
              <a:rPr sz="2400" spc="-85" dirty="0">
                <a:latin typeface="Arial"/>
                <a:cs typeface="Arial"/>
              </a:rPr>
              <a:t>land, </a:t>
            </a:r>
            <a:r>
              <a:rPr sz="2400" spc="-75" dirty="0">
                <a:latin typeface="Arial"/>
                <a:cs typeface="Arial"/>
              </a:rPr>
              <a:t>held </a:t>
            </a:r>
            <a:r>
              <a:rPr sz="2400" spc="-80" dirty="0">
                <a:latin typeface="Arial"/>
                <a:cs typeface="Arial"/>
              </a:rPr>
              <a:t>positions </a:t>
            </a:r>
            <a:r>
              <a:rPr sz="2400" spc="-5" dirty="0">
                <a:latin typeface="Arial"/>
                <a:cs typeface="Arial"/>
              </a:rPr>
              <a:t>of </a:t>
            </a:r>
            <a:r>
              <a:rPr sz="2400" spc="-100" dirty="0">
                <a:latin typeface="Arial"/>
                <a:cs typeface="Arial"/>
              </a:rPr>
              <a:t>power, </a:t>
            </a:r>
            <a:r>
              <a:rPr sz="2400" spc="-140" dirty="0">
                <a:latin typeface="Arial"/>
                <a:cs typeface="Arial"/>
              </a:rPr>
              <a:t>some </a:t>
            </a:r>
            <a:r>
              <a:rPr sz="2400" spc="-85" dirty="0">
                <a:latin typeface="Arial"/>
                <a:cs typeface="Arial"/>
              </a:rPr>
              <a:t>were </a:t>
            </a:r>
            <a:r>
              <a:rPr sz="2400" spc="-95" dirty="0">
                <a:latin typeface="Arial"/>
                <a:cs typeface="Arial"/>
              </a:rPr>
              <a:t>poor, </a:t>
            </a:r>
            <a:r>
              <a:rPr sz="2400" spc="-80" dirty="0">
                <a:latin typeface="Arial"/>
                <a:cs typeface="Arial"/>
              </a:rPr>
              <a:t>paid </a:t>
            </a:r>
            <a:r>
              <a:rPr sz="2400" spc="-90" dirty="0">
                <a:latin typeface="Arial"/>
                <a:cs typeface="Arial"/>
              </a:rPr>
              <a:t>very</a:t>
            </a:r>
            <a:r>
              <a:rPr sz="2400" spc="-475" dirty="0">
                <a:latin typeface="Arial"/>
                <a:cs typeface="Arial"/>
              </a:rPr>
              <a:t> </a:t>
            </a:r>
            <a:r>
              <a:rPr sz="2400" spc="20" dirty="0">
                <a:latin typeface="Arial"/>
                <a:cs typeface="Arial"/>
              </a:rPr>
              <a:t>little  </a:t>
            </a:r>
            <a:r>
              <a:rPr sz="2400" spc="-130" dirty="0">
                <a:latin typeface="Arial"/>
                <a:cs typeface="Arial"/>
              </a:rPr>
              <a:t>taxes).</a:t>
            </a:r>
            <a:endParaRPr sz="2400">
              <a:latin typeface="Arial"/>
              <a:cs typeface="Arial"/>
            </a:endParaRPr>
          </a:p>
          <a:p>
            <a:pPr marL="298450" marR="3949065" indent="-285750">
              <a:lnSpc>
                <a:spcPct val="100400"/>
              </a:lnSpc>
              <a:spcBef>
                <a:spcPts val="635"/>
              </a:spcBef>
              <a:buChar char="–"/>
              <a:tabLst>
                <a:tab pos="298450" algn="l"/>
              </a:tabLst>
            </a:pPr>
            <a:r>
              <a:rPr sz="2800" spc="-65" dirty="0">
                <a:latin typeface="Arial"/>
                <a:cs typeface="Arial"/>
              </a:rPr>
              <a:t>3</a:t>
            </a:r>
            <a:r>
              <a:rPr sz="2775" spc="-97" baseline="25525" dirty="0">
                <a:latin typeface="Arial"/>
                <a:cs typeface="Arial"/>
              </a:rPr>
              <a:t>rd </a:t>
            </a:r>
            <a:r>
              <a:rPr sz="2800" spc="-150" dirty="0">
                <a:latin typeface="Arial"/>
                <a:cs typeface="Arial"/>
              </a:rPr>
              <a:t>Estate: </a:t>
            </a:r>
            <a:r>
              <a:rPr sz="2800" spc="-120" dirty="0">
                <a:latin typeface="Arial"/>
                <a:cs typeface="Arial"/>
              </a:rPr>
              <a:t>everyone </a:t>
            </a:r>
            <a:r>
              <a:rPr sz="2800" spc="-155" dirty="0">
                <a:latin typeface="Arial"/>
                <a:cs typeface="Arial"/>
              </a:rPr>
              <a:t>else  </a:t>
            </a:r>
            <a:r>
              <a:rPr sz="2400" spc="-185" dirty="0">
                <a:latin typeface="Arial"/>
                <a:cs typeface="Arial"/>
              </a:rPr>
              <a:t>(97% </a:t>
            </a:r>
            <a:r>
              <a:rPr sz="2400" spc="-5" dirty="0">
                <a:latin typeface="Arial"/>
                <a:cs typeface="Arial"/>
              </a:rPr>
              <a:t>of </a:t>
            </a:r>
            <a:r>
              <a:rPr sz="2400" spc="-55" dirty="0">
                <a:latin typeface="Arial"/>
                <a:cs typeface="Arial"/>
              </a:rPr>
              <a:t>population, </a:t>
            </a:r>
            <a:r>
              <a:rPr sz="2400" spc="-45" dirty="0">
                <a:latin typeface="Arial"/>
                <a:cs typeface="Arial"/>
              </a:rPr>
              <a:t>half </a:t>
            </a:r>
            <a:r>
              <a:rPr sz="2400" spc="-5" dirty="0">
                <a:latin typeface="Arial"/>
                <a:cs typeface="Arial"/>
              </a:rPr>
              <a:t>of</a:t>
            </a:r>
            <a:r>
              <a:rPr sz="2400" spc="-415" dirty="0">
                <a:latin typeface="Arial"/>
                <a:cs typeface="Arial"/>
              </a:rPr>
              <a:t> </a:t>
            </a:r>
            <a:r>
              <a:rPr sz="2400" spc="-5" dirty="0">
                <a:latin typeface="Arial"/>
                <a:cs typeface="Arial"/>
              </a:rPr>
              <a:t>their  </a:t>
            </a:r>
            <a:r>
              <a:rPr sz="2400" spc="-95" dirty="0">
                <a:latin typeface="Arial"/>
                <a:cs typeface="Arial"/>
              </a:rPr>
              <a:t>income </a:t>
            </a:r>
            <a:r>
              <a:rPr sz="2400" spc="-165" dirty="0">
                <a:latin typeface="Arial"/>
                <a:cs typeface="Arial"/>
              </a:rPr>
              <a:t>was </a:t>
            </a:r>
            <a:r>
              <a:rPr sz="2400" spc="-100" dirty="0">
                <a:latin typeface="Arial"/>
                <a:cs typeface="Arial"/>
              </a:rPr>
              <a:t>taken </a:t>
            </a:r>
            <a:r>
              <a:rPr sz="2400" spc="-10" dirty="0">
                <a:latin typeface="Arial"/>
                <a:cs typeface="Arial"/>
              </a:rPr>
              <a:t>for</a:t>
            </a:r>
            <a:r>
              <a:rPr sz="2400" spc="-220" dirty="0">
                <a:latin typeface="Arial"/>
                <a:cs typeface="Arial"/>
              </a:rPr>
              <a:t> </a:t>
            </a:r>
            <a:r>
              <a:rPr sz="2400" spc="-140" dirty="0">
                <a:latin typeface="Arial"/>
                <a:cs typeface="Arial"/>
              </a:rPr>
              <a:t>taxes)</a:t>
            </a:r>
            <a:endParaRPr sz="2400">
              <a:latin typeface="Arial"/>
              <a:cs typeface="Arial"/>
            </a:endParaRPr>
          </a:p>
        </p:txBody>
      </p:sp>
      <p:sp>
        <p:nvSpPr>
          <p:cNvPr id="4" name="object 4"/>
          <p:cNvSpPr/>
          <p:nvPr/>
        </p:nvSpPr>
        <p:spPr>
          <a:xfrm>
            <a:off x="5791200" y="3413759"/>
            <a:ext cx="3002279" cy="35631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688228" y="635254"/>
            <a:ext cx="8549640" cy="4172585"/>
          </a:xfrm>
          <a:prstGeom prst="rect">
            <a:avLst/>
          </a:prstGeom>
        </p:spPr>
        <p:txBody>
          <a:bodyPr vert="horz" wrap="square" lIns="0" tIns="0" rIns="0" bIns="0" rtlCol="0">
            <a:spAutoFit/>
          </a:bodyPr>
          <a:lstStyle/>
          <a:p>
            <a:pPr marL="355600" marR="5080" indent="-342900">
              <a:lnSpc>
                <a:spcPts val="3460"/>
              </a:lnSpc>
              <a:buChar char="•"/>
              <a:tabLst>
                <a:tab pos="355600" algn="l"/>
                <a:tab pos="356235" algn="l"/>
              </a:tabLst>
            </a:pPr>
            <a:r>
              <a:rPr sz="3200" spc="-235" dirty="0">
                <a:latin typeface="Arial"/>
                <a:cs typeface="Arial"/>
              </a:rPr>
              <a:t>The </a:t>
            </a:r>
            <a:r>
              <a:rPr sz="3200" spc="-65" dirty="0">
                <a:latin typeface="Arial"/>
                <a:cs typeface="Arial"/>
              </a:rPr>
              <a:t>3</a:t>
            </a:r>
            <a:r>
              <a:rPr sz="3150" spc="-97" baseline="25132" dirty="0">
                <a:latin typeface="Arial"/>
                <a:cs typeface="Arial"/>
              </a:rPr>
              <a:t>rd </a:t>
            </a:r>
            <a:r>
              <a:rPr sz="3200" spc="-195" dirty="0">
                <a:latin typeface="Arial"/>
                <a:cs typeface="Arial"/>
              </a:rPr>
              <a:t>Estate </a:t>
            </a:r>
            <a:r>
              <a:rPr sz="3200" spc="-225" dirty="0">
                <a:latin typeface="Arial"/>
                <a:cs typeface="Arial"/>
              </a:rPr>
              <a:t>was </a:t>
            </a:r>
            <a:r>
              <a:rPr sz="3200" spc="-250" dirty="0">
                <a:latin typeface="Arial"/>
                <a:cs typeface="Arial"/>
              </a:rPr>
              <a:t>a </a:t>
            </a:r>
            <a:r>
              <a:rPr sz="3200" spc="-105" dirty="0">
                <a:latin typeface="Arial"/>
                <a:cs typeface="Arial"/>
              </a:rPr>
              <a:t>mix </a:t>
            </a:r>
            <a:r>
              <a:rPr sz="3200" spc="-10" dirty="0">
                <a:latin typeface="Arial"/>
                <a:cs typeface="Arial"/>
              </a:rPr>
              <a:t>of </a:t>
            </a:r>
            <a:r>
              <a:rPr sz="3200" spc="-95" dirty="0">
                <a:latin typeface="Arial"/>
                <a:cs typeface="Arial"/>
              </a:rPr>
              <a:t>mostly </a:t>
            </a:r>
            <a:r>
              <a:rPr sz="3200" spc="-185" dirty="0">
                <a:latin typeface="Arial"/>
                <a:cs typeface="Arial"/>
              </a:rPr>
              <a:t>peasants </a:t>
            </a:r>
            <a:r>
              <a:rPr sz="2400" spc="-185" dirty="0">
                <a:solidFill>
                  <a:srgbClr val="0070C0"/>
                </a:solidFill>
                <a:latin typeface="Arial"/>
                <a:cs typeface="Arial"/>
              </a:rPr>
              <a:t>(80% </a:t>
            </a:r>
            <a:r>
              <a:rPr sz="2400" spc="-10" dirty="0">
                <a:solidFill>
                  <a:srgbClr val="0070C0"/>
                </a:solidFill>
                <a:latin typeface="Arial"/>
                <a:cs typeface="Arial"/>
              </a:rPr>
              <a:t>of  </a:t>
            </a:r>
            <a:r>
              <a:rPr sz="2400" spc="-30" dirty="0">
                <a:solidFill>
                  <a:srgbClr val="0070C0"/>
                </a:solidFill>
                <a:latin typeface="Arial"/>
                <a:cs typeface="Arial"/>
              </a:rPr>
              <a:t>the </a:t>
            </a:r>
            <a:r>
              <a:rPr sz="2400" spc="-40" dirty="0">
                <a:solidFill>
                  <a:srgbClr val="0070C0"/>
                </a:solidFill>
                <a:latin typeface="Arial"/>
                <a:cs typeface="Arial"/>
              </a:rPr>
              <a:t>entire </a:t>
            </a:r>
            <a:r>
              <a:rPr sz="2400" spc="-75" dirty="0">
                <a:solidFill>
                  <a:srgbClr val="0070C0"/>
                </a:solidFill>
                <a:latin typeface="Arial"/>
                <a:cs typeface="Arial"/>
              </a:rPr>
              <a:t>country’s </a:t>
            </a:r>
            <a:r>
              <a:rPr sz="2400" spc="-55" dirty="0">
                <a:solidFill>
                  <a:srgbClr val="0070C0"/>
                </a:solidFill>
                <a:latin typeface="Arial"/>
                <a:cs typeface="Arial"/>
              </a:rPr>
              <a:t>population), </a:t>
            </a:r>
            <a:r>
              <a:rPr sz="3200" spc="-10" dirty="0">
                <a:latin typeface="Arial"/>
                <a:cs typeface="Arial"/>
              </a:rPr>
              <a:t>but </a:t>
            </a:r>
            <a:r>
              <a:rPr sz="3200" spc="-175" dirty="0">
                <a:latin typeface="Arial"/>
                <a:cs typeface="Arial"/>
              </a:rPr>
              <a:t>also </a:t>
            </a:r>
            <a:r>
              <a:rPr sz="3200" spc="-130" dirty="0">
                <a:latin typeface="Arial"/>
                <a:cs typeface="Arial"/>
              </a:rPr>
              <a:t>bourgeoisie  </a:t>
            </a:r>
            <a:r>
              <a:rPr sz="3200" spc="-135" dirty="0">
                <a:latin typeface="Arial"/>
                <a:cs typeface="Arial"/>
              </a:rPr>
              <a:t>merchants, </a:t>
            </a:r>
            <a:r>
              <a:rPr sz="3200" spc="-130" dirty="0">
                <a:latin typeface="Arial"/>
                <a:cs typeface="Arial"/>
              </a:rPr>
              <a:t>artisans, </a:t>
            </a:r>
            <a:r>
              <a:rPr sz="3200" spc="-170" dirty="0">
                <a:latin typeface="Arial"/>
                <a:cs typeface="Arial"/>
              </a:rPr>
              <a:t>bankers, </a:t>
            </a:r>
            <a:r>
              <a:rPr sz="3200" spc="-155" dirty="0">
                <a:latin typeface="Arial"/>
                <a:cs typeface="Arial"/>
              </a:rPr>
              <a:t>and </a:t>
            </a:r>
            <a:r>
              <a:rPr sz="3200" spc="-175" dirty="0">
                <a:latin typeface="Arial"/>
                <a:cs typeface="Arial"/>
              </a:rPr>
              <a:t>even </a:t>
            </a:r>
            <a:r>
              <a:rPr sz="3200" spc="-75" dirty="0">
                <a:latin typeface="Arial"/>
                <a:cs typeface="Arial"/>
              </a:rPr>
              <a:t>factory  </a:t>
            </a:r>
            <a:r>
              <a:rPr sz="3200" spc="-125" dirty="0">
                <a:latin typeface="Arial"/>
                <a:cs typeface="Arial"/>
              </a:rPr>
              <a:t>owners.</a:t>
            </a:r>
            <a:endParaRPr sz="3200">
              <a:latin typeface="Arial"/>
              <a:cs typeface="Arial"/>
            </a:endParaRPr>
          </a:p>
          <a:p>
            <a:pPr marL="355600" marR="78105" indent="-342900">
              <a:lnSpc>
                <a:spcPts val="3460"/>
              </a:lnSpc>
              <a:spcBef>
                <a:spcPts val="760"/>
              </a:spcBef>
              <a:buChar char="•"/>
              <a:tabLst>
                <a:tab pos="355600" algn="l"/>
                <a:tab pos="356235" algn="l"/>
              </a:tabLst>
            </a:pPr>
            <a:r>
              <a:rPr sz="3200" spc="-270" dirty="0">
                <a:latin typeface="Arial"/>
                <a:cs typeface="Arial"/>
              </a:rPr>
              <a:t>Some </a:t>
            </a:r>
            <a:r>
              <a:rPr sz="3200" spc="-10" dirty="0">
                <a:latin typeface="Arial"/>
                <a:cs typeface="Arial"/>
              </a:rPr>
              <a:t>of </a:t>
            </a:r>
            <a:r>
              <a:rPr sz="3200" spc="-55" dirty="0">
                <a:latin typeface="Arial"/>
                <a:cs typeface="Arial"/>
              </a:rPr>
              <a:t>them </a:t>
            </a:r>
            <a:r>
              <a:rPr sz="3200" spc="-110" dirty="0">
                <a:latin typeface="Arial"/>
                <a:cs typeface="Arial"/>
              </a:rPr>
              <a:t>were </a:t>
            </a:r>
            <a:r>
              <a:rPr sz="3200" spc="-55" dirty="0">
                <a:latin typeface="Arial"/>
                <a:cs typeface="Arial"/>
              </a:rPr>
              <a:t>well </a:t>
            </a:r>
            <a:r>
              <a:rPr sz="3200" spc="-140" dirty="0">
                <a:latin typeface="Arial"/>
                <a:cs typeface="Arial"/>
              </a:rPr>
              <a:t>educated </a:t>
            </a:r>
            <a:r>
              <a:rPr sz="3200" spc="-155" dirty="0">
                <a:latin typeface="Arial"/>
                <a:cs typeface="Arial"/>
              </a:rPr>
              <a:t>and</a:t>
            </a:r>
            <a:r>
              <a:rPr sz="3200" spc="-434" dirty="0">
                <a:latin typeface="Arial"/>
                <a:cs typeface="Arial"/>
              </a:rPr>
              <a:t> </a:t>
            </a:r>
            <a:r>
              <a:rPr sz="3200" spc="-155" dirty="0">
                <a:latin typeface="Arial"/>
                <a:cs typeface="Arial"/>
              </a:rPr>
              <a:t>embraced  </a:t>
            </a:r>
            <a:r>
              <a:rPr sz="3200" spc="-40" dirty="0">
                <a:latin typeface="Arial"/>
                <a:cs typeface="Arial"/>
              </a:rPr>
              <a:t>the </a:t>
            </a:r>
            <a:r>
              <a:rPr sz="3200" spc="-180" dirty="0">
                <a:latin typeface="Arial"/>
                <a:cs typeface="Arial"/>
              </a:rPr>
              <a:t>ideas </a:t>
            </a:r>
            <a:r>
              <a:rPr sz="3200" spc="-10" dirty="0">
                <a:latin typeface="Arial"/>
                <a:cs typeface="Arial"/>
              </a:rPr>
              <a:t>of </a:t>
            </a:r>
            <a:r>
              <a:rPr sz="3200" spc="-40" dirty="0">
                <a:latin typeface="Arial"/>
                <a:cs typeface="Arial"/>
              </a:rPr>
              <a:t>the</a:t>
            </a:r>
            <a:r>
              <a:rPr sz="3200" spc="-415" dirty="0">
                <a:latin typeface="Arial"/>
                <a:cs typeface="Arial"/>
              </a:rPr>
              <a:t> </a:t>
            </a:r>
            <a:r>
              <a:rPr sz="3200" spc="-110" dirty="0">
                <a:latin typeface="Arial"/>
                <a:cs typeface="Arial"/>
              </a:rPr>
              <a:t>Enlightenment.</a:t>
            </a:r>
            <a:endParaRPr sz="3200">
              <a:latin typeface="Arial"/>
              <a:cs typeface="Arial"/>
            </a:endParaRPr>
          </a:p>
          <a:p>
            <a:pPr marL="355600" marR="52705" indent="-342900">
              <a:lnSpc>
                <a:spcPts val="3460"/>
              </a:lnSpc>
              <a:spcBef>
                <a:spcPts val="760"/>
              </a:spcBef>
              <a:buChar char="•"/>
              <a:tabLst>
                <a:tab pos="354965" algn="l"/>
                <a:tab pos="355600" algn="l"/>
              </a:tabLst>
            </a:pPr>
            <a:r>
              <a:rPr sz="3200" spc="-235" dirty="0">
                <a:latin typeface="Arial"/>
                <a:cs typeface="Arial"/>
              </a:rPr>
              <a:t>The </a:t>
            </a:r>
            <a:r>
              <a:rPr sz="3200" spc="-80" dirty="0">
                <a:latin typeface="Arial"/>
                <a:cs typeface="Arial"/>
              </a:rPr>
              <a:t>middle </a:t>
            </a:r>
            <a:r>
              <a:rPr sz="3200" spc="-240" dirty="0">
                <a:latin typeface="Arial"/>
                <a:cs typeface="Arial"/>
              </a:rPr>
              <a:t>class </a:t>
            </a:r>
            <a:r>
              <a:rPr sz="3200" spc="-10" dirty="0">
                <a:latin typeface="Arial"/>
                <a:cs typeface="Arial"/>
              </a:rPr>
              <a:t>of </a:t>
            </a:r>
            <a:r>
              <a:rPr sz="3200" spc="-40" dirty="0">
                <a:latin typeface="Arial"/>
                <a:cs typeface="Arial"/>
              </a:rPr>
              <a:t>the </a:t>
            </a:r>
            <a:r>
              <a:rPr sz="3200" spc="-65" dirty="0">
                <a:latin typeface="Arial"/>
                <a:cs typeface="Arial"/>
              </a:rPr>
              <a:t>3</a:t>
            </a:r>
            <a:r>
              <a:rPr sz="3150" spc="-97" baseline="25132" dirty="0">
                <a:latin typeface="Arial"/>
                <a:cs typeface="Arial"/>
              </a:rPr>
              <a:t>rd </a:t>
            </a:r>
            <a:r>
              <a:rPr sz="3200" spc="-195" dirty="0">
                <a:latin typeface="Arial"/>
                <a:cs typeface="Arial"/>
              </a:rPr>
              <a:t>Estate </a:t>
            </a:r>
            <a:r>
              <a:rPr sz="3200" spc="-45" dirty="0">
                <a:latin typeface="Arial"/>
                <a:cs typeface="Arial"/>
              </a:rPr>
              <a:t>in </a:t>
            </a:r>
            <a:r>
              <a:rPr sz="3200" spc="-165" dirty="0">
                <a:latin typeface="Arial"/>
                <a:cs typeface="Arial"/>
              </a:rPr>
              <a:t>1774 </a:t>
            </a:r>
            <a:r>
              <a:rPr sz="3200" spc="-225" dirty="0">
                <a:latin typeface="Arial"/>
                <a:cs typeface="Arial"/>
              </a:rPr>
              <a:t>was </a:t>
            </a:r>
            <a:r>
              <a:rPr sz="3200" spc="-195" dirty="0">
                <a:latin typeface="Arial"/>
                <a:cs typeface="Arial"/>
              </a:rPr>
              <a:t>3x  </a:t>
            </a:r>
            <a:r>
              <a:rPr sz="3200" spc="-305" dirty="0">
                <a:latin typeface="Arial"/>
                <a:cs typeface="Arial"/>
              </a:rPr>
              <a:t>as </a:t>
            </a:r>
            <a:r>
              <a:rPr sz="3200" spc="-145" dirty="0">
                <a:latin typeface="Arial"/>
                <a:cs typeface="Arial"/>
              </a:rPr>
              <a:t>large </a:t>
            </a:r>
            <a:r>
              <a:rPr sz="3200" spc="-305" dirty="0">
                <a:latin typeface="Arial"/>
                <a:cs typeface="Arial"/>
              </a:rPr>
              <a:t>as </a:t>
            </a:r>
            <a:r>
              <a:rPr sz="3200" spc="100" dirty="0">
                <a:latin typeface="Arial"/>
                <a:cs typeface="Arial"/>
              </a:rPr>
              <a:t>it </a:t>
            </a:r>
            <a:r>
              <a:rPr sz="3200" spc="-225" dirty="0">
                <a:latin typeface="Arial"/>
                <a:cs typeface="Arial"/>
              </a:rPr>
              <a:t>was </a:t>
            </a:r>
            <a:r>
              <a:rPr sz="3200" spc="-55" dirty="0">
                <a:latin typeface="Arial"/>
                <a:cs typeface="Arial"/>
              </a:rPr>
              <a:t>at </a:t>
            </a:r>
            <a:r>
              <a:rPr sz="3200" spc="-40" dirty="0">
                <a:latin typeface="Arial"/>
                <a:cs typeface="Arial"/>
              </a:rPr>
              <a:t>the </a:t>
            </a:r>
            <a:r>
              <a:rPr sz="3200" spc="-130" dirty="0">
                <a:latin typeface="Arial"/>
                <a:cs typeface="Arial"/>
              </a:rPr>
              <a:t>end </a:t>
            </a:r>
            <a:r>
              <a:rPr sz="3200" spc="-10" dirty="0">
                <a:latin typeface="Arial"/>
                <a:cs typeface="Arial"/>
              </a:rPr>
              <a:t>of </a:t>
            </a:r>
            <a:r>
              <a:rPr sz="3200" spc="-195" dirty="0">
                <a:latin typeface="Arial"/>
                <a:cs typeface="Arial"/>
              </a:rPr>
              <a:t>Louis </a:t>
            </a:r>
            <a:r>
              <a:rPr sz="3200" spc="-254" dirty="0">
                <a:latin typeface="Arial"/>
                <a:cs typeface="Arial"/>
              </a:rPr>
              <a:t>XIV’s </a:t>
            </a:r>
            <a:r>
              <a:rPr sz="3200" spc="-110" dirty="0">
                <a:latin typeface="Arial"/>
                <a:cs typeface="Arial"/>
              </a:rPr>
              <a:t>reign</a:t>
            </a:r>
            <a:r>
              <a:rPr sz="3200" spc="-305" dirty="0">
                <a:latin typeface="Arial"/>
                <a:cs typeface="Arial"/>
              </a:rPr>
              <a:t> </a:t>
            </a:r>
            <a:r>
              <a:rPr sz="3200" spc="-45" dirty="0">
                <a:latin typeface="Arial"/>
                <a:cs typeface="Arial"/>
              </a:rPr>
              <a:t>in  </a:t>
            </a:r>
            <a:r>
              <a:rPr sz="3200" spc="-150" dirty="0">
                <a:latin typeface="Arial"/>
                <a:cs typeface="Arial"/>
              </a:rPr>
              <a:t>1715.</a:t>
            </a:r>
            <a:endParaRPr sz="3200">
              <a:latin typeface="Arial"/>
              <a:cs typeface="Arial"/>
            </a:endParaRPr>
          </a:p>
        </p:txBody>
      </p:sp>
      <p:sp>
        <p:nvSpPr>
          <p:cNvPr id="3" name="object 3"/>
          <p:cNvSpPr/>
          <p:nvPr/>
        </p:nvSpPr>
        <p:spPr>
          <a:xfrm>
            <a:off x="3482340" y="4648200"/>
            <a:ext cx="3661409" cy="23957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764540" y="3677158"/>
            <a:ext cx="8074025" cy="2472055"/>
          </a:xfrm>
          <a:prstGeom prst="rect">
            <a:avLst/>
          </a:prstGeom>
        </p:spPr>
        <p:txBody>
          <a:bodyPr vert="horz" wrap="square" lIns="0" tIns="0" rIns="0" bIns="0" rtlCol="0">
            <a:spAutoFit/>
          </a:bodyPr>
          <a:lstStyle/>
          <a:p>
            <a:pPr marL="354965" marR="5080" indent="-342265">
              <a:lnSpc>
                <a:spcPct val="100000"/>
              </a:lnSpc>
              <a:buChar char="•"/>
              <a:tabLst>
                <a:tab pos="354965" algn="l"/>
                <a:tab pos="355600" algn="l"/>
              </a:tabLst>
            </a:pPr>
            <a:r>
              <a:rPr sz="3200" spc="-130" dirty="0">
                <a:latin typeface="Arial"/>
                <a:cs typeface="Arial"/>
              </a:rPr>
              <a:t>During </a:t>
            </a:r>
            <a:r>
              <a:rPr sz="3200" spc="-40" dirty="0">
                <a:latin typeface="Arial"/>
                <a:cs typeface="Arial"/>
              </a:rPr>
              <a:t>the </a:t>
            </a:r>
            <a:r>
              <a:rPr sz="3200" spc="-80" dirty="0">
                <a:latin typeface="Arial"/>
                <a:cs typeface="Arial"/>
              </a:rPr>
              <a:t>late </a:t>
            </a:r>
            <a:r>
              <a:rPr sz="3200" spc="-204" dirty="0">
                <a:latin typeface="Arial"/>
                <a:cs typeface="Arial"/>
              </a:rPr>
              <a:t>1700s </a:t>
            </a:r>
            <a:r>
              <a:rPr sz="3200" spc="-225" dirty="0">
                <a:latin typeface="Arial"/>
                <a:cs typeface="Arial"/>
              </a:rPr>
              <a:t>France’s </a:t>
            </a:r>
            <a:r>
              <a:rPr sz="3200" spc="-160" dirty="0">
                <a:latin typeface="Arial"/>
                <a:cs typeface="Arial"/>
              </a:rPr>
              <a:t>economy </a:t>
            </a:r>
            <a:r>
              <a:rPr sz="3200" spc="-225" dirty="0">
                <a:latin typeface="Arial"/>
                <a:cs typeface="Arial"/>
              </a:rPr>
              <a:t>was </a:t>
            </a:r>
            <a:r>
              <a:rPr sz="3200" spc="-45" dirty="0">
                <a:latin typeface="Arial"/>
                <a:cs typeface="Arial"/>
              </a:rPr>
              <a:t>in  trouble; </a:t>
            </a:r>
            <a:r>
              <a:rPr sz="3200" spc="-40" dirty="0">
                <a:latin typeface="Arial"/>
                <a:cs typeface="Arial"/>
              </a:rPr>
              <a:t>the </a:t>
            </a:r>
            <a:r>
              <a:rPr sz="3200" spc="-65" dirty="0">
                <a:latin typeface="Arial"/>
                <a:cs typeface="Arial"/>
              </a:rPr>
              <a:t>nation </a:t>
            </a:r>
            <a:r>
              <a:rPr sz="3200" spc="-225" dirty="0">
                <a:latin typeface="Arial"/>
                <a:cs typeface="Arial"/>
              </a:rPr>
              <a:t>was </a:t>
            </a:r>
            <a:r>
              <a:rPr sz="3200" spc="-45" dirty="0">
                <a:latin typeface="Arial"/>
                <a:cs typeface="Arial"/>
              </a:rPr>
              <a:t>in </a:t>
            </a:r>
            <a:r>
              <a:rPr sz="3200" spc="-60" dirty="0">
                <a:latin typeface="Arial"/>
                <a:cs typeface="Arial"/>
              </a:rPr>
              <a:t>debt </a:t>
            </a:r>
            <a:r>
              <a:rPr sz="3200" spc="-135" dirty="0">
                <a:latin typeface="Arial"/>
                <a:cs typeface="Arial"/>
              </a:rPr>
              <a:t>due </a:t>
            </a:r>
            <a:r>
              <a:rPr sz="3200" spc="25" dirty="0">
                <a:latin typeface="Arial"/>
                <a:cs typeface="Arial"/>
              </a:rPr>
              <a:t>to </a:t>
            </a:r>
            <a:r>
              <a:rPr sz="3200" spc="-150" dirty="0">
                <a:latin typeface="Arial"/>
                <a:cs typeface="Arial"/>
              </a:rPr>
              <a:t>lavish  spending </a:t>
            </a:r>
            <a:r>
              <a:rPr sz="3200" spc="-155" dirty="0">
                <a:latin typeface="Arial"/>
                <a:cs typeface="Arial"/>
              </a:rPr>
              <a:t>and </a:t>
            </a:r>
            <a:r>
              <a:rPr sz="3200" spc="-120" dirty="0">
                <a:latin typeface="Arial"/>
                <a:cs typeface="Arial"/>
              </a:rPr>
              <a:t>costly </a:t>
            </a:r>
            <a:r>
              <a:rPr sz="3200" spc="-155" dirty="0">
                <a:latin typeface="Arial"/>
                <a:cs typeface="Arial"/>
              </a:rPr>
              <a:t>wars, </a:t>
            </a:r>
            <a:r>
              <a:rPr sz="3200" spc="-65" dirty="0">
                <a:latin typeface="Arial"/>
                <a:cs typeface="Arial"/>
              </a:rPr>
              <a:t>poor </a:t>
            </a:r>
            <a:r>
              <a:rPr sz="3200" spc="-155" dirty="0">
                <a:latin typeface="Arial"/>
                <a:cs typeface="Arial"/>
              </a:rPr>
              <a:t>harvests </a:t>
            </a:r>
            <a:r>
              <a:rPr sz="3200" spc="-95" dirty="0">
                <a:latin typeface="Arial"/>
                <a:cs typeface="Arial"/>
              </a:rPr>
              <a:t>led </a:t>
            </a:r>
            <a:r>
              <a:rPr sz="3200" spc="10" dirty="0">
                <a:latin typeface="Arial"/>
                <a:cs typeface="Arial"/>
              </a:rPr>
              <a:t>to  </a:t>
            </a:r>
            <a:r>
              <a:rPr sz="3200" spc="-40" dirty="0">
                <a:latin typeface="Arial"/>
                <a:cs typeface="Arial"/>
              </a:rPr>
              <a:t>the </a:t>
            </a:r>
            <a:r>
              <a:rPr sz="3200" spc="-100" dirty="0">
                <a:latin typeface="Arial"/>
                <a:cs typeface="Arial"/>
              </a:rPr>
              <a:t>price </a:t>
            </a:r>
            <a:r>
              <a:rPr sz="3200" spc="-10" dirty="0">
                <a:latin typeface="Arial"/>
                <a:cs typeface="Arial"/>
              </a:rPr>
              <a:t>of </a:t>
            </a:r>
            <a:r>
              <a:rPr sz="3200" spc="-130" dirty="0">
                <a:latin typeface="Arial"/>
                <a:cs typeface="Arial"/>
              </a:rPr>
              <a:t>bread </a:t>
            </a:r>
            <a:r>
              <a:rPr sz="3200" spc="-90" dirty="0">
                <a:latin typeface="Arial"/>
                <a:cs typeface="Arial"/>
              </a:rPr>
              <a:t>doubling, </a:t>
            </a:r>
            <a:r>
              <a:rPr sz="3200" spc="-155" dirty="0">
                <a:latin typeface="Arial"/>
                <a:cs typeface="Arial"/>
              </a:rPr>
              <a:t>and </a:t>
            </a:r>
            <a:r>
              <a:rPr sz="3200" spc="-120" dirty="0">
                <a:latin typeface="Arial"/>
                <a:cs typeface="Arial"/>
              </a:rPr>
              <a:t>high </a:t>
            </a:r>
            <a:r>
              <a:rPr sz="3200" spc="-200" dirty="0">
                <a:latin typeface="Arial"/>
                <a:cs typeface="Arial"/>
              </a:rPr>
              <a:t>taxes </a:t>
            </a:r>
            <a:r>
              <a:rPr sz="3200" spc="-105" dirty="0">
                <a:latin typeface="Arial"/>
                <a:cs typeface="Arial"/>
              </a:rPr>
              <a:t>on  </a:t>
            </a:r>
            <a:r>
              <a:rPr sz="3200" spc="-40" dirty="0">
                <a:latin typeface="Arial"/>
                <a:cs typeface="Arial"/>
              </a:rPr>
              <a:t>the </a:t>
            </a:r>
            <a:r>
              <a:rPr sz="3200" spc="-65" dirty="0">
                <a:latin typeface="Arial"/>
                <a:cs typeface="Arial"/>
              </a:rPr>
              <a:t>3</a:t>
            </a:r>
            <a:r>
              <a:rPr sz="3150" spc="-97" baseline="25132" dirty="0">
                <a:latin typeface="Arial"/>
                <a:cs typeface="Arial"/>
              </a:rPr>
              <a:t>rd </a:t>
            </a:r>
            <a:r>
              <a:rPr sz="3200" spc="-195" dirty="0">
                <a:latin typeface="Arial"/>
                <a:cs typeface="Arial"/>
              </a:rPr>
              <a:t>Estate </a:t>
            </a:r>
            <a:r>
              <a:rPr sz="3200" spc="-165" dirty="0">
                <a:latin typeface="Arial"/>
                <a:cs typeface="Arial"/>
              </a:rPr>
              <a:t>made </a:t>
            </a:r>
            <a:r>
              <a:rPr sz="3200" spc="-195" dirty="0">
                <a:latin typeface="Arial"/>
                <a:cs typeface="Arial"/>
              </a:rPr>
              <a:t>business</a:t>
            </a:r>
            <a:r>
              <a:rPr sz="3200" spc="-235" dirty="0">
                <a:latin typeface="Arial"/>
                <a:cs typeface="Arial"/>
              </a:rPr>
              <a:t> </a:t>
            </a:r>
            <a:r>
              <a:rPr sz="3200" spc="-20" dirty="0">
                <a:latin typeface="Arial"/>
                <a:cs typeface="Arial"/>
              </a:rPr>
              <a:t>difficult.</a:t>
            </a:r>
            <a:endParaRPr sz="3200">
              <a:latin typeface="Arial"/>
              <a:cs typeface="Arial"/>
            </a:endParaRPr>
          </a:p>
        </p:txBody>
      </p:sp>
      <p:sp>
        <p:nvSpPr>
          <p:cNvPr id="3" name="object 3"/>
          <p:cNvSpPr/>
          <p:nvPr/>
        </p:nvSpPr>
        <p:spPr>
          <a:xfrm>
            <a:off x="2808732" y="685800"/>
            <a:ext cx="4129278" cy="27104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783335"/>
            <a:ext cx="8630285" cy="1403350"/>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000" b="0" spc="-215" dirty="0">
                <a:latin typeface="Arial"/>
                <a:cs typeface="Arial"/>
              </a:rPr>
              <a:t>The </a:t>
            </a:r>
            <a:r>
              <a:rPr sz="3000" b="0" spc="-100" dirty="0">
                <a:latin typeface="Arial"/>
                <a:cs typeface="Arial"/>
              </a:rPr>
              <a:t>nation’s </a:t>
            </a:r>
            <a:r>
              <a:rPr sz="3000" b="0" spc="-55" dirty="0">
                <a:latin typeface="Arial"/>
                <a:cs typeface="Arial"/>
              </a:rPr>
              <a:t>poor </a:t>
            </a:r>
            <a:r>
              <a:rPr sz="3000" b="0" spc="-210" dirty="0">
                <a:latin typeface="Arial"/>
                <a:cs typeface="Arial"/>
              </a:rPr>
              <a:t>was </a:t>
            </a:r>
            <a:r>
              <a:rPr sz="3000" b="0" spc="-100" dirty="0">
                <a:latin typeface="Arial"/>
                <a:cs typeface="Arial"/>
              </a:rPr>
              <a:t>growing, </a:t>
            </a:r>
            <a:r>
              <a:rPr sz="3000" b="0" spc="-95" dirty="0">
                <a:latin typeface="Arial"/>
                <a:cs typeface="Arial"/>
              </a:rPr>
              <a:t>urban </a:t>
            </a:r>
            <a:r>
              <a:rPr sz="3000" b="0" spc="-75" dirty="0">
                <a:latin typeface="Arial"/>
                <a:cs typeface="Arial"/>
              </a:rPr>
              <a:t>living  </a:t>
            </a:r>
            <a:r>
              <a:rPr sz="3000" b="0" spc="-85" dirty="0">
                <a:latin typeface="Arial"/>
                <a:cs typeface="Arial"/>
              </a:rPr>
              <a:t>conditions </a:t>
            </a:r>
            <a:r>
              <a:rPr sz="3000" b="0" spc="-105" dirty="0">
                <a:latin typeface="Arial"/>
                <a:cs typeface="Arial"/>
              </a:rPr>
              <a:t>were </a:t>
            </a:r>
            <a:r>
              <a:rPr sz="3000" b="0" spc="-75" dirty="0">
                <a:latin typeface="Arial"/>
                <a:cs typeface="Arial"/>
              </a:rPr>
              <a:t>vile, </a:t>
            </a:r>
            <a:r>
              <a:rPr sz="3000" b="0" spc="-105" dirty="0">
                <a:latin typeface="Arial"/>
                <a:cs typeface="Arial"/>
              </a:rPr>
              <a:t>women </a:t>
            </a:r>
            <a:r>
              <a:rPr sz="3000" b="0" spc="-85" dirty="0">
                <a:latin typeface="Arial"/>
                <a:cs typeface="Arial"/>
              </a:rPr>
              <a:t>resorted </a:t>
            </a:r>
            <a:r>
              <a:rPr sz="3000" b="0" spc="25" dirty="0">
                <a:latin typeface="Arial"/>
                <a:cs typeface="Arial"/>
              </a:rPr>
              <a:t>to</a:t>
            </a:r>
            <a:r>
              <a:rPr sz="3000" b="0" spc="-520" dirty="0">
                <a:latin typeface="Arial"/>
                <a:cs typeface="Arial"/>
              </a:rPr>
              <a:t> </a:t>
            </a:r>
            <a:r>
              <a:rPr sz="3000" b="0" spc="-30" dirty="0">
                <a:latin typeface="Arial"/>
                <a:cs typeface="Arial"/>
              </a:rPr>
              <a:t>prostitution,  </a:t>
            </a:r>
            <a:r>
              <a:rPr sz="3000" b="0" spc="-140" dirty="0">
                <a:latin typeface="Arial"/>
                <a:cs typeface="Arial"/>
              </a:rPr>
              <a:t>and </a:t>
            </a:r>
            <a:r>
              <a:rPr sz="3000" b="0" spc="-160" dirty="0">
                <a:latin typeface="Arial"/>
                <a:cs typeface="Arial"/>
              </a:rPr>
              <a:t>many </a:t>
            </a:r>
            <a:r>
              <a:rPr sz="3000" b="0" spc="-85" dirty="0">
                <a:latin typeface="Arial"/>
                <a:cs typeface="Arial"/>
              </a:rPr>
              <a:t>children </a:t>
            </a:r>
            <a:r>
              <a:rPr sz="3000" b="0" spc="-105" dirty="0">
                <a:latin typeface="Arial"/>
                <a:cs typeface="Arial"/>
              </a:rPr>
              <a:t>were simply</a:t>
            </a:r>
            <a:r>
              <a:rPr sz="3000" b="0" spc="-315" dirty="0">
                <a:latin typeface="Arial"/>
                <a:cs typeface="Arial"/>
              </a:rPr>
              <a:t> </a:t>
            </a:r>
            <a:r>
              <a:rPr sz="3000" b="0" spc="-130" dirty="0">
                <a:latin typeface="Arial"/>
                <a:cs typeface="Arial"/>
              </a:rPr>
              <a:t>abandoned.</a:t>
            </a:r>
            <a:endParaRPr sz="3000">
              <a:latin typeface="Arial"/>
              <a:cs typeface="Arial"/>
            </a:endParaRPr>
          </a:p>
        </p:txBody>
      </p:sp>
      <p:sp>
        <p:nvSpPr>
          <p:cNvPr id="3" name="object 3"/>
          <p:cNvSpPr txBox="1"/>
          <p:nvPr/>
        </p:nvSpPr>
        <p:spPr>
          <a:xfrm>
            <a:off x="688340" y="2246376"/>
            <a:ext cx="8616950" cy="2684780"/>
          </a:xfrm>
          <a:prstGeom prst="rect">
            <a:avLst/>
          </a:prstGeom>
        </p:spPr>
        <p:txBody>
          <a:bodyPr vert="horz" wrap="square" lIns="0" tIns="0" rIns="0" bIns="0" rtlCol="0">
            <a:spAutoFit/>
          </a:bodyPr>
          <a:lstStyle/>
          <a:p>
            <a:pPr marL="355600" marR="308610" indent="-342900">
              <a:lnSpc>
                <a:spcPct val="100000"/>
              </a:lnSpc>
              <a:buChar char="•"/>
              <a:tabLst>
                <a:tab pos="441325" algn="l"/>
                <a:tab pos="441959" algn="l"/>
              </a:tabLst>
            </a:pPr>
            <a:r>
              <a:rPr sz="3000" spc="-195" dirty="0">
                <a:latin typeface="Arial"/>
                <a:cs typeface="Arial"/>
              </a:rPr>
              <a:t>King </a:t>
            </a:r>
            <a:r>
              <a:rPr sz="3000" spc="-180" dirty="0">
                <a:latin typeface="Arial"/>
                <a:cs typeface="Arial"/>
              </a:rPr>
              <a:t>Louis </a:t>
            </a:r>
            <a:r>
              <a:rPr sz="3000" spc="-275" dirty="0">
                <a:latin typeface="Arial"/>
                <a:cs typeface="Arial"/>
              </a:rPr>
              <a:t>XVI </a:t>
            </a:r>
            <a:r>
              <a:rPr sz="3000" spc="-140" dirty="0">
                <a:latin typeface="Arial"/>
                <a:cs typeface="Arial"/>
              </a:rPr>
              <a:t>and </a:t>
            </a:r>
            <a:r>
              <a:rPr sz="3000" spc="-175" dirty="0">
                <a:latin typeface="Arial"/>
                <a:cs typeface="Arial"/>
              </a:rPr>
              <a:t>Queen </a:t>
            </a:r>
            <a:r>
              <a:rPr sz="3000" spc="-55" dirty="0">
                <a:latin typeface="Arial"/>
                <a:cs typeface="Arial"/>
              </a:rPr>
              <a:t>Marie Antoinette did</a:t>
            </a:r>
            <a:r>
              <a:rPr sz="3000" spc="-290" dirty="0">
                <a:latin typeface="Arial"/>
                <a:cs typeface="Arial"/>
              </a:rPr>
              <a:t> </a:t>
            </a:r>
            <a:r>
              <a:rPr sz="3000" spc="-5" dirty="0">
                <a:latin typeface="Arial"/>
                <a:cs typeface="Arial"/>
              </a:rPr>
              <a:t>not  </a:t>
            </a:r>
            <a:r>
              <a:rPr sz="3000" spc="-200" dirty="0">
                <a:latin typeface="Arial"/>
                <a:cs typeface="Arial"/>
              </a:rPr>
              <a:t>seem </a:t>
            </a:r>
            <a:r>
              <a:rPr sz="3000" spc="25" dirty="0">
                <a:latin typeface="Arial"/>
                <a:cs typeface="Arial"/>
              </a:rPr>
              <a:t>to </a:t>
            </a:r>
            <a:r>
              <a:rPr sz="3000" spc="-70" dirty="0">
                <a:latin typeface="Arial"/>
                <a:cs typeface="Arial"/>
              </a:rPr>
              <a:t>notice </a:t>
            </a:r>
            <a:r>
              <a:rPr sz="3000" spc="-140" dirty="0">
                <a:latin typeface="Arial"/>
                <a:cs typeface="Arial"/>
              </a:rPr>
              <a:t>and </a:t>
            </a:r>
            <a:r>
              <a:rPr sz="3000" spc="-85" dirty="0">
                <a:latin typeface="Arial"/>
                <a:cs typeface="Arial"/>
              </a:rPr>
              <a:t>continued </a:t>
            </a:r>
            <a:r>
              <a:rPr sz="3000" spc="25" dirty="0">
                <a:latin typeface="Arial"/>
                <a:cs typeface="Arial"/>
              </a:rPr>
              <a:t>to</a:t>
            </a:r>
            <a:r>
              <a:rPr sz="3000" spc="-550" dirty="0">
                <a:latin typeface="Arial"/>
                <a:cs typeface="Arial"/>
              </a:rPr>
              <a:t> </a:t>
            </a:r>
            <a:r>
              <a:rPr sz="3000" spc="-160" dirty="0">
                <a:latin typeface="Arial"/>
                <a:cs typeface="Arial"/>
              </a:rPr>
              <a:t>spend </a:t>
            </a:r>
            <a:r>
              <a:rPr sz="3000" spc="-150" dirty="0">
                <a:latin typeface="Arial"/>
                <a:cs typeface="Arial"/>
              </a:rPr>
              <a:t>money.</a:t>
            </a:r>
            <a:endParaRPr sz="3000">
              <a:latin typeface="Arial"/>
              <a:cs typeface="Arial"/>
            </a:endParaRPr>
          </a:p>
          <a:p>
            <a:pPr marL="354965" marR="5080" indent="-342265">
              <a:lnSpc>
                <a:spcPct val="100299"/>
              </a:lnSpc>
              <a:spcBef>
                <a:spcPts val="710"/>
              </a:spcBef>
              <a:buChar char="•"/>
              <a:tabLst>
                <a:tab pos="354965" algn="l"/>
                <a:tab pos="355600" algn="l"/>
              </a:tabLst>
            </a:pPr>
            <a:r>
              <a:rPr sz="3000" spc="-215" dirty="0">
                <a:latin typeface="Arial"/>
                <a:cs typeface="Arial"/>
              </a:rPr>
              <a:t>The </a:t>
            </a:r>
            <a:r>
              <a:rPr sz="3000" spc="-70" dirty="0">
                <a:latin typeface="Arial"/>
                <a:cs typeface="Arial"/>
              </a:rPr>
              <a:t>middle </a:t>
            </a:r>
            <a:r>
              <a:rPr sz="3000" spc="-220" dirty="0">
                <a:latin typeface="Arial"/>
                <a:cs typeface="Arial"/>
              </a:rPr>
              <a:t>class </a:t>
            </a:r>
            <a:r>
              <a:rPr sz="2600" i="1" spc="-45" dirty="0">
                <a:latin typeface="Arial"/>
                <a:cs typeface="Arial"/>
              </a:rPr>
              <a:t>“were </a:t>
            </a:r>
            <a:r>
              <a:rPr sz="2600" i="1" spc="-80" dirty="0">
                <a:latin typeface="Arial"/>
                <a:cs typeface="Arial"/>
              </a:rPr>
              <a:t>rich </a:t>
            </a:r>
            <a:r>
              <a:rPr sz="2600" i="1" spc="-130" dirty="0">
                <a:latin typeface="Arial"/>
                <a:cs typeface="Arial"/>
              </a:rPr>
              <a:t>enough </a:t>
            </a:r>
            <a:r>
              <a:rPr sz="2600" i="1" dirty="0">
                <a:latin typeface="Arial"/>
                <a:cs typeface="Arial"/>
              </a:rPr>
              <a:t>to </a:t>
            </a:r>
            <a:r>
              <a:rPr sz="2600" i="1" spc="-70" dirty="0">
                <a:latin typeface="Arial"/>
                <a:cs typeface="Arial"/>
              </a:rPr>
              <a:t>fear </a:t>
            </a:r>
            <a:r>
              <a:rPr sz="2600" i="1" spc="-60" dirty="0">
                <a:latin typeface="Arial"/>
                <a:cs typeface="Arial"/>
              </a:rPr>
              <a:t>the </a:t>
            </a:r>
            <a:r>
              <a:rPr sz="2600" i="1" spc="-175" dirty="0">
                <a:latin typeface="Arial"/>
                <a:cs typeface="Arial"/>
              </a:rPr>
              <a:t>loss </a:t>
            </a:r>
            <a:r>
              <a:rPr sz="2600" i="1" spc="-25" dirty="0">
                <a:latin typeface="Arial"/>
                <a:cs typeface="Arial"/>
              </a:rPr>
              <a:t>of their  </a:t>
            </a:r>
            <a:r>
              <a:rPr sz="2600" i="1" spc="-65" dirty="0">
                <a:latin typeface="Arial"/>
                <a:cs typeface="Arial"/>
              </a:rPr>
              <a:t>property </a:t>
            </a:r>
            <a:r>
              <a:rPr sz="2600" i="1" spc="-114" dirty="0">
                <a:latin typeface="Arial"/>
                <a:cs typeface="Arial"/>
              </a:rPr>
              <a:t>and </a:t>
            </a:r>
            <a:r>
              <a:rPr sz="2600" i="1" spc="-95" dirty="0">
                <a:latin typeface="Arial"/>
                <a:cs typeface="Arial"/>
              </a:rPr>
              <a:t>status, </a:t>
            </a:r>
            <a:r>
              <a:rPr sz="2600" i="1" spc="-50" dirty="0">
                <a:latin typeface="Arial"/>
                <a:cs typeface="Arial"/>
              </a:rPr>
              <a:t>well </a:t>
            </a:r>
            <a:r>
              <a:rPr sz="2600" i="1" spc="-125" dirty="0">
                <a:latin typeface="Arial"/>
                <a:cs typeface="Arial"/>
              </a:rPr>
              <a:t>educated </a:t>
            </a:r>
            <a:r>
              <a:rPr sz="2600" i="1" spc="-130" dirty="0">
                <a:latin typeface="Arial"/>
                <a:cs typeface="Arial"/>
              </a:rPr>
              <a:t>enough </a:t>
            </a:r>
            <a:r>
              <a:rPr sz="2600" i="1" dirty="0">
                <a:latin typeface="Arial"/>
                <a:cs typeface="Arial"/>
              </a:rPr>
              <a:t>to </a:t>
            </a:r>
            <a:r>
              <a:rPr sz="2600" i="1" spc="-160" dirty="0">
                <a:latin typeface="Arial"/>
                <a:cs typeface="Arial"/>
              </a:rPr>
              <a:t>be </a:t>
            </a:r>
            <a:r>
              <a:rPr sz="2600" i="1" spc="-85" dirty="0">
                <a:latin typeface="Arial"/>
                <a:cs typeface="Arial"/>
              </a:rPr>
              <a:t>aware </a:t>
            </a:r>
            <a:r>
              <a:rPr sz="2600" i="1" spc="-25" dirty="0">
                <a:latin typeface="Arial"/>
                <a:cs typeface="Arial"/>
              </a:rPr>
              <a:t>of</a:t>
            </a:r>
            <a:r>
              <a:rPr sz="2600" i="1" spc="-484" dirty="0">
                <a:latin typeface="Arial"/>
                <a:cs typeface="Arial"/>
              </a:rPr>
              <a:t> </a:t>
            </a:r>
            <a:r>
              <a:rPr sz="2600" i="1" spc="-60" dirty="0">
                <a:latin typeface="Arial"/>
                <a:cs typeface="Arial"/>
              </a:rPr>
              <a:t>the  </a:t>
            </a:r>
            <a:r>
              <a:rPr sz="2600" i="1" spc="-65" dirty="0">
                <a:latin typeface="Arial"/>
                <a:cs typeface="Arial"/>
              </a:rPr>
              <a:t>growing </a:t>
            </a:r>
            <a:r>
              <a:rPr sz="2600" i="1" spc="-70" dirty="0">
                <a:latin typeface="Arial"/>
                <a:cs typeface="Arial"/>
              </a:rPr>
              <a:t>criticism </a:t>
            </a:r>
            <a:r>
              <a:rPr sz="2600" i="1" spc="-25" dirty="0">
                <a:latin typeface="Arial"/>
                <a:cs typeface="Arial"/>
              </a:rPr>
              <a:t>of </a:t>
            </a:r>
            <a:r>
              <a:rPr sz="2600" i="1" spc="-60" dirty="0">
                <a:latin typeface="Arial"/>
                <a:cs typeface="Arial"/>
              </a:rPr>
              <a:t>the </a:t>
            </a:r>
            <a:r>
              <a:rPr sz="2600" i="1" spc="-80" dirty="0">
                <a:latin typeface="Arial"/>
                <a:cs typeface="Arial"/>
              </a:rPr>
              <a:t>king, </a:t>
            </a:r>
            <a:r>
              <a:rPr sz="2600" i="1" spc="-25" dirty="0">
                <a:latin typeface="Arial"/>
                <a:cs typeface="Arial"/>
              </a:rPr>
              <a:t>but </a:t>
            </a:r>
            <a:r>
              <a:rPr sz="2600" i="1" spc="-40" dirty="0">
                <a:latin typeface="Arial"/>
                <a:cs typeface="Arial"/>
              </a:rPr>
              <a:t>too </a:t>
            </a:r>
            <a:r>
              <a:rPr sz="2600" i="1" spc="-85" dirty="0">
                <a:latin typeface="Arial"/>
                <a:cs typeface="Arial"/>
              </a:rPr>
              <a:t>poor </a:t>
            </a:r>
            <a:r>
              <a:rPr sz="2600" i="1" spc="-114" dirty="0">
                <a:latin typeface="Arial"/>
                <a:cs typeface="Arial"/>
              </a:rPr>
              <a:t>and </a:t>
            </a:r>
            <a:r>
              <a:rPr sz="2600" i="1" spc="-95" dirty="0">
                <a:latin typeface="Arial"/>
                <a:cs typeface="Arial"/>
              </a:rPr>
              <a:t>marginalized  </a:t>
            </a:r>
            <a:r>
              <a:rPr sz="2600" i="1" dirty="0">
                <a:latin typeface="Arial"/>
                <a:cs typeface="Arial"/>
              </a:rPr>
              <a:t>to </a:t>
            </a:r>
            <a:r>
              <a:rPr sz="2600" i="1" spc="-105" dirty="0">
                <a:latin typeface="Arial"/>
                <a:cs typeface="Arial"/>
              </a:rPr>
              <a:t>influence</a:t>
            </a:r>
            <a:r>
              <a:rPr sz="2600" i="1" spc="-285" dirty="0">
                <a:latin typeface="Arial"/>
                <a:cs typeface="Arial"/>
              </a:rPr>
              <a:t> </a:t>
            </a:r>
            <a:r>
              <a:rPr sz="2600" i="1" spc="-95" dirty="0">
                <a:latin typeface="Arial"/>
                <a:cs typeface="Arial"/>
              </a:rPr>
              <a:t>policy.”</a:t>
            </a:r>
            <a:endParaRPr sz="2600">
              <a:latin typeface="Arial"/>
              <a:cs typeface="Arial"/>
            </a:endParaRPr>
          </a:p>
        </p:txBody>
      </p:sp>
      <p:sp>
        <p:nvSpPr>
          <p:cNvPr id="4" name="object 4"/>
          <p:cNvSpPr/>
          <p:nvPr/>
        </p:nvSpPr>
        <p:spPr>
          <a:xfrm>
            <a:off x="1524000" y="5084064"/>
            <a:ext cx="2125522" cy="18882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29200" y="4761738"/>
            <a:ext cx="2877311" cy="219989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756418"/>
            <a:ext cx="8448675" cy="1658620"/>
          </a:xfrm>
          <a:prstGeom prst="rect">
            <a:avLst/>
          </a:prstGeom>
        </p:spPr>
        <p:txBody>
          <a:bodyPr vert="horz" wrap="square" lIns="0" tIns="0" rIns="0" bIns="0" rtlCol="0">
            <a:spAutoFit/>
          </a:bodyPr>
          <a:lstStyle/>
          <a:p>
            <a:pPr marL="354965" marR="5080" indent="-342265">
              <a:lnSpc>
                <a:spcPct val="91300"/>
              </a:lnSpc>
              <a:buChar char="•"/>
              <a:tabLst>
                <a:tab pos="354965" algn="l"/>
                <a:tab pos="355600" algn="l"/>
              </a:tabLst>
            </a:pPr>
            <a:r>
              <a:rPr sz="3200" b="0" spc="-175" dirty="0">
                <a:solidFill>
                  <a:srgbClr val="0070C0"/>
                </a:solidFill>
                <a:latin typeface="Arial"/>
                <a:cs typeface="Arial"/>
              </a:rPr>
              <a:t>Typically, </a:t>
            </a:r>
            <a:r>
              <a:rPr sz="3200" b="0" spc="-85" dirty="0">
                <a:solidFill>
                  <a:srgbClr val="0070C0"/>
                </a:solidFill>
                <a:latin typeface="Arial"/>
                <a:cs typeface="Arial"/>
              </a:rPr>
              <a:t>revolutions only </a:t>
            </a:r>
            <a:r>
              <a:rPr sz="3200" b="0" spc="-135" dirty="0">
                <a:solidFill>
                  <a:srgbClr val="0070C0"/>
                </a:solidFill>
                <a:latin typeface="Arial"/>
                <a:cs typeface="Arial"/>
              </a:rPr>
              <a:t>occur </a:t>
            </a:r>
            <a:r>
              <a:rPr sz="3200" b="0" spc="-110" dirty="0">
                <a:solidFill>
                  <a:srgbClr val="0070C0"/>
                </a:solidFill>
                <a:latin typeface="Arial"/>
                <a:cs typeface="Arial"/>
              </a:rPr>
              <a:t>when </a:t>
            </a:r>
            <a:r>
              <a:rPr sz="3200" b="0" spc="-114" dirty="0">
                <a:solidFill>
                  <a:srgbClr val="0070C0"/>
                </a:solidFill>
                <a:latin typeface="Arial"/>
                <a:cs typeface="Arial"/>
              </a:rPr>
              <a:t>those</a:t>
            </a:r>
            <a:r>
              <a:rPr sz="3200" b="0" spc="-325" dirty="0">
                <a:solidFill>
                  <a:srgbClr val="0070C0"/>
                </a:solidFill>
                <a:latin typeface="Arial"/>
                <a:cs typeface="Arial"/>
              </a:rPr>
              <a:t> </a:t>
            </a:r>
            <a:r>
              <a:rPr sz="3200" b="0" spc="-75" dirty="0">
                <a:solidFill>
                  <a:srgbClr val="0070C0"/>
                </a:solidFill>
                <a:latin typeface="Arial"/>
                <a:cs typeface="Arial"/>
              </a:rPr>
              <a:t>who  </a:t>
            </a:r>
            <a:r>
              <a:rPr sz="3200" b="0" spc="-145" dirty="0">
                <a:solidFill>
                  <a:srgbClr val="0070C0"/>
                </a:solidFill>
                <a:latin typeface="Arial"/>
                <a:cs typeface="Arial"/>
              </a:rPr>
              <a:t>are </a:t>
            </a:r>
            <a:r>
              <a:rPr sz="3200" b="0" spc="-125" dirty="0">
                <a:solidFill>
                  <a:srgbClr val="0070C0"/>
                </a:solidFill>
                <a:latin typeface="Arial"/>
                <a:cs typeface="Arial"/>
              </a:rPr>
              <a:t>upset </a:t>
            </a:r>
            <a:r>
              <a:rPr sz="3200" b="0" spc="-200" dirty="0">
                <a:solidFill>
                  <a:srgbClr val="0070C0"/>
                </a:solidFill>
                <a:latin typeface="Arial"/>
                <a:cs typeface="Arial"/>
              </a:rPr>
              <a:t>have </a:t>
            </a:r>
            <a:r>
              <a:rPr sz="3200" b="0" spc="-100" dirty="0">
                <a:solidFill>
                  <a:srgbClr val="0070C0"/>
                </a:solidFill>
                <a:latin typeface="Arial"/>
                <a:cs typeface="Arial"/>
              </a:rPr>
              <a:t>no </a:t>
            </a:r>
            <a:r>
              <a:rPr sz="3200" b="0" spc="-180" dirty="0">
                <a:solidFill>
                  <a:srgbClr val="0070C0"/>
                </a:solidFill>
                <a:latin typeface="Arial"/>
                <a:cs typeface="Arial"/>
              </a:rPr>
              <a:t>way </a:t>
            </a:r>
            <a:r>
              <a:rPr sz="3200" b="0" spc="25" dirty="0">
                <a:solidFill>
                  <a:srgbClr val="0070C0"/>
                </a:solidFill>
                <a:latin typeface="Arial"/>
                <a:cs typeface="Arial"/>
              </a:rPr>
              <a:t>to </a:t>
            </a:r>
            <a:r>
              <a:rPr sz="3200" b="0" spc="-85" dirty="0">
                <a:solidFill>
                  <a:srgbClr val="0070C0"/>
                </a:solidFill>
                <a:latin typeface="Arial"/>
                <a:cs typeface="Arial"/>
              </a:rPr>
              <a:t>bring </a:t>
            </a:r>
            <a:r>
              <a:rPr sz="3200" b="0" spc="-204" dirty="0">
                <a:solidFill>
                  <a:srgbClr val="0070C0"/>
                </a:solidFill>
                <a:latin typeface="Arial"/>
                <a:cs typeface="Arial"/>
              </a:rPr>
              <a:t>change </a:t>
            </a:r>
            <a:r>
              <a:rPr sz="3200" b="0" spc="-95" dirty="0">
                <a:solidFill>
                  <a:srgbClr val="0070C0"/>
                </a:solidFill>
                <a:latin typeface="Arial"/>
                <a:cs typeface="Arial"/>
              </a:rPr>
              <a:t>under</a:t>
            </a:r>
            <a:r>
              <a:rPr sz="3200" b="0" spc="-335" dirty="0">
                <a:solidFill>
                  <a:srgbClr val="0070C0"/>
                </a:solidFill>
                <a:latin typeface="Arial"/>
                <a:cs typeface="Arial"/>
              </a:rPr>
              <a:t> </a:t>
            </a:r>
            <a:r>
              <a:rPr sz="3200" b="0" spc="-40" dirty="0">
                <a:solidFill>
                  <a:srgbClr val="0070C0"/>
                </a:solidFill>
                <a:latin typeface="Arial"/>
                <a:cs typeface="Arial"/>
              </a:rPr>
              <a:t>the  </a:t>
            </a:r>
            <a:r>
              <a:rPr sz="3200" b="0" spc="-65" dirty="0">
                <a:solidFill>
                  <a:srgbClr val="0070C0"/>
                </a:solidFill>
                <a:latin typeface="Arial"/>
                <a:cs typeface="Arial"/>
              </a:rPr>
              <a:t>current </a:t>
            </a:r>
            <a:r>
              <a:rPr sz="3200" b="0" spc="-55" dirty="0">
                <a:solidFill>
                  <a:srgbClr val="0070C0"/>
                </a:solidFill>
                <a:latin typeface="Arial"/>
                <a:cs typeface="Arial"/>
              </a:rPr>
              <a:t>political </a:t>
            </a:r>
            <a:r>
              <a:rPr sz="3200" b="0" spc="-175" dirty="0">
                <a:solidFill>
                  <a:srgbClr val="0070C0"/>
                </a:solidFill>
                <a:latin typeface="Arial"/>
                <a:cs typeface="Arial"/>
              </a:rPr>
              <a:t>system. </a:t>
            </a:r>
            <a:r>
              <a:rPr sz="2400" b="0" spc="-114" dirty="0">
                <a:solidFill>
                  <a:srgbClr val="0070C0"/>
                </a:solidFill>
                <a:latin typeface="Arial"/>
                <a:cs typeface="Arial"/>
              </a:rPr>
              <a:t>(ex: </a:t>
            </a:r>
            <a:r>
              <a:rPr sz="2400" b="0" i="1" spc="-270" dirty="0">
                <a:solidFill>
                  <a:srgbClr val="0070C0"/>
                </a:solidFill>
                <a:latin typeface="Arial"/>
                <a:cs typeface="Arial"/>
              </a:rPr>
              <a:t>You </a:t>
            </a:r>
            <a:r>
              <a:rPr sz="2400" b="0" i="1" spc="-114" dirty="0">
                <a:solidFill>
                  <a:srgbClr val="0070C0"/>
                </a:solidFill>
                <a:latin typeface="Arial"/>
                <a:cs typeface="Arial"/>
              </a:rPr>
              <a:t>may </a:t>
            </a:r>
            <a:r>
              <a:rPr sz="2400" b="0" i="1" spc="-30" dirty="0">
                <a:solidFill>
                  <a:srgbClr val="0070C0"/>
                </a:solidFill>
                <a:latin typeface="Arial"/>
                <a:cs typeface="Arial"/>
              </a:rPr>
              <a:t>not </a:t>
            </a:r>
            <a:r>
              <a:rPr sz="2400" b="0" i="1" spc="-90" dirty="0">
                <a:solidFill>
                  <a:srgbClr val="0070C0"/>
                </a:solidFill>
                <a:latin typeface="Arial"/>
                <a:cs typeface="Arial"/>
              </a:rPr>
              <a:t>like </a:t>
            </a:r>
            <a:r>
              <a:rPr sz="2400" b="0" i="1" spc="-55" dirty="0">
                <a:solidFill>
                  <a:srgbClr val="0070C0"/>
                </a:solidFill>
                <a:latin typeface="Arial"/>
                <a:cs typeface="Arial"/>
              </a:rPr>
              <a:t>the  </a:t>
            </a:r>
            <a:r>
              <a:rPr sz="2400" b="0" i="1" spc="-90" dirty="0">
                <a:solidFill>
                  <a:srgbClr val="0070C0"/>
                </a:solidFill>
                <a:latin typeface="Arial"/>
                <a:cs typeface="Arial"/>
              </a:rPr>
              <a:t>president, </a:t>
            </a:r>
            <a:r>
              <a:rPr sz="2400" b="0" i="1" spc="-25" dirty="0">
                <a:solidFill>
                  <a:srgbClr val="0070C0"/>
                </a:solidFill>
                <a:latin typeface="Arial"/>
                <a:cs typeface="Arial"/>
              </a:rPr>
              <a:t>but </a:t>
            </a:r>
            <a:r>
              <a:rPr sz="2400" b="0" i="1" spc="-114" dirty="0">
                <a:solidFill>
                  <a:srgbClr val="0070C0"/>
                </a:solidFill>
                <a:latin typeface="Arial"/>
                <a:cs typeface="Arial"/>
              </a:rPr>
              <a:t>you </a:t>
            </a:r>
            <a:r>
              <a:rPr sz="2400" b="0" i="1" spc="-60" dirty="0">
                <a:solidFill>
                  <a:srgbClr val="0070C0"/>
                </a:solidFill>
                <a:latin typeface="Arial"/>
                <a:cs typeface="Arial"/>
              </a:rPr>
              <a:t>get </a:t>
            </a:r>
            <a:r>
              <a:rPr sz="2400" b="0" i="1" dirty="0">
                <a:solidFill>
                  <a:srgbClr val="0070C0"/>
                </a:solidFill>
                <a:latin typeface="Arial"/>
                <a:cs typeface="Arial"/>
              </a:rPr>
              <a:t>to</a:t>
            </a:r>
            <a:r>
              <a:rPr sz="2400" b="0" i="1" spc="-490" dirty="0">
                <a:solidFill>
                  <a:srgbClr val="0070C0"/>
                </a:solidFill>
                <a:latin typeface="Arial"/>
                <a:cs typeface="Arial"/>
              </a:rPr>
              <a:t> </a:t>
            </a:r>
            <a:r>
              <a:rPr sz="2400" b="0" i="1" spc="-85" dirty="0">
                <a:solidFill>
                  <a:srgbClr val="0070C0"/>
                </a:solidFill>
                <a:latin typeface="Arial"/>
                <a:cs typeface="Arial"/>
              </a:rPr>
              <a:t>vote </a:t>
            </a:r>
            <a:r>
              <a:rPr sz="2400" b="0" i="1" spc="-80" dirty="0">
                <a:solidFill>
                  <a:srgbClr val="0070C0"/>
                </a:solidFill>
                <a:latin typeface="Arial"/>
                <a:cs typeface="Arial"/>
              </a:rPr>
              <a:t>again </a:t>
            </a:r>
            <a:r>
              <a:rPr sz="2400" b="0" i="1" spc="-45" dirty="0">
                <a:solidFill>
                  <a:srgbClr val="0070C0"/>
                </a:solidFill>
                <a:latin typeface="Arial"/>
                <a:cs typeface="Arial"/>
              </a:rPr>
              <a:t>in </a:t>
            </a:r>
            <a:r>
              <a:rPr sz="2400" b="0" i="1" spc="-120" dirty="0">
                <a:solidFill>
                  <a:srgbClr val="0070C0"/>
                </a:solidFill>
                <a:latin typeface="Arial"/>
                <a:cs typeface="Arial"/>
              </a:rPr>
              <a:t>4 years</a:t>
            </a:r>
            <a:r>
              <a:rPr sz="2400" b="0" spc="-120" dirty="0">
                <a:solidFill>
                  <a:srgbClr val="0070C0"/>
                </a:solidFill>
                <a:latin typeface="Arial"/>
                <a:cs typeface="Arial"/>
              </a:rPr>
              <a:t>).</a:t>
            </a:r>
            <a:endParaRPr sz="2400">
              <a:latin typeface="Arial"/>
              <a:cs typeface="Arial"/>
            </a:endParaRPr>
          </a:p>
        </p:txBody>
      </p:sp>
      <p:sp>
        <p:nvSpPr>
          <p:cNvPr id="3" name="object 3"/>
          <p:cNvSpPr txBox="1"/>
          <p:nvPr/>
        </p:nvSpPr>
        <p:spPr>
          <a:xfrm>
            <a:off x="764540" y="4629658"/>
            <a:ext cx="8569960" cy="2222500"/>
          </a:xfrm>
          <a:prstGeom prst="rect">
            <a:avLst/>
          </a:prstGeom>
        </p:spPr>
        <p:txBody>
          <a:bodyPr vert="horz" wrap="square" lIns="0" tIns="0" rIns="0" bIns="0" rtlCol="0">
            <a:spAutoFit/>
          </a:bodyPr>
          <a:lstStyle/>
          <a:p>
            <a:pPr marL="354965" marR="5080" indent="-342265">
              <a:lnSpc>
                <a:spcPts val="3460"/>
              </a:lnSpc>
              <a:buChar char="•"/>
              <a:tabLst>
                <a:tab pos="354965" algn="l"/>
                <a:tab pos="355600" algn="l"/>
              </a:tabLst>
            </a:pPr>
            <a:r>
              <a:rPr sz="3200" spc="-95" dirty="0">
                <a:solidFill>
                  <a:srgbClr val="0070C0"/>
                </a:solidFill>
                <a:latin typeface="Arial"/>
                <a:cs typeface="Arial"/>
              </a:rPr>
              <a:t>In </a:t>
            </a:r>
            <a:r>
              <a:rPr sz="3200" spc="-35" dirty="0">
                <a:solidFill>
                  <a:srgbClr val="0070C0"/>
                </a:solidFill>
                <a:latin typeface="Arial"/>
                <a:cs typeface="Arial"/>
              </a:rPr>
              <a:t>other </a:t>
            </a:r>
            <a:r>
              <a:rPr sz="3200" spc="-120" dirty="0">
                <a:solidFill>
                  <a:srgbClr val="0070C0"/>
                </a:solidFill>
                <a:latin typeface="Arial"/>
                <a:cs typeface="Arial"/>
              </a:rPr>
              <a:t>words, </a:t>
            </a:r>
            <a:r>
              <a:rPr sz="3200" spc="50" dirty="0">
                <a:solidFill>
                  <a:srgbClr val="0070C0"/>
                </a:solidFill>
                <a:latin typeface="Arial"/>
                <a:cs typeface="Arial"/>
              </a:rPr>
              <a:t>if </a:t>
            </a:r>
            <a:r>
              <a:rPr sz="3200" spc="-250" dirty="0">
                <a:solidFill>
                  <a:srgbClr val="0070C0"/>
                </a:solidFill>
                <a:latin typeface="Arial"/>
                <a:cs typeface="Arial"/>
              </a:rPr>
              <a:t>a </a:t>
            </a:r>
            <a:r>
              <a:rPr sz="3200" spc="-100" dirty="0">
                <a:solidFill>
                  <a:srgbClr val="0070C0"/>
                </a:solidFill>
                <a:latin typeface="Arial"/>
                <a:cs typeface="Arial"/>
              </a:rPr>
              <a:t>country’s </a:t>
            </a:r>
            <a:r>
              <a:rPr sz="3200" spc="-110" dirty="0">
                <a:solidFill>
                  <a:srgbClr val="0070C0"/>
                </a:solidFill>
                <a:latin typeface="Arial"/>
                <a:cs typeface="Arial"/>
              </a:rPr>
              <a:t>government</a:t>
            </a:r>
            <a:r>
              <a:rPr sz="3200" spc="-525" dirty="0">
                <a:solidFill>
                  <a:srgbClr val="0070C0"/>
                </a:solidFill>
                <a:latin typeface="Arial"/>
                <a:cs typeface="Arial"/>
              </a:rPr>
              <a:t> </a:t>
            </a:r>
            <a:r>
              <a:rPr sz="3200" spc="-90" dirty="0">
                <a:solidFill>
                  <a:srgbClr val="0070C0"/>
                </a:solidFill>
                <a:latin typeface="Arial"/>
                <a:cs typeface="Arial"/>
              </a:rPr>
              <a:t>doesn’t  </a:t>
            </a:r>
            <a:r>
              <a:rPr sz="3200" spc="-70" dirty="0">
                <a:solidFill>
                  <a:srgbClr val="0070C0"/>
                </a:solidFill>
                <a:latin typeface="Arial"/>
                <a:cs typeface="Arial"/>
              </a:rPr>
              <a:t>allow </a:t>
            </a:r>
            <a:r>
              <a:rPr sz="3200" spc="-114" dirty="0">
                <a:solidFill>
                  <a:srgbClr val="0070C0"/>
                </a:solidFill>
                <a:latin typeface="Arial"/>
                <a:cs typeface="Arial"/>
              </a:rPr>
              <a:t>people </a:t>
            </a:r>
            <a:r>
              <a:rPr sz="3200" spc="25" dirty="0">
                <a:solidFill>
                  <a:srgbClr val="0070C0"/>
                </a:solidFill>
                <a:latin typeface="Arial"/>
                <a:cs typeface="Arial"/>
              </a:rPr>
              <a:t>to </a:t>
            </a:r>
            <a:r>
              <a:rPr sz="3200" spc="-200" dirty="0">
                <a:solidFill>
                  <a:srgbClr val="0070C0"/>
                </a:solidFill>
                <a:latin typeface="Arial"/>
                <a:cs typeface="Arial"/>
              </a:rPr>
              <a:t>have </a:t>
            </a:r>
            <a:r>
              <a:rPr sz="3200" spc="-250" dirty="0">
                <a:solidFill>
                  <a:srgbClr val="0070C0"/>
                </a:solidFill>
                <a:latin typeface="Arial"/>
                <a:cs typeface="Arial"/>
              </a:rPr>
              <a:t>a </a:t>
            </a:r>
            <a:r>
              <a:rPr sz="3200" spc="-275" dirty="0">
                <a:solidFill>
                  <a:srgbClr val="0070C0"/>
                </a:solidFill>
                <a:latin typeface="Arial"/>
                <a:cs typeface="Arial"/>
              </a:rPr>
              <a:t>say </a:t>
            </a:r>
            <a:r>
              <a:rPr sz="3200" spc="-45" dirty="0">
                <a:solidFill>
                  <a:srgbClr val="0070C0"/>
                </a:solidFill>
                <a:latin typeface="Arial"/>
                <a:cs typeface="Arial"/>
              </a:rPr>
              <a:t>in </a:t>
            </a:r>
            <a:r>
              <a:rPr sz="3200" spc="-75" dirty="0">
                <a:solidFill>
                  <a:srgbClr val="0070C0"/>
                </a:solidFill>
                <a:latin typeface="Arial"/>
                <a:cs typeface="Arial"/>
              </a:rPr>
              <a:t>politics, </a:t>
            </a:r>
            <a:r>
              <a:rPr sz="3200" spc="-55" dirty="0">
                <a:solidFill>
                  <a:srgbClr val="0070C0"/>
                </a:solidFill>
                <a:latin typeface="Arial"/>
                <a:cs typeface="Arial"/>
              </a:rPr>
              <a:t>then</a:t>
            </a:r>
            <a:r>
              <a:rPr sz="3200" spc="-340" dirty="0">
                <a:solidFill>
                  <a:srgbClr val="0070C0"/>
                </a:solidFill>
                <a:latin typeface="Arial"/>
                <a:cs typeface="Arial"/>
              </a:rPr>
              <a:t> </a:t>
            </a:r>
            <a:r>
              <a:rPr sz="3200" spc="-114" dirty="0">
                <a:solidFill>
                  <a:srgbClr val="0070C0"/>
                </a:solidFill>
                <a:latin typeface="Arial"/>
                <a:cs typeface="Arial"/>
              </a:rPr>
              <a:t>people  </a:t>
            </a:r>
            <a:r>
              <a:rPr sz="3200" spc="5" dirty="0">
                <a:solidFill>
                  <a:srgbClr val="0070C0"/>
                </a:solidFill>
                <a:latin typeface="Arial"/>
                <a:cs typeface="Arial"/>
              </a:rPr>
              <a:t>will </a:t>
            </a:r>
            <a:r>
              <a:rPr sz="3200" spc="-105" dirty="0">
                <a:solidFill>
                  <a:srgbClr val="0070C0"/>
                </a:solidFill>
                <a:latin typeface="Arial"/>
                <a:cs typeface="Arial"/>
              </a:rPr>
              <a:t>eventually </a:t>
            </a:r>
            <a:r>
              <a:rPr sz="3200" spc="-70" dirty="0">
                <a:solidFill>
                  <a:srgbClr val="0070C0"/>
                </a:solidFill>
                <a:latin typeface="Arial"/>
                <a:cs typeface="Arial"/>
              </a:rPr>
              <a:t>want </a:t>
            </a:r>
            <a:r>
              <a:rPr sz="3200" spc="25" dirty="0">
                <a:solidFill>
                  <a:srgbClr val="0070C0"/>
                </a:solidFill>
                <a:latin typeface="Arial"/>
                <a:cs typeface="Arial"/>
              </a:rPr>
              <a:t>to </a:t>
            </a:r>
            <a:r>
              <a:rPr sz="3200" spc="-50" dirty="0">
                <a:solidFill>
                  <a:srgbClr val="0070C0"/>
                </a:solidFill>
                <a:latin typeface="Arial"/>
                <a:cs typeface="Arial"/>
              </a:rPr>
              <a:t>revolt </a:t>
            </a:r>
            <a:r>
              <a:rPr sz="3200" spc="-155" dirty="0">
                <a:solidFill>
                  <a:srgbClr val="0070C0"/>
                </a:solidFill>
                <a:latin typeface="Arial"/>
                <a:cs typeface="Arial"/>
              </a:rPr>
              <a:t>and </a:t>
            </a:r>
            <a:r>
              <a:rPr sz="3200" spc="-130" dirty="0">
                <a:solidFill>
                  <a:srgbClr val="0070C0"/>
                </a:solidFill>
                <a:latin typeface="Arial"/>
                <a:cs typeface="Arial"/>
              </a:rPr>
              <a:t>create </a:t>
            </a:r>
            <a:r>
              <a:rPr sz="3200" spc="-250" dirty="0">
                <a:solidFill>
                  <a:srgbClr val="0070C0"/>
                </a:solidFill>
                <a:latin typeface="Arial"/>
                <a:cs typeface="Arial"/>
              </a:rPr>
              <a:t>a </a:t>
            </a:r>
            <a:r>
              <a:rPr sz="3200" spc="-114" dirty="0">
                <a:solidFill>
                  <a:srgbClr val="0070C0"/>
                </a:solidFill>
                <a:latin typeface="Arial"/>
                <a:cs typeface="Arial"/>
              </a:rPr>
              <a:t>new  </a:t>
            </a:r>
            <a:r>
              <a:rPr sz="3200" spc="-195" dirty="0">
                <a:solidFill>
                  <a:srgbClr val="0070C0"/>
                </a:solidFill>
                <a:latin typeface="Arial"/>
                <a:cs typeface="Arial"/>
              </a:rPr>
              <a:t>system </a:t>
            </a:r>
            <a:r>
              <a:rPr sz="3200" spc="-110" dirty="0">
                <a:solidFill>
                  <a:srgbClr val="0070C0"/>
                </a:solidFill>
                <a:latin typeface="Arial"/>
                <a:cs typeface="Arial"/>
              </a:rPr>
              <a:t>when </a:t>
            </a:r>
            <a:r>
              <a:rPr sz="3200" spc="-105" dirty="0">
                <a:solidFill>
                  <a:srgbClr val="0070C0"/>
                </a:solidFill>
                <a:latin typeface="Arial"/>
                <a:cs typeface="Arial"/>
              </a:rPr>
              <a:t>things </a:t>
            </a:r>
            <a:r>
              <a:rPr sz="3200" spc="-200" dirty="0">
                <a:solidFill>
                  <a:srgbClr val="0070C0"/>
                </a:solidFill>
                <a:latin typeface="Arial"/>
                <a:cs typeface="Arial"/>
              </a:rPr>
              <a:t>go</a:t>
            </a:r>
            <a:r>
              <a:rPr sz="3200" spc="-225" dirty="0">
                <a:solidFill>
                  <a:srgbClr val="0070C0"/>
                </a:solidFill>
                <a:latin typeface="Arial"/>
                <a:cs typeface="Arial"/>
              </a:rPr>
              <a:t> </a:t>
            </a:r>
            <a:r>
              <a:rPr sz="3200" spc="-140" dirty="0">
                <a:solidFill>
                  <a:srgbClr val="0070C0"/>
                </a:solidFill>
                <a:latin typeface="Arial"/>
                <a:cs typeface="Arial"/>
              </a:rPr>
              <a:t>bad.</a:t>
            </a:r>
            <a:endParaRPr sz="3200">
              <a:latin typeface="Arial"/>
              <a:cs typeface="Arial"/>
            </a:endParaRPr>
          </a:p>
          <a:p>
            <a:pPr marL="469900">
              <a:lnSpc>
                <a:spcPct val="100000"/>
              </a:lnSpc>
              <a:spcBef>
                <a:spcPts val="310"/>
              </a:spcBef>
            </a:pPr>
            <a:r>
              <a:rPr sz="2800" dirty="0">
                <a:solidFill>
                  <a:srgbClr val="0070C0"/>
                </a:solidFill>
                <a:latin typeface="Arial"/>
                <a:cs typeface="Arial"/>
              </a:rPr>
              <a:t>– </a:t>
            </a:r>
            <a:r>
              <a:rPr sz="2800" spc="-125" dirty="0">
                <a:solidFill>
                  <a:srgbClr val="0070C0"/>
                </a:solidFill>
                <a:latin typeface="Arial"/>
                <a:cs typeface="Arial"/>
              </a:rPr>
              <a:t>American </a:t>
            </a:r>
            <a:r>
              <a:rPr sz="2800" spc="-105" dirty="0">
                <a:solidFill>
                  <a:srgbClr val="0070C0"/>
                </a:solidFill>
                <a:latin typeface="Arial"/>
                <a:cs typeface="Arial"/>
              </a:rPr>
              <a:t>Revolution </a:t>
            </a:r>
            <a:r>
              <a:rPr sz="2800" spc="-90" dirty="0">
                <a:solidFill>
                  <a:srgbClr val="0070C0"/>
                </a:solidFill>
                <a:latin typeface="Arial"/>
                <a:cs typeface="Arial"/>
              </a:rPr>
              <a:t>(no</a:t>
            </a:r>
            <a:r>
              <a:rPr sz="2800" spc="-315" dirty="0">
                <a:solidFill>
                  <a:srgbClr val="0070C0"/>
                </a:solidFill>
                <a:latin typeface="Arial"/>
                <a:cs typeface="Arial"/>
              </a:rPr>
              <a:t> </a:t>
            </a:r>
            <a:r>
              <a:rPr sz="2800" spc="-85" dirty="0">
                <a:solidFill>
                  <a:srgbClr val="0070C0"/>
                </a:solidFill>
                <a:latin typeface="Arial"/>
                <a:cs typeface="Arial"/>
              </a:rPr>
              <a:t>representation)</a:t>
            </a:r>
            <a:endParaRPr sz="2800">
              <a:latin typeface="Arial"/>
              <a:cs typeface="Arial"/>
            </a:endParaRPr>
          </a:p>
        </p:txBody>
      </p:sp>
      <p:sp>
        <p:nvSpPr>
          <p:cNvPr id="4" name="object 4"/>
          <p:cNvSpPr/>
          <p:nvPr/>
        </p:nvSpPr>
        <p:spPr>
          <a:xfrm>
            <a:off x="7458456" y="457200"/>
            <a:ext cx="2142744" cy="21435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84960" y="805433"/>
            <a:ext cx="6722745" cy="1447800"/>
          </a:xfrm>
          <a:custGeom>
            <a:avLst/>
            <a:gdLst/>
            <a:ahLst/>
            <a:cxnLst/>
            <a:rect l="l" t="t" r="r" b="b"/>
            <a:pathLst>
              <a:path w="6722745" h="1447800">
                <a:moveTo>
                  <a:pt x="6722364" y="1051560"/>
                </a:moveTo>
                <a:lnTo>
                  <a:pt x="5105400" y="844296"/>
                </a:lnTo>
                <a:lnTo>
                  <a:pt x="5105400" y="240792"/>
                </a:lnTo>
                <a:lnTo>
                  <a:pt x="5100522" y="192159"/>
                </a:lnTo>
                <a:lnTo>
                  <a:pt x="5086528" y="146911"/>
                </a:lnTo>
                <a:lnTo>
                  <a:pt x="5064372" y="106002"/>
                </a:lnTo>
                <a:lnTo>
                  <a:pt x="5035010" y="70389"/>
                </a:lnTo>
                <a:lnTo>
                  <a:pt x="4999397" y="41027"/>
                </a:lnTo>
                <a:lnTo>
                  <a:pt x="4958488" y="18871"/>
                </a:lnTo>
                <a:lnTo>
                  <a:pt x="4913240" y="4877"/>
                </a:lnTo>
                <a:lnTo>
                  <a:pt x="4864608" y="0"/>
                </a:lnTo>
                <a:lnTo>
                  <a:pt x="241554" y="0"/>
                </a:lnTo>
                <a:lnTo>
                  <a:pt x="192888" y="4877"/>
                </a:lnTo>
                <a:lnTo>
                  <a:pt x="147554" y="18871"/>
                </a:lnTo>
                <a:lnTo>
                  <a:pt x="106523" y="41027"/>
                </a:lnTo>
                <a:lnTo>
                  <a:pt x="70770" y="70389"/>
                </a:lnTo>
                <a:lnTo>
                  <a:pt x="41268" y="106002"/>
                </a:lnTo>
                <a:lnTo>
                  <a:pt x="18990" y="146911"/>
                </a:lnTo>
                <a:lnTo>
                  <a:pt x="4909" y="192159"/>
                </a:lnTo>
                <a:lnTo>
                  <a:pt x="0" y="240792"/>
                </a:lnTo>
                <a:lnTo>
                  <a:pt x="0" y="1206246"/>
                </a:lnTo>
                <a:lnTo>
                  <a:pt x="4909" y="1254911"/>
                </a:lnTo>
                <a:lnTo>
                  <a:pt x="18990" y="1300245"/>
                </a:lnTo>
                <a:lnTo>
                  <a:pt x="41268" y="1341276"/>
                </a:lnTo>
                <a:lnTo>
                  <a:pt x="70770" y="1377029"/>
                </a:lnTo>
                <a:lnTo>
                  <a:pt x="106523" y="1406531"/>
                </a:lnTo>
                <a:lnTo>
                  <a:pt x="147554" y="1428809"/>
                </a:lnTo>
                <a:lnTo>
                  <a:pt x="192888" y="1442890"/>
                </a:lnTo>
                <a:lnTo>
                  <a:pt x="241554" y="1447800"/>
                </a:lnTo>
                <a:lnTo>
                  <a:pt x="4864608" y="1447800"/>
                </a:lnTo>
                <a:lnTo>
                  <a:pt x="4913240" y="1442890"/>
                </a:lnTo>
                <a:lnTo>
                  <a:pt x="4958488" y="1428809"/>
                </a:lnTo>
                <a:lnTo>
                  <a:pt x="4999397" y="1406531"/>
                </a:lnTo>
                <a:lnTo>
                  <a:pt x="5035010" y="1377029"/>
                </a:lnTo>
                <a:lnTo>
                  <a:pt x="5064372" y="1341276"/>
                </a:lnTo>
                <a:lnTo>
                  <a:pt x="5086528" y="1300245"/>
                </a:lnTo>
                <a:lnTo>
                  <a:pt x="5100522" y="1254911"/>
                </a:lnTo>
                <a:lnTo>
                  <a:pt x="5105400" y="1206246"/>
                </a:lnTo>
                <a:lnTo>
                  <a:pt x="6722364" y="1051560"/>
                </a:lnTo>
                <a:close/>
              </a:path>
            </a:pathLst>
          </a:custGeom>
          <a:solidFill>
            <a:srgbClr val="4F81BD"/>
          </a:solidFill>
        </p:spPr>
        <p:txBody>
          <a:bodyPr wrap="square" lIns="0" tIns="0" rIns="0" bIns="0" rtlCol="0"/>
          <a:lstStyle/>
          <a:p>
            <a:endParaRPr/>
          </a:p>
        </p:txBody>
      </p:sp>
      <p:sp>
        <p:nvSpPr>
          <p:cNvPr id="6" name="object 6"/>
          <p:cNvSpPr/>
          <p:nvPr/>
        </p:nvSpPr>
        <p:spPr>
          <a:xfrm>
            <a:off x="1572767" y="792480"/>
            <a:ext cx="6747509" cy="1473200"/>
          </a:xfrm>
          <a:custGeom>
            <a:avLst/>
            <a:gdLst/>
            <a:ahLst/>
            <a:cxnLst/>
            <a:rect l="l" t="t" r="r" b="b"/>
            <a:pathLst>
              <a:path w="6747509" h="1473200">
                <a:moveTo>
                  <a:pt x="5130546" y="846425"/>
                </a:moveTo>
                <a:lnTo>
                  <a:pt x="5130546" y="240791"/>
                </a:lnTo>
                <a:lnTo>
                  <a:pt x="5122950" y="191541"/>
                </a:lnTo>
                <a:lnTo>
                  <a:pt x="5106653" y="146041"/>
                </a:lnTo>
                <a:lnTo>
                  <a:pt x="5082560" y="105153"/>
                </a:lnTo>
                <a:lnTo>
                  <a:pt x="5051574" y="69737"/>
                </a:lnTo>
                <a:lnTo>
                  <a:pt x="5014600" y="40653"/>
                </a:lnTo>
                <a:lnTo>
                  <a:pt x="4972544" y="18762"/>
                </a:lnTo>
                <a:lnTo>
                  <a:pt x="4926309" y="4924"/>
                </a:lnTo>
                <a:lnTo>
                  <a:pt x="4876800" y="0"/>
                </a:lnTo>
                <a:lnTo>
                  <a:pt x="253746" y="0"/>
                </a:lnTo>
                <a:lnTo>
                  <a:pt x="209038" y="4142"/>
                </a:lnTo>
                <a:lnTo>
                  <a:pt x="167887" y="14882"/>
                </a:lnTo>
                <a:lnTo>
                  <a:pt x="129280" y="32659"/>
                </a:lnTo>
                <a:lnTo>
                  <a:pt x="92201" y="57912"/>
                </a:lnTo>
                <a:lnTo>
                  <a:pt x="48001" y="105275"/>
                </a:lnTo>
                <a:lnTo>
                  <a:pt x="27198" y="139512"/>
                </a:lnTo>
                <a:lnTo>
                  <a:pt x="12036" y="176574"/>
                </a:lnTo>
                <a:lnTo>
                  <a:pt x="3047" y="215646"/>
                </a:lnTo>
                <a:lnTo>
                  <a:pt x="0" y="241554"/>
                </a:lnTo>
                <a:lnTo>
                  <a:pt x="0" y="1232916"/>
                </a:lnTo>
                <a:lnTo>
                  <a:pt x="7533" y="1281882"/>
                </a:lnTo>
                <a:lnTo>
                  <a:pt x="23901" y="1327284"/>
                </a:lnTo>
                <a:lnTo>
                  <a:pt x="25146" y="1329385"/>
                </a:lnTo>
                <a:lnTo>
                  <a:pt x="25146" y="253746"/>
                </a:lnTo>
                <a:lnTo>
                  <a:pt x="26670" y="230124"/>
                </a:lnTo>
                <a:lnTo>
                  <a:pt x="36879" y="181899"/>
                </a:lnTo>
                <a:lnTo>
                  <a:pt x="52892" y="145413"/>
                </a:lnTo>
                <a:lnTo>
                  <a:pt x="74653" y="112039"/>
                </a:lnTo>
                <a:lnTo>
                  <a:pt x="117348" y="70866"/>
                </a:lnTo>
                <a:lnTo>
                  <a:pt x="182160" y="36880"/>
                </a:lnTo>
                <a:lnTo>
                  <a:pt x="253746" y="25213"/>
                </a:lnTo>
                <a:lnTo>
                  <a:pt x="4876800" y="25145"/>
                </a:lnTo>
                <a:lnTo>
                  <a:pt x="4921253" y="29732"/>
                </a:lnTo>
                <a:lnTo>
                  <a:pt x="4962873" y="42324"/>
                </a:lnTo>
                <a:lnTo>
                  <a:pt x="5000795" y="62142"/>
                </a:lnTo>
                <a:lnTo>
                  <a:pt x="5034153" y="88406"/>
                </a:lnTo>
                <a:lnTo>
                  <a:pt x="5062081" y="120335"/>
                </a:lnTo>
                <a:lnTo>
                  <a:pt x="5083715" y="157149"/>
                </a:lnTo>
                <a:lnTo>
                  <a:pt x="5098189" y="198070"/>
                </a:lnTo>
                <a:lnTo>
                  <a:pt x="5104638" y="242315"/>
                </a:lnTo>
                <a:lnTo>
                  <a:pt x="5105400" y="254507"/>
                </a:lnTo>
                <a:lnTo>
                  <a:pt x="5105400" y="863345"/>
                </a:lnTo>
                <a:lnTo>
                  <a:pt x="5109972" y="869441"/>
                </a:lnTo>
                <a:lnTo>
                  <a:pt x="5119878" y="870692"/>
                </a:lnTo>
                <a:lnTo>
                  <a:pt x="5119878" y="845057"/>
                </a:lnTo>
                <a:lnTo>
                  <a:pt x="5130546" y="846425"/>
                </a:lnTo>
                <a:close/>
              </a:path>
              <a:path w="6747509" h="1473200">
                <a:moveTo>
                  <a:pt x="6733794" y="1077686"/>
                </a:moveTo>
                <a:lnTo>
                  <a:pt x="6733794" y="1052321"/>
                </a:lnTo>
                <a:lnTo>
                  <a:pt x="6733032" y="1077467"/>
                </a:lnTo>
                <a:lnTo>
                  <a:pt x="6621021" y="1063110"/>
                </a:lnTo>
                <a:lnTo>
                  <a:pt x="5116830" y="1207008"/>
                </a:lnTo>
                <a:lnTo>
                  <a:pt x="5109972" y="1207008"/>
                </a:lnTo>
                <a:lnTo>
                  <a:pt x="5105400" y="1212342"/>
                </a:lnTo>
                <a:lnTo>
                  <a:pt x="5105400" y="1219199"/>
                </a:lnTo>
                <a:lnTo>
                  <a:pt x="5103876" y="1242821"/>
                </a:lnTo>
                <a:lnTo>
                  <a:pt x="5093766" y="1290823"/>
                </a:lnTo>
                <a:lnTo>
                  <a:pt x="5077720" y="1327537"/>
                </a:lnTo>
                <a:lnTo>
                  <a:pt x="5055892" y="1361136"/>
                </a:lnTo>
                <a:lnTo>
                  <a:pt x="5021580" y="1395983"/>
                </a:lnTo>
                <a:lnTo>
                  <a:pt x="4982045" y="1422237"/>
                </a:lnTo>
                <a:lnTo>
                  <a:pt x="4912655" y="1445284"/>
                </a:lnTo>
                <a:lnTo>
                  <a:pt x="253746" y="1447800"/>
                </a:lnTo>
                <a:lnTo>
                  <a:pt x="209533" y="1443628"/>
                </a:lnTo>
                <a:lnTo>
                  <a:pt x="167887" y="1431128"/>
                </a:lnTo>
                <a:lnTo>
                  <a:pt x="129851" y="1411221"/>
                </a:lnTo>
                <a:lnTo>
                  <a:pt x="96278" y="1384734"/>
                </a:lnTo>
                <a:lnTo>
                  <a:pt x="68149" y="1352558"/>
                </a:lnTo>
                <a:lnTo>
                  <a:pt x="46412" y="1315565"/>
                </a:lnTo>
                <a:lnTo>
                  <a:pt x="32016" y="1274631"/>
                </a:lnTo>
                <a:lnTo>
                  <a:pt x="25908" y="1230630"/>
                </a:lnTo>
                <a:lnTo>
                  <a:pt x="25146" y="1219200"/>
                </a:lnTo>
                <a:lnTo>
                  <a:pt x="25146" y="1329385"/>
                </a:lnTo>
                <a:lnTo>
                  <a:pt x="48141" y="1368196"/>
                </a:lnTo>
                <a:lnTo>
                  <a:pt x="79290" y="1403689"/>
                </a:lnTo>
                <a:lnTo>
                  <a:pt x="116388" y="1432838"/>
                </a:lnTo>
                <a:lnTo>
                  <a:pt x="158471" y="1454715"/>
                </a:lnTo>
                <a:lnTo>
                  <a:pt x="204578" y="1468393"/>
                </a:lnTo>
                <a:lnTo>
                  <a:pt x="253746" y="1472946"/>
                </a:lnTo>
                <a:lnTo>
                  <a:pt x="4876800" y="1472945"/>
                </a:lnTo>
                <a:lnTo>
                  <a:pt x="4920370" y="1469535"/>
                </a:lnTo>
                <a:lnTo>
                  <a:pt x="4962653" y="1458291"/>
                </a:lnTo>
                <a:lnTo>
                  <a:pt x="5002396" y="1439897"/>
                </a:lnTo>
                <a:lnTo>
                  <a:pt x="5038344" y="1415033"/>
                </a:lnTo>
                <a:lnTo>
                  <a:pt x="5082354" y="1368165"/>
                </a:lnTo>
                <a:lnTo>
                  <a:pt x="5103404" y="1333466"/>
                </a:lnTo>
                <a:lnTo>
                  <a:pt x="5118784" y="1295926"/>
                </a:lnTo>
                <a:lnTo>
                  <a:pt x="5119116" y="1294456"/>
                </a:lnTo>
                <a:lnTo>
                  <a:pt x="5119116" y="1232154"/>
                </a:lnTo>
                <a:lnTo>
                  <a:pt x="5130546" y="1219961"/>
                </a:lnTo>
                <a:lnTo>
                  <a:pt x="5130546" y="1231060"/>
                </a:lnTo>
                <a:lnTo>
                  <a:pt x="6733794" y="1077686"/>
                </a:lnTo>
                <a:close/>
              </a:path>
              <a:path w="6747509" h="1473200">
                <a:moveTo>
                  <a:pt x="5130546" y="1231060"/>
                </a:moveTo>
                <a:lnTo>
                  <a:pt x="5130546" y="1219961"/>
                </a:lnTo>
                <a:lnTo>
                  <a:pt x="5119116" y="1232154"/>
                </a:lnTo>
                <a:lnTo>
                  <a:pt x="5130546" y="1231060"/>
                </a:lnTo>
                <a:close/>
              </a:path>
              <a:path w="6747509" h="1473200">
                <a:moveTo>
                  <a:pt x="5130546" y="1232154"/>
                </a:moveTo>
                <a:lnTo>
                  <a:pt x="5130546" y="1231060"/>
                </a:lnTo>
                <a:lnTo>
                  <a:pt x="5119116" y="1232154"/>
                </a:lnTo>
                <a:lnTo>
                  <a:pt x="5119116" y="1294456"/>
                </a:lnTo>
                <a:lnTo>
                  <a:pt x="5127498" y="1257299"/>
                </a:lnTo>
                <a:lnTo>
                  <a:pt x="5130546" y="1232154"/>
                </a:lnTo>
                <a:close/>
              </a:path>
              <a:path w="6747509" h="1473200">
                <a:moveTo>
                  <a:pt x="6747509" y="1071371"/>
                </a:moveTo>
                <a:lnTo>
                  <a:pt x="6747509" y="1058417"/>
                </a:lnTo>
                <a:lnTo>
                  <a:pt x="6742938" y="1053083"/>
                </a:lnTo>
                <a:lnTo>
                  <a:pt x="6733032" y="1051833"/>
                </a:lnTo>
                <a:lnTo>
                  <a:pt x="5119878" y="845057"/>
                </a:lnTo>
                <a:lnTo>
                  <a:pt x="5130546" y="857250"/>
                </a:lnTo>
                <a:lnTo>
                  <a:pt x="5130546" y="872059"/>
                </a:lnTo>
                <a:lnTo>
                  <a:pt x="6621021" y="1063110"/>
                </a:lnTo>
                <a:lnTo>
                  <a:pt x="6733794" y="1052321"/>
                </a:lnTo>
                <a:lnTo>
                  <a:pt x="6733794" y="1077686"/>
                </a:lnTo>
                <a:lnTo>
                  <a:pt x="6736080" y="1077467"/>
                </a:lnTo>
                <a:lnTo>
                  <a:pt x="6742176" y="1076705"/>
                </a:lnTo>
                <a:lnTo>
                  <a:pt x="6747509" y="1071371"/>
                </a:lnTo>
                <a:close/>
              </a:path>
              <a:path w="6747509" h="1473200">
                <a:moveTo>
                  <a:pt x="5130546" y="872059"/>
                </a:moveTo>
                <a:lnTo>
                  <a:pt x="5130546" y="857250"/>
                </a:lnTo>
                <a:lnTo>
                  <a:pt x="5119878" y="845057"/>
                </a:lnTo>
                <a:lnTo>
                  <a:pt x="5119878" y="870692"/>
                </a:lnTo>
                <a:lnTo>
                  <a:pt x="5130546" y="872059"/>
                </a:lnTo>
                <a:close/>
              </a:path>
              <a:path w="6747509" h="1473200">
                <a:moveTo>
                  <a:pt x="6733794" y="1052321"/>
                </a:moveTo>
                <a:lnTo>
                  <a:pt x="6621021" y="1063110"/>
                </a:lnTo>
                <a:lnTo>
                  <a:pt x="6733032" y="1077467"/>
                </a:lnTo>
                <a:lnTo>
                  <a:pt x="6733794" y="1052321"/>
                </a:lnTo>
                <a:close/>
              </a:path>
            </a:pathLst>
          </a:custGeom>
          <a:solidFill>
            <a:srgbClr val="385D8A"/>
          </a:solidFill>
        </p:spPr>
        <p:txBody>
          <a:bodyPr wrap="square" lIns="0" tIns="0" rIns="0" bIns="0" rtlCol="0"/>
          <a:lstStyle/>
          <a:p>
            <a:endParaRPr/>
          </a:p>
        </p:txBody>
      </p:sp>
      <p:sp>
        <p:nvSpPr>
          <p:cNvPr id="7" name="object 7"/>
          <p:cNvSpPr txBox="1"/>
          <p:nvPr/>
        </p:nvSpPr>
        <p:spPr>
          <a:xfrm>
            <a:off x="1828948" y="902716"/>
            <a:ext cx="4615815" cy="1244600"/>
          </a:xfrm>
          <a:prstGeom prst="rect">
            <a:avLst/>
          </a:prstGeom>
        </p:spPr>
        <p:txBody>
          <a:bodyPr vert="horz" wrap="square" lIns="0" tIns="0" rIns="0" bIns="0" rtlCol="0">
            <a:spAutoFit/>
          </a:bodyPr>
          <a:lstStyle/>
          <a:p>
            <a:pPr marL="12700" marR="5080" indent="635" algn="ctr">
              <a:lnSpc>
                <a:spcPct val="100000"/>
              </a:lnSpc>
            </a:pPr>
            <a:r>
              <a:rPr sz="2000" i="1" spc="-55" dirty="0">
                <a:solidFill>
                  <a:srgbClr val="FFFFFF"/>
                </a:solidFill>
                <a:latin typeface="Arial"/>
                <a:cs typeface="Arial"/>
              </a:rPr>
              <a:t>I </a:t>
            </a:r>
            <a:r>
              <a:rPr sz="2000" i="1" spc="-114" dirty="0">
                <a:solidFill>
                  <a:srgbClr val="FFFFFF"/>
                </a:solidFill>
                <a:latin typeface="Arial"/>
                <a:cs typeface="Arial"/>
              </a:rPr>
              <a:t>have </a:t>
            </a:r>
            <a:r>
              <a:rPr sz="2000" i="1" spc="-85" dirty="0">
                <a:solidFill>
                  <a:srgbClr val="FFFFFF"/>
                </a:solidFill>
                <a:latin typeface="Arial"/>
                <a:cs typeface="Arial"/>
              </a:rPr>
              <a:t>a </a:t>
            </a:r>
            <a:r>
              <a:rPr sz="2000" i="1" spc="-80" dirty="0">
                <a:solidFill>
                  <a:srgbClr val="FFFFFF"/>
                </a:solidFill>
                <a:latin typeface="Arial"/>
                <a:cs typeface="Arial"/>
              </a:rPr>
              <a:t>question. </a:t>
            </a:r>
            <a:r>
              <a:rPr sz="2000" i="1" spc="-140" dirty="0">
                <a:solidFill>
                  <a:srgbClr val="FFFFFF"/>
                </a:solidFill>
                <a:latin typeface="Arial"/>
                <a:cs typeface="Arial"/>
              </a:rPr>
              <a:t>This </a:t>
            </a:r>
            <a:r>
              <a:rPr sz="2000" i="1" spc="-100" dirty="0">
                <a:solidFill>
                  <a:srgbClr val="FFFFFF"/>
                </a:solidFill>
                <a:latin typeface="Arial"/>
                <a:cs typeface="Arial"/>
              </a:rPr>
              <a:t>may </a:t>
            </a:r>
            <a:r>
              <a:rPr sz="2000" i="1" spc="-25" dirty="0">
                <a:solidFill>
                  <a:srgbClr val="FFFFFF"/>
                </a:solidFill>
                <a:latin typeface="Arial"/>
                <a:cs typeface="Arial"/>
              </a:rPr>
              <a:t>not </a:t>
            </a:r>
            <a:r>
              <a:rPr sz="2000" i="1" spc="-85" dirty="0">
                <a:solidFill>
                  <a:srgbClr val="FFFFFF"/>
                </a:solidFill>
                <a:latin typeface="Arial"/>
                <a:cs typeface="Arial"/>
              </a:rPr>
              <a:t>deal </a:t>
            </a:r>
            <a:r>
              <a:rPr sz="2000" i="1" spc="-50" dirty="0">
                <a:solidFill>
                  <a:srgbClr val="FFFFFF"/>
                </a:solidFill>
                <a:latin typeface="Arial"/>
                <a:cs typeface="Arial"/>
              </a:rPr>
              <a:t>directly  </a:t>
            </a:r>
            <a:r>
              <a:rPr sz="2000" i="1" spc="5" dirty="0">
                <a:solidFill>
                  <a:srgbClr val="FFFFFF"/>
                </a:solidFill>
                <a:latin typeface="Arial"/>
                <a:cs typeface="Arial"/>
              </a:rPr>
              <a:t>with </a:t>
            </a:r>
            <a:r>
              <a:rPr sz="2000" i="1" spc="-45" dirty="0">
                <a:solidFill>
                  <a:srgbClr val="FFFFFF"/>
                </a:solidFill>
                <a:latin typeface="Arial"/>
                <a:cs typeface="Arial"/>
              </a:rPr>
              <a:t>the </a:t>
            </a:r>
            <a:r>
              <a:rPr sz="2000" i="1" spc="-140" dirty="0">
                <a:solidFill>
                  <a:srgbClr val="FFFFFF"/>
                </a:solidFill>
                <a:latin typeface="Arial"/>
                <a:cs typeface="Arial"/>
              </a:rPr>
              <a:t>French </a:t>
            </a:r>
            <a:r>
              <a:rPr sz="2000" i="1" spc="-90" dirty="0">
                <a:solidFill>
                  <a:srgbClr val="FFFFFF"/>
                </a:solidFill>
                <a:latin typeface="Arial"/>
                <a:cs typeface="Arial"/>
              </a:rPr>
              <a:t>Revolution, </a:t>
            </a:r>
            <a:r>
              <a:rPr sz="2000" i="1" spc="-25" dirty="0">
                <a:solidFill>
                  <a:srgbClr val="FFFFFF"/>
                </a:solidFill>
                <a:latin typeface="Arial"/>
                <a:cs typeface="Arial"/>
              </a:rPr>
              <a:t>but </a:t>
            </a:r>
            <a:r>
              <a:rPr sz="2000" i="1" spc="-90" dirty="0">
                <a:solidFill>
                  <a:srgbClr val="FFFFFF"/>
                </a:solidFill>
                <a:latin typeface="Arial"/>
                <a:cs typeface="Arial"/>
              </a:rPr>
              <a:t>when </a:t>
            </a:r>
            <a:r>
              <a:rPr sz="2000" i="1" spc="-95" dirty="0">
                <a:solidFill>
                  <a:srgbClr val="FFFFFF"/>
                </a:solidFill>
                <a:latin typeface="Arial"/>
                <a:cs typeface="Arial"/>
              </a:rPr>
              <a:t>do  </a:t>
            </a:r>
            <a:r>
              <a:rPr sz="2000" i="1" spc="-70" dirty="0">
                <a:solidFill>
                  <a:srgbClr val="FFFFFF"/>
                </a:solidFill>
                <a:latin typeface="Arial"/>
                <a:cs typeface="Arial"/>
              </a:rPr>
              <a:t>revolutions </a:t>
            </a:r>
            <a:r>
              <a:rPr sz="2000" i="1" spc="-50" dirty="0">
                <a:solidFill>
                  <a:srgbClr val="FFFFFF"/>
                </a:solidFill>
                <a:latin typeface="Arial"/>
                <a:cs typeface="Arial"/>
              </a:rPr>
              <a:t>typically </a:t>
            </a:r>
            <a:r>
              <a:rPr sz="2000" i="1" spc="-120" dirty="0">
                <a:solidFill>
                  <a:srgbClr val="FFFFFF"/>
                </a:solidFill>
                <a:latin typeface="Arial"/>
                <a:cs typeface="Arial"/>
              </a:rPr>
              <a:t>occur? </a:t>
            </a:r>
            <a:r>
              <a:rPr sz="2000" i="1" spc="-55" dirty="0">
                <a:solidFill>
                  <a:srgbClr val="FFFFFF"/>
                </a:solidFill>
                <a:latin typeface="Arial"/>
                <a:cs typeface="Arial"/>
              </a:rPr>
              <a:t>I </a:t>
            </a:r>
            <a:r>
              <a:rPr sz="2000" i="1" spc="-110" dirty="0">
                <a:solidFill>
                  <a:srgbClr val="FFFFFF"/>
                </a:solidFill>
                <a:latin typeface="Arial"/>
                <a:cs typeface="Arial"/>
              </a:rPr>
              <a:t>mean </a:t>
            </a:r>
            <a:r>
              <a:rPr sz="2000" i="1" spc="-80" dirty="0">
                <a:solidFill>
                  <a:srgbClr val="FFFFFF"/>
                </a:solidFill>
                <a:latin typeface="Arial"/>
                <a:cs typeface="Arial"/>
              </a:rPr>
              <a:t>like</a:t>
            </a:r>
            <a:r>
              <a:rPr sz="2000" i="1" spc="-150" dirty="0">
                <a:solidFill>
                  <a:srgbClr val="FFFFFF"/>
                </a:solidFill>
                <a:latin typeface="Arial"/>
                <a:cs typeface="Arial"/>
              </a:rPr>
              <a:t> </a:t>
            </a:r>
            <a:r>
              <a:rPr sz="2000" i="1" spc="-25" dirty="0">
                <a:solidFill>
                  <a:srgbClr val="FFFFFF"/>
                </a:solidFill>
                <a:latin typeface="Arial"/>
                <a:cs typeface="Arial"/>
              </a:rPr>
              <a:t>what  </a:t>
            </a:r>
            <a:r>
              <a:rPr sz="2000" i="1" spc="-165" dirty="0">
                <a:solidFill>
                  <a:srgbClr val="FFFFFF"/>
                </a:solidFill>
                <a:latin typeface="Arial"/>
                <a:cs typeface="Arial"/>
              </a:rPr>
              <a:t>causes</a:t>
            </a:r>
            <a:r>
              <a:rPr sz="2000" i="1" spc="-175" dirty="0">
                <a:solidFill>
                  <a:srgbClr val="FFFFFF"/>
                </a:solidFill>
                <a:latin typeface="Arial"/>
                <a:cs typeface="Arial"/>
              </a:rPr>
              <a:t> </a:t>
            </a:r>
            <a:r>
              <a:rPr sz="2000" i="1" spc="-90" dirty="0">
                <a:solidFill>
                  <a:srgbClr val="FFFFFF"/>
                </a:solidFill>
                <a:latin typeface="Arial"/>
                <a:cs typeface="Arial"/>
              </a:rPr>
              <a:t>them?</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1645</Words>
  <Application>Microsoft Macintosh PowerPoint</Application>
  <PresentationFormat>Custom</PresentationFormat>
  <Paragraphs>88</Paragraphs>
  <Slides>29</Slides>
  <Notes>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The French Revolution</vt:lpstr>
      <vt:lpstr>Quick Video 1</vt:lpstr>
      <vt:lpstr>Slide 3</vt:lpstr>
      <vt:lpstr>Revolution in France?</vt:lpstr>
      <vt:lpstr>French society was divided into 3 social classes:</vt:lpstr>
      <vt:lpstr>Slide 6</vt:lpstr>
      <vt:lpstr>Slide 7</vt:lpstr>
      <vt:lpstr>The nation’s poor was growing, urban living  conditions were vile, women resorted to prostitution,  and many children were simply abandoned.</vt:lpstr>
      <vt:lpstr>Typically, revolutions only occur when those who  are upset have no way to bring change under the  current political system. (ex: You may not like the  president, but you get to vote again in 4 years).</vt:lpstr>
      <vt:lpstr>Louis XVI called on the Estates General in 1789</vt:lpstr>
      <vt:lpstr>Slide 11</vt:lpstr>
      <vt:lpstr>Slide 12</vt:lpstr>
      <vt:lpstr>Slide 13</vt:lpstr>
      <vt:lpstr>Slide 14</vt:lpstr>
      <vt:lpstr>Slide 15</vt:lpstr>
      <vt:lpstr>Slide 16</vt:lpstr>
      <vt:lpstr>Slide 17</vt:lpstr>
      <vt:lpstr>As time passed more and more people accused  of being against the rebellion were killed.</vt:lpstr>
      <vt:lpstr>Slide 19</vt:lpstr>
      <vt:lpstr>Quick Video 2</vt:lpstr>
      <vt:lpstr>Slide 21</vt:lpstr>
      <vt:lpstr>Quick Video 3</vt:lpstr>
      <vt:lpstr>Slide 23</vt:lpstr>
      <vt:lpstr>Slide 24</vt:lpstr>
      <vt:lpstr>After Trafalgar, Napoleon makes a series of  mistakes leading to his downfall.</vt:lpstr>
      <vt:lpstr>– Invasion into Russia. (why? Because Russia was trading  with Britain) As his troops advanced the Russians  retreated and burned the farm fields behind them  leaving Napoleon’s soldiers with nothing to eat,  therefore they had to retreat.</vt:lpstr>
      <vt:lpstr>Napoleon lost favor with the French people and  was exiled to Elba. However, a year later he  returned and retook power only to lose once  again at the Battle of Waterloo (1815) against an</vt:lpstr>
      <vt:lpstr>Quick Video 4</vt:lpstr>
      <vt:lpstr>Quick Video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cp:lastModifiedBy>Jack</cp:lastModifiedBy>
  <cp:revision>2</cp:revision>
  <dcterms:created xsi:type="dcterms:W3CDTF">2016-12-08T12:10:38Z</dcterms:created>
  <dcterms:modified xsi:type="dcterms:W3CDTF">2016-12-08T12:11:42Z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2014-02-07T00:00:00Z</vt:filetime>
  </property>
  <property fmtid="{D5CDD505-2E9C-101B-9397-08002B2CF9AE}" pid="3" name="Creator">
    <vt:lpwstr>PScript5.dll Version 5.2.2</vt:lpwstr>
  </property>
  <property fmtid="{D5CDD505-2E9C-101B-9397-08002B2CF9AE}" pid="4" name="LastSaved">
    <vt:filetime>2016-12-08T00:00:00Z</vt:filetime>
  </property>
</Properties>
</file>