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82.xml" ContentType="application/vnd.openxmlformats-officedocument.presentationml.notes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trictFirstAndLastChars="0" saveSubsetFonts="1" autoCompressPictures="0">
  <p:sldMasterIdLst>
    <p:sldMasterId id="2147483657"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1" r:id="rId64"/>
    <p:sldId id="322" r:id="rId65"/>
    <p:sldId id="323" r:id="rId66"/>
    <p:sldId id="326" r:id="rId67"/>
    <p:sldId id="328" r:id="rId68"/>
    <p:sldId id="329" r:id="rId69"/>
    <p:sldId id="330" r:id="rId70"/>
    <p:sldId id="331" r:id="rId71"/>
    <p:sldId id="332" r:id="rId72"/>
    <p:sldId id="333" r:id="rId73"/>
    <p:sldId id="334" r:id="rId74"/>
    <p:sldId id="335" r:id="rId75"/>
    <p:sldId id="337" r:id="rId76"/>
    <p:sldId id="338" r:id="rId77"/>
    <p:sldId id="339" r:id="rId78"/>
    <p:sldId id="340" r:id="rId79"/>
    <p:sldId id="341" r:id="rId80"/>
    <p:sldId id="342" r:id="rId81"/>
    <p:sldId id="343" r:id="rId82"/>
    <p:sldId id="373" r:id="rId8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32" d="100"/>
          <a:sy n="132" d="100"/>
        </p:scale>
        <p:origin x="-104" y="-23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4/10/16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4629150"/>
            <a:ext cx="4000500" cy="342900"/>
          </a:xfrm>
        </p:spPr>
        <p:txBody>
          <a:bodyPr/>
          <a:lstStyle/>
          <a:p>
            <a:endParaRPr lang="en-US"/>
          </a:p>
        </p:txBody>
      </p:sp>
      <p:sp>
        <p:nvSpPr>
          <p:cNvPr id="7" name="Rectangle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4/10/16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pPr/>
              <a:t>4/10/16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4/10/16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4/10/16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4/10/16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4/10/16</a:t>
            </a:fld>
            <a:endParaRPr lang="en-US"/>
          </a:p>
        </p:txBody>
      </p:sp>
      <p:sp>
        <p:nvSpPr>
          <p:cNvPr id="6" name="Footer Placeholder 5"/>
          <p:cNvSpPr>
            <a:spLocks noGrp="1"/>
          </p:cNvSpPr>
          <p:nvPr>
            <p:ph type="ftr" sz="quarter" idx="11"/>
          </p:nvPr>
        </p:nvSpPr>
        <p:spPr>
          <a:xfrm>
            <a:off x="914400" y="4629150"/>
            <a:ext cx="3886200" cy="342900"/>
          </a:xfrm>
        </p:spPr>
        <p:txBody>
          <a:bodyPr/>
          <a:lstStyle/>
          <a:p>
            <a:endParaRPr kumimoji="0" lang="en-US" dirty="0"/>
          </a:p>
        </p:txBody>
      </p:sp>
      <p:sp>
        <p:nvSpPr>
          <p:cNvPr id="7" name="Slide Number Placeholder 6"/>
          <p:cNvSpPr>
            <a:spLocks noGrp="1"/>
          </p:cNvSpPr>
          <p:nvPr>
            <p:ph type="sldNum" sz="quarter" idx="12"/>
          </p:nvPr>
        </p:nvSpPr>
        <p:spPr>
          <a:xfrm>
            <a:off x="146304" y="4656582"/>
            <a:ext cx="457200" cy="3429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9"/>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4/10/16</a:t>
            </a:fld>
            <a:endParaRPr lang="en-US" sz="1400" dirty="0">
              <a:solidFill>
                <a:schemeClr val="tx2"/>
              </a:solidFill>
            </a:endParaRPr>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4.gif"/><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45"/>
        <p:cNvGrpSpPr/>
        <p:nvPr/>
      </p:nvGrpSpPr>
      <p:grpSpPr>
        <a:xfrm>
          <a:off x="0" y="0"/>
          <a:ext cx="0" cy="0"/>
          <a:chOff x="0" y="0"/>
          <a:chExt cx="0" cy="0"/>
        </a:xfrm>
      </p:grpSpPr>
      <p:sp>
        <p:nvSpPr>
          <p:cNvPr id="46" name="Shape 46"/>
          <p:cNvSpPr txBox="1">
            <a:spLocks noGrp="1"/>
          </p:cNvSpPr>
          <p:nvPr>
            <p:ph type="ctrTitle"/>
          </p:nvPr>
        </p:nvSpPr>
        <p:spPr/>
        <p:txBody>
          <a:bodyPr>
            <a:normAutofit fontScale="90000"/>
          </a:bodyPr>
          <a:lstStyle/>
          <a:p>
            <a:pPr lvl="0"/>
            <a:r>
              <a:rPr lang="en" smtClean="0">
                <a:sym typeface="Georgia"/>
              </a:rPr>
              <a:t>Section 1: Dawn of an Industrial Age</a:t>
            </a:r>
            <a:endParaRPr lang="en">
              <a:sym typeface="Georgia"/>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p:txBody>
          <a:bodyPr/>
          <a:lstStyle/>
          <a:p>
            <a:pPr lvl="0"/>
            <a:r>
              <a:rPr lang="en" smtClean="0">
                <a:sym typeface="Georgia"/>
              </a:rPr>
              <a:t>The Textile Industry Advances</a:t>
            </a:r>
            <a:endParaRPr lang="en">
              <a:sym typeface="Georgia"/>
            </a:endParaRPr>
          </a:p>
        </p:txBody>
      </p:sp>
      <p:sp>
        <p:nvSpPr>
          <p:cNvPr id="105" name="Shape 105"/>
          <p:cNvSpPr txBox="1">
            <a:spLocks noGrp="1"/>
          </p:cNvSpPr>
          <p:nvPr>
            <p:ph sz="quarter" idx="1"/>
          </p:nvPr>
        </p:nvSpPr>
        <p:spPr/>
        <p:txBody>
          <a:bodyPr>
            <a:normAutofit fontScale="92500" lnSpcReduction="20000"/>
          </a:bodyPr>
          <a:lstStyle/>
          <a:p>
            <a:pPr lvl="0"/>
            <a:r>
              <a:rPr lang="en" smtClean="0"/>
              <a:t>The Textile Industry</a:t>
            </a:r>
          </a:p>
          <a:p>
            <a:pPr lvl="1"/>
            <a:r>
              <a:rPr lang="en" smtClean="0"/>
              <a:t>The Industrial Revolution first took hold in Britain’s largest industry—textiles</a:t>
            </a:r>
          </a:p>
          <a:p>
            <a:pPr lvl="2"/>
            <a:r>
              <a:rPr lang="en" smtClean="0"/>
              <a:t>In the 1600s, cotton cloth imported from India had become popular</a:t>
            </a:r>
          </a:p>
          <a:p>
            <a:pPr lvl="2"/>
            <a:r>
              <a:rPr lang="en" smtClean="0"/>
              <a:t>British merchants tried to organize a cotton cloth industry at home</a:t>
            </a:r>
          </a:p>
          <a:p>
            <a:pPr lvl="3"/>
            <a:r>
              <a:rPr lang="en" smtClean="0"/>
              <a:t>They developed the cottage industry</a:t>
            </a:r>
          </a:p>
          <a:p>
            <a:pPr lvl="4"/>
            <a:r>
              <a:rPr lang="en" smtClean="0"/>
              <a:t>Raw cotton was distributed to peasant families who spun it into thread and then wove the thread into cloth in their own homes</a:t>
            </a:r>
          </a:p>
          <a:p>
            <a:pPr lvl="5"/>
            <a:r>
              <a:rPr lang="en" smtClean="0"/>
              <a:t>Skilled artisans in the towns then finished and dyed the cloth</a:t>
            </a:r>
            <a:endParaRPr lang="en"/>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p:txBody>
          <a:bodyPr/>
          <a:lstStyle/>
          <a:p>
            <a:pPr lvl="0"/>
            <a:r>
              <a:rPr lang="en" smtClean="0">
                <a:sym typeface="Georgia"/>
              </a:rPr>
              <a:t>The Textile Industry Advances</a:t>
            </a:r>
            <a:endParaRPr lang="en">
              <a:sym typeface="Georgia"/>
            </a:endParaRPr>
          </a:p>
        </p:txBody>
      </p:sp>
      <p:sp>
        <p:nvSpPr>
          <p:cNvPr id="111" name="Shape 111"/>
          <p:cNvSpPr txBox="1">
            <a:spLocks noGrp="1"/>
          </p:cNvSpPr>
          <p:nvPr>
            <p:ph sz="quarter" idx="1"/>
          </p:nvPr>
        </p:nvSpPr>
        <p:spPr>
          <a:xfrm>
            <a:off x="914400" y="1085850"/>
            <a:ext cx="4876800" cy="3429000"/>
          </a:xfrm>
        </p:spPr>
        <p:txBody>
          <a:bodyPr>
            <a:normAutofit fontScale="85000" lnSpcReduction="10000"/>
          </a:bodyPr>
          <a:lstStyle/>
          <a:p>
            <a:pPr lvl="1"/>
            <a:r>
              <a:rPr lang="en-US" dirty="0" smtClean="0"/>
              <a:t>Inventions Speed Production </a:t>
            </a:r>
          </a:p>
          <a:p>
            <a:pPr lvl="2"/>
            <a:r>
              <a:rPr lang="en-US" dirty="0" smtClean="0"/>
              <a:t>Under the cottage industry, production was slow</a:t>
            </a:r>
          </a:p>
          <a:p>
            <a:pPr lvl="2"/>
            <a:r>
              <a:rPr lang="en-US" dirty="0" smtClean="0"/>
              <a:t>As the demand for cloth grew, inventors came up with a string of remarkable devices that revolutionized the British textile industry</a:t>
            </a:r>
          </a:p>
          <a:p>
            <a:pPr lvl="3"/>
            <a:r>
              <a:rPr lang="en-US" dirty="0" smtClean="0"/>
              <a:t>John Kay</a:t>
            </a:r>
          </a:p>
          <a:p>
            <a:pPr lvl="4"/>
            <a:r>
              <a:rPr lang="en-US" dirty="0" smtClean="0"/>
              <a:t>Invented the flying shuttle – 1733</a:t>
            </a:r>
          </a:p>
          <a:p>
            <a:pPr lvl="4"/>
            <a:r>
              <a:rPr lang="en-US" dirty="0" smtClean="0"/>
              <a:t>Enabled weavers to work so fast that they soon outpaced spinners</a:t>
            </a:r>
          </a:p>
          <a:p>
            <a:pPr lvl="2"/>
            <a:endParaRPr lang="en-US" dirty="0"/>
          </a:p>
        </p:txBody>
      </p:sp>
      <p:pic>
        <p:nvPicPr>
          <p:cNvPr id="112" name="Shape 112"/>
          <p:cNvPicPr preferRelativeResize="0"/>
          <p:nvPr/>
        </p:nvPicPr>
        <p:blipFill>
          <a:blip r:embed="rId3">
            <a:alphaModFix/>
          </a:blip>
          <a:stretch>
            <a:fillRect/>
          </a:stretch>
        </p:blipFill>
        <p:spPr>
          <a:xfrm>
            <a:off x="6092950" y="2777850"/>
            <a:ext cx="2743200" cy="1943100"/>
          </a:xfrm>
          <a:prstGeom prst="rect">
            <a:avLst/>
          </a:prstGeom>
          <a:noFill/>
          <a:ln>
            <a:noFill/>
          </a:ln>
        </p:spPr>
      </p:pic>
      <p:pic>
        <p:nvPicPr>
          <p:cNvPr id="113" name="Shape 113"/>
          <p:cNvPicPr preferRelativeResize="0"/>
          <p:nvPr/>
        </p:nvPicPr>
        <p:blipFill>
          <a:blip r:embed="rId4">
            <a:alphaModFix/>
          </a:blip>
          <a:stretch>
            <a:fillRect/>
          </a:stretch>
        </p:blipFill>
        <p:spPr>
          <a:xfrm>
            <a:off x="5822225" y="1085862"/>
            <a:ext cx="1200150" cy="1619782"/>
          </a:xfrm>
          <a:prstGeom prst="rect">
            <a:avLst/>
          </a:prstGeom>
          <a:noFill/>
          <a:ln>
            <a:noFill/>
          </a:ln>
        </p:spPr>
      </p:pic>
      <p:pic>
        <p:nvPicPr>
          <p:cNvPr id="114" name="Shape 114"/>
          <p:cNvPicPr preferRelativeResize="0"/>
          <p:nvPr/>
        </p:nvPicPr>
        <p:blipFill>
          <a:blip r:embed="rId5">
            <a:alphaModFix/>
          </a:blip>
          <a:stretch>
            <a:fillRect/>
          </a:stretch>
        </p:blipFill>
        <p:spPr>
          <a:xfrm>
            <a:off x="7205998" y="1152787"/>
            <a:ext cx="1787723" cy="1485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p:txBody>
          <a:bodyPr/>
          <a:lstStyle/>
          <a:p>
            <a:pPr lvl="0"/>
            <a:r>
              <a:rPr lang="en" smtClean="0">
                <a:sym typeface="Georgia"/>
              </a:rPr>
              <a:t>The Textile Industry Advances</a:t>
            </a:r>
            <a:endParaRPr lang="en">
              <a:sym typeface="Georgia"/>
            </a:endParaRPr>
          </a:p>
        </p:txBody>
      </p:sp>
      <p:sp>
        <p:nvSpPr>
          <p:cNvPr id="120" name="Shape 120"/>
          <p:cNvSpPr txBox="1">
            <a:spLocks noGrp="1"/>
          </p:cNvSpPr>
          <p:nvPr>
            <p:ph sz="quarter" idx="1"/>
          </p:nvPr>
        </p:nvSpPr>
        <p:spPr>
          <a:xfrm>
            <a:off x="914400" y="1085850"/>
            <a:ext cx="4191000" cy="3429000"/>
          </a:xfrm>
        </p:spPr>
        <p:txBody>
          <a:bodyPr>
            <a:normAutofit fontScale="92500" lnSpcReduction="10000"/>
          </a:bodyPr>
          <a:lstStyle/>
          <a:p>
            <a:pPr lvl="3"/>
            <a:r>
              <a:rPr lang="en" dirty="0" smtClean="0"/>
              <a:t>James Hargreaves</a:t>
            </a:r>
          </a:p>
          <a:p>
            <a:pPr lvl="4"/>
            <a:r>
              <a:rPr lang="en" dirty="0" smtClean="0"/>
              <a:t>Invented a machine called the spinning jenny – 1764 </a:t>
            </a:r>
          </a:p>
          <a:p>
            <a:pPr lvl="4"/>
            <a:r>
              <a:rPr lang="en" dirty="0" smtClean="0"/>
              <a:t>Spun many threads at the same time</a:t>
            </a:r>
          </a:p>
          <a:p>
            <a:pPr lvl="4"/>
            <a:r>
              <a:rPr lang="en" dirty="0" smtClean="0"/>
              <a:t>Provided more thread so cloth could be produced at a faster rate</a:t>
            </a:r>
          </a:p>
          <a:p>
            <a:pPr lvl="4"/>
            <a:r>
              <a:rPr lang="en" dirty="0" smtClean="0"/>
              <a:t>Spinners now produced thread faster than weavers could use it</a:t>
            </a:r>
            <a:endParaRPr lang="en" dirty="0"/>
          </a:p>
        </p:txBody>
      </p:sp>
      <p:pic>
        <p:nvPicPr>
          <p:cNvPr id="121" name="Shape 121"/>
          <p:cNvPicPr preferRelativeResize="0"/>
          <p:nvPr/>
        </p:nvPicPr>
        <p:blipFill>
          <a:blip r:embed="rId3">
            <a:alphaModFix/>
          </a:blip>
          <a:stretch>
            <a:fillRect/>
          </a:stretch>
        </p:blipFill>
        <p:spPr>
          <a:xfrm>
            <a:off x="5109850" y="938925"/>
            <a:ext cx="3599224" cy="2617624"/>
          </a:xfrm>
          <a:prstGeom prst="rect">
            <a:avLst/>
          </a:prstGeom>
          <a:noFill/>
          <a:ln>
            <a:noFill/>
          </a:ln>
        </p:spPr>
      </p:pic>
      <p:pic>
        <p:nvPicPr>
          <p:cNvPr id="122" name="Shape 122"/>
          <p:cNvPicPr preferRelativeResize="0"/>
          <p:nvPr/>
        </p:nvPicPr>
        <p:blipFill>
          <a:blip r:embed="rId4">
            <a:alphaModFix/>
          </a:blip>
          <a:stretch>
            <a:fillRect/>
          </a:stretch>
        </p:blipFill>
        <p:spPr>
          <a:xfrm>
            <a:off x="228600" y="1581150"/>
            <a:ext cx="1600200" cy="2209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p:txBody>
          <a:bodyPr/>
          <a:lstStyle/>
          <a:p>
            <a:pPr lvl="0"/>
            <a:r>
              <a:rPr lang="en" smtClean="0">
                <a:sym typeface="Georgia"/>
              </a:rPr>
              <a:t>The Textile Industry Advances</a:t>
            </a:r>
            <a:endParaRPr lang="en">
              <a:sym typeface="Georgia"/>
            </a:endParaRPr>
          </a:p>
        </p:txBody>
      </p:sp>
      <p:sp>
        <p:nvSpPr>
          <p:cNvPr id="128" name="Shape 128"/>
          <p:cNvSpPr txBox="1">
            <a:spLocks noGrp="1"/>
          </p:cNvSpPr>
          <p:nvPr>
            <p:ph sz="quarter" idx="1"/>
          </p:nvPr>
        </p:nvSpPr>
        <p:spPr/>
        <p:txBody>
          <a:bodyPr/>
          <a:lstStyle/>
          <a:p>
            <a:pPr lvl="3"/>
            <a:r>
              <a:rPr lang="en-US" smtClean="0"/>
              <a:t>Eli Whitney</a:t>
            </a:r>
          </a:p>
          <a:p>
            <a:pPr lvl="4"/>
            <a:r>
              <a:rPr lang="en-US" smtClean="0"/>
              <a:t>Invented the cotton gin – 1793 </a:t>
            </a:r>
          </a:p>
          <a:p>
            <a:pPr lvl="4"/>
            <a:r>
              <a:rPr lang="en-US" smtClean="0"/>
              <a:t>Separated the seeds from the raw cotton at a fast rate</a:t>
            </a:r>
          </a:p>
          <a:p>
            <a:pPr lvl="5"/>
            <a:r>
              <a:rPr lang="en-US" smtClean="0"/>
              <a:t>50 times faster than a human</a:t>
            </a:r>
          </a:p>
          <a:p>
            <a:pPr lvl="4"/>
            <a:r>
              <a:rPr lang="en-US" smtClean="0"/>
              <a:t>Cotton production increased exponentially</a:t>
            </a:r>
          </a:p>
          <a:p>
            <a:pPr lvl="2"/>
            <a:endParaRPr lang="en-US" smtClean="0"/>
          </a:p>
          <a:p>
            <a:pPr lvl="1"/>
            <a:endParaRPr lang="en-US"/>
          </a:p>
        </p:txBody>
      </p:sp>
      <p:pic>
        <p:nvPicPr>
          <p:cNvPr id="129" name="Shape 129"/>
          <p:cNvPicPr preferRelativeResize="0"/>
          <p:nvPr/>
        </p:nvPicPr>
        <p:blipFill>
          <a:blip r:embed="rId3">
            <a:alphaModFix/>
          </a:blip>
          <a:stretch>
            <a:fillRect/>
          </a:stretch>
        </p:blipFill>
        <p:spPr>
          <a:xfrm>
            <a:off x="6753775" y="974425"/>
            <a:ext cx="2181224" cy="2121692"/>
          </a:xfrm>
          <a:prstGeom prst="rect">
            <a:avLst/>
          </a:prstGeom>
          <a:noFill/>
          <a:ln>
            <a:noFill/>
          </a:ln>
        </p:spPr>
      </p:pic>
      <p:pic>
        <p:nvPicPr>
          <p:cNvPr id="130" name="Shape 130"/>
          <p:cNvPicPr preferRelativeResize="0"/>
          <p:nvPr/>
        </p:nvPicPr>
        <p:blipFill>
          <a:blip r:embed="rId4">
            <a:alphaModFix/>
          </a:blip>
          <a:stretch>
            <a:fillRect/>
          </a:stretch>
        </p:blipFill>
        <p:spPr>
          <a:xfrm>
            <a:off x="5867400" y="2800350"/>
            <a:ext cx="1817136" cy="2171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p:txBody>
          <a:bodyPr/>
          <a:lstStyle/>
          <a:p>
            <a:pPr lvl="0"/>
            <a:r>
              <a:rPr lang="en" smtClean="0">
                <a:sym typeface="Georgia"/>
              </a:rPr>
              <a:t>The Textile Industry Advances</a:t>
            </a:r>
            <a:endParaRPr lang="en">
              <a:sym typeface="Georgia"/>
            </a:endParaRPr>
          </a:p>
        </p:txBody>
      </p:sp>
      <p:sp>
        <p:nvSpPr>
          <p:cNvPr id="142" name="Shape 142"/>
          <p:cNvSpPr txBox="1">
            <a:spLocks noGrp="1"/>
          </p:cNvSpPr>
          <p:nvPr>
            <p:ph sz="quarter" idx="1"/>
          </p:nvPr>
        </p:nvSpPr>
        <p:spPr/>
        <p:txBody>
          <a:bodyPr>
            <a:normAutofit lnSpcReduction="10000"/>
          </a:bodyPr>
          <a:lstStyle/>
          <a:p>
            <a:pPr lvl="2"/>
            <a:r>
              <a:rPr lang="en" smtClean="0"/>
              <a:t>Factories Are Born in Britain </a:t>
            </a:r>
          </a:p>
          <a:p>
            <a:pPr lvl="3"/>
            <a:r>
              <a:rPr lang="en" smtClean="0"/>
              <a:t>The new machines doomed the cottage industry</a:t>
            </a:r>
          </a:p>
          <a:p>
            <a:pPr lvl="4"/>
            <a:r>
              <a:rPr lang="en" smtClean="0"/>
              <a:t>They were too large and expensive to be operated at home</a:t>
            </a:r>
          </a:p>
          <a:p>
            <a:pPr lvl="5"/>
            <a:r>
              <a:rPr lang="en" smtClean="0"/>
              <a:t>Instead, manufacturers built long sheds to house the machines</a:t>
            </a:r>
          </a:p>
          <a:p>
            <a:pPr lvl="4"/>
            <a:r>
              <a:rPr lang="en" smtClean="0"/>
              <a:t>At first, they located the sheds near rapidly moving streams, harnessing the water power to run the machines</a:t>
            </a:r>
          </a:p>
          <a:p>
            <a:pPr lvl="5"/>
            <a:r>
              <a:rPr lang="en" smtClean="0"/>
              <a:t>Later, machines were powered by steam engines</a:t>
            </a:r>
          </a:p>
          <a:p>
            <a:pPr lvl="6"/>
            <a:r>
              <a:rPr lang="en" smtClean="0"/>
              <a:t>Will become known as the Factory System</a:t>
            </a:r>
            <a:endParaRPr lang="en"/>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p:txBody>
          <a:bodyPr/>
          <a:lstStyle/>
          <a:p>
            <a:pPr lvl="0"/>
            <a:r>
              <a:rPr lang="en" smtClean="0">
                <a:sym typeface="Georgia"/>
              </a:rPr>
              <a:t>The Transportation Revolution</a:t>
            </a:r>
            <a:endParaRPr lang="en">
              <a:sym typeface="Georgia"/>
            </a:endParaRPr>
          </a:p>
        </p:txBody>
      </p:sp>
      <p:sp>
        <p:nvSpPr>
          <p:cNvPr id="148" name="Shape 148"/>
          <p:cNvSpPr txBox="1">
            <a:spLocks noGrp="1"/>
          </p:cNvSpPr>
          <p:nvPr>
            <p:ph sz="quarter" idx="1"/>
          </p:nvPr>
        </p:nvSpPr>
        <p:spPr/>
        <p:txBody>
          <a:bodyPr/>
          <a:lstStyle/>
          <a:p>
            <a:pPr lvl="1"/>
            <a:r>
              <a:rPr lang="en" smtClean="0"/>
              <a:t>Transportation Revolution</a:t>
            </a:r>
          </a:p>
          <a:p>
            <a:pPr lvl="2"/>
            <a:r>
              <a:rPr lang="en" smtClean="0"/>
              <a:t>As production increased, entrepreneurs needed faster and cheaper methods of moving goods from place to place</a:t>
            </a:r>
            <a:endParaRPr lang="en"/>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p:txBody>
          <a:bodyPr/>
          <a:lstStyle/>
          <a:p>
            <a:pPr lvl="0"/>
            <a:r>
              <a:rPr lang="en" smtClean="0">
                <a:sym typeface="Georgia"/>
              </a:rPr>
              <a:t>The Transportation Revolution</a:t>
            </a:r>
            <a:endParaRPr lang="en">
              <a:sym typeface="Georgia"/>
            </a:endParaRPr>
          </a:p>
        </p:txBody>
      </p:sp>
      <p:sp>
        <p:nvSpPr>
          <p:cNvPr id="154" name="Shape 154"/>
          <p:cNvSpPr txBox="1">
            <a:spLocks noGrp="1"/>
          </p:cNvSpPr>
          <p:nvPr>
            <p:ph sz="quarter" idx="1"/>
          </p:nvPr>
        </p:nvSpPr>
        <p:spPr>
          <a:xfrm>
            <a:off x="914400" y="1085850"/>
            <a:ext cx="5410200" cy="3429000"/>
          </a:xfrm>
        </p:spPr>
        <p:txBody>
          <a:bodyPr>
            <a:normAutofit fontScale="92500" lnSpcReduction="20000"/>
          </a:bodyPr>
          <a:lstStyle/>
          <a:p>
            <a:pPr lvl="2"/>
            <a:r>
              <a:rPr lang="en" dirty="0" smtClean="0"/>
              <a:t>Richard Trevithick</a:t>
            </a:r>
          </a:p>
          <a:p>
            <a:pPr lvl="3"/>
            <a:r>
              <a:rPr lang="en" dirty="0" smtClean="0"/>
              <a:t>Invented the first steam locomotive – 1804 </a:t>
            </a:r>
          </a:p>
          <a:p>
            <a:pPr lvl="3"/>
            <a:r>
              <a:rPr lang="en" dirty="0" smtClean="0"/>
              <a:t>Pulled 10 tons of ore and 70 people at 5 mph</a:t>
            </a:r>
          </a:p>
          <a:p>
            <a:pPr lvl="4"/>
            <a:r>
              <a:rPr lang="en" dirty="0" smtClean="0"/>
              <a:t>Led to the first real railroad, Stockton &amp; Darlington</a:t>
            </a:r>
          </a:p>
          <a:p>
            <a:pPr lvl="4"/>
            <a:r>
              <a:rPr lang="en" dirty="0" smtClean="0"/>
              <a:t>Connected Liverpool to Manchester</a:t>
            </a:r>
          </a:p>
          <a:p>
            <a:pPr lvl="3"/>
            <a:r>
              <a:rPr lang="en" dirty="0" smtClean="0"/>
              <a:t>The railroad did not have to follow the course of a river</a:t>
            </a:r>
          </a:p>
          <a:p>
            <a:pPr lvl="4"/>
            <a:r>
              <a:rPr lang="en" dirty="0" smtClean="0"/>
              <a:t>Meant that tracks could go places where rivers did not</a:t>
            </a:r>
            <a:endParaRPr lang="en" dirty="0"/>
          </a:p>
        </p:txBody>
      </p:sp>
      <p:pic>
        <p:nvPicPr>
          <p:cNvPr id="155" name="Shape 155"/>
          <p:cNvPicPr preferRelativeResize="0"/>
          <p:nvPr/>
        </p:nvPicPr>
        <p:blipFill>
          <a:blip r:embed="rId3">
            <a:alphaModFix/>
          </a:blip>
          <a:stretch>
            <a:fillRect/>
          </a:stretch>
        </p:blipFill>
        <p:spPr>
          <a:xfrm>
            <a:off x="6393625" y="868000"/>
            <a:ext cx="2218765" cy="1714500"/>
          </a:xfrm>
          <a:prstGeom prst="rect">
            <a:avLst/>
          </a:prstGeom>
          <a:noFill/>
          <a:ln>
            <a:noFill/>
          </a:ln>
        </p:spPr>
      </p:pic>
      <p:pic>
        <p:nvPicPr>
          <p:cNvPr id="156" name="Shape 156"/>
          <p:cNvPicPr preferRelativeResize="0"/>
          <p:nvPr/>
        </p:nvPicPr>
        <p:blipFill>
          <a:blip r:embed="rId4">
            <a:alphaModFix/>
          </a:blip>
          <a:stretch>
            <a:fillRect/>
          </a:stretch>
        </p:blipFill>
        <p:spPr>
          <a:xfrm>
            <a:off x="6393625" y="2709825"/>
            <a:ext cx="1856224" cy="2263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p:txBody>
          <a:bodyPr/>
          <a:lstStyle/>
          <a:p>
            <a:pPr lvl="0"/>
            <a:r>
              <a:rPr lang="en" smtClean="0">
                <a:sym typeface="Georgia"/>
              </a:rPr>
              <a:t>The Transportation Revolution</a:t>
            </a:r>
            <a:endParaRPr lang="en">
              <a:sym typeface="Georgia"/>
            </a:endParaRPr>
          </a:p>
        </p:txBody>
      </p:sp>
      <p:sp>
        <p:nvSpPr>
          <p:cNvPr id="162" name="Shape 162"/>
          <p:cNvSpPr txBox="1">
            <a:spLocks noGrp="1"/>
          </p:cNvSpPr>
          <p:nvPr>
            <p:ph sz="quarter" idx="1"/>
          </p:nvPr>
        </p:nvSpPr>
        <p:spPr>
          <a:xfrm>
            <a:off x="914400" y="1085850"/>
            <a:ext cx="4343400" cy="3429000"/>
          </a:xfrm>
        </p:spPr>
        <p:txBody>
          <a:bodyPr/>
          <a:lstStyle/>
          <a:p>
            <a:pPr lvl="2"/>
            <a:r>
              <a:rPr lang="en" dirty="0" smtClean="0"/>
              <a:t>Robert Fulton</a:t>
            </a:r>
          </a:p>
          <a:p>
            <a:pPr lvl="3"/>
            <a:r>
              <a:rPr lang="en" dirty="0" smtClean="0"/>
              <a:t>Invented the steam boat – 1807 </a:t>
            </a:r>
          </a:p>
          <a:p>
            <a:pPr lvl="3"/>
            <a:r>
              <a:rPr lang="en" dirty="0" smtClean="0"/>
              <a:t>Attached a steam engine to a ship which propelled it by making  a paddle wheel to turn </a:t>
            </a:r>
          </a:p>
          <a:p>
            <a:pPr lvl="4"/>
            <a:r>
              <a:rPr lang="en" dirty="0" smtClean="0"/>
              <a:t>Named it the Clermont</a:t>
            </a:r>
            <a:endParaRPr lang="en" dirty="0"/>
          </a:p>
        </p:txBody>
      </p:sp>
      <p:pic>
        <p:nvPicPr>
          <p:cNvPr id="163" name="Shape 163"/>
          <p:cNvPicPr preferRelativeResize="0"/>
          <p:nvPr/>
        </p:nvPicPr>
        <p:blipFill>
          <a:blip r:embed="rId3">
            <a:alphaModFix/>
          </a:blip>
          <a:stretch>
            <a:fillRect/>
          </a:stretch>
        </p:blipFill>
        <p:spPr>
          <a:xfrm>
            <a:off x="457200" y="1657350"/>
            <a:ext cx="1290637" cy="2171700"/>
          </a:xfrm>
          <a:prstGeom prst="rect">
            <a:avLst/>
          </a:prstGeom>
          <a:noFill/>
          <a:ln>
            <a:noFill/>
          </a:ln>
        </p:spPr>
      </p:pic>
      <p:pic>
        <p:nvPicPr>
          <p:cNvPr id="164" name="Shape 164"/>
          <p:cNvPicPr preferRelativeResize="0"/>
          <p:nvPr/>
        </p:nvPicPr>
        <p:blipFill>
          <a:blip r:embed="rId4">
            <a:alphaModFix/>
          </a:blip>
          <a:stretch>
            <a:fillRect/>
          </a:stretch>
        </p:blipFill>
        <p:spPr>
          <a:xfrm>
            <a:off x="5181600" y="2266950"/>
            <a:ext cx="3581400" cy="2590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000000"/>
        </a:solidFill>
        <a:effectLst/>
      </p:bgPr>
    </p:bg>
    <p:spTree>
      <p:nvGrpSpPr>
        <p:cNvPr id="1" name="Shape 168"/>
        <p:cNvGrpSpPr/>
        <p:nvPr/>
      </p:nvGrpSpPr>
      <p:grpSpPr>
        <a:xfrm>
          <a:off x="0" y="0"/>
          <a:ext cx="0" cy="0"/>
          <a:chOff x="0" y="0"/>
          <a:chExt cx="0" cy="0"/>
        </a:xfrm>
      </p:grpSpPr>
      <p:sp>
        <p:nvSpPr>
          <p:cNvPr id="2" name="TextBox 1"/>
          <p:cNvSpPr txBox="1"/>
          <p:nvPr/>
        </p:nvSpPr>
        <p:spPr>
          <a:xfrm>
            <a:off x="1143000" y="1581150"/>
            <a:ext cx="5867400" cy="1077218"/>
          </a:xfrm>
          <a:prstGeom prst="rect">
            <a:avLst/>
          </a:prstGeom>
          <a:noFill/>
        </p:spPr>
        <p:txBody>
          <a:bodyPr wrap="square" rtlCol="0">
            <a:spAutoFit/>
          </a:bodyPr>
          <a:lstStyle/>
          <a:p>
            <a:pPr algn="ctr"/>
            <a:r>
              <a:rPr lang="en-US" sz="6400" dirty="0" smtClean="0">
                <a:solidFill>
                  <a:schemeClr val="bg1"/>
                </a:solidFill>
              </a:rPr>
              <a:t>End Day 1</a:t>
            </a:r>
            <a:endParaRPr lang="en-US" sz="64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ctrTitle"/>
          </p:nvPr>
        </p:nvSpPr>
        <p:spPr/>
        <p:txBody>
          <a:bodyPr>
            <a:normAutofit fontScale="90000"/>
          </a:bodyPr>
          <a:lstStyle/>
          <a:p>
            <a:pPr lvl="0"/>
            <a:r>
              <a:rPr lang="en" smtClean="0">
                <a:sym typeface="Georgia"/>
              </a:rPr>
              <a:t>Section 2: Social Impact of the Industrial Revolution</a:t>
            </a:r>
            <a:endParaRPr lang="en">
              <a:sym typeface="Georgia"/>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txBox="1">
            <a:spLocks noGrp="1"/>
          </p:cNvSpPr>
          <p:nvPr>
            <p:ph type="title"/>
          </p:nvPr>
        </p:nvSpPr>
        <p:spPr/>
        <p:txBody>
          <a:bodyPr/>
          <a:lstStyle/>
          <a:p>
            <a:pPr lvl="0"/>
            <a:r>
              <a:rPr lang="en" smtClean="0">
                <a:sym typeface="Georgia"/>
              </a:rPr>
              <a:t>Agriculture Spurs Industry</a:t>
            </a:r>
            <a:endParaRPr lang="en">
              <a:sym typeface="Georgia"/>
            </a:endParaRPr>
          </a:p>
        </p:txBody>
      </p:sp>
      <p:sp>
        <p:nvSpPr>
          <p:cNvPr id="52" name="Shape 52"/>
          <p:cNvSpPr txBox="1">
            <a:spLocks noGrp="1"/>
          </p:cNvSpPr>
          <p:nvPr>
            <p:ph sz="quarter" idx="1"/>
          </p:nvPr>
        </p:nvSpPr>
        <p:spPr/>
        <p:txBody>
          <a:bodyPr/>
          <a:lstStyle/>
          <a:p>
            <a:pPr lvl="2"/>
            <a:r>
              <a:rPr lang="en-US" smtClean="0"/>
              <a:t>In 1750, most people worked the land, using handmade tools</a:t>
            </a:r>
          </a:p>
          <a:p>
            <a:pPr lvl="3"/>
            <a:r>
              <a:rPr lang="en-US" smtClean="0"/>
              <a:t>They lived in simple cottages lit by firelight and candles</a:t>
            </a:r>
          </a:p>
          <a:p>
            <a:pPr lvl="4"/>
            <a:r>
              <a:rPr lang="en-US" smtClean="0"/>
              <a:t>Made their own clothing</a:t>
            </a:r>
          </a:p>
          <a:p>
            <a:pPr lvl="4"/>
            <a:r>
              <a:rPr lang="en-US" smtClean="0"/>
              <a:t>Grew their own food</a:t>
            </a:r>
          </a:p>
          <a:p>
            <a:pPr lvl="4"/>
            <a:r>
              <a:rPr lang="en-US" smtClean="0"/>
              <a:t>Might exchange goods at a weekly outdoor market</a:t>
            </a:r>
          </a:p>
          <a:p>
            <a:pPr lvl="2"/>
            <a:r>
              <a:rPr lang="en-US" smtClean="0"/>
              <a:t>Then, a second agricultural revolution took place that greatly improved the quality and quantity of farm products</a:t>
            </a:r>
          </a:p>
          <a:p>
            <a:pPr lvl="0"/>
            <a:endParaRPr lang="en-US" smtClean="0"/>
          </a:p>
          <a:p>
            <a:pPr lvl="0"/>
            <a:endParaRPr lang="en-US"/>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p:txBody>
          <a:bodyPr>
            <a:normAutofit fontScale="90000"/>
          </a:bodyPr>
          <a:lstStyle/>
          <a:p>
            <a:pPr lvl="0"/>
            <a:r>
              <a:rPr lang="en" smtClean="0">
                <a:sym typeface="Georgia"/>
              </a:rPr>
              <a:t>People Move to New Industrial Cities</a:t>
            </a:r>
            <a:endParaRPr lang="en">
              <a:sym typeface="Georgia"/>
            </a:endParaRPr>
          </a:p>
        </p:txBody>
      </p:sp>
      <p:sp>
        <p:nvSpPr>
          <p:cNvPr id="179" name="Shape 179"/>
          <p:cNvSpPr txBox="1">
            <a:spLocks noGrp="1"/>
          </p:cNvSpPr>
          <p:nvPr>
            <p:ph sz="quarter" idx="1"/>
          </p:nvPr>
        </p:nvSpPr>
        <p:spPr/>
        <p:txBody>
          <a:bodyPr/>
          <a:lstStyle/>
          <a:p>
            <a:pPr lvl="2"/>
            <a:r>
              <a:rPr lang="en" smtClean="0"/>
              <a:t>For the millions of workers who crowded into the new factories, the industrial age brought poverty and harsh living conditions</a:t>
            </a:r>
          </a:p>
          <a:p>
            <a:pPr lvl="2"/>
            <a:r>
              <a:rPr lang="en" smtClean="0"/>
              <a:t>Working people would suffer with:</a:t>
            </a:r>
          </a:p>
          <a:p>
            <a:pPr lvl="3"/>
            <a:r>
              <a:rPr lang="en" smtClean="0"/>
              <a:t>Dangerous working conditions</a:t>
            </a:r>
          </a:p>
          <a:p>
            <a:pPr lvl="3"/>
            <a:r>
              <a:rPr lang="en" smtClean="0"/>
              <a:t>Unsafe, unsanitary, and overcrowded housing</a:t>
            </a:r>
          </a:p>
          <a:p>
            <a:pPr lvl="3"/>
            <a:r>
              <a:rPr lang="en" smtClean="0"/>
              <a:t>Poverty</a:t>
            </a:r>
            <a:endParaRPr lang="en"/>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p:txBody>
          <a:bodyPr>
            <a:normAutofit fontScale="90000"/>
          </a:bodyPr>
          <a:lstStyle/>
          <a:p>
            <a:pPr lvl="0"/>
            <a:r>
              <a:rPr lang="en" smtClean="0">
                <a:sym typeface="Georgia"/>
              </a:rPr>
              <a:t>People Move to New Industrial Cities</a:t>
            </a:r>
            <a:endParaRPr lang="en">
              <a:sym typeface="Georgia"/>
            </a:endParaRPr>
          </a:p>
        </p:txBody>
      </p:sp>
      <p:sp>
        <p:nvSpPr>
          <p:cNvPr id="185" name="Shape 185"/>
          <p:cNvSpPr txBox="1">
            <a:spLocks noGrp="1"/>
          </p:cNvSpPr>
          <p:nvPr>
            <p:ph sz="quarter" idx="1"/>
          </p:nvPr>
        </p:nvSpPr>
        <p:spPr/>
        <p:txBody>
          <a:bodyPr/>
          <a:lstStyle/>
          <a:p>
            <a:pPr lvl="1"/>
            <a:r>
              <a:rPr lang="en" smtClean="0"/>
              <a:t>People Move to New Industrial Cities</a:t>
            </a:r>
          </a:p>
          <a:p>
            <a:pPr lvl="2"/>
            <a:r>
              <a:rPr lang="en" smtClean="0"/>
              <a:t>The Industrial Revolution brought rapid urbanization, or the movement of people to cities</a:t>
            </a:r>
          </a:p>
          <a:p>
            <a:pPr lvl="2"/>
            <a:r>
              <a:rPr lang="en" smtClean="0"/>
              <a:t>What led to urbanization?</a:t>
            </a:r>
          </a:p>
          <a:p>
            <a:pPr lvl="3"/>
            <a:r>
              <a:rPr lang="en" smtClean="0"/>
              <a:t>Changes in farming</a:t>
            </a:r>
          </a:p>
          <a:p>
            <a:pPr lvl="3"/>
            <a:r>
              <a:rPr lang="en" smtClean="0"/>
              <a:t>Soaring population growth</a:t>
            </a:r>
          </a:p>
          <a:p>
            <a:pPr lvl="3"/>
            <a:r>
              <a:rPr lang="en" smtClean="0"/>
              <a:t>Demand for workers </a:t>
            </a:r>
            <a:endParaRPr lang="en"/>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p:txBody>
          <a:bodyPr>
            <a:normAutofit fontScale="90000"/>
          </a:bodyPr>
          <a:lstStyle/>
          <a:p>
            <a:pPr lvl="0"/>
            <a:r>
              <a:rPr lang="en" smtClean="0">
                <a:sym typeface="Georgia"/>
              </a:rPr>
              <a:t>People Move to New Industrial Cities</a:t>
            </a:r>
            <a:endParaRPr lang="en">
              <a:sym typeface="Georgia"/>
            </a:endParaRPr>
          </a:p>
        </p:txBody>
      </p:sp>
      <p:sp>
        <p:nvSpPr>
          <p:cNvPr id="191" name="Shape 191"/>
          <p:cNvSpPr txBox="1">
            <a:spLocks noGrp="1"/>
          </p:cNvSpPr>
          <p:nvPr>
            <p:ph sz="quarter" idx="1"/>
          </p:nvPr>
        </p:nvSpPr>
        <p:spPr/>
        <p:txBody>
          <a:bodyPr/>
          <a:lstStyle/>
          <a:p>
            <a:pPr lvl="2"/>
            <a:r>
              <a:rPr lang="en-US" smtClean="0"/>
              <a:t>Almost overnight, small towns around coal or iron mines mushroomed into cities</a:t>
            </a:r>
          </a:p>
          <a:p>
            <a:pPr lvl="2"/>
            <a:r>
              <a:rPr lang="en-US" smtClean="0"/>
              <a:t>Other cities grew up around the factories that entrepreneurs built in once-quiet market towns</a:t>
            </a:r>
          </a:p>
          <a:p>
            <a:pPr lvl="0"/>
            <a:endParaRPr lang="en-US"/>
          </a:p>
        </p:txBody>
      </p:sp>
      <p:pic>
        <p:nvPicPr>
          <p:cNvPr id="192" name="Shape 192"/>
          <p:cNvPicPr preferRelativeResize="0"/>
          <p:nvPr/>
        </p:nvPicPr>
        <p:blipFill>
          <a:blip r:embed="rId3">
            <a:alphaModFix/>
          </a:blip>
          <a:stretch>
            <a:fillRect/>
          </a:stretch>
        </p:blipFill>
        <p:spPr>
          <a:xfrm>
            <a:off x="3947925" y="2498949"/>
            <a:ext cx="4857751" cy="25046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p:txBody>
          <a:bodyPr/>
          <a:lstStyle/>
          <a:p>
            <a:pPr lvl="0"/>
            <a:r>
              <a:rPr lang="en" smtClean="0">
                <a:sym typeface="Georgia"/>
              </a:rPr>
              <a:t>New Social Classes Emerge</a:t>
            </a:r>
            <a:endParaRPr lang="en">
              <a:sym typeface="Georgia"/>
            </a:endParaRPr>
          </a:p>
        </p:txBody>
      </p:sp>
      <p:sp>
        <p:nvSpPr>
          <p:cNvPr id="198" name="Shape 198"/>
          <p:cNvSpPr txBox="1">
            <a:spLocks noGrp="1"/>
          </p:cNvSpPr>
          <p:nvPr>
            <p:ph sz="quarter" idx="1"/>
          </p:nvPr>
        </p:nvSpPr>
        <p:spPr/>
        <p:txBody>
          <a:bodyPr/>
          <a:lstStyle/>
          <a:p>
            <a:pPr lvl="2"/>
            <a:r>
              <a:rPr lang="en-US" smtClean="0"/>
              <a:t>The Industrial Revolution created a new middle class along with the working class</a:t>
            </a:r>
          </a:p>
          <a:p>
            <a:pPr lvl="3"/>
            <a:r>
              <a:rPr lang="en-US" smtClean="0"/>
              <a:t>The Industrial Middle Class</a:t>
            </a:r>
          </a:p>
          <a:p>
            <a:pPr lvl="4"/>
            <a:r>
              <a:rPr lang="en-US" smtClean="0"/>
              <a:t>Those in the middle class owned and operated the new factories, mines, and railroads, among other industries</a:t>
            </a:r>
          </a:p>
          <a:p>
            <a:pPr lvl="5"/>
            <a:r>
              <a:rPr lang="en-US" smtClean="0"/>
              <a:t>Middle-class families lived in well-furnished, spacious homes on paved streets and had a ready supply of water</a:t>
            </a:r>
          </a:p>
          <a:p>
            <a:pPr lvl="5"/>
            <a:r>
              <a:rPr lang="en-US" smtClean="0"/>
              <a:t>They wore fancy clothing and ate well</a:t>
            </a:r>
          </a:p>
          <a:p>
            <a:pPr lvl="5"/>
            <a:r>
              <a:rPr lang="en-US" smtClean="0"/>
              <a:t>Only a few had sympathy for the poor</a:t>
            </a:r>
          </a:p>
          <a:p>
            <a:pPr lvl="3"/>
            <a:endParaRPr lang="en-US"/>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p:txBody>
          <a:bodyPr/>
          <a:lstStyle/>
          <a:p>
            <a:pPr lvl="0"/>
            <a:r>
              <a:rPr lang="en" smtClean="0">
                <a:sym typeface="Georgia"/>
              </a:rPr>
              <a:t>New Social Classes Emerge</a:t>
            </a:r>
            <a:endParaRPr lang="en">
              <a:sym typeface="Georgia"/>
            </a:endParaRPr>
          </a:p>
        </p:txBody>
      </p:sp>
      <p:sp>
        <p:nvSpPr>
          <p:cNvPr id="204" name="Shape 204"/>
          <p:cNvSpPr txBox="1">
            <a:spLocks noGrp="1"/>
          </p:cNvSpPr>
          <p:nvPr>
            <p:ph sz="quarter" idx="1"/>
          </p:nvPr>
        </p:nvSpPr>
        <p:spPr/>
        <p:txBody>
          <a:bodyPr/>
          <a:lstStyle/>
          <a:p>
            <a:pPr lvl="3"/>
            <a:r>
              <a:rPr lang="en-US" smtClean="0"/>
              <a:t>The Industrial Working Class</a:t>
            </a:r>
          </a:p>
          <a:p>
            <a:pPr lvl="4"/>
            <a:r>
              <a:rPr lang="en-US" smtClean="0"/>
              <a:t>When farm families moved to the new industrial cities, they became workers in mines or factories</a:t>
            </a:r>
          </a:p>
          <a:p>
            <a:pPr lvl="5"/>
            <a:r>
              <a:rPr lang="en-US" smtClean="0"/>
              <a:t>Many felt lost and bewildered</a:t>
            </a:r>
          </a:p>
          <a:p>
            <a:pPr lvl="5"/>
            <a:r>
              <a:rPr lang="en-US" smtClean="0"/>
              <a:t>They faced tough working conditions in uncomfortable environments</a:t>
            </a:r>
          </a:p>
          <a:p>
            <a:pPr lvl="4"/>
            <a:r>
              <a:rPr lang="en-US" smtClean="0"/>
              <a:t>They packed into tiny rooms in tenements, or multistory buildings divided into apartments</a:t>
            </a:r>
          </a:p>
          <a:p>
            <a:pPr lvl="0"/>
            <a:endParaRPr lang="en-US"/>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p:txBody>
          <a:bodyPr/>
          <a:lstStyle/>
          <a:p>
            <a:pPr lvl="0"/>
            <a:r>
              <a:rPr lang="en" smtClean="0">
                <a:sym typeface="Georgia"/>
              </a:rPr>
              <a:t>New Social Classes Emerge</a:t>
            </a:r>
            <a:endParaRPr lang="en">
              <a:sym typeface="Georgia"/>
            </a:endParaRPr>
          </a:p>
        </p:txBody>
      </p:sp>
      <p:sp>
        <p:nvSpPr>
          <p:cNvPr id="210" name="Shape 210"/>
          <p:cNvSpPr txBox="1">
            <a:spLocks noGrp="1"/>
          </p:cNvSpPr>
          <p:nvPr>
            <p:ph sz="quarter" idx="1"/>
          </p:nvPr>
        </p:nvSpPr>
        <p:spPr>
          <a:xfrm>
            <a:off x="914400" y="1085850"/>
            <a:ext cx="4800600" cy="3429000"/>
          </a:xfrm>
        </p:spPr>
        <p:txBody>
          <a:bodyPr>
            <a:normAutofit fontScale="92500" lnSpcReduction="20000"/>
          </a:bodyPr>
          <a:lstStyle/>
          <a:p>
            <a:pPr lvl="4"/>
            <a:r>
              <a:rPr lang="en-US" dirty="0" smtClean="0"/>
              <a:t>These tenements had no running water, only community pumps </a:t>
            </a:r>
          </a:p>
          <a:p>
            <a:pPr lvl="4"/>
            <a:r>
              <a:rPr lang="en-US" dirty="0" smtClean="0"/>
              <a:t>There was no sewage or sanitation system, so wastes and garbage rotted in the streets</a:t>
            </a:r>
          </a:p>
          <a:p>
            <a:pPr lvl="4"/>
            <a:r>
              <a:rPr lang="en-US" dirty="0" smtClean="0"/>
              <a:t>Sewage was also dumped into rivers, which created an overwhelming stench and contaminated drinking water</a:t>
            </a:r>
          </a:p>
          <a:p>
            <a:pPr lvl="5"/>
            <a:r>
              <a:rPr lang="en-US" dirty="0" smtClean="0"/>
              <a:t>This led to the spread of disease, such as cholera</a:t>
            </a:r>
          </a:p>
          <a:p>
            <a:pPr lvl="2"/>
            <a:endParaRPr lang="en-US" dirty="0"/>
          </a:p>
        </p:txBody>
      </p:sp>
      <p:pic>
        <p:nvPicPr>
          <p:cNvPr id="211" name="Shape 211"/>
          <p:cNvPicPr preferRelativeResize="0"/>
          <p:nvPr/>
        </p:nvPicPr>
        <p:blipFill>
          <a:blip r:embed="rId3">
            <a:alphaModFix/>
          </a:blip>
          <a:stretch>
            <a:fillRect/>
          </a:stretch>
        </p:blipFill>
        <p:spPr>
          <a:xfrm>
            <a:off x="5791025" y="1218425"/>
            <a:ext cx="3094357" cy="24574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lstStyle/>
          <a:p>
            <a:pPr lvl="0"/>
            <a:r>
              <a:rPr lang="en" smtClean="0">
                <a:sym typeface="Georgia"/>
              </a:rPr>
              <a:t>Tenement</a:t>
            </a:r>
            <a:endParaRPr lang="en">
              <a:sym typeface="Georgia"/>
            </a:endParaRPr>
          </a:p>
        </p:txBody>
      </p:sp>
      <p:pic>
        <p:nvPicPr>
          <p:cNvPr id="217" name="Shape 217"/>
          <p:cNvPicPr preferRelativeResize="0"/>
          <p:nvPr/>
        </p:nvPicPr>
        <p:blipFill>
          <a:blip r:embed="rId3">
            <a:alphaModFix/>
          </a:blip>
          <a:stretch>
            <a:fillRect/>
          </a:stretch>
        </p:blipFill>
        <p:spPr>
          <a:xfrm>
            <a:off x="2057400" y="971550"/>
            <a:ext cx="5560325" cy="40006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23" name="Shape 223"/>
          <p:cNvSpPr txBox="1">
            <a:spLocks noGrp="1"/>
          </p:cNvSpPr>
          <p:nvPr>
            <p:ph sz="quarter" idx="1"/>
          </p:nvPr>
        </p:nvSpPr>
        <p:spPr/>
        <p:txBody>
          <a:bodyPr/>
          <a:lstStyle/>
          <a:p>
            <a:pPr lvl="3"/>
            <a:r>
              <a:rPr lang="en" smtClean="0"/>
              <a:t>Working in a factory system differed greatly from working on a farm</a:t>
            </a:r>
          </a:p>
          <a:p>
            <a:pPr lvl="4"/>
            <a:r>
              <a:rPr lang="en" smtClean="0"/>
              <a:t>In rural villages, people worked hard, but their work varied according to the season</a:t>
            </a:r>
          </a:p>
          <a:p>
            <a:pPr lvl="4"/>
            <a:r>
              <a:rPr lang="en" smtClean="0"/>
              <a:t>Life was also hard for poor rural workers who were part of the cottage industry, but at least they worked at their own pace</a:t>
            </a:r>
          </a:p>
          <a:p>
            <a:pPr lvl="3"/>
            <a:r>
              <a:rPr lang="en" smtClean="0"/>
              <a:t>In the grim factories of industrial towns, workers faced a rigid schedule set by the factory whistle</a:t>
            </a:r>
            <a:endParaRPr lang="en"/>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29" name="Shape 229"/>
          <p:cNvSpPr txBox="1">
            <a:spLocks noGrp="1"/>
          </p:cNvSpPr>
          <p:nvPr>
            <p:ph sz="quarter" idx="1"/>
          </p:nvPr>
        </p:nvSpPr>
        <p:spPr/>
        <p:txBody>
          <a:bodyPr/>
          <a:lstStyle/>
          <a:p>
            <a:pPr lvl="2"/>
            <a:r>
              <a:rPr lang="en" smtClean="0"/>
              <a:t>Working hours were long, with shifts lasting from 12 to 16 hours, six or seven days a week</a:t>
            </a:r>
          </a:p>
          <a:p>
            <a:pPr lvl="3"/>
            <a:r>
              <a:rPr lang="en" smtClean="0"/>
              <a:t>Workers could only take breaks when the factory owners gave permission</a:t>
            </a:r>
          </a:p>
          <a:p>
            <a:pPr lvl="2"/>
            <a:r>
              <a:rPr lang="en" smtClean="0"/>
              <a:t>Exhausted workers suffered accidents from machines that had no safety devices</a:t>
            </a:r>
          </a:p>
          <a:p>
            <a:pPr lvl="3"/>
            <a:r>
              <a:rPr lang="en" smtClean="0"/>
              <a:t>They might lose a finger, a limb, or even their lives</a:t>
            </a:r>
          </a:p>
          <a:p>
            <a:pPr lvl="2"/>
            <a:r>
              <a:rPr lang="en" smtClean="0"/>
              <a:t>In textile mills, workers constantly breathed air filled with lint, which damaged their lungs</a:t>
            </a:r>
          </a:p>
          <a:p>
            <a:pPr lvl="3"/>
            <a:r>
              <a:rPr lang="en" smtClean="0"/>
              <a:t>Those workers who became sick or injured lost their jobs</a:t>
            </a:r>
            <a:endParaRPr lang="en"/>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35" name="Shape 235"/>
          <p:cNvSpPr txBox="1">
            <a:spLocks noGrp="1"/>
          </p:cNvSpPr>
          <p:nvPr>
            <p:ph sz="quarter" idx="1"/>
          </p:nvPr>
        </p:nvSpPr>
        <p:spPr/>
        <p:txBody>
          <a:bodyPr/>
          <a:lstStyle/>
          <a:p>
            <a:pPr lvl="3"/>
            <a:r>
              <a:rPr lang="en" smtClean="0"/>
              <a:t>Factory work created a double burden for women</a:t>
            </a:r>
          </a:p>
          <a:p>
            <a:pPr lvl="4"/>
            <a:r>
              <a:rPr lang="en" smtClean="0"/>
              <a:t>Their new jobs took them out of their homes for 12 hours or more a day</a:t>
            </a:r>
          </a:p>
          <a:p>
            <a:pPr lvl="4"/>
            <a:r>
              <a:rPr lang="en" smtClean="0"/>
              <a:t>They then returned to their tenements, which might consist of one damp room with a single bed</a:t>
            </a:r>
          </a:p>
          <a:p>
            <a:pPr lvl="5"/>
            <a:r>
              <a:rPr lang="en" smtClean="0"/>
              <a:t>They had to feed and clothe their families, clean, and cope with such problems as sickness and injury</a:t>
            </a:r>
            <a:endParaRPr lang="en"/>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txBox="1">
            <a:spLocks noGrp="1"/>
          </p:cNvSpPr>
          <p:nvPr>
            <p:ph type="title"/>
          </p:nvPr>
        </p:nvSpPr>
        <p:spPr/>
        <p:txBody>
          <a:bodyPr/>
          <a:lstStyle/>
          <a:p>
            <a:pPr lvl="0"/>
            <a:r>
              <a:rPr lang="en" smtClean="0">
                <a:sym typeface="Georgia"/>
              </a:rPr>
              <a:t>Agriculture Spurs Industry</a:t>
            </a:r>
            <a:endParaRPr lang="en">
              <a:sym typeface="Georgia"/>
            </a:endParaRPr>
          </a:p>
        </p:txBody>
      </p:sp>
      <p:sp>
        <p:nvSpPr>
          <p:cNvPr id="58" name="Shape 58"/>
          <p:cNvSpPr txBox="1">
            <a:spLocks noGrp="1"/>
          </p:cNvSpPr>
          <p:nvPr>
            <p:ph sz="quarter" idx="1"/>
          </p:nvPr>
        </p:nvSpPr>
        <p:spPr/>
        <p:txBody>
          <a:bodyPr/>
          <a:lstStyle/>
          <a:p>
            <a:pPr lvl="2"/>
            <a:r>
              <a:rPr lang="en" smtClean="0"/>
              <a:t>Farming Methods Improve </a:t>
            </a:r>
          </a:p>
          <a:p>
            <a:pPr lvl="3"/>
            <a:r>
              <a:rPr lang="en" smtClean="0"/>
              <a:t>Jethro Tull invented a new mechanical device, the seed drill, to aid farmers (helped trigger the Industrial Revolution)</a:t>
            </a:r>
          </a:p>
          <a:p>
            <a:pPr lvl="4"/>
            <a:r>
              <a:rPr lang="en" smtClean="0"/>
              <a:t>It deposited seeds in rows rather than scattering them wastefully over the land</a:t>
            </a:r>
            <a:endParaRPr lang="en"/>
          </a:p>
        </p:txBody>
      </p:sp>
      <p:pic>
        <p:nvPicPr>
          <p:cNvPr id="59" name="Shape 59"/>
          <p:cNvPicPr preferRelativeResize="0"/>
          <p:nvPr/>
        </p:nvPicPr>
        <p:blipFill>
          <a:blip r:embed="rId3">
            <a:alphaModFix/>
          </a:blip>
          <a:stretch>
            <a:fillRect/>
          </a:stretch>
        </p:blipFill>
        <p:spPr>
          <a:xfrm>
            <a:off x="3962400" y="2647950"/>
            <a:ext cx="4192437" cy="2057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41" name="Shape 241"/>
          <p:cNvSpPr txBox="1">
            <a:spLocks noGrp="1"/>
          </p:cNvSpPr>
          <p:nvPr>
            <p:ph sz="quarter" idx="1"/>
          </p:nvPr>
        </p:nvSpPr>
        <p:spPr/>
        <p:txBody>
          <a:bodyPr>
            <a:normAutofit fontScale="85000" lnSpcReduction="20000"/>
          </a:bodyPr>
          <a:lstStyle/>
          <a:p>
            <a:pPr lvl="1"/>
            <a:r>
              <a:rPr lang="en" smtClean="0"/>
              <a:t>Miners Face Worse Conditions</a:t>
            </a:r>
          </a:p>
          <a:p>
            <a:pPr lvl="2"/>
            <a:r>
              <a:rPr lang="en" smtClean="0"/>
              <a:t>The Industrial Revolution increased the demand for iron and coal, which in turn increased the need for miners</a:t>
            </a:r>
          </a:p>
          <a:p>
            <a:pPr lvl="3"/>
            <a:r>
              <a:rPr lang="en" smtClean="0"/>
              <a:t>Although miners were paid more, working conditions in the mines were even worse than in the factories</a:t>
            </a:r>
          </a:p>
          <a:p>
            <a:pPr lvl="4"/>
            <a:r>
              <a:rPr lang="en" smtClean="0"/>
              <a:t>They worked in darkness, and the coal dust destroyed their lungs</a:t>
            </a:r>
          </a:p>
          <a:p>
            <a:pPr lvl="4"/>
            <a:r>
              <a:rPr lang="en" smtClean="0"/>
              <a:t>There were always the dangers of explosions, flooding, and collapsing tunnels</a:t>
            </a:r>
          </a:p>
          <a:p>
            <a:pPr lvl="4"/>
            <a:r>
              <a:rPr lang="en" smtClean="0"/>
              <a:t>Women and children carted heavy loads of coal, sometimes on all fours in low passages</a:t>
            </a:r>
          </a:p>
          <a:p>
            <a:pPr lvl="4"/>
            <a:r>
              <a:rPr lang="en" smtClean="0"/>
              <a:t>They also climbed ladders carrying heavy baskets of coal several times a day</a:t>
            </a:r>
            <a:endParaRPr lang="en"/>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47" name="Shape 247"/>
          <p:cNvSpPr txBox="1">
            <a:spLocks noGrp="1"/>
          </p:cNvSpPr>
          <p:nvPr>
            <p:ph sz="quarter" idx="1"/>
          </p:nvPr>
        </p:nvSpPr>
        <p:spPr/>
        <p:txBody>
          <a:bodyPr/>
          <a:lstStyle/>
          <a:p>
            <a:pPr lvl="1"/>
            <a:r>
              <a:rPr lang="en" smtClean="0"/>
              <a:t>Children Have Dangerous Jobs </a:t>
            </a:r>
          </a:p>
          <a:p>
            <a:pPr lvl="2"/>
            <a:r>
              <a:rPr lang="en" smtClean="0"/>
              <a:t>Factories and mines also hired many boys and girls</a:t>
            </a:r>
          </a:p>
          <a:p>
            <a:pPr lvl="2"/>
            <a:r>
              <a:rPr lang="en" smtClean="0"/>
              <a:t>These children often started working at age seven or eight, a few as young as five</a:t>
            </a:r>
          </a:p>
          <a:p>
            <a:pPr lvl="2"/>
            <a:r>
              <a:rPr lang="en" smtClean="0"/>
              <a:t>Nimble-fingered and quick-moving, they changed spools in the hot and humid textile mills where sometimes they could not see because of all the dust</a:t>
            </a:r>
          </a:p>
          <a:p>
            <a:pPr lvl="2"/>
            <a:r>
              <a:rPr lang="en" smtClean="0"/>
              <a:t>They also crawled under machinery to repair broken threads in the mills</a:t>
            </a:r>
            <a:endParaRPr lang="en"/>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253" name="Shape 253"/>
          <p:cNvSpPr txBox="1">
            <a:spLocks noGrp="1"/>
          </p:cNvSpPr>
          <p:nvPr>
            <p:ph sz="quarter" idx="1"/>
          </p:nvPr>
        </p:nvSpPr>
        <p:spPr/>
        <p:txBody>
          <a:bodyPr/>
          <a:lstStyle/>
          <a:p>
            <a:pPr lvl="2"/>
            <a:r>
              <a:rPr lang="en-US" dirty="0" smtClean="0"/>
              <a:t>Conditions were even worse for children who worked in the mines</a:t>
            </a:r>
          </a:p>
          <a:p>
            <a:pPr lvl="3"/>
            <a:r>
              <a:rPr lang="en-US" dirty="0" smtClean="0"/>
              <a:t>Some sat all day in the dark, opening and closing air vents</a:t>
            </a:r>
          </a:p>
          <a:p>
            <a:pPr lvl="3"/>
            <a:r>
              <a:rPr lang="en-US" dirty="0" smtClean="0"/>
              <a:t>Others hauled coal carts in the extreme heat</a:t>
            </a:r>
          </a:p>
          <a:p>
            <a:pPr lvl="2"/>
            <a:r>
              <a:rPr lang="en-US" dirty="0" smtClean="0"/>
              <a:t>Because children had helped with work on the farm, parents accepted the idea of child labor</a:t>
            </a:r>
          </a:p>
          <a:p>
            <a:pPr lvl="3"/>
            <a:r>
              <a:rPr lang="en-US" dirty="0" smtClean="0"/>
              <a:t>The wages the children earned were needed to keep their families from starving</a:t>
            </a:r>
          </a:p>
          <a:p>
            <a:pPr lvl="0"/>
            <a:endParaRPr lang="en-US" dirty="0"/>
          </a:p>
        </p:txBody>
      </p:sp>
      <p:pic>
        <p:nvPicPr>
          <p:cNvPr id="254" name="Shape 254"/>
          <p:cNvPicPr preferRelativeResize="0"/>
          <p:nvPr/>
        </p:nvPicPr>
        <p:blipFill>
          <a:blip r:embed="rId3">
            <a:alphaModFix/>
          </a:blip>
          <a:stretch>
            <a:fillRect/>
          </a:stretch>
        </p:blipFill>
        <p:spPr>
          <a:xfrm>
            <a:off x="5420375" y="3243250"/>
            <a:ext cx="3266425" cy="1614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1767840" y="742950"/>
            <a:ext cx="5608320" cy="3886200"/>
          </a:xfrm>
          <a:prstGeom prst="rect">
            <a:avLst/>
          </a:prstGeom>
          <a:noFill/>
          <a:ln>
            <a:noFill/>
          </a:ln>
        </p:spPr>
      </p:pic>
      <p:sp>
        <p:nvSpPr>
          <p:cNvPr id="266" name="Shape 266"/>
          <p:cNvSpPr txBox="1">
            <a:spLocks noGrp="1"/>
          </p:cNvSpPr>
          <p:nvPr>
            <p:ph type="title" idx="4294967295"/>
          </p:nvPr>
        </p:nvSpPr>
        <p:spPr>
          <a:xfrm>
            <a:off x="0" y="285750"/>
            <a:ext cx="8229600" cy="36671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2400" b="0" i="0" u="none" strike="noStrike" cap="none" baseline="0">
                <a:solidFill>
                  <a:srgbClr val="7B9899"/>
                </a:solidFill>
                <a:latin typeface="Georgia"/>
                <a:ea typeface="Georgia"/>
                <a:cs typeface="Georgia"/>
                <a:sym typeface="Georgia"/>
              </a:rPr>
              <a:t>Adolescent girls from Bibb Mfg. Co. in Macon, Georgia</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0"/>
        <p:cNvGrpSpPr/>
        <p:nvPr/>
      </p:nvGrpSpPr>
      <p:grpSpPr>
        <a:xfrm>
          <a:off x="0" y="0"/>
          <a:ext cx="0" cy="0"/>
          <a:chOff x="0" y="0"/>
          <a:chExt cx="0" cy="0"/>
        </a:xfrm>
      </p:grpSpPr>
      <p:sp>
        <p:nvSpPr>
          <p:cNvPr id="271" name="Shape 271"/>
          <p:cNvSpPr txBox="1">
            <a:spLocks noGrp="1"/>
          </p:cNvSpPr>
          <p:nvPr>
            <p:ph type="title" idx="4294967295"/>
          </p:nvPr>
        </p:nvSpPr>
        <p:spPr>
          <a:xfrm>
            <a:off x="0" y="228600"/>
            <a:ext cx="8229600" cy="76676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2000" b="0" i="0" u="none" strike="noStrike" cap="none" baseline="0">
                <a:solidFill>
                  <a:srgbClr val="7B9899"/>
                </a:solidFill>
                <a:latin typeface="Georgia"/>
                <a:ea typeface="Georgia"/>
                <a:cs typeface="Georgia"/>
                <a:sym typeface="Georgia"/>
              </a:rPr>
              <a:t>Some boys and girls were so small they had to climb up on to the spinning frame to mend broken threads and to put back the empty bobbins. Bibb Mill No. 1. Macon, Ga.</a:t>
            </a:r>
          </a:p>
        </p:txBody>
      </p:sp>
      <p:pic>
        <p:nvPicPr>
          <p:cNvPr id="272" name="Shape 272"/>
          <p:cNvPicPr preferRelativeResize="0"/>
          <p:nvPr/>
        </p:nvPicPr>
        <p:blipFill>
          <a:blip r:embed="rId3">
            <a:alphaModFix/>
          </a:blip>
          <a:stretch>
            <a:fillRect/>
          </a:stretch>
        </p:blipFill>
        <p:spPr>
          <a:xfrm>
            <a:off x="1828800" y="1028700"/>
            <a:ext cx="5486400" cy="393263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6"/>
        <p:cNvGrpSpPr/>
        <p:nvPr/>
      </p:nvGrpSpPr>
      <p:grpSpPr>
        <a:xfrm>
          <a:off x="0" y="0"/>
          <a:ext cx="0" cy="0"/>
          <a:chOff x="0" y="0"/>
          <a:chExt cx="0" cy="0"/>
        </a:xfrm>
      </p:grpSpPr>
      <p:sp>
        <p:nvSpPr>
          <p:cNvPr id="277" name="Shape 277"/>
          <p:cNvSpPr txBox="1">
            <a:spLocks noGrp="1"/>
          </p:cNvSpPr>
          <p:nvPr>
            <p:ph type="title" idx="4294967295"/>
          </p:nvPr>
        </p:nvSpPr>
        <p:spPr>
          <a:xfrm>
            <a:off x="0" y="228600"/>
            <a:ext cx="8229600" cy="53816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2000" b="0" i="0" u="none" strike="noStrike" cap="none" baseline="0" dirty="0">
                <a:solidFill>
                  <a:srgbClr val="7B9899"/>
                </a:solidFill>
                <a:latin typeface="Georgia"/>
                <a:ea typeface="Georgia"/>
                <a:cs typeface="Georgia"/>
                <a:sym typeface="Georgia"/>
              </a:rPr>
              <a:t>A </a:t>
            </a:r>
            <a:r>
              <a:rPr lang="en" sz="2000" b="0" i="0" u="none" strike="noStrike" cap="none" baseline="0" dirty="0" smtClean="0">
                <a:solidFill>
                  <a:srgbClr val="7B9899"/>
                </a:solidFill>
                <a:latin typeface="Georgia"/>
                <a:ea typeface="Georgia"/>
                <a:cs typeface="Georgia"/>
                <a:sym typeface="Georgia"/>
              </a:rPr>
              <a:t>moment</a:t>
            </a:r>
            <a:r>
              <a:rPr lang="en-US" sz="2000" b="0" i="0" u="none" strike="noStrike" cap="none" baseline="0" dirty="0" err="1" smtClean="0">
                <a:solidFill>
                  <a:srgbClr val="7B9899"/>
                </a:solidFill>
                <a:latin typeface="Georgia"/>
                <a:ea typeface="Georgia"/>
                <a:cs typeface="Georgia"/>
                <a:sym typeface="Georgia"/>
              </a:rPr>
              <a:t>ary</a:t>
            </a:r>
            <a:r>
              <a:rPr lang="en" sz="2000" b="0" i="0" u="none" strike="noStrike" cap="none" baseline="0" dirty="0" smtClean="0">
                <a:solidFill>
                  <a:srgbClr val="7B9899"/>
                </a:solidFill>
                <a:latin typeface="Georgia"/>
                <a:ea typeface="Georgia"/>
                <a:cs typeface="Georgia"/>
                <a:sym typeface="Georgia"/>
              </a:rPr>
              <a:t> </a:t>
            </a:r>
            <a:r>
              <a:rPr lang="en" sz="2000" b="0" i="0" u="none" strike="noStrike" cap="none" baseline="0" dirty="0">
                <a:solidFill>
                  <a:srgbClr val="7B9899"/>
                </a:solidFill>
                <a:latin typeface="Georgia"/>
                <a:ea typeface="Georgia"/>
                <a:cs typeface="Georgia"/>
                <a:sym typeface="Georgia"/>
              </a:rPr>
              <a:t>glimpse of the outer world. Said she was 11 years old. Been working over a year. Rhodes Mfg. Co. Lincolnton, N.C.</a:t>
            </a:r>
          </a:p>
        </p:txBody>
      </p:sp>
      <p:pic>
        <p:nvPicPr>
          <p:cNvPr id="278" name="Shape 278"/>
          <p:cNvPicPr preferRelativeResize="0"/>
          <p:nvPr/>
        </p:nvPicPr>
        <p:blipFill>
          <a:blip r:embed="rId3">
            <a:alphaModFix/>
          </a:blip>
          <a:stretch>
            <a:fillRect/>
          </a:stretch>
        </p:blipFill>
        <p:spPr>
          <a:xfrm>
            <a:off x="2172066" y="857250"/>
            <a:ext cx="4799866" cy="37385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2"/>
        <p:cNvGrpSpPr/>
        <p:nvPr/>
      </p:nvGrpSpPr>
      <p:grpSpPr>
        <a:xfrm>
          <a:off x="0" y="0"/>
          <a:ext cx="0" cy="0"/>
          <a:chOff x="0" y="0"/>
          <a:chExt cx="0" cy="0"/>
        </a:xfrm>
      </p:grpSpPr>
      <p:sp>
        <p:nvSpPr>
          <p:cNvPr id="283" name="Shape 283"/>
          <p:cNvSpPr txBox="1">
            <a:spLocks noGrp="1"/>
          </p:cNvSpPr>
          <p:nvPr>
            <p:ph type="title" idx="4294967295"/>
          </p:nvPr>
        </p:nvSpPr>
        <p:spPr>
          <a:xfrm>
            <a:off x="0" y="228600"/>
            <a:ext cx="8229600" cy="76676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2000" b="0" i="0" u="none" strike="noStrike" cap="none" baseline="0">
                <a:solidFill>
                  <a:srgbClr val="7B9899"/>
                </a:solidFill>
                <a:latin typeface="Georgia"/>
                <a:ea typeface="Georgia"/>
                <a:cs typeface="Georgia"/>
                <a:sym typeface="Georgia"/>
              </a:rPr>
              <a:t>Furman Owens, 12 years old. Can't read. Doesn't know his A,B,C's. Said, "Yes I want to learn but can't when I work all the time." Been in the mills 4 years, 3 years in the Olympia Mill. Columbia, S.C</a:t>
            </a:r>
          </a:p>
        </p:txBody>
      </p:sp>
      <p:pic>
        <p:nvPicPr>
          <p:cNvPr id="284" name="Shape 284"/>
          <p:cNvPicPr preferRelativeResize="0"/>
          <p:nvPr/>
        </p:nvPicPr>
        <p:blipFill>
          <a:blip r:embed="rId3">
            <a:alphaModFix/>
          </a:blip>
          <a:stretch>
            <a:fillRect/>
          </a:stretch>
        </p:blipFill>
        <p:spPr>
          <a:xfrm>
            <a:off x="2143125" y="1028700"/>
            <a:ext cx="4857750" cy="37540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8"/>
        <p:cNvGrpSpPr/>
        <p:nvPr/>
      </p:nvGrpSpPr>
      <p:grpSpPr>
        <a:xfrm>
          <a:off x="0" y="0"/>
          <a:ext cx="0" cy="0"/>
          <a:chOff x="0" y="0"/>
          <a:chExt cx="0" cy="0"/>
        </a:xfrm>
      </p:grpSpPr>
      <p:sp>
        <p:nvSpPr>
          <p:cNvPr id="289" name="Shape 289"/>
          <p:cNvSpPr txBox="1">
            <a:spLocks noGrp="1"/>
          </p:cNvSpPr>
          <p:nvPr>
            <p:ph type="title" idx="4294967295"/>
          </p:nvPr>
        </p:nvSpPr>
        <p:spPr>
          <a:xfrm>
            <a:off x="1371600" y="285750"/>
            <a:ext cx="7772400" cy="8572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1600" b="0" i="0" u="none" strike="noStrike" cap="none" baseline="0">
                <a:solidFill>
                  <a:srgbClr val="7B9899"/>
                </a:solidFill>
                <a:latin typeface="Georgia"/>
                <a:ea typeface="Georgia"/>
                <a:cs typeface="Georgia"/>
                <a:sym typeface="Georgia"/>
              </a:rPr>
              <a:t>One of the spinners in Whitnel Cotton Mill. She was 51 inches high. Has been in the mill one year. Sometimes works at night. Runs 4 sides - 48 cents a day. When asked how old she was, she hesitated, then said, "I don't remember," then added confidentially, "I'm not old enough to work, but do just the same."</a:t>
            </a:r>
          </a:p>
        </p:txBody>
      </p:sp>
      <p:pic>
        <p:nvPicPr>
          <p:cNvPr id="290" name="Shape 290"/>
          <p:cNvPicPr preferRelativeResize="0"/>
          <p:nvPr/>
        </p:nvPicPr>
        <p:blipFill>
          <a:blip r:embed="rId3">
            <a:alphaModFix/>
          </a:blip>
          <a:stretch>
            <a:fillRect/>
          </a:stretch>
        </p:blipFill>
        <p:spPr>
          <a:xfrm>
            <a:off x="2028825" y="1200150"/>
            <a:ext cx="5086349" cy="35671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4"/>
        <p:cNvGrpSpPr/>
        <p:nvPr/>
      </p:nvGrpSpPr>
      <p:grpSpPr>
        <a:xfrm>
          <a:off x="0" y="0"/>
          <a:ext cx="0" cy="0"/>
          <a:chOff x="0" y="0"/>
          <a:chExt cx="0" cy="0"/>
        </a:xfrm>
      </p:grpSpPr>
      <p:sp>
        <p:nvSpPr>
          <p:cNvPr id="295" name="Shape 295"/>
          <p:cNvSpPr txBox="1">
            <a:spLocks noGrp="1"/>
          </p:cNvSpPr>
          <p:nvPr>
            <p:ph type="title" idx="4294967295"/>
          </p:nvPr>
        </p:nvSpPr>
        <p:spPr>
          <a:xfrm>
            <a:off x="533400" y="285750"/>
            <a:ext cx="7772400" cy="8572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1600" b="0" i="0" u="none" strike="noStrike" cap="none" baseline="0" dirty="0">
                <a:solidFill>
                  <a:srgbClr val="7B9899"/>
                </a:solidFill>
                <a:latin typeface="Georgia"/>
                <a:ea typeface="Georgia"/>
                <a:cs typeface="Georgia"/>
                <a:sym typeface="Georgia"/>
              </a:rPr>
              <a:t>View of the Ewen Breaker of the Pa. Coal Co. The dust was so dense at times as to obscure the view. This dust penetrated the utmost recesses of the boys' lungs. A kind of slave-driver sometimes stands over the boys, prodding or kicking them into obedience. S. Pittston, Pa</a:t>
            </a:r>
          </a:p>
        </p:txBody>
      </p:sp>
      <p:pic>
        <p:nvPicPr>
          <p:cNvPr id="296" name="Shape 296"/>
          <p:cNvPicPr preferRelativeResize="0"/>
          <p:nvPr/>
        </p:nvPicPr>
        <p:blipFill>
          <a:blip r:embed="rId3">
            <a:alphaModFix/>
          </a:blip>
          <a:stretch>
            <a:fillRect/>
          </a:stretch>
        </p:blipFill>
        <p:spPr>
          <a:xfrm>
            <a:off x="1905000" y="1276350"/>
            <a:ext cx="5143499" cy="3629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0"/>
        <p:cNvGrpSpPr/>
        <p:nvPr/>
      </p:nvGrpSpPr>
      <p:grpSpPr>
        <a:xfrm>
          <a:off x="0" y="0"/>
          <a:ext cx="0" cy="0"/>
          <a:chOff x="0" y="0"/>
          <a:chExt cx="0" cy="0"/>
        </a:xfrm>
      </p:grpSpPr>
      <p:sp>
        <p:nvSpPr>
          <p:cNvPr id="301" name="Shape 301"/>
          <p:cNvSpPr txBox="1">
            <a:spLocks noGrp="1"/>
          </p:cNvSpPr>
          <p:nvPr>
            <p:ph type="title" idx="4294967295"/>
          </p:nvPr>
        </p:nvSpPr>
        <p:spPr>
          <a:xfrm>
            <a:off x="0" y="228600"/>
            <a:ext cx="8229600" cy="48101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US" sz="1800" dirty="0" smtClean="0">
                <a:solidFill>
                  <a:srgbClr val="7B9899"/>
                </a:solidFill>
                <a:latin typeface="Georgia"/>
                <a:ea typeface="Georgia"/>
                <a:cs typeface="Georgia"/>
                <a:sym typeface="Georgia"/>
              </a:rPr>
              <a:t>Y</a:t>
            </a:r>
            <a:r>
              <a:rPr lang="en" sz="1800" b="0" i="0" u="none" strike="noStrike" cap="none" baseline="0" dirty="0" smtClean="0">
                <a:solidFill>
                  <a:srgbClr val="7B9899"/>
                </a:solidFill>
                <a:latin typeface="Georgia"/>
                <a:ea typeface="Georgia"/>
                <a:cs typeface="Georgia"/>
                <a:sym typeface="Georgia"/>
              </a:rPr>
              <a:t>oung </a:t>
            </a:r>
            <a:r>
              <a:rPr lang="en" sz="1800" b="0" i="0" u="none" strike="noStrike" cap="none" baseline="0" dirty="0">
                <a:solidFill>
                  <a:srgbClr val="7B9899"/>
                </a:solidFill>
                <a:latin typeface="Georgia"/>
                <a:ea typeface="Georgia"/>
                <a:cs typeface="Georgia"/>
                <a:sym typeface="Georgia"/>
              </a:rPr>
              <a:t>driver in the Brown mine. Has been driving one year. Works 7 a.m. to 5:30 p.m. daily. Brown W. Va</a:t>
            </a:r>
          </a:p>
        </p:txBody>
      </p:sp>
      <p:pic>
        <p:nvPicPr>
          <p:cNvPr id="302" name="Shape 302"/>
          <p:cNvPicPr preferRelativeResize="0"/>
          <p:nvPr/>
        </p:nvPicPr>
        <p:blipFill>
          <a:blip r:embed="rId3">
            <a:alphaModFix/>
          </a:blip>
          <a:stretch>
            <a:fillRect/>
          </a:stretch>
        </p:blipFill>
        <p:spPr>
          <a:xfrm>
            <a:off x="3257550" y="800100"/>
            <a:ext cx="2628900" cy="386953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3"/>
        <p:cNvGrpSpPr/>
        <p:nvPr/>
      </p:nvGrpSpPr>
      <p:grpSpPr>
        <a:xfrm>
          <a:off x="0" y="0"/>
          <a:ext cx="0" cy="0"/>
          <a:chOff x="0" y="0"/>
          <a:chExt cx="0" cy="0"/>
        </a:xfrm>
      </p:grpSpPr>
      <p:sp>
        <p:nvSpPr>
          <p:cNvPr id="64" name="Shape 64"/>
          <p:cNvSpPr txBox="1">
            <a:spLocks noGrp="1"/>
          </p:cNvSpPr>
          <p:nvPr>
            <p:ph type="title"/>
          </p:nvPr>
        </p:nvSpPr>
        <p:spPr/>
        <p:txBody>
          <a:bodyPr/>
          <a:lstStyle/>
          <a:p>
            <a:pPr lvl="0"/>
            <a:r>
              <a:rPr lang="en" smtClean="0">
                <a:sym typeface="Georgia"/>
              </a:rPr>
              <a:t>New Technology Becomes Key</a:t>
            </a:r>
            <a:endParaRPr lang="en">
              <a:sym typeface="Georgia"/>
            </a:endParaRPr>
          </a:p>
        </p:txBody>
      </p:sp>
      <p:sp>
        <p:nvSpPr>
          <p:cNvPr id="65" name="Shape 65"/>
          <p:cNvSpPr txBox="1">
            <a:spLocks noGrp="1"/>
          </p:cNvSpPr>
          <p:nvPr>
            <p:ph sz="quarter" idx="1"/>
          </p:nvPr>
        </p:nvSpPr>
        <p:spPr/>
        <p:txBody>
          <a:bodyPr/>
          <a:lstStyle/>
          <a:p>
            <a:pPr lvl="1"/>
            <a:r>
              <a:rPr lang="en-US" smtClean="0"/>
              <a:t>An Energy Revolution</a:t>
            </a:r>
          </a:p>
          <a:p>
            <a:pPr lvl="2"/>
            <a:r>
              <a:rPr lang="en-US" smtClean="0"/>
              <a:t>During the 1700s, people began to harness new sources of energy</a:t>
            </a:r>
          </a:p>
          <a:p>
            <a:pPr lvl="3"/>
            <a:r>
              <a:rPr lang="en-US" smtClean="0"/>
              <a:t>One power source was coal, used to develop the steam engine</a:t>
            </a:r>
          </a:p>
          <a:p>
            <a:pPr lvl="4"/>
            <a:r>
              <a:rPr lang="en-US" smtClean="0"/>
              <a:t>In 1712, British inventor Thomas Newcomen had developed a steam engine powered by coal to pump water out of mines</a:t>
            </a:r>
          </a:p>
          <a:p>
            <a:pPr lvl="5"/>
            <a:r>
              <a:rPr lang="en-US" smtClean="0"/>
              <a:t>(helped trigger the Industrial Revolution)</a:t>
            </a:r>
          </a:p>
          <a:p>
            <a:pPr lvl="3"/>
            <a:endParaRPr lang="en-US"/>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6"/>
        <p:cNvGrpSpPr/>
        <p:nvPr/>
      </p:nvGrpSpPr>
      <p:grpSpPr>
        <a:xfrm>
          <a:off x="0" y="0"/>
          <a:ext cx="0" cy="0"/>
          <a:chOff x="0" y="0"/>
          <a:chExt cx="0" cy="0"/>
        </a:xfrm>
      </p:grpSpPr>
      <p:sp>
        <p:nvSpPr>
          <p:cNvPr id="307" name="Shape 307"/>
          <p:cNvSpPr txBox="1">
            <a:spLocks noGrp="1"/>
          </p:cNvSpPr>
          <p:nvPr>
            <p:ph type="title" idx="4294967295"/>
          </p:nvPr>
        </p:nvSpPr>
        <p:spPr>
          <a:xfrm>
            <a:off x="0" y="285750"/>
            <a:ext cx="8229600" cy="8572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1800" b="0" i="0" u="none" strike="noStrike" cap="none" baseline="0">
                <a:solidFill>
                  <a:srgbClr val="7B9899"/>
                </a:solidFill>
                <a:latin typeface="Georgia"/>
                <a:ea typeface="Georgia"/>
                <a:cs typeface="Georgia"/>
                <a:sym typeface="Georgia"/>
              </a:rPr>
              <a:t>The youngest children in the textile factories were usually employed as scavengers and piecers. Scavengers had to pick up the loose cotton from under the machinery. This was extremely dangerous as the children were expected to carry out the task while the machine was still working.</a:t>
            </a:r>
          </a:p>
        </p:txBody>
      </p:sp>
      <p:pic>
        <p:nvPicPr>
          <p:cNvPr id="308" name="Shape 308"/>
          <p:cNvPicPr preferRelativeResize="0"/>
          <p:nvPr/>
        </p:nvPicPr>
        <p:blipFill>
          <a:blip r:embed="rId3">
            <a:alphaModFix/>
          </a:blip>
          <a:stretch>
            <a:fillRect/>
          </a:stretch>
        </p:blipFill>
        <p:spPr>
          <a:xfrm>
            <a:off x="2343150" y="1257300"/>
            <a:ext cx="4457699" cy="348072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2"/>
        <p:cNvGrpSpPr/>
        <p:nvPr/>
      </p:nvGrpSpPr>
      <p:grpSpPr>
        <a:xfrm>
          <a:off x="0" y="0"/>
          <a:ext cx="0" cy="0"/>
          <a:chOff x="0" y="0"/>
          <a:chExt cx="0" cy="0"/>
        </a:xfrm>
      </p:grpSpPr>
      <p:sp>
        <p:nvSpPr>
          <p:cNvPr id="313" name="Shape 313"/>
          <p:cNvSpPr txBox="1">
            <a:spLocks noGrp="1"/>
          </p:cNvSpPr>
          <p:nvPr>
            <p:ph type="title" idx="4294967295"/>
          </p:nvPr>
        </p:nvSpPr>
        <p:spPr>
          <a:xfrm>
            <a:off x="0" y="457200"/>
            <a:ext cx="8229600" cy="481013"/>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1800" b="0" i="0" u="none" strike="noStrike" cap="none" baseline="0">
                <a:solidFill>
                  <a:srgbClr val="7B9899"/>
                </a:solidFill>
                <a:latin typeface="Georgia"/>
                <a:ea typeface="Georgia"/>
                <a:cs typeface="Georgia"/>
                <a:sym typeface="Georgia"/>
              </a:rPr>
              <a:t>Francis Lance, 5 years old, 41 inches high. He jumps on and off moving trolley cars at the risk of his life. St. Louis, Mo. </a:t>
            </a:r>
          </a:p>
        </p:txBody>
      </p:sp>
      <p:pic>
        <p:nvPicPr>
          <p:cNvPr id="314" name="Shape 314"/>
          <p:cNvPicPr preferRelativeResize="0"/>
          <p:nvPr/>
        </p:nvPicPr>
        <p:blipFill>
          <a:blip r:embed="rId3">
            <a:alphaModFix/>
          </a:blip>
          <a:stretch>
            <a:fillRect/>
          </a:stretch>
        </p:blipFill>
        <p:spPr>
          <a:xfrm>
            <a:off x="2296375" y="1229900"/>
            <a:ext cx="4686299" cy="3674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8"/>
        <p:cNvGrpSpPr/>
        <p:nvPr/>
      </p:nvGrpSpPr>
      <p:grpSpPr>
        <a:xfrm>
          <a:off x="0" y="0"/>
          <a:ext cx="0" cy="0"/>
          <a:chOff x="0" y="0"/>
          <a:chExt cx="0" cy="0"/>
        </a:xfrm>
      </p:grpSpPr>
      <p:sp>
        <p:nvSpPr>
          <p:cNvPr id="319" name="Shape 319"/>
          <p:cNvSpPr txBox="1">
            <a:spLocks noGrp="1"/>
          </p:cNvSpPr>
          <p:nvPr>
            <p:ph type="title" idx="4294967295"/>
          </p:nvPr>
        </p:nvSpPr>
        <p:spPr>
          <a:xfrm>
            <a:off x="0" y="457200"/>
            <a:ext cx="7772400" cy="8572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7B9899"/>
              </a:buClr>
              <a:buSzPct val="25000"/>
              <a:buFont typeface="Georgia"/>
              <a:buNone/>
            </a:pPr>
            <a:r>
              <a:rPr lang="en" sz="1800" b="0" i="0" u="none" strike="noStrike" cap="none" baseline="0">
                <a:solidFill>
                  <a:srgbClr val="7B9899"/>
                </a:solidFill>
                <a:latin typeface="Georgia"/>
                <a:ea typeface="Georgia"/>
                <a:cs typeface="Georgia"/>
                <a:sym typeface="Georgia"/>
              </a:rPr>
              <a:t>Tony Casale, age 11, been selling 4 years. Sells sometimes until 10 p.m. His paper told me the boy had shown him the marks on his arm where his father had bitten him for not selling more papers. He (the boy) said, "Drunken men say bad words to us." Hartford, Conn. </a:t>
            </a:r>
          </a:p>
        </p:txBody>
      </p:sp>
      <p:pic>
        <p:nvPicPr>
          <p:cNvPr id="320" name="Shape 320"/>
          <p:cNvPicPr preferRelativeResize="0"/>
          <p:nvPr/>
        </p:nvPicPr>
        <p:blipFill>
          <a:blip r:embed="rId3">
            <a:alphaModFix/>
          </a:blip>
          <a:stretch>
            <a:fillRect/>
          </a:stretch>
        </p:blipFill>
        <p:spPr>
          <a:xfrm>
            <a:off x="2286000" y="1371600"/>
            <a:ext cx="4572000" cy="327779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p:txBody>
          <a:bodyPr/>
          <a:lstStyle/>
          <a:p>
            <a:pPr lvl="0"/>
            <a:r>
              <a:rPr lang="en" smtClean="0">
                <a:sym typeface="Georgia"/>
              </a:rPr>
              <a:t>Life in Factories and Mines</a:t>
            </a:r>
            <a:endParaRPr lang="en">
              <a:sym typeface="Georgia"/>
            </a:endParaRPr>
          </a:p>
        </p:txBody>
      </p:sp>
      <p:sp>
        <p:nvSpPr>
          <p:cNvPr id="326" name="Shape 326"/>
          <p:cNvSpPr txBox="1">
            <a:spLocks noGrp="1"/>
          </p:cNvSpPr>
          <p:nvPr>
            <p:ph sz="quarter" idx="1"/>
          </p:nvPr>
        </p:nvSpPr>
        <p:spPr/>
        <p:txBody>
          <a:bodyPr>
            <a:normAutofit lnSpcReduction="10000"/>
          </a:bodyPr>
          <a:lstStyle/>
          <a:p>
            <a:pPr lvl="2"/>
            <a:r>
              <a:rPr lang="en" smtClean="0"/>
              <a:t>Child labor reform laws called “factory acts” were passed in the early 1800s</a:t>
            </a:r>
          </a:p>
          <a:p>
            <a:pPr lvl="3"/>
            <a:r>
              <a:rPr lang="en" smtClean="0"/>
              <a:t>These laws were passed to reduce a child’s workday to twelve hours and also to remove children under the age of eight or nine from the cotton mills</a:t>
            </a:r>
          </a:p>
          <a:p>
            <a:pPr lvl="4"/>
            <a:r>
              <a:rPr lang="en" smtClean="0"/>
              <a:t>Because the laws were generally not enforced, British lawmakers formed teams of inspectors to ensure that factories and mines obeyed the laws in the 1830s and 1840s</a:t>
            </a:r>
          </a:p>
          <a:p>
            <a:pPr lvl="4"/>
            <a:r>
              <a:rPr lang="en" smtClean="0"/>
              <a:t>More laws were then passed to shorten the workday for women and require that child workers be educated</a:t>
            </a:r>
            <a:endParaRPr lang="en"/>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p:txBody>
          <a:bodyPr/>
          <a:lstStyle/>
          <a:p>
            <a:pPr lvl="0"/>
            <a:r>
              <a:rPr lang="en" smtClean="0">
                <a:sym typeface="Georgia"/>
              </a:rPr>
              <a:t>The Results of Industrialization</a:t>
            </a:r>
            <a:endParaRPr lang="en">
              <a:sym typeface="Georgia"/>
            </a:endParaRPr>
          </a:p>
        </p:txBody>
      </p:sp>
      <p:sp>
        <p:nvSpPr>
          <p:cNvPr id="332" name="Shape 332"/>
          <p:cNvSpPr txBox="1">
            <a:spLocks noGrp="1"/>
          </p:cNvSpPr>
          <p:nvPr>
            <p:ph sz="quarter" idx="1"/>
          </p:nvPr>
        </p:nvSpPr>
        <p:spPr/>
        <p:txBody>
          <a:bodyPr/>
          <a:lstStyle/>
          <a:p>
            <a:pPr lvl="2"/>
            <a:r>
              <a:rPr lang="en" smtClean="0"/>
              <a:t>Since the 1800s, people have debated whether the Industrial Revolution was a blessing or a curse</a:t>
            </a:r>
          </a:p>
          <a:p>
            <a:pPr lvl="3"/>
            <a:r>
              <a:rPr lang="en" smtClean="0"/>
              <a:t>The early industrial age brought terrible hardships</a:t>
            </a:r>
          </a:p>
          <a:p>
            <a:pPr lvl="3"/>
            <a:r>
              <a:rPr lang="en" smtClean="0"/>
              <a:t>In time, however, reformers pressed for laws to improve working conditions</a:t>
            </a:r>
          </a:p>
          <a:p>
            <a:pPr lvl="3"/>
            <a:r>
              <a:rPr lang="en" smtClean="0"/>
              <a:t>Labor unions won the right to bargain with employers for better wages, hours, and working conditions</a:t>
            </a:r>
          </a:p>
          <a:p>
            <a:pPr lvl="3"/>
            <a:r>
              <a:rPr lang="en" smtClean="0"/>
              <a:t>Eventually working-class men gained the right to vote, which gave them political power</a:t>
            </a:r>
            <a:endParaRPr lang="en"/>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000000"/>
        </a:solidFill>
        <a:effectLst/>
      </p:bgPr>
    </p:bg>
    <p:spTree>
      <p:nvGrpSpPr>
        <p:cNvPr id="1" name="Shape 336"/>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340"/>
        <p:cNvGrpSpPr/>
        <p:nvPr/>
      </p:nvGrpSpPr>
      <p:grpSpPr>
        <a:xfrm>
          <a:off x="0" y="0"/>
          <a:ext cx="0" cy="0"/>
          <a:chOff x="0" y="0"/>
          <a:chExt cx="0" cy="0"/>
        </a:xfrm>
      </p:grpSpPr>
      <p:sp>
        <p:nvSpPr>
          <p:cNvPr id="341" name="Shape 341"/>
          <p:cNvSpPr txBox="1">
            <a:spLocks noGrp="1"/>
          </p:cNvSpPr>
          <p:nvPr>
            <p:ph type="ctrTitle"/>
          </p:nvPr>
        </p:nvSpPr>
        <p:spPr/>
        <p:txBody>
          <a:bodyPr/>
          <a:lstStyle/>
          <a:p>
            <a:pPr lvl="0"/>
            <a:r>
              <a:rPr lang="en" smtClean="0">
                <a:sym typeface="Georgia"/>
              </a:rPr>
              <a:t>Section 3: New Ways of Thinking</a:t>
            </a:r>
            <a:endParaRPr lang="en">
              <a:sym typeface="Georgia"/>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47" name="Shape 347"/>
          <p:cNvSpPr txBox="1">
            <a:spLocks noGrp="1"/>
          </p:cNvSpPr>
          <p:nvPr>
            <p:ph sz="quarter" idx="1"/>
          </p:nvPr>
        </p:nvSpPr>
        <p:spPr/>
        <p:txBody>
          <a:bodyPr>
            <a:normAutofit fontScale="85000" lnSpcReduction="20000"/>
          </a:bodyPr>
          <a:lstStyle/>
          <a:p>
            <a:pPr lvl="1"/>
            <a:r>
              <a:rPr lang="en" smtClean="0"/>
              <a:t>The transition to an industrialized society was very hard on workers</a:t>
            </a:r>
          </a:p>
          <a:p>
            <a:pPr lvl="2"/>
            <a:r>
              <a:rPr lang="en" smtClean="0"/>
              <a:t>It made their lives difficult and forced them to live in crowded slums</a:t>
            </a:r>
          </a:p>
          <a:p>
            <a:pPr lvl="2"/>
            <a:r>
              <a:rPr lang="en" smtClean="0"/>
              <a:t>They had to work long hours at mind-numbing tasks</a:t>
            </a:r>
          </a:p>
          <a:p>
            <a:pPr lvl="1"/>
            <a:r>
              <a:rPr lang="en" smtClean="0"/>
              <a:t>Reformers of this era believed that industrial capitalism was heartless and brutal</a:t>
            </a:r>
          </a:p>
          <a:p>
            <a:pPr lvl="3"/>
            <a:r>
              <a:rPr lang="en" smtClean="0"/>
              <a:t>They wanted a new kind of society</a:t>
            </a:r>
          </a:p>
          <a:p>
            <a:pPr lvl="2"/>
            <a:r>
              <a:rPr lang="en" smtClean="0"/>
              <a:t>Moderates</a:t>
            </a:r>
          </a:p>
          <a:p>
            <a:pPr lvl="3"/>
            <a:r>
              <a:rPr lang="en" smtClean="0"/>
              <a:t>Wanted gradual changes such as fewer hours, better benefits and safe working conditions</a:t>
            </a:r>
          </a:p>
          <a:p>
            <a:pPr lvl="2"/>
            <a:r>
              <a:rPr lang="en" smtClean="0"/>
              <a:t>Radicals</a:t>
            </a:r>
          </a:p>
          <a:p>
            <a:pPr lvl="3"/>
            <a:r>
              <a:rPr lang="en" smtClean="0"/>
              <a:t>Wanted to abolish the capitalist system entirely</a:t>
            </a:r>
            <a:endParaRPr lang="en"/>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53" name="Shape 353"/>
          <p:cNvSpPr txBox="1">
            <a:spLocks noGrp="1"/>
          </p:cNvSpPr>
          <p:nvPr>
            <p:ph sz="quarter" idx="1"/>
          </p:nvPr>
        </p:nvSpPr>
        <p:spPr/>
        <p:txBody>
          <a:bodyPr/>
          <a:lstStyle/>
          <a:p>
            <a:pPr lvl="1"/>
            <a:r>
              <a:rPr lang="en" smtClean="0"/>
              <a:t>To end poverty and injustice, they offered a radical solution</a:t>
            </a:r>
          </a:p>
          <a:p>
            <a:pPr lvl="2"/>
            <a:r>
              <a:rPr lang="en" smtClean="0"/>
              <a:t>Socialism</a:t>
            </a:r>
          </a:p>
          <a:p>
            <a:pPr lvl="3"/>
            <a:r>
              <a:rPr lang="en" smtClean="0"/>
              <a:t>The people as a whole rather than private individuals would own and operate the means of production</a:t>
            </a:r>
          </a:p>
          <a:p>
            <a:pPr lvl="4"/>
            <a:r>
              <a:rPr lang="en" smtClean="0"/>
              <a:t>Factories, farms, railways, and other large businesses that produced and distributed goods</a:t>
            </a:r>
            <a:endParaRPr lang="en"/>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59" name="Shape 359"/>
          <p:cNvSpPr txBox="1">
            <a:spLocks noGrp="1"/>
          </p:cNvSpPr>
          <p:nvPr>
            <p:ph sz="quarter" idx="1"/>
          </p:nvPr>
        </p:nvSpPr>
        <p:spPr/>
        <p:txBody>
          <a:bodyPr>
            <a:normAutofit fontScale="85000" lnSpcReduction="20000"/>
          </a:bodyPr>
          <a:lstStyle/>
          <a:p>
            <a:pPr lvl="1"/>
            <a:r>
              <a:rPr lang="en" smtClean="0"/>
              <a:t>Robert Owen</a:t>
            </a:r>
          </a:p>
          <a:p>
            <a:pPr lvl="2"/>
            <a:r>
              <a:rPr lang="en" smtClean="0"/>
              <a:t>He believed there was a way he could change society for the better</a:t>
            </a:r>
          </a:p>
          <a:p>
            <a:pPr lvl="2"/>
            <a:r>
              <a:rPr lang="en" smtClean="0"/>
              <a:t>These early socialists were called Utopians</a:t>
            </a:r>
          </a:p>
          <a:p>
            <a:pPr lvl="3"/>
            <a:r>
              <a:rPr lang="en" smtClean="0"/>
              <a:t>Implied that they were impractical dreamers</a:t>
            </a:r>
          </a:p>
          <a:p>
            <a:pPr lvl="2"/>
            <a:r>
              <a:rPr lang="en" smtClean="0"/>
              <a:t>Owen set up his cotton mill in New Lanark, Scotland, as a model village</a:t>
            </a:r>
          </a:p>
          <a:p>
            <a:pPr lvl="3"/>
            <a:r>
              <a:rPr lang="en" smtClean="0"/>
              <a:t>Reduced working hours from 17 to 10</a:t>
            </a:r>
          </a:p>
          <a:p>
            <a:pPr lvl="3"/>
            <a:r>
              <a:rPr lang="en" smtClean="0"/>
              <a:t>Built homes for workers</a:t>
            </a:r>
          </a:p>
          <a:p>
            <a:pPr lvl="3"/>
            <a:r>
              <a:rPr lang="en" smtClean="0"/>
              <a:t>Started a school for children</a:t>
            </a:r>
          </a:p>
          <a:p>
            <a:pPr lvl="3"/>
            <a:r>
              <a:rPr lang="en" smtClean="0"/>
              <a:t>Opened a company store where workers could buy food and clothes</a:t>
            </a:r>
          </a:p>
          <a:p>
            <a:pPr lvl="2"/>
            <a:r>
              <a:rPr lang="en" smtClean="0"/>
              <a:t>Proved that employers could offer decent living and working conditions and still run a profitable business</a:t>
            </a:r>
            <a:endParaRPr lang="en"/>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Shape 70"/>
          <p:cNvSpPr txBox="1">
            <a:spLocks noGrp="1"/>
          </p:cNvSpPr>
          <p:nvPr>
            <p:ph type="title"/>
          </p:nvPr>
        </p:nvSpPr>
        <p:spPr/>
        <p:txBody>
          <a:bodyPr/>
          <a:lstStyle/>
          <a:p>
            <a:pPr lvl="0"/>
            <a:r>
              <a:rPr lang="en" smtClean="0">
                <a:sym typeface="Georgia"/>
              </a:rPr>
              <a:t>New Technology Becomes Key</a:t>
            </a:r>
            <a:endParaRPr lang="en">
              <a:sym typeface="Georgia"/>
            </a:endParaRPr>
          </a:p>
        </p:txBody>
      </p:sp>
      <p:sp>
        <p:nvSpPr>
          <p:cNvPr id="71" name="Shape 71"/>
          <p:cNvSpPr txBox="1">
            <a:spLocks noGrp="1"/>
          </p:cNvSpPr>
          <p:nvPr>
            <p:ph sz="quarter" idx="1"/>
          </p:nvPr>
        </p:nvSpPr>
        <p:spPr>
          <a:xfrm>
            <a:off x="914400" y="1085850"/>
            <a:ext cx="5105400" cy="3429000"/>
          </a:xfrm>
        </p:spPr>
        <p:txBody>
          <a:bodyPr>
            <a:normAutofit fontScale="85000" lnSpcReduction="10000"/>
          </a:bodyPr>
          <a:lstStyle/>
          <a:p>
            <a:pPr lvl="3"/>
            <a:r>
              <a:rPr lang="en" dirty="0" smtClean="0"/>
              <a:t>Scottish engineer James Watt looked at Newcomen’s invention in 1764 and set out to make improvements on the engine in order to make it more efficient</a:t>
            </a:r>
          </a:p>
          <a:p>
            <a:pPr lvl="4"/>
            <a:r>
              <a:rPr lang="en" dirty="0" smtClean="0"/>
              <a:t>Watt’s engine, after several years of work, would become a key power source of the Industrial Revolution</a:t>
            </a:r>
          </a:p>
          <a:p>
            <a:pPr lvl="4"/>
            <a:r>
              <a:rPr lang="en" dirty="0" smtClean="0"/>
              <a:t>The steam engine opened the door not only to operating machinery but eventually to powering locomotives and steamships</a:t>
            </a:r>
          </a:p>
          <a:p>
            <a:pPr lvl="5"/>
            <a:r>
              <a:rPr lang="en" dirty="0" smtClean="0"/>
              <a:t>Known as the “Father of the Industrial Revolution”</a:t>
            </a:r>
            <a:endParaRPr lang="en" dirty="0"/>
          </a:p>
        </p:txBody>
      </p:sp>
      <p:pic>
        <p:nvPicPr>
          <p:cNvPr id="72" name="Shape 72"/>
          <p:cNvPicPr preferRelativeResize="0"/>
          <p:nvPr/>
        </p:nvPicPr>
        <p:blipFill>
          <a:blip r:embed="rId3">
            <a:alphaModFix/>
          </a:blip>
          <a:stretch>
            <a:fillRect/>
          </a:stretch>
        </p:blipFill>
        <p:spPr>
          <a:xfrm>
            <a:off x="6022475" y="1499775"/>
            <a:ext cx="2813666" cy="2614613"/>
          </a:xfrm>
          <a:prstGeom prst="rect">
            <a:avLst/>
          </a:prstGeom>
          <a:noFill/>
          <a:ln>
            <a:noFill/>
          </a:ln>
        </p:spPr>
      </p:pic>
      <p:pic>
        <p:nvPicPr>
          <p:cNvPr id="73" name="Shape 73"/>
          <p:cNvPicPr preferRelativeResize="0"/>
          <p:nvPr/>
        </p:nvPicPr>
        <p:blipFill>
          <a:blip r:embed="rId4">
            <a:alphaModFix/>
          </a:blip>
          <a:stretch>
            <a:fillRect/>
          </a:stretch>
        </p:blipFill>
        <p:spPr>
          <a:xfrm>
            <a:off x="304800" y="1733550"/>
            <a:ext cx="1447800" cy="213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65" name="Shape 365"/>
          <p:cNvSpPr txBox="1">
            <a:spLocks noGrp="1"/>
          </p:cNvSpPr>
          <p:nvPr>
            <p:ph sz="quarter" idx="1"/>
          </p:nvPr>
        </p:nvSpPr>
        <p:spPr>
          <a:xfrm>
            <a:off x="914400" y="1085850"/>
            <a:ext cx="4191000" cy="3429000"/>
          </a:xfrm>
        </p:spPr>
        <p:txBody>
          <a:bodyPr>
            <a:normAutofit fontScale="92500" lnSpcReduction="20000"/>
          </a:bodyPr>
          <a:lstStyle/>
          <a:p>
            <a:pPr lvl="1"/>
            <a:r>
              <a:rPr lang="en" dirty="0" smtClean="0"/>
              <a:t>Karl Marx</a:t>
            </a:r>
          </a:p>
          <a:p>
            <a:pPr lvl="2"/>
            <a:r>
              <a:rPr lang="en" dirty="0" smtClean="0"/>
              <a:t>German Philosopher</a:t>
            </a:r>
          </a:p>
          <a:p>
            <a:pPr lvl="3"/>
            <a:r>
              <a:rPr lang="en" dirty="0" smtClean="0"/>
              <a:t>Condemned the ideas of the Utopians as unrealistic idealism</a:t>
            </a:r>
          </a:p>
          <a:p>
            <a:pPr lvl="2"/>
            <a:r>
              <a:rPr lang="en" dirty="0" smtClean="0"/>
              <a:t>Teamed up with another German socialist, Friedrich Engels, whose father owned a textile factory in England</a:t>
            </a:r>
          </a:p>
          <a:p>
            <a:pPr lvl="3"/>
            <a:r>
              <a:rPr lang="en" dirty="0" smtClean="0"/>
              <a:t>Marx and Engels wrote a pamphlet, The Communist Manifesto, published in 1848</a:t>
            </a:r>
            <a:endParaRPr lang="en" dirty="0"/>
          </a:p>
        </p:txBody>
      </p:sp>
      <p:pic>
        <p:nvPicPr>
          <p:cNvPr id="366" name="Shape 366"/>
          <p:cNvPicPr preferRelativeResize="0"/>
          <p:nvPr/>
        </p:nvPicPr>
        <p:blipFill>
          <a:blip r:embed="rId3">
            <a:alphaModFix/>
          </a:blip>
          <a:stretch>
            <a:fillRect/>
          </a:stretch>
        </p:blipFill>
        <p:spPr>
          <a:xfrm>
            <a:off x="6888925" y="1064575"/>
            <a:ext cx="2033399" cy="3324850"/>
          </a:xfrm>
          <a:prstGeom prst="rect">
            <a:avLst/>
          </a:prstGeom>
          <a:noFill/>
          <a:ln>
            <a:noFill/>
          </a:ln>
        </p:spPr>
      </p:pic>
      <p:pic>
        <p:nvPicPr>
          <p:cNvPr id="367" name="Shape 367"/>
          <p:cNvPicPr preferRelativeResize="0"/>
          <p:nvPr/>
        </p:nvPicPr>
        <p:blipFill>
          <a:blip r:embed="rId4">
            <a:alphaModFix/>
          </a:blip>
          <a:stretch>
            <a:fillRect/>
          </a:stretch>
        </p:blipFill>
        <p:spPr>
          <a:xfrm>
            <a:off x="5105400" y="3028950"/>
            <a:ext cx="1656638" cy="1943100"/>
          </a:xfrm>
          <a:prstGeom prst="rect">
            <a:avLst/>
          </a:prstGeom>
          <a:noFill/>
          <a:ln>
            <a:noFill/>
          </a:ln>
        </p:spPr>
      </p:pic>
      <p:pic>
        <p:nvPicPr>
          <p:cNvPr id="368" name="Shape 368"/>
          <p:cNvPicPr preferRelativeResize="0"/>
          <p:nvPr/>
        </p:nvPicPr>
        <p:blipFill>
          <a:blip r:embed="rId5">
            <a:alphaModFix/>
          </a:blip>
          <a:stretch>
            <a:fillRect/>
          </a:stretch>
        </p:blipFill>
        <p:spPr>
          <a:xfrm>
            <a:off x="5334000" y="971550"/>
            <a:ext cx="1428750" cy="2007393"/>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74" name="Shape 374"/>
          <p:cNvSpPr txBox="1">
            <a:spLocks noGrp="1"/>
          </p:cNvSpPr>
          <p:nvPr>
            <p:ph sz="quarter" idx="1"/>
          </p:nvPr>
        </p:nvSpPr>
        <p:spPr/>
        <p:txBody>
          <a:bodyPr>
            <a:normAutofit fontScale="85000" lnSpcReduction="20000"/>
          </a:bodyPr>
          <a:lstStyle/>
          <a:p>
            <a:pPr lvl="1"/>
            <a:r>
              <a:rPr lang="en" smtClean="0"/>
              <a:t>Communism</a:t>
            </a:r>
          </a:p>
          <a:p>
            <a:pPr lvl="2"/>
            <a:r>
              <a:rPr lang="en" smtClean="0"/>
              <a:t>A form of socialism in which an inevitable struggle between social classes would lead to the creation of a classless society where all means of production would be owned by the community</a:t>
            </a:r>
          </a:p>
          <a:p>
            <a:pPr lvl="3"/>
            <a:r>
              <a:rPr lang="en" smtClean="0"/>
              <a:t>Karl Marx theorized that economics was the driving force in history</a:t>
            </a:r>
          </a:p>
          <a:p>
            <a:pPr lvl="3"/>
            <a:r>
              <a:rPr lang="en" smtClean="0"/>
              <a:t>Argued that there was “the history of class struggles” between the “haves” and the “have-nots”</a:t>
            </a:r>
          </a:p>
          <a:p>
            <a:pPr lvl="4"/>
            <a:r>
              <a:rPr lang="en" smtClean="0"/>
              <a:t>The “haves” have always owned the means of production and thus controlled society and all it’s wealth</a:t>
            </a:r>
          </a:p>
          <a:p>
            <a:pPr lvl="3"/>
            <a:r>
              <a:rPr lang="en" smtClean="0"/>
              <a:t>In industrialized Europe, Marx said, the “haves” were the bourgeoisie</a:t>
            </a:r>
          </a:p>
          <a:p>
            <a:pPr lvl="3"/>
            <a:r>
              <a:rPr lang="en" smtClean="0"/>
              <a:t>The “have-nots” were the proletariat</a:t>
            </a:r>
          </a:p>
          <a:p>
            <a:pPr lvl="4"/>
            <a:r>
              <a:rPr lang="en" smtClean="0"/>
              <a:t>Working class</a:t>
            </a:r>
            <a:endParaRPr lang="en"/>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p:txBody>
          <a:bodyPr/>
          <a:lstStyle/>
          <a:p>
            <a:pPr lvl="0"/>
            <a:r>
              <a:rPr lang="en" smtClean="0">
                <a:sym typeface="Georgia"/>
              </a:rPr>
              <a:t>Socialist Thought Emerges</a:t>
            </a:r>
            <a:endParaRPr lang="en">
              <a:sym typeface="Georgia"/>
            </a:endParaRPr>
          </a:p>
        </p:txBody>
      </p:sp>
      <p:sp>
        <p:nvSpPr>
          <p:cNvPr id="380" name="Shape 380"/>
          <p:cNvSpPr txBox="1">
            <a:spLocks noGrp="1"/>
          </p:cNvSpPr>
          <p:nvPr>
            <p:ph sz="quarter" idx="1"/>
          </p:nvPr>
        </p:nvSpPr>
        <p:spPr/>
        <p:txBody>
          <a:bodyPr>
            <a:normAutofit fontScale="85000" lnSpcReduction="10000"/>
          </a:bodyPr>
          <a:lstStyle/>
          <a:p>
            <a:pPr lvl="2"/>
            <a:r>
              <a:rPr lang="en" smtClean="0"/>
              <a:t>According to Marx, the modern class struggle pitted the bourgeoisie against the proletariat</a:t>
            </a:r>
          </a:p>
          <a:p>
            <a:pPr lvl="2"/>
            <a:r>
              <a:rPr lang="en" smtClean="0"/>
              <a:t>In the end, he predicted the proletariat would be triumphant</a:t>
            </a:r>
          </a:p>
          <a:p>
            <a:pPr lvl="3"/>
            <a:r>
              <a:rPr lang="en" smtClean="0"/>
              <a:t>Workers would take control of the means of production and set up a classless, communist society</a:t>
            </a:r>
          </a:p>
          <a:p>
            <a:pPr lvl="4"/>
            <a:r>
              <a:rPr lang="en" smtClean="0"/>
              <a:t>Such a society would mark the end of the struggles people had endured throughout history, because wealth and power would be equally shared</a:t>
            </a:r>
          </a:p>
          <a:p>
            <a:pPr lvl="2"/>
            <a:r>
              <a:rPr lang="en" smtClean="0"/>
              <a:t>Marx hated capitalism</a:t>
            </a:r>
          </a:p>
          <a:p>
            <a:pPr lvl="3"/>
            <a:r>
              <a:rPr lang="en" smtClean="0"/>
              <a:t>Believed it created prosperity for only a few and poverty for many</a:t>
            </a:r>
          </a:p>
          <a:p>
            <a:pPr lvl="4"/>
            <a:r>
              <a:rPr lang="en" smtClean="0"/>
              <a:t>He called for an international struggle to bring about its downfall</a:t>
            </a:r>
          </a:p>
          <a:p>
            <a:pPr lvl="5"/>
            <a:r>
              <a:rPr lang="en" smtClean="0"/>
              <a:t>“Workers of all countries, unite!”</a:t>
            </a:r>
            <a:endParaRPr lang="en"/>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4"/>
        <p:cNvGrpSpPr/>
        <p:nvPr/>
      </p:nvGrpSpPr>
      <p:grpSpPr>
        <a:xfrm>
          <a:off x="0" y="0"/>
          <a:ext cx="0" cy="0"/>
          <a:chOff x="0" y="0"/>
          <a:chExt cx="0" cy="0"/>
        </a:xfrm>
      </p:grpSpPr>
      <p:pic>
        <p:nvPicPr>
          <p:cNvPr id="385" name="Shape 385"/>
          <p:cNvPicPr preferRelativeResize="0"/>
          <p:nvPr/>
        </p:nvPicPr>
        <p:blipFill>
          <a:blip r:embed="rId3">
            <a:alphaModFix/>
          </a:blip>
          <a:stretch>
            <a:fillRect/>
          </a:stretch>
        </p:blipFill>
        <p:spPr>
          <a:xfrm>
            <a:off x="3057525" y="285749"/>
            <a:ext cx="3028950" cy="433533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p:txBody>
          <a:bodyPr/>
          <a:lstStyle/>
          <a:p>
            <a:pPr lvl="0"/>
            <a:r>
              <a:rPr lang="en" smtClean="0">
                <a:sym typeface="Georgia"/>
              </a:rPr>
              <a:t>Marx’s Theories</a:t>
            </a:r>
            <a:endParaRPr lang="en">
              <a:sym typeface="Georgia"/>
            </a:endParaRPr>
          </a:p>
        </p:txBody>
      </p:sp>
      <p:sp>
        <p:nvSpPr>
          <p:cNvPr id="391" name="Shape 391"/>
          <p:cNvSpPr txBox="1">
            <a:spLocks noGrp="1"/>
          </p:cNvSpPr>
          <p:nvPr>
            <p:ph sz="quarter" idx="1"/>
          </p:nvPr>
        </p:nvSpPr>
        <p:spPr/>
        <p:txBody>
          <a:bodyPr/>
          <a:lstStyle/>
          <a:p>
            <a:pPr lvl="1"/>
            <a:r>
              <a:rPr lang="en" smtClean="0"/>
              <a:t>History did not go by Marx’s plan</a:t>
            </a:r>
          </a:p>
          <a:p>
            <a:pPr lvl="2"/>
            <a:r>
              <a:rPr lang="en" smtClean="0"/>
              <a:t>Why didn’t Karl Marx’s ideas take hold?</a:t>
            </a:r>
          </a:p>
          <a:p>
            <a:pPr lvl="3"/>
            <a:r>
              <a:rPr lang="en" smtClean="0"/>
              <a:t>Workers could buy more </a:t>
            </a:r>
          </a:p>
          <a:p>
            <a:pPr lvl="3"/>
            <a:r>
              <a:rPr lang="en" smtClean="0"/>
              <a:t>Workers gained the right to vote and used it to correct the problems of society</a:t>
            </a:r>
          </a:p>
          <a:p>
            <a:pPr lvl="3"/>
            <a:r>
              <a:rPr lang="en" smtClean="0"/>
              <a:t>Remained loyal to their nations rather than ally with workers in other countries to promote revolution</a:t>
            </a:r>
            <a:endParaRPr lang="en"/>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000000"/>
        </a:solidFill>
        <a:effectLst/>
      </p:bgPr>
    </p:bg>
    <p:spTree>
      <p:nvGrpSpPr>
        <p:cNvPr id="1" name="Shape 395"/>
        <p:cNvGrpSpPr/>
        <p:nvPr/>
      </p:nvGrpSpPr>
      <p:grpSpPr>
        <a:xfrm>
          <a:off x="0" y="0"/>
          <a:ext cx="0" cy="0"/>
          <a:chOff x="0" y="0"/>
          <a:chExt cx="0" cy="0"/>
        </a:xfrm>
      </p:grpSpPr>
      <p:sp>
        <p:nvSpPr>
          <p:cNvPr id="2" name="TextBox 1"/>
          <p:cNvSpPr txBox="1"/>
          <p:nvPr/>
        </p:nvSpPr>
        <p:spPr>
          <a:xfrm>
            <a:off x="1447800" y="1428750"/>
            <a:ext cx="5029200" cy="1200329"/>
          </a:xfrm>
          <a:prstGeom prst="rect">
            <a:avLst/>
          </a:prstGeom>
          <a:noFill/>
        </p:spPr>
        <p:txBody>
          <a:bodyPr wrap="square" rtlCol="0">
            <a:spAutoFit/>
          </a:bodyPr>
          <a:lstStyle/>
          <a:p>
            <a:pPr algn="ctr"/>
            <a:r>
              <a:rPr lang="en-US" sz="7200" dirty="0" smtClean="0">
                <a:solidFill>
                  <a:srgbClr val="FFFFFF"/>
                </a:solidFill>
              </a:rPr>
              <a:t>End Day 2</a:t>
            </a:r>
            <a:endParaRPr lang="en-US" sz="7200" dirty="0">
              <a:solidFill>
                <a:srgbClr val="FFFFFF"/>
              </a:solidFil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399"/>
        <p:cNvGrpSpPr/>
        <p:nvPr/>
      </p:nvGrpSpPr>
      <p:grpSpPr>
        <a:xfrm>
          <a:off x="0" y="0"/>
          <a:ext cx="0" cy="0"/>
          <a:chOff x="0" y="0"/>
          <a:chExt cx="0" cy="0"/>
        </a:xfrm>
      </p:grpSpPr>
      <p:sp>
        <p:nvSpPr>
          <p:cNvPr id="400" name="Shape 400"/>
          <p:cNvSpPr txBox="1">
            <a:spLocks noGrp="1"/>
          </p:cNvSpPr>
          <p:nvPr>
            <p:ph type="ctrTitle"/>
          </p:nvPr>
        </p:nvSpPr>
        <p:spPr/>
        <p:txBody>
          <a:bodyPr>
            <a:normAutofit fontScale="90000"/>
          </a:bodyPr>
          <a:lstStyle/>
          <a:p>
            <a:pPr lvl="0"/>
            <a:r>
              <a:rPr lang="en" smtClean="0">
                <a:sym typeface="Georgia"/>
              </a:rPr>
              <a:t>Section 4: The Industrial Revolution Spreads</a:t>
            </a:r>
            <a:endParaRPr lang="en">
              <a:sym typeface="Georgia"/>
            </a:endParaRP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p:txBody>
          <a:bodyPr/>
          <a:lstStyle/>
          <a:p>
            <a:pPr lvl="0"/>
            <a:r>
              <a:rPr lang="en" smtClean="0">
                <a:sym typeface="Georgia"/>
              </a:rPr>
              <a:t>New Industrial Powers Emerge</a:t>
            </a:r>
            <a:endParaRPr lang="en">
              <a:sym typeface="Georgia"/>
            </a:endParaRPr>
          </a:p>
        </p:txBody>
      </p:sp>
      <p:sp>
        <p:nvSpPr>
          <p:cNvPr id="406" name="Shape 406"/>
          <p:cNvSpPr txBox="1">
            <a:spLocks noGrp="1"/>
          </p:cNvSpPr>
          <p:nvPr>
            <p:ph sz="quarter" idx="1"/>
          </p:nvPr>
        </p:nvSpPr>
        <p:spPr/>
        <p:txBody>
          <a:bodyPr>
            <a:normAutofit lnSpcReduction="10000"/>
          </a:bodyPr>
          <a:lstStyle/>
          <a:p>
            <a:pPr lvl="2"/>
            <a:r>
              <a:rPr lang="en" smtClean="0"/>
              <a:t>The first phase of industrialization had largely been forged from iron, powered by steam engines, and driven by the British textile industry</a:t>
            </a:r>
          </a:p>
          <a:p>
            <a:pPr lvl="3"/>
            <a:r>
              <a:rPr lang="en" smtClean="0"/>
              <a:t>By the mid-1800s, the Industrial Revolution entered a second phase</a:t>
            </a:r>
          </a:p>
          <a:p>
            <a:pPr lvl="4"/>
            <a:r>
              <a:rPr lang="en" smtClean="0"/>
              <a:t>New industrial powers emerged</a:t>
            </a:r>
          </a:p>
          <a:p>
            <a:pPr lvl="4"/>
            <a:r>
              <a:rPr lang="en" smtClean="0"/>
              <a:t>Factories powered by electricity used innovative processes to turn out new products</a:t>
            </a:r>
          </a:p>
          <a:p>
            <a:pPr lvl="4"/>
            <a:r>
              <a:rPr lang="en" smtClean="0"/>
              <a:t>As the twentieth century dawned, this second Industrial Revolution transformed the economies of the Western world</a:t>
            </a:r>
            <a:endParaRPr lang="en"/>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p:txBody>
          <a:bodyPr>
            <a:normAutofit fontScale="90000"/>
          </a:bodyPr>
          <a:lstStyle/>
          <a:p>
            <a:pPr lvl="0"/>
            <a:r>
              <a:rPr lang="en" smtClean="0">
                <a:sym typeface="Georgia"/>
              </a:rPr>
              <a:t>Technology Sparks Industrial Growth</a:t>
            </a:r>
            <a:endParaRPr lang="en">
              <a:sym typeface="Georgia"/>
            </a:endParaRPr>
          </a:p>
        </p:txBody>
      </p:sp>
      <p:sp>
        <p:nvSpPr>
          <p:cNvPr id="412" name="Shape 412"/>
          <p:cNvSpPr txBox="1">
            <a:spLocks noGrp="1"/>
          </p:cNvSpPr>
          <p:nvPr>
            <p:ph sz="quarter" idx="1"/>
          </p:nvPr>
        </p:nvSpPr>
        <p:spPr>
          <a:xfrm>
            <a:off x="914400" y="1085850"/>
            <a:ext cx="5029200" cy="3429000"/>
          </a:xfrm>
        </p:spPr>
        <p:txBody>
          <a:bodyPr>
            <a:normAutofit lnSpcReduction="10000"/>
          </a:bodyPr>
          <a:lstStyle/>
          <a:p>
            <a:pPr lvl="1"/>
            <a:r>
              <a:rPr lang="en-US" dirty="0" smtClean="0"/>
              <a:t>Alfred Nobel</a:t>
            </a:r>
          </a:p>
          <a:p>
            <a:pPr lvl="2"/>
            <a:r>
              <a:rPr lang="en-US" dirty="0" smtClean="0"/>
              <a:t>Invented dynamite in 1866</a:t>
            </a:r>
          </a:p>
          <a:p>
            <a:pPr lvl="3"/>
            <a:r>
              <a:rPr lang="en-US" dirty="0" smtClean="0"/>
              <a:t>An explosive much safer than others to use at the time</a:t>
            </a:r>
          </a:p>
          <a:p>
            <a:pPr lvl="3"/>
            <a:r>
              <a:rPr lang="en-US" dirty="0" smtClean="0"/>
              <a:t>Widely used in construction and, to Nobel’s dismay, in warfare</a:t>
            </a:r>
          </a:p>
          <a:p>
            <a:pPr lvl="4"/>
            <a:r>
              <a:rPr lang="en-US" dirty="0" smtClean="0"/>
              <a:t>Earned Nobel a huge fortune</a:t>
            </a:r>
          </a:p>
          <a:p>
            <a:pPr lvl="4"/>
            <a:r>
              <a:rPr lang="en-US" dirty="0" smtClean="0"/>
              <a:t>He willed to fund the famous Nobel prizes that are still awarded today</a:t>
            </a:r>
          </a:p>
          <a:p>
            <a:pPr lvl="2"/>
            <a:endParaRPr lang="en-US" dirty="0"/>
          </a:p>
        </p:txBody>
      </p:sp>
      <p:pic>
        <p:nvPicPr>
          <p:cNvPr id="413" name="Shape 413"/>
          <p:cNvPicPr preferRelativeResize="0"/>
          <p:nvPr/>
        </p:nvPicPr>
        <p:blipFill>
          <a:blip r:embed="rId3">
            <a:alphaModFix/>
          </a:blip>
          <a:stretch>
            <a:fillRect/>
          </a:stretch>
        </p:blipFill>
        <p:spPr>
          <a:xfrm>
            <a:off x="304800" y="3028950"/>
            <a:ext cx="1600200" cy="1676400"/>
          </a:xfrm>
          <a:prstGeom prst="rect">
            <a:avLst/>
          </a:prstGeom>
          <a:noFill/>
          <a:ln>
            <a:noFill/>
          </a:ln>
        </p:spPr>
      </p:pic>
      <p:pic>
        <p:nvPicPr>
          <p:cNvPr id="414" name="Shape 414"/>
          <p:cNvPicPr preferRelativeResize="0"/>
          <p:nvPr/>
        </p:nvPicPr>
        <p:blipFill>
          <a:blip r:embed="rId4">
            <a:alphaModFix/>
          </a:blip>
          <a:stretch>
            <a:fillRect/>
          </a:stretch>
        </p:blipFill>
        <p:spPr>
          <a:xfrm>
            <a:off x="6084575" y="1277505"/>
            <a:ext cx="2871786" cy="29884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p:txBody>
          <a:bodyPr>
            <a:normAutofit fontScale="90000"/>
          </a:bodyPr>
          <a:lstStyle/>
          <a:p>
            <a:pPr lvl="0"/>
            <a:r>
              <a:rPr lang="en" smtClean="0">
                <a:sym typeface="Georgia"/>
              </a:rPr>
              <a:t>Technology Sparks Industrial Growth</a:t>
            </a:r>
            <a:endParaRPr lang="en">
              <a:sym typeface="Georgia"/>
            </a:endParaRPr>
          </a:p>
        </p:txBody>
      </p:sp>
      <p:sp>
        <p:nvSpPr>
          <p:cNvPr id="420" name="Shape 420"/>
          <p:cNvSpPr txBox="1">
            <a:spLocks noGrp="1"/>
          </p:cNvSpPr>
          <p:nvPr>
            <p:ph sz="quarter" idx="1"/>
          </p:nvPr>
        </p:nvSpPr>
        <p:spPr>
          <a:xfrm>
            <a:off x="914400" y="1085850"/>
            <a:ext cx="5181600" cy="3429000"/>
          </a:xfrm>
        </p:spPr>
        <p:txBody>
          <a:bodyPr>
            <a:normAutofit fontScale="92500"/>
          </a:bodyPr>
          <a:lstStyle/>
          <a:p>
            <a:pPr lvl="2"/>
            <a:r>
              <a:rPr lang="en-US" dirty="0" smtClean="0"/>
              <a:t>In the late 1800s, a new power source – electricity – replaced steam as the dominant source of industrial power</a:t>
            </a:r>
          </a:p>
          <a:p>
            <a:pPr lvl="1"/>
            <a:r>
              <a:rPr lang="en-US" dirty="0" smtClean="0"/>
              <a:t>Michael Faraday</a:t>
            </a:r>
          </a:p>
          <a:p>
            <a:pPr lvl="2"/>
            <a:r>
              <a:rPr lang="en-US" dirty="0" smtClean="0"/>
              <a:t>Created the first simple electric motor and the first dynamo</a:t>
            </a:r>
          </a:p>
          <a:p>
            <a:pPr lvl="3"/>
            <a:r>
              <a:rPr lang="en-US" dirty="0" smtClean="0"/>
              <a:t>A machine that generates electricity</a:t>
            </a:r>
          </a:p>
          <a:p>
            <a:pPr lvl="4"/>
            <a:r>
              <a:rPr lang="en-US" dirty="0" smtClean="0"/>
              <a:t>Today, all electrical generators and transformers work on the principle of Faraday’s dynamo</a:t>
            </a:r>
          </a:p>
          <a:p>
            <a:pPr lvl="1"/>
            <a:endParaRPr lang="en-US" dirty="0"/>
          </a:p>
        </p:txBody>
      </p:sp>
      <p:pic>
        <p:nvPicPr>
          <p:cNvPr id="421" name="Shape 421"/>
          <p:cNvPicPr preferRelativeResize="0"/>
          <p:nvPr/>
        </p:nvPicPr>
        <p:blipFill>
          <a:blip r:embed="rId3">
            <a:alphaModFix/>
          </a:blip>
          <a:stretch>
            <a:fillRect/>
          </a:stretch>
        </p:blipFill>
        <p:spPr>
          <a:xfrm>
            <a:off x="6218375" y="2914675"/>
            <a:ext cx="1412474" cy="2158800"/>
          </a:xfrm>
          <a:prstGeom prst="rect">
            <a:avLst/>
          </a:prstGeom>
          <a:noFill/>
          <a:ln>
            <a:noFill/>
          </a:ln>
        </p:spPr>
      </p:pic>
      <p:pic>
        <p:nvPicPr>
          <p:cNvPr id="422" name="Shape 422"/>
          <p:cNvPicPr preferRelativeResize="0"/>
          <p:nvPr/>
        </p:nvPicPr>
        <p:blipFill>
          <a:blip r:embed="rId4">
            <a:alphaModFix/>
          </a:blip>
          <a:stretch>
            <a:fillRect/>
          </a:stretch>
        </p:blipFill>
        <p:spPr>
          <a:xfrm>
            <a:off x="5942650" y="763825"/>
            <a:ext cx="2800350" cy="220796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Shape 78"/>
          <p:cNvSpPr txBox="1">
            <a:spLocks noGrp="1"/>
          </p:cNvSpPr>
          <p:nvPr>
            <p:ph type="title"/>
          </p:nvPr>
        </p:nvSpPr>
        <p:spPr/>
        <p:txBody>
          <a:bodyPr/>
          <a:lstStyle/>
          <a:p>
            <a:pPr lvl="0"/>
            <a:r>
              <a:rPr lang="en" smtClean="0">
                <a:sym typeface="Georgia"/>
              </a:rPr>
              <a:t>New Technology Becomes Key</a:t>
            </a:r>
            <a:endParaRPr lang="en">
              <a:sym typeface="Georgia"/>
            </a:endParaRPr>
          </a:p>
        </p:txBody>
      </p:sp>
      <p:sp>
        <p:nvSpPr>
          <p:cNvPr id="79" name="Shape 79"/>
          <p:cNvSpPr txBox="1">
            <a:spLocks noGrp="1"/>
          </p:cNvSpPr>
          <p:nvPr>
            <p:ph sz="quarter" idx="1"/>
          </p:nvPr>
        </p:nvSpPr>
        <p:spPr/>
        <p:txBody>
          <a:bodyPr/>
          <a:lstStyle/>
          <a:p>
            <a:pPr lvl="3"/>
            <a:r>
              <a:rPr lang="en" smtClean="0"/>
              <a:t>Before long, cotton mills using steam engines were found all over Britain</a:t>
            </a:r>
          </a:p>
          <a:p>
            <a:pPr lvl="4"/>
            <a:r>
              <a:rPr lang="en" smtClean="0"/>
              <a:t>Since steam engines were fired by coal, not water, they did not need to be located by rivers</a:t>
            </a:r>
            <a:endParaRPr lang="en"/>
          </a:p>
        </p:txBody>
      </p:sp>
      <p:pic>
        <p:nvPicPr>
          <p:cNvPr id="80" name="Shape 80"/>
          <p:cNvPicPr preferRelativeResize="0"/>
          <p:nvPr/>
        </p:nvPicPr>
        <p:blipFill>
          <a:blip r:embed="rId3">
            <a:alphaModFix/>
          </a:blip>
          <a:stretch>
            <a:fillRect/>
          </a:stretch>
        </p:blipFill>
        <p:spPr>
          <a:xfrm>
            <a:off x="1981200" y="2419350"/>
            <a:ext cx="6173350" cy="24574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p:txBody>
          <a:bodyPr>
            <a:normAutofit fontScale="90000"/>
          </a:bodyPr>
          <a:lstStyle/>
          <a:p>
            <a:pPr lvl="0"/>
            <a:r>
              <a:rPr lang="en" smtClean="0">
                <a:sym typeface="Georgia"/>
              </a:rPr>
              <a:t>Technology Sparks Industrial Growth</a:t>
            </a:r>
            <a:endParaRPr lang="en">
              <a:sym typeface="Georgia"/>
            </a:endParaRPr>
          </a:p>
        </p:txBody>
      </p:sp>
      <p:sp>
        <p:nvSpPr>
          <p:cNvPr id="428" name="Shape 428"/>
          <p:cNvSpPr txBox="1">
            <a:spLocks noGrp="1"/>
          </p:cNvSpPr>
          <p:nvPr>
            <p:ph sz="quarter" idx="1"/>
          </p:nvPr>
        </p:nvSpPr>
        <p:spPr>
          <a:xfrm>
            <a:off x="914400" y="1085850"/>
            <a:ext cx="5486400" cy="3429000"/>
          </a:xfrm>
        </p:spPr>
        <p:txBody>
          <a:bodyPr>
            <a:normAutofit lnSpcReduction="10000"/>
          </a:bodyPr>
          <a:lstStyle/>
          <a:p>
            <a:pPr lvl="1"/>
            <a:r>
              <a:rPr lang="en" dirty="0" smtClean="0"/>
              <a:t>Thomas Alva Edison</a:t>
            </a:r>
          </a:p>
          <a:p>
            <a:pPr lvl="2"/>
            <a:r>
              <a:rPr lang="en" dirty="0" smtClean="0"/>
              <a:t>Made the first electric light bulb</a:t>
            </a:r>
          </a:p>
          <a:p>
            <a:pPr lvl="3"/>
            <a:r>
              <a:rPr lang="en" dirty="0" smtClean="0"/>
              <a:t>Soon, Edison’s “incandescent lamps: illuminated whole cities</a:t>
            </a:r>
          </a:p>
          <a:p>
            <a:pPr lvl="3"/>
            <a:r>
              <a:rPr lang="en" dirty="0" smtClean="0"/>
              <a:t>The pace of city life quickened, and factories could continue to operate after dark</a:t>
            </a:r>
          </a:p>
          <a:p>
            <a:pPr lvl="2"/>
            <a:r>
              <a:rPr lang="en" dirty="0" smtClean="0"/>
              <a:t>By the 1890s, cables carried electrical power from dynamos to factories</a:t>
            </a:r>
          </a:p>
          <a:p>
            <a:pPr lvl="2"/>
            <a:r>
              <a:rPr lang="en" dirty="0" smtClean="0"/>
              <a:t>By the time he died, Edison held more than a thousand patents</a:t>
            </a:r>
            <a:endParaRPr lang="en" dirty="0"/>
          </a:p>
        </p:txBody>
      </p:sp>
      <p:pic>
        <p:nvPicPr>
          <p:cNvPr id="429" name="Shape 429"/>
          <p:cNvPicPr preferRelativeResize="0"/>
          <p:nvPr/>
        </p:nvPicPr>
        <p:blipFill>
          <a:blip r:embed="rId3">
            <a:alphaModFix/>
          </a:blip>
          <a:stretch>
            <a:fillRect/>
          </a:stretch>
        </p:blipFill>
        <p:spPr>
          <a:xfrm>
            <a:off x="6324600" y="1085850"/>
            <a:ext cx="1885950" cy="342364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p:txBody>
          <a:bodyPr>
            <a:normAutofit fontScale="90000"/>
          </a:bodyPr>
          <a:lstStyle/>
          <a:p>
            <a:pPr lvl="0"/>
            <a:r>
              <a:rPr lang="en" smtClean="0">
                <a:sym typeface="Georgia"/>
              </a:rPr>
              <a:t>Technology Sparks Industrial Growth</a:t>
            </a:r>
            <a:endParaRPr lang="en">
              <a:sym typeface="Georgia"/>
            </a:endParaRPr>
          </a:p>
        </p:txBody>
      </p:sp>
      <p:sp>
        <p:nvSpPr>
          <p:cNvPr id="435" name="Shape 435"/>
          <p:cNvSpPr txBox="1">
            <a:spLocks noGrp="1"/>
          </p:cNvSpPr>
          <p:nvPr>
            <p:ph sz="quarter" idx="1"/>
          </p:nvPr>
        </p:nvSpPr>
        <p:spPr>
          <a:xfrm>
            <a:off x="914400" y="1085850"/>
            <a:ext cx="5410200" cy="3429000"/>
          </a:xfrm>
        </p:spPr>
        <p:txBody>
          <a:bodyPr>
            <a:normAutofit fontScale="85000" lnSpcReduction="10000"/>
          </a:bodyPr>
          <a:lstStyle/>
          <a:p>
            <a:pPr lvl="0"/>
            <a:r>
              <a:rPr lang="en" dirty="0" smtClean="0"/>
              <a:t>New Methods of Production</a:t>
            </a:r>
          </a:p>
          <a:p>
            <a:pPr lvl="2"/>
            <a:r>
              <a:rPr lang="en" dirty="0" smtClean="0"/>
              <a:t>The basic features of the factory system remained the same during the 1800s</a:t>
            </a:r>
          </a:p>
          <a:p>
            <a:pPr lvl="2"/>
            <a:r>
              <a:rPr lang="en" dirty="0" smtClean="0"/>
              <a:t>Factories still used large numbers of workers and power-driven machines to mass-produce goods</a:t>
            </a:r>
          </a:p>
          <a:p>
            <a:pPr lvl="1"/>
            <a:r>
              <a:rPr lang="en" dirty="0" smtClean="0"/>
              <a:t>Interchangeable Parts</a:t>
            </a:r>
          </a:p>
          <a:p>
            <a:pPr lvl="2"/>
            <a:r>
              <a:rPr lang="en" dirty="0" smtClean="0"/>
              <a:t>To improve efficiency, manufacturers designed products with identical components that could be used in place of one another</a:t>
            </a:r>
          </a:p>
          <a:p>
            <a:pPr lvl="3"/>
            <a:r>
              <a:rPr lang="en" dirty="0" smtClean="0"/>
              <a:t>Interchangeable parts simplified both the assemble and repair of products</a:t>
            </a:r>
            <a:endParaRPr lang="en" dirty="0"/>
          </a:p>
        </p:txBody>
      </p:sp>
      <p:pic>
        <p:nvPicPr>
          <p:cNvPr id="436" name="Shape 436"/>
          <p:cNvPicPr preferRelativeResize="0"/>
          <p:nvPr/>
        </p:nvPicPr>
        <p:blipFill>
          <a:blip r:embed="rId3">
            <a:alphaModFix/>
          </a:blip>
          <a:stretch>
            <a:fillRect/>
          </a:stretch>
        </p:blipFill>
        <p:spPr>
          <a:xfrm>
            <a:off x="6315750" y="1672025"/>
            <a:ext cx="2686050" cy="179944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p:txBody>
          <a:bodyPr>
            <a:normAutofit fontScale="90000"/>
          </a:bodyPr>
          <a:lstStyle/>
          <a:p>
            <a:pPr lvl="0"/>
            <a:r>
              <a:rPr lang="en" smtClean="0">
                <a:sym typeface="Georgia"/>
              </a:rPr>
              <a:t>Technology Sparks Industrial Growth</a:t>
            </a:r>
            <a:endParaRPr lang="en">
              <a:sym typeface="Georgia"/>
            </a:endParaRPr>
          </a:p>
        </p:txBody>
      </p:sp>
      <p:sp>
        <p:nvSpPr>
          <p:cNvPr id="442" name="Shape 442"/>
          <p:cNvSpPr txBox="1">
            <a:spLocks noGrp="1"/>
          </p:cNvSpPr>
          <p:nvPr>
            <p:ph sz="quarter" idx="1"/>
          </p:nvPr>
        </p:nvSpPr>
        <p:spPr>
          <a:xfrm>
            <a:off x="914400" y="1085850"/>
            <a:ext cx="5334000" cy="3429000"/>
          </a:xfrm>
        </p:spPr>
        <p:txBody>
          <a:bodyPr>
            <a:normAutofit fontScale="92500" lnSpcReduction="20000"/>
          </a:bodyPr>
          <a:lstStyle/>
          <a:p>
            <a:pPr lvl="3"/>
            <a:r>
              <a:rPr lang="en" dirty="0" smtClean="0"/>
              <a:t>Assembly Line</a:t>
            </a:r>
          </a:p>
          <a:p>
            <a:pPr lvl="4"/>
            <a:r>
              <a:rPr lang="en" dirty="0" smtClean="0"/>
              <a:t>Workers on an assembly line add parts to a product that moves along a belt from one workstation to the next</a:t>
            </a:r>
          </a:p>
          <a:p>
            <a:pPr lvl="4"/>
            <a:r>
              <a:rPr lang="en" dirty="0" smtClean="0"/>
              <a:t>A different person performs each task along the assembly line</a:t>
            </a:r>
          </a:p>
          <a:p>
            <a:pPr lvl="4"/>
            <a:r>
              <a:rPr lang="en" dirty="0" smtClean="0"/>
              <a:t>This division of labor made production faster and more cheaper, lowering the price of goods</a:t>
            </a:r>
          </a:p>
          <a:p>
            <a:pPr lvl="4"/>
            <a:r>
              <a:rPr lang="en" dirty="0" smtClean="0"/>
              <a:t>Also took much of the joy out of the work itself</a:t>
            </a:r>
            <a:endParaRPr lang="en" dirty="0"/>
          </a:p>
        </p:txBody>
      </p:sp>
      <p:pic>
        <p:nvPicPr>
          <p:cNvPr id="443" name="Shape 443"/>
          <p:cNvPicPr preferRelativeResize="0"/>
          <p:nvPr/>
        </p:nvPicPr>
        <p:blipFill>
          <a:blip r:embed="rId3">
            <a:alphaModFix/>
          </a:blip>
          <a:stretch>
            <a:fillRect/>
          </a:stretch>
        </p:blipFill>
        <p:spPr>
          <a:xfrm>
            <a:off x="6019800" y="1885950"/>
            <a:ext cx="2857500" cy="2143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455" name="Shape 455"/>
          <p:cNvSpPr txBox="1">
            <a:spLocks noGrp="1"/>
          </p:cNvSpPr>
          <p:nvPr>
            <p:ph sz="quarter" idx="1"/>
          </p:nvPr>
        </p:nvSpPr>
        <p:spPr>
          <a:xfrm>
            <a:off x="914400" y="1085850"/>
            <a:ext cx="5867400" cy="3429000"/>
          </a:xfrm>
        </p:spPr>
        <p:txBody>
          <a:bodyPr>
            <a:normAutofit fontScale="92500" lnSpcReduction="20000"/>
          </a:bodyPr>
          <a:lstStyle/>
          <a:p>
            <a:pPr lvl="0"/>
            <a:r>
              <a:rPr lang="en" dirty="0" smtClean="0"/>
              <a:t>The Automobile Age Begins</a:t>
            </a:r>
          </a:p>
          <a:p>
            <a:pPr lvl="1"/>
            <a:r>
              <a:rPr lang="en" dirty="0" smtClean="0"/>
              <a:t>Nikolaus Otto</a:t>
            </a:r>
          </a:p>
          <a:p>
            <a:pPr lvl="2"/>
            <a:r>
              <a:rPr lang="en" dirty="0" smtClean="0"/>
              <a:t>Invented a gasoline-powered internal combustion engine</a:t>
            </a:r>
          </a:p>
          <a:p>
            <a:pPr lvl="1"/>
            <a:r>
              <a:rPr lang="en" dirty="0" smtClean="0"/>
              <a:t>Karl Benz - 1886</a:t>
            </a:r>
          </a:p>
          <a:p>
            <a:pPr lvl="2"/>
            <a:r>
              <a:rPr lang="en" dirty="0" smtClean="0"/>
              <a:t>Received a patent for the first automobile, which had three wheels</a:t>
            </a:r>
          </a:p>
          <a:p>
            <a:pPr lvl="1"/>
            <a:r>
              <a:rPr lang="en" dirty="0" smtClean="0"/>
              <a:t>Gottlieb Daimler</a:t>
            </a:r>
          </a:p>
          <a:p>
            <a:pPr lvl="2"/>
            <a:r>
              <a:rPr lang="en" dirty="0" smtClean="0"/>
              <a:t>Introduced the first four-wheeled automobile</a:t>
            </a:r>
          </a:p>
          <a:p>
            <a:pPr lvl="3"/>
            <a:r>
              <a:rPr lang="en" dirty="0" smtClean="0"/>
              <a:t>People laughed at the horseless carriages, but they quickly transformed transportation</a:t>
            </a:r>
            <a:endParaRPr lang="en" dirty="0"/>
          </a:p>
        </p:txBody>
      </p:sp>
      <p:pic>
        <p:nvPicPr>
          <p:cNvPr id="456" name="Shape 456"/>
          <p:cNvPicPr preferRelativeResize="0"/>
          <p:nvPr/>
        </p:nvPicPr>
        <p:blipFill>
          <a:blip r:embed="rId3">
            <a:alphaModFix/>
          </a:blip>
          <a:stretch>
            <a:fillRect/>
          </a:stretch>
        </p:blipFill>
        <p:spPr>
          <a:xfrm>
            <a:off x="6781800" y="1257300"/>
            <a:ext cx="2109600" cy="2860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462" name="Shape 462"/>
          <p:cNvSpPr txBox="1">
            <a:spLocks noGrp="1"/>
          </p:cNvSpPr>
          <p:nvPr>
            <p:ph sz="quarter" idx="1"/>
          </p:nvPr>
        </p:nvSpPr>
        <p:spPr>
          <a:xfrm>
            <a:off x="914400" y="1085850"/>
            <a:ext cx="4724400" cy="3429000"/>
          </a:xfrm>
        </p:spPr>
        <p:txBody>
          <a:bodyPr>
            <a:normAutofit fontScale="92500" lnSpcReduction="20000"/>
          </a:bodyPr>
          <a:lstStyle/>
          <a:p>
            <a:pPr lvl="1"/>
            <a:r>
              <a:rPr lang="en-US" dirty="0" smtClean="0"/>
              <a:t>Henry Ford</a:t>
            </a:r>
          </a:p>
          <a:p>
            <a:pPr lvl="2"/>
            <a:r>
              <a:rPr lang="en-US" dirty="0" smtClean="0"/>
              <a:t>Started making automobiles that reached the breathtaking speed of 25 mph</a:t>
            </a:r>
          </a:p>
          <a:p>
            <a:pPr lvl="2"/>
            <a:r>
              <a:rPr lang="en-US" dirty="0" smtClean="0"/>
              <a:t>In the early 1900s, Ford began using the assembly line to mass-produce cars</a:t>
            </a:r>
          </a:p>
          <a:p>
            <a:pPr lvl="2"/>
            <a:r>
              <a:rPr lang="en-US" dirty="0" smtClean="0"/>
              <a:t>Made famous by his Model T automobile</a:t>
            </a:r>
          </a:p>
          <a:p>
            <a:pPr lvl="3"/>
            <a:r>
              <a:rPr lang="en-US" dirty="0" smtClean="0"/>
              <a:t>Made the US a leader in the automobile industry</a:t>
            </a:r>
          </a:p>
          <a:p>
            <a:pPr lvl="3"/>
            <a:r>
              <a:rPr lang="en-US" dirty="0" smtClean="0"/>
              <a:t>$5 dollar days</a:t>
            </a:r>
          </a:p>
          <a:p>
            <a:pPr lvl="3"/>
            <a:endParaRPr lang="en-US" dirty="0" smtClean="0"/>
          </a:p>
          <a:p>
            <a:pPr lvl="3"/>
            <a:endParaRPr lang="en-US" dirty="0">
              <a:sym typeface="Georgia"/>
            </a:endParaRPr>
          </a:p>
        </p:txBody>
      </p:sp>
      <p:pic>
        <p:nvPicPr>
          <p:cNvPr id="463" name="Shape 463"/>
          <p:cNvPicPr preferRelativeResize="0"/>
          <p:nvPr/>
        </p:nvPicPr>
        <p:blipFill>
          <a:blip r:embed="rId3">
            <a:alphaModFix/>
          </a:blip>
          <a:stretch>
            <a:fillRect/>
          </a:stretch>
        </p:blipFill>
        <p:spPr>
          <a:xfrm>
            <a:off x="6248400" y="2495550"/>
            <a:ext cx="2209800" cy="2209800"/>
          </a:xfrm>
          <a:prstGeom prst="rect">
            <a:avLst/>
          </a:prstGeom>
          <a:noFill/>
          <a:ln>
            <a:noFill/>
          </a:ln>
        </p:spPr>
      </p:pic>
      <p:pic>
        <p:nvPicPr>
          <p:cNvPr id="464" name="Shape 464"/>
          <p:cNvPicPr preferRelativeResize="0"/>
          <p:nvPr/>
        </p:nvPicPr>
        <p:blipFill>
          <a:blip r:embed="rId4">
            <a:alphaModFix/>
          </a:blip>
          <a:stretch>
            <a:fillRect/>
          </a:stretch>
        </p:blipFill>
        <p:spPr>
          <a:xfrm>
            <a:off x="6218225" y="967600"/>
            <a:ext cx="2232590" cy="14292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470" name="Shape 470"/>
          <p:cNvSpPr txBox="1">
            <a:spLocks noGrp="1"/>
          </p:cNvSpPr>
          <p:nvPr>
            <p:ph sz="quarter" idx="1"/>
          </p:nvPr>
        </p:nvSpPr>
        <p:spPr>
          <a:xfrm>
            <a:off x="914400" y="1085850"/>
            <a:ext cx="5181600" cy="3429000"/>
          </a:xfrm>
        </p:spPr>
        <p:txBody>
          <a:bodyPr>
            <a:normAutofit fontScale="92500" lnSpcReduction="10000"/>
          </a:bodyPr>
          <a:lstStyle/>
          <a:p>
            <a:pPr lvl="0"/>
            <a:r>
              <a:rPr lang="en-US" dirty="0" smtClean="0"/>
              <a:t>Humans Take Flight</a:t>
            </a:r>
          </a:p>
          <a:p>
            <a:pPr lvl="2"/>
            <a:r>
              <a:rPr lang="en-US" dirty="0" smtClean="0"/>
              <a:t>The internal combustion engine powered more than cars</a:t>
            </a:r>
          </a:p>
          <a:p>
            <a:pPr lvl="2"/>
            <a:r>
              <a:rPr lang="en-US" dirty="0" smtClean="0"/>
              <a:t>Made possible the sustained, pilot controlled flight</a:t>
            </a:r>
          </a:p>
          <a:p>
            <a:pPr lvl="1"/>
            <a:r>
              <a:rPr lang="en-US" dirty="0" smtClean="0"/>
              <a:t>Orville and Wilbur Wright</a:t>
            </a:r>
          </a:p>
          <a:p>
            <a:pPr lvl="2"/>
            <a:r>
              <a:rPr lang="en-US" dirty="0" smtClean="0"/>
              <a:t>Designed and flew a flimsy airplane at Kitty Hawk, NC</a:t>
            </a:r>
          </a:p>
          <a:p>
            <a:pPr lvl="2"/>
            <a:r>
              <a:rPr lang="en-US" dirty="0" smtClean="0"/>
              <a:t>Although their flying machine stayed in flight only a few seconds, it ushered in the air age</a:t>
            </a:r>
          </a:p>
          <a:p>
            <a:pPr lvl="2"/>
            <a:endParaRPr lang="en-US" dirty="0"/>
          </a:p>
        </p:txBody>
      </p:sp>
      <p:pic>
        <p:nvPicPr>
          <p:cNvPr id="471" name="Shape 471"/>
          <p:cNvPicPr preferRelativeResize="0"/>
          <p:nvPr/>
        </p:nvPicPr>
        <p:blipFill>
          <a:blip r:embed="rId3">
            <a:alphaModFix/>
          </a:blip>
          <a:stretch>
            <a:fillRect/>
          </a:stretch>
        </p:blipFill>
        <p:spPr>
          <a:xfrm>
            <a:off x="6019800" y="1047750"/>
            <a:ext cx="2844800" cy="1828800"/>
          </a:xfrm>
          <a:prstGeom prst="rect">
            <a:avLst/>
          </a:prstGeom>
          <a:noFill/>
          <a:ln>
            <a:noFill/>
          </a:ln>
        </p:spPr>
      </p:pic>
      <p:pic>
        <p:nvPicPr>
          <p:cNvPr id="472" name="Shape 472"/>
          <p:cNvPicPr preferRelativeResize="0"/>
          <p:nvPr/>
        </p:nvPicPr>
        <p:blipFill>
          <a:blip r:embed="rId4">
            <a:alphaModFix/>
          </a:blip>
          <a:stretch>
            <a:fillRect/>
          </a:stretch>
        </p:blipFill>
        <p:spPr>
          <a:xfrm>
            <a:off x="6553200" y="2952750"/>
            <a:ext cx="2057400" cy="1981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490" name="Shape 490"/>
          <p:cNvSpPr txBox="1">
            <a:spLocks noGrp="1"/>
          </p:cNvSpPr>
          <p:nvPr>
            <p:ph sz="quarter" idx="1"/>
          </p:nvPr>
        </p:nvSpPr>
        <p:spPr/>
        <p:txBody>
          <a:bodyPr/>
          <a:lstStyle/>
          <a:p>
            <a:pPr lvl="1"/>
            <a:r>
              <a:rPr lang="en-US" smtClean="0"/>
              <a:t>Ferdinand von Zeppelin</a:t>
            </a:r>
          </a:p>
          <a:p>
            <a:pPr lvl="2"/>
            <a:r>
              <a:rPr lang="en-US" smtClean="0"/>
              <a:t>Inventor of the rigid airship, or dirigible balloon known as a Zeppelin</a:t>
            </a:r>
          </a:p>
          <a:p>
            <a:pPr lvl="1"/>
            <a:endParaRPr lang="en-US"/>
          </a:p>
        </p:txBody>
      </p:sp>
      <p:pic>
        <p:nvPicPr>
          <p:cNvPr id="491" name="Shape 491"/>
          <p:cNvPicPr preferRelativeResize="0"/>
          <p:nvPr/>
        </p:nvPicPr>
        <p:blipFill>
          <a:blip r:embed="rId3">
            <a:alphaModFix/>
          </a:blip>
          <a:stretch>
            <a:fillRect/>
          </a:stretch>
        </p:blipFill>
        <p:spPr>
          <a:xfrm>
            <a:off x="914401" y="2266950"/>
            <a:ext cx="3810000" cy="2451625"/>
          </a:xfrm>
          <a:prstGeom prst="rect">
            <a:avLst/>
          </a:prstGeom>
          <a:noFill/>
          <a:ln>
            <a:noFill/>
          </a:ln>
        </p:spPr>
      </p:pic>
      <p:pic>
        <p:nvPicPr>
          <p:cNvPr id="492" name="Shape 492"/>
          <p:cNvPicPr preferRelativeResize="0"/>
          <p:nvPr/>
        </p:nvPicPr>
        <p:blipFill>
          <a:blip r:embed="rId4">
            <a:alphaModFix/>
          </a:blip>
          <a:stretch>
            <a:fillRect/>
          </a:stretch>
        </p:blipFill>
        <p:spPr>
          <a:xfrm>
            <a:off x="5405650" y="2167325"/>
            <a:ext cx="2057400" cy="28560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504" name="Shape 504"/>
          <p:cNvSpPr txBox="1">
            <a:spLocks noGrp="1"/>
          </p:cNvSpPr>
          <p:nvPr>
            <p:ph sz="quarter" idx="1"/>
          </p:nvPr>
        </p:nvSpPr>
        <p:spPr>
          <a:xfrm>
            <a:off x="914400" y="1085850"/>
            <a:ext cx="6019800" cy="3429000"/>
          </a:xfrm>
        </p:spPr>
        <p:txBody>
          <a:bodyPr>
            <a:normAutofit fontScale="85000" lnSpcReduction="20000"/>
          </a:bodyPr>
          <a:lstStyle/>
          <a:p>
            <a:pPr lvl="0"/>
            <a:r>
              <a:rPr lang="en" dirty="0" smtClean="0"/>
              <a:t>Rapid Communication</a:t>
            </a:r>
          </a:p>
          <a:p>
            <a:pPr lvl="2"/>
            <a:r>
              <a:rPr lang="en" dirty="0" smtClean="0"/>
              <a:t>A revolution in communications also made the world smaller</a:t>
            </a:r>
          </a:p>
          <a:p>
            <a:pPr lvl="1"/>
            <a:r>
              <a:rPr lang="en" dirty="0" smtClean="0"/>
              <a:t>Samuel F.B. Morse</a:t>
            </a:r>
          </a:p>
          <a:p>
            <a:pPr lvl="2"/>
            <a:r>
              <a:rPr lang="en" dirty="0" smtClean="0"/>
              <a:t>Developed the telegraph – 1832</a:t>
            </a:r>
          </a:p>
          <a:p>
            <a:pPr lvl="3"/>
            <a:r>
              <a:rPr lang="en" dirty="0" smtClean="0"/>
              <a:t>Could send coded messages over the wires by means of electricity</a:t>
            </a:r>
          </a:p>
          <a:p>
            <a:pPr lvl="3"/>
            <a:r>
              <a:rPr lang="en" dirty="0" smtClean="0"/>
              <a:t>First words out of the telegraph – “What hath God wrought?”</a:t>
            </a:r>
          </a:p>
          <a:p>
            <a:pPr lvl="2"/>
            <a:r>
              <a:rPr lang="en" dirty="0" smtClean="0"/>
              <a:t>In 1848, a group of newspapers pooled their resources to collect and share news over the telegraph</a:t>
            </a:r>
          </a:p>
          <a:p>
            <a:pPr lvl="2"/>
            <a:r>
              <a:rPr lang="en" dirty="0" smtClean="0"/>
              <a:t>This organization was the Associated Press</a:t>
            </a:r>
            <a:endParaRPr lang="en" dirty="0"/>
          </a:p>
        </p:txBody>
      </p:sp>
      <p:pic>
        <p:nvPicPr>
          <p:cNvPr id="505" name="Shape 505"/>
          <p:cNvPicPr preferRelativeResize="0"/>
          <p:nvPr/>
        </p:nvPicPr>
        <p:blipFill>
          <a:blip r:embed="rId3">
            <a:alphaModFix/>
          </a:blip>
          <a:stretch>
            <a:fillRect/>
          </a:stretch>
        </p:blipFill>
        <p:spPr>
          <a:xfrm>
            <a:off x="7321125" y="2628025"/>
            <a:ext cx="1657349" cy="2366962"/>
          </a:xfrm>
          <a:prstGeom prst="rect">
            <a:avLst/>
          </a:prstGeom>
          <a:noFill/>
          <a:ln>
            <a:noFill/>
          </a:ln>
        </p:spPr>
      </p:pic>
      <p:pic>
        <p:nvPicPr>
          <p:cNvPr id="506" name="Shape 506"/>
          <p:cNvPicPr preferRelativeResize="0"/>
          <p:nvPr/>
        </p:nvPicPr>
        <p:blipFill>
          <a:blip r:embed="rId4">
            <a:alphaModFix/>
          </a:blip>
          <a:stretch>
            <a:fillRect/>
          </a:stretch>
        </p:blipFill>
        <p:spPr>
          <a:xfrm>
            <a:off x="6863925" y="1018325"/>
            <a:ext cx="2114549" cy="140731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512" name="Shape 512"/>
          <p:cNvSpPr txBox="1">
            <a:spLocks noGrp="1"/>
          </p:cNvSpPr>
          <p:nvPr>
            <p:ph sz="quarter" idx="1"/>
          </p:nvPr>
        </p:nvSpPr>
        <p:spPr/>
        <p:txBody>
          <a:bodyPr/>
          <a:lstStyle/>
          <a:p>
            <a:pPr lvl="1"/>
            <a:r>
              <a:rPr lang="en-US" smtClean="0"/>
              <a:t>Alexander Graham Bell</a:t>
            </a:r>
          </a:p>
          <a:p>
            <a:pPr lvl="3"/>
            <a:r>
              <a:rPr lang="en-US" smtClean="0"/>
              <a:t>Invented the telephone – 1876 </a:t>
            </a:r>
          </a:p>
          <a:p>
            <a:pPr lvl="2"/>
            <a:r>
              <a:rPr lang="en-US" smtClean="0"/>
              <a:t>Not coast to coast until 1915</a:t>
            </a:r>
          </a:p>
          <a:p>
            <a:pPr lvl="3"/>
            <a:r>
              <a:rPr lang="en-US" smtClean="0"/>
              <a:t>Very slow and expensive</a:t>
            </a:r>
          </a:p>
          <a:p>
            <a:pPr lvl="1"/>
            <a:endParaRPr lang="en-US" smtClean="0"/>
          </a:p>
          <a:p>
            <a:pPr lvl="1"/>
            <a:endParaRPr lang="en-US"/>
          </a:p>
        </p:txBody>
      </p:sp>
      <p:pic>
        <p:nvPicPr>
          <p:cNvPr id="513" name="Shape 513"/>
          <p:cNvPicPr preferRelativeResize="0"/>
          <p:nvPr/>
        </p:nvPicPr>
        <p:blipFill>
          <a:blip r:embed="rId3">
            <a:alphaModFix/>
          </a:blip>
          <a:stretch>
            <a:fillRect/>
          </a:stretch>
        </p:blipFill>
        <p:spPr>
          <a:xfrm>
            <a:off x="4038600" y="2724150"/>
            <a:ext cx="1832875" cy="2171699"/>
          </a:xfrm>
          <a:prstGeom prst="rect">
            <a:avLst/>
          </a:prstGeom>
          <a:noFill/>
          <a:ln>
            <a:noFill/>
          </a:ln>
        </p:spPr>
      </p:pic>
      <p:pic>
        <p:nvPicPr>
          <p:cNvPr id="514" name="Shape 514"/>
          <p:cNvPicPr preferRelativeResize="0"/>
          <p:nvPr/>
        </p:nvPicPr>
        <p:blipFill>
          <a:blip r:embed="rId4">
            <a:alphaModFix/>
          </a:blip>
          <a:stretch>
            <a:fillRect/>
          </a:stretch>
        </p:blipFill>
        <p:spPr>
          <a:xfrm>
            <a:off x="6172200" y="1123950"/>
            <a:ext cx="2667000" cy="2343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p:txBody>
          <a:bodyPr>
            <a:normAutofit fontScale="90000"/>
          </a:bodyPr>
          <a:lstStyle/>
          <a:p>
            <a:pPr lvl="0"/>
            <a:r>
              <a:rPr lang="en" smtClean="0">
                <a:sym typeface="Georgia"/>
              </a:rPr>
              <a:t>Transportation and Communication</a:t>
            </a:r>
            <a:endParaRPr lang="en">
              <a:sym typeface="Georgia"/>
            </a:endParaRPr>
          </a:p>
        </p:txBody>
      </p:sp>
      <p:sp>
        <p:nvSpPr>
          <p:cNvPr id="520" name="Shape 520"/>
          <p:cNvSpPr txBox="1">
            <a:spLocks noGrp="1"/>
          </p:cNvSpPr>
          <p:nvPr>
            <p:ph sz="quarter" idx="1"/>
          </p:nvPr>
        </p:nvSpPr>
        <p:spPr>
          <a:xfrm>
            <a:off x="914400" y="1085850"/>
            <a:ext cx="3733800" cy="3429000"/>
          </a:xfrm>
        </p:spPr>
        <p:txBody>
          <a:bodyPr/>
          <a:lstStyle/>
          <a:p>
            <a:pPr lvl="1"/>
            <a:r>
              <a:rPr lang="en-US" dirty="0" err="1" smtClean="0"/>
              <a:t>Guglielmo</a:t>
            </a:r>
            <a:r>
              <a:rPr lang="en-US" dirty="0" smtClean="0"/>
              <a:t> Marconi</a:t>
            </a:r>
          </a:p>
          <a:p>
            <a:pPr lvl="2"/>
            <a:r>
              <a:rPr lang="en-US" dirty="0" smtClean="0"/>
              <a:t>Invented the radio – 1901 </a:t>
            </a:r>
          </a:p>
          <a:p>
            <a:pPr lvl="2"/>
            <a:r>
              <a:rPr lang="en-US" dirty="0" smtClean="0"/>
              <a:t>Sent the first radio waves across the Atlantic</a:t>
            </a:r>
          </a:p>
          <a:p>
            <a:pPr lvl="2"/>
            <a:r>
              <a:rPr lang="en-US" dirty="0" smtClean="0"/>
              <a:t>Radio would become a cornerstone of today’s global communications network</a:t>
            </a:r>
          </a:p>
          <a:p>
            <a:pPr lvl="2"/>
            <a:endParaRPr lang="en-US" dirty="0" smtClean="0"/>
          </a:p>
          <a:p>
            <a:pPr lvl="1"/>
            <a:endParaRPr lang="en-US" dirty="0"/>
          </a:p>
        </p:txBody>
      </p:sp>
      <p:pic>
        <p:nvPicPr>
          <p:cNvPr id="521" name="Shape 521"/>
          <p:cNvPicPr preferRelativeResize="0"/>
          <p:nvPr/>
        </p:nvPicPr>
        <p:blipFill>
          <a:blip r:embed="rId3">
            <a:alphaModFix/>
          </a:blip>
          <a:stretch>
            <a:fillRect/>
          </a:stretch>
        </p:blipFill>
        <p:spPr>
          <a:xfrm>
            <a:off x="4876800" y="1047750"/>
            <a:ext cx="1950243" cy="2700337"/>
          </a:xfrm>
          <a:prstGeom prst="rect">
            <a:avLst/>
          </a:prstGeom>
          <a:noFill/>
          <a:ln>
            <a:noFill/>
          </a:ln>
        </p:spPr>
      </p:pic>
      <p:pic>
        <p:nvPicPr>
          <p:cNvPr id="522" name="Shape 522"/>
          <p:cNvPicPr preferRelativeResize="0"/>
          <p:nvPr/>
        </p:nvPicPr>
        <p:blipFill>
          <a:blip r:embed="rId4">
            <a:alphaModFix/>
          </a:blip>
          <a:stretch>
            <a:fillRect/>
          </a:stretch>
        </p:blipFill>
        <p:spPr>
          <a:xfrm>
            <a:off x="5822450" y="3218550"/>
            <a:ext cx="3143250" cy="182233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title"/>
          </p:nvPr>
        </p:nvSpPr>
        <p:spPr/>
        <p:txBody>
          <a:bodyPr/>
          <a:lstStyle/>
          <a:p>
            <a:pPr lvl="0"/>
            <a:r>
              <a:rPr lang="en" smtClean="0">
                <a:sym typeface="Georgia"/>
              </a:rPr>
              <a:t>New Technology Becomes Key</a:t>
            </a:r>
            <a:endParaRPr lang="en">
              <a:sym typeface="Georgia"/>
            </a:endParaRPr>
          </a:p>
        </p:txBody>
      </p:sp>
      <p:sp>
        <p:nvSpPr>
          <p:cNvPr id="86" name="Shape 86"/>
          <p:cNvSpPr txBox="1">
            <a:spLocks noGrp="1"/>
          </p:cNvSpPr>
          <p:nvPr>
            <p:ph sz="quarter" idx="1"/>
          </p:nvPr>
        </p:nvSpPr>
        <p:spPr/>
        <p:txBody>
          <a:bodyPr>
            <a:normAutofit lnSpcReduction="10000"/>
          </a:bodyPr>
          <a:lstStyle/>
          <a:p>
            <a:pPr lvl="1"/>
            <a:r>
              <a:rPr lang="en" smtClean="0"/>
              <a:t>The Quality of Iron Improves</a:t>
            </a:r>
          </a:p>
          <a:p>
            <a:pPr lvl="2"/>
            <a:r>
              <a:rPr lang="en" smtClean="0"/>
              <a:t>Coal was a source of fuel in the production of iron</a:t>
            </a:r>
          </a:p>
          <a:p>
            <a:pPr lvl="3"/>
            <a:r>
              <a:rPr lang="en" smtClean="0"/>
              <a:t>A material needed for the construction of machines and steam engines</a:t>
            </a:r>
          </a:p>
          <a:p>
            <a:pPr lvl="2"/>
            <a:r>
              <a:rPr lang="en" smtClean="0"/>
              <a:t>The Darby family of Coalbrookdale pioneered new methods of producing iron</a:t>
            </a:r>
          </a:p>
          <a:p>
            <a:pPr lvl="3"/>
            <a:r>
              <a:rPr lang="en" smtClean="0"/>
              <a:t>In 1709, Abraham Darby used coal instead of charcoal to smelt iron</a:t>
            </a:r>
          </a:p>
          <a:p>
            <a:pPr lvl="4"/>
            <a:r>
              <a:rPr lang="en" smtClean="0"/>
              <a:t>Separate iron from its ore</a:t>
            </a:r>
          </a:p>
          <a:p>
            <a:pPr lvl="5"/>
            <a:r>
              <a:rPr lang="en" smtClean="0"/>
              <a:t>(helped trigger the Industrial Revolution)</a:t>
            </a:r>
            <a:endParaRPr lang="en"/>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000000"/>
        </a:solidFill>
        <a:effectLst/>
      </p:bgPr>
    </p:bg>
    <p:spTree>
      <p:nvGrpSpPr>
        <p:cNvPr id="1" name="Shape 526"/>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530"/>
        <p:cNvGrpSpPr/>
        <p:nvPr/>
      </p:nvGrpSpPr>
      <p:grpSpPr>
        <a:xfrm>
          <a:off x="0" y="0"/>
          <a:ext cx="0" cy="0"/>
          <a:chOff x="0" y="0"/>
          <a:chExt cx="0" cy="0"/>
        </a:xfrm>
      </p:grpSpPr>
      <p:sp>
        <p:nvSpPr>
          <p:cNvPr id="531" name="Shape 531"/>
          <p:cNvSpPr txBox="1">
            <a:spLocks noGrp="1"/>
          </p:cNvSpPr>
          <p:nvPr>
            <p:ph type="ctrTitle"/>
          </p:nvPr>
        </p:nvSpPr>
        <p:spPr/>
        <p:txBody>
          <a:bodyPr/>
          <a:lstStyle/>
          <a:p>
            <a:pPr lvl="0"/>
            <a:r>
              <a:rPr lang="en" smtClean="0">
                <a:sym typeface="Georgia"/>
              </a:rPr>
              <a:t>Section 5: New Science and Ideas </a:t>
            </a:r>
            <a:endParaRPr lang="en">
              <a:sym typeface="Georgia"/>
            </a:endParaRPr>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p:txBody>
          <a:bodyPr/>
          <a:lstStyle/>
          <a:p>
            <a:pPr lvl="0"/>
            <a:r>
              <a:rPr lang="en" smtClean="0">
                <a:sym typeface="Georgia"/>
              </a:rPr>
              <a:t>New Science and Ideas</a:t>
            </a:r>
            <a:endParaRPr lang="en">
              <a:sym typeface="Georgia"/>
            </a:endParaRPr>
          </a:p>
        </p:txBody>
      </p:sp>
      <p:sp>
        <p:nvSpPr>
          <p:cNvPr id="537" name="Shape 537"/>
          <p:cNvSpPr txBox="1">
            <a:spLocks noGrp="1"/>
          </p:cNvSpPr>
          <p:nvPr>
            <p:ph sz="quarter" idx="1"/>
          </p:nvPr>
        </p:nvSpPr>
        <p:spPr>
          <a:xfrm>
            <a:off x="914400" y="1085850"/>
            <a:ext cx="5181600" cy="3429000"/>
          </a:xfrm>
        </p:spPr>
        <p:txBody>
          <a:bodyPr/>
          <a:lstStyle/>
          <a:p>
            <a:pPr lvl="0"/>
            <a:r>
              <a:rPr lang="en" dirty="0" smtClean="0"/>
              <a:t>During the 1800’s and early 1900’s, scientific discoveries were beginning to unravel some mysteries</a:t>
            </a:r>
            <a:endParaRPr lang="en" dirty="0"/>
          </a:p>
        </p:txBody>
      </p:sp>
      <p:pic>
        <p:nvPicPr>
          <p:cNvPr id="538" name="Shape 538"/>
          <p:cNvPicPr preferRelativeResize="0"/>
          <p:nvPr/>
        </p:nvPicPr>
        <p:blipFill>
          <a:blip r:embed="rId3">
            <a:alphaModFix/>
          </a:blip>
          <a:stretch>
            <a:fillRect/>
          </a:stretch>
        </p:blipFill>
        <p:spPr>
          <a:xfrm>
            <a:off x="6477000" y="1047750"/>
            <a:ext cx="2084675" cy="3562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p:txBody>
          <a:bodyPr/>
          <a:lstStyle/>
          <a:p>
            <a:pPr lvl="0"/>
            <a:r>
              <a:rPr lang="en" smtClean="0">
                <a:sym typeface="Georgia"/>
              </a:rPr>
              <a:t>Science Takes New Directions</a:t>
            </a:r>
            <a:endParaRPr lang="en">
              <a:sym typeface="Georgia"/>
            </a:endParaRPr>
          </a:p>
        </p:txBody>
      </p:sp>
      <p:sp>
        <p:nvSpPr>
          <p:cNvPr id="544" name="Shape 544"/>
          <p:cNvSpPr txBox="1">
            <a:spLocks noGrp="1"/>
          </p:cNvSpPr>
          <p:nvPr>
            <p:ph sz="quarter" idx="1"/>
          </p:nvPr>
        </p:nvSpPr>
        <p:spPr/>
        <p:txBody>
          <a:bodyPr>
            <a:normAutofit fontScale="92500" lnSpcReduction="10000"/>
          </a:bodyPr>
          <a:lstStyle/>
          <a:p>
            <a:pPr lvl="0"/>
            <a:r>
              <a:rPr lang="en" smtClean="0"/>
              <a:t>Debating the Earth’s Age</a:t>
            </a:r>
          </a:p>
          <a:p>
            <a:pPr lvl="2"/>
            <a:r>
              <a:rPr lang="en" smtClean="0"/>
              <a:t>The new science of geology opened avenues of debate</a:t>
            </a:r>
          </a:p>
          <a:p>
            <a:pPr lvl="1"/>
            <a:r>
              <a:rPr lang="en" smtClean="0"/>
              <a:t>Charles Lyell</a:t>
            </a:r>
          </a:p>
          <a:p>
            <a:pPr lvl="2"/>
            <a:r>
              <a:rPr lang="en" smtClean="0"/>
              <a:t>Wrote Principles of Geology</a:t>
            </a:r>
          </a:p>
          <a:p>
            <a:pPr lvl="3"/>
            <a:r>
              <a:rPr lang="en" smtClean="0"/>
              <a:t>Offered evidence to show that Earth had formed over millions of years</a:t>
            </a:r>
          </a:p>
          <a:p>
            <a:pPr lvl="2"/>
            <a:r>
              <a:rPr lang="en" smtClean="0"/>
              <a:t>His successors concluded that Earth was at least two billion years old and that life didn’t appear until long after earth was forced</a:t>
            </a:r>
          </a:p>
          <a:p>
            <a:pPr lvl="3"/>
            <a:r>
              <a:rPr lang="en" smtClean="0"/>
              <a:t>These ideas did not seem to agree with biblical accounts of creation</a:t>
            </a:r>
            <a:endParaRPr lang="en"/>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p:txBody>
          <a:bodyPr/>
          <a:lstStyle/>
          <a:p>
            <a:pPr lvl="0"/>
            <a:r>
              <a:rPr lang="en" smtClean="0">
                <a:sym typeface="Georgia"/>
              </a:rPr>
              <a:t>Science Takes New Directions</a:t>
            </a:r>
            <a:endParaRPr lang="en">
              <a:sym typeface="Georgia"/>
            </a:endParaRPr>
          </a:p>
        </p:txBody>
      </p:sp>
      <p:sp>
        <p:nvSpPr>
          <p:cNvPr id="550" name="Shape 550"/>
          <p:cNvSpPr txBox="1">
            <a:spLocks noGrp="1"/>
          </p:cNvSpPr>
          <p:nvPr>
            <p:ph sz="quarter" idx="1"/>
          </p:nvPr>
        </p:nvSpPr>
        <p:spPr>
          <a:xfrm>
            <a:off x="914400" y="1085850"/>
            <a:ext cx="5638800" cy="3429000"/>
          </a:xfrm>
        </p:spPr>
        <p:txBody>
          <a:bodyPr>
            <a:normAutofit fontScale="85000" lnSpcReduction="10000"/>
          </a:bodyPr>
          <a:lstStyle/>
          <a:p>
            <a:pPr lvl="1"/>
            <a:r>
              <a:rPr lang="en" dirty="0" smtClean="0"/>
              <a:t>Charles Darwin</a:t>
            </a:r>
          </a:p>
          <a:p>
            <a:pPr lvl="2"/>
            <a:r>
              <a:rPr lang="en" dirty="0" smtClean="0"/>
              <a:t>Published On the Origin of Species</a:t>
            </a:r>
          </a:p>
          <a:p>
            <a:pPr lvl="3"/>
            <a:r>
              <a:rPr lang="en" dirty="0" smtClean="0"/>
              <a:t>Argued that all forms of life, including human beings, had evolved into their present state over millions of years</a:t>
            </a:r>
          </a:p>
          <a:p>
            <a:pPr lvl="3"/>
            <a:r>
              <a:rPr lang="en" dirty="0" smtClean="0"/>
              <a:t>To explain the long, slow process of evolution, he put forward the theory of natural selection</a:t>
            </a:r>
          </a:p>
          <a:p>
            <a:pPr lvl="4"/>
            <a:r>
              <a:rPr lang="en" dirty="0" smtClean="0"/>
              <a:t>Natural forces “selected” those with physical traits best adapted to their environment to survive and to pass the trait on to their offspring</a:t>
            </a:r>
          </a:p>
          <a:p>
            <a:pPr lvl="5"/>
            <a:r>
              <a:rPr lang="en" dirty="0" smtClean="0"/>
              <a:t>Became known as “survival of the fittest”</a:t>
            </a:r>
            <a:endParaRPr lang="en" dirty="0"/>
          </a:p>
        </p:txBody>
      </p:sp>
      <p:pic>
        <p:nvPicPr>
          <p:cNvPr id="551" name="Shape 551"/>
          <p:cNvPicPr preferRelativeResize="0"/>
          <p:nvPr/>
        </p:nvPicPr>
        <p:blipFill>
          <a:blip r:embed="rId3">
            <a:alphaModFix/>
          </a:blip>
          <a:stretch>
            <a:fillRect/>
          </a:stretch>
        </p:blipFill>
        <p:spPr>
          <a:xfrm>
            <a:off x="6629400" y="1047750"/>
            <a:ext cx="1752600" cy="2362200"/>
          </a:xfrm>
          <a:prstGeom prst="rect">
            <a:avLst/>
          </a:prstGeom>
          <a:noFill/>
          <a:ln>
            <a:noFill/>
          </a:ln>
        </p:spPr>
      </p:pic>
      <p:pic>
        <p:nvPicPr>
          <p:cNvPr id="552" name="Shape 552"/>
          <p:cNvPicPr preferRelativeResize="0"/>
          <p:nvPr/>
        </p:nvPicPr>
        <p:blipFill>
          <a:blip r:embed="rId4">
            <a:alphaModFix/>
          </a:blip>
          <a:stretch>
            <a:fillRect/>
          </a:stretch>
        </p:blipFill>
        <p:spPr>
          <a:xfrm>
            <a:off x="6384200" y="3583075"/>
            <a:ext cx="2531981" cy="1200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p:txBody>
          <a:bodyPr/>
          <a:lstStyle/>
          <a:p>
            <a:pPr lvl="0"/>
            <a:r>
              <a:rPr lang="en" smtClean="0">
                <a:sym typeface="Georgia"/>
              </a:rPr>
              <a:t>Science Takes New Directions</a:t>
            </a:r>
            <a:endParaRPr lang="en">
              <a:sym typeface="Georgia"/>
            </a:endParaRPr>
          </a:p>
        </p:txBody>
      </p:sp>
      <p:sp>
        <p:nvSpPr>
          <p:cNvPr id="564" name="Shape 564"/>
          <p:cNvSpPr txBox="1">
            <a:spLocks noGrp="1"/>
          </p:cNvSpPr>
          <p:nvPr>
            <p:ph sz="quarter" idx="1"/>
          </p:nvPr>
        </p:nvSpPr>
        <p:spPr>
          <a:xfrm>
            <a:off x="914400" y="1085850"/>
            <a:ext cx="5715000" cy="3429000"/>
          </a:xfrm>
        </p:spPr>
        <p:txBody>
          <a:bodyPr/>
          <a:lstStyle/>
          <a:p>
            <a:pPr lvl="0"/>
            <a:r>
              <a:rPr lang="en-US" dirty="0" smtClean="0"/>
              <a:t>The Fight Against Disease</a:t>
            </a:r>
          </a:p>
          <a:p>
            <a:pPr lvl="1"/>
            <a:r>
              <a:rPr lang="en-US" dirty="0" smtClean="0"/>
              <a:t>Louis Pasteur</a:t>
            </a:r>
          </a:p>
          <a:p>
            <a:pPr lvl="2"/>
            <a:r>
              <a:rPr lang="en-US" dirty="0" smtClean="0"/>
              <a:t>In 1870, clearly showed the link between microbes and disease</a:t>
            </a:r>
          </a:p>
          <a:p>
            <a:pPr lvl="2"/>
            <a:r>
              <a:rPr lang="en-US" dirty="0" smtClean="0"/>
              <a:t>Went on to develop of vaccines against rabies and anthrax</a:t>
            </a:r>
          </a:p>
          <a:p>
            <a:pPr lvl="2"/>
            <a:r>
              <a:rPr lang="en-US" dirty="0" smtClean="0"/>
              <a:t>Discovered a process called pasteurization that killed disease-carrying microbes in milk</a:t>
            </a:r>
          </a:p>
          <a:p>
            <a:pPr lvl="1"/>
            <a:endParaRPr lang="en-US" dirty="0"/>
          </a:p>
        </p:txBody>
      </p:sp>
      <p:pic>
        <p:nvPicPr>
          <p:cNvPr id="565" name="Shape 565"/>
          <p:cNvPicPr preferRelativeResize="0"/>
          <p:nvPr/>
        </p:nvPicPr>
        <p:blipFill>
          <a:blip r:embed="rId3">
            <a:alphaModFix/>
          </a:blip>
          <a:stretch>
            <a:fillRect/>
          </a:stretch>
        </p:blipFill>
        <p:spPr>
          <a:xfrm>
            <a:off x="6265575" y="2582125"/>
            <a:ext cx="1908152" cy="2383631"/>
          </a:xfrm>
          <a:prstGeom prst="rect">
            <a:avLst/>
          </a:prstGeom>
          <a:noFill/>
          <a:ln>
            <a:noFill/>
          </a:ln>
        </p:spPr>
      </p:pic>
      <p:pic>
        <p:nvPicPr>
          <p:cNvPr id="566" name="Shape 566"/>
          <p:cNvPicPr preferRelativeResize="0"/>
          <p:nvPr/>
        </p:nvPicPr>
        <p:blipFill>
          <a:blip r:embed="rId4">
            <a:alphaModFix/>
          </a:blip>
          <a:stretch>
            <a:fillRect/>
          </a:stretch>
        </p:blipFill>
        <p:spPr>
          <a:xfrm>
            <a:off x="6781800" y="971550"/>
            <a:ext cx="1842147" cy="122634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p:txBody>
          <a:bodyPr/>
          <a:lstStyle/>
          <a:p>
            <a:pPr lvl="0"/>
            <a:r>
              <a:rPr lang="en" smtClean="0">
                <a:sym typeface="Georgia"/>
              </a:rPr>
              <a:t>Science Takes New Directions</a:t>
            </a:r>
            <a:endParaRPr lang="en">
              <a:sym typeface="Georgia"/>
            </a:endParaRPr>
          </a:p>
        </p:txBody>
      </p:sp>
      <p:sp>
        <p:nvSpPr>
          <p:cNvPr id="572" name="Shape 572"/>
          <p:cNvSpPr txBox="1">
            <a:spLocks noGrp="1"/>
          </p:cNvSpPr>
          <p:nvPr>
            <p:ph sz="quarter" idx="1"/>
          </p:nvPr>
        </p:nvSpPr>
        <p:spPr/>
        <p:txBody>
          <a:bodyPr/>
          <a:lstStyle/>
          <a:p>
            <a:pPr lvl="1"/>
            <a:r>
              <a:rPr lang="en" smtClean="0"/>
              <a:t>Edward Jenner</a:t>
            </a:r>
          </a:p>
          <a:p>
            <a:pPr lvl="2"/>
            <a:r>
              <a:rPr lang="en" smtClean="0"/>
              <a:t>Discovered the Smallpox vaccination</a:t>
            </a:r>
          </a:p>
          <a:p>
            <a:pPr lvl="2"/>
            <a:r>
              <a:rPr lang="en" smtClean="0"/>
              <a:t>Used a small boy as an experiment</a:t>
            </a:r>
            <a:endParaRPr lang="en"/>
          </a:p>
        </p:txBody>
      </p:sp>
      <p:pic>
        <p:nvPicPr>
          <p:cNvPr id="573" name="Shape 573"/>
          <p:cNvPicPr preferRelativeResize="0"/>
          <p:nvPr/>
        </p:nvPicPr>
        <p:blipFill>
          <a:blip r:embed="rId3">
            <a:alphaModFix/>
          </a:blip>
          <a:stretch>
            <a:fillRect/>
          </a:stretch>
        </p:blipFill>
        <p:spPr>
          <a:xfrm>
            <a:off x="1756100" y="2216725"/>
            <a:ext cx="2363199" cy="2872600"/>
          </a:xfrm>
          <a:prstGeom prst="rect">
            <a:avLst/>
          </a:prstGeom>
          <a:noFill/>
          <a:ln>
            <a:noFill/>
          </a:ln>
        </p:spPr>
      </p:pic>
      <p:pic>
        <p:nvPicPr>
          <p:cNvPr id="574" name="Shape 574"/>
          <p:cNvPicPr preferRelativeResize="0"/>
          <p:nvPr/>
        </p:nvPicPr>
        <p:blipFill>
          <a:blip r:embed="rId4">
            <a:alphaModFix/>
          </a:blip>
          <a:stretch>
            <a:fillRect/>
          </a:stretch>
        </p:blipFill>
        <p:spPr>
          <a:xfrm>
            <a:off x="5715000" y="1047750"/>
            <a:ext cx="2647424" cy="3746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p:txBody>
          <a:bodyPr/>
          <a:lstStyle/>
          <a:p>
            <a:pPr lvl="0"/>
            <a:r>
              <a:rPr lang="en" smtClean="0">
                <a:sym typeface="Georgia"/>
              </a:rPr>
              <a:t>Science Takes New Directions</a:t>
            </a:r>
            <a:endParaRPr lang="en">
              <a:sym typeface="Georgia"/>
            </a:endParaRPr>
          </a:p>
        </p:txBody>
      </p:sp>
      <p:sp>
        <p:nvSpPr>
          <p:cNvPr id="580" name="Shape 580"/>
          <p:cNvSpPr txBox="1">
            <a:spLocks noGrp="1"/>
          </p:cNvSpPr>
          <p:nvPr>
            <p:ph sz="quarter" idx="1"/>
          </p:nvPr>
        </p:nvSpPr>
        <p:spPr>
          <a:xfrm>
            <a:off x="914400" y="1085850"/>
            <a:ext cx="4953000" cy="3429000"/>
          </a:xfrm>
        </p:spPr>
        <p:txBody>
          <a:bodyPr>
            <a:normAutofit lnSpcReduction="10000"/>
          </a:bodyPr>
          <a:lstStyle/>
          <a:p>
            <a:pPr lvl="0"/>
            <a:r>
              <a:rPr lang="en" dirty="0" smtClean="0"/>
              <a:t>Gregor Mendel</a:t>
            </a:r>
          </a:p>
          <a:p>
            <a:pPr lvl="1"/>
            <a:r>
              <a:rPr lang="en" dirty="0" smtClean="0"/>
              <a:t>Experimented with pea plants</a:t>
            </a:r>
          </a:p>
          <a:p>
            <a:pPr lvl="1"/>
            <a:r>
              <a:rPr lang="en" dirty="0" smtClean="0"/>
              <a:t>Concluded that characteristics are passed from one generation to the next by tiny particles called genes</a:t>
            </a:r>
          </a:p>
          <a:p>
            <a:pPr lvl="1"/>
            <a:r>
              <a:rPr lang="en" dirty="0" smtClean="0"/>
              <a:t>His work became the basis for genetics</a:t>
            </a:r>
          </a:p>
          <a:p>
            <a:pPr lvl="2"/>
            <a:r>
              <a:rPr lang="en" dirty="0" smtClean="0"/>
              <a:t>The science of heredity</a:t>
            </a:r>
            <a:endParaRPr lang="en" dirty="0"/>
          </a:p>
        </p:txBody>
      </p:sp>
      <p:pic>
        <p:nvPicPr>
          <p:cNvPr id="581" name="Shape 581"/>
          <p:cNvPicPr preferRelativeResize="0"/>
          <p:nvPr/>
        </p:nvPicPr>
        <p:blipFill>
          <a:blip r:embed="rId3">
            <a:alphaModFix/>
          </a:blip>
          <a:stretch>
            <a:fillRect/>
          </a:stretch>
        </p:blipFill>
        <p:spPr>
          <a:xfrm>
            <a:off x="5978650" y="1221800"/>
            <a:ext cx="2857500" cy="37433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p:txBody>
          <a:bodyPr/>
          <a:lstStyle/>
          <a:p>
            <a:pPr lvl="0"/>
            <a:r>
              <a:rPr lang="en" smtClean="0">
                <a:sym typeface="Georgia"/>
              </a:rPr>
              <a:t>Social Sciences</a:t>
            </a:r>
            <a:endParaRPr lang="en">
              <a:sym typeface="Georgia"/>
            </a:endParaRPr>
          </a:p>
        </p:txBody>
      </p:sp>
      <p:sp>
        <p:nvSpPr>
          <p:cNvPr id="587" name="Shape 587"/>
          <p:cNvSpPr txBox="1">
            <a:spLocks noGrp="1"/>
          </p:cNvSpPr>
          <p:nvPr>
            <p:ph sz="quarter" idx="1"/>
          </p:nvPr>
        </p:nvSpPr>
        <p:spPr/>
        <p:txBody>
          <a:bodyPr/>
          <a:lstStyle/>
          <a:p>
            <a:pPr lvl="1"/>
            <a:r>
              <a:rPr lang="en" smtClean="0"/>
              <a:t>Other scientists used the scientific method to study human behavior</a:t>
            </a:r>
          </a:p>
          <a:p>
            <a:pPr lvl="2"/>
            <a:r>
              <a:rPr lang="en" smtClean="0"/>
              <a:t>Sociology – the study of human behavior in groups</a:t>
            </a:r>
          </a:p>
          <a:p>
            <a:pPr lvl="2"/>
            <a:r>
              <a:rPr lang="en" smtClean="0"/>
              <a:t>Psychology – the science of human behavior in individuals</a:t>
            </a:r>
            <a:endParaRPr lang="en"/>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p:txBody>
          <a:bodyPr/>
          <a:lstStyle/>
          <a:p>
            <a:pPr lvl="0"/>
            <a:r>
              <a:rPr lang="en" smtClean="0">
                <a:sym typeface="Georgia"/>
              </a:rPr>
              <a:t>Social Sciences</a:t>
            </a:r>
            <a:endParaRPr lang="en">
              <a:sym typeface="Georgia"/>
            </a:endParaRPr>
          </a:p>
        </p:txBody>
      </p:sp>
      <p:sp>
        <p:nvSpPr>
          <p:cNvPr id="593" name="Shape 593"/>
          <p:cNvSpPr txBox="1">
            <a:spLocks noGrp="1"/>
          </p:cNvSpPr>
          <p:nvPr>
            <p:ph sz="quarter" idx="1"/>
          </p:nvPr>
        </p:nvSpPr>
        <p:spPr>
          <a:xfrm>
            <a:off x="914400" y="1085850"/>
            <a:ext cx="3733800" cy="3429000"/>
          </a:xfrm>
        </p:spPr>
        <p:txBody>
          <a:bodyPr/>
          <a:lstStyle/>
          <a:p>
            <a:pPr lvl="0"/>
            <a:r>
              <a:rPr lang="en" dirty="0" smtClean="0"/>
              <a:t>Ivan Pavlov</a:t>
            </a:r>
          </a:p>
          <a:p>
            <a:pPr lvl="1"/>
            <a:r>
              <a:rPr lang="en" dirty="0" smtClean="0"/>
              <a:t>Believed that human actions were unconscious reactions to stimuli and could be changed by training</a:t>
            </a:r>
          </a:p>
          <a:p>
            <a:pPr lvl="1"/>
            <a:r>
              <a:rPr lang="en" dirty="0" smtClean="0"/>
              <a:t>Pavlov’s bell</a:t>
            </a:r>
            <a:endParaRPr lang="en" dirty="0"/>
          </a:p>
        </p:txBody>
      </p:sp>
      <p:pic>
        <p:nvPicPr>
          <p:cNvPr id="594" name="Shape 594"/>
          <p:cNvPicPr preferRelativeResize="0"/>
          <p:nvPr/>
        </p:nvPicPr>
        <p:blipFill>
          <a:blip r:embed="rId3">
            <a:alphaModFix/>
          </a:blip>
          <a:stretch>
            <a:fillRect/>
          </a:stretch>
        </p:blipFill>
        <p:spPr>
          <a:xfrm>
            <a:off x="4692450" y="1145275"/>
            <a:ext cx="3681224" cy="3779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p:txBody>
          <a:bodyPr/>
          <a:lstStyle/>
          <a:p>
            <a:pPr lvl="0"/>
            <a:r>
              <a:rPr lang="en" smtClean="0">
                <a:sym typeface="Georgia"/>
              </a:rPr>
              <a:t>New Technology Becomes Key</a:t>
            </a:r>
            <a:endParaRPr lang="en">
              <a:sym typeface="Georgia"/>
            </a:endParaRPr>
          </a:p>
        </p:txBody>
      </p:sp>
      <p:sp>
        <p:nvSpPr>
          <p:cNvPr id="92" name="Shape 92"/>
          <p:cNvSpPr txBox="1">
            <a:spLocks noGrp="1"/>
          </p:cNvSpPr>
          <p:nvPr>
            <p:ph sz="quarter" idx="1"/>
          </p:nvPr>
        </p:nvSpPr>
        <p:spPr>
          <a:xfrm>
            <a:off x="914400" y="1085850"/>
            <a:ext cx="5029200" cy="3429000"/>
          </a:xfrm>
        </p:spPr>
        <p:txBody>
          <a:bodyPr>
            <a:normAutofit fontScale="85000" lnSpcReduction="10000"/>
          </a:bodyPr>
          <a:lstStyle/>
          <a:p>
            <a:pPr lvl="2"/>
            <a:r>
              <a:rPr lang="en" dirty="0" smtClean="0"/>
              <a:t>Darby’s experiments led him to produce less expensive and better-quality iron</a:t>
            </a:r>
          </a:p>
          <a:p>
            <a:pPr lvl="3"/>
            <a:r>
              <a:rPr lang="en" dirty="0" smtClean="0"/>
              <a:t>Used to produce parts for the steam engines</a:t>
            </a:r>
          </a:p>
          <a:p>
            <a:pPr lvl="4"/>
            <a:r>
              <a:rPr lang="en" dirty="0" smtClean="0"/>
              <a:t>Both his son and grandson continued to improve on his methods</a:t>
            </a:r>
          </a:p>
          <a:p>
            <a:pPr lvl="4"/>
            <a:r>
              <a:rPr lang="en" dirty="0" smtClean="0"/>
              <a:t>Abraham Darby III built the world’s first iron bridge</a:t>
            </a:r>
          </a:p>
          <a:p>
            <a:pPr lvl="2"/>
            <a:r>
              <a:rPr lang="en" dirty="0" smtClean="0"/>
              <a:t>In the decades that followed, high-quality iron was used more and more widely, especially after the world turned to building railroads</a:t>
            </a:r>
            <a:endParaRPr lang="en" dirty="0"/>
          </a:p>
        </p:txBody>
      </p:sp>
      <p:pic>
        <p:nvPicPr>
          <p:cNvPr id="93" name="Shape 93"/>
          <p:cNvPicPr preferRelativeResize="0"/>
          <p:nvPr/>
        </p:nvPicPr>
        <p:blipFill>
          <a:blip r:embed="rId3">
            <a:alphaModFix/>
          </a:blip>
          <a:stretch>
            <a:fillRect/>
          </a:stretch>
        </p:blipFill>
        <p:spPr>
          <a:xfrm>
            <a:off x="5954675" y="1398875"/>
            <a:ext cx="2965033" cy="292179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8"/>
        <p:cNvGrpSpPr/>
        <p:nvPr/>
      </p:nvGrpSpPr>
      <p:grpSpPr>
        <a:xfrm>
          <a:off x="0" y="0"/>
          <a:ext cx="0" cy="0"/>
          <a:chOff x="0" y="0"/>
          <a:chExt cx="0" cy="0"/>
        </a:xfrm>
      </p:grpSpPr>
      <p:pic>
        <p:nvPicPr>
          <p:cNvPr id="599" name="Shape 599"/>
          <p:cNvPicPr preferRelativeResize="0"/>
          <p:nvPr/>
        </p:nvPicPr>
        <p:blipFill>
          <a:blip r:embed="rId3">
            <a:alphaModFix/>
          </a:blip>
          <a:stretch>
            <a:fillRect/>
          </a:stretch>
        </p:blipFill>
        <p:spPr>
          <a:xfrm>
            <a:off x="1885949" y="225625"/>
            <a:ext cx="5372099" cy="469225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p:txBody>
          <a:bodyPr/>
          <a:lstStyle/>
          <a:p>
            <a:pPr lvl="0"/>
            <a:r>
              <a:rPr lang="en" smtClean="0">
                <a:sym typeface="Georgia"/>
              </a:rPr>
              <a:t>Social Sciences</a:t>
            </a:r>
            <a:endParaRPr lang="en">
              <a:sym typeface="Georgia"/>
            </a:endParaRPr>
          </a:p>
        </p:txBody>
      </p:sp>
      <p:sp>
        <p:nvSpPr>
          <p:cNvPr id="605" name="Shape 605"/>
          <p:cNvSpPr txBox="1">
            <a:spLocks noGrp="1"/>
          </p:cNvSpPr>
          <p:nvPr>
            <p:ph sz="quarter" idx="1"/>
          </p:nvPr>
        </p:nvSpPr>
        <p:spPr>
          <a:xfrm>
            <a:off x="914400" y="1085850"/>
            <a:ext cx="4648200" cy="3429000"/>
          </a:xfrm>
        </p:spPr>
        <p:txBody>
          <a:bodyPr/>
          <a:lstStyle/>
          <a:p>
            <a:pPr lvl="0"/>
            <a:r>
              <a:rPr lang="en-US" dirty="0" smtClean="0"/>
              <a:t>Sigmund Freud</a:t>
            </a:r>
          </a:p>
          <a:p>
            <a:pPr lvl="1"/>
            <a:r>
              <a:rPr lang="en-US" dirty="0" smtClean="0"/>
              <a:t>Held that an unconscious part of the mind governs human behavior</a:t>
            </a:r>
          </a:p>
          <a:p>
            <a:pPr lvl="2"/>
            <a:r>
              <a:rPr lang="en-US" dirty="0" smtClean="0"/>
              <a:t>Led to psychoanalysis, a method of treatment to discover people’s motives</a:t>
            </a:r>
          </a:p>
          <a:p>
            <a:pPr lvl="0"/>
            <a:endParaRPr lang="en-US" dirty="0"/>
          </a:p>
        </p:txBody>
      </p:sp>
      <p:pic>
        <p:nvPicPr>
          <p:cNvPr id="606" name="Shape 606"/>
          <p:cNvPicPr preferRelativeResize="0"/>
          <p:nvPr/>
        </p:nvPicPr>
        <p:blipFill>
          <a:blip r:embed="rId3">
            <a:alphaModFix/>
          </a:blip>
          <a:stretch>
            <a:fillRect/>
          </a:stretch>
        </p:blipFill>
        <p:spPr>
          <a:xfrm>
            <a:off x="5547850" y="791087"/>
            <a:ext cx="2857500" cy="40147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000000"/>
        </a:solidFill>
        <a:effectLst/>
      </p:bgPr>
    </p:bg>
    <p:spTree>
      <p:nvGrpSpPr>
        <p:cNvPr id="1" name="Shape 75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7"/>
        <p:cNvGrpSpPr/>
        <p:nvPr/>
      </p:nvGrpSpPr>
      <p:grpSpPr>
        <a:xfrm>
          <a:off x="0" y="0"/>
          <a:ext cx="0" cy="0"/>
          <a:chOff x="0" y="0"/>
          <a:chExt cx="0" cy="0"/>
        </a:xfrm>
      </p:grpSpPr>
      <p:sp>
        <p:nvSpPr>
          <p:cNvPr id="98" name="Shape 98"/>
          <p:cNvSpPr txBox="1">
            <a:spLocks noGrp="1"/>
          </p:cNvSpPr>
          <p:nvPr>
            <p:ph type="title"/>
          </p:nvPr>
        </p:nvSpPr>
        <p:spPr/>
        <p:txBody>
          <a:bodyPr/>
          <a:lstStyle/>
          <a:p>
            <a:pPr lvl="0"/>
            <a:r>
              <a:rPr lang="en" smtClean="0">
                <a:sym typeface="Georgia"/>
              </a:rPr>
              <a:t>Britain Leads the Way</a:t>
            </a:r>
            <a:endParaRPr lang="en">
              <a:sym typeface="Georgia"/>
            </a:endParaRPr>
          </a:p>
        </p:txBody>
      </p:sp>
      <p:sp>
        <p:nvSpPr>
          <p:cNvPr id="99" name="Shape 99"/>
          <p:cNvSpPr txBox="1">
            <a:spLocks noGrp="1"/>
          </p:cNvSpPr>
          <p:nvPr>
            <p:ph sz="quarter" idx="1"/>
          </p:nvPr>
        </p:nvSpPr>
        <p:spPr/>
        <p:txBody>
          <a:bodyPr>
            <a:normAutofit fontScale="92500" lnSpcReduction="10000"/>
          </a:bodyPr>
          <a:lstStyle/>
          <a:p>
            <a:pPr lvl="0"/>
            <a:r>
              <a:rPr lang="en" smtClean="0"/>
              <a:t>Why Britain?</a:t>
            </a:r>
          </a:p>
          <a:p>
            <a:pPr lvl="1"/>
            <a:r>
              <a:rPr lang="en" smtClean="0"/>
              <a:t>The Industrial Revolution began in Great Britain in the 1780’s </a:t>
            </a:r>
          </a:p>
          <a:p>
            <a:pPr lvl="2"/>
            <a:r>
              <a:rPr lang="en" smtClean="0"/>
              <a:t>Took several decades to spread to other Western nations</a:t>
            </a:r>
          </a:p>
          <a:p>
            <a:pPr lvl="2"/>
            <a:r>
              <a:rPr lang="en" smtClean="0"/>
              <a:t>5 factors contributed to make Great Britain the starting place</a:t>
            </a:r>
          </a:p>
          <a:p>
            <a:pPr lvl="3"/>
            <a:r>
              <a:rPr lang="en" smtClean="0"/>
              <a:t>Agrarian revolution</a:t>
            </a:r>
          </a:p>
          <a:p>
            <a:pPr lvl="3"/>
            <a:r>
              <a:rPr lang="en" smtClean="0"/>
              <a:t>Increase in population</a:t>
            </a:r>
          </a:p>
          <a:p>
            <a:pPr lvl="3"/>
            <a:r>
              <a:rPr lang="en" smtClean="0"/>
              <a:t>Supply of money</a:t>
            </a:r>
          </a:p>
          <a:p>
            <a:pPr lvl="3"/>
            <a:r>
              <a:rPr lang="en" smtClean="0"/>
              <a:t>Natural resources</a:t>
            </a:r>
          </a:p>
          <a:p>
            <a:pPr lvl="3"/>
            <a:r>
              <a:rPr lang="en" smtClean="0"/>
              <a:t>Vast colonial empire</a:t>
            </a:r>
            <a:endParaRPr lang="en"/>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2567</TotalTime>
  <Words>3816</Words>
  <Application>Microsoft Macintosh PowerPoint</Application>
  <PresentationFormat>On-screen Show (16:9)</PresentationFormat>
  <Paragraphs>385</Paragraphs>
  <Slides>82</Slides>
  <Notes>82</Notes>
  <HiddenSlides>0</HiddenSlides>
  <MMClips>0</MMClips>
  <ScaleCrop>false</ScaleCrop>
  <HeadingPairs>
    <vt:vector size="4" baseType="variant">
      <vt:variant>
        <vt:lpstr>Design Template</vt:lpstr>
      </vt:variant>
      <vt:variant>
        <vt:i4>1</vt:i4>
      </vt:variant>
      <vt:variant>
        <vt:lpstr>Slide Titles</vt:lpstr>
      </vt:variant>
      <vt:variant>
        <vt:i4>82</vt:i4>
      </vt:variant>
    </vt:vector>
  </HeadingPairs>
  <TitlesOfParts>
    <vt:vector size="83" baseType="lpstr">
      <vt:lpstr>Equity</vt:lpstr>
      <vt:lpstr>Section 1: Dawn of an Industrial Age</vt:lpstr>
      <vt:lpstr>Agriculture Spurs Industry</vt:lpstr>
      <vt:lpstr>Agriculture Spurs Industry</vt:lpstr>
      <vt:lpstr>New Technology Becomes Key</vt:lpstr>
      <vt:lpstr>New Technology Becomes Key</vt:lpstr>
      <vt:lpstr>New Technology Becomes Key</vt:lpstr>
      <vt:lpstr>New Technology Becomes Key</vt:lpstr>
      <vt:lpstr>New Technology Becomes Key</vt:lpstr>
      <vt:lpstr>Britain Leads the Way</vt:lpstr>
      <vt:lpstr>The Textile Industry Advances</vt:lpstr>
      <vt:lpstr>The Textile Industry Advances</vt:lpstr>
      <vt:lpstr>The Textile Industry Advances</vt:lpstr>
      <vt:lpstr>The Textile Industry Advances</vt:lpstr>
      <vt:lpstr>The Textile Industry Advances</vt:lpstr>
      <vt:lpstr>The Transportation Revolution</vt:lpstr>
      <vt:lpstr>The Transportation Revolution</vt:lpstr>
      <vt:lpstr>The Transportation Revolution</vt:lpstr>
      <vt:lpstr>Slide 17</vt:lpstr>
      <vt:lpstr>Section 2: Social Impact of the Industrial Revolution</vt:lpstr>
      <vt:lpstr>People Move to New Industrial Cities</vt:lpstr>
      <vt:lpstr>People Move to New Industrial Cities</vt:lpstr>
      <vt:lpstr>People Move to New Industrial Cities</vt:lpstr>
      <vt:lpstr>New Social Classes Emerge</vt:lpstr>
      <vt:lpstr>New Social Classes Emerge</vt:lpstr>
      <vt:lpstr>New Social Classes Emerge</vt:lpstr>
      <vt:lpstr>Tenement</vt:lpstr>
      <vt:lpstr>Life in Factories and Mines</vt:lpstr>
      <vt:lpstr>Life in Factories and Mines</vt:lpstr>
      <vt:lpstr>Life in Factories and Mines</vt:lpstr>
      <vt:lpstr>Life in Factories and Mines</vt:lpstr>
      <vt:lpstr>Life in Factories and Mines</vt:lpstr>
      <vt:lpstr>Life in Factories and Mines</vt:lpstr>
      <vt:lpstr>Adolescent girls from Bibb Mfg. Co. in Macon, Georgia</vt:lpstr>
      <vt:lpstr>Some boys and girls were so small they had to climb up on to the spinning frame to mend broken threads and to put back the empty bobbins. Bibb Mill No. 1. Macon, Ga.</vt:lpstr>
      <vt:lpstr>A momentary glimpse of the outer world. Said she was 11 years old. Been working over a year. Rhodes Mfg. Co. Lincolnton, N.C.</vt:lpstr>
      <vt:lpstr>Furman Owens, 12 years old. Can't read. Doesn't know his A,B,C's. Said, "Yes I want to learn but can't when I work all the time." Been in the mills 4 years, 3 years in the Olympia Mill. Columbia, S.C</vt:lpstr>
      <vt:lpstr>One of the spinners in Whitnel Cotton Mill. She was 51 inches high. Has been in the mill one year. Sometimes works at night. Runs 4 sides - 48 cents a day. When asked how old she was, she hesitated, then said, "I don't remember," then added confidentially, "I'm not old enough to work, but do just the same."</vt:lpstr>
      <vt:lpstr>View of the Ewen Breaker of the Pa. Coal Co. The dust was so dense at times as to obscure the view. This dust penetrated the utmost recesses of the boys' lungs. A kind of slave-driver sometimes stands over the boys, prodding or kicking them into obedience. S. Pittston, Pa</vt:lpstr>
      <vt:lpstr>Young driver in the Brown mine. Has been driving one year. Works 7 a.m. to 5:30 p.m. daily. Brown W. Va</vt:lpstr>
      <vt:lpstr>The youngest children in the textile factories were usually employed as scavengers and piecers. Scavengers had to pick up the loose cotton from under the machinery. This was extremely dangerous as the children were expected to carry out the task while the machine was still working.</vt:lpstr>
      <vt:lpstr>Francis Lance, 5 years old, 41 inches high. He jumps on and off moving trolley cars at the risk of his life. St. Louis, Mo. </vt:lpstr>
      <vt:lpstr>Tony Casale, age 11, been selling 4 years. Sells sometimes until 10 p.m. His paper told me the boy had shown him the marks on his arm where his father had bitten him for not selling more papers. He (the boy) said, "Drunken men say bad words to us." Hartford, Conn. </vt:lpstr>
      <vt:lpstr>Life in Factories and Mines</vt:lpstr>
      <vt:lpstr>The Results of Industrialization</vt:lpstr>
      <vt:lpstr>Slide 44</vt:lpstr>
      <vt:lpstr>Section 3: New Ways of Thinking</vt:lpstr>
      <vt:lpstr>Socialist Thought Emerges</vt:lpstr>
      <vt:lpstr>Socialist Thought Emerges</vt:lpstr>
      <vt:lpstr>Socialist Thought Emerges</vt:lpstr>
      <vt:lpstr>Socialist Thought Emerges</vt:lpstr>
      <vt:lpstr>Socialist Thought Emerges</vt:lpstr>
      <vt:lpstr>Socialist Thought Emerges</vt:lpstr>
      <vt:lpstr>Slide 52</vt:lpstr>
      <vt:lpstr>Marx’s Theories</vt:lpstr>
      <vt:lpstr>Slide 54</vt:lpstr>
      <vt:lpstr>Section 4: The Industrial Revolution Spreads</vt:lpstr>
      <vt:lpstr>New Industrial Powers Emerge</vt:lpstr>
      <vt:lpstr>Technology Sparks Industrial Growth</vt:lpstr>
      <vt:lpstr>Technology Sparks Industrial Growth</vt:lpstr>
      <vt:lpstr>Technology Sparks Industrial Growth</vt:lpstr>
      <vt:lpstr>Technology Sparks Industrial Growth</vt:lpstr>
      <vt:lpstr>Technology Sparks Industrial Growth</vt:lpstr>
      <vt:lpstr>Transportation and Communication</vt:lpstr>
      <vt:lpstr>Transportation and Communication</vt:lpstr>
      <vt:lpstr>Transportation and Communication</vt:lpstr>
      <vt:lpstr>Transportation and Communication</vt:lpstr>
      <vt:lpstr>Transportation and Communication</vt:lpstr>
      <vt:lpstr>Transportation and Communication</vt:lpstr>
      <vt:lpstr>Transportation and Communication</vt:lpstr>
      <vt:lpstr>Slide 69</vt:lpstr>
      <vt:lpstr>Section 5: New Science and Ideas </vt:lpstr>
      <vt:lpstr>New Science and Ideas</vt:lpstr>
      <vt:lpstr>Science Takes New Directions</vt:lpstr>
      <vt:lpstr>Science Takes New Directions</vt:lpstr>
      <vt:lpstr>Science Takes New Directions</vt:lpstr>
      <vt:lpstr>Science Takes New Directions</vt:lpstr>
      <vt:lpstr>Science Takes New Directions</vt:lpstr>
      <vt:lpstr>Social Sciences</vt:lpstr>
      <vt:lpstr>Social Sciences</vt:lpstr>
      <vt:lpstr>Slide 79</vt:lpstr>
      <vt:lpstr>Social Sciences</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Dawn of an Industrial Age</dc:title>
  <dc:creator>Josh Bruck</dc:creator>
  <cp:lastModifiedBy>Jack</cp:lastModifiedBy>
  <cp:revision>85</cp:revision>
  <dcterms:created xsi:type="dcterms:W3CDTF">2016-04-10T18:15:15Z</dcterms:created>
  <dcterms:modified xsi:type="dcterms:W3CDTF">2016-04-10T18:24:04Z</dcterms:modified>
</cp:coreProperties>
</file>